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1" r:id="rId2"/>
    <p:sldId id="263" r:id="rId3"/>
    <p:sldId id="256" r:id="rId4"/>
    <p:sldId id="257" r:id="rId5"/>
    <p:sldId id="259" r:id="rId6"/>
    <p:sldId id="260" r:id="rId7"/>
    <p:sldId id="258" r:id="rId8"/>
    <p:sldId id="262" r:id="rId9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5610" autoAdjust="0"/>
  </p:normalViewPr>
  <p:slideViewPr>
    <p:cSldViewPr>
      <p:cViewPr>
        <p:scale>
          <a:sx n="100" d="100"/>
          <a:sy n="100" d="100"/>
        </p:scale>
        <p:origin x="-246" y="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B1A5BE9-A9D4-4F66-BD60-02677FB60CCE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47E428-94FC-45B6-9AB7-218E5BD013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559" y="1340768"/>
            <a:ext cx="7772400" cy="522387"/>
          </a:xfrm>
        </p:spPr>
        <p:txBody>
          <a:bodyPr/>
          <a:lstStyle/>
          <a:p>
            <a:r>
              <a:rPr lang="ru-RU" sz="2400" dirty="0" smtClean="0"/>
              <a:t>Федеральное казначейство</a:t>
            </a:r>
            <a:br>
              <a:rPr lang="ru-RU" sz="2400" dirty="0" smtClean="0"/>
            </a:br>
            <a:r>
              <a:rPr lang="ru-RU" sz="2400" dirty="0"/>
              <a:t>Управление внутреннего контроля </a:t>
            </a:r>
            <a:r>
              <a:rPr lang="ru-RU" sz="2400" dirty="0" smtClean="0"/>
              <a:t>(аудита) </a:t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/>
              <a:t>оценки эффективности деятельности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7944" y="1628800"/>
            <a:ext cx="1872208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403648" y="3573016"/>
            <a:ext cx="6400800" cy="121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ru-RU" sz="2000" b="1" dirty="0"/>
              <a:t>Интегральная оценка деятельности ТОФК </a:t>
            </a:r>
            <a:br>
              <a:rPr lang="ru-RU" sz="2000" b="1" dirty="0"/>
            </a:br>
            <a:r>
              <a:rPr lang="ru-RU" sz="2000" b="1" dirty="0"/>
              <a:t>по итогам контрольных </a:t>
            </a:r>
            <a:br>
              <a:rPr lang="ru-RU" sz="2000" b="1" dirty="0"/>
            </a:br>
            <a:r>
              <a:rPr lang="ru-RU" sz="2000" b="1" dirty="0"/>
              <a:t>и аудиторских мероприятий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14686" y="5373216"/>
            <a:ext cx="6400800" cy="576064"/>
          </a:xfrm>
        </p:spPr>
        <p:txBody>
          <a:bodyPr>
            <a:noAutofit/>
          </a:bodyPr>
          <a:lstStyle/>
          <a:p>
            <a:r>
              <a:rPr lang="ru-RU" sz="1200" dirty="0" smtClean="0"/>
              <a:t>Заместитель начальника Управления внутреннего контроля (аудита) и оценки эффективности деятельности</a:t>
            </a:r>
          </a:p>
          <a:p>
            <a:r>
              <a:rPr lang="ru-RU" sz="1200" b="1" dirty="0" smtClean="0"/>
              <a:t>Кушниренко Борис Константинович</a:t>
            </a:r>
            <a:endParaRPr lang="ru-RU" sz="1200" b="1" dirty="0"/>
          </a:p>
        </p:txBody>
      </p:sp>
    </p:spTree>
    <p:extLst>
      <p:ext uri="{BB962C8B-B14F-4D97-AF65-F5344CB8AC3E}">
        <p14:creationId xmlns="" xmlns:p14="http://schemas.microsoft.com/office/powerpoint/2010/main" val="313627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731167"/>
          </a:xfrm>
        </p:spPr>
        <p:txBody>
          <a:bodyPr/>
          <a:lstStyle/>
          <a:p>
            <a:r>
              <a:rPr lang="ru-RU" sz="2000" dirty="0" smtClean="0"/>
              <a:t>Нормативное обеспечение, регулирующее порядок расчета интегральной оценки деятельности ТОФК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556792"/>
            <a:ext cx="8712968" cy="4896544"/>
          </a:xfrm>
        </p:spPr>
        <p:txBody>
          <a:bodyPr>
            <a:normAutofit fontScale="77500" lnSpcReduction="20000"/>
          </a:bodyPr>
          <a:lstStyle/>
          <a:p>
            <a:pPr marL="361950" indent="-361950"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Приказ Федерального казначейства от 29 сентября 2014 г. № 229 «Об утверждении порядка осуществления интегральной оценки деятельности территориальных органов федерального казначейства по итогам контрольных и аудиторских мероприятий»</a:t>
            </a:r>
          </a:p>
          <a:p>
            <a:pPr algn="just"/>
            <a:endParaRPr lang="ru-RU" sz="15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Приказ Федерального казначейства от 6 февраля 2015 г. № 17 «О внесении изменений в порядок осуществления интегральной оценки деятельности </a:t>
            </a:r>
            <a:r>
              <a:rPr lang="ru-RU" sz="1500" dirty="0"/>
              <a:t>территориальных органов федерального казначейства по итогам контрольных и аудиторских </a:t>
            </a:r>
            <a:r>
              <a:rPr lang="ru-RU" sz="1500" dirty="0" smtClean="0"/>
              <a:t>мероприятий, утвержденный приказом Федерального казначейства </a:t>
            </a:r>
            <a:r>
              <a:rPr lang="ru-RU" sz="1500" dirty="0"/>
              <a:t>от 29 сентября 2014 г. № </a:t>
            </a:r>
            <a:r>
              <a:rPr lang="ru-RU" sz="1500" dirty="0" smtClean="0"/>
              <a:t>229»</a:t>
            </a:r>
          </a:p>
          <a:p>
            <a:pPr algn="just"/>
            <a:endParaRPr lang="ru-RU" sz="15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 </a:t>
            </a:r>
            <a:r>
              <a:rPr lang="ru-RU" sz="1500" dirty="0"/>
              <a:t>Приказ Федерального казначейства от </a:t>
            </a:r>
            <a:r>
              <a:rPr lang="ru-RU" sz="1500" dirty="0" smtClean="0"/>
              <a:t>17 июля </a:t>
            </a:r>
            <a:r>
              <a:rPr lang="ru-RU" sz="1500" dirty="0"/>
              <a:t>2015 г. № </a:t>
            </a:r>
            <a:r>
              <a:rPr lang="ru-RU" sz="1500" dirty="0" smtClean="0"/>
              <a:t>178 «О </a:t>
            </a:r>
            <a:r>
              <a:rPr lang="ru-RU" sz="1500" dirty="0"/>
              <a:t>внесении изменений в порядок осуществления интегральной оценки деятельности территориальных органов федерального казначейства по итогам контрольных и аудиторских мероприятий, утвержденный приказом Федерального казначейства от 29 сентября 2014 г. № </a:t>
            </a:r>
            <a:r>
              <a:rPr lang="ru-RU" sz="1500" dirty="0" smtClean="0"/>
              <a:t>229»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15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Приказ Федерального казначейства от 26 ноября 2014 г. № 290 «Об утверждении Перечня возможных  (основных) нарушений при осуществлении деятельности Управления Федерального казначейства по субъектам Российской Федерации»</a:t>
            </a:r>
          </a:p>
          <a:p>
            <a:pPr algn="just"/>
            <a:endParaRPr lang="ru-RU" sz="15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500" dirty="0"/>
              <a:t>Приказ Федерального казначейства от 26 ноября 2014 г. № </a:t>
            </a:r>
            <a:r>
              <a:rPr lang="ru-RU" sz="1500" dirty="0" smtClean="0"/>
              <a:t>292 «Об </a:t>
            </a:r>
            <a:r>
              <a:rPr lang="ru-RU" sz="1500" dirty="0"/>
              <a:t>утверждении </a:t>
            </a:r>
            <a:r>
              <a:rPr lang="ru-RU" sz="1500" dirty="0" smtClean="0"/>
              <a:t>Перечня </a:t>
            </a:r>
            <a:r>
              <a:rPr lang="ru-RU" sz="1500" dirty="0"/>
              <a:t>возможных  (основных) нарушений при осуществлении деятельности  Межрегионального операционного управления Федерального </a:t>
            </a:r>
            <a:r>
              <a:rPr lang="ru-RU" sz="1500" dirty="0" smtClean="0"/>
              <a:t>казначейства»</a:t>
            </a:r>
          </a:p>
          <a:p>
            <a:pPr algn="just"/>
            <a:endParaRPr lang="ru-RU" sz="15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Весовые значения возможных (основных) нарушений при осуществлении деятельности управления Федерального казначейства по субъекту Российской Федерации (утверждены руководителем Федерального казначейства  26 марта 2015 года)</a:t>
            </a:r>
          </a:p>
          <a:p>
            <a:pPr algn="just"/>
            <a:endParaRPr lang="ru-RU" sz="15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1500" dirty="0" smtClean="0"/>
              <a:t>Весовые значения возможных (основных) нарушений при осуществлении деятельности Межрегионального операционного управления Федерального казначейства (утверждены руководителем Федерального казначейства 26 марта 2015 года)</a:t>
            </a:r>
          </a:p>
          <a:p>
            <a:pPr algn="just"/>
            <a:endParaRPr lang="ru-RU" sz="16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1600" dirty="0" smtClean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29732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8136904" cy="2016224"/>
          </a:xfrm>
        </p:spPr>
        <p:txBody>
          <a:bodyPr/>
          <a:lstStyle/>
          <a:p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приказ Федерального казначейства от 29 сентября 2014 г. </a:t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229 об утверждении порядка осуществления интегральной оценки деятельности ТОФК по итогам контрольных и аудиторских мероприятий</a:t>
            </a:r>
            <a: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редакции приказов Федерального казначейства </a:t>
            </a:r>
            <a:r>
              <a: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февраля 2015 г. № </a:t>
            </a:r>
            <a:r>
              <a: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 17 июля 2015 г. № 178</a:t>
            </a:r>
            <a:r>
              <a:rPr lang="ru-RU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69148242"/>
              </p:ext>
            </p:extLst>
          </p:nvPr>
        </p:nvGraphicFramePr>
        <p:xfrm>
          <a:off x="0" y="2564904"/>
          <a:ext cx="9144000" cy="398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96"/>
                <a:gridCol w="2736304"/>
                <a:gridCol w="1728192"/>
                <a:gridCol w="2843808"/>
              </a:tblGrid>
              <a:tr h="435203">
                <a:tc gridSpan="4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Изменения в условия определения интегральной оценки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5203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действующий (как есть)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учетом изменений (как будет…)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35203">
                <a:tc>
                  <a:txBody>
                    <a:bodyPr/>
                    <a:lstStyle/>
                    <a:p>
                      <a:r>
                        <a:rPr lang="ru-RU" dirty="0" smtClean="0"/>
                        <a:t>9,80-10,0</a:t>
                      </a:r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отлично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9,90-10,0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отлично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435203">
                <a:tc>
                  <a:txBody>
                    <a:bodyPr/>
                    <a:lstStyle/>
                    <a:p>
                      <a:r>
                        <a:rPr lang="ru-RU" dirty="0" smtClean="0"/>
                        <a:t>9,40-9,79</a:t>
                      </a:r>
                      <a:endParaRPr lang="ru-RU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9,60-9,89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хорошо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35203">
                <a:tc>
                  <a:txBody>
                    <a:bodyPr/>
                    <a:lstStyle/>
                    <a:p>
                      <a:r>
                        <a:rPr lang="ru-RU" dirty="0" smtClean="0"/>
                        <a:t>9,0-9,39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удовлетворительно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9,30-9,59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удовлетворительно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435203">
                <a:tc>
                  <a:txBody>
                    <a:bodyPr/>
                    <a:lstStyle/>
                    <a:p>
                      <a:r>
                        <a:rPr lang="ru-RU" dirty="0" smtClean="0"/>
                        <a:t>менее</a:t>
                      </a:r>
                      <a:r>
                        <a:rPr lang="en-US" dirty="0" smtClean="0"/>
                        <a:t> </a:t>
                      </a:r>
                      <a:r>
                        <a:rPr lang="ru-RU" baseline="0" dirty="0" smtClean="0"/>
                        <a:t>9,0</a:t>
                      </a:r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неудовлетворительно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менее 9,3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неудовлетворительно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936105">
                <a:tc gridSpan="2">
                  <a:txBody>
                    <a:bodyPr/>
                    <a:lstStyle/>
                    <a:p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Если по итогам рассмотрения материалов проверки на заседании Контрольного совета оценка «неудовлетворительно» проставлена </a:t>
                      </a:r>
                      <a:b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менее чем по 10 % от общего количества направлений деятельности ТОФК, подлежавших проверке, результативность деятельности ТОФК признается </a:t>
                      </a:r>
                      <a:r>
                        <a:rPr lang="ru-RU" sz="11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НЕУДОВЛЕТВОРИТЕЛЬНОЙ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200" dirty="0" smtClean="0">
                          <a:latin typeface="+mn-lt"/>
                          <a:cs typeface="Times New Roman" panose="02020603050405020304" pitchFamily="18" charset="0"/>
                        </a:rPr>
                        <a:t>При этом по итогам рассмотрения материалов проверки на заседании Контрольного</a:t>
                      </a:r>
                      <a:r>
                        <a:rPr lang="ru-RU" sz="1200" baseline="0" dirty="0" smtClean="0">
                          <a:latin typeface="+mn-lt"/>
                          <a:cs typeface="Times New Roman" panose="02020603050405020304" pitchFamily="18" charset="0"/>
                        </a:rPr>
                        <a:t> совета Федерального казначейства формирование общих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выводов о результативности деятельности территориального органа Федерального казначейства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осуществляется с учетом соблюдения следующих условий</a:t>
                      </a:r>
                      <a:r>
                        <a:rPr lang="ru-RU" sz="1200" baseline="0" dirty="0" smtClean="0">
                          <a:latin typeface="+mn-lt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(продолжение следует…)</a:t>
                      </a:r>
                      <a:endParaRPr lang="ru-R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9328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2898" y="830317"/>
            <a:ext cx="9144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2925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«отлично»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менее 75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направлений по итогам проверки получили оценку «отлично»,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по другим направлениям оценка «удовлетворительно» 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«неудовлетворительно»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отсутствуют.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2925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«хорошо»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не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25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% направлений получили оценку «удовлетворительно»,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этом по другим направлениям 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«неудовлетворительно» отсутствует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указанными требованиями 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«отлично» не может быть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поставлена.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2925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«удовлетворительно»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не более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 по одному направлению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проставлена 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«неудовлетворительно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также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интегральная оценка деятельности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может быть выше оценки «удовлетворительно» при наличии у 25 % и более направлений деятельности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оценок «удовлетворительно», и в соответствии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указанными требованиями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«хорошо» не может быть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поставлена.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42925"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«неудовлетворительно»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более одного направления получили оценку «неудовлетворительно» либо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проверяемом периоде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 установлены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факты совершения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несанкционированных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повторных и ошибочных платежных операций, проведенных в нарушение положений нормативных правовых актов, регулирующих сферу кассового обслуживания исполнения бюджетов бюджетной системы Российской Федерации,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которых возник и (или) был реализован риск перечисления денежных средств, связанного с нарушением законодательства Российской Федерации и (или) причинением ущерба законным интересам государства или третьих лиц.</a:t>
            </a:r>
          </a:p>
          <a:p>
            <a:pPr indent="542925"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случае, если по одному и более направлениям деятельности проставлены оценки «неудовлетворительно», результативность деятельности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ТОФК  по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направлению деятельности «Организация и осуществление внутреннего контроля и внутреннего аудита» оценивается не выше чем «удовлетворительно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16632"/>
            <a:ext cx="8568952" cy="79208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 изменения в условия определения оценки деятельности ТОФК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74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75746506"/>
              </p:ext>
            </p:extLst>
          </p:nvPr>
        </p:nvGraphicFramePr>
        <p:xfrm>
          <a:off x="107504" y="980727"/>
          <a:ext cx="6120680" cy="5775281"/>
        </p:xfrm>
        <a:graphic>
          <a:graphicData uri="http://schemas.openxmlformats.org/drawingml/2006/table">
            <a:tbl>
              <a:tblPr/>
              <a:tblGrid>
                <a:gridCol w="360040"/>
                <a:gridCol w="3927151"/>
                <a:gridCol w="995241"/>
                <a:gridCol w="838248"/>
              </a:tblGrid>
              <a:tr h="3649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п/п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Направления деятельности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Интегральная оценка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Примечание</a:t>
                      </a:r>
                      <a:endParaRPr lang="ru-RU" sz="11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01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R="46990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учета поступлений в бюджетную систему Российской Федерации и их распределение между бюджетами бюджетной системы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9,70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highlight>
                          <a:srgbClr val="FF00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1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электронных расчетов в системе банковских расчетов между УФК и учреждениями Банка России и кредитными организациями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9,65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34531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Кассовое исполнение федерального бюджета и исполнение бюджета Союзного государства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9,30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8824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Ведение федеральных реестров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9,24</a:t>
                      </a: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501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Кассовое обслуживание исполнения бюджета субъекта Российской Федерации (местного бюджета)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9,95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345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Ведение бюджетного учета, составление и представление отчетности 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9,70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276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Ведение финансовых и хозяйственных операций и их отражение в бюджетном учете при исполнении бюджетной сметы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8,83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Правовое обеспечение деятельности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highlight>
                            <a:srgbClr val="FF00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8,72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highlight>
                          <a:srgbClr val="FF00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осуществление внутреннего контроля (аудита)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9,90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Информационно-техническое обеспечение деятельности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10,00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кадровой работы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9,53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672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Административно-хозяйственное обеспечение деятельности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9,71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1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работы по размещению заказов на поставки товаров, выполнение работ, оказание услуг для государственных нужд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8,52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252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режима секретности и безопасности информации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рассчитывается</a:t>
                      </a: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45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и поддержка технологической деятельности при использовании прикладных информационных систем</a:t>
                      </a: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9,70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17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</a:p>
                  </a:txBody>
                  <a:tcPr marL="48000" marR="4800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Организация деятельности по мобилизационной подготовке, гражданской обороне, воинскому учету и бронированию граждан, пребывающих в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запасе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atin typeface="Times New Roman"/>
                          <a:ea typeface="Times New Roman"/>
                          <a:cs typeface="Times New Roman"/>
                        </a:rPr>
                        <a:t>не рассчитывается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8000" marR="4800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47015541"/>
              </p:ext>
            </p:extLst>
          </p:nvPr>
        </p:nvGraphicFramePr>
        <p:xfrm>
          <a:off x="6296719" y="2550504"/>
          <a:ext cx="2811785" cy="1598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1585"/>
                <a:gridCol w="1800200"/>
              </a:tblGrid>
              <a:tr h="399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tx1"/>
                          </a:solidFill>
                        </a:rPr>
                        <a:t>9,8-10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отлично</a:t>
                      </a:r>
                      <a:endParaRPr lang="ru-RU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99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9,4-9,7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хорошо</a:t>
                      </a:r>
                      <a:endParaRPr lang="ru-RU" sz="12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9964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9-9,3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удовлетворительно</a:t>
                      </a:r>
                      <a:endParaRPr lang="ru-RU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996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 9</a:t>
                      </a:r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 неудовлетворительно</a:t>
                      </a:r>
                      <a:endParaRPr lang="ru-RU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188640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рисков по направлениям деятельности ТОФК 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итогам расчета интегральной оценки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159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2339462"/>
              </p:ext>
            </p:extLst>
          </p:nvPr>
        </p:nvGraphicFramePr>
        <p:xfrm>
          <a:off x="2" y="476672"/>
          <a:ext cx="9140575" cy="42455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2791"/>
                <a:gridCol w="2490316"/>
                <a:gridCol w="906371"/>
                <a:gridCol w="950367"/>
                <a:gridCol w="950367"/>
                <a:gridCol w="234660"/>
                <a:gridCol w="234660"/>
                <a:gridCol w="234660"/>
                <a:gridCol w="234660"/>
                <a:gridCol w="765574"/>
                <a:gridCol w="938635"/>
                <a:gridCol w="927514"/>
              </a:tblGrid>
              <a:tr h="225416">
                <a:tc gridSpan="12"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Направление деятельности XIII. «Организация работы в сфере закупок товаров, работ, услуг для государственных нужд» (весовое значение  = 0,5/0,8/1,0)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2284" marR="6920" marT="692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96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№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п/п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Наименование проверенного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документа (операции)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проверенных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документов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(операций)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КО,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Количество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проверенных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документов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(операций) с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нарушениями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КН,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шт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Доля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документов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(операций) с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нарушениями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ДН,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</a:t>
                      </a:r>
                    </a:p>
                  </a:txBody>
                  <a:tcPr marL="7620" marR="7620" marT="7620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Код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нарушения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Весовое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значение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нарушения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К,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ед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Величина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снижения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оценки по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направлению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ТОФК С,</a:t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балл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Итоговая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 по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направлению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деятельности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ТОФК О,</a:t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балл</a:t>
                      </a:r>
                    </a:p>
                  </a:txBody>
                  <a:tcPr marL="7620" marR="7620" marT="7620" marB="0" anchor="ctr"/>
                </a:tc>
              </a:tr>
              <a:tr h="399644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Положение о контрактной службе УФК, положение об отделе государственных закупок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0,167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278718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Документация о закупках, извещения об осуществлении закупок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0,308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389844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Извещения 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размещенные 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Официальном сайте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10,05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290434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содержанию и составу заявок в конкурсных и аукционных документациях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26863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Государственные контракты по проведенным закупкам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0,333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399644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Документация о торгах по размещенным закупкам, извещения о проведении торгов и запросов котировок цен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0,167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268632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Государственные контракты по проведенным заказам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1376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об исполнении контракта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0,125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1376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1376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137621"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проверенные документы (</a:t>
                      </a:r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 наименование)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 anchor="ctr"/>
                </a:tc>
              </a:tr>
              <a:tr h="240726">
                <a:tc gridSpan="10">
                  <a:txBody>
                    <a:bodyPr/>
                    <a:lstStyle/>
                    <a:p>
                      <a:pPr algn="r" fontAlgn="t"/>
                      <a:r>
                        <a:rPr lang="ru-RU" sz="9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 направлению деятельности XIII</a:t>
                      </a:r>
                      <a:r>
                        <a:rPr lang="ru-RU" sz="9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4,90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9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5,10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20" marR="6920" marT="6920" marB="0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4674622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неверное отражение количества проверенных документов (операций);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2000" y="5219908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8077" y="5795972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в формулах расчета;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2000" y="5507940"/>
            <a:ext cx="856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неверное применение весового значения;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423" y="6114782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 включение в расчет проверенных документов без нарушений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6660232" y="4746630"/>
            <a:ext cx="360040" cy="1706706"/>
          </a:xfrm>
          <a:prstGeom prst="rightBrace">
            <a:avLst/>
          </a:prstGeom>
          <a:ln w="41275" cap="rnd" cmpd="dbl">
            <a:prstDash val="solid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013715" y="5097958"/>
            <a:ext cx="2022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неверный расчет интегральной оценки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2987824" y="1628800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923928" y="1988840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860032" y="2276872"/>
            <a:ext cx="43204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660232" y="3573016"/>
            <a:ext cx="432048" cy="7014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511330" y="4437112"/>
            <a:ext cx="51705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401853" y="116632"/>
            <a:ext cx="82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Основные ошибки, допускаемые при расчете интегральной оценки</a:t>
            </a:r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8424726" y="4437112"/>
            <a:ext cx="51705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51520" y="4962654"/>
            <a:ext cx="8568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неверное отражение количества документов (операций) с нарушениями;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20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0618587"/>
              </p:ext>
            </p:extLst>
          </p:nvPr>
        </p:nvGraphicFramePr>
        <p:xfrm>
          <a:off x="1115616" y="773394"/>
          <a:ext cx="7128792" cy="51521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28792"/>
              </a:tblGrid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Положения об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Должностные регламенты сотрудников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(с изменениями)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Внутренние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распорядительные документы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Паспорт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Управления (показатели в части </a:t>
                      </a:r>
                      <a:r>
                        <a:rPr lang="ru-RU" sz="1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Карты внутреннего контроля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2013-2015 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о проведении контрольных мероприятий внутреннего контроля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Журнал учета внутреннего контроля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Документы планирования (планы, графики, изменения к ним)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Приказы о проведении проверок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Программы проверок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Запросы-требования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Справки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результатам проверок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Акты проверок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Отчеты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 проведении</a:t>
                      </a:r>
                      <a:r>
                        <a:rPr lang="ru-RU" sz="100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проверок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Указания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8620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Планы мероприятий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7081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о выполнении Плана мероприятий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Протоколы заседаний Контрольного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совета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Отчеты о проведенных контрольных мероприятиях отделов 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Управления (в </a:t>
                      </a:r>
                      <a:r>
                        <a:rPr lang="ru-RU" sz="10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., загружаемая в ППО)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Перечень операций, действий структурных подразделений Управления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Карты внутреннего контроля структурных подразделений Управления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Аналитическая справка о результатах внутреннего контроля в структурных подразделениях Управления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4680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Документы КНО (акты, предписания)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Ежеквартальная отчетность, представляемая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ФК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Копии документов, представленные по результатам проверок КНО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Отчетность по взаимодействию с контрольно-счетными органами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Отчетность, представляемая в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Росфиннадзор</a:t>
                      </a:r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КСО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Таблицы результативности сотрудников Управления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t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Таблицы результативности отделов Управления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>
                    <a:noFill/>
                  </a:tcPr>
                </a:tc>
              </a:tr>
              <a:tr h="16772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Анкеты по внешней оценке деятельности Управления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  <a:tr h="171716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 о проведении технико-экономической учебы </a:t>
                      </a:r>
                      <a:r>
                        <a:rPr lang="ru-RU" sz="10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ОВКиА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89" marR="3589" marT="3589" marB="0" anchor="b"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55576" y="4462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перечень документов подлежащих проверке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ОВКиА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ТОФК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36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4248472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5970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1249</TotalTime>
  <Words>1263</Words>
  <Application>Microsoft Office PowerPoint</Application>
  <PresentationFormat>Экран (4:3)</PresentationFormat>
  <Paragraphs>302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Федеральное казначейство Управление внутреннего контроля (аудита)  и оценки эффективности деятельности </vt:lpstr>
      <vt:lpstr>Нормативное обеспечение, регулирующее порядок расчета интегральной оценки деятельности ТОФК</vt:lpstr>
      <vt:lpstr>Изменения в приказ Федерального казначейства от 29 сентября 2014 г.  № 229 об утверждении порядка осуществления интегральной оценки деятельности ТОФК по итогам контрольных и аудиторских мероприятий (в редакции приказов Федерального казначейства от 6 февраля 2015 г. № 17, от 17 июля 2015 г. № 178) </vt:lpstr>
      <vt:lpstr>Слайд 4</vt:lpstr>
      <vt:lpstr>Слайд 5</vt:lpstr>
      <vt:lpstr>Слайд 6</vt:lpstr>
      <vt:lpstr>Слайд 7</vt:lpstr>
      <vt:lpstr>Спасибо за внимание!</vt:lpstr>
    </vt:vector>
  </TitlesOfParts>
  <Company>ФК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Долганов Дмитрий Михайлович</dc:creator>
  <cp:lastModifiedBy>Анюта</cp:lastModifiedBy>
  <cp:revision>50</cp:revision>
  <cp:lastPrinted>2015-12-16T16:33:06Z</cp:lastPrinted>
  <dcterms:created xsi:type="dcterms:W3CDTF">2015-12-14T12:30:13Z</dcterms:created>
  <dcterms:modified xsi:type="dcterms:W3CDTF">2015-12-17T02:43:05Z</dcterms:modified>
</cp:coreProperties>
</file>