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63" r:id="rId2"/>
    <p:sldId id="563" r:id="rId3"/>
    <p:sldId id="565" r:id="rId4"/>
    <p:sldId id="566" r:id="rId5"/>
    <p:sldId id="562" r:id="rId6"/>
    <p:sldId id="561" r:id="rId7"/>
    <p:sldId id="513" r:id="rId8"/>
    <p:sldId id="523" r:id="rId9"/>
    <p:sldId id="569" r:id="rId10"/>
    <p:sldId id="573" r:id="rId11"/>
    <p:sldId id="572" r:id="rId12"/>
    <p:sldId id="582" r:id="rId13"/>
    <p:sldId id="575" r:id="rId14"/>
    <p:sldId id="584" r:id="rId15"/>
    <p:sldId id="601" r:id="rId16"/>
    <p:sldId id="600" r:id="rId17"/>
    <p:sldId id="586" r:id="rId18"/>
    <p:sldId id="588" r:id="rId19"/>
    <p:sldId id="589" r:id="rId20"/>
    <p:sldId id="590" r:id="rId21"/>
    <p:sldId id="591" r:id="rId22"/>
    <p:sldId id="524" r:id="rId23"/>
    <p:sldId id="520" r:id="rId24"/>
    <p:sldId id="526" r:id="rId25"/>
    <p:sldId id="485" r:id="rId26"/>
  </p:sldIdLst>
  <p:sldSz cx="9144000" cy="6858000" type="screen4x3"/>
  <p:notesSz cx="6811963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ожевникова Наталья Витальевна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6FF"/>
    <a:srgbClr val="FFFFCC"/>
    <a:srgbClr val="99FF99"/>
    <a:srgbClr val="0066CC"/>
    <a:srgbClr val="6699FF"/>
    <a:srgbClr val="047E21"/>
    <a:srgbClr val="DDDDDD"/>
    <a:srgbClr val="FFFF99"/>
    <a:srgbClr val="000066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495" autoAdjust="0"/>
  </p:normalViewPr>
  <p:slideViewPr>
    <p:cSldViewPr>
      <p:cViewPr varScale="1">
        <p:scale>
          <a:sx n="106" d="100"/>
          <a:sy n="106" d="100"/>
        </p:scale>
        <p:origin x="-16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09E4F-1991-48C6-B66B-CFB9EE9E18B7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A023DEB-2ABB-44D1-A353-71AFA9AB0EC2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altLang="ru-RU" b="0" i="0" dirty="0" smtClean="0"/>
            <a:t>Оценка деятельности </a:t>
          </a:r>
          <a:br>
            <a:rPr lang="ru-RU" altLang="ru-RU" b="0" i="0" dirty="0" smtClean="0"/>
          </a:br>
          <a:r>
            <a:rPr lang="ru-RU" altLang="ru-RU" b="0" i="0" dirty="0" smtClean="0"/>
            <a:t>ГГС ЦАФК </a:t>
          </a:r>
          <a:br>
            <a:rPr lang="ru-RU" altLang="ru-RU" b="0" i="0" dirty="0" smtClean="0"/>
          </a:br>
          <a:r>
            <a:rPr lang="ru-RU" altLang="ru-RU" b="0" i="0" dirty="0" smtClean="0"/>
            <a:t>(приказ ФК 63)</a:t>
          </a:r>
          <a:endParaRPr lang="ru-RU" dirty="0"/>
        </a:p>
      </dgm:t>
    </dgm:pt>
    <dgm:pt modelId="{FCC581A3-1545-477E-A636-E68B3DD0D81E}" type="parTrans" cxnId="{1FF15CC0-B574-467D-BF25-CD8B8067336A}">
      <dgm:prSet/>
      <dgm:spPr/>
      <dgm:t>
        <a:bodyPr/>
        <a:lstStyle/>
        <a:p>
          <a:endParaRPr lang="ru-RU"/>
        </a:p>
      </dgm:t>
    </dgm:pt>
    <dgm:pt modelId="{81EB8EFD-3B4A-40E8-9163-6F2C9DA7C731}" type="sibTrans" cxnId="{1FF15CC0-B574-467D-BF25-CD8B8067336A}">
      <dgm:prSet/>
      <dgm:spPr/>
      <dgm:t>
        <a:bodyPr/>
        <a:lstStyle/>
        <a:p>
          <a:endParaRPr lang="ru-RU"/>
        </a:p>
      </dgm:t>
    </dgm:pt>
    <dgm:pt modelId="{BE848594-873D-4ECC-ACC6-AC0B70F9ED40}">
      <dgm:prSet phldrT="[Текст]"/>
      <dgm:spPr>
        <a:solidFill>
          <a:schemeClr val="accent4"/>
        </a:solidFill>
      </dgm:spPr>
      <dgm:t>
        <a:bodyPr/>
        <a:lstStyle/>
        <a:p>
          <a:r>
            <a:rPr lang="ru-RU" altLang="ru-RU" b="0" i="0" dirty="0" smtClean="0"/>
            <a:t>Оценка деятельности Отделов ЦАФК (приказ ФК 114)</a:t>
          </a:r>
          <a:endParaRPr lang="ru-RU" dirty="0"/>
        </a:p>
      </dgm:t>
    </dgm:pt>
    <dgm:pt modelId="{5FDBA989-1BD5-45B1-A949-128653C47D3A}" type="parTrans" cxnId="{1163DF1C-46DB-48EB-A4BD-997A7FD69BA3}">
      <dgm:prSet/>
      <dgm:spPr/>
      <dgm:t>
        <a:bodyPr/>
        <a:lstStyle/>
        <a:p>
          <a:endParaRPr lang="ru-RU"/>
        </a:p>
      </dgm:t>
    </dgm:pt>
    <dgm:pt modelId="{C54E0412-27B7-4CAB-AB38-4531B65B983D}" type="sibTrans" cxnId="{1163DF1C-46DB-48EB-A4BD-997A7FD69BA3}">
      <dgm:prSet/>
      <dgm:spPr/>
      <dgm:t>
        <a:bodyPr/>
        <a:lstStyle/>
        <a:p>
          <a:endParaRPr lang="ru-RU"/>
        </a:p>
      </dgm:t>
    </dgm:pt>
    <dgm:pt modelId="{7C00D86F-A5E2-4A87-9111-7FCCB90E83E7}">
      <dgm:prSet phldrT="[Текст]"/>
      <dgm:spPr>
        <a:solidFill>
          <a:srgbClr val="92D050"/>
        </a:solidFill>
      </dgm:spPr>
      <dgm:t>
        <a:bodyPr/>
        <a:lstStyle/>
        <a:p>
          <a:r>
            <a:rPr lang="ru-RU" dirty="0" smtClean="0"/>
            <a:t>Оценка деятельности ГГС ТОФК</a:t>
          </a:r>
          <a:endParaRPr lang="ru-RU" dirty="0"/>
        </a:p>
      </dgm:t>
    </dgm:pt>
    <dgm:pt modelId="{2590779A-9189-41C4-8201-59F9AA532F29}" type="parTrans" cxnId="{E7BC6B53-3CC4-49F2-9B12-9E22E92F3BB8}">
      <dgm:prSet/>
      <dgm:spPr/>
      <dgm:t>
        <a:bodyPr/>
        <a:lstStyle/>
        <a:p>
          <a:endParaRPr lang="ru-RU"/>
        </a:p>
      </dgm:t>
    </dgm:pt>
    <dgm:pt modelId="{0954E9EA-E125-4E9A-9536-9769D5A92993}" type="sibTrans" cxnId="{E7BC6B53-3CC4-49F2-9B12-9E22E92F3BB8}">
      <dgm:prSet/>
      <dgm:spPr/>
      <dgm:t>
        <a:bodyPr/>
        <a:lstStyle/>
        <a:p>
          <a:endParaRPr lang="ru-RU"/>
        </a:p>
      </dgm:t>
    </dgm:pt>
    <dgm:pt modelId="{3F651778-270C-4287-8B38-5D1073F401A0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ru-RU" sz="1600" dirty="0" smtClean="0"/>
            <a:t>Оценка деятельности Отделов ТОФК</a:t>
          </a:r>
          <a:endParaRPr lang="ru-RU" sz="1600" dirty="0"/>
        </a:p>
      </dgm:t>
    </dgm:pt>
    <dgm:pt modelId="{0E21E84A-DC38-455E-B3EF-3D32362009E3}" type="parTrans" cxnId="{7C220B25-A13A-4272-B8F8-01931B142BE9}">
      <dgm:prSet/>
      <dgm:spPr/>
      <dgm:t>
        <a:bodyPr/>
        <a:lstStyle/>
        <a:p>
          <a:endParaRPr lang="ru-RU"/>
        </a:p>
      </dgm:t>
    </dgm:pt>
    <dgm:pt modelId="{FCE5A915-B49E-4F40-8FBE-86DB36362422}" type="sibTrans" cxnId="{7C220B25-A13A-4272-B8F8-01931B142BE9}">
      <dgm:prSet/>
      <dgm:spPr/>
      <dgm:t>
        <a:bodyPr/>
        <a:lstStyle/>
        <a:p>
          <a:endParaRPr lang="ru-RU"/>
        </a:p>
      </dgm:t>
    </dgm:pt>
    <dgm:pt modelId="{4396CEBF-E3FF-419C-AF3D-78F8DD8E9554}">
      <dgm:prSet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dirty="0" smtClean="0"/>
            <a:t>Оценка </a:t>
          </a:r>
          <a:br>
            <a:rPr lang="ru-RU" dirty="0" smtClean="0"/>
          </a:br>
          <a:r>
            <a:rPr lang="ru-RU" dirty="0" smtClean="0"/>
            <a:t>деятельности ТОФК </a:t>
          </a:r>
          <a:br>
            <a:rPr lang="ru-RU" dirty="0" smtClean="0"/>
          </a:br>
          <a:r>
            <a:rPr lang="ru-RU" dirty="0" smtClean="0"/>
            <a:t>(приказы ФК </a:t>
          </a:r>
          <a:br>
            <a:rPr lang="ru-RU" dirty="0" smtClean="0"/>
          </a:br>
          <a:r>
            <a:rPr lang="ru-RU" dirty="0" smtClean="0"/>
            <a:t>№№ 336, 338)</a:t>
          </a:r>
          <a:endParaRPr lang="ru-RU" dirty="0"/>
        </a:p>
      </dgm:t>
    </dgm:pt>
    <dgm:pt modelId="{0D9B1479-ED1B-4C9C-9BEC-742E628CE378}" type="parTrans" cxnId="{D2D0F845-B738-4938-A359-92A19B09F55B}">
      <dgm:prSet/>
      <dgm:spPr/>
      <dgm:t>
        <a:bodyPr/>
        <a:lstStyle/>
        <a:p>
          <a:endParaRPr lang="ru-RU"/>
        </a:p>
      </dgm:t>
    </dgm:pt>
    <dgm:pt modelId="{01AC9980-6894-4BF8-BABA-4CA643AD345B}" type="sibTrans" cxnId="{D2D0F845-B738-4938-A359-92A19B09F55B}">
      <dgm:prSet/>
      <dgm:spPr/>
      <dgm:t>
        <a:bodyPr/>
        <a:lstStyle/>
        <a:p>
          <a:endParaRPr lang="ru-RU"/>
        </a:p>
      </dgm:t>
    </dgm:pt>
    <dgm:pt modelId="{7D24CB82-F170-4EEE-9B4C-9E94F0905063}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dirty="0" smtClean="0"/>
            <a:t>Оценка деятельности руководителя ТОФК</a:t>
          </a:r>
          <a:endParaRPr lang="ru-RU" dirty="0"/>
        </a:p>
      </dgm:t>
    </dgm:pt>
    <dgm:pt modelId="{F064559B-F1B0-4117-B3F7-45B9422CB4C3}" type="parTrans" cxnId="{AA7382DE-7276-4FF6-8174-D7F7428F2A52}">
      <dgm:prSet/>
      <dgm:spPr/>
      <dgm:t>
        <a:bodyPr/>
        <a:lstStyle/>
        <a:p>
          <a:endParaRPr lang="ru-RU"/>
        </a:p>
      </dgm:t>
    </dgm:pt>
    <dgm:pt modelId="{3E88B977-D004-4839-AD13-F8933B2AE1C0}" type="sibTrans" cxnId="{AA7382DE-7276-4FF6-8174-D7F7428F2A52}">
      <dgm:prSet/>
      <dgm:spPr/>
      <dgm:t>
        <a:bodyPr/>
        <a:lstStyle/>
        <a:p>
          <a:endParaRPr lang="ru-RU"/>
        </a:p>
      </dgm:t>
    </dgm:pt>
    <dgm:pt modelId="{9098546B-AE7D-48DC-91E6-BFBCF2109C65}">
      <dgm:prSet phldrT="[Текст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endParaRPr lang="ru-RU" dirty="0"/>
        </a:p>
      </dgm:t>
    </dgm:pt>
    <dgm:pt modelId="{68935CDA-5B04-44DE-AA66-EA550B6E84B9}" type="sibTrans" cxnId="{7FAB24F6-C443-4893-9B95-FF92F2ADA7B7}">
      <dgm:prSet/>
      <dgm:spPr/>
      <dgm:t>
        <a:bodyPr/>
        <a:lstStyle/>
        <a:p>
          <a:endParaRPr lang="ru-RU"/>
        </a:p>
      </dgm:t>
    </dgm:pt>
    <dgm:pt modelId="{06675955-C51D-416B-B096-BD4559472744}" type="parTrans" cxnId="{7FAB24F6-C443-4893-9B95-FF92F2ADA7B7}">
      <dgm:prSet/>
      <dgm:spPr/>
      <dgm:t>
        <a:bodyPr/>
        <a:lstStyle/>
        <a:p>
          <a:endParaRPr lang="ru-RU"/>
        </a:p>
      </dgm:t>
    </dgm:pt>
    <dgm:pt modelId="{4DB38680-027B-4666-86B0-433583173852}" type="pres">
      <dgm:prSet presAssocID="{F7209E4F-1991-48C6-B66B-CFB9EE9E18B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CCDD7A88-187C-4962-BD8B-578B9EA15404}" type="pres">
      <dgm:prSet presAssocID="{9098546B-AE7D-48DC-91E6-BFBCF2109C65}" presName="singleCycle" presStyleCnt="0"/>
      <dgm:spPr/>
    </dgm:pt>
    <dgm:pt modelId="{3AFBDF7D-57B5-45BA-B65D-9384A777C604}" type="pres">
      <dgm:prSet presAssocID="{9098546B-AE7D-48DC-91E6-BFBCF2109C65}" presName="singleCenter" presStyleLbl="node1" presStyleIdx="0" presStyleCnt="7" custScaleX="153561" custScaleY="104425" custLinFactNeighborX="-837" custLinFactNeighborY="551">
        <dgm:presLayoutVars>
          <dgm:chMax val="7"/>
          <dgm:chPref val="7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692CD85B-A8DC-4E63-B360-889DF54C8C8E}" type="pres">
      <dgm:prSet presAssocID="{FCC581A3-1545-477E-A636-E68B3DD0D81E}" presName="Name56" presStyleLbl="parChTrans1D2" presStyleIdx="0" presStyleCnt="6"/>
      <dgm:spPr/>
      <dgm:t>
        <a:bodyPr/>
        <a:lstStyle/>
        <a:p>
          <a:endParaRPr lang="ru-RU"/>
        </a:p>
      </dgm:t>
    </dgm:pt>
    <dgm:pt modelId="{6F36B424-E5CF-402F-B6F2-29E7375CBC1B}" type="pres">
      <dgm:prSet presAssocID="{AA023DEB-2ABB-44D1-A353-71AFA9AB0EC2}" presName="text0" presStyleLbl="node1" presStyleIdx="1" presStyleCnt="7" custScaleX="176303" custScaleY="129038" custRadScaleRad="124581" custRadScaleInc="-121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73DE02-B029-48A4-B2FC-76BC73C3FFB5}" type="pres">
      <dgm:prSet presAssocID="{5FDBA989-1BD5-45B1-A949-128653C47D3A}" presName="Name56" presStyleLbl="parChTrans1D2" presStyleIdx="1" presStyleCnt="6"/>
      <dgm:spPr/>
      <dgm:t>
        <a:bodyPr/>
        <a:lstStyle/>
        <a:p>
          <a:endParaRPr lang="ru-RU"/>
        </a:p>
      </dgm:t>
    </dgm:pt>
    <dgm:pt modelId="{22A52DDF-1C20-43A0-BE14-C0145F1BB595}" type="pres">
      <dgm:prSet presAssocID="{BE848594-873D-4ECC-ACC6-AC0B70F9ED40}" presName="text0" presStyleLbl="node1" presStyleIdx="2" presStyleCnt="7" custScaleX="180232" custScaleY="129622" custRadScaleRad="158820" custRadScaleInc="730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73A1E-6B56-403C-B59E-3187A6233509}" type="pres">
      <dgm:prSet presAssocID="{2590779A-9189-41C4-8201-59F9AA532F29}" presName="Name56" presStyleLbl="parChTrans1D2" presStyleIdx="2" presStyleCnt="6"/>
      <dgm:spPr/>
      <dgm:t>
        <a:bodyPr/>
        <a:lstStyle/>
        <a:p>
          <a:endParaRPr lang="ru-RU"/>
        </a:p>
      </dgm:t>
    </dgm:pt>
    <dgm:pt modelId="{383E0C54-9C3E-4243-9F5A-ED13E90C5CFF}" type="pres">
      <dgm:prSet presAssocID="{7C00D86F-A5E2-4A87-9111-7FCCB90E83E7}" presName="text0" presStyleLbl="node1" presStyleIdx="3" presStyleCnt="7" custScaleX="175235" custRadScaleRad="118911" custRadScaleInc="-3026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18220F-9804-4AAC-8755-61C05E129AE9}" type="pres">
      <dgm:prSet presAssocID="{0E21E84A-DC38-455E-B3EF-3D32362009E3}" presName="Name56" presStyleLbl="parChTrans1D2" presStyleIdx="3" presStyleCnt="6"/>
      <dgm:spPr/>
      <dgm:t>
        <a:bodyPr/>
        <a:lstStyle/>
        <a:p>
          <a:endParaRPr lang="ru-RU"/>
        </a:p>
      </dgm:t>
    </dgm:pt>
    <dgm:pt modelId="{45C23680-A945-45EE-8EEC-E15F7908E243}" type="pres">
      <dgm:prSet presAssocID="{3F651778-270C-4287-8B38-5D1073F401A0}" presName="text0" presStyleLbl="node1" presStyleIdx="4" presStyleCnt="7" custScaleX="185717" custScaleY="99005" custRadScaleRad="104298" custRadScaleInc="-44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431E9E-2332-4795-BD6B-8CBDD4BD3CCD}" type="pres">
      <dgm:prSet presAssocID="{0D9B1479-ED1B-4C9C-9BEC-742E628CE378}" presName="Name56" presStyleLbl="parChTrans1D2" presStyleIdx="4" presStyleCnt="6"/>
      <dgm:spPr/>
      <dgm:t>
        <a:bodyPr/>
        <a:lstStyle/>
        <a:p>
          <a:endParaRPr lang="ru-RU"/>
        </a:p>
      </dgm:t>
    </dgm:pt>
    <dgm:pt modelId="{2D4D3CA8-C7CF-46B8-92CE-F3A5B284D0F9}" type="pres">
      <dgm:prSet presAssocID="{4396CEBF-E3FF-419C-AF3D-78F8DD8E9554}" presName="text0" presStyleLbl="node1" presStyleIdx="5" presStyleCnt="7" custScaleX="187713" custScaleY="129621" custRadScaleRad="154315" custRadScaleInc="-118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7EE08-2703-41CB-9607-1A50010DF1E8}" type="pres">
      <dgm:prSet presAssocID="{F064559B-F1B0-4117-B3F7-45B9422CB4C3}" presName="Name56" presStyleLbl="parChTrans1D2" presStyleIdx="5" presStyleCnt="6"/>
      <dgm:spPr/>
      <dgm:t>
        <a:bodyPr/>
        <a:lstStyle/>
        <a:p>
          <a:endParaRPr lang="ru-RU"/>
        </a:p>
      </dgm:t>
    </dgm:pt>
    <dgm:pt modelId="{7FABD08F-BB83-49B6-B1D7-B254CA6D0A49}" type="pres">
      <dgm:prSet presAssocID="{7D24CB82-F170-4EEE-9B4C-9E94F0905063}" presName="text0" presStyleLbl="node1" presStyleIdx="6" presStyleCnt="7" custScaleX="181260" custScaleY="129622" custRadScaleRad="132851" custRadScaleInc="-799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53D4A95-643D-4669-A245-C936089BF7DF}" type="presOf" srcId="{3F651778-270C-4287-8B38-5D1073F401A0}" destId="{45C23680-A945-45EE-8EEC-E15F7908E243}" srcOrd="0" destOrd="0" presId="urn:microsoft.com/office/officeart/2008/layout/RadialCluster"/>
    <dgm:cxn modelId="{3500BD79-EAA2-4F94-B476-62EB70781263}" type="presOf" srcId="{F064559B-F1B0-4117-B3F7-45B9422CB4C3}" destId="{EED7EE08-2703-41CB-9607-1A50010DF1E8}" srcOrd="0" destOrd="0" presId="urn:microsoft.com/office/officeart/2008/layout/RadialCluster"/>
    <dgm:cxn modelId="{AA7382DE-7276-4FF6-8174-D7F7428F2A52}" srcId="{9098546B-AE7D-48DC-91E6-BFBCF2109C65}" destId="{7D24CB82-F170-4EEE-9B4C-9E94F0905063}" srcOrd="5" destOrd="0" parTransId="{F064559B-F1B0-4117-B3F7-45B9422CB4C3}" sibTransId="{3E88B977-D004-4839-AD13-F8933B2AE1C0}"/>
    <dgm:cxn modelId="{FEB6BA0B-13B7-4D64-9F24-AFCA910652FD}" type="presOf" srcId="{9098546B-AE7D-48DC-91E6-BFBCF2109C65}" destId="{3AFBDF7D-57B5-45BA-B65D-9384A777C604}" srcOrd="0" destOrd="0" presId="urn:microsoft.com/office/officeart/2008/layout/RadialCluster"/>
    <dgm:cxn modelId="{B98CDC27-282C-4191-8225-000D79A8827F}" type="presOf" srcId="{AA023DEB-2ABB-44D1-A353-71AFA9AB0EC2}" destId="{6F36B424-E5CF-402F-B6F2-29E7375CBC1B}" srcOrd="0" destOrd="0" presId="urn:microsoft.com/office/officeart/2008/layout/RadialCluster"/>
    <dgm:cxn modelId="{1163DF1C-46DB-48EB-A4BD-997A7FD69BA3}" srcId="{9098546B-AE7D-48DC-91E6-BFBCF2109C65}" destId="{BE848594-873D-4ECC-ACC6-AC0B70F9ED40}" srcOrd="1" destOrd="0" parTransId="{5FDBA989-1BD5-45B1-A949-128653C47D3A}" sibTransId="{C54E0412-27B7-4CAB-AB38-4531B65B983D}"/>
    <dgm:cxn modelId="{7FAB24F6-C443-4893-9B95-FF92F2ADA7B7}" srcId="{F7209E4F-1991-48C6-B66B-CFB9EE9E18B7}" destId="{9098546B-AE7D-48DC-91E6-BFBCF2109C65}" srcOrd="0" destOrd="0" parTransId="{06675955-C51D-416B-B096-BD4559472744}" sibTransId="{68935CDA-5B04-44DE-AA66-EA550B6E84B9}"/>
    <dgm:cxn modelId="{D2D0F845-B738-4938-A359-92A19B09F55B}" srcId="{9098546B-AE7D-48DC-91E6-BFBCF2109C65}" destId="{4396CEBF-E3FF-419C-AF3D-78F8DD8E9554}" srcOrd="4" destOrd="0" parTransId="{0D9B1479-ED1B-4C9C-9BEC-742E628CE378}" sibTransId="{01AC9980-6894-4BF8-BABA-4CA643AD345B}"/>
    <dgm:cxn modelId="{92940EE8-9BCB-4E16-A067-2355FDB319E5}" type="presOf" srcId="{4396CEBF-E3FF-419C-AF3D-78F8DD8E9554}" destId="{2D4D3CA8-C7CF-46B8-92CE-F3A5B284D0F9}" srcOrd="0" destOrd="0" presId="urn:microsoft.com/office/officeart/2008/layout/RadialCluster"/>
    <dgm:cxn modelId="{7C220B25-A13A-4272-B8F8-01931B142BE9}" srcId="{9098546B-AE7D-48DC-91E6-BFBCF2109C65}" destId="{3F651778-270C-4287-8B38-5D1073F401A0}" srcOrd="3" destOrd="0" parTransId="{0E21E84A-DC38-455E-B3EF-3D32362009E3}" sibTransId="{FCE5A915-B49E-4F40-8FBE-86DB36362422}"/>
    <dgm:cxn modelId="{298F3081-6409-4EF8-8717-4CDC9C11C081}" type="presOf" srcId="{0E21E84A-DC38-455E-B3EF-3D32362009E3}" destId="{DA18220F-9804-4AAC-8755-61C05E129AE9}" srcOrd="0" destOrd="0" presId="urn:microsoft.com/office/officeart/2008/layout/RadialCluster"/>
    <dgm:cxn modelId="{E7BC6B53-3CC4-49F2-9B12-9E22E92F3BB8}" srcId="{9098546B-AE7D-48DC-91E6-BFBCF2109C65}" destId="{7C00D86F-A5E2-4A87-9111-7FCCB90E83E7}" srcOrd="2" destOrd="0" parTransId="{2590779A-9189-41C4-8201-59F9AA532F29}" sibTransId="{0954E9EA-E125-4E9A-9536-9769D5A92993}"/>
    <dgm:cxn modelId="{887CBFB6-565F-4063-AE9C-3614ED035164}" type="presOf" srcId="{5FDBA989-1BD5-45B1-A949-128653C47D3A}" destId="{ED73DE02-B029-48A4-B2FC-76BC73C3FFB5}" srcOrd="0" destOrd="0" presId="urn:microsoft.com/office/officeart/2008/layout/RadialCluster"/>
    <dgm:cxn modelId="{B7A9241C-F658-428D-9362-0C270A316CEA}" type="presOf" srcId="{0D9B1479-ED1B-4C9C-9BEC-742E628CE378}" destId="{EF431E9E-2332-4795-BD6B-8CBDD4BD3CCD}" srcOrd="0" destOrd="0" presId="urn:microsoft.com/office/officeart/2008/layout/RadialCluster"/>
    <dgm:cxn modelId="{81D405DF-5255-4F35-A613-2B13EEA3F53A}" type="presOf" srcId="{7D24CB82-F170-4EEE-9B4C-9E94F0905063}" destId="{7FABD08F-BB83-49B6-B1D7-B254CA6D0A49}" srcOrd="0" destOrd="0" presId="urn:microsoft.com/office/officeart/2008/layout/RadialCluster"/>
    <dgm:cxn modelId="{7691086C-8587-4E74-870E-1DDA2E1021A7}" type="presOf" srcId="{BE848594-873D-4ECC-ACC6-AC0B70F9ED40}" destId="{22A52DDF-1C20-43A0-BE14-C0145F1BB595}" srcOrd="0" destOrd="0" presId="urn:microsoft.com/office/officeart/2008/layout/RadialCluster"/>
    <dgm:cxn modelId="{7DEFA28F-2E84-4DA2-925A-8130DE503728}" type="presOf" srcId="{F7209E4F-1991-48C6-B66B-CFB9EE9E18B7}" destId="{4DB38680-027B-4666-86B0-433583173852}" srcOrd="0" destOrd="0" presId="urn:microsoft.com/office/officeart/2008/layout/RadialCluster"/>
    <dgm:cxn modelId="{1FF15CC0-B574-467D-BF25-CD8B8067336A}" srcId="{9098546B-AE7D-48DC-91E6-BFBCF2109C65}" destId="{AA023DEB-2ABB-44D1-A353-71AFA9AB0EC2}" srcOrd="0" destOrd="0" parTransId="{FCC581A3-1545-477E-A636-E68B3DD0D81E}" sibTransId="{81EB8EFD-3B4A-40E8-9163-6F2C9DA7C731}"/>
    <dgm:cxn modelId="{2AC488A4-6917-468D-98F4-D28E2D58A6D4}" type="presOf" srcId="{7C00D86F-A5E2-4A87-9111-7FCCB90E83E7}" destId="{383E0C54-9C3E-4243-9F5A-ED13E90C5CFF}" srcOrd="0" destOrd="0" presId="urn:microsoft.com/office/officeart/2008/layout/RadialCluster"/>
    <dgm:cxn modelId="{4E02E57C-A7FB-4995-B620-9544720384DF}" type="presOf" srcId="{FCC581A3-1545-477E-A636-E68B3DD0D81E}" destId="{692CD85B-A8DC-4E63-B360-889DF54C8C8E}" srcOrd="0" destOrd="0" presId="urn:microsoft.com/office/officeart/2008/layout/RadialCluster"/>
    <dgm:cxn modelId="{8A121452-C42C-4EC7-B043-C30E8E53882B}" type="presOf" srcId="{2590779A-9189-41C4-8201-59F9AA532F29}" destId="{DC473A1E-6B56-403C-B59E-3187A6233509}" srcOrd="0" destOrd="0" presId="urn:microsoft.com/office/officeart/2008/layout/RadialCluster"/>
    <dgm:cxn modelId="{73B12950-4220-40C6-A3EB-0D6AA6874B62}" type="presParOf" srcId="{4DB38680-027B-4666-86B0-433583173852}" destId="{CCDD7A88-187C-4962-BD8B-578B9EA15404}" srcOrd="0" destOrd="0" presId="urn:microsoft.com/office/officeart/2008/layout/RadialCluster"/>
    <dgm:cxn modelId="{7A6D7768-086E-4951-B054-9434061B4937}" type="presParOf" srcId="{CCDD7A88-187C-4962-BD8B-578B9EA15404}" destId="{3AFBDF7D-57B5-45BA-B65D-9384A777C604}" srcOrd="0" destOrd="0" presId="urn:microsoft.com/office/officeart/2008/layout/RadialCluster"/>
    <dgm:cxn modelId="{0E4DB023-5A3F-463A-BD56-8997AF97709D}" type="presParOf" srcId="{CCDD7A88-187C-4962-BD8B-578B9EA15404}" destId="{692CD85B-A8DC-4E63-B360-889DF54C8C8E}" srcOrd="1" destOrd="0" presId="urn:microsoft.com/office/officeart/2008/layout/RadialCluster"/>
    <dgm:cxn modelId="{8DD9ABA5-F865-47BE-B77F-B5774BC5CF9F}" type="presParOf" srcId="{CCDD7A88-187C-4962-BD8B-578B9EA15404}" destId="{6F36B424-E5CF-402F-B6F2-29E7375CBC1B}" srcOrd="2" destOrd="0" presId="urn:microsoft.com/office/officeart/2008/layout/RadialCluster"/>
    <dgm:cxn modelId="{2E5A57C9-4100-4CEA-8E40-835DF2956613}" type="presParOf" srcId="{CCDD7A88-187C-4962-BD8B-578B9EA15404}" destId="{ED73DE02-B029-48A4-B2FC-76BC73C3FFB5}" srcOrd="3" destOrd="0" presId="urn:microsoft.com/office/officeart/2008/layout/RadialCluster"/>
    <dgm:cxn modelId="{651C6F06-0E65-430F-9C10-A88FDD341949}" type="presParOf" srcId="{CCDD7A88-187C-4962-BD8B-578B9EA15404}" destId="{22A52DDF-1C20-43A0-BE14-C0145F1BB595}" srcOrd="4" destOrd="0" presId="urn:microsoft.com/office/officeart/2008/layout/RadialCluster"/>
    <dgm:cxn modelId="{387C2CA4-0FC4-45E9-A0C9-27E0BE028CBA}" type="presParOf" srcId="{CCDD7A88-187C-4962-BD8B-578B9EA15404}" destId="{DC473A1E-6B56-403C-B59E-3187A6233509}" srcOrd="5" destOrd="0" presId="urn:microsoft.com/office/officeart/2008/layout/RadialCluster"/>
    <dgm:cxn modelId="{CAB81277-6FCE-4E8F-B111-3B6CC8A6A34D}" type="presParOf" srcId="{CCDD7A88-187C-4962-BD8B-578B9EA15404}" destId="{383E0C54-9C3E-4243-9F5A-ED13E90C5CFF}" srcOrd="6" destOrd="0" presId="urn:microsoft.com/office/officeart/2008/layout/RadialCluster"/>
    <dgm:cxn modelId="{17347742-E883-4192-A53E-A2F2D6591BC8}" type="presParOf" srcId="{CCDD7A88-187C-4962-BD8B-578B9EA15404}" destId="{DA18220F-9804-4AAC-8755-61C05E129AE9}" srcOrd="7" destOrd="0" presId="urn:microsoft.com/office/officeart/2008/layout/RadialCluster"/>
    <dgm:cxn modelId="{012C5971-A276-4061-AEF1-BE9AAC984634}" type="presParOf" srcId="{CCDD7A88-187C-4962-BD8B-578B9EA15404}" destId="{45C23680-A945-45EE-8EEC-E15F7908E243}" srcOrd="8" destOrd="0" presId="urn:microsoft.com/office/officeart/2008/layout/RadialCluster"/>
    <dgm:cxn modelId="{37E51B4F-CEE3-4AE3-A76A-33316E8E616A}" type="presParOf" srcId="{CCDD7A88-187C-4962-BD8B-578B9EA15404}" destId="{EF431E9E-2332-4795-BD6B-8CBDD4BD3CCD}" srcOrd="9" destOrd="0" presId="urn:microsoft.com/office/officeart/2008/layout/RadialCluster"/>
    <dgm:cxn modelId="{5C305F27-0BFB-460E-A765-4CC5DE0F2737}" type="presParOf" srcId="{CCDD7A88-187C-4962-BD8B-578B9EA15404}" destId="{2D4D3CA8-C7CF-46B8-92CE-F3A5B284D0F9}" srcOrd="10" destOrd="0" presId="urn:microsoft.com/office/officeart/2008/layout/RadialCluster"/>
    <dgm:cxn modelId="{EF69BB3E-02B4-4BA2-85A3-25BA72DC4599}" type="presParOf" srcId="{CCDD7A88-187C-4962-BD8B-578B9EA15404}" destId="{EED7EE08-2703-41CB-9607-1A50010DF1E8}" srcOrd="11" destOrd="0" presId="urn:microsoft.com/office/officeart/2008/layout/RadialCluster"/>
    <dgm:cxn modelId="{B0045BDF-9ACA-4D09-96BA-2BF86D1D9CB3}" type="presParOf" srcId="{CCDD7A88-187C-4962-BD8B-578B9EA15404}" destId="{7FABD08F-BB83-49B6-B1D7-B254CA6D0A49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FBDF7D-57B5-45BA-B65D-9384A777C604}">
      <dsp:nvSpPr>
        <dsp:cNvPr id="0" name=""/>
        <dsp:cNvSpPr/>
      </dsp:nvSpPr>
      <dsp:spPr>
        <a:xfrm>
          <a:off x="2533018" y="1750610"/>
          <a:ext cx="2222581" cy="1511406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>
        <a:off x="2606799" y="1824391"/>
        <a:ext cx="2075019" cy="1363844"/>
      </dsp:txXfrm>
    </dsp:sp>
    <dsp:sp modelId="{692CD85B-A8DC-4E63-B360-889DF54C8C8E}">
      <dsp:nvSpPr>
        <dsp:cNvPr id="0" name=""/>
        <dsp:cNvSpPr/>
      </dsp:nvSpPr>
      <dsp:spPr>
        <a:xfrm rot="14065519">
          <a:off x="2552589" y="1467180"/>
          <a:ext cx="69693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693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36B424-E5CF-402F-B6F2-29E7375CBC1B}">
      <dsp:nvSpPr>
        <dsp:cNvPr id="0" name=""/>
        <dsp:cNvSpPr/>
      </dsp:nvSpPr>
      <dsp:spPr>
        <a:xfrm>
          <a:off x="1395987" y="-67570"/>
          <a:ext cx="1709666" cy="1251322"/>
        </a:xfrm>
        <a:prstGeom prst="roundRect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700" b="0" i="0" kern="1200" dirty="0" smtClean="0"/>
            <a:t>Оценка деятельности </a:t>
          </a:r>
          <a:br>
            <a:rPr lang="ru-RU" altLang="ru-RU" sz="1700" b="0" i="0" kern="1200" dirty="0" smtClean="0"/>
          </a:br>
          <a:r>
            <a:rPr lang="ru-RU" altLang="ru-RU" sz="1700" b="0" i="0" kern="1200" dirty="0" smtClean="0"/>
            <a:t>ГГС ЦАФК </a:t>
          </a:r>
          <a:br>
            <a:rPr lang="ru-RU" altLang="ru-RU" sz="1700" b="0" i="0" kern="1200" dirty="0" smtClean="0"/>
          </a:br>
          <a:r>
            <a:rPr lang="ru-RU" altLang="ru-RU" sz="1700" b="0" i="0" kern="1200" dirty="0" smtClean="0"/>
            <a:t>(приказ ФК 63)</a:t>
          </a:r>
          <a:endParaRPr lang="ru-RU" sz="1700" kern="1200" dirty="0"/>
        </a:p>
      </dsp:txBody>
      <dsp:txXfrm>
        <a:off x="1457072" y="-6485"/>
        <a:ext cx="1587496" cy="1129152"/>
      </dsp:txXfrm>
    </dsp:sp>
    <dsp:sp modelId="{ED73DE02-B029-48A4-B2FC-76BC73C3FFB5}">
      <dsp:nvSpPr>
        <dsp:cNvPr id="0" name=""/>
        <dsp:cNvSpPr/>
      </dsp:nvSpPr>
      <dsp:spPr>
        <a:xfrm rot="21049373">
          <a:off x="4750326" y="2261067"/>
          <a:ext cx="82404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2404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52DDF-1C20-43A0-BE14-C0145F1BB595}">
      <dsp:nvSpPr>
        <dsp:cNvPr id="0" name=""/>
        <dsp:cNvSpPr/>
      </dsp:nvSpPr>
      <dsp:spPr>
        <a:xfrm>
          <a:off x="5569095" y="1425682"/>
          <a:ext cx="1747766" cy="1256985"/>
        </a:xfrm>
        <a:prstGeom prst="roundRect">
          <a:avLst/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altLang="ru-RU" sz="1600" b="0" i="0" kern="1200" dirty="0" smtClean="0"/>
            <a:t>Оценка деятельности Отделов ЦАФК (приказ ФК 114)</a:t>
          </a:r>
          <a:endParaRPr lang="ru-RU" sz="1600" kern="1200" dirty="0"/>
        </a:p>
      </dsp:txBody>
      <dsp:txXfrm>
        <a:off x="5630456" y="1487043"/>
        <a:ext cx="1625044" cy="1134263"/>
      </dsp:txXfrm>
    </dsp:sp>
    <dsp:sp modelId="{DC473A1E-6B56-403C-B59E-3187A6233509}">
      <dsp:nvSpPr>
        <dsp:cNvPr id="0" name=""/>
        <dsp:cNvSpPr/>
      </dsp:nvSpPr>
      <dsp:spPr>
        <a:xfrm rot="17978306">
          <a:off x="3847213" y="1360170"/>
          <a:ext cx="89842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9842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3E0C54-9C3E-4243-9F5A-ED13E90C5CFF}">
      <dsp:nvSpPr>
        <dsp:cNvPr id="0" name=""/>
        <dsp:cNvSpPr/>
      </dsp:nvSpPr>
      <dsp:spPr>
        <a:xfrm>
          <a:off x="3944790" y="0"/>
          <a:ext cx="1699309" cy="969731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Оценка деятельности ГГС ТОФК</a:t>
          </a:r>
          <a:endParaRPr lang="ru-RU" sz="1700" kern="1200" dirty="0"/>
        </a:p>
      </dsp:txBody>
      <dsp:txXfrm>
        <a:off x="3992128" y="47338"/>
        <a:ext cx="1604633" cy="875055"/>
      </dsp:txXfrm>
    </dsp:sp>
    <dsp:sp modelId="{DA18220F-9804-4AAC-8755-61C05E129AE9}">
      <dsp:nvSpPr>
        <dsp:cNvPr id="0" name=""/>
        <dsp:cNvSpPr/>
      </dsp:nvSpPr>
      <dsp:spPr>
        <a:xfrm rot="4523496">
          <a:off x="3582392" y="3597020"/>
          <a:ext cx="69239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239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C23680-A945-45EE-8EEC-E15F7908E243}">
      <dsp:nvSpPr>
        <dsp:cNvPr id="0" name=""/>
        <dsp:cNvSpPr/>
      </dsp:nvSpPr>
      <dsp:spPr>
        <a:xfrm>
          <a:off x="3240540" y="3932023"/>
          <a:ext cx="1800956" cy="960082"/>
        </a:xfrm>
        <a:prstGeom prst="roundRect">
          <a:avLst/>
        </a:prstGeom>
        <a:solidFill>
          <a:schemeClr val="accent4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Оценка деятельности Отделов ТОФК</a:t>
          </a:r>
          <a:endParaRPr lang="ru-RU" sz="1600" kern="1200" dirty="0"/>
        </a:p>
      </dsp:txBody>
      <dsp:txXfrm>
        <a:off x="3287407" y="3978890"/>
        <a:ext cx="1707222" cy="866348"/>
      </dsp:txXfrm>
    </dsp:sp>
    <dsp:sp modelId="{EF431E9E-2332-4795-BD6B-8CBDD4BD3CCD}">
      <dsp:nvSpPr>
        <dsp:cNvPr id="0" name=""/>
        <dsp:cNvSpPr/>
      </dsp:nvSpPr>
      <dsp:spPr>
        <a:xfrm rot="8787146">
          <a:off x="2065909" y="3383983"/>
          <a:ext cx="50954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0954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4D3CA8-C7CF-46B8-92CE-F3A5B284D0F9}">
      <dsp:nvSpPr>
        <dsp:cNvPr id="0" name=""/>
        <dsp:cNvSpPr/>
      </dsp:nvSpPr>
      <dsp:spPr>
        <a:xfrm>
          <a:off x="288035" y="3499798"/>
          <a:ext cx="1820312" cy="1256975"/>
        </a:xfrm>
        <a:prstGeom prst="roundRect">
          <a:avLst/>
        </a:prstGeom>
        <a:solidFill>
          <a:schemeClr val="accent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Оценка </a:t>
          </a:r>
          <a:br>
            <a:rPr lang="ru-RU" sz="1400" kern="1200" dirty="0" smtClean="0"/>
          </a:br>
          <a:r>
            <a:rPr lang="ru-RU" sz="1400" kern="1200" dirty="0" smtClean="0"/>
            <a:t>деятельности ТОФК </a:t>
          </a:r>
          <a:br>
            <a:rPr lang="ru-RU" sz="1400" kern="1200" dirty="0" smtClean="0"/>
          </a:br>
          <a:r>
            <a:rPr lang="ru-RU" sz="1400" kern="1200" dirty="0" smtClean="0"/>
            <a:t>(приказы ФК </a:t>
          </a:r>
          <a:br>
            <a:rPr lang="ru-RU" sz="1400" kern="1200" dirty="0" smtClean="0"/>
          </a:br>
          <a:r>
            <a:rPr lang="ru-RU" sz="1400" kern="1200" dirty="0" smtClean="0"/>
            <a:t>№№ 336, 338)</a:t>
          </a:r>
          <a:endParaRPr lang="ru-RU" sz="1400" kern="1200" dirty="0"/>
        </a:p>
      </dsp:txBody>
      <dsp:txXfrm>
        <a:off x="349395" y="3561158"/>
        <a:ext cx="1697592" cy="1134255"/>
      </dsp:txXfrm>
    </dsp:sp>
    <dsp:sp modelId="{EED7EE08-2703-41CB-9607-1A50010DF1E8}">
      <dsp:nvSpPr>
        <dsp:cNvPr id="0" name=""/>
        <dsp:cNvSpPr/>
      </dsp:nvSpPr>
      <dsp:spPr>
        <a:xfrm rot="11194440">
          <a:off x="2007794" y="2348078"/>
          <a:ext cx="52695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2695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ABD08F-BB83-49B6-B1D7-B254CA6D0A49}">
      <dsp:nvSpPr>
        <dsp:cNvPr id="0" name=""/>
        <dsp:cNvSpPr/>
      </dsp:nvSpPr>
      <dsp:spPr>
        <a:xfrm>
          <a:off x="251791" y="1588136"/>
          <a:ext cx="1757735" cy="1256985"/>
        </a:xfrm>
        <a:prstGeom prst="roundRect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Оценка деятельности руководителя ТОФК</a:t>
          </a:r>
          <a:endParaRPr lang="ru-RU" sz="1700" kern="1200" dirty="0"/>
        </a:p>
      </dsp:txBody>
      <dsp:txXfrm>
        <a:off x="313152" y="1649497"/>
        <a:ext cx="1635013" cy="11342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2" tIns="46081" rIns="92162" bIns="4608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7625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2" tIns="46081" rIns="92162" bIns="4608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BAAA5C1-A7D4-411A-AFBD-9DE6C3A6ADEB}" type="datetimeFigureOut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213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2" tIns="46081" rIns="92162" bIns="4608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7625" y="9447213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62" tIns="46081" rIns="92162" bIns="4608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F2B5434-9BBF-407C-8B87-5D986EC4F7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692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3" rIns="92547" bIns="46273" numCol="1" anchor="t" anchorCtr="0" compatLnSpc="1">
            <a:prstTxWarp prst="textNoShape">
              <a:avLst/>
            </a:prstTxWarp>
          </a:bodyPr>
          <a:lstStyle>
            <a:lvl1pPr defTabSz="92322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3" rIns="92547" bIns="46273" numCol="1" anchor="t" anchorCtr="0" compatLnSpc="1">
            <a:prstTxWarp prst="textNoShape">
              <a:avLst/>
            </a:prstTxWarp>
          </a:bodyPr>
          <a:lstStyle>
            <a:lvl1pPr algn="r" defTabSz="923221">
              <a:defRPr sz="1200">
                <a:latin typeface="Arial" charset="0"/>
              </a:defRPr>
            </a:lvl1pPr>
          </a:lstStyle>
          <a:p>
            <a:pPr>
              <a:defRPr/>
            </a:pPr>
            <a:fld id="{F4E311B4-BAEE-4169-9534-D22170B69094}" type="datetimeFigureOut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4538"/>
            <a:ext cx="4973638" cy="3729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625" y="4724400"/>
            <a:ext cx="5449888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3" rIns="92547" bIns="4627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5116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3" rIns="92547" bIns="46273" numCol="1" anchor="b" anchorCtr="0" compatLnSpc="1">
            <a:prstTxWarp prst="textNoShape">
              <a:avLst/>
            </a:prstTxWarp>
          </a:bodyPr>
          <a:lstStyle>
            <a:lvl1pPr defTabSz="92322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447213"/>
            <a:ext cx="295116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547" tIns="46273" rIns="92547" bIns="46273" numCol="1" anchor="b" anchorCtr="0" compatLnSpc="1">
            <a:prstTxWarp prst="textNoShape">
              <a:avLst/>
            </a:prstTxWarp>
          </a:bodyPr>
          <a:lstStyle>
            <a:lvl1pPr algn="r" defTabSz="923221">
              <a:defRPr sz="1200">
                <a:latin typeface="Arial" charset="0"/>
              </a:defRPr>
            </a:lvl1pPr>
          </a:lstStyle>
          <a:p>
            <a:pPr>
              <a:defRPr/>
            </a:pPr>
            <a:fld id="{8A406D7E-22E0-4914-A27F-C98D823F8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552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2242"/>
            <a:fld id="{D8066A35-08A9-43AC-8E8E-C04F5D7425DD}" type="slidenum">
              <a:rPr lang="ru-RU" smtClean="0"/>
              <a:pPr defTabSz="922242"/>
              <a:t>22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34980-D93D-4E9C-B944-E9811FEF5DAC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FFEFB-5848-4977-B8C9-18BAD6CB9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63C6E-F9E6-4EA9-A3E1-1F4FCB61694E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99A8C-9C32-43DC-8441-3CD6228234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EC2C3-462C-4C8D-A527-83E28CB1C228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CB7A7-0266-4043-8A5F-240B4F61A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035B1-509C-482F-B12C-0A519E8D7BD3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1AAE2-FF68-4DDB-BFFC-9B75B5F4AB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4CE39-45E4-4682-A03D-7E9F8FCC601E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00247-F3AF-41E2-BF51-E552BA788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E3CED-10E9-46C0-AE39-6BA132306CB3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FD46F-9CCA-4554-99A0-C8254B568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D0049-BCC9-43EB-AFBC-550854DE62C0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1E09A-28A1-4D97-B3DE-BCE2B6DE9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01615-DD9E-40B2-9887-D953C006171F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DBA72-9E96-43DF-90DA-7F41FF45DC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C2006-09D8-4858-9A02-B53FE7548263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CAEC0-F651-4E8B-BA48-BA20A1D971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87C8B-D3EB-480F-A69D-6D8909421971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AB88-99DC-443C-8100-5276B671E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9DFF0-C193-4F4F-BF19-C8ED18912E26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711CC-71D3-43AF-9047-CE1921F8E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449CF-3396-4E23-B4FC-E86918FD2832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06A2C-6827-4CC0-8897-FE8911FC8F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42EC502-FB24-4D86-A4A0-1E2891FBC3D2}" type="datetime1">
              <a:rPr lang="ru-RU"/>
              <a:pPr>
                <a:defRPr/>
              </a:pPr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7C7EB8-F86D-4802-9DCA-6292E2DA7E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1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971600" y="1628800"/>
            <a:ext cx="7344816" cy="2246769"/>
          </a:xfrm>
          <a:prstGeom prst="rect">
            <a:avLst/>
          </a:prstGeom>
          <a:solidFill>
            <a:schemeClr val="accent5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системы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внешней оценки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деятельности Федерального казначейства.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Автоматизация оценки результативности деятельности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государственных гражданских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служащих, 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структурных подразделений,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территориальных органов Федерального казначейства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их руководителей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4069483"/>
            <a:ext cx="6048672" cy="115416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начальника Управления внутреннего контроля (аудита) и оценки эффективности деятельности </a:t>
            </a:r>
          </a:p>
          <a:p>
            <a:pPr algn="ctr">
              <a:spcBef>
                <a:spcPts val="0"/>
              </a:spcBef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</a:t>
            </a:r>
          </a:p>
          <a:p>
            <a:pPr algn="ctr">
              <a:spcBef>
                <a:spcPts val="600"/>
              </a:spcBef>
            </a:pP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Мухин Сергей Александрович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9632" y="44624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механизмов внутреннего контроля, аудита 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оценки эффективности деятельности 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органах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32831" y="5584373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Москва, 17–18 декабря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года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Program Files (x86)\Microsoft Office\MEDIA\CAGCAT10\j0149481.wmf"/>
          <p:cNvPicPr>
            <a:picLocks noChangeAspect="1" noChangeArrowheads="1"/>
          </p:cNvPicPr>
          <p:nvPr/>
        </p:nvPicPr>
        <p:blipFill>
          <a:blip r:embed="rId2" cstate="print">
            <a:lum bright="-20000"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845" y="4069483"/>
            <a:ext cx="2435870" cy="216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57552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91680" y="116632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ЦАФ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70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3591"/>
            <a:ext cx="9144000" cy="55347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188640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ЦАФ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933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54888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79712" y="188640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ЦАФ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88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61662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7704" y="153454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ЦАФ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60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9"/>
            <a:ext cx="9144000" cy="561662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75656" y="171092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ЦАФ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31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5446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116632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ЦАФ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25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0530"/>
            <a:ext cx="9144000" cy="550216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91680" y="188640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ЦАФ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53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54479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051720" y="188640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ЦАФ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028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3999" cy="568863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63688" y="171092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ЦАФ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995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5446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116632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ЦАФ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642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6510" y="1375862"/>
            <a:ext cx="2146297" cy="15316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600"/>
              </a:lnSpc>
              <a:defRPr/>
            </a:pPr>
            <a:r>
              <a:rPr lang="ru-RU" sz="15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запросов полпредам Президента РФ </a:t>
            </a:r>
            <a:r>
              <a:rPr lang="ru-RU" sz="1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5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федеральном округе, </a:t>
            </a:r>
            <a:br>
              <a:rPr lang="ru-RU" sz="15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5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главам высшей исполнительной власти и ГРБС (ГВФ</a:t>
            </a:r>
            <a:r>
              <a:rPr lang="ru-RU" sz="1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5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1365878"/>
            <a:ext cx="2088232" cy="153980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1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анкетирования </a:t>
            </a:r>
            <a:r>
              <a:rPr lang="ru-RU" sz="15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внешних респондентов на </a:t>
            </a:r>
            <a:r>
              <a:rPr lang="ru-RU" sz="1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совещаниях</a:t>
            </a:r>
            <a:endParaRPr lang="ru-RU" sz="15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55755" y="1371811"/>
            <a:ext cx="2123906" cy="153980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анкетирования </a:t>
            </a:r>
            <a:b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сайтах органов Федерального казначейства </a:t>
            </a:r>
            <a:endParaRPr lang="ru-RU" sz="15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04248" y="1359947"/>
            <a:ext cx="2236410" cy="155166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5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15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анкетирования </a:t>
            </a:r>
            <a:r>
              <a:rPr lang="ru-RU" sz="15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оценки взаимодействия органов Федерального казначейства </a:t>
            </a: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5526270" y="2944476"/>
            <a:ext cx="0" cy="412516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539758" y="6237312"/>
            <a:ext cx="2133600" cy="365125"/>
          </a:xfrm>
        </p:spPr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1801773" y="66834"/>
            <a:ext cx="6048673" cy="803731"/>
          </a:xfrm>
          <a:prstGeom prst="roundRect">
            <a:avLst>
              <a:gd name="adj" fmla="val 21750"/>
            </a:avLst>
          </a:prstGeom>
          <a:noFill/>
          <a:ln w="25400" cmpd="sng" algn="ctr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rgbClr val="0000FF"/>
                </a:solidFill>
                <a:latin typeface="+mn-lt"/>
                <a:cs typeface="+mn-cs"/>
              </a:rPr>
              <a:t> </a:t>
            </a:r>
            <a:r>
              <a:rPr lang="ru-RU" alt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внешней оценки деятельности</a:t>
            </a:r>
          </a:p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Федерального казначейства</a:t>
            </a:r>
            <a:endParaRPr lang="ru-RU" altLang="ru-RU" sz="20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AutoShape 7"/>
          <p:cNvSpPr>
            <a:spLocks noChangeArrowheads="1"/>
          </p:cNvSpPr>
          <p:nvPr/>
        </p:nvSpPr>
        <p:spPr bwMode="auto">
          <a:xfrm>
            <a:off x="125182" y="3356993"/>
            <a:ext cx="8861146" cy="2795588"/>
          </a:xfrm>
          <a:prstGeom prst="roundRect">
            <a:avLst>
              <a:gd name="adj" fmla="val 21750"/>
            </a:avLst>
          </a:prstGeom>
          <a:solidFill>
            <a:schemeClr val="accent5">
              <a:lumMod val="20000"/>
              <a:lumOff val="80000"/>
              <a:alpha val="50000"/>
            </a:schemeClr>
          </a:solidFill>
          <a:ln w="25400" cmpd="sng" algn="ctr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algn="just">
              <a:buFont typeface="Wingdings" pitchFamily="2" charset="2"/>
              <a:buChar char="Ø"/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Результаты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внешней оценки используются для совершенствования деятельности Казначейства России, в том числе путем устранения замечаний и учета предложений, выявленных в ходе внешней оценки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Результаты внешней оценки рассматривается на заседаниях Контрольного Совета Федерального казначейства для выработки предложений по принятию соответствующих управленческих решений руководством Казначейства России;</a:t>
            </a:r>
          </a:p>
          <a:p>
            <a:pPr algn="just"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Результаты внешней оценки размещаются на сайте Казначейства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и сайтах территориальных органов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3368102" y="2944475"/>
            <a:ext cx="0" cy="410038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7845940" y="2965806"/>
            <a:ext cx="4505" cy="391186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1126582" y="2944475"/>
            <a:ext cx="6712" cy="410038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907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04" y="980728"/>
            <a:ext cx="9144000" cy="55446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07704" y="116632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ЦАФ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48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1904"/>
            <a:ext cx="9144000" cy="55367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09382" y="188640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ЦАФ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160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71500" y="0"/>
            <a:ext cx="8229600" cy="928688"/>
          </a:xfrm>
          <a:prstGeom prst="rect">
            <a:avLst/>
          </a:prstGeom>
        </p:spPr>
        <p:txBody>
          <a:bodyPr/>
          <a:lstStyle/>
          <a:p>
            <a:pPr marL="762000" indent="-7620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b="1" dirty="0">
                <a:solidFill>
                  <a:srgbClr val="00449E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b="1" dirty="0">
                <a:solidFill>
                  <a:srgbClr val="00449E"/>
                </a:solidFill>
                <a:latin typeface="+mj-lt"/>
                <a:ea typeface="+mj-ea"/>
                <a:cs typeface="+mj-cs"/>
              </a:rPr>
            </a:br>
            <a:endParaRPr lang="ru-RU" sz="2700" b="1" dirty="0">
              <a:solidFill>
                <a:srgbClr val="00349E"/>
              </a:solidFill>
              <a:latin typeface="Times New Roman" pitchFamily="18" charset="0"/>
              <a:cs typeface="Times New Roman" pitchFamily="18" charset="0"/>
            </a:endParaRPr>
          </a:p>
          <a:p>
            <a:pPr marL="762000" indent="-7620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2000" b="1" u="sng" dirty="0">
              <a:solidFill>
                <a:srgbClr val="00449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388" name="Прямоугольник 15"/>
          <p:cNvSpPr>
            <a:spLocks noChangeArrowheads="1"/>
          </p:cNvSpPr>
          <p:nvPr/>
        </p:nvSpPr>
        <p:spPr bwMode="auto">
          <a:xfrm>
            <a:off x="827584" y="110401"/>
            <a:ext cx="73888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20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сбора </a:t>
            </a:r>
            <a:r>
              <a:rPr lang="ru-RU" sz="20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и обработки данных </a:t>
            </a:r>
            <a:r>
              <a:rPr lang="ru-RU" sz="20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Федерального казначейства по </a:t>
            </a:r>
            <a:r>
              <a:rPr lang="ru-RU" sz="2000" b="1" dirty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оценке результативности </a:t>
            </a:r>
            <a:r>
              <a:rPr lang="ru-RU" sz="20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0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5C7C5F-384C-4E46-8F59-32E2A9FBC690}" type="slidenum">
              <a:rPr lang="ru-RU" smtClean="0"/>
              <a:pPr>
                <a:defRPr/>
              </a:pPr>
              <a:t>22</a:t>
            </a:fld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129099884"/>
              </p:ext>
            </p:extLst>
          </p:nvPr>
        </p:nvGraphicFramePr>
        <p:xfrm>
          <a:off x="755576" y="1268760"/>
          <a:ext cx="7316862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loud"/>
          <p:cNvSpPr>
            <a:spLocks noChangeAspect="1" noEditPoints="1" noChangeArrowheads="1"/>
          </p:cNvSpPr>
          <p:nvPr/>
        </p:nvSpPr>
        <p:spPr bwMode="auto">
          <a:xfrm>
            <a:off x="3006403" y="2766640"/>
            <a:ext cx="2809860" cy="2030512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63888" y="3274318"/>
            <a:ext cx="208823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dirty="0"/>
              <a:t>ССД ФК </a:t>
            </a:r>
            <a:br>
              <a:rPr lang="ru-RU" sz="1600" b="1" dirty="0"/>
            </a:br>
            <a:r>
              <a:rPr lang="ru-RU" sz="1600" b="1" dirty="0"/>
              <a:t>по оценке результативности деятельности</a:t>
            </a:r>
          </a:p>
          <a:p>
            <a:pPr algn="ctr"/>
            <a:endParaRPr lang="ru-RU" dirty="0"/>
          </a:p>
        </p:txBody>
      </p:sp>
      <p:sp>
        <p:nvSpPr>
          <p:cNvPr id="6" name="computr2"/>
          <p:cNvSpPr>
            <a:spLocks noEditPoints="1" noChangeArrowheads="1"/>
          </p:cNvSpPr>
          <p:nvPr/>
        </p:nvSpPr>
        <p:spPr bwMode="auto">
          <a:xfrm>
            <a:off x="3362324" y="3212976"/>
            <a:ext cx="616843" cy="544835"/>
          </a:xfrm>
          <a:custGeom>
            <a:avLst/>
            <a:gdLst>
              <a:gd name="T0" fmla="*/ 10800 w 21600"/>
              <a:gd name="T1" fmla="*/ 0 h 21600"/>
              <a:gd name="T2" fmla="*/ 10800 w 21600"/>
              <a:gd name="T3" fmla="*/ 21600 h 21600"/>
              <a:gd name="T4" fmla="*/ 17326 w 21600"/>
              <a:gd name="T5" fmla="*/ 0 h 21600"/>
              <a:gd name="T6" fmla="*/ 4274 w 21600"/>
              <a:gd name="T7" fmla="*/ 0 h 21600"/>
              <a:gd name="T8" fmla="*/ 4274 w 21600"/>
              <a:gd name="T9" fmla="*/ 11631 h 21600"/>
              <a:gd name="T10" fmla="*/ 17326 w 21600"/>
              <a:gd name="T11" fmla="*/ 11631 h 21600"/>
              <a:gd name="T12" fmla="*/ 4274 w 21600"/>
              <a:gd name="T13" fmla="*/ 5816 h 21600"/>
              <a:gd name="T14" fmla="*/ 17326 w 21600"/>
              <a:gd name="T15" fmla="*/ 5816 h 21600"/>
              <a:gd name="T16" fmla="*/ 18828 w 21600"/>
              <a:gd name="T17" fmla="*/ 15785 h 21600"/>
              <a:gd name="T18" fmla="*/ 2772 w 21600"/>
              <a:gd name="T19" fmla="*/ 15785 h 21600"/>
              <a:gd name="T20" fmla="*/ 6194 w 21600"/>
              <a:gd name="T21" fmla="*/ 1913 h 21600"/>
              <a:gd name="T22" fmla="*/ 15565 w 21600"/>
              <a:gd name="T23" fmla="*/ 974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C:\Program Files (x86)\Microsoft Office\MEDIA\CAGCAT10\j0195812.wmf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8030">
            <a:off x="6745076" y="4281155"/>
            <a:ext cx="1844254" cy="1897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Program Files (x86)\Microsoft Office\MEDIA\CAGCAT10\j0195384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20" y="1196752"/>
            <a:ext cx="1282893" cy="130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84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81098" y="0"/>
            <a:ext cx="63001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Перспективы развития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системы оценки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результативности и внешней оценки деятельности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Федерального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казначейства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297941"/>
              </p:ext>
            </p:extLst>
          </p:nvPr>
        </p:nvGraphicFramePr>
        <p:xfrm>
          <a:off x="323528" y="1268760"/>
          <a:ext cx="8424936" cy="475252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12368"/>
                <a:gridCol w="3672408"/>
                <a:gridCol w="1440160"/>
              </a:tblGrid>
              <a:tr h="58860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Мероприятие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Ожидаемый результат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Ответствен-</a:t>
                      </a:r>
                      <a:r>
                        <a:rPr lang="ru-RU" dirty="0" err="1" smtClean="0"/>
                        <a:t>ный</a:t>
                      </a:r>
                      <a:endParaRPr lang="ru-RU" dirty="0"/>
                    </a:p>
                  </a:txBody>
                  <a:tcPr anchor="ctr"/>
                </a:tc>
              </a:tr>
              <a:tr h="16641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</a:rPr>
                        <a:t>1. Обеспечение автоматизации процедуры сбора и обработки данных об оценках результативности деятельности:</a:t>
                      </a:r>
                      <a:br>
                        <a:rPr lang="ru-RU" sz="1400" dirty="0" smtClean="0">
                          <a:latin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</a:rPr>
                        <a:t>    - ГГС ЦАФК/ТОФК, </a:t>
                      </a:r>
                      <a:br>
                        <a:rPr lang="ru-RU" sz="1400" dirty="0" smtClean="0">
                          <a:latin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</a:rPr>
                        <a:t>    - отделов ЦАФК/ТОФК,</a:t>
                      </a:r>
                      <a:br>
                        <a:rPr lang="ru-RU" sz="1400" dirty="0" smtClean="0">
                          <a:latin typeface="Times New Roman" pitchFamily="18" charset="0"/>
                        </a:rPr>
                      </a:br>
                      <a:r>
                        <a:rPr lang="ru-RU" sz="1400" baseline="0" dirty="0" smtClean="0">
                          <a:latin typeface="Times New Roman" pitchFamily="18" charset="0"/>
                        </a:rPr>
                        <a:t>    - </a:t>
                      </a:r>
                      <a:r>
                        <a:rPr lang="ru-RU" sz="1400" dirty="0" smtClean="0">
                          <a:latin typeface="Times New Roman" pitchFamily="18" charset="0"/>
                        </a:rPr>
                        <a:t>руководителей ТОФК, </a:t>
                      </a:r>
                      <a:br>
                        <a:rPr lang="ru-RU" sz="1400" dirty="0" smtClean="0">
                          <a:latin typeface="Times New Roman" pitchFamily="18" charset="0"/>
                        </a:rPr>
                      </a:br>
                      <a:r>
                        <a:rPr lang="ru-RU" sz="1400" dirty="0" smtClean="0">
                          <a:latin typeface="Times New Roman" pitchFamily="18" charset="0"/>
                        </a:rPr>
                        <a:t>    - УФК + МОУ ФК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минимизация затрат на проведение оценки (трудовых, материальных, временных);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сокращение временных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интервалов между получением данных об оценках,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предоставления их руководству, принятием управленческих решений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ЦАФК,</a:t>
                      </a:r>
                    </a:p>
                    <a:p>
                      <a:pPr algn="l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ТОФК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Актуализация Приказов ФК №№ 63, 114,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336, 338 и Порядка оценки результативности руководителей ТОФК с учетом автоматизации оценки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порядки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оценки результативности предусматривают проведение автоматизированной оценки с использованием ССД ФК 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ЦАФК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Проведение ревизии действующих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ТОФК порядков оценки результативности деятельности ГГС </a:t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Отделов в целях приведение их </a:t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соответствие с Приказами ФК </a:t>
                      </a:r>
                      <a:b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№№ 63, 114 (в новой редакции)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приказы ТОФК приведены в соответствие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Приказами ФК №№ 63, 114;</a:t>
                      </a:r>
                    </a:p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готовность к осуществлению автоматизированной оценки результативности деятельности ГГС </a:t>
                      </a:r>
                      <a:b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Отделов ТОФК с использованием ССД ФК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ТОФК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0479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81098" y="0"/>
            <a:ext cx="63001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Перспективы развития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системы оценки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результативности и внешней оценки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 Федерального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казначейства</a:t>
            </a:r>
            <a:endParaRPr lang="ru-RU" sz="2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896084"/>
              </p:ext>
            </p:extLst>
          </p:nvPr>
        </p:nvGraphicFramePr>
        <p:xfrm>
          <a:off x="323528" y="1124744"/>
          <a:ext cx="8424936" cy="517184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312368"/>
                <a:gridCol w="3672408"/>
                <a:gridCol w="1440160"/>
              </a:tblGrid>
              <a:tr h="4984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мероприятия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Ожидаемый результат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Ответствен-</a:t>
                      </a:r>
                      <a:r>
                        <a:rPr lang="ru-RU" dirty="0" err="1" smtClean="0"/>
                        <a:t>ный</a:t>
                      </a:r>
                      <a:endParaRPr lang="ru-RU" dirty="0"/>
                    </a:p>
                  </a:txBody>
                  <a:tcPr anchor="ctr"/>
                </a:tc>
              </a:tr>
              <a:tr h="1232128">
                <a:tc>
                  <a:txBody>
                    <a:bodyPr/>
                    <a:lstStyle/>
                    <a:p>
                      <a:pPr algn="l" defTabSz="449263">
                        <a:lnSpc>
                          <a:spcPts val="1500"/>
                        </a:lnSpc>
                        <a:spcBef>
                          <a:spcPts val="1125"/>
                        </a:spcBef>
                        <a:buSzPct val="100000"/>
                        <a:tabLst>
                          <a:tab pos="0" algn="l"/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</a:t>
                      </a:r>
                      <a:r>
                        <a:rPr lang="ru-RU" sz="1300" dirty="0" smtClean="0">
                          <a:latin typeface="Times New Roman" pitchFamily="18" charset="0"/>
                        </a:rPr>
                        <a:t>Актуализация показателей эффективности и результативности деятельности ГГС, Отделов ЦАФК/ТОФК,</a:t>
                      </a:r>
                      <a:r>
                        <a:rPr lang="ru-RU" sz="1300" baseline="0" dirty="0" smtClean="0">
                          <a:latin typeface="Times New Roman" pitchFamily="18" charset="0"/>
                        </a:rPr>
                        <a:t> руководителей ТОФК</a:t>
                      </a:r>
                      <a:r>
                        <a:rPr lang="ru-RU" sz="1300" dirty="0" smtClean="0">
                          <a:latin typeface="Times New Roman" pitchFamily="18" charset="0"/>
                        </a:rPr>
                        <a:t/>
                      </a:r>
                      <a:br>
                        <a:rPr lang="ru-RU" sz="1300" dirty="0" smtClean="0">
                          <a:latin typeface="Times New Roman" pitchFamily="18" charset="0"/>
                        </a:rPr>
                      </a:br>
                      <a:r>
                        <a:rPr lang="ru-RU" sz="1300" dirty="0" smtClean="0">
                          <a:latin typeface="Times New Roman" pitchFamily="18" charset="0"/>
                        </a:rPr>
                        <a:t>и органов Федерального казначейства</a:t>
                      </a:r>
                      <a:endParaRPr lang="ru-RU" sz="1300" dirty="0">
                        <a:latin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показатели 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эффективности и 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результативности деятельности соответствуют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выполняемым функциям 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полномочиям;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показатели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своевременно пересматриваются, </a:t>
                      </a:r>
                      <a:b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их основе принимаются эффективные управленческие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решения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ЦАФК,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ТОФК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626056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</a:rPr>
                        <a:t>5.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Активизация работы по внешней оценки деятельности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ТОФК, в том числе </a:t>
                      </a:r>
                      <a:b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 использованием механизма онлайн-опросов на официальных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сайтах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ТОФК; </a:t>
                      </a:r>
                      <a:r>
                        <a:rPr lang="ru-RU" sz="13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ОВКиА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проводит анализ поступающей </a:t>
                      </a:r>
                      <a:b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данному каналу информации</a:t>
                      </a:r>
                      <a:r>
                        <a:rPr lang="ru-RU" sz="13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целях выработки предложений по повышению качества работы ТОФК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обеспечивается оперативное рассмотрение поступающей информации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внешней оценке деятельности ТОФК, включая предложения и замечания;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поступившие предложения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замечания  учитываются при принятии управленческих решений руководством ТОФК;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 результаты проведенного анализа по итогам онлайн-опросов ежеквартально рассматриваются на заседаниях Контрольного совета ТОФК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ЦАФК,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ТОФК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008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</a:t>
                      </a:r>
                      <a:r>
                        <a:rPr lang="ru-RU" sz="1300" dirty="0" smtClean="0">
                          <a:latin typeface="Times New Roman" pitchFamily="18" charset="0"/>
                        </a:rPr>
                        <a:t>Расширение источников информации</a:t>
                      </a:r>
                      <a:r>
                        <a:rPr lang="ru-RU" sz="1300" baseline="0" dirty="0" smtClean="0">
                          <a:latin typeface="Times New Roman" pitchFamily="18" charset="0"/>
                        </a:rPr>
                        <a:t> о внешней </a:t>
                      </a:r>
                      <a:r>
                        <a:rPr lang="ru-RU" sz="1300" dirty="0" smtClean="0">
                          <a:latin typeface="Times New Roman" pitchFamily="18" charset="0"/>
                        </a:rPr>
                        <a:t>оценке деятельности органов Федерального казначейства, своевременная публикация данных о результатах внешней оценки 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официальных сайтах в сети Интернет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запросы о внешней оценке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деятельности 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ТОФК 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направляется большинству клиентов 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ТОФК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b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 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ТГВФ;</a:t>
                      </a:r>
                      <a:endParaRPr lang="ru-RU" sz="13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5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результаты внешней оценки своевременно публикуются на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официальных сайтах ТОФК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</a:b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3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сети Интернет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ЦАФК,</a:t>
                      </a:r>
                    </a:p>
                    <a:p>
                      <a:pPr algn="l">
                        <a:lnSpc>
                          <a:spcPts val="1500"/>
                        </a:lnSpc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ТОФК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195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23265" y="1999093"/>
            <a:ext cx="7228838" cy="17543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внимание, </a:t>
            </a:r>
            <a:b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уважаемые коллеги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400" dirty="0">
              <a:latin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2714625" y="6492875"/>
            <a:ext cx="2133600" cy="365125"/>
          </a:xfrm>
        </p:spPr>
        <p:txBody>
          <a:bodyPr/>
          <a:lstStyle/>
          <a:p>
            <a:pPr>
              <a:defRPr/>
            </a:pPr>
            <a:fld id="{0ACA5C5F-CE91-4538-BA46-9EDF14015735}" type="slidenum">
              <a:rPr lang="ru-RU" smtClean="0"/>
              <a:pPr>
                <a:defRPr/>
              </a:pPr>
              <a:t>25</a:t>
            </a:fld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367644" y="5897208"/>
            <a:ext cx="6696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Москва, 17–18 декабря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года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44624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механизмов внутреннего контроля, аудита 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оценки эффективности деятельности 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органах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7704" y="188640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Совершенствование системы внешней оценки 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 Федерального казначейства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2484" y="4005064"/>
            <a:ext cx="7776864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руководителям ТОФК (пункт 4.5)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предусмотреть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Порядке получения и обработки информации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внешней оценке деятельности территориального органа Федерального казначейства положение о получении информации о внешней оценке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 органов субъектов Российской Федерации, территориальных государственных внебюджетных фондов Российской Федерации,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образований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5008" y="1183197"/>
            <a:ext cx="8749480" cy="64807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Новации в регламентации системы внешней оценки деятельности ФК</a:t>
            </a:r>
          </a:p>
          <a:p>
            <a:pPr algn="ctr">
              <a:defRPr/>
            </a:pPr>
            <a:endParaRPr lang="ru-RU" sz="15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2105218"/>
            <a:ext cx="7776864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Казначейства России от 28 сентября 2015 г. №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259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внесении изменений в приказ Казначейства России от 18 ноября 2011 г.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548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Порядка получения и обработки информации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внешней оценке деятельности центрального аппарата Федерального казначейства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территориальных органов Федерального казначейства» 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4283968" y="3606700"/>
            <a:ext cx="720080" cy="379327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899592" y="4497040"/>
            <a:ext cx="28803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3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07704" y="188640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Совершенствование системы внешней оценки </a:t>
            </a:r>
            <a:b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 Федерального казначейства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894187"/>
            <a:ext cx="7632848" cy="7232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версия Интернет-сайта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ФК –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эксплуатация с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августа 2015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г.; </a:t>
            </a:r>
          </a:p>
          <a:p>
            <a:pPr marL="285750" indent="-285750" algn="just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поэтапное внедрение новых версий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Интернет-сайтов ТОФК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5008" y="1183196"/>
            <a:ext cx="8749480" cy="7336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реализация функционала проведения онлайн-опросов (анкетирование) на официальных сайтах органов ФК</a:t>
            </a:r>
            <a:endParaRPr lang="ru-RU" sz="15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7544" y="2058172"/>
            <a:ext cx="8280920" cy="17543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 России от 18 ноября 2011 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№ 548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руководителям ТОФК (пункт 4.4)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оперативный анализ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оценке деятельности,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поступающей с официального сайта территориального органа Федерального казначейства в сети Интернет,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официального сайта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 в сети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4098032" y="4657729"/>
            <a:ext cx="845840" cy="352117"/>
          </a:xfrm>
          <a:prstGeom prst="downArrow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1907704" y="2852936"/>
            <a:ext cx="288032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449288" y="5009847"/>
            <a:ext cx="8280920" cy="14773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Интернет-сайтах снято месячное ограничение по заполнению анкет посетителями;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стартовых страницах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размещены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«Быстрые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ссылки» на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сервис онлайн анкетирования;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запущен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 добавления и просмотра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результатов анкетирования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39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9144000" cy="54726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188640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Механизм онлайн – анкетирования </a:t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Интернет-сайтах ТОФК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21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1910" y="986086"/>
            <a:ext cx="9144000" cy="55446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188640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Механизм онлайн – анкетирования </a:t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Интернет-сайтах ТОФК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53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2771800" y="6492875"/>
            <a:ext cx="2133600" cy="365125"/>
          </a:xfrm>
        </p:spPr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7" b="8557"/>
          <a:stretch/>
        </p:blipFill>
        <p:spPr bwMode="auto">
          <a:xfrm>
            <a:off x="0" y="1124744"/>
            <a:ext cx="9145161" cy="5328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15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Автоматизация оценки результативности </a:t>
            </a:r>
          </a:p>
          <a:p>
            <a:pPr algn="ctr"/>
            <a:r>
              <a:rPr lang="ru-RU" sz="2400" b="1" dirty="0" smtClean="0">
                <a:solidFill>
                  <a:srgbClr val="00349E"/>
                </a:solidFill>
                <a:latin typeface="Times New Roman" pitchFamily="18" charset="0"/>
                <a:cs typeface="Times New Roman" pitchFamily="18" charset="0"/>
              </a:rPr>
              <a:t>деятельности сотрудников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6588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23850" y="0"/>
            <a:ext cx="8477250" cy="928688"/>
          </a:xfrm>
          <a:prstGeom prst="rect">
            <a:avLst/>
          </a:prstGeom>
        </p:spPr>
        <p:txBody>
          <a:bodyPr/>
          <a:lstStyle/>
          <a:p>
            <a:pPr marL="762000" indent="-7620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b="1" dirty="0">
                <a:solidFill>
                  <a:srgbClr val="00449E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b="1" dirty="0">
                <a:solidFill>
                  <a:srgbClr val="00449E"/>
                </a:solidFill>
                <a:latin typeface="+mj-lt"/>
                <a:ea typeface="+mj-ea"/>
                <a:cs typeface="+mj-cs"/>
              </a:rPr>
            </a:br>
            <a:endParaRPr lang="ru-RU" sz="2700" b="1" dirty="0">
              <a:solidFill>
                <a:srgbClr val="00349E"/>
              </a:solidFill>
              <a:latin typeface="Times New Roman" pitchFamily="18" charset="0"/>
              <a:cs typeface="Times New Roman" pitchFamily="18" charset="0"/>
            </a:endParaRPr>
          </a:p>
          <a:p>
            <a:pPr marL="762000" indent="-7620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2000" b="1" u="sng" dirty="0">
              <a:solidFill>
                <a:srgbClr val="00449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434" name="Прямоугольник 15"/>
          <p:cNvSpPr>
            <a:spLocks noChangeArrowheads="1"/>
          </p:cNvSpPr>
          <p:nvPr/>
        </p:nvSpPr>
        <p:spPr bwMode="auto">
          <a:xfrm>
            <a:off x="822176" y="141178"/>
            <a:ext cx="76025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оценке результативности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ГГС ЦАФ</a:t>
            </a:r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20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04C4FD-E7BF-4EE3-89BC-1E17443AF321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11560" y="1556792"/>
            <a:ext cx="1368152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Сотрудник  А Отдела № 1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131840" y="2471589"/>
            <a:ext cx="1491605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Начальник Отдела №1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11560" y="4862661"/>
            <a:ext cx="1379637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Сотрудник В Отдела № 1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636" y="2204864"/>
            <a:ext cx="1116124" cy="81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709" y="5370363"/>
            <a:ext cx="1116124" cy="81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170659"/>
            <a:ext cx="1116124" cy="81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6325914" y="1556792"/>
            <a:ext cx="1630462" cy="218539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6"/>
                </a:solidFill>
              </a:rPr>
              <a:t>Центральный сервер </a:t>
            </a:r>
            <a:br>
              <a:rPr lang="ru-RU" sz="1600" dirty="0" smtClean="0">
                <a:solidFill>
                  <a:schemeClr val="accent6"/>
                </a:solidFill>
              </a:rPr>
            </a:br>
            <a:r>
              <a:rPr lang="ru-RU" sz="1600" dirty="0" smtClean="0">
                <a:solidFill>
                  <a:schemeClr val="accent6"/>
                </a:solidFill>
              </a:rPr>
              <a:t>ССД ГГС</a:t>
            </a:r>
            <a:br>
              <a:rPr lang="ru-RU" sz="1600" dirty="0" smtClean="0">
                <a:solidFill>
                  <a:schemeClr val="accent6"/>
                </a:solidFill>
              </a:rPr>
            </a:br>
            <a:r>
              <a:rPr lang="ru-RU" sz="1600" dirty="0" smtClean="0">
                <a:solidFill>
                  <a:schemeClr val="accent6"/>
                </a:solidFill>
              </a:rPr>
              <a:t>ЦАФК</a:t>
            </a:r>
            <a:endParaRPr lang="ru-RU" sz="1600" dirty="0">
              <a:solidFill>
                <a:schemeClr val="accent6"/>
              </a:solidFill>
            </a:endParaRPr>
          </a:p>
        </p:txBody>
      </p:sp>
      <p:pic>
        <p:nvPicPr>
          <p:cNvPr id="18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058" y="1234653"/>
            <a:ext cx="1661326" cy="97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Прямая со стрелкой 30"/>
          <p:cNvCxnSpPr/>
          <p:nvPr/>
        </p:nvCxnSpPr>
        <p:spPr>
          <a:xfrm flipH="1" flipV="1">
            <a:off x="3995936" y="4077072"/>
            <a:ext cx="1296144" cy="1078892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Выгнутая вниз стрелка 27"/>
          <p:cNvSpPr/>
          <p:nvPr/>
        </p:nvSpPr>
        <p:spPr>
          <a:xfrm>
            <a:off x="1756098" y="3170659"/>
            <a:ext cx="6480720" cy="3066653"/>
          </a:xfrm>
          <a:prstGeom prst="curvedUp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560" y="3284984"/>
            <a:ext cx="1368152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Сотрудник Б Отдела № 1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3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036" y="3861048"/>
            <a:ext cx="1116124" cy="81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5580112" y="4077072"/>
            <a:ext cx="1491605" cy="9144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Начальник Управления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6" name="Picture 2" descr="C:\Program Files (x86)\Microsoft Office\MEDIA\CAGCAT10\j028575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862661"/>
            <a:ext cx="1116124" cy="813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Прямая со стрелкой 25"/>
          <p:cNvCxnSpPr/>
          <p:nvPr/>
        </p:nvCxnSpPr>
        <p:spPr>
          <a:xfrm flipV="1">
            <a:off x="2162325" y="3984054"/>
            <a:ext cx="1428117" cy="690092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2528231" y="4077072"/>
            <a:ext cx="1251681" cy="2005384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135771" y="3018259"/>
            <a:ext cx="1428117" cy="723925"/>
          </a:xfrm>
          <a:prstGeom prst="straightConnector1">
            <a:avLst/>
          </a:prstGeom>
          <a:ln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Группа 21"/>
          <p:cNvGrpSpPr/>
          <p:nvPr/>
        </p:nvGrpSpPr>
        <p:grpSpPr>
          <a:xfrm>
            <a:off x="3450580" y="4423623"/>
            <a:ext cx="1172865" cy="656141"/>
            <a:chOff x="3450580" y="4423623"/>
            <a:chExt cx="1172865" cy="656141"/>
          </a:xfrm>
          <a:solidFill>
            <a:srgbClr val="FFFFCC"/>
          </a:solidFill>
        </p:grpSpPr>
        <p:sp>
          <p:nvSpPr>
            <p:cNvPr id="8" name="Letter"/>
            <p:cNvSpPr>
              <a:spLocks noEditPoints="1" noChangeArrowheads="1"/>
            </p:cNvSpPr>
            <p:nvPr/>
          </p:nvSpPr>
          <p:spPr bwMode="auto">
            <a:xfrm>
              <a:off x="3450580" y="4423623"/>
              <a:ext cx="1172865" cy="656141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5304 w 21600"/>
                <a:gd name="T17" fmla="*/ 9216 h 21600"/>
                <a:gd name="T18" fmla="*/ 17504 w 21600"/>
                <a:gd name="T19" fmla="*/ 1837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 extrusionOk="0">
                  <a:moveTo>
                    <a:pt x="14" y="0"/>
                  </a:moveTo>
                  <a:lnTo>
                    <a:pt x="21600" y="0"/>
                  </a:lnTo>
                  <a:lnTo>
                    <a:pt x="21600" y="21628"/>
                  </a:lnTo>
                  <a:lnTo>
                    <a:pt x="14" y="21628"/>
                  </a:lnTo>
                  <a:lnTo>
                    <a:pt x="14" y="0"/>
                  </a:lnTo>
                  <a:close/>
                </a:path>
                <a:path w="21600" h="21600" extrusionOk="0">
                  <a:moveTo>
                    <a:pt x="18476" y="2035"/>
                  </a:moveTo>
                  <a:lnTo>
                    <a:pt x="20539" y="2035"/>
                  </a:lnTo>
                  <a:lnTo>
                    <a:pt x="20539" y="6559"/>
                  </a:lnTo>
                  <a:lnTo>
                    <a:pt x="18476" y="6559"/>
                  </a:lnTo>
                  <a:lnTo>
                    <a:pt x="18476" y="2035"/>
                  </a:lnTo>
                  <a:close/>
                </a:path>
                <a:path w="21600" h="21600" extrusionOk="0">
                  <a:moveTo>
                    <a:pt x="884" y="2092"/>
                  </a:moveTo>
                  <a:lnTo>
                    <a:pt x="7425" y="2092"/>
                  </a:lnTo>
                  <a:lnTo>
                    <a:pt x="7425" y="2770"/>
                  </a:lnTo>
                  <a:lnTo>
                    <a:pt x="884" y="2770"/>
                  </a:lnTo>
                  <a:lnTo>
                    <a:pt x="884" y="2092"/>
                  </a:lnTo>
                  <a:close/>
                </a:path>
                <a:path w="21600" h="21600" extrusionOk="0">
                  <a:moveTo>
                    <a:pt x="884" y="3109"/>
                  </a:moveTo>
                  <a:lnTo>
                    <a:pt x="7425" y="3109"/>
                  </a:lnTo>
                  <a:lnTo>
                    <a:pt x="7425" y="3788"/>
                  </a:lnTo>
                  <a:lnTo>
                    <a:pt x="884" y="3788"/>
                  </a:lnTo>
                  <a:lnTo>
                    <a:pt x="884" y="3109"/>
                  </a:lnTo>
                  <a:close/>
                </a:path>
                <a:path w="21600" h="21600" extrusionOk="0">
                  <a:moveTo>
                    <a:pt x="884" y="4127"/>
                  </a:moveTo>
                  <a:lnTo>
                    <a:pt x="7425" y="4127"/>
                  </a:lnTo>
                  <a:lnTo>
                    <a:pt x="7425" y="4806"/>
                  </a:lnTo>
                  <a:lnTo>
                    <a:pt x="884" y="4806"/>
                  </a:lnTo>
                  <a:lnTo>
                    <a:pt x="884" y="4127"/>
                  </a:lnTo>
                  <a:close/>
                </a:path>
                <a:path w="21600" h="21600" extrusionOk="0">
                  <a:moveTo>
                    <a:pt x="5127" y="5145"/>
                  </a:moveTo>
                  <a:lnTo>
                    <a:pt x="7425" y="5145"/>
                  </a:lnTo>
                  <a:lnTo>
                    <a:pt x="7425" y="5824"/>
                  </a:lnTo>
                  <a:lnTo>
                    <a:pt x="5127" y="5824"/>
                  </a:lnTo>
                  <a:lnTo>
                    <a:pt x="5127" y="5145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509881" y="4606941"/>
              <a:ext cx="1113563" cy="246221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sz="1000" b="1" i="1" u="sng" dirty="0" smtClean="0"/>
                <a:t>Заверено ЭП</a:t>
              </a:r>
              <a:endParaRPr lang="ru-RU" sz="1000" b="1" i="1" u="sng" dirty="0"/>
            </a:p>
          </p:txBody>
        </p:sp>
        <p:sp>
          <p:nvSpPr>
            <p:cNvPr id="20" name="Lock"/>
            <p:cNvSpPr>
              <a:spLocks noEditPoints="1" noChangeArrowheads="1"/>
            </p:cNvSpPr>
            <p:nvPr/>
          </p:nvSpPr>
          <p:spPr bwMode="auto">
            <a:xfrm>
              <a:off x="3911364" y="4849940"/>
              <a:ext cx="205804" cy="176831"/>
            </a:xfrm>
            <a:custGeom>
              <a:avLst/>
              <a:gdLst>
                <a:gd name="T0" fmla="*/ 10800 w 21600"/>
                <a:gd name="T1" fmla="*/ 0 h 21600"/>
                <a:gd name="T2" fmla="*/ 21600 w 21600"/>
                <a:gd name="T3" fmla="*/ 9606 h 21600"/>
                <a:gd name="T4" fmla="*/ 10800 w 21600"/>
                <a:gd name="T5" fmla="*/ 21600 h 21600"/>
                <a:gd name="T6" fmla="*/ 0 w 21600"/>
                <a:gd name="T7" fmla="*/ 9606 h 21600"/>
                <a:gd name="T8" fmla="*/ 744 w 21600"/>
                <a:gd name="T9" fmla="*/ 9904 h 21600"/>
                <a:gd name="T10" fmla="*/ 21134 w 21600"/>
                <a:gd name="T11" fmla="*/ 1533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93" y="9606"/>
                  </a:moveTo>
                  <a:lnTo>
                    <a:pt x="2048" y="9606"/>
                  </a:lnTo>
                  <a:lnTo>
                    <a:pt x="2048" y="4713"/>
                  </a:lnTo>
                  <a:lnTo>
                    <a:pt x="2420" y="3818"/>
                  </a:lnTo>
                  <a:lnTo>
                    <a:pt x="2979" y="3028"/>
                  </a:lnTo>
                  <a:lnTo>
                    <a:pt x="3537" y="2446"/>
                  </a:lnTo>
                  <a:lnTo>
                    <a:pt x="3956" y="1998"/>
                  </a:lnTo>
                  <a:lnTo>
                    <a:pt x="4492" y="1581"/>
                  </a:lnTo>
                  <a:lnTo>
                    <a:pt x="5143" y="1238"/>
                  </a:lnTo>
                  <a:lnTo>
                    <a:pt x="5912" y="880"/>
                  </a:lnTo>
                  <a:lnTo>
                    <a:pt x="6587" y="641"/>
                  </a:lnTo>
                  <a:lnTo>
                    <a:pt x="7518" y="372"/>
                  </a:lnTo>
                  <a:lnTo>
                    <a:pt x="8425" y="208"/>
                  </a:lnTo>
                  <a:lnTo>
                    <a:pt x="9496" y="59"/>
                  </a:lnTo>
                  <a:lnTo>
                    <a:pt x="10637" y="14"/>
                  </a:lnTo>
                  <a:lnTo>
                    <a:pt x="11614" y="59"/>
                  </a:lnTo>
                  <a:lnTo>
                    <a:pt x="12382" y="119"/>
                  </a:lnTo>
                  <a:lnTo>
                    <a:pt x="13034" y="253"/>
                  </a:lnTo>
                  <a:lnTo>
                    <a:pt x="13779" y="417"/>
                  </a:lnTo>
                  <a:lnTo>
                    <a:pt x="14500" y="611"/>
                  </a:lnTo>
                  <a:lnTo>
                    <a:pt x="14733" y="686"/>
                  </a:lnTo>
                  <a:lnTo>
                    <a:pt x="14989" y="790"/>
                  </a:lnTo>
                  <a:lnTo>
                    <a:pt x="15175" y="865"/>
                  </a:lnTo>
                  <a:lnTo>
                    <a:pt x="15385" y="954"/>
                  </a:lnTo>
                  <a:lnTo>
                    <a:pt x="15431" y="969"/>
                  </a:lnTo>
                  <a:lnTo>
                    <a:pt x="15594" y="1059"/>
                  </a:lnTo>
                  <a:lnTo>
                    <a:pt x="15757" y="1148"/>
                  </a:lnTo>
                  <a:lnTo>
                    <a:pt x="15920" y="1267"/>
                  </a:lnTo>
                  <a:lnTo>
                    <a:pt x="16106" y="1372"/>
                  </a:lnTo>
                  <a:lnTo>
                    <a:pt x="16665" y="1730"/>
                  </a:lnTo>
                  <a:lnTo>
                    <a:pt x="17014" y="1998"/>
                  </a:lnTo>
                  <a:lnTo>
                    <a:pt x="17480" y="2356"/>
                  </a:lnTo>
                  <a:lnTo>
                    <a:pt x="17852" y="2804"/>
                  </a:lnTo>
                  <a:lnTo>
                    <a:pt x="18178" y="3192"/>
                  </a:lnTo>
                  <a:lnTo>
                    <a:pt x="18527" y="3639"/>
                  </a:lnTo>
                  <a:lnTo>
                    <a:pt x="18806" y="4132"/>
                  </a:lnTo>
                  <a:lnTo>
                    <a:pt x="19086" y="4713"/>
                  </a:lnTo>
                  <a:lnTo>
                    <a:pt x="19272" y="5191"/>
                  </a:lnTo>
                  <a:lnTo>
                    <a:pt x="19295" y="9606"/>
                  </a:lnTo>
                  <a:lnTo>
                    <a:pt x="21600" y="9606"/>
                  </a:lnTo>
                  <a:lnTo>
                    <a:pt x="21600" y="16289"/>
                  </a:lnTo>
                  <a:lnTo>
                    <a:pt x="21413" y="17184"/>
                  </a:lnTo>
                  <a:lnTo>
                    <a:pt x="21041" y="17900"/>
                  </a:lnTo>
                  <a:lnTo>
                    <a:pt x="20668" y="18377"/>
                  </a:lnTo>
                  <a:lnTo>
                    <a:pt x="20343" y="18855"/>
                  </a:lnTo>
                  <a:lnTo>
                    <a:pt x="19924" y="19332"/>
                  </a:lnTo>
                  <a:lnTo>
                    <a:pt x="19388" y="19809"/>
                  </a:lnTo>
                  <a:lnTo>
                    <a:pt x="18806" y="20242"/>
                  </a:lnTo>
                  <a:lnTo>
                    <a:pt x="18062" y="20585"/>
                  </a:lnTo>
                  <a:lnTo>
                    <a:pt x="17270" y="20883"/>
                  </a:lnTo>
                  <a:lnTo>
                    <a:pt x="16525" y="21182"/>
                  </a:lnTo>
                  <a:lnTo>
                    <a:pt x="15548" y="21420"/>
                  </a:lnTo>
                  <a:lnTo>
                    <a:pt x="14803" y="21540"/>
                  </a:lnTo>
                  <a:lnTo>
                    <a:pt x="13662" y="21674"/>
                  </a:lnTo>
                  <a:lnTo>
                    <a:pt x="8379" y="21659"/>
                  </a:lnTo>
                  <a:lnTo>
                    <a:pt x="7168" y="21540"/>
                  </a:lnTo>
                  <a:lnTo>
                    <a:pt x="6098" y="21331"/>
                  </a:lnTo>
                  <a:lnTo>
                    <a:pt x="5050" y="21092"/>
                  </a:lnTo>
                  <a:lnTo>
                    <a:pt x="4003" y="20764"/>
                  </a:lnTo>
                  <a:lnTo>
                    <a:pt x="3258" y="20391"/>
                  </a:lnTo>
                  <a:lnTo>
                    <a:pt x="2769" y="20123"/>
                  </a:lnTo>
                  <a:lnTo>
                    <a:pt x="2281" y="19720"/>
                  </a:lnTo>
                  <a:lnTo>
                    <a:pt x="1862" y="19407"/>
                  </a:lnTo>
                  <a:lnTo>
                    <a:pt x="1489" y="19079"/>
                  </a:lnTo>
                  <a:lnTo>
                    <a:pt x="1070" y="18676"/>
                  </a:lnTo>
                  <a:lnTo>
                    <a:pt x="744" y="18258"/>
                  </a:lnTo>
                  <a:lnTo>
                    <a:pt x="325" y="17661"/>
                  </a:lnTo>
                  <a:lnTo>
                    <a:pt x="162" y="17035"/>
                  </a:lnTo>
                  <a:lnTo>
                    <a:pt x="93" y="16468"/>
                  </a:lnTo>
                  <a:lnTo>
                    <a:pt x="93" y="9606"/>
                  </a:lnTo>
                  <a:close/>
                  <a:moveTo>
                    <a:pt x="6098" y="9591"/>
                  </a:moveTo>
                  <a:lnTo>
                    <a:pt x="6098" y="5220"/>
                  </a:lnTo>
                  <a:lnTo>
                    <a:pt x="6191" y="4907"/>
                  </a:lnTo>
                  <a:lnTo>
                    <a:pt x="6307" y="4639"/>
                  </a:lnTo>
                  <a:lnTo>
                    <a:pt x="6517" y="4370"/>
                  </a:lnTo>
                  <a:lnTo>
                    <a:pt x="6680" y="4087"/>
                  </a:lnTo>
                  <a:lnTo>
                    <a:pt x="6889" y="3878"/>
                  </a:lnTo>
                  <a:lnTo>
                    <a:pt x="7308" y="3520"/>
                  </a:lnTo>
                  <a:lnTo>
                    <a:pt x="7843" y="3281"/>
                  </a:lnTo>
                  <a:lnTo>
                    <a:pt x="8402" y="3013"/>
                  </a:lnTo>
                  <a:lnTo>
                    <a:pt x="9031" y="2834"/>
                  </a:lnTo>
                  <a:lnTo>
                    <a:pt x="9659" y="2700"/>
                  </a:lnTo>
                  <a:lnTo>
                    <a:pt x="10497" y="2625"/>
                  </a:lnTo>
                  <a:lnTo>
                    <a:pt x="11125" y="2655"/>
                  </a:lnTo>
                  <a:lnTo>
                    <a:pt x="11987" y="2789"/>
                  </a:lnTo>
                  <a:lnTo>
                    <a:pt x="12522" y="2893"/>
                  </a:lnTo>
                  <a:lnTo>
                    <a:pt x="13011" y="3028"/>
                  </a:lnTo>
                  <a:lnTo>
                    <a:pt x="13290" y="3192"/>
                  </a:lnTo>
                  <a:lnTo>
                    <a:pt x="13709" y="3371"/>
                  </a:lnTo>
                  <a:lnTo>
                    <a:pt x="13872" y="3505"/>
                  </a:lnTo>
                  <a:lnTo>
                    <a:pt x="14058" y="3639"/>
                  </a:lnTo>
                  <a:lnTo>
                    <a:pt x="14291" y="3788"/>
                  </a:lnTo>
                  <a:lnTo>
                    <a:pt x="14431" y="3953"/>
                  </a:lnTo>
                  <a:lnTo>
                    <a:pt x="14617" y="4102"/>
                  </a:lnTo>
                  <a:lnTo>
                    <a:pt x="14826" y="4311"/>
                  </a:lnTo>
                  <a:lnTo>
                    <a:pt x="14919" y="4534"/>
                  </a:lnTo>
                  <a:lnTo>
                    <a:pt x="15036" y="4773"/>
                  </a:lnTo>
                  <a:lnTo>
                    <a:pt x="15175" y="5027"/>
                  </a:lnTo>
                  <a:lnTo>
                    <a:pt x="15245" y="5220"/>
                  </a:lnTo>
                  <a:lnTo>
                    <a:pt x="15245" y="9591"/>
                  </a:lnTo>
                  <a:lnTo>
                    <a:pt x="6098" y="9591"/>
                  </a:lnTo>
                  <a:close/>
                </a:path>
                <a:path w="21600" h="21600" extrusionOk="0">
                  <a:moveTo>
                    <a:pt x="93" y="9606"/>
                  </a:moveTo>
                  <a:lnTo>
                    <a:pt x="21600" y="9606"/>
                  </a:lnTo>
                  <a:close/>
                </a:path>
                <a:path w="21600" h="21600" extrusionOk="0">
                  <a:moveTo>
                    <a:pt x="11684" y="17109"/>
                  </a:moveTo>
                  <a:lnTo>
                    <a:pt x="12266" y="19317"/>
                  </a:lnTo>
                  <a:lnTo>
                    <a:pt x="9659" y="19317"/>
                  </a:lnTo>
                  <a:lnTo>
                    <a:pt x="10287" y="17124"/>
                  </a:lnTo>
                  <a:lnTo>
                    <a:pt x="10008" y="16975"/>
                  </a:lnTo>
                  <a:lnTo>
                    <a:pt x="9799" y="16722"/>
                  </a:lnTo>
                  <a:lnTo>
                    <a:pt x="9752" y="16408"/>
                  </a:lnTo>
                  <a:lnTo>
                    <a:pt x="9822" y="16170"/>
                  </a:lnTo>
                  <a:lnTo>
                    <a:pt x="10008" y="16006"/>
                  </a:lnTo>
                  <a:lnTo>
                    <a:pt x="10148" y="15871"/>
                  </a:lnTo>
                  <a:lnTo>
                    <a:pt x="10381" y="15782"/>
                  </a:lnTo>
                  <a:lnTo>
                    <a:pt x="10660" y="15692"/>
                  </a:lnTo>
                  <a:lnTo>
                    <a:pt x="11009" y="15677"/>
                  </a:lnTo>
                  <a:lnTo>
                    <a:pt x="11288" y="15722"/>
                  </a:lnTo>
                  <a:lnTo>
                    <a:pt x="11614" y="15782"/>
                  </a:lnTo>
                  <a:lnTo>
                    <a:pt x="11893" y="15946"/>
                  </a:lnTo>
                  <a:lnTo>
                    <a:pt x="12033" y="16080"/>
                  </a:lnTo>
                  <a:lnTo>
                    <a:pt x="12173" y="16229"/>
                  </a:lnTo>
                  <a:lnTo>
                    <a:pt x="12196" y="16408"/>
                  </a:lnTo>
                  <a:lnTo>
                    <a:pt x="12103" y="16722"/>
                  </a:lnTo>
                  <a:lnTo>
                    <a:pt x="11987" y="16856"/>
                  </a:lnTo>
                  <a:lnTo>
                    <a:pt x="11847" y="16975"/>
                  </a:lnTo>
                  <a:lnTo>
                    <a:pt x="11684" y="17109"/>
                  </a:lnTo>
                </a:path>
              </a:pathLst>
            </a:custGeom>
            <a:grpFill/>
            <a:ln w="3810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5" name="Овал 24"/>
          <p:cNvSpPr/>
          <p:nvPr/>
        </p:nvSpPr>
        <p:spPr>
          <a:xfrm>
            <a:off x="3165773" y="1088366"/>
            <a:ext cx="2719840" cy="12365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опытная эксплуатация </a:t>
            </a:r>
            <a:b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ЦАФК 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04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CAB88-99DC-443C-8100-5276B671E5E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7897"/>
            <a:ext cx="9144000" cy="55601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19699" y="188640"/>
            <a:ext cx="58326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сбора и обработки данных 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оценке результативности деятельности ГГС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ЦАФ</a:t>
            </a:r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33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17809</TotalTime>
  <Words>700</Words>
  <Application>Microsoft Office PowerPoint</Application>
  <PresentationFormat>Экран (4:3)</PresentationFormat>
  <Paragraphs>130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vvnikolaev</dc:creator>
  <cp:lastModifiedBy>Мухин Сергей Александрович</cp:lastModifiedBy>
  <cp:revision>883</cp:revision>
  <dcterms:created xsi:type="dcterms:W3CDTF">2012-02-14T07:53:23Z</dcterms:created>
  <dcterms:modified xsi:type="dcterms:W3CDTF">2015-12-17T19:26:57Z</dcterms:modified>
</cp:coreProperties>
</file>