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29" r:id="rId1"/>
    <p:sldMasterId id="2147483843" r:id="rId2"/>
  </p:sldMasterIdLst>
  <p:notesMasterIdLst>
    <p:notesMasterId r:id="rId31"/>
  </p:notesMasterIdLst>
  <p:handoutMasterIdLst>
    <p:handoutMasterId r:id="rId32"/>
  </p:handoutMasterIdLst>
  <p:sldIdLst>
    <p:sldId id="339" r:id="rId3"/>
    <p:sldId id="572" r:id="rId4"/>
    <p:sldId id="493" r:id="rId5"/>
    <p:sldId id="492" r:id="rId6"/>
    <p:sldId id="520" r:id="rId7"/>
    <p:sldId id="582" r:id="rId8"/>
    <p:sldId id="573" r:id="rId9"/>
    <p:sldId id="518" r:id="rId10"/>
    <p:sldId id="503" r:id="rId11"/>
    <p:sldId id="557" r:id="rId12"/>
    <p:sldId id="436" r:id="rId13"/>
    <p:sldId id="523" r:id="rId14"/>
    <p:sldId id="402" r:id="rId15"/>
    <p:sldId id="528" r:id="rId16"/>
    <p:sldId id="473" r:id="rId17"/>
    <p:sldId id="413" r:id="rId18"/>
    <p:sldId id="547" r:id="rId19"/>
    <p:sldId id="551" r:id="rId20"/>
    <p:sldId id="564" r:id="rId21"/>
    <p:sldId id="574" r:id="rId22"/>
    <p:sldId id="579" r:id="rId23"/>
    <p:sldId id="581" r:id="rId24"/>
    <p:sldId id="577" r:id="rId25"/>
    <p:sldId id="583" r:id="rId26"/>
    <p:sldId id="584" r:id="rId27"/>
    <p:sldId id="585" r:id="rId28"/>
    <p:sldId id="576" r:id="rId29"/>
    <p:sldId id="453" r:id="rId30"/>
  </p:sldIdLst>
  <p:sldSz cx="9144000" cy="6985000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4FF"/>
    <a:srgbClr val="0099FF"/>
    <a:srgbClr val="FF0000"/>
    <a:srgbClr val="008000"/>
    <a:srgbClr val="0000FF"/>
    <a:srgbClr val="00863D"/>
    <a:srgbClr val="0DE16D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49" autoAdjust="0"/>
    <p:restoredTop sz="78760" autoAdjust="0"/>
  </p:normalViewPr>
  <p:slideViewPr>
    <p:cSldViewPr>
      <p:cViewPr>
        <p:scale>
          <a:sx n="100" d="100"/>
          <a:sy n="100" d="100"/>
        </p:scale>
        <p:origin x="-1980" y="-330"/>
      </p:cViewPr>
      <p:guideLst>
        <p:guide orient="horz" pos="2160"/>
        <p:guide orient="horz" pos="22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512"/>
    </p:cViewPr>
  </p:sorterViewPr>
  <p:notesViewPr>
    <p:cSldViewPr>
      <p:cViewPr varScale="1">
        <p:scale>
          <a:sx n="75" d="100"/>
          <a:sy n="75" d="100"/>
        </p:scale>
        <p:origin x="-2154" y="-84"/>
      </p:cViewPr>
      <p:guideLst>
        <p:guide orient="horz" pos="2895"/>
        <p:guide orient="horz" pos="3127"/>
        <p:guide pos="216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2891\Desktop\&#1087;&#1072;&#1091;&#1090;&#1080;&#1085;&#1085;&#1072;&#1103;%20&#1076;&#1080;&#1072;&#1075;&#1088;&#1072;&#1084;&#1084;&#1072;\&#1051;&#1080;&#1089;&#1090;%20Microsoft%20Excel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0069094361270675E-2"/>
          <c:y val="7.4151657408619773E-2"/>
          <c:w val="0.31570802682546734"/>
          <c:h val="0.77539691149057743"/>
        </c:manualLayout>
      </c:layout>
      <c:radarChart>
        <c:radarStyle val="marker"/>
        <c:varyColors val="0"/>
        <c:ser>
          <c:idx val="0"/>
          <c:order val="0"/>
          <c:tx>
            <c:strRef>
              <c:f>Лист1!$C$2</c:f>
              <c:strCache>
                <c:ptCount val="1"/>
                <c:pt idx="0">
                  <c:v>Интегральная оценка по направлению</c:v>
                </c:pt>
              </c:strCache>
            </c:strRef>
          </c:tx>
          <c:spPr>
            <a:ln w="41275">
              <a:solidFill>
                <a:schemeClr val="tx2">
                  <a:lumMod val="60000"/>
                  <a:lumOff val="40000"/>
                </a:schemeClr>
              </a:solidFill>
            </a:ln>
          </c:spPr>
          <c:cat>
            <c:numRef>
              <c:f>Лист1!$B$3:$B$18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cat>
          <c:val>
            <c:numRef>
              <c:f>Лист1!$C$3:$C$18</c:f>
              <c:numCache>
                <c:formatCode>General</c:formatCode>
                <c:ptCount val="16"/>
                <c:pt idx="0">
                  <c:v>9.8000000000000007</c:v>
                </c:pt>
                <c:pt idx="1">
                  <c:v>9.8000000000000007</c:v>
                </c:pt>
                <c:pt idx="2">
                  <c:v>9.8000000000000007</c:v>
                </c:pt>
                <c:pt idx="3">
                  <c:v>9.8000000000000007</c:v>
                </c:pt>
                <c:pt idx="4">
                  <c:v>9.7000000000000011</c:v>
                </c:pt>
                <c:pt idx="5">
                  <c:v>9.7000000000000011</c:v>
                </c:pt>
                <c:pt idx="6">
                  <c:v>9.4</c:v>
                </c:pt>
                <c:pt idx="7">
                  <c:v>9.7000000000000011</c:v>
                </c:pt>
                <c:pt idx="8">
                  <c:v>9.8000000000000007</c:v>
                </c:pt>
                <c:pt idx="9">
                  <c:v>9.6</c:v>
                </c:pt>
                <c:pt idx="10">
                  <c:v>9.5</c:v>
                </c:pt>
                <c:pt idx="11">
                  <c:v>9.4</c:v>
                </c:pt>
                <c:pt idx="12">
                  <c:v>9.4</c:v>
                </c:pt>
                <c:pt idx="13">
                  <c:v>9.8000000000000007</c:v>
                </c:pt>
                <c:pt idx="14">
                  <c:v>9.7000000000000011</c:v>
                </c:pt>
                <c:pt idx="15">
                  <c:v>9.9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554816"/>
        <c:axId val="99556352"/>
      </c:radarChart>
      <c:catAx>
        <c:axId val="9955481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99556352"/>
        <c:crosses val="autoZero"/>
        <c:auto val="1"/>
        <c:lblAlgn val="ctr"/>
        <c:lblOffset val="100"/>
        <c:noMultiLvlLbl val="0"/>
      </c:catAx>
      <c:valAx>
        <c:axId val="99556352"/>
        <c:scaling>
          <c:orientation val="minMax"/>
        </c:scaling>
        <c:delete val="0"/>
        <c:axPos val="l"/>
        <c:majorGridlines>
          <c:spPr>
            <a:ln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accent1">
                      <a:tint val="44500"/>
                      <a:satMod val="160000"/>
                    </a:schemeClr>
                  </a:gs>
                  <a:gs pos="100000">
                    <a:srgbClr val="00B050"/>
                  </a:gs>
                </a:gsLst>
                <a:lin ang="5400000" scaled="0"/>
              </a:gradFill>
            </a:ln>
          </c:spPr>
        </c:majorGridlines>
        <c:minorGridlines>
          <c:spPr>
            <a:ln w="50800" cmpd="sng">
              <a:gradFill flip="none" rotWithShape="1">
                <a:gsLst>
                  <a:gs pos="11000">
                    <a:srgbClr val="FFC000"/>
                  </a:gs>
                  <a:gs pos="0">
                    <a:srgbClr val="FF0000"/>
                  </a:gs>
                  <a:gs pos="68000">
                    <a:srgbClr val="92D050"/>
                  </a:gs>
                  <a:gs pos="98333">
                    <a:srgbClr val="92D050"/>
                  </a:gs>
                  <a:gs pos="55000">
                    <a:srgbClr val="FFFF00"/>
                  </a:gs>
                  <a:gs pos="21000">
                    <a:srgbClr val="FFC000"/>
                  </a:gs>
                  <a:gs pos="42000">
                    <a:srgbClr val="FFFF00"/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</c:spPr>
        </c:minorGridlines>
        <c:numFmt formatCode="General" sourceLinked="1"/>
        <c:majorTickMark val="cross"/>
        <c:minorTickMark val="none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2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995548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</c:sp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0.41104</cdr:x>
      <cdr:y>0.02279</cdr:y>
    </cdr:from>
    <cdr:to>
      <cdr:x>0.98948</cdr:x>
      <cdr:y>0.99815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3640536" y="122802"/>
          <a:ext cx="5123233" cy="5256595"/>
        </a:xfrm>
        <a:prstGeom xmlns:a="http://schemas.openxmlformats.org/drawingml/2006/main" prst="rect">
          <a:avLst/>
        </a:prstGeom>
        <a:ln xmlns:a="http://schemas.openxmlformats.org/drawingml/2006/main" w="3175">
          <a:solidFill>
            <a:schemeClr val="bg1">
              <a:lumMod val="65000"/>
            </a:schemeClr>
          </a:solidFill>
          <a:prstDash val="sysDot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t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1</a:t>
          </a:r>
          <a:r>
            <a:rPr lang="en-US" sz="950" dirty="0">
              <a:latin typeface="Times New Roman" panose="02020603050405020304" pitchFamily="18" charset="0"/>
              <a:cs typeface="Times New Roman" panose="02020603050405020304" pitchFamily="18" charset="0"/>
            </a:rPr>
            <a:t> - 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и осуществление учета поступлений в бюджетную систему Российской Федерации и их распределение между бюджетами бюджетной системы РФ</a:t>
          </a:r>
          <a:endParaRPr lang="en-US" sz="95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/>
          <a:r>
            <a:rPr lang="en-US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r>
            <a:rPr lang="en-US" sz="950" dirty="0">
              <a:latin typeface="Times New Roman" panose="02020603050405020304" pitchFamily="18" charset="0"/>
              <a:cs typeface="Times New Roman" panose="02020603050405020304" pitchFamily="18" charset="0"/>
            </a:rPr>
            <a:t> -  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и осуществление электронных расчетов в системе банковских расчетов между УФК и подразделением Центрального Банка Российской Федерации, кредитными организациями</a:t>
          </a:r>
          <a:endParaRPr lang="en-US" sz="95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l"/>
          <a:r>
            <a:rPr lang="en-US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r>
            <a:rPr lang="en-US" sz="95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- </a:t>
          </a:r>
          <a:r>
            <a:rPr lang="ru-RU" sz="95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и учет операций со средствами федерального бюджета, дополнительного бюджетного финансирования, средствами бюджета Союзного государства, средствами федеральных бюджетных (автономных) учреждений, иных юридических лиц (их обособленных подразделений), не являющихся в соответствии с БК РФ участниками бюджетного процесса, средствами обязательного медицинского страхования, поступающими бюджетным (автономным) учреждениям</a:t>
          </a:r>
        </a:p>
        <a:p xmlns:a="http://schemas.openxmlformats.org/drawingml/2006/main">
          <a:pPr algn="l"/>
          <a:r>
            <a:rPr lang="ru-RU" sz="95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4 </a:t>
          </a:r>
          <a:r>
            <a:rPr lang="ru-RU" sz="95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- ведение Сводного реестра главных распорядителей, распорядителей и получателей средств федерального бюджета, главных администраторов и администраторов доходов федерального бюджета, главных администраторов и администраторов источников финансирования дефицита федерального бюджета, Перечня государственных (муниципальных) учреждений, Реестра государственных контрактов, заключенных заказчиками и Реестра государственных контрактов, содержащего сведения, составляющие государственную тайну, Сводного перечня заказчиков</a:t>
          </a:r>
        </a:p>
        <a:p xmlns:a="http://schemas.openxmlformats.org/drawingml/2006/main">
          <a:pPr algn="l"/>
          <a:r>
            <a:rPr lang="ru-RU" sz="95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5</a:t>
          </a:r>
          <a:r>
            <a:rPr lang="ru-RU" sz="95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-  кассовое обслуживание исполнения бюджета субъекта РФ (местных бюджетов), кассовое обслуживание исполнения бюджетов государственных внебюджетных фондов РФ, бюджетов территориальных государственных внебюджетных фондов</a:t>
          </a:r>
        </a:p>
        <a:p xmlns:a="http://schemas.openxmlformats.org/drawingml/2006/main">
          <a:pPr algn="l"/>
          <a:r>
            <a:rPr lang="ru-RU" sz="95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6 </a:t>
          </a:r>
          <a:r>
            <a:rPr lang="ru-RU" sz="95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- 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ведение бюджетного учета и формирование отчетности по операциям бюджетов</a:t>
          </a:r>
        </a:p>
        <a:p xmlns:a="http://schemas.openxmlformats.org/drawingml/2006/main">
          <a:pPr algn="l"/>
          <a:r>
            <a:rPr lang="ru-RU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7 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- ведение бюджетного, налогового и управленческого учета при исполнении бюджетной сметы</a:t>
          </a:r>
        </a:p>
        <a:p xmlns:a="http://schemas.openxmlformats.org/drawingml/2006/main">
          <a:pPr algn="l"/>
          <a:r>
            <a:rPr lang="ru-RU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8 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- правовое обеспечение деятельности</a:t>
          </a:r>
        </a:p>
        <a:p xmlns:a="http://schemas.openxmlformats.org/drawingml/2006/main">
          <a:pPr algn="l"/>
          <a:r>
            <a:rPr lang="ru-RU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9 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- организация и осуществление внутреннего контроля и внутреннего аудита</a:t>
          </a:r>
        </a:p>
        <a:p xmlns:a="http://schemas.openxmlformats.org/drawingml/2006/main">
          <a:pPr algn="l"/>
          <a:r>
            <a:rPr lang="ru-RU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10 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- информационно-техническое обеспечение деятельности</a:t>
          </a:r>
        </a:p>
        <a:p xmlns:a="http://schemas.openxmlformats.org/drawingml/2006/main">
          <a:pPr algn="l"/>
          <a:r>
            <a:rPr lang="ru-RU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11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- организация кадровой работы</a:t>
          </a:r>
        </a:p>
        <a:p xmlns:a="http://schemas.openxmlformats.org/drawingml/2006/main">
          <a:pPr algn="l"/>
          <a:r>
            <a:rPr lang="ru-RU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12 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- административно-хозяйственное обеспечение деятельности</a:t>
          </a:r>
        </a:p>
        <a:p xmlns:a="http://schemas.openxmlformats.org/drawingml/2006/main">
          <a:pPr algn="l"/>
          <a:r>
            <a:rPr lang="ru-RU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13 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- организация работы в сфере закупок товаров, работ, услуг для государственных нужд, размещение заказов на поставку товаров, выполнение работ, оказание услуг для государственных нужд</a:t>
          </a:r>
        </a:p>
        <a:p xmlns:a="http://schemas.openxmlformats.org/drawingml/2006/main">
          <a:pPr algn="l"/>
          <a:r>
            <a:rPr lang="ru-RU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14 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- обеспечение режима секретности и безопасности информации</a:t>
          </a:r>
        </a:p>
        <a:p xmlns:a="http://schemas.openxmlformats.org/drawingml/2006/main">
          <a:pPr algn="l"/>
          <a:r>
            <a:rPr lang="ru-RU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15 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- организация и поддержка технологической деятельности при использовании прикладных информационных систем</a:t>
          </a:r>
        </a:p>
        <a:p xmlns:a="http://schemas.openxmlformats.org/drawingml/2006/main">
          <a:pPr algn="l"/>
          <a:r>
            <a:rPr lang="ru-RU" sz="950" b="1" dirty="0">
              <a:latin typeface="Times New Roman" panose="02020603050405020304" pitchFamily="18" charset="0"/>
              <a:cs typeface="Times New Roman" panose="02020603050405020304" pitchFamily="18" charset="0"/>
            </a:rPr>
            <a:t>16 </a:t>
          </a:r>
          <a:r>
            <a:rPr lang="ru-RU" sz="950" dirty="0">
              <a:latin typeface="Times New Roman" panose="02020603050405020304" pitchFamily="18" charset="0"/>
              <a:cs typeface="Times New Roman" panose="02020603050405020304" pitchFamily="18" charset="0"/>
            </a:rPr>
            <a:t>- организация деятельности по мобилизационной подготовке и гражданской обороне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2FBEB7-1EA6-4977-AF95-8DDA69DD505B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3A3388-0933-4680-9C64-8FD2BE88B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918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C3BEEE-C989-4C6F-8B62-4A25B642697B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744538"/>
            <a:ext cx="4870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29" tIns="45715" rIns="91429" bIns="45715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045604-97F0-4D79-9CB6-41090001F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934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616E96-053C-40A5-BF1B-6134207AF0FF}" type="slidenum">
              <a:rPr lang="ru-RU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7A6D465-00D3-4DA9-B1A9-02586FC87F5A}" type="slidenum">
              <a:rPr lang="ru-RU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2025" y="744538"/>
            <a:ext cx="48736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BC406B-62B6-4CBE-B4E6-BCE517B88168}" type="slidenum">
              <a:rPr lang="ru-RU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62025" y="744538"/>
            <a:ext cx="48736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BC406B-62B6-4CBE-B4E6-BCE517B88168}" type="slidenum">
              <a:rPr lang="ru-RU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50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19584D-2FE3-484D-AD5E-0040186FEDF2}" type="slidenum">
              <a:rPr lang="ru-RU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71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32A27B-E2C5-44F7-8D89-CCB6969D2217}" type="slidenum">
              <a:rPr lang="ru-RU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277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9FF372-B909-4BC3-B60D-AADE26004AAD}" type="slidenum">
              <a:rPr lang="ru-RU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9A82EA-1BFE-4067-A8A4-206EBD8A543A}" type="slidenum">
              <a:rPr lang="ru-RU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52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C4AAED-C866-45FC-A4C5-E4295C79AE4D}" type="slidenum">
              <a:rPr lang="ru-RU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60B43E9-82F9-4361-A6F2-BE1ED9D888CD}" type="slidenum">
              <a:rPr lang="ru-RU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91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92EE9B-FDBC-4DE2-8B4A-E96831338EB7}" type="slidenum">
              <a:rPr lang="ru-RU" smtClean="0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93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9C9E06-FE0D-4AFA-9461-EBDB6E4B409B}" type="slidenum">
              <a:rPr lang="ru-RU" smtClean="0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69890"/>
            <a:ext cx="7772400" cy="1497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58166"/>
            <a:ext cx="6400800" cy="17850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D0175-D872-410A-A032-C5065BC0D00E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23CE4-DFF6-49B6-A5D6-DB7C824E6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5CAD8-F5E3-457C-BD96-CBE640AD5614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60117-995B-477C-8DD4-26648D41B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9736"/>
            <a:ext cx="2057400" cy="59598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9736"/>
            <a:ext cx="6019800" cy="59598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C7237-8A87-421F-B138-AEF6125341FF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09E41-4746-4030-A04F-0B3771CB13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0503D-56E2-401C-BE6E-DC6BE0E8D19D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70DEA-BA7B-4F8F-8B32-BB5C7FAD05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8792"/>
            <a:ext cx="5760640" cy="513390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BD9900-2A74-45A4-9A21-E7DCB80762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FE79D-9EA3-49C5-B925-9075BC7444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88522"/>
            <a:ext cx="7772400" cy="138729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60554"/>
            <a:ext cx="7772400" cy="152796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7383E-C205-4F02-9CC5-73EAF5125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29846"/>
            <a:ext cx="4038600" cy="4609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29846"/>
            <a:ext cx="4038600" cy="4609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3522C-A59D-4E4F-8B66-F327218F3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63541"/>
            <a:ext cx="4040188" cy="65160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215150"/>
            <a:ext cx="4040188" cy="40244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63541"/>
            <a:ext cx="4041775" cy="65160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215150"/>
            <a:ext cx="4041775" cy="40244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E833A-C724-472E-8EC9-D8D976BF3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965B1-2E61-41FC-89A8-E6E71044F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FBA8C-F7E1-453E-B864-29E6248A74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56BEE-153C-469F-8E2F-1EE83FBC9DB6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FDE85-6BDA-4CEC-B94D-283C0DB6AC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8119"/>
            <a:ext cx="3008313" cy="11835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8109"/>
            <a:ext cx="5111750" cy="59615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61688"/>
            <a:ext cx="3008313" cy="47779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73344-E934-4A4B-9F50-88B6D2711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89500"/>
            <a:ext cx="5486400" cy="5772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24123"/>
            <a:ext cx="5486400" cy="4191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466733"/>
            <a:ext cx="5486400" cy="81976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4D716-A24F-44F1-9226-E6226C9F9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8C844-B12C-46F0-92E5-5565421B0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9736"/>
            <a:ext cx="2057400" cy="59598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9736"/>
            <a:ext cx="6019800" cy="59598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C7DF4-0610-41D1-8209-D9A9A7B61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18047"/>
            <a:ext cx="8229600" cy="612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496D5-9797-4A62-831D-23DF8D807D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88522"/>
            <a:ext cx="7772400" cy="138729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60554"/>
            <a:ext cx="7772400" cy="152796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8D387-FE05-4FDF-A029-8ED9C8600945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E15DD-076C-46DE-8E5A-93E61629F0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29846"/>
            <a:ext cx="4038600" cy="4609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29846"/>
            <a:ext cx="4038600" cy="460977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CE551-5900-4EE9-9391-3450BAEB934A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0E445-17FC-4440-A006-D21806362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63541"/>
            <a:ext cx="4040188" cy="65160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215150"/>
            <a:ext cx="4040188" cy="40244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63541"/>
            <a:ext cx="4041775" cy="65160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215150"/>
            <a:ext cx="4041775" cy="40244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C90E6-4EED-4750-83DF-1FF69AC79A62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3CFE0-AB3E-46CF-AC65-099D41813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578A3-9D3D-4084-AB56-05695E06BA03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83202-677F-4903-9872-B3827C1FC0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8DF59-9670-4498-96FB-471F42B9E753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7AE34-EBB1-4B11-91A9-290D53868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8119"/>
            <a:ext cx="3008313" cy="11835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8109"/>
            <a:ext cx="5111750" cy="59615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61688"/>
            <a:ext cx="3008313" cy="477793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FD676-7517-4A36-AB25-F3EF739CF349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FDCAC-37B5-4F2F-9A92-E24544FF8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89500"/>
            <a:ext cx="5486400" cy="5772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24123"/>
            <a:ext cx="5486400" cy="4191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466733"/>
            <a:ext cx="5486400" cy="81976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B27FD-0A25-479E-859E-52AEE32B450B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D326E-A6A5-46C4-B328-FC1C6D1DF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9400"/>
            <a:ext cx="8229600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30363"/>
            <a:ext cx="82296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3825"/>
            <a:ext cx="2133600" cy="371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A6DFC4-B7BE-4CD7-873E-DC097242A7D1}" type="datetimeFigureOut">
              <a:rPr lang="ru-RU"/>
              <a:pPr>
                <a:defRPr/>
              </a:pPr>
              <a:t>16.12.2015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473825"/>
            <a:ext cx="2895600" cy="371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473825"/>
            <a:ext cx="2133600" cy="371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9DF8BD-4110-4A98-A967-0587C113F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55" r:id="rId4"/>
    <p:sldLayoutId id="2147484256" r:id="rId5"/>
    <p:sldLayoutId id="2147484257" r:id="rId6"/>
    <p:sldLayoutId id="2147484258" r:id="rId7"/>
    <p:sldLayoutId id="2147484259" r:id="rId8"/>
    <p:sldLayoutId id="2147484260" r:id="rId9"/>
    <p:sldLayoutId id="2147484261" r:id="rId10"/>
    <p:sldLayoutId id="2147484262" r:id="rId11"/>
    <p:sldLayoutId id="21474842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" descr="Shablon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7475"/>
            <a:ext cx="57594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2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30363"/>
            <a:ext cx="82296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3825"/>
            <a:ext cx="2133600" cy="371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473825"/>
            <a:ext cx="2895600" cy="371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473825"/>
            <a:ext cx="2133600" cy="371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DC74B6-1CE5-4A89-8A08-8A55087B8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4" r:id="rId1"/>
    <p:sldLayoutId id="2147484265" r:id="rId2"/>
    <p:sldLayoutId id="2147484266" r:id="rId3"/>
    <p:sldLayoutId id="2147484267" r:id="rId4"/>
    <p:sldLayoutId id="2147484268" r:id="rId5"/>
    <p:sldLayoutId id="2147484269" r:id="rId6"/>
    <p:sldLayoutId id="2147484270" r:id="rId7"/>
    <p:sldLayoutId id="2147484271" r:id="rId8"/>
    <p:sldLayoutId id="2147484272" r:id="rId9"/>
    <p:sldLayoutId id="2147484273" r:id="rId10"/>
    <p:sldLayoutId id="2147484274" r:id="rId11"/>
    <p:sldLayoutId id="2147484275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18" Type="http://schemas.openxmlformats.org/officeDocument/2006/relationships/image" Target="../media/image38.jpeg"/><Relationship Id="rId3" Type="http://schemas.openxmlformats.org/officeDocument/2006/relationships/image" Target="../media/image23.jpeg"/><Relationship Id="rId21" Type="http://schemas.openxmlformats.org/officeDocument/2006/relationships/image" Target="../media/image41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17" Type="http://schemas.openxmlformats.org/officeDocument/2006/relationships/image" Target="../media/image37.jpeg"/><Relationship Id="rId2" Type="http://schemas.openxmlformats.org/officeDocument/2006/relationships/image" Target="../media/image22.jpeg"/><Relationship Id="rId16" Type="http://schemas.openxmlformats.org/officeDocument/2006/relationships/image" Target="../media/image36.jpeg"/><Relationship Id="rId20" Type="http://schemas.openxmlformats.org/officeDocument/2006/relationships/image" Target="../media/image40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5" Type="http://schemas.openxmlformats.org/officeDocument/2006/relationships/image" Target="../media/image35.jpeg"/><Relationship Id="rId10" Type="http://schemas.openxmlformats.org/officeDocument/2006/relationships/image" Target="../media/image30.jpeg"/><Relationship Id="rId19" Type="http://schemas.openxmlformats.org/officeDocument/2006/relationships/image" Target="../media/image39.jpeg"/><Relationship Id="rId4" Type="http://schemas.openxmlformats.org/officeDocument/2006/relationships/image" Target="../media/image24.png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3492500" y="5148263"/>
            <a:ext cx="54451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00449E"/>
                </a:solidFill>
                <a:latin typeface="Franklin Gothic Demi" pitchFamily="34" charset="0"/>
              </a:rPr>
              <a:t>Начальник Управления</a:t>
            </a:r>
          </a:p>
          <a:p>
            <a:pPr algn="ctr"/>
            <a:r>
              <a:rPr lang="ru-RU" altLang="ru-RU" sz="2000" b="1" dirty="0">
                <a:solidFill>
                  <a:srgbClr val="00449E"/>
                </a:solidFill>
                <a:latin typeface="Franklin Gothic Demi" pitchFamily="34" charset="0"/>
              </a:rPr>
              <a:t>внутреннего контроля (аудита)</a:t>
            </a:r>
            <a:br>
              <a:rPr lang="ru-RU" altLang="ru-RU" sz="2000" b="1" dirty="0">
                <a:solidFill>
                  <a:srgbClr val="00449E"/>
                </a:solidFill>
                <a:latin typeface="Franklin Gothic Demi" pitchFamily="34" charset="0"/>
              </a:rPr>
            </a:br>
            <a:r>
              <a:rPr lang="ru-RU" altLang="ru-RU" sz="2000" b="1" dirty="0">
                <a:solidFill>
                  <a:srgbClr val="00449E"/>
                </a:solidFill>
                <a:latin typeface="Franklin Gothic Demi" pitchFamily="34" charset="0"/>
              </a:rPr>
              <a:t>и оценки эффективности деятельности</a:t>
            </a:r>
          </a:p>
          <a:p>
            <a:pPr algn="ctr"/>
            <a:r>
              <a:rPr lang="ru-RU" altLang="ru-RU" sz="2000" b="1" dirty="0">
                <a:solidFill>
                  <a:srgbClr val="00449E"/>
                </a:solidFill>
                <a:latin typeface="Franklin Gothic Demi" pitchFamily="34" charset="0"/>
              </a:rPr>
              <a:t>СОЛОДОВ Алексей Викторович</a:t>
            </a:r>
            <a:endParaRPr lang="ru-RU" altLang="ru-RU" sz="2000" dirty="0"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825" y="252413"/>
            <a:ext cx="864235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казначейство</a:t>
            </a:r>
          </a:p>
        </p:txBody>
      </p:sp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9079" y="1980332"/>
            <a:ext cx="9136062" cy="27368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Font typeface="Arial" charset="0"/>
              <a:buNone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ОРГАНИЗАЦИИ ФУНКЦИОНИРОВАНИЯ СИСТЕМЫ ВНУТРЕННЕГО КОНТРОЛЯ И АУДИТА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ФЕДЕРАЛЬНОМ КАЗНАЧЕЙСТВЕ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3" name="Группа 18"/>
          <p:cNvGrpSpPr>
            <a:grpSpLocks/>
          </p:cNvGrpSpPr>
          <p:nvPr/>
        </p:nvGrpSpPr>
        <p:grpSpPr bwMode="auto">
          <a:xfrm>
            <a:off x="1835696" y="2208213"/>
            <a:ext cx="1944688" cy="719138"/>
            <a:chOff x="3059832" y="3204468"/>
            <a:chExt cx="1656184" cy="779253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3059832" y="3204468"/>
              <a:ext cx="1584528" cy="779253"/>
            </a:xfrm>
            <a:prstGeom prst="round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37" name="TextBox 17"/>
            <p:cNvSpPr txBox="1">
              <a:spLocks noChangeArrowheads="1"/>
            </p:cNvSpPr>
            <p:nvPr/>
          </p:nvSpPr>
          <p:spPr bwMode="auto">
            <a:xfrm>
              <a:off x="3059832" y="3276717"/>
              <a:ext cx="1656184" cy="62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altLang="ru-RU" sz="3200" b="1" dirty="0" smtClean="0">
                  <a:solidFill>
                    <a:schemeClr val="bg1"/>
                  </a:solidFill>
                  <a:latin typeface="Calibri" pitchFamily="34" charset="0"/>
                </a:rPr>
                <a:t>368 </a:t>
              </a:r>
              <a:r>
                <a:rPr lang="ru-RU" altLang="ru-RU" sz="3200" b="1" dirty="0">
                  <a:solidFill>
                    <a:schemeClr val="bg1"/>
                  </a:solidFill>
                  <a:latin typeface="Calibri" pitchFamily="34" charset="0"/>
                </a:rPr>
                <a:t>чел.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50825" y="107950"/>
            <a:ext cx="86423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Пул контролеров и аудиторов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179388" y="1116013"/>
            <a:ext cx="8740775" cy="942975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Актуализация пула контролеров и аудиторов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Федерального казначейства (ежеквартально)</a:t>
            </a:r>
          </a:p>
        </p:txBody>
      </p:sp>
      <p:pic>
        <p:nvPicPr>
          <p:cNvPr id="30726" name="Picture 2"/>
          <p:cNvPicPr>
            <a:picLocks noChangeAspect="1" noChangeArrowheads="1"/>
          </p:cNvPicPr>
          <p:nvPr/>
        </p:nvPicPr>
        <p:blipFill>
          <a:blip r:embed="rId2" cstate="print"/>
          <a:srcRect l="8940" t="2940" r="8092" b="7532"/>
          <a:stretch>
            <a:fillRect/>
          </a:stretch>
        </p:blipFill>
        <p:spPr bwMode="auto">
          <a:xfrm>
            <a:off x="5375275" y="2197100"/>
            <a:ext cx="3517900" cy="4175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28" name="Picture 2" descr="http://avia.mvsm.ru/image.aspx?UNID=f415303f-266d-40ab-a1f1-8cdd43170460&amp;h=480&amp;w=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9778" y="3059162"/>
            <a:ext cx="3384550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684213" y="5724525"/>
            <a:ext cx="4032250" cy="803275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  <a:alpha val="5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Сотрудники </a:t>
            </a:r>
            <a:r>
              <a:rPr lang="ru-RU" altLang="ru-RU" sz="2000" b="1" dirty="0" err="1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терорганов</a:t>
            </a:r>
            <a:endParaRPr lang="ru-RU" altLang="ru-RU" sz="2000" b="1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Федерального казначейства</a:t>
            </a:r>
          </a:p>
        </p:txBody>
      </p:sp>
      <p:grpSp>
        <p:nvGrpSpPr>
          <p:cNvPr id="30730" name="Группа 8"/>
          <p:cNvGrpSpPr>
            <a:grpSpLocks/>
          </p:cNvGrpSpPr>
          <p:nvPr/>
        </p:nvGrpSpPr>
        <p:grpSpPr bwMode="auto">
          <a:xfrm>
            <a:off x="7631113" y="900113"/>
            <a:ext cx="1512887" cy="1296987"/>
            <a:chOff x="7668344" y="945867"/>
            <a:chExt cx="1405390" cy="1309697"/>
          </a:xfrm>
        </p:grpSpPr>
        <p:sp>
          <p:nvSpPr>
            <p:cNvPr id="25" name="24-конечная звезда 24"/>
            <p:cNvSpPr/>
            <p:nvPr/>
          </p:nvSpPr>
          <p:spPr>
            <a:xfrm>
              <a:off x="7668344" y="945867"/>
              <a:ext cx="1405390" cy="1309697"/>
            </a:xfrm>
            <a:prstGeom prst="star24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0733" name="TextBox 25"/>
            <p:cNvSpPr txBox="1">
              <a:spLocks noChangeArrowheads="1"/>
            </p:cNvSpPr>
            <p:nvPr/>
          </p:nvSpPr>
          <p:spPr bwMode="auto">
            <a:xfrm>
              <a:off x="7753287" y="1081710"/>
              <a:ext cx="1249627" cy="1088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altLang="ru-RU" sz="3200" b="1">
                  <a:solidFill>
                    <a:schemeClr val="bg1"/>
                  </a:solidFill>
                  <a:latin typeface="Calibri" pitchFamily="34" charset="0"/>
                </a:rPr>
                <a:t>50 %</a:t>
              </a:r>
            </a:p>
            <a:p>
              <a:pPr algn="ctr"/>
              <a:r>
                <a:rPr lang="ru-RU" altLang="ru-RU" sz="3200" b="1">
                  <a:solidFill>
                    <a:schemeClr val="bg1"/>
                  </a:solidFill>
                  <a:latin typeface="Calibri" pitchFamily="34" charset="0"/>
                </a:rPr>
                <a:t>КМ</a:t>
              </a:r>
            </a:p>
          </p:txBody>
        </p:sp>
      </p:grpSp>
      <p:sp>
        <p:nvSpPr>
          <p:cNvPr id="30731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42A2C35-CDF1-4419-B524-6734594F6C0E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10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1"/>
          <p:cNvSpPr>
            <a:spLocks noChangeArrowheads="1"/>
          </p:cNvSpPr>
          <p:nvPr/>
        </p:nvSpPr>
        <p:spPr bwMode="auto">
          <a:xfrm>
            <a:off x="179388" y="925513"/>
            <a:ext cx="86423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defTabSz="449263" eaLnBrk="0" hangingPunct="0"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1747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53AEBA2-3C1A-44B7-AA51-6683A2F15A31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11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179388" y="4716463"/>
            <a:ext cx="8713787" cy="803275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  <a:alpha val="5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rgbClr val="0000FF"/>
                </a:solidFill>
                <a:latin typeface="+mn-lt"/>
                <a:cs typeface="+mn-cs"/>
              </a:rPr>
              <a:t> </a:t>
            </a: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Подготовлен и направлен в тер. органы Перечень вопросов деятельности,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проверка которых осуществляется с выездом на объект проверки</a:t>
            </a:r>
            <a:endParaRPr lang="ru-RU" altLang="ru-RU" sz="2000" b="1" i="1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176213" y="5632450"/>
            <a:ext cx="8713787" cy="803275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  <a:alpha val="5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Проверка 1 из 16 направлений – полностью </a:t>
            </a:r>
            <a:r>
              <a:rPr lang="ru-RU" altLang="ru-RU" sz="2000" b="1" dirty="0" err="1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камерально</a:t>
            </a: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;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2 направлений – выезд до 1 недели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50825" y="107950"/>
            <a:ext cx="86423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контрольно-аудиторской</a:t>
            </a:r>
            <a:b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в Федеральном казначействе</a:t>
            </a:r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179388" y="1044575"/>
            <a:ext cx="8740775" cy="803275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Переход к организации контрольных и аудиторских мероприятий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           в формате комбинированных и камеральных проверок</a:t>
            </a:r>
          </a:p>
        </p:txBody>
      </p:sp>
      <p:pic>
        <p:nvPicPr>
          <p:cNvPr id="31752" name="Picture 3" descr="http://mirsovetov.ru/images/1470/10.jpg"/>
          <p:cNvPicPr>
            <a:picLocks noChangeAspect="1" noChangeArrowheads="1"/>
          </p:cNvPicPr>
          <p:nvPr/>
        </p:nvPicPr>
        <p:blipFill>
          <a:blip r:embed="rId3" cstate="print"/>
          <a:srcRect t="25806"/>
          <a:stretch>
            <a:fillRect/>
          </a:stretch>
        </p:blipFill>
        <p:spPr bwMode="auto">
          <a:xfrm>
            <a:off x="3059113" y="2555875"/>
            <a:ext cx="29686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5" descr="http://www.neobroker.ru/gallery/57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998663"/>
            <a:ext cx="2890837" cy="214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4" name="Picture 7" descr="http://900igr.net/datai/geografija/Nizhnij-Novgorod/0044-017-Upravlenie-federalnogo-kaznachejstva-po-nizhegorodskoj-oblast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1863" y="1979613"/>
            <a:ext cx="2905125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190500" y="4216400"/>
            <a:ext cx="2879725" cy="287338"/>
          </a:xfrm>
          <a:prstGeom prst="rect">
            <a:avLst/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cs typeface="Times New Roman" pitchFamily="18" charset="0"/>
              </a:rPr>
              <a:t>УФК – объект контроля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040438" y="4224338"/>
            <a:ext cx="2879725" cy="288925"/>
          </a:xfrm>
          <a:prstGeom prst="rect">
            <a:avLst/>
          </a:prstGeom>
          <a:solidFill>
            <a:schemeClr val="accent6">
              <a:lumMod val="75000"/>
              <a:alpha val="93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003">
            <a:schemeClr val="lt2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cs typeface="Times New Roman" pitchFamily="18" charset="0"/>
              </a:rPr>
              <a:t>УФК – субъект контроля </a:t>
            </a:r>
          </a:p>
        </p:txBody>
      </p:sp>
      <p:grpSp>
        <p:nvGrpSpPr>
          <p:cNvPr id="31757" name="Группа 8"/>
          <p:cNvGrpSpPr>
            <a:grpSpLocks/>
          </p:cNvGrpSpPr>
          <p:nvPr/>
        </p:nvGrpSpPr>
        <p:grpSpPr bwMode="auto">
          <a:xfrm>
            <a:off x="7639737" y="889000"/>
            <a:ext cx="1475657" cy="1286001"/>
            <a:chOff x="7668344" y="945867"/>
            <a:chExt cx="1405390" cy="1309697"/>
          </a:xfrm>
        </p:grpSpPr>
        <p:sp>
          <p:nvSpPr>
            <p:cNvPr id="10" name="24-конечная звезда 9"/>
            <p:cNvSpPr/>
            <p:nvPr/>
          </p:nvSpPr>
          <p:spPr>
            <a:xfrm>
              <a:off x="7668344" y="945867"/>
              <a:ext cx="1405390" cy="1309697"/>
            </a:xfrm>
            <a:prstGeom prst="star24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759" name="TextBox 10"/>
            <p:cNvSpPr txBox="1">
              <a:spLocks noChangeArrowheads="1"/>
            </p:cNvSpPr>
            <p:nvPr/>
          </p:nvSpPr>
          <p:spPr bwMode="auto">
            <a:xfrm>
              <a:off x="7843729" y="1308676"/>
              <a:ext cx="1000132" cy="3810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altLang="ru-RU" sz="2400" b="1" dirty="0" smtClean="0">
                  <a:solidFill>
                    <a:schemeClr val="bg1"/>
                  </a:solidFill>
                  <a:latin typeface="Calibri" pitchFamily="34" charset="0"/>
                </a:rPr>
                <a:t>100 </a:t>
              </a:r>
              <a:r>
                <a:rPr lang="ru-RU" altLang="ru-RU" sz="2400" b="1" dirty="0">
                  <a:solidFill>
                    <a:schemeClr val="bg1"/>
                  </a:solidFill>
                  <a:latin typeface="Calibri" pitchFamily="34" charset="0"/>
                </a:rPr>
                <a:t>%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8D493A9-B64E-4960-8E02-75EB9FA2DFE9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12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21" name="Рисунок 12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1025" y="4729163"/>
            <a:ext cx="198913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179388" y="95250"/>
            <a:ext cx="8805862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нарушений, выявленных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деятельности ТОФК</a:t>
            </a:r>
            <a:endParaRPr lang="ru-RU" sz="2400" b="1" kern="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329431" y="1116236"/>
            <a:ext cx="8570913" cy="524173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Перечень – методическое пособие для ТОФК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248122" y="2287414"/>
            <a:ext cx="8642350" cy="415766"/>
          </a:xfrm>
          <a:prstGeom prst="roundRect">
            <a:avLst>
              <a:gd name="adj" fmla="val 19818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Неотражение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нарушений, допущенных не по вине ТОФК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253256" y="2807176"/>
            <a:ext cx="8642350" cy="415766"/>
          </a:xfrm>
          <a:prstGeom prst="roundRect">
            <a:avLst>
              <a:gd name="adj" fmla="val 19818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Невключение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перечни нарушений, указанных в предыдущих перечнях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251743" y="3305333"/>
            <a:ext cx="8642350" cy="415766"/>
          </a:xfrm>
          <a:prstGeom prst="roundRect">
            <a:avLst>
              <a:gd name="adj" fmla="val 19818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в перечнях нарушений НПА, утративших силу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AutoShape 7"/>
          <p:cNvSpPr>
            <a:spLocks noChangeArrowheads="1"/>
          </p:cNvSpPr>
          <p:nvPr/>
        </p:nvSpPr>
        <p:spPr bwMode="auto">
          <a:xfrm>
            <a:off x="238001" y="3852540"/>
            <a:ext cx="8642350" cy="727591"/>
          </a:xfrm>
          <a:prstGeom prst="roundRect">
            <a:avLst>
              <a:gd name="adj" fmla="val 19818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нарушений, по которым впоследствии давались противоположные разъяснения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AutoShape 7"/>
          <p:cNvSpPr>
            <a:spLocks noChangeArrowheads="1"/>
          </p:cNvSpPr>
          <p:nvPr/>
        </p:nvSpPr>
        <p:spPr bwMode="auto">
          <a:xfrm>
            <a:off x="251743" y="1764308"/>
            <a:ext cx="8642350" cy="415766"/>
          </a:xfrm>
          <a:prstGeom prst="roundRect">
            <a:avLst>
              <a:gd name="adj" fmla="val 19818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направлены в управления ЦАФК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AutoShape 7"/>
          <p:cNvSpPr>
            <a:spLocks noChangeArrowheads="1"/>
          </p:cNvSpPr>
          <p:nvPr/>
        </p:nvSpPr>
        <p:spPr bwMode="auto">
          <a:xfrm>
            <a:off x="279524" y="4667408"/>
            <a:ext cx="6812756" cy="415766"/>
          </a:xfrm>
          <a:prstGeom prst="roundRect">
            <a:avLst>
              <a:gd name="adj" fmla="val 19818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не указано «В нарушение…»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AutoShape 7"/>
          <p:cNvSpPr>
            <a:spLocks noChangeArrowheads="1"/>
          </p:cNvSpPr>
          <p:nvPr/>
        </p:nvSpPr>
        <p:spPr bwMode="auto">
          <a:xfrm>
            <a:off x="270395" y="5193664"/>
            <a:ext cx="6821885" cy="415766"/>
          </a:xfrm>
          <a:prstGeom prst="roundRect">
            <a:avLst>
              <a:gd name="adj" fmla="val 19818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Противоречия между технологическими регламентами и НПА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AutoShape 7"/>
          <p:cNvSpPr>
            <a:spLocks noChangeArrowheads="1"/>
          </p:cNvSpPr>
          <p:nvPr/>
        </p:nvSpPr>
        <p:spPr bwMode="auto">
          <a:xfrm>
            <a:off x="279524" y="5730761"/>
            <a:ext cx="6452716" cy="727591"/>
          </a:xfrm>
          <a:prstGeom prst="roundRect">
            <a:avLst>
              <a:gd name="adj" fmla="val 19818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является нарушением, а что недостатком?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определяет?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B53BFBE-59F9-4768-A6FB-21F026A9091E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13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AutoShape 7"/>
          <p:cNvSpPr>
            <a:spLocks noChangeArrowheads="1"/>
          </p:cNvSpPr>
          <p:nvPr/>
        </p:nvSpPr>
        <p:spPr bwMode="auto">
          <a:xfrm>
            <a:off x="2700338" y="4213225"/>
            <a:ext cx="6192837" cy="2125663"/>
          </a:xfrm>
          <a:prstGeom prst="roundRect">
            <a:avLst>
              <a:gd name="adj" fmla="val 15857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К</a:t>
            </a:r>
            <a:r>
              <a:rPr lang="ru-RU" altLang="ru-RU" sz="2400" b="1" dirty="0">
                <a:solidFill>
                  <a:schemeClr val="bg1"/>
                </a:solidFill>
                <a:latin typeface="+mn-lt"/>
                <a:cs typeface="+mn-cs"/>
              </a:rPr>
              <a:t>онкурс </a:t>
            </a: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на лучшее освещение в СМИ деятельности по осуществлению внутреннего контроля и внутреннего аудита в Федеральном казначействе</a:t>
            </a:r>
            <a:b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и в территориальных органах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2627313" y="2555875"/>
            <a:ext cx="6192837" cy="1363663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+mn-lt"/>
                <a:cs typeface="+mn-cs"/>
              </a:rPr>
              <a:t>Конкурс на звание «Лучшее контрольно-аудиторское подразделение</a:t>
            </a:r>
            <a:br>
              <a:rPr lang="ru-RU" altLang="ru-RU" sz="2400" b="1" dirty="0">
                <a:solidFill>
                  <a:schemeClr val="bg1"/>
                </a:solidFill>
                <a:latin typeface="+mn-lt"/>
                <a:cs typeface="+mn-cs"/>
              </a:rPr>
            </a:br>
            <a:r>
              <a:rPr lang="ru-RU" altLang="ru-RU" sz="2400" b="1" dirty="0">
                <a:solidFill>
                  <a:schemeClr val="bg1"/>
                </a:solidFill>
                <a:latin typeface="+mn-lt"/>
                <a:cs typeface="+mn-cs"/>
              </a:rPr>
              <a:t>Казначейства России»</a:t>
            </a:r>
            <a:endParaRPr lang="ru-RU" altLang="ru-RU" sz="2400" b="1" dirty="0">
              <a:solidFill>
                <a:srgbClr val="66FFFF"/>
              </a:solidFill>
              <a:latin typeface="+mn-lt"/>
              <a:cs typeface="+mn-cs"/>
            </a:endParaRPr>
          </a:p>
        </p:txBody>
      </p:sp>
      <p:sp>
        <p:nvSpPr>
          <p:cNvPr id="39" name="AutoShape 7"/>
          <p:cNvSpPr>
            <a:spLocks noChangeArrowheads="1"/>
          </p:cNvSpPr>
          <p:nvPr/>
        </p:nvSpPr>
        <p:spPr bwMode="auto">
          <a:xfrm>
            <a:off x="2627313" y="1331913"/>
            <a:ext cx="6192837" cy="944562"/>
          </a:xfrm>
          <a:prstGeom prst="roundRect">
            <a:avLst>
              <a:gd name="adj" fmla="val 20741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bg1"/>
                </a:solidFill>
                <a:latin typeface="+mn-lt"/>
                <a:cs typeface="+mn-cs"/>
              </a:rPr>
              <a:t>Конкурс на звание «Лучший аудитор Казначейства России»</a:t>
            </a:r>
            <a:endParaRPr lang="ru-RU" altLang="ru-RU" sz="1600" b="1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pic>
        <p:nvPicPr>
          <p:cNvPr id="33798" name="Picture 2" descr="http://rgor.pnzreg.ru/files/gorodishe_pnzreg_ru/2013goddddd/fevral/25022013/17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547813"/>
            <a:ext cx="22955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9" name="Picture 4" descr="http://go4.imgsmail.ru/imgpreview?key=5aebf08afec03460&amp;mb=imgdb_preview_681"/>
          <p:cNvPicPr>
            <a:picLocks noChangeAspect="1" noChangeArrowheads="1"/>
          </p:cNvPicPr>
          <p:nvPr/>
        </p:nvPicPr>
        <p:blipFill>
          <a:blip r:embed="rId4" cstate="print"/>
          <a:srcRect l="12933" t="12933" r="12698" b="1746"/>
          <a:stretch>
            <a:fillRect/>
          </a:stretch>
        </p:blipFill>
        <p:spPr bwMode="auto">
          <a:xfrm>
            <a:off x="250825" y="3997325"/>
            <a:ext cx="2233613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0825" y="57150"/>
            <a:ext cx="864235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 среди внутренних контролеров</a:t>
            </a:r>
            <a:b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аудиторов Федерального казначейства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 txBox="1">
            <a:spLocks noChangeArrowheads="1"/>
          </p:cNvSpPr>
          <p:nvPr/>
        </p:nvSpPr>
        <p:spPr bwMode="auto">
          <a:xfrm>
            <a:off x="117475" y="1116013"/>
            <a:ext cx="8859838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8013">
              <a:lnSpc>
                <a:spcPct val="80000"/>
              </a:lnSpc>
              <a:spcBef>
                <a:spcPts val="1100"/>
              </a:spcBef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4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5843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D835BB0-E1B5-427E-A8BB-FBE4C4201D1B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14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8275" y="96838"/>
            <a:ext cx="864076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контрольно-аудиторской</a:t>
            </a:r>
            <a:b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в Федеральном казначействе 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3779838" y="1547813"/>
            <a:ext cx="5126037" cy="1643062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Актуализированы типовые программы проверки деятельности территориальных органов Федерального казначейства</a:t>
            </a:r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179388" y="4068763"/>
            <a:ext cx="4824412" cy="2027237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Актуализированы перечни возможных (основных) нарушений при осуществлении деятельности территориальных органов</a:t>
            </a: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/>
            </a:r>
            <a:b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</a:b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Федерального казначейства</a:t>
            </a:r>
            <a:endParaRPr lang="ru-RU" altLang="ru-RU" sz="2200" b="1" dirty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35847" name="Picture 6" descr="http://zrt.ru/auto/uploads/posts/2012-06/1339175400_talking-driv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3852863"/>
            <a:ext cx="36861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8" descr="http://life.kazarin.su/wp-content/uploads/2013/09/1824260_n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260475"/>
            <a:ext cx="32416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Группа 34"/>
          <p:cNvGrpSpPr>
            <a:grpSpLocks/>
          </p:cNvGrpSpPr>
          <p:nvPr/>
        </p:nvGrpSpPr>
        <p:grpSpPr bwMode="auto">
          <a:xfrm>
            <a:off x="3708400" y="4140200"/>
            <a:ext cx="2425700" cy="2051050"/>
            <a:chOff x="3712469" y="4025594"/>
            <a:chExt cx="2425604" cy="2050668"/>
          </a:xfrm>
        </p:grpSpPr>
        <p:pic>
          <p:nvPicPr>
            <p:cNvPr id="37920" name="Picture 32" descr="http://www.colta.ru/wp-content/uploads/2013/09/minkomsvyaz.jpg"/>
            <p:cNvPicPr>
              <a:picLocks noChangeAspect="1" noChangeArrowheads="1"/>
            </p:cNvPicPr>
            <p:nvPr/>
          </p:nvPicPr>
          <p:blipFill>
            <a:blip r:embed="rId2" cstate="print"/>
            <a:srcRect l="24976" t="4214" r="26662" b="5461"/>
            <a:stretch>
              <a:fillRect/>
            </a:stretch>
          </p:blipFill>
          <p:spPr bwMode="auto">
            <a:xfrm>
              <a:off x="3738762" y="4972858"/>
              <a:ext cx="866960" cy="1103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21" name="Picture 26" descr="http://neftegaz.ru/images/Minenergo_logo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65776" y="4025594"/>
              <a:ext cx="1173458" cy="1002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22" name="Picture 24" descr="https://upload.wikimedia.org/wikipedia/ru/3/37/%D0%9C%D0%B8%D0%BD%D0%B7%D0%B4%D1%80%D0%B0%D0%B2.%D0%AD%D0%BC%D0%B1%D0%BB%D0%B5%D0%BC%D0%B0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12469" y="4065604"/>
              <a:ext cx="853307" cy="934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23" name="Picture 30" descr="http://www.eureca-usrf.org/about/habs/Logo_mineconom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576839" y="5113435"/>
              <a:ext cx="1561234" cy="716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7891" name="Rectangle 31"/>
          <p:cNvSpPr>
            <a:spLocks noChangeArrowheads="1"/>
          </p:cNvSpPr>
          <p:nvPr/>
        </p:nvSpPr>
        <p:spPr bwMode="auto">
          <a:xfrm>
            <a:off x="179388" y="925513"/>
            <a:ext cx="86423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defTabSz="449263" eaLnBrk="0" hangingPunct="0"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7892" name="Rectangle 1"/>
          <p:cNvSpPr txBox="1">
            <a:spLocks noChangeArrowheads="1"/>
          </p:cNvSpPr>
          <p:nvPr/>
        </p:nvSpPr>
        <p:spPr bwMode="auto">
          <a:xfrm>
            <a:off x="0" y="1116013"/>
            <a:ext cx="9136063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8013">
              <a:lnSpc>
                <a:spcPct val="80000"/>
              </a:lnSpc>
              <a:spcBef>
                <a:spcPts val="1100"/>
              </a:spcBef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4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7893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13B08BE-2F62-4F04-9566-1CE41CDA0AB6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15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9388" y="95250"/>
            <a:ext cx="8805862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эффективности деятельности</a:t>
            </a:r>
            <a:b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Федерального казначейства</a:t>
            </a:r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257175" y="1057275"/>
            <a:ext cx="8640763" cy="942975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Организация внешней оценки деятельности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органов Федерального казначейства</a:t>
            </a:r>
            <a:endParaRPr lang="ru-RU" sz="2400" b="1" i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239713" y="2052638"/>
            <a:ext cx="8707437" cy="1165225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defRPr/>
            </a:pPr>
            <a:r>
              <a:rPr lang="ru-RU" altLang="ru-RU" sz="2000" b="1">
                <a:solidFill>
                  <a:srgbClr val="002776"/>
                </a:solidFill>
                <a:latin typeface="Calibri" pitchFamily="34" charset="0"/>
                <a:cs typeface="Arial" pitchFamily="34" charset="0"/>
              </a:rPr>
              <a:t>Подготовка аналитических материалов по результатам мониторинга информации о внешней оценке деятельности органов Федерального казначейства</a:t>
            </a: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250825" y="3271838"/>
            <a:ext cx="8702675" cy="815975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defRPr/>
            </a:pPr>
            <a:r>
              <a:rPr lang="ru-RU" altLang="ru-RU" sz="2000" b="1">
                <a:solidFill>
                  <a:srgbClr val="002776"/>
                </a:solidFill>
                <a:latin typeface="Calibri" pitchFamily="34" charset="0"/>
                <a:cs typeface="Arial" pitchFamily="34" charset="0"/>
              </a:rPr>
              <a:t>Организация работы по устранению замечаний</a:t>
            </a:r>
          </a:p>
          <a:p>
            <a:pPr algn="ctr" fontAlgn="ctr">
              <a:defRPr/>
            </a:pPr>
            <a:r>
              <a:rPr lang="ru-RU" altLang="ru-RU" sz="2000" b="1">
                <a:solidFill>
                  <a:srgbClr val="002776"/>
                </a:solidFill>
                <a:latin typeface="Calibri" pitchFamily="34" charset="0"/>
                <a:cs typeface="Arial" pitchFamily="34" charset="0"/>
              </a:rPr>
              <a:t>и отработке предложений, полученных в ходе внешней оценки</a:t>
            </a:r>
          </a:p>
        </p:txBody>
      </p:sp>
      <p:grpSp>
        <p:nvGrpSpPr>
          <p:cNvPr id="37898" name="Группа 32"/>
          <p:cNvGrpSpPr>
            <a:grpSpLocks/>
          </p:cNvGrpSpPr>
          <p:nvPr/>
        </p:nvGrpSpPr>
        <p:grpSpPr bwMode="auto">
          <a:xfrm>
            <a:off x="179388" y="4284663"/>
            <a:ext cx="3354387" cy="1687512"/>
            <a:chOff x="151280" y="4025594"/>
            <a:chExt cx="3354347" cy="1686850"/>
          </a:xfrm>
        </p:grpSpPr>
        <p:pic>
          <p:nvPicPr>
            <p:cNvPr id="37910" name="Picture 16" descr="Sergey Melikov and Vladimir Putin.jpeg"/>
            <p:cNvPicPr>
              <a:picLocks noChangeAspect="1" noChangeArrowheads="1"/>
            </p:cNvPicPr>
            <p:nvPr/>
          </p:nvPicPr>
          <p:blipFill>
            <a:blip r:embed="rId6" cstate="print"/>
            <a:srcRect l="1875" r="6876"/>
            <a:stretch>
              <a:fillRect/>
            </a:stretch>
          </p:blipFill>
          <p:spPr bwMode="auto">
            <a:xfrm>
              <a:off x="2290263" y="4470161"/>
              <a:ext cx="1215364" cy="12422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7911" name="Группа 31"/>
            <p:cNvGrpSpPr>
              <a:grpSpLocks/>
            </p:cNvGrpSpPr>
            <p:nvPr/>
          </p:nvGrpSpPr>
          <p:grpSpPr bwMode="auto">
            <a:xfrm>
              <a:off x="151280" y="4025594"/>
              <a:ext cx="3354347" cy="1686850"/>
              <a:chOff x="151280" y="4025594"/>
              <a:chExt cx="3354347" cy="1686850"/>
            </a:xfrm>
          </p:grpSpPr>
          <p:pic>
            <p:nvPicPr>
              <p:cNvPr id="37912" name="Picture 2" descr="Alexander Beglov.jp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827584" y="4049357"/>
                <a:ext cx="772294" cy="11526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913" name="Picture 4" descr="2012-02-15 Михаил Бабич.jp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827584" y="4849464"/>
                <a:ext cx="772294" cy="8629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914" name="Picture 8" descr="Nikolay Rogozhkin.jpg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51280" y="4025594"/>
                <a:ext cx="676304" cy="8200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915" name="Picture 6" descr="Putin Holmanskih 18052012.jpg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151280" y="4701368"/>
                <a:ext cx="676304" cy="10110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916" name="Picture 12" descr="RIAN archive 628836 Prosecutor General Vladimir Ustinov.jpg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1599878" y="4849464"/>
                <a:ext cx="690385" cy="8629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917" name="Picture 10" descr="Bulavin.jpeg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1599878" y="4049357"/>
                <a:ext cx="1220565" cy="8149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918" name="Picture 18" descr="Юрий Трутнев.jpeg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2371264" y="4049357"/>
                <a:ext cx="599584" cy="7963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7919" name="Picture 14" descr="Belaventsev O E.jpeg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2970848" y="4049357"/>
                <a:ext cx="534779" cy="800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5" name="Прямоугольник 24"/>
          <p:cNvSpPr/>
          <p:nvPr/>
        </p:nvSpPr>
        <p:spPr>
          <a:xfrm>
            <a:off x="684213" y="6013450"/>
            <a:ext cx="2284412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Полпреды Президента РФ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в федеральных округах</a:t>
            </a:r>
            <a:endParaRPr lang="ru-RU" sz="1400" dirty="0">
              <a:solidFill>
                <a:schemeClr val="accent6">
                  <a:lumMod val="75000"/>
                </a:schemeClr>
              </a:solidFill>
              <a:latin typeface="Franklin Gothic Demi" panose="020B0703020102020204" pitchFamily="34" charset="0"/>
              <a:cs typeface="+mn-cs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408363" y="6070600"/>
            <a:ext cx="281305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Главные распорядители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средств федерального бюджета</a:t>
            </a:r>
            <a:endParaRPr lang="ru-RU" sz="1400" dirty="0">
              <a:solidFill>
                <a:schemeClr val="accent6">
                  <a:lumMod val="75000"/>
                </a:schemeClr>
              </a:solidFill>
              <a:latin typeface="Franklin Gothic Demi" panose="020B0703020102020204" pitchFamily="34" charset="0"/>
              <a:cs typeface="+mn-cs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156325" y="6013450"/>
            <a:ext cx="2879725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Высшие органы исполнительной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власти субъектов РФ</a:t>
            </a:r>
            <a:endParaRPr lang="ru-RU" sz="1400" dirty="0">
              <a:solidFill>
                <a:schemeClr val="accent6">
                  <a:lumMod val="75000"/>
                </a:schemeClr>
              </a:solidFill>
              <a:latin typeface="Franklin Gothic Demi" panose="020B0703020102020204" pitchFamily="34" charset="0"/>
              <a:cs typeface="+mn-cs"/>
            </a:endParaRPr>
          </a:p>
        </p:txBody>
      </p:sp>
      <p:grpSp>
        <p:nvGrpSpPr>
          <p:cNvPr id="37902" name="Группа 33"/>
          <p:cNvGrpSpPr>
            <a:grpSpLocks/>
          </p:cNvGrpSpPr>
          <p:nvPr/>
        </p:nvGrpSpPr>
        <p:grpSpPr bwMode="auto">
          <a:xfrm>
            <a:off x="6156325" y="4284663"/>
            <a:ext cx="2794000" cy="1687512"/>
            <a:chOff x="6152137" y="4025594"/>
            <a:chExt cx="2793941" cy="1686850"/>
          </a:xfrm>
        </p:grpSpPr>
        <p:pic>
          <p:nvPicPr>
            <p:cNvPr id="37903" name="Picture 34" descr="http://mosreg.ru/upload/iblock/ff3/2.jpg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6152137" y="4025594"/>
              <a:ext cx="1081534" cy="767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4" name="Picture 36" descr="http://www.mos.ru/common/img/mayor/mayor_face.jpg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6152137" y="4780373"/>
              <a:ext cx="698373" cy="932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5" name="Picture 46" descr="http://www.samregion.ru/external/adm/photos/c_67792/13284.jpeg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7110027" y="4025595"/>
              <a:ext cx="1103751" cy="767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6" name="Picture 48" descr="http://www.admnvrsk.ru/upload/medialibrary/889/exyqwa.jpg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6850511" y="4788887"/>
              <a:ext cx="779014" cy="923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7" name="Picture 52" descr="http://common.regnum.ru/pictures/news/2013-10/gov-big.jpg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7690894" y="4780374"/>
              <a:ext cx="619316" cy="932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8" name="Picture 56" descr="http://fedpress.ru/sites/fedpress/files/evgesha/news/kuivashev_0.jpg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8210892" y="4031540"/>
              <a:ext cx="735186" cy="8574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909" name="Picture 54" descr="http://www.bmr-portal.ru/sites/default/files/Radaev_1.jpg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8310209" y="4780484"/>
              <a:ext cx="635869" cy="931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Номер слайда 5"/>
          <p:cNvSpPr txBox="1">
            <a:spLocks noGrp="1"/>
          </p:cNvSpPr>
          <p:nvPr/>
        </p:nvSpPr>
        <p:spPr bwMode="auto">
          <a:xfrm>
            <a:off x="8745538" y="6300788"/>
            <a:ext cx="4318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5DFC796F-053C-4172-90B1-285B081F8D0B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16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Rectangle 1"/>
          <p:cNvSpPr txBox="1">
            <a:spLocks noChangeArrowheads="1"/>
          </p:cNvSpPr>
          <p:nvPr/>
        </p:nvSpPr>
        <p:spPr bwMode="auto">
          <a:xfrm>
            <a:off x="0" y="1116013"/>
            <a:ext cx="9136063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8013">
              <a:lnSpc>
                <a:spcPct val="80000"/>
              </a:lnSpc>
              <a:spcBef>
                <a:spcPts val="1100"/>
              </a:spcBef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4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6" name="AutoShape 7"/>
          <p:cNvSpPr>
            <a:spLocks noChangeArrowheads="1"/>
          </p:cNvSpPr>
          <p:nvPr/>
        </p:nvSpPr>
        <p:spPr bwMode="auto">
          <a:xfrm>
            <a:off x="4211638" y="1763713"/>
            <a:ext cx="4645025" cy="1782762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Внедрен Порядок оценки результативности</a:t>
            </a:r>
            <a:b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</a:b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деятельности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руководителей ТОФК</a:t>
            </a:r>
          </a:p>
        </p:txBody>
      </p:sp>
      <p:pic>
        <p:nvPicPr>
          <p:cNvPr id="39941" name="Picture 6" descr="http://siellon.com/wp-content/uploads/2011/08/pic-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3779838"/>
            <a:ext cx="3681412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179388" y="1081088"/>
            <a:ext cx="8805862" cy="523875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Оценка результативности деятельности органов ФК</a:t>
            </a:r>
            <a:endParaRPr lang="ru-RU" sz="2400" b="1" i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39943" name="Picture 10" descr="http://mtdata.ru/u25/photo13E5/20850122755-0/huge.jpeg"/>
          <p:cNvPicPr>
            <a:picLocks noChangeAspect="1" noChangeArrowheads="1"/>
          </p:cNvPicPr>
          <p:nvPr/>
        </p:nvPicPr>
        <p:blipFill>
          <a:blip r:embed="rId3" cstate="print"/>
          <a:srcRect l="8" t="809" r="-8" b="3165"/>
          <a:stretch>
            <a:fillRect/>
          </a:stretch>
        </p:blipFill>
        <p:spPr bwMode="auto">
          <a:xfrm>
            <a:off x="250825" y="1692275"/>
            <a:ext cx="3740150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79388" y="95250"/>
            <a:ext cx="8805862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эффективности деятельности</a:t>
            </a:r>
            <a:b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Федерального казначейства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1"/>
          <p:cNvSpPr>
            <a:spLocks noChangeArrowheads="1"/>
          </p:cNvSpPr>
          <p:nvPr/>
        </p:nvSpPr>
        <p:spPr bwMode="auto">
          <a:xfrm>
            <a:off x="179388" y="925513"/>
            <a:ext cx="86423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defTabSz="449263" eaLnBrk="0" hangingPunct="0"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1987" name="Rectangle 1"/>
          <p:cNvSpPr txBox="1">
            <a:spLocks noChangeArrowheads="1"/>
          </p:cNvSpPr>
          <p:nvPr/>
        </p:nvSpPr>
        <p:spPr bwMode="auto">
          <a:xfrm>
            <a:off x="7938" y="1263650"/>
            <a:ext cx="9136062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8013">
              <a:lnSpc>
                <a:spcPct val="80000"/>
              </a:lnSpc>
              <a:spcBef>
                <a:spcPts val="1100"/>
              </a:spcBef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4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1988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B306FEE-7F18-4166-A3DC-71E5F3CE2432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17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3006725" y="1692275"/>
            <a:ext cx="5975350" cy="1782763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Тестирование информационной системы оценки результативности деятельности сотрудников центрального аппарата Федерального казначейства</a:t>
            </a:r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179388" y="1081088"/>
            <a:ext cx="8805862" cy="523875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Автоматизация результативности деятельности органов ФК</a:t>
            </a:r>
            <a:endParaRPr lang="ru-RU" sz="2400" b="1" i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41991" name="Picture 2" descr="http://www.stihi.ru/photos/zwezda4.jpg"/>
          <p:cNvPicPr>
            <a:picLocks noChangeAspect="1" noChangeArrowheads="1"/>
          </p:cNvPicPr>
          <p:nvPr/>
        </p:nvPicPr>
        <p:blipFill>
          <a:blip r:embed="rId3" cstate="print"/>
          <a:srcRect b="8939"/>
          <a:stretch>
            <a:fillRect/>
          </a:stretch>
        </p:blipFill>
        <p:spPr bwMode="auto">
          <a:xfrm>
            <a:off x="179388" y="1692275"/>
            <a:ext cx="27051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3276600" y="3636963"/>
            <a:ext cx="5327650" cy="908050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Полномасштабное функционирование –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II </a:t>
            </a: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полугодие 2015 года</a:t>
            </a:r>
          </a:p>
        </p:txBody>
      </p:sp>
      <p:pic>
        <p:nvPicPr>
          <p:cNvPr id="41993" name="Рисунок 15"/>
          <p:cNvPicPr>
            <a:picLocks noChangeAspect="1"/>
          </p:cNvPicPr>
          <p:nvPr/>
        </p:nvPicPr>
        <p:blipFill>
          <a:blip r:embed="rId4" cstate="print"/>
          <a:srcRect l="2615" t="5124" r="6538" b="5431"/>
          <a:stretch>
            <a:fillRect/>
          </a:stretch>
        </p:blipFill>
        <p:spPr bwMode="auto">
          <a:xfrm>
            <a:off x="179388" y="4645025"/>
            <a:ext cx="2706687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4" name="Picture 2" descr="http://www.wise-charter.ru/cont/img/personal_developme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4645025"/>
            <a:ext cx="132715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79388" y="95250"/>
            <a:ext cx="8805862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эффективности деятельности</a:t>
            </a:r>
            <a:b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Федерального казначейства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 b="26543"/>
          <a:stretch>
            <a:fillRect/>
          </a:stretch>
        </p:blipFill>
        <p:spPr bwMode="auto">
          <a:xfrm>
            <a:off x="468313" y="1044575"/>
            <a:ext cx="8410575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388" y="95250"/>
            <a:ext cx="8805862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эффективности деятельности</a:t>
            </a:r>
            <a:b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Федерального казначейства</a:t>
            </a:r>
          </a:p>
        </p:txBody>
      </p:sp>
      <p:sp>
        <p:nvSpPr>
          <p:cNvPr id="43012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2095A8C-CC3C-4679-AB71-D9DCE5E25873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18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1"/>
          <p:cNvSpPr>
            <a:spLocks noChangeArrowheads="1"/>
          </p:cNvSpPr>
          <p:nvPr/>
        </p:nvSpPr>
        <p:spPr bwMode="auto">
          <a:xfrm>
            <a:off x="179388" y="925513"/>
            <a:ext cx="86423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defTabSz="449263" eaLnBrk="0" hangingPunct="0"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4035" name="Rectangle 1"/>
          <p:cNvSpPr txBox="1">
            <a:spLocks noChangeArrowheads="1"/>
          </p:cNvSpPr>
          <p:nvPr/>
        </p:nvSpPr>
        <p:spPr bwMode="auto">
          <a:xfrm>
            <a:off x="7938" y="971550"/>
            <a:ext cx="9136062" cy="552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8013">
              <a:lnSpc>
                <a:spcPct val="80000"/>
              </a:lnSpc>
              <a:spcBef>
                <a:spcPts val="1100"/>
              </a:spcBef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4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44036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9857FFC-B15E-47C2-A379-F7A7E90E32D9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19</a:t>
            </a:fld>
            <a:endParaRPr lang="ru-RU" alt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323850" y="1116013"/>
            <a:ext cx="8496300" cy="523875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err="1">
                <a:solidFill>
                  <a:schemeClr val="bg1"/>
                </a:solidFill>
                <a:latin typeface="+mn-lt"/>
                <a:cs typeface="Times New Roman" pitchFamily="18" charset="0"/>
              </a:rPr>
              <a:t>Риск-ориентированный</a:t>
            </a:r>
            <a:r>
              <a:rPr lang="ru-RU" sz="2400" b="1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 подход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3348038" y="1836738"/>
            <a:ext cx="5472112" cy="1781175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Подготовка предложений по развитию </a:t>
            </a:r>
            <a:r>
              <a:rPr lang="ru-RU" altLang="ru-RU" sz="2400" b="1" dirty="0" err="1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риск-ориентированного</a:t>
            </a: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подхода к управлению реализацией госпрограмм в ФК</a:t>
            </a:r>
          </a:p>
        </p:txBody>
      </p:sp>
      <p:sp>
        <p:nvSpPr>
          <p:cNvPr id="26" name="AutoShape 7"/>
          <p:cNvSpPr>
            <a:spLocks noChangeArrowheads="1"/>
          </p:cNvSpPr>
          <p:nvPr/>
        </p:nvSpPr>
        <p:spPr bwMode="auto">
          <a:xfrm>
            <a:off x="3419475" y="4356100"/>
            <a:ext cx="5400675" cy="2201863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Разработка организационной модели управления внутренними (операционными) рисками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В Федеральном казначействе, внесение изменений в НПА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323850" y="3708400"/>
            <a:ext cx="8496300" cy="523875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Управление рисками в Федеральном казначействе</a:t>
            </a:r>
          </a:p>
        </p:txBody>
      </p:sp>
      <p:pic>
        <p:nvPicPr>
          <p:cNvPr id="44041" name="Picture 2" descr="http://go3.imgsmail.ru/imgpreview?key=2e07b01baeae1160&amp;mb=imgdb_preview_11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763713"/>
            <a:ext cx="2519363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42" name="Picture 4" descr="http://www.training-partner.ru/wp-content/uploads/2012/02/%D0%A3%D0%BF%D1%80%D0%B0%D0%B2%D0%BB%D0%B5%D0%BD%D0%B8%D0%B5-%D1%80%D0%B8%D1%81%D0%BA%D0%B0%D0%BC%D0%B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4356100"/>
            <a:ext cx="158432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179388" y="95250"/>
            <a:ext cx="8805862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kern="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Риск-ориентированный</a:t>
            </a: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и аудит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Федеральном казначействе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5"/>
          <p:cNvSpPr txBox="1">
            <a:spLocks noGrp="1"/>
          </p:cNvSpPr>
          <p:nvPr/>
        </p:nvSpPr>
        <p:spPr bwMode="auto">
          <a:xfrm>
            <a:off x="853281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ru-RU" altLang="ru-RU" sz="140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24" name="Штриховая стрелка вправо 23"/>
          <p:cNvSpPr/>
          <p:nvPr/>
        </p:nvSpPr>
        <p:spPr>
          <a:xfrm rot="10800000">
            <a:off x="6084888" y="5705475"/>
            <a:ext cx="815975" cy="495300"/>
          </a:xfrm>
          <a:prstGeom prst="stripedRightArrow">
            <a:avLst/>
          </a:prstGeom>
          <a:solidFill>
            <a:schemeClr val="bg1">
              <a:lumMod val="50000"/>
              <a:alpha val="5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Штриховая стрелка вправо 28"/>
          <p:cNvSpPr/>
          <p:nvPr/>
        </p:nvSpPr>
        <p:spPr>
          <a:xfrm rot="10800000">
            <a:off x="5737225" y="4678363"/>
            <a:ext cx="817563" cy="493712"/>
          </a:xfrm>
          <a:prstGeom prst="stripedRightArrow">
            <a:avLst/>
          </a:prstGeom>
          <a:solidFill>
            <a:schemeClr val="bg1">
              <a:lumMod val="50000"/>
              <a:alpha val="5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" name="Штриховая стрелка вправо 29"/>
          <p:cNvSpPr/>
          <p:nvPr/>
        </p:nvSpPr>
        <p:spPr>
          <a:xfrm rot="10800000">
            <a:off x="5654675" y="3424238"/>
            <a:ext cx="815975" cy="493712"/>
          </a:xfrm>
          <a:prstGeom prst="stripedRightArrow">
            <a:avLst/>
          </a:prstGeom>
          <a:solidFill>
            <a:schemeClr val="bg1">
              <a:lumMod val="50000"/>
              <a:alpha val="5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1" name="Штриховая стрелка вправо 30"/>
          <p:cNvSpPr/>
          <p:nvPr/>
        </p:nvSpPr>
        <p:spPr>
          <a:xfrm rot="10800000">
            <a:off x="5797550" y="2078038"/>
            <a:ext cx="815975" cy="493712"/>
          </a:xfrm>
          <a:prstGeom prst="stripedRightArrow">
            <a:avLst/>
          </a:prstGeom>
          <a:solidFill>
            <a:schemeClr val="bg1">
              <a:lumMod val="50000"/>
              <a:alpha val="5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Штриховая стрелка вправо 31"/>
          <p:cNvSpPr/>
          <p:nvPr/>
        </p:nvSpPr>
        <p:spPr>
          <a:xfrm rot="10800000">
            <a:off x="2255838" y="5562600"/>
            <a:ext cx="815975" cy="493713"/>
          </a:xfrm>
          <a:prstGeom prst="stripedRightArrow">
            <a:avLst/>
          </a:prstGeom>
          <a:solidFill>
            <a:schemeClr val="bg1">
              <a:lumMod val="50000"/>
              <a:alpha val="15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3" name="Штриховая стрелка вправо 32"/>
          <p:cNvSpPr/>
          <p:nvPr/>
        </p:nvSpPr>
        <p:spPr>
          <a:xfrm rot="10800000">
            <a:off x="1981200" y="4627563"/>
            <a:ext cx="817563" cy="493712"/>
          </a:xfrm>
          <a:prstGeom prst="stripedRightArrow">
            <a:avLst/>
          </a:prstGeom>
          <a:solidFill>
            <a:schemeClr val="bg1">
              <a:lumMod val="50000"/>
              <a:alpha val="15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Штриховая стрелка вправо 33"/>
          <p:cNvSpPr/>
          <p:nvPr/>
        </p:nvSpPr>
        <p:spPr>
          <a:xfrm rot="10800000">
            <a:off x="2022475" y="2312988"/>
            <a:ext cx="817563" cy="493712"/>
          </a:xfrm>
          <a:prstGeom prst="stripedRightArrow">
            <a:avLst/>
          </a:prstGeom>
          <a:solidFill>
            <a:schemeClr val="bg1">
              <a:lumMod val="50000"/>
              <a:alpha val="15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Штриховая стрелка вправо 34"/>
          <p:cNvSpPr/>
          <p:nvPr/>
        </p:nvSpPr>
        <p:spPr>
          <a:xfrm rot="10800000">
            <a:off x="1882775" y="3422650"/>
            <a:ext cx="817563" cy="493713"/>
          </a:xfrm>
          <a:prstGeom prst="stripedRightArrow">
            <a:avLst/>
          </a:prstGeom>
          <a:solidFill>
            <a:schemeClr val="bg1">
              <a:lumMod val="50000"/>
              <a:alpha val="15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TextBox 35"/>
          <p:cNvSpPr txBox="1"/>
          <p:nvPr/>
        </p:nvSpPr>
        <p:spPr>
          <a:xfrm>
            <a:off x="6011863" y="2030413"/>
            <a:ext cx="15843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проверки структурных подразделений</a:t>
            </a:r>
            <a:endParaRPr lang="ru-RU" sz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Блок-схема: узел 36"/>
          <p:cNvSpPr/>
          <p:nvPr/>
        </p:nvSpPr>
        <p:spPr>
          <a:xfrm>
            <a:off x="7788275" y="3068638"/>
            <a:ext cx="1152525" cy="1081087"/>
          </a:xfrm>
          <a:prstGeom prst="flowChartConnector">
            <a:avLst/>
          </a:prstGeom>
          <a:solidFill>
            <a:schemeClr val="accent6">
              <a:lumMod val="60000"/>
              <a:lumOff val="40000"/>
            </a:schemeClr>
          </a:solidFill>
          <a:ln w="57150" cmpd="thickThin"/>
          <a:effectLst>
            <a:outerShdw blurRad="50800" dist="50800" dir="2160000" algn="ctr" rotWithShape="0">
              <a:schemeClr val="bg2">
                <a:lumMod val="75000"/>
              </a:scheme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ФК</a:t>
            </a:r>
          </a:p>
        </p:txBody>
      </p:sp>
      <p:sp>
        <p:nvSpPr>
          <p:cNvPr id="41" name="Дуга 40"/>
          <p:cNvSpPr/>
          <p:nvPr/>
        </p:nvSpPr>
        <p:spPr>
          <a:xfrm rot="10800000">
            <a:off x="5580113" y="1179612"/>
            <a:ext cx="1656184" cy="5184576"/>
          </a:xfrm>
          <a:prstGeom prst="arc">
            <a:avLst>
              <a:gd name="adj1" fmla="val 16200000"/>
              <a:gd name="adj2" fmla="val 5377619"/>
            </a:avLst>
          </a:prstGeom>
          <a:ln w="44450">
            <a:gradFill>
              <a:gsLst>
                <a:gs pos="0">
                  <a:schemeClr val="bg1">
                    <a:lumMod val="65000"/>
                  </a:schemeClr>
                </a:gs>
                <a:gs pos="49000">
                  <a:schemeClr val="tx1">
                    <a:lumMod val="85000"/>
                    <a:lumOff val="1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20" name="TextBox 41"/>
          <p:cNvSpPr txBox="1">
            <a:spLocks noChangeArrowheads="1"/>
          </p:cNvSpPr>
          <p:nvPr/>
        </p:nvSpPr>
        <p:spPr bwMode="auto">
          <a:xfrm>
            <a:off x="2314575" y="1223963"/>
            <a:ext cx="16573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ТОФК, ФКУ</a:t>
            </a:r>
          </a:p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структурные подразделения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171700" y="2406650"/>
            <a:ext cx="1582738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самоконтроль</a:t>
            </a:r>
            <a:endParaRPr lang="ru-RU" sz="1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124075" y="3300413"/>
            <a:ext cx="1584325" cy="738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контроль </a:t>
            </a:r>
          </a:p>
          <a:p>
            <a:pPr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уровню подчиненности</a:t>
            </a:r>
            <a:endParaRPr lang="ru-RU" sz="1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71700" y="4308475"/>
            <a:ext cx="1582738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 самостоятельно выявляемых нарушений</a:t>
            </a:r>
            <a:endParaRPr lang="ru-RU" sz="1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387600" y="5316538"/>
            <a:ext cx="1584325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 нарушений, выявляемых ОВКА и ЦАФК</a:t>
            </a:r>
            <a:endParaRPr lang="ru-RU" sz="14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Дуга 46"/>
          <p:cNvSpPr/>
          <p:nvPr/>
        </p:nvSpPr>
        <p:spPr>
          <a:xfrm rot="10800000">
            <a:off x="3707905" y="1196752"/>
            <a:ext cx="1656184" cy="5184576"/>
          </a:xfrm>
          <a:prstGeom prst="arc">
            <a:avLst>
              <a:gd name="adj1" fmla="val 16200000"/>
              <a:gd name="adj2" fmla="val 5377619"/>
            </a:avLst>
          </a:prstGeom>
          <a:ln w="44450"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tx1"/>
                </a:gs>
                <a:gs pos="100000">
                  <a:schemeClr val="bg1">
                    <a:lumMod val="50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28" name="TextBox 47"/>
          <p:cNvSpPr txBox="1">
            <a:spLocks noChangeArrowheads="1"/>
          </p:cNvSpPr>
          <p:nvPr/>
        </p:nvSpPr>
        <p:spPr bwMode="auto">
          <a:xfrm>
            <a:off x="4356100" y="1227138"/>
            <a:ext cx="16557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ТОФК, ФКУ</a:t>
            </a:r>
          </a:p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ОВКА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151313" y="2058988"/>
            <a:ext cx="150336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проверки структурных подразделений</a:t>
            </a:r>
            <a:endParaRPr lang="ru-RU" sz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24300" y="3068638"/>
            <a:ext cx="18002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 результатов контроля методами «самоконтроль», «контроль по уровню подчиненности» в ТОФК</a:t>
            </a:r>
            <a:endParaRPr lang="ru-RU" sz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40200" y="4652963"/>
            <a:ext cx="158432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 обзорных писем по выявляемым ЦАФК нарушениям</a:t>
            </a:r>
            <a:endParaRPr lang="ru-RU" sz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500563" y="5756275"/>
            <a:ext cx="1584325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 результатов внешнего контроля</a:t>
            </a:r>
            <a:endParaRPr lang="ru-RU" sz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Дуга 52"/>
          <p:cNvSpPr/>
          <p:nvPr/>
        </p:nvSpPr>
        <p:spPr>
          <a:xfrm rot="10800000">
            <a:off x="1835150" y="1196975"/>
            <a:ext cx="1657350" cy="5184775"/>
          </a:xfrm>
          <a:prstGeom prst="arc">
            <a:avLst>
              <a:gd name="adj1" fmla="val 16200000"/>
              <a:gd name="adj2" fmla="val 5377619"/>
            </a:avLst>
          </a:prstGeom>
          <a:ln w="79375" cmpd="thickThin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34" name="TextBox 53"/>
          <p:cNvSpPr txBox="1">
            <a:spLocks noChangeArrowheads="1"/>
          </p:cNvSpPr>
          <p:nvPr/>
        </p:nvSpPr>
        <p:spPr bwMode="auto">
          <a:xfrm>
            <a:off x="5988050" y="1196975"/>
            <a:ext cx="16557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ЦАФК</a:t>
            </a:r>
          </a:p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УВК(А)иОЭД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867400" y="2946400"/>
            <a:ext cx="1584325" cy="1385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 результатов контроля методами «самоконтроль», «контроль по уровню подчиненности»</a:t>
            </a:r>
            <a:endParaRPr lang="ru-RU" sz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011863" y="4508500"/>
            <a:ext cx="1584325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 обзорных писем по выявляемым нарушениям</a:t>
            </a:r>
            <a:endParaRPr lang="ru-RU" sz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372225" y="5629275"/>
            <a:ext cx="158432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анализ результатов внешнего контроля</a:t>
            </a:r>
            <a:endParaRPr lang="ru-RU" sz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Дуга 57"/>
          <p:cNvSpPr/>
          <p:nvPr/>
        </p:nvSpPr>
        <p:spPr>
          <a:xfrm rot="10800000">
            <a:off x="7380312" y="1179612"/>
            <a:ext cx="1656184" cy="5184576"/>
          </a:xfrm>
          <a:prstGeom prst="arc">
            <a:avLst>
              <a:gd name="adj1" fmla="val 16200000"/>
              <a:gd name="adj2" fmla="val 5377619"/>
            </a:avLst>
          </a:prstGeom>
          <a:ln w="44450">
            <a:gradFill>
              <a:gsLst>
                <a:gs pos="0">
                  <a:schemeClr val="bg1">
                    <a:lumMod val="85000"/>
                  </a:schemeClr>
                </a:gs>
                <a:gs pos="5000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9" name="Штриховая стрелка вправо 58"/>
          <p:cNvSpPr/>
          <p:nvPr/>
        </p:nvSpPr>
        <p:spPr>
          <a:xfrm>
            <a:off x="179388" y="2636838"/>
            <a:ext cx="1584325" cy="2368550"/>
          </a:xfrm>
          <a:prstGeom prst="striped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50800" dir="3240000" algn="ctr" rotWithShape="0">
              <a:schemeClr val="bg1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риски</a:t>
            </a:r>
          </a:p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шений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Штриховая стрелка вправо 59"/>
          <p:cNvSpPr/>
          <p:nvPr/>
        </p:nvSpPr>
        <p:spPr>
          <a:xfrm>
            <a:off x="933450" y="1463675"/>
            <a:ext cx="1000125" cy="1314450"/>
          </a:xfrm>
          <a:prstGeom prst="striped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50800" dir="3900000" algn="ctr" rotWithShape="0">
              <a:schemeClr val="bg1">
                <a:lumMod val="7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риски</a:t>
            </a:r>
          </a:p>
          <a:p>
            <a:pPr algn="ctr">
              <a:defRPr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нару-</a:t>
            </a:r>
            <a:r>
              <a:rPr 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шений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Штриховая стрелка вправо 60"/>
          <p:cNvSpPr/>
          <p:nvPr/>
        </p:nvSpPr>
        <p:spPr>
          <a:xfrm>
            <a:off x="979488" y="4940300"/>
            <a:ext cx="1000125" cy="1316038"/>
          </a:xfrm>
          <a:prstGeom prst="stripedRightArrow">
            <a:avLst/>
          </a:prstGeom>
          <a:solidFill>
            <a:schemeClr val="accent5">
              <a:lumMod val="75000"/>
            </a:schemeClr>
          </a:solidFill>
          <a:ln>
            <a:solidFill>
              <a:schemeClr val="tx1"/>
            </a:solidFill>
          </a:ln>
          <a:effectLst>
            <a:outerShdw blurRad="50800" dist="50800" dir="3000000" algn="ctr" rotWithShape="0">
              <a:schemeClr val="bg1">
                <a:lumMod val="6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риски</a:t>
            </a:r>
          </a:p>
          <a:p>
            <a:pPr algn="ctr">
              <a:defRPr/>
            </a:pP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нару-</a:t>
            </a:r>
            <a:r>
              <a:rPr lang="ru-RU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шений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44" name="TextBox 61"/>
          <p:cNvSpPr txBox="1">
            <a:spLocks noChangeArrowheads="1"/>
          </p:cNvSpPr>
          <p:nvPr/>
        </p:nvSpPr>
        <p:spPr bwMode="auto">
          <a:xfrm>
            <a:off x="7643813" y="1223963"/>
            <a:ext cx="1500187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ЦАФК</a:t>
            </a:r>
          </a:p>
          <a:p>
            <a:pPr algn="ctr"/>
            <a:r>
              <a:rPr lang="ru-RU" altLang="ru-RU" sz="1700">
                <a:latin typeface="Times New Roman" pitchFamily="18" charset="0"/>
                <a:cs typeface="Times New Roman" pitchFamily="18" charset="0"/>
              </a:rPr>
              <a:t>Контрольный</a:t>
            </a:r>
          </a:p>
          <a:p>
            <a:pPr algn="ctr"/>
            <a:r>
              <a:rPr lang="ru-RU" altLang="ru-RU" sz="1700">
                <a:latin typeface="Times New Roman" pitchFamily="18" charset="0"/>
                <a:cs typeface="Times New Roman" pitchFamily="18" charset="0"/>
              </a:rPr>
              <a:t>совет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7812088" y="2236788"/>
            <a:ext cx="158432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рассмотрение,</a:t>
            </a:r>
          </a:p>
          <a:p>
            <a:pPr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рекомендации,</a:t>
            </a:r>
          </a:p>
          <a:p>
            <a:pPr>
              <a:defRPr/>
            </a:pPr>
            <a:r>
              <a:rPr lang="ru-RU" sz="12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</a:t>
            </a:r>
            <a:endParaRPr lang="ru-RU" sz="12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Штриховая стрелка вправо 63"/>
          <p:cNvSpPr/>
          <p:nvPr/>
        </p:nvSpPr>
        <p:spPr>
          <a:xfrm rot="10800000">
            <a:off x="3924300" y="2159000"/>
            <a:ext cx="815975" cy="493713"/>
          </a:xfrm>
          <a:prstGeom prst="stripedRightArrow">
            <a:avLst/>
          </a:prstGeom>
          <a:solidFill>
            <a:schemeClr val="bg1">
              <a:lumMod val="50000"/>
              <a:alpha val="10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5" name="Штриховая стрелка вправо 64"/>
          <p:cNvSpPr/>
          <p:nvPr/>
        </p:nvSpPr>
        <p:spPr>
          <a:xfrm rot="10800000">
            <a:off x="3787775" y="3422650"/>
            <a:ext cx="815975" cy="493713"/>
          </a:xfrm>
          <a:prstGeom prst="stripedRightArrow">
            <a:avLst/>
          </a:prstGeom>
          <a:solidFill>
            <a:schemeClr val="bg1">
              <a:lumMod val="50000"/>
              <a:alpha val="10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6" name="Штриховая стрелка вправо 65"/>
          <p:cNvSpPr/>
          <p:nvPr/>
        </p:nvSpPr>
        <p:spPr>
          <a:xfrm rot="10800000">
            <a:off x="3924300" y="4822825"/>
            <a:ext cx="815975" cy="493713"/>
          </a:xfrm>
          <a:prstGeom prst="stripedRightArrow">
            <a:avLst/>
          </a:prstGeom>
          <a:solidFill>
            <a:schemeClr val="bg1">
              <a:lumMod val="50000"/>
              <a:alpha val="10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7" name="Штриховая стрелка вправо 66"/>
          <p:cNvSpPr/>
          <p:nvPr/>
        </p:nvSpPr>
        <p:spPr>
          <a:xfrm rot="10800000">
            <a:off x="4346575" y="5832475"/>
            <a:ext cx="815975" cy="493713"/>
          </a:xfrm>
          <a:prstGeom prst="stripedRightArrow">
            <a:avLst/>
          </a:prstGeom>
          <a:solidFill>
            <a:schemeClr val="bg1">
              <a:lumMod val="50000"/>
              <a:alpha val="10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8" name="Штриховая стрелка вправо 67"/>
          <p:cNvSpPr/>
          <p:nvPr/>
        </p:nvSpPr>
        <p:spPr>
          <a:xfrm rot="10800000">
            <a:off x="7548563" y="2325688"/>
            <a:ext cx="815975" cy="493712"/>
          </a:xfrm>
          <a:prstGeom prst="stripedRightArrow">
            <a:avLst/>
          </a:prstGeom>
          <a:solidFill>
            <a:schemeClr val="bg1">
              <a:lumMod val="50000"/>
              <a:alpha val="5000"/>
            </a:schemeClr>
          </a:solidFill>
          <a:ln>
            <a:solidFill>
              <a:schemeClr val="tx1">
                <a:lumMod val="50000"/>
                <a:lumOff val="50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551" name="Rectangle 2"/>
          <p:cNvSpPr txBox="1">
            <a:spLocks/>
          </p:cNvSpPr>
          <p:nvPr/>
        </p:nvSpPr>
        <p:spPr bwMode="auto">
          <a:xfrm>
            <a:off x="500063" y="36513"/>
            <a:ext cx="8208962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ru-RU" altLang="ru-RU" sz="2000" b="1">
                <a:solidFill>
                  <a:srgbClr val="162387"/>
                </a:solidFill>
                <a:latin typeface="Times New Roman" pitchFamily="18" charset="0"/>
              </a:rPr>
              <a:t>Обеспечение много уровневого контроля </a:t>
            </a:r>
          </a:p>
          <a:p>
            <a:pPr algn="ctr" eaLnBrk="0" hangingPunct="0"/>
            <a:r>
              <a:rPr lang="ru-RU" altLang="ru-RU" sz="2000" b="1">
                <a:solidFill>
                  <a:srgbClr val="162387"/>
                </a:solidFill>
                <a:latin typeface="Times New Roman" pitchFamily="18" charset="0"/>
              </a:rPr>
              <a:t>за деятельностью органов Федерального казначейства,  </a:t>
            </a:r>
          </a:p>
          <a:p>
            <a:pPr algn="ctr" eaLnBrk="0" hangingPunct="0"/>
            <a:r>
              <a:rPr lang="ru-RU" altLang="ru-RU" sz="2000" b="1">
                <a:solidFill>
                  <a:srgbClr val="162387"/>
                </a:solidFill>
                <a:latin typeface="Times New Roman" pitchFamily="18" charset="0"/>
              </a:rPr>
              <a:t>подведомственного казенного учреждения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1"/>
          <p:cNvSpPr>
            <a:spLocks noChangeArrowheads="1"/>
          </p:cNvSpPr>
          <p:nvPr/>
        </p:nvSpPr>
        <p:spPr bwMode="auto">
          <a:xfrm>
            <a:off x="179388" y="925513"/>
            <a:ext cx="86423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defTabSz="449263" eaLnBrk="0" hangingPunct="0"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388" y="95250"/>
            <a:ext cx="8805862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200" b="1" kern="0" dirty="0" err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Риск-ориентированный</a:t>
            </a:r>
            <a:r>
              <a:rPr lang="ru-RU" sz="22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 и аудит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2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Федеральном казначействе</a:t>
            </a:r>
          </a:p>
        </p:txBody>
      </p:sp>
      <p:pic>
        <p:nvPicPr>
          <p:cNvPr id="45061" name="Picture 6" descr="http://paminvestor.ru/wp-content/uploads/2014/10/risk.jpg"/>
          <p:cNvPicPr>
            <a:picLocks noChangeAspect="1" noChangeArrowheads="1"/>
          </p:cNvPicPr>
          <p:nvPr/>
        </p:nvPicPr>
        <p:blipFill>
          <a:blip r:embed="rId3" cstate="print"/>
          <a:srcRect l="392" t="256" r="12332" b="11790"/>
          <a:stretch>
            <a:fillRect/>
          </a:stretch>
        </p:blipFill>
        <p:spPr bwMode="auto">
          <a:xfrm>
            <a:off x="2771800" y="2772420"/>
            <a:ext cx="3383930" cy="2575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683568" y="5580732"/>
            <a:ext cx="7848872" cy="803731"/>
          </a:xfrm>
          <a:prstGeom prst="roundRect">
            <a:avLst>
              <a:gd name="adj" fmla="val 21750"/>
            </a:avLst>
          </a:prstGeom>
          <a:solidFill>
            <a:srgbClr val="EBF4FF"/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Интегральная оценка ТОФК по итогам проверки = отлично =</a:t>
            </a:r>
            <a:r>
              <a:rPr lang="en-US" alt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alt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 проверяется реже (1 раз в 5 лет)</a:t>
            </a: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6444208" y="3204468"/>
            <a:ext cx="2304256" cy="1852077"/>
          </a:xfrm>
          <a:prstGeom prst="roundRect">
            <a:avLst>
              <a:gd name="adj" fmla="val 21750"/>
            </a:avLst>
          </a:prstGeom>
          <a:solidFill>
            <a:srgbClr val="EBF4FF"/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самоконтроля и контроля по уровню подчиненности</a:t>
            </a: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323528" y="1116236"/>
            <a:ext cx="8570913" cy="1362849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Критерии отбора предмета и объектов контрольно-аудиторских мероприятий в рамках </a:t>
            </a:r>
            <a:r>
              <a:rPr lang="ru-RU" sz="2400" b="1" dirty="0" err="1" smtClean="0">
                <a:solidFill>
                  <a:schemeClr val="bg1"/>
                </a:solidFill>
              </a:rPr>
              <a:t>рискориентированной</a:t>
            </a:r>
            <a:r>
              <a:rPr lang="ru-RU" sz="2400" b="1" dirty="0" smtClean="0">
                <a:solidFill>
                  <a:schemeClr val="bg1"/>
                </a:solidFill>
              </a:rPr>
              <a:t> модели контроля и аудита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323528" y="2988444"/>
            <a:ext cx="2448272" cy="2201525"/>
          </a:xfrm>
          <a:prstGeom prst="roundRect">
            <a:avLst>
              <a:gd name="adj" fmla="val 21750"/>
            </a:avLst>
          </a:prstGeom>
          <a:solidFill>
            <a:srgbClr val="EBF4FF"/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возможных нарушений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 объектов контроля и аудита</a:t>
            </a:r>
            <a:endParaRPr lang="ru-RU" altLang="ru-RU" sz="20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9857FFC-B15E-47C2-A379-F7A7E90E32D9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20</a:t>
            </a:fld>
            <a:endParaRPr lang="ru-RU" alt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1"/>
          <p:cNvSpPr>
            <a:spLocks noChangeArrowheads="1"/>
          </p:cNvSpPr>
          <p:nvPr/>
        </p:nvSpPr>
        <p:spPr bwMode="auto">
          <a:xfrm>
            <a:off x="179388" y="925513"/>
            <a:ext cx="86423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defTabSz="449263" eaLnBrk="0" hangingPunct="0"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9388" y="95250"/>
            <a:ext cx="8805862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2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отбора предмета и объектов проверки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200" b="1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200" b="1" kern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</a:t>
            </a:r>
            <a:r>
              <a:rPr lang="ru-RU" sz="22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амках </a:t>
            </a:r>
            <a:r>
              <a:rPr lang="ru-RU" sz="2200" b="1" kern="0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рискориентированной</a:t>
            </a:r>
            <a:r>
              <a:rPr lang="ru-RU" sz="22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модели контроля и аудита</a:t>
            </a:r>
            <a:endParaRPr lang="ru-RU" sz="2200" b="1" kern="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251520" y="1188244"/>
            <a:ext cx="8642350" cy="419338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Кадровые изменения. Риск снижения качества и оперативности работы 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251520" y="1717303"/>
            <a:ext cx="8642350" cy="683835"/>
          </a:xfrm>
          <a:prstGeom prst="roundRect">
            <a:avLst>
              <a:gd name="adj" fmla="val 10068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Сведения о наличии нарушений, содержащиеся в обращениях граждан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организаций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251520" y="2519030"/>
            <a:ext cx="8642350" cy="390763"/>
          </a:xfrm>
          <a:prstGeom prst="roundRect">
            <a:avLst>
              <a:gd name="adj" fmla="val 19818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Наличие нарушений, установленных контрольно-надзорными органами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251520" y="3022352"/>
            <a:ext cx="8642350" cy="390763"/>
          </a:xfrm>
          <a:prstGeom prst="roundRect">
            <a:avLst>
              <a:gd name="adj" fmla="val 19818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Заключение ТОФК </a:t>
            </a:r>
            <a:r>
              <a:rPr lang="ru-RU" altLang="ru-RU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госконтрактов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сумму, превышающую 2 </a:t>
            </a:r>
            <a:r>
              <a:rPr lang="ru-RU" altLang="ru-RU" b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рублей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251520" y="3521075"/>
            <a:ext cx="8642350" cy="422910"/>
          </a:xfrm>
          <a:prstGeom prst="roundRect">
            <a:avLst>
              <a:gd name="adj" fmla="val 22256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Низкое качество финансового менеджмента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251520" y="4068564"/>
            <a:ext cx="8642350" cy="740093"/>
          </a:xfrm>
          <a:prstGeom prst="roundRect">
            <a:avLst>
              <a:gd name="adj" fmla="val 10673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Нарушения, выявленные по результатам мониторинга публикаций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средствах массовой информации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251520" y="4937696"/>
            <a:ext cx="8642350" cy="683835"/>
          </a:xfrm>
          <a:prstGeom prst="roundRect">
            <a:avLst>
              <a:gd name="adj" fmla="val 10673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Нарушения исполнения требований вновь принятых нормативных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равовых актов и иных документов 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AutoShape 7"/>
          <p:cNvSpPr>
            <a:spLocks noChangeArrowheads="1"/>
          </p:cNvSpPr>
          <p:nvPr/>
        </p:nvSpPr>
        <p:spPr bwMode="auto">
          <a:xfrm>
            <a:off x="243880" y="5740252"/>
            <a:ext cx="8642350" cy="683835"/>
          </a:xfrm>
          <a:prstGeom prst="roundRect">
            <a:avLst>
              <a:gd name="adj" fmla="val 10673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Нахождение ТОФК в числе пяти последних в рейтинге результативности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alt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еятельности ТОФК по итогам года</a:t>
            </a:r>
            <a:endParaRPr lang="ru-RU" alt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9857FFC-B15E-47C2-A379-F7A7E90E32D9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21</a:t>
            </a:fld>
            <a:endParaRPr lang="ru-RU" alt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07504" y="1980332"/>
            <a:ext cx="8883780" cy="4620513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323528" y="2728468"/>
            <a:ext cx="2544486" cy="1412104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Анализ результатов проверок КНО </a:t>
            </a:r>
            <a:r>
              <a:rPr lang="en-US" sz="1400" b="1" dirty="0" smtClean="0">
                <a:solidFill>
                  <a:schemeClr val="tx1"/>
                </a:solidFill>
              </a:rPr>
              <a:t>(</a:t>
            </a:r>
            <a:r>
              <a:rPr lang="ru-RU" sz="1400" b="1" dirty="0" smtClean="0">
                <a:solidFill>
                  <a:schemeClr val="tx1"/>
                </a:solidFill>
              </a:rPr>
              <a:t>9 месяцев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 момента смены руководителя, заместителя руководителя, начальника отдела ТОФК</a:t>
            </a:r>
            <a:r>
              <a:rPr lang="en-US" sz="1400" b="1" dirty="0" smtClean="0">
                <a:solidFill>
                  <a:schemeClr val="tx1"/>
                </a:solidFill>
              </a:rPr>
              <a:t>)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с двумя скругленными противолежащими углами 40"/>
          <p:cNvSpPr/>
          <p:nvPr/>
        </p:nvSpPr>
        <p:spPr>
          <a:xfrm>
            <a:off x="323528" y="4284588"/>
            <a:ext cx="2312212" cy="1166796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А</a:t>
            </a:r>
            <a:r>
              <a:rPr lang="ru-RU" sz="1400" b="1" dirty="0" smtClean="0">
                <a:solidFill>
                  <a:schemeClr val="tx1"/>
                </a:solidFill>
              </a:rPr>
              <a:t>нализ управленческих решений руководителя ТОФК по материалам проверок КНО, </a:t>
            </a:r>
            <a:r>
              <a:rPr lang="ru-RU" sz="1400" b="1" dirty="0" err="1" smtClean="0">
                <a:solidFill>
                  <a:schemeClr val="tx1"/>
                </a:solidFill>
              </a:rPr>
              <a:t>ОВКиА</a:t>
            </a:r>
            <a:r>
              <a:rPr lang="ru-RU" sz="1400" b="1" dirty="0" smtClean="0">
                <a:solidFill>
                  <a:schemeClr val="tx1"/>
                </a:solidFill>
              </a:rPr>
              <a:t>, поручениям ФК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048945" y="2300079"/>
            <a:ext cx="1877077" cy="6461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Рост количества выявленных нарушений от  1</a:t>
            </a:r>
            <a:r>
              <a:rPr lang="en-US" sz="1200" b="1" dirty="0" smtClean="0">
                <a:solidFill>
                  <a:schemeClr val="tx1"/>
                </a:solidFill>
              </a:rPr>
              <a:t>5</a:t>
            </a:r>
            <a:r>
              <a:rPr lang="ru-RU" sz="1200" b="1" dirty="0" smtClean="0">
                <a:solidFill>
                  <a:schemeClr val="tx1"/>
                </a:solidFill>
              </a:rPr>
              <a:t> до </a:t>
            </a:r>
            <a:r>
              <a:rPr lang="en-US" sz="1200" b="1" dirty="0" smtClean="0">
                <a:solidFill>
                  <a:schemeClr val="tx1"/>
                </a:solidFill>
              </a:rPr>
              <a:t>30</a:t>
            </a:r>
            <a:r>
              <a:rPr lang="ru-RU" sz="1200" b="1" dirty="0" smtClean="0">
                <a:solidFill>
                  <a:schemeClr val="tx1"/>
                </a:solidFill>
              </a:rPr>
              <a:t> %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038770" y="3082133"/>
            <a:ext cx="1877077" cy="6367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Рост количества выявленных нарушений от </a:t>
            </a:r>
            <a:r>
              <a:rPr lang="en-US" sz="1200" b="1" dirty="0" smtClean="0">
                <a:solidFill>
                  <a:schemeClr val="tx1"/>
                </a:solidFill>
              </a:rPr>
              <a:t>30</a:t>
            </a:r>
            <a:r>
              <a:rPr lang="ru-RU" sz="1200" b="1" dirty="0" smtClean="0">
                <a:solidFill>
                  <a:schemeClr val="tx1"/>
                </a:solidFill>
              </a:rPr>
              <a:t> до 50 %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036148" y="3871953"/>
            <a:ext cx="1877078" cy="60004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Рост количества выявленных нарушений</a:t>
            </a:r>
          </a:p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</a:rPr>
              <a:t>&gt; </a:t>
            </a:r>
            <a:r>
              <a:rPr lang="ru-RU" sz="1200" b="1" dirty="0" smtClean="0">
                <a:solidFill>
                  <a:schemeClr val="tx1"/>
                </a:solidFill>
              </a:rPr>
              <a:t>5</a:t>
            </a:r>
            <a:r>
              <a:rPr lang="en-US" sz="1200" b="1" dirty="0" smtClean="0">
                <a:solidFill>
                  <a:schemeClr val="tx1"/>
                </a:solidFill>
              </a:rPr>
              <a:t>0</a:t>
            </a:r>
            <a:r>
              <a:rPr lang="ru-RU" sz="1200" b="1" dirty="0" smtClean="0">
                <a:solidFill>
                  <a:schemeClr val="tx1"/>
                </a:solidFill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</a:rPr>
              <a:t>%</a:t>
            </a: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33" name="Прямоугольник с одним вырезанным углом 32"/>
          <p:cNvSpPr/>
          <p:nvPr/>
        </p:nvSpPr>
        <p:spPr>
          <a:xfrm>
            <a:off x="5364088" y="2196356"/>
            <a:ext cx="3344905" cy="740225"/>
          </a:xfrm>
          <a:prstGeom prst="snip1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Внеплановая проверка соответствующего направления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со стороны </a:t>
            </a:r>
            <a:r>
              <a:rPr lang="ru-RU" sz="1400" b="1" dirty="0" err="1" smtClean="0">
                <a:solidFill>
                  <a:schemeClr val="tx1"/>
                </a:solidFill>
              </a:rPr>
              <a:t>ОВКиА</a:t>
            </a:r>
            <a:r>
              <a:rPr lang="en-US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</a:rPr>
              <a:t>ТОФК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с одним вырезанным углом 33"/>
          <p:cNvSpPr/>
          <p:nvPr/>
        </p:nvSpPr>
        <p:spPr>
          <a:xfrm>
            <a:off x="5372371" y="3039984"/>
            <a:ext cx="3356943" cy="726833"/>
          </a:xfrm>
          <a:prstGeom prst="snip1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Анализ </a:t>
            </a:r>
            <a:r>
              <a:rPr lang="ru-RU" sz="1400" b="1" dirty="0" smtClean="0">
                <a:solidFill>
                  <a:schemeClr val="tx1"/>
                </a:solidFill>
              </a:rPr>
              <a:t>материалов КНО, в зависимости от результатов – инициирование проверки </a:t>
            </a:r>
            <a:r>
              <a:rPr lang="ru-RU" sz="1400" b="1" dirty="0" err="1" smtClean="0">
                <a:solidFill>
                  <a:schemeClr val="tx1"/>
                </a:solidFill>
              </a:rPr>
              <a:t>ОВКиА</a:t>
            </a:r>
            <a:r>
              <a:rPr lang="ru-RU" sz="1400" b="1" dirty="0" smtClean="0">
                <a:solidFill>
                  <a:schemeClr val="tx1"/>
                </a:solidFill>
              </a:rPr>
              <a:t> или УВК(А)</a:t>
            </a:r>
            <a:r>
              <a:rPr lang="ru-RU" sz="1400" b="1" dirty="0" err="1" smtClean="0">
                <a:solidFill>
                  <a:schemeClr val="tx1"/>
                </a:solidFill>
              </a:rPr>
              <a:t>иОЭД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с одним вырезанным углом 34"/>
          <p:cNvSpPr/>
          <p:nvPr/>
        </p:nvSpPr>
        <p:spPr>
          <a:xfrm>
            <a:off x="5377720" y="3870564"/>
            <a:ext cx="3365224" cy="600048"/>
          </a:xfrm>
          <a:prstGeom prst="snip1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Внеплановая проверка УВК(А)</a:t>
            </a:r>
            <a:r>
              <a:rPr lang="ru-RU" sz="1400" b="1" dirty="0" err="1" smtClean="0">
                <a:solidFill>
                  <a:schemeClr val="tx1"/>
                </a:solidFill>
              </a:rPr>
              <a:t>иОЭД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15816" y="4644628"/>
            <a:ext cx="2160240" cy="10081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Отсутствие (непринятие) мер по результатам проверок </a:t>
            </a:r>
            <a:r>
              <a:rPr lang="ru-RU" sz="1400" b="1" dirty="0" err="1">
                <a:solidFill>
                  <a:schemeClr val="tx1"/>
                </a:solidFill>
              </a:rPr>
              <a:t>ОВКиА</a:t>
            </a:r>
            <a:r>
              <a:rPr lang="ru-RU" sz="1400" b="1" dirty="0">
                <a:solidFill>
                  <a:schemeClr val="tx1"/>
                </a:solidFill>
              </a:rPr>
              <a:t>, КНО, поручений </a:t>
            </a:r>
            <a:r>
              <a:rPr lang="ru-RU" sz="1400" b="1" dirty="0" smtClean="0">
                <a:solidFill>
                  <a:schemeClr val="tx1"/>
                </a:solidFill>
              </a:rPr>
              <a:t>ФК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с одним вырезанным углом 36"/>
          <p:cNvSpPr/>
          <p:nvPr/>
        </p:nvSpPr>
        <p:spPr>
          <a:xfrm>
            <a:off x="5364088" y="4644628"/>
            <a:ext cx="3384376" cy="1008112"/>
          </a:xfrm>
          <a:prstGeom prst="snip1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Включение проверки ТОФК в </a:t>
            </a:r>
            <a:r>
              <a:rPr lang="ru-RU" sz="1400" b="1" dirty="0" smtClean="0">
                <a:solidFill>
                  <a:schemeClr val="tx1"/>
                </a:solidFill>
              </a:rPr>
              <a:t>годовой План внутреннего контроля и внутреннего аудита Федерального казначейства на </a:t>
            </a:r>
            <a:r>
              <a:rPr lang="ru-RU" sz="1400" b="1" dirty="0">
                <a:solidFill>
                  <a:schemeClr val="tx1"/>
                </a:solidFill>
              </a:rPr>
              <a:t>следующий </a:t>
            </a:r>
            <a:r>
              <a:rPr lang="ru-RU" sz="1400" b="1" dirty="0" smtClean="0">
                <a:solidFill>
                  <a:schemeClr val="tx1"/>
                </a:solidFill>
              </a:rPr>
              <a:t>год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с двумя скругленными противолежащими углами 38"/>
          <p:cNvSpPr/>
          <p:nvPr/>
        </p:nvSpPr>
        <p:spPr>
          <a:xfrm>
            <a:off x="395537" y="5580732"/>
            <a:ext cx="2448272" cy="936104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Анализ сведений о наличии нарушений, содержащихся в обращениях граждан, организаций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42" name="Стрелка вправо с вырезом 41"/>
          <p:cNvSpPr/>
          <p:nvPr/>
        </p:nvSpPr>
        <p:spPr>
          <a:xfrm>
            <a:off x="4932040" y="2412380"/>
            <a:ext cx="432048" cy="385043"/>
          </a:xfrm>
          <a:prstGeom prst="notchedRight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5" name="Прямоугольник с одним вырезанным углом 44"/>
          <p:cNvSpPr/>
          <p:nvPr/>
        </p:nvSpPr>
        <p:spPr>
          <a:xfrm>
            <a:off x="5364089" y="5796756"/>
            <a:ext cx="3240360" cy="587902"/>
          </a:xfrm>
          <a:prstGeom prst="snip1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См. раздел 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21" name="Левая фигурная скобка 20"/>
          <p:cNvSpPr/>
          <p:nvPr/>
        </p:nvSpPr>
        <p:spPr>
          <a:xfrm>
            <a:off x="2773386" y="2232991"/>
            <a:ext cx="360040" cy="2324029"/>
          </a:xfrm>
          <a:prstGeom prst="leftBrace">
            <a:avLst/>
          </a:prstGeom>
          <a:ln w="254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36" name="Стрелка вниз 35"/>
          <p:cNvSpPr/>
          <p:nvPr/>
        </p:nvSpPr>
        <p:spPr>
          <a:xfrm>
            <a:off x="4355976" y="1764308"/>
            <a:ext cx="723629" cy="432048"/>
          </a:xfrm>
          <a:prstGeom prst="downArrow">
            <a:avLst/>
          </a:prstGeom>
          <a:solidFill>
            <a:schemeClr val="accent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179388" y="95250"/>
            <a:ext cx="8805862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2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Кадровые изменения.</a:t>
            </a:r>
            <a:endParaRPr lang="en-US" sz="2200" b="1" kern="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2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 снижения качества</a:t>
            </a:r>
            <a:r>
              <a:rPr lang="en-US" sz="22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оперативности работы</a:t>
            </a:r>
            <a:endParaRPr lang="ru-RU" sz="2200" b="1" kern="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с двумя скругленными противолежащими углами 29"/>
          <p:cNvSpPr/>
          <p:nvPr/>
        </p:nvSpPr>
        <p:spPr>
          <a:xfrm>
            <a:off x="251520" y="1044228"/>
            <a:ext cx="8661648" cy="720080"/>
          </a:xfrm>
          <a:prstGeom prst="round2Diag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/>
                </a:solidFill>
              </a:rPr>
              <a:t>Анализ деятельности вновь назначенных руководителя, </a:t>
            </a:r>
            <a:r>
              <a:rPr lang="ru-RU" b="1" dirty="0">
                <a:solidFill>
                  <a:schemeClr val="accent6"/>
                </a:solidFill>
              </a:rPr>
              <a:t>заместителей руководителя, </a:t>
            </a:r>
            <a:r>
              <a:rPr lang="ru-RU" b="1" dirty="0" smtClean="0">
                <a:solidFill>
                  <a:schemeClr val="accent6"/>
                </a:solidFill>
              </a:rPr>
              <a:t>начальников отделов ТОФК (на постоянной основе)</a:t>
            </a:r>
            <a:endParaRPr lang="ru-RU" b="1" dirty="0">
              <a:solidFill>
                <a:schemeClr val="accent6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323528" y="180132"/>
            <a:ext cx="792088" cy="72008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accent6"/>
                </a:solidFill>
              </a:rPr>
              <a:t>1</a:t>
            </a:r>
            <a:endParaRPr lang="ru-RU" sz="2800" b="1" dirty="0">
              <a:solidFill>
                <a:schemeClr val="accent6"/>
              </a:solidFill>
            </a:endParaRPr>
          </a:p>
        </p:txBody>
      </p:sp>
      <p:sp>
        <p:nvSpPr>
          <p:cNvPr id="51" name="Стрелка вправо с вырезом 50"/>
          <p:cNvSpPr/>
          <p:nvPr/>
        </p:nvSpPr>
        <p:spPr>
          <a:xfrm>
            <a:off x="4932040" y="3204468"/>
            <a:ext cx="432048" cy="385043"/>
          </a:xfrm>
          <a:prstGeom prst="notchedRight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2" name="Стрелка вправо с вырезом 51"/>
          <p:cNvSpPr/>
          <p:nvPr/>
        </p:nvSpPr>
        <p:spPr>
          <a:xfrm>
            <a:off x="4932040" y="3996556"/>
            <a:ext cx="432048" cy="385043"/>
          </a:xfrm>
          <a:prstGeom prst="notchedRight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3" name="Овал 52"/>
          <p:cNvSpPr/>
          <p:nvPr/>
        </p:nvSpPr>
        <p:spPr>
          <a:xfrm>
            <a:off x="7714109" y="5838825"/>
            <a:ext cx="504056" cy="5040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/>
                </a:solidFill>
              </a:rPr>
              <a:t>2</a:t>
            </a:r>
            <a:endParaRPr lang="ru-RU" sz="2800" b="1" dirty="0">
              <a:solidFill>
                <a:schemeClr val="accent6"/>
              </a:solidFill>
            </a:endParaRPr>
          </a:p>
        </p:txBody>
      </p:sp>
      <p:sp>
        <p:nvSpPr>
          <p:cNvPr id="54" name="Стрелка вправо с вырезом 53"/>
          <p:cNvSpPr/>
          <p:nvPr/>
        </p:nvSpPr>
        <p:spPr>
          <a:xfrm>
            <a:off x="2627784" y="5004668"/>
            <a:ext cx="288032" cy="385043"/>
          </a:xfrm>
          <a:prstGeom prst="notchedRight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5" name="Стрелка вправо с вырезом 54"/>
          <p:cNvSpPr/>
          <p:nvPr/>
        </p:nvSpPr>
        <p:spPr>
          <a:xfrm>
            <a:off x="5076056" y="5004668"/>
            <a:ext cx="288032" cy="385043"/>
          </a:xfrm>
          <a:prstGeom prst="notchedRight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6" name="Стрелка вправо с вырезом 55"/>
          <p:cNvSpPr/>
          <p:nvPr/>
        </p:nvSpPr>
        <p:spPr>
          <a:xfrm>
            <a:off x="2843808" y="5868764"/>
            <a:ext cx="2520280" cy="385043"/>
          </a:xfrm>
          <a:prstGeom prst="notchedRightArrow">
            <a:avLst/>
          </a:prstGeom>
          <a:solidFill>
            <a:schemeClr val="accent5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7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E9857FFC-B15E-47C2-A379-F7A7E90E32D9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22</a:t>
            </a:fld>
            <a:endParaRPr lang="ru-RU" altLang="ru-RU" sz="1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1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9EE0BC0-5487-4192-A997-F893565267B9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23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3" name="Rectangle 1"/>
          <p:cNvSpPr txBox="1">
            <a:spLocks noChangeArrowheads="1"/>
          </p:cNvSpPr>
          <p:nvPr/>
        </p:nvSpPr>
        <p:spPr bwMode="auto">
          <a:xfrm>
            <a:off x="431800" y="1116013"/>
            <a:ext cx="8280400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8013">
              <a:lnSpc>
                <a:spcPct val="80000"/>
              </a:lnSpc>
              <a:spcBef>
                <a:spcPts val="1100"/>
              </a:spcBef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sz="2400" b="1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46084" name="Picture 2" descr="http://vkurse.ua/i/2013-08/chervonenko-kinul-ego-na-milli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1100" y="4535488"/>
            <a:ext cx="3024188" cy="189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4" descr="http://copypast.ru/foto9/0030/mone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88" y="4500563"/>
            <a:ext cx="19446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250825" y="1046163"/>
            <a:ext cx="8570913" cy="942975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Исследование вопроса применения санкций</a:t>
            </a:r>
          </a:p>
          <a:p>
            <a:pPr algn="ctr" fontAlgn="ctr">
              <a:defRPr/>
            </a:pPr>
            <a:r>
              <a:rPr lang="ru-RU" sz="2400" b="1" dirty="0">
                <a:solidFill>
                  <a:schemeClr val="bg1"/>
                </a:solidFill>
              </a:rPr>
              <a:t>за нецелевое использование бюджетных средств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179388" y="2124075"/>
            <a:ext cx="4537075" cy="2201863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defRPr/>
            </a:pP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</a:rPr>
              <a:t>По поручению руководителя Федерального казначейства</a:t>
            </a:r>
          </a:p>
          <a:p>
            <a:pPr algn="ctr" fontAlgn="ctr">
              <a:defRPr/>
            </a:pP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</a:rPr>
              <a:t>Р.Е. </a:t>
            </a:r>
            <a:r>
              <a:rPr lang="ru-RU" altLang="ru-RU" sz="2000" b="1" dirty="0" err="1">
                <a:solidFill>
                  <a:schemeClr val="accent6">
                    <a:lumMod val="75000"/>
                  </a:schemeClr>
                </a:solidFill>
              </a:rPr>
              <a:t>Артюхина</a:t>
            </a:r>
            <a:r>
              <a:rPr lang="ru-RU" altLang="ru-RU" sz="2000" b="1" dirty="0">
                <a:solidFill>
                  <a:schemeClr val="accent6">
                    <a:lumMod val="75000"/>
                  </a:schemeClr>
                </a:solidFill>
              </a:rPr>
              <a:t> осуществлен анализ возможности применения  термина «Нецелевое использование бюджетных средств»</a:t>
            </a:r>
          </a:p>
        </p:txBody>
      </p:sp>
      <p:sp>
        <p:nvSpPr>
          <p:cNvPr id="13" name="Стрелка вниз 12"/>
          <p:cNvSpPr/>
          <p:nvPr/>
        </p:nvSpPr>
        <p:spPr>
          <a:xfrm rot="16200000">
            <a:off x="4647407" y="3113881"/>
            <a:ext cx="576262" cy="288925"/>
          </a:xfrm>
          <a:prstGeom prst="downArrow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</a:gra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ru-RU" kern="0">
              <a:solidFill>
                <a:prstClr val="white"/>
              </a:solidFill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5135563" y="2744788"/>
            <a:ext cx="3816350" cy="944562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defRPr/>
            </a:pP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</a:rPr>
              <a:t>Проинформирован Минфин России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80975" y="252413"/>
            <a:ext cx="864076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Нецелевое использование бюджетных средств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683568" y="1410623"/>
            <a:ext cx="8281044" cy="5136892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ctr">
              <a:defRPr/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Бюджетный кодекс РФ, ст. 306.4:</a:t>
            </a:r>
          </a:p>
          <a:p>
            <a:pPr algn="ctr" fontAlgn="ctr">
              <a:defRPr/>
            </a:pPr>
            <a:endParaRPr lang="ru-RU" altLang="ru-RU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fontAlgn="ctr">
              <a:defRPr/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нецелевое </a:t>
            </a: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</a:rPr>
              <a:t>использование бюджетных </a:t>
            </a: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средств – направление средств бюджета бюджетной системы РФ и оплата денежных обязательств</a:t>
            </a:r>
          </a:p>
          <a:p>
            <a:pPr algn="ctr" fontAlgn="ctr">
              <a:defRPr/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в целях, не соответствующих полностью или частично целям, определенным законом  (решением) о бюджете, сводной бюджетной росписью, бюджетной росписью, бюджетной сметой, договором (соглашением) либо иным документом, являющимся правовым основанием предоставления указанных средств</a:t>
            </a:r>
            <a:endParaRPr lang="ru-RU" alt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6082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9EE0BC0-5487-4192-A997-F893565267B9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24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3" name="Rectangle 1"/>
          <p:cNvSpPr txBox="1">
            <a:spLocks noChangeArrowheads="1"/>
          </p:cNvSpPr>
          <p:nvPr/>
        </p:nvSpPr>
        <p:spPr bwMode="auto">
          <a:xfrm>
            <a:off x="431800" y="1116013"/>
            <a:ext cx="8280400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8013">
              <a:lnSpc>
                <a:spcPct val="80000"/>
              </a:lnSpc>
              <a:spcBef>
                <a:spcPts val="1100"/>
              </a:spcBef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sz="2400" b="1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46084" name="Picture 2" descr="http://vkurse.ua/i/2013-08/chervonenko-kinul-ego-na-milli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16236"/>
            <a:ext cx="184282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179512" y="108124"/>
            <a:ext cx="864076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Нецелевое использование бюджетных </a:t>
            </a:r>
            <a:r>
              <a:rPr lang="ru-RU" sz="2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</a:t>
            </a:r>
          </a:p>
          <a:p>
            <a:pPr algn="ctr">
              <a:defRPr/>
            </a:pPr>
            <a:r>
              <a:rPr lang="ru-RU" sz="2400" b="1" kern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(БК Р</a:t>
            </a:r>
            <a:r>
              <a:rPr lang="ru-RU" sz="2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 (306.4), УК РФ (285.1 и 285.2) </a:t>
            </a:r>
            <a:r>
              <a:rPr lang="ru-RU" sz="2400" b="1" kern="0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КРФобАП</a:t>
            </a:r>
            <a:r>
              <a:rPr lang="ru-RU" sz="2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(15.14)</a:t>
            </a:r>
            <a:endParaRPr lang="ru-RU" sz="2400" b="1" kern="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04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9EE0BC0-5487-4192-A997-F893565267B9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25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3" name="Rectangle 1"/>
          <p:cNvSpPr txBox="1">
            <a:spLocks noChangeArrowheads="1"/>
          </p:cNvSpPr>
          <p:nvPr/>
        </p:nvSpPr>
        <p:spPr bwMode="auto">
          <a:xfrm>
            <a:off x="431800" y="1116013"/>
            <a:ext cx="8280400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8013">
              <a:lnSpc>
                <a:spcPct val="80000"/>
              </a:lnSpc>
              <a:spcBef>
                <a:spcPts val="1100"/>
              </a:spcBef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sz="24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108124"/>
            <a:ext cx="864076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эффективности использования</a:t>
            </a:r>
          </a:p>
          <a:p>
            <a:pPr algn="ctr">
              <a:defRPr/>
            </a:pPr>
            <a:r>
              <a:rPr lang="ru-RU" sz="2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средств</a:t>
            </a:r>
            <a:endParaRPr lang="ru-RU" sz="2400" b="1" kern="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motivators.ru/sites/default/files/imagecache/main-motivator/motivator-367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16236"/>
            <a:ext cx="6450326" cy="54387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490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683568" y="1200954"/>
            <a:ext cx="8281044" cy="5556230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ctr">
              <a:defRPr/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Бюджетный кодекс РФ, ст. 34:</a:t>
            </a:r>
          </a:p>
          <a:p>
            <a:pPr algn="ctr" fontAlgn="ctr">
              <a:defRPr/>
            </a:pPr>
            <a:endParaRPr lang="ru-RU" altLang="ru-RU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 fontAlgn="ctr">
              <a:defRPr/>
            </a:pPr>
            <a:r>
              <a:rPr lang="ru-RU" alt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Принцип эффективности использования бюджетных средств означает, что при составлении и исполнении бюджетов участники бюджетного процесса в рамках установленных им бюджетных полномочий должны исходить из необходимости достижения заданных результатов с использованием наименьшего объема средств (экономности) и (или) достижения наилучшего результата с использованием определенного бюджетом объема средств (результативности)</a:t>
            </a:r>
            <a:endParaRPr lang="ru-RU" alt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6082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9EE0BC0-5487-4192-A997-F893565267B9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26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3" name="Rectangle 1"/>
          <p:cNvSpPr txBox="1">
            <a:spLocks noChangeArrowheads="1"/>
          </p:cNvSpPr>
          <p:nvPr/>
        </p:nvSpPr>
        <p:spPr bwMode="auto">
          <a:xfrm>
            <a:off x="431800" y="1116013"/>
            <a:ext cx="8280400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8013">
              <a:lnSpc>
                <a:spcPct val="80000"/>
              </a:lnSpc>
              <a:spcBef>
                <a:spcPts val="1100"/>
              </a:spcBef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sz="24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9512" y="108124"/>
            <a:ext cx="864076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эффективности использования</a:t>
            </a:r>
          </a:p>
          <a:p>
            <a:pPr algn="ctr">
              <a:defRPr/>
            </a:pPr>
            <a:r>
              <a:rPr lang="ru-RU" sz="2400" b="1" kern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средств</a:t>
            </a:r>
            <a:endParaRPr lang="ru-RU" sz="2400" b="1" kern="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87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58"/>
          <p:cNvSpPr>
            <a:spLocks noChangeArrowheads="1"/>
          </p:cNvSpPr>
          <p:nvPr/>
        </p:nvSpPr>
        <p:spPr bwMode="auto">
          <a:xfrm>
            <a:off x="285750" y="1163638"/>
            <a:ext cx="571500" cy="733425"/>
          </a:xfrm>
          <a:prstGeom prst="rect">
            <a:avLst/>
          </a:prstGeom>
          <a:solidFill>
            <a:srgbClr val="CCECFF"/>
          </a:solidFill>
          <a:ln w="15875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lIns="0" tIns="46800" rIns="90000" bIns="46800" anchor="ctr" anchorCtr="1"/>
          <a:lstStyle/>
          <a:p>
            <a:pPr algn="ctr"/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48131" name="Номер слайда 5"/>
          <p:cNvSpPr txBox="1">
            <a:spLocks noGrp="1"/>
          </p:cNvSpPr>
          <p:nvPr/>
        </p:nvSpPr>
        <p:spPr bwMode="auto">
          <a:xfrm>
            <a:off x="8712200" y="6300812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9C35022-E5F2-453A-B7FC-07AE74EF47AF}" type="slidenum">
              <a:rPr lang="ru-RU" altLang="ru-RU" sz="1400">
                <a:latin typeface="Times New Roman" pitchFamily="18" charset="0"/>
                <a:cs typeface="Times New Roman" pitchFamily="18" charset="0"/>
              </a:rPr>
              <a:pPr algn="r"/>
              <a:t>27</a:t>
            </a:fld>
            <a:endParaRPr lang="ru-RU" alt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14375" y="1382713"/>
            <a:ext cx="7715250" cy="15271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7800" algn="ctr">
              <a:defRPr/>
            </a:pPr>
            <a:r>
              <a:rPr lang="ru-RU" sz="2200" b="1" dirty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ВЗАИМОУВЯЗКА ПРОГРАММНО-ЦЕЛЕВОГО ПОДХОДА К ОЦЕНКЕ ЭФФЕКТИВНОСТИ ДЕЯТЕЛЬНОСТИ ФОИВ И ВИДОВ ВНУТРЕННЕГО КОНТРОЛЯ И АУДИТА </a:t>
            </a:r>
          </a:p>
        </p:txBody>
      </p:sp>
      <p:sp>
        <p:nvSpPr>
          <p:cNvPr id="12" name="Rectangle 22"/>
          <p:cNvSpPr>
            <a:spLocks noChangeArrowheads="1"/>
          </p:cNvSpPr>
          <p:nvPr/>
        </p:nvSpPr>
        <p:spPr bwMode="auto">
          <a:xfrm>
            <a:off x="714375" y="2909888"/>
            <a:ext cx="7715250" cy="94615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rgbClr val="162387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spcBef>
                <a:spcPts val="0"/>
              </a:spcBef>
              <a:defRPr/>
            </a:pPr>
            <a:endParaRPr lang="ru-RU" sz="1400" dirty="0">
              <a:solidFill>
                <a:schemeClr val="accent5">
                  <a:lumMod val="75000"/>
                </a:schemeClr>
              </a:solidFill>
              <a:latin typeface="+mn-lt"/>
              <a:cs typeface="Times New Roman" pitchFamily="18" charset="0"/>
            </a:endParaRPr>
          </a:p>
          <a:p>
            <a:pPr>
              <a:defRPr/>
            </a:pPr>
            <a:endParaRPr lang="ru-RU" dirty="0">
              <a:solidFill>
                <a:schemeClr val="accent5">
                  <a:lumMod val="75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714375" y="2909888"/>
            <a:ext cx="7715250" cy="94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21 функция Федерального казначейства (75 подфункций)</a:t>
            </a:r>
          </a:p>
          <a:p>
            <a:pPr algn="ctr"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7 направлениям деятельности, при этом финансовое обеспечение</a:t>
            </a:r>
          </a:p>
          <a:p>
            <a:pPr algn="ctr"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закупочная деятельность – одно направление деятельности</a:t>
            </a:r>
          </a:p>
        </p:txBody>
      </p:sp>
      <p:sp>
        <p:nvSpPr>
          <p:cNvPr id="48135" name="Rectangle 58"/>
          <p:cNvSpPr>
            <a:spLocks noChangeArrowheads="1"/>
          </p:cNvSpPr>
          <p:nvPr/>
        </p:nvSpPr>
        <p:spPr bwMode="auto">
          <a:xfrm>
            <a:off x="285750" y="3929063"/>
            <a:ext cx="571500" cy="731837"/>
          </a:xfrm>
          <a:prstGeom prst="rect">
            <a:avLst/>
          </a:prstGeom>
          <a:solidFill>
            <a:srgbClr val="CCECFF"/>
          </a:solidFill>
          <a:ln w="15875" algn="ctr">
            <a:solidFill>
              <a:srgbClr val="0000FF"/>
            </a:solidFill>
            <a:miter lim="800000"/>
            <a:headEnd/>
            <a:tailEnd/>
          </a:ln>
        </p:spPr>
        <p:txBody>
          <a:bodyPr wrap="none" lIns="0" tIns="46800" rIns="90000" bIns="46800" anchor="ctr" anchorCtr="1"/>
          <a:lstStyle/>
          <a:p>
            <a:pPr algn="ctr"/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14375" y="4148138"/>
            <a:ext cx="7715250" cy="8731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77800" algn="ctr">
              <a:defRPr/>
            </a:pPr>
            <a:r>
              <a:rPr lang="ru-RU" sz="2200" b="1" dirty="0">
                <a:solidFill>
                  <a:srgbClr val="162387"/>
                </a:solidFill>
                <a:latin typeface="Times New Roman" pitchFamily="18" charset="0"/>
                <a:cs typeface="Times New Roman" pitchFamily="18" charset="0"/>
              </a:rPr>
              <a:t>МЕТОДОЛОГИЯ ПОСТРОЕНИЯ СИСТЕМЫ ВНУТРЕННЕГО КОНТРОЛЯ И АУДИТА </a:t>
            </a: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714375" y="5021263"/>
            <a:ext cx="7715250" cy="123666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algn="ctr">
            <a:solidFill>
              <a:srgbClr val="162387"/>
            </a:solidFill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marL="444500"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Минфин России – внутренний финансовый контроль и аудит;</a:t>
            </a:r>
          </a:p>
          <a:p>
            <a:pPr marL="444500"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Минэкономразвития – внутренний контроль и аудит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госзакупок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444500"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 осуществления кадровой деятельности –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Минтруд России?</a:t>
            </a:r>
          </a:p>
          <a:p>
            <a:pPr marL="444500">
              <a:defRPr/>
            </a:pP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 осуществления правовой деятельности –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Минюст России?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9388" y="95250"/>
            <a:ext cx="8805862" cy="7699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2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комплексного подхода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2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организации внутреннего контроля и аудита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"/>
          <p:cNvSpPr txBox="1">
            <a:spLocks noChangeArrowheads="1"/>
          </p:cNvSpPr>
          <p:nvPr/>
        </p:nvSpPr>
        <p:spPr bwMode="auto">
          <a:xfrm>
            <a:off x="431800" y="1116013"/>
            <a:ext cx="8280400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8013">
              <a:lnSpc>
                <a:spcPct val="80000"/>
              </a:lnSpc>
              <a:spcBef>
                <a:spcPts val="1100"/>
              </a:spcBef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400" b="1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51203" name="Рисунок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530350"/>
            <a:ext cx="5903913" cy="511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50825" y="179388"/>
            <a:ext cx="8642350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tabLst>
                <a:tab pos="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51205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1547813"/>
            <a:ext cx="38576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6" name="Picture 1" descr="F:\Фото 2\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4284663"/>
            <a:ext cx="2176463" cy="217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evak-world.web-box.ru/_mod_files/ce_images/books-review.gif"/>
          <p:cNvPicPr>
            <a:picLocks noChangeAspect="1" noChangeArrowheads="1"/>
          </p:cNvPicPr>
          <p:nvPr/>
        </p:nvPicPr>
        <p:blipFill>
          <a:blip r:embed="rId3" cstate="print"/>
          <a:srcRect l="-8" t="739" r="8" b="17699"/>
          <a:stretch>
            <a:fillRect/>
          </a:stretch>
        </p:blipFill>
        <p:spPr bwMode="auto">
          <a:xfrm>
            <a:off x="6191250" y="5099050"/>
            <a:ext cx="28702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AFA3519E-AFBD-455B-A803-F48AE7906F40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3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8275" y="96838"/>
            <a:ext cx="864076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контрольно-аудиторской деятельности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882900" y="2052638"/>
            <a:ext cx="3235325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Структура стандартов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Franklin Gothic Demi" panose="020B0703020102020204" pitchFamily="34" charset="0"/>
              <a:cs typeface="+mn-cs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107950" y="1116013"/>
            <a:ext cx="8869363" cy="908050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300" b="1" dirty="0">
                <a:solidFill>
                  <a:schemeClr val="bg1"/>
                </a:solidFill>
                <a:latin typeface="+mn-lt"/>
                <a:cs typeface="+mn-cs"/>
              </a:rPr>
              <a:t>Стандарты внутреннего контроля и внутреннего аудита, применяемые контрольно-аудиторскими подразделениями</a:t>
            </a:r>
            <a:endParaRPr lang="ru-RU" sz="2300" b="1" i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grpSp>
        <p:nvGrpSpPr>
          <p:cNvPr id="23559" name="Группа 19"/>
          <p:cNvGrpSpPr>
            <a:grpSpLocks/>
          </p:cNvGrpSpPr>
          <p:nvPr/>
        </p:nvGrpSpPr>
        <p:grpSpPr bwMode="auto">
          <a:xfrm>
            <a:off x="350838" y="2552700"/>
            <a:ext cx="8470900" cy="3516313"/>
            <a:chOff x="351334" y="2389882"/>
            <a:chExt cx="8470528" cy="3516673"/>
          </a:xfrm>
        </p:grpSpPr>
        <p:sp>
          <p:nvSpPr>
            <p:cNvPr id="13" name="AutoShape 7"/>
            <p:cNvSpPr>
              <a:spLocks noChangeArrowheads="1"/>
            </p:cNvSpPr>
            <p:nvPr/>
          </p:nvSpPr>
          <p:spPr bwMode="auto">
            <a:xfrm>
              <a:off x="370383" y="2389882"/>
              <a:ext cx="8451479" cy="419143"/>
            </a:xfrm>
            <a:prstGeom prst="roundRect">
              <a:avLst>
                <a:gd name="adj" fmla="val 2175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mpd="sng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altLang="ru-RU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cs typeface="+mn-cs"/>
                </a:rPr>
                <a:t>1. Организация внутреннего контроля в ФК по уровню подведомственности</a:t>
              </a:r>
            </a:p>
          </p:txBody>
        </p:sp>
        <p:sp>
          <p:nvSpPr>
            <p:cNvPr id="14" name="AutoShape 7"/>
            <p:cNvSpPr>
              <a:spLocks noChangeArrowheads="1"/>
            </p:cNvSpPr>
            <p:nvPr/>
          </p:nvSpPr>
          <p:spPr bwMode="auto">
            <a:xfrm>
              <a:off x="364033" y="2891583"/>
              <a:ext cx="8457829" cy="419143"/>
            </a:xfrm>
            <a:prstGeom prst="roundRect">
              <a:avLst>
                <a:gd name="adj" fmla="val 2175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mpd="sng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altLang="ru-RU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cs typeface="+mn-cs"/>
                </a:rPr>
                <a:t>2. Организация внутреннего аудита, осуществляемого УВК(А)</a:t>
              </a:r>
              <a:r>
                <a:rPr lang="ru-RU" altLang="ru-RU" b="1" dirty="0" err="1">
                  <a:solidFill>
                    <a:schemeClr val="accent6">
                      <a:lumMod val="75000"/>
                    </a:schemeClr>
                  </a:solidFill>
                  <a:latin typeface="+mn-lt"/>
                  <a:cs typeface="+mn-cs"/>
                </a:rPr>
                <a:t>иОЭД</a:t>
              </a:r>
              <a:endParaRPr lang="ru-RU" altLang="ru-RU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15" name="AutoShape 7"/>
            <p:cNvSpPr>
              <a:spLocks noChangeArrowheads="1"/>
            </p:cNvSpPr>
            <p:nvPr/>
          </p:nvSpPr>
          <p:spPr bwMode="auto">
            <a:xfrm>
              <a:off x="351334" y="3378996"/>
              <a:ext cx="8470528" cy="419143"/>
            </a:xfrm>
            <a:prstGeom prst="roundRect">
              <a:avLst>
                <a:gd name="adj" fmla="val 2175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mpd="sng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altLang="ru-RU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cs typeface="+mn-cs"/>
                </a:rPr>
                <a:t>3. Организация деятельности Контрольного совета ФК</a:t>
              </a:r>
            </a:p>
          </p:txBody>
        </p:sp>
        <p:sp>
          <p:nvSpPr>
            <p:cNvPr id="16" name="AutoShape 7"/>
            <p:cNvSpPr>
              <a:spLocks noChangeArrowheads="1"/>
            </p:cNvSpPr>
            <p:nvPr/>
          </p:nvSpPr>
          <p:spPr bwMode="auto">
            <a:xfrm>
              <a:off x="351334" y="3864821"/>
              <a:ext cx="8470528" cy="419143"/>
            </a:xfrm>
            <a:prstGeom prst="roundRect">
              <a:avLst>
                <a:gd name="adj" fmla="val 2175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mpd="sng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altLang="ru-RU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cs typeface="+mn-cs"/>
                </a:rPr>
                <a:t>4. Формирование и организация деятельности пула контролеров и аудиторов ФК</a:t>
              </a:r>
            </a:p>
          </p:txBody>
        </p:sp>
        <p:sp>
          <p:nvSpPr>
            <p:cNvPr id="17" name="AutoShape 7"/>
            <p:cNvSpPr>
              <a:spLocks noChangeArrowheads="1"/>
            </p:cNvSpPr>
            <p:nvPr/>
          </p:nvSpPr>
          <p:spPr bwMode="auto">
            <a:xfrm>
              <a:off x="351334" y="4363347"/>
              <a:ext cx="8470528" cy="733500"/>
            </a:xfrm>
            <a:prstGeom prst="roundRect">
              <a:avLst>
                <a:gd name="adj" fmla="val 2175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mpd="sng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altLang="ru-RU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cs typeface="+mn-cs"/>
                </a:rPr>
                <a:t>5. Организация внутреннего контроля и внутреннего аудита, осуществляемого контрольно-аудиторскими подразделениями ТОФК, ФКУ «ЦОКР»</a:t>
              </a:r>
            </a:p>
          </p:txBody>
        </p:sp>
        <p:sp>
          <p:nvSpPr>
            <p:cNvPr id="19" name="AutoShape 7"/>
            <p:cNvSpPr>
              <a:spLocks noChangeArrowheads="1"/>
            </p:cNvSpPr>
            <p:nvPr/>
          </p:nvSpPr>
          <p:spPr bwMode="auto">
            <a:xfrm>
              <a:off x="383083" y="5173055"/>
              <a:ext cx="5989374" cy="733500"/>
            </a:xfrm>
            <a:prstGeom prst="roundRect">
              <a:avLst>
                <a:gd name="adj" fmla="val 21750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25400" cmpd="sng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altLang="ru-RU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cs typeface="+mn-cs"/>
                </a:rPr>
                <a:t>6. Организация деятельности контрольных советов</a:t>
              </a:r>
              <a:br>
                <a:rPr lang="ru-RU" altLang="ru-RU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cs typeface="+mn-cs"/>
                </a:rPr>
              </a:br>
              <a:r>
                <a:rPr lang="ru-RU" altLang="ru-RU" b="1" dirty="0">
                  <a:solidFill>
                    <a:schemeClr val="accent6">
                      <a:lumMod val="75000"/>
                    </a:schemeClr>
                  </a:solidFill>
                  <a:latin typeface="+mn-lt"/>
                  <a:cs typeface="+mn-cs"/>
                </a:rPr>
                <a:t>ТОФК, ФКУ «ЦОКР»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1"/>
          <p:cNvSpPr>
            <a:spLocks noChangeArrowheads="1"/>
          </p:cNvSpPr>
          <p:nvPr/>
        </p:nvSpPr>
        <p:spPr bwMode="auto">
          <a:xfrm>
            <a:off x="179388" y="1033463"/>
            <a:ext cx="86423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defTabSz="449263" eaLnBrk="0" hangingPunct="0"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79" name="Rectangle 1"/>
          <p:cNvSpPr txBox="1">
            <a:spLocks noChangeArrowheads="1"/>
          </p:cNvSpPr>
          <p:nvPr/>
        </p:nvSpPr>
        <p:spPr bwMode="auto">
          <a:xfrm>
            <a:off x="117475" y="1116013"/>
            <a:ext cx="8859838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8013">
              <a:lnSpc>
                <a:spcPct val="80000"/>
              </a:lnSpc>
              <a:spcBef>
                <a:spcPts val="1100"/>
              </a:spcBef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4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4580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A333180-CB34-445F-A414-19443D3ABD73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4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179388" y="1117600"/>
            <a:ext cx="8797925" cy="944563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Стандарт внутреннего контроля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+mn-cs"/>
              </a:rPr>
              <a:t>Федерального казначейства в новой редакции</a:t>
            </a:r>
            <a:endParaRPr lang="ru-RU" sz="2400" b="1" i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24582" name="Picture 2" descr="E: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150" y="4648200"/>
            <a:ext cx="2870200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3" descr="E:\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4638" y="2911475"/>
            <a:ext cx="2079625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492500" y="2771775"/>
            <a:ext cx="2535238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Контроль по уровню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подчиненности</a:t>
            </a:r>
            <a:endParaRPr lang="ru-RU" sz="2000" dirty="0">
              <a:solidFill>
                <a:schemeClr val="accent5">
                  <a:lumMod val="75000"/>
                </a:schemeClr>
              </a:solidFill>
              <a:latin typeface="Franklin Gothic Demi" panose="020B0703020102020204" pitchFamily="34" charset="0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261100" y="2243138"/>
            <a:ext cx="2716213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Контроль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по подведомственности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Franklin Gothic Demi" panose="020B0703020102020204" pitchFamily="34" charset="0"/>
              <a:cs typeface="+mn-cs"/>
            </a:endParaRPr>
          </a:p>
        </p:txBody>
      </p:sp>
      <p:pic>
        <p:nvPicPr>
          <p:cNvPr id="24586" name="Picture 4" descr="E:\Фото 2\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575" y="3563938"/>
            <a:ext cx="3259138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3276600" y="5653088"/>
            <a:ext cx="5418138" cy="593725"/>
          </a:xfrm>
          <a:prstGeom prst="roundRect">
            <a:avLst>
              <a:gd name="adj" fmla="val 21750"/>
            </a:avLst>
          </a:prstGeom>
          <a:solidFill>
            <a:srgbClr val="CCFFFF"/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ЦАФК – Управления, осуществляющие бюджетные процедуры;</a:t>
            </a:r>
          </a:p>
          <a:p>
            <a:pPr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 – все структурные подразделения</a:t>
            </a:r>
          </a:p>
        </p:txBody>
      </p:sp>
      <p:grpSp>
        <p:nvGrpSpPr>
          <p:cNvPr id="24588" name="Группа 15"/>
          <p:cNvGrpSpPr>
            <a:grpSpLocks/>
          </p:cNvGrpSpPr>
          <p:nvPr/>
        </p:nvGrpSpPr>
        <p:grpSpPr bwMode="auto">
          <a:xfrm>
            <a:off x="684213" y="2484438"/>
            <a:ext cx="1800225" cy="1722437"/>
            <a:chOff x="7668344" y="945867"/>
            <a:chExt cx="1405390" cy="1361935"/>
          </a:xfrm>
        </p:grpSpPr>
        <p:sp>
          <p:nvSpPr>
            <p:cNvPr id="20" name="24-конечная звезда 19"/>
            <p:cNvSpPr/>
            <p:nvPr/>
          </p:nvSpPr>
          <p:spPr>
            <a:xfrm>
              <a:off x="7668344" y="945867"/>
              <a:ext cx="1405390" cy="1309215"/>
            </a:xfrm>
            <a:prstGeom prst="star24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4591" name="TextBox 20"/>
            <p:cNvSpPr txBox="1">
              <a:spLocks noChangeArrowheads="1"/>
            </p:cNvSpPr>
            <p:nvPr/>
          </p:nvSpPr>
          <p:spPr bwMode="auto">
            <a:xfrm>
              <a:off x="7893206" y="1230584"/>
              <a:ext cx="1000132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altLang="ru-RU" sz="3200" b="1">
                  <a:solidFill>
                    <a:schemeClr val="bg1"/>
                  </a:solidFill>
                  <a:latin typeface="Calibri" pitchFamily="34" charset="0"/>
                </a:rPr>
                <a:t>193 ПП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68275" y="96838"/>
            <a:ext cx="864076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Методология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контрольно-аудиторской деятельности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1"/>
          <p:cNvSpPr>
            <a:spLocks noChangeArrowheads="1"/>
          </p:cNvSpPr>
          <p:nvPr/>
        </p:nvSpPr>
        <p:spPr bwMode="auto">
          <a:xfrm>
            <a:off x="179388" y="925513"/>
            <a:ext cx="86423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defTabSz="449263" eaLnBrk="0" hangingPunct="0"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5603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F651896-78D6-42AE-8D00-61354F6D539F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5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4" name="Rectangle 1"/>
          <p:cNvSpPr txBox="1">
            <a:spLocks noChangeArrowheads="1"/>
          </p:cNvSpPr>
          <p:nvPr/>
        </p:nvSpPr>
        <p:spPr bwMode="auto">
          <a:xfrm>
            <a:off x="431800" y="1116013"/>
            <a:ext cx="8280400" cy="523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8013">
              <a:lnSpc>
                <a:spcPct val="80000"/>
              </a:lnSpc>
              <a:spcBef>
                <a:spcPts val="1100"/>
              </a:spcBef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4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8275" y="96838"/>
            <a:ext cx="864076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Интегральная оценка деятельности территориальных</a:t>
            </a:r>
            <a:b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Федерального казначейства</a:t>
            </a:r>
          </a:p>
        </p:txBody>
      </p:sp>
      <p:pic>
        <p:nvPicPr>
          <p:cNvPr id="25606" name="Picture 2" descr="http://demotivation.me/images/20110215/udw3kc6x8t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125" y="1082675"/>
            <a:ext cx="3479800" cy="549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3851275" y="1116013"/>
            <a:ext cx="4970463" cy="1782762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Разработан Порядок интегральной оценки деятельности </a:t>
            </a:r>
            <a:r>
              <a:rPr lang="ru-RU" altLang="ru-RU" sz="2400" b="1" dirty="0" err="1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терорганов</a:t>
            </a: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/>
            </a:r>
            <a:b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</a:b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и обеспечено его утверждение</a:t>
            </a:r>
          </a:p>
        </p:txBody>
      </p:sp>
      <p:sp>
        <p:nvSpPr>
          <p:cNvPr id="14" name="Стрелка вниз 13"/>
          <p:cNvSpPr/>
          <p:nvPr/>
        </p:nvSpPr>
        <p:spPr>
          <a:xfrm>
            <a:off x="5364163" y="2921000"/>
            <a:ext cx="1944687" cy="217488"/>
          </a:xfrm>
          <a:prstGeom prst="downArrow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</a:gra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3846513" y="3157538"/>
            <a:ext cx="4970462" cy="1781175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Определение весовых значений нарушений (утверждены руководителем Федерального казначейства)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5416550" y="4976813"/>
            <a:ext cx="1944688" cy="246062"/>
          </a:xfrm>
          <a:prstGeom prst="downArrow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2700000" scaled="0"/>
          </a:gradFill>
          <a:ln w="19050" cap="flat" cmpd="sng" algn="ctr">
            <a:solidFill>
              <a:srgbClr val="727CA3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+mn-lt"/>
              <a:cs typeface="+mn-cs"/>
            </a:endParaRPr>
          </a:p>
        </p:txBody>
      </p:sp>
      <p:sp>
        <p:nvSpPr>
          <p:cNvPr id="19" name="AutoShape 7"/>
          <p:cNvSpPr>
            <a:spLocks noChangeArrowheads="1"/>
          </p:cNvSpPr>
          <p:nvPr/>
        </p:nvSpPr>
        <p:spPr bwMode="auto">
          <a:xfrm>
            <a:off x="3867150" y="5251450"/>
            <a:ext cx="4968875" cy="488950"/>
          </a:xfrm>
          <a:prstGeom prst="roundRect">
            <a:avLst>
              <a:gd name="adj" fmla="val 47060"/>
            </a:avLst>
          </a:prstGeom>
          <a:solidFill>
            <a:schemeClr val="accent5">
              <a:lumMod val="20000"/>
              <a:lumOff val="80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2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Повышение объективности оценок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351338" y="5868988"/>
            <a:ext cx="862012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1,0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Franklin Gothic Demi" panose="020B0703020102020204" pitchFamily="34" charset="0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019800" y="5868988"/>
            <a:ext cx="846138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0,8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Franklin Gothic Demi" panose="020B0703020102020204" pitchFamily="34" charset="0"/>
              <a:cs typeface="+mn-cs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667625" y="5868988"/>
            <a:ext cx="846138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Franklin Gothic Demi" panose="020B0703020102020204" pitchFamily="34" charset="0"/>
                <a:cs typeface="+mn-cs"/>
              </a:rPr>
              <a:t>0,5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Franklin Gothic Demi" panose="020B0703020102020204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5"/>
          <p:cNvSpPr>
            <a:spLocks noChangeArrowheads="1"/>
          </p:cNvSpPr>
          <p:nvPr/>
        </p:nvSpPr>
        <p:spPr bwMode="auto">
          <a:xfrm>
            <a:off x="0" y="-323850"/>
            <a:ext cx="1841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  <p:sp>
        <p:nvSpPr>
          <p:cNvPr id="26627" name="Rectangle 42"/>
          <p:cNvSpPr>
            <a:spLocks noChangeArrowheads="1"/>
          </p:cNvSpPr>
          <p:nvPr/>
        </p:nvSpPr>
        <p:spPr bwMode="auto">
          <a:xfrm>
            <a:off x="0" y="-323850"/>
            <a:ext cx="1841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  <p:sp>
        <p:nvSpPr>
          <p:cNvPr id="26628" name="Rectangle 45"/>
          <p:cNvSpPr>
            <a:spLocks noChangeArrowheads="1"/>
          </p:cNvSpPr>
          <p:nvPr/>
        </p:nvSpPr>
        <p:spPr bwMode="auto">
          <a:xfrm>
            <a:off x="0" y="-323850"/>
            <a:ext cx="1841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  <p:sp>
        <p:nvSpPr>
          <p:cNvPr id="26629" name="Rectangle 48"/>
          <p:cNvSpPr>
            <a:spLocks noChangeArrowheads="1"/>
          </p:cNvSpPr>
          <p:nvPr/>
        </p:nvSpPr>
        <p:spPr bwMode="auto">
          <a:xfrm>
            <a:off x="6115050" y="2036763"/>
            <a:ext cx="328613" cy="292100"/>
          </a:xfrm>
          <a:prstGeom prst="rect">
            <a:avLst/>
          </a:prstGeom>
          <a:solidFill>
            <a:srgbClr val="76D4A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sp>
        <p:nvSpPr>
          <p:cNvPr id="26630" name="Rectangle 58"/>
          <p:cNvSpPr>
            <a:spLocks noChangeArrowheads="1"/>
          </p:cNvSpPr>
          <p:nvPr/>
        </p:nvSpPr>
        <p:spPr bwMode="auto">
          <a:xfrm>
            <a:off x="6605588" y="1782763"/>
            <a:ext cx="2413000" cy="800100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lIns="0" tIns="46800" rIns="90000" bIns="46800" anchor="ctr" anchorCtr="1"/>
          <a:lstStyle/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10,00 – 9,80</a:t>
            </a:r>
          </a:p>
        </p:txBody>
      </p:sp>
      <p:sp>
        <p:nvSpPr>
          <p:cNvPr id="26631" name="Rectangle 49"/>
          <p:cNvSpPr>
            <a:spLocks noChangeArrowheads="1"/>
          </p:cNvSpPr>
          <p:nvPr/>
        </p:nvSpPr>
        <p:spPr bwMode="auto">
          <a:xfrm>
            <a:off x="6115050" y="2700338"/>
            <a:ext cx="328613" cy="290512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sp>
        <p:nvSpPr>
          <p:cNvPr id="26632" name="Rectangle 58"/>
          <p:cNvSpPr>
            <a:spLocks noChangeArrowheads="1"/>
          </p:cNvSpPr>
          <p:nvPr/>
        </p:nvSpPr>
        <p:spPr bwMode="auto">
          <a:xfrm>
            <a:off x="6600825" y="2452688"/>
            <a:ext cx="2400300" cy="800100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lIns="0" tIns="46800" rIns="90000" bIns="46800" anchor="ctr" anchorCtr="1"/>
          <a:lstStyle/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9,79 – 9,40</a:t>
            </a:r>
          </a:p>
        </p:txBody>
      </p:sp>
      <p:sp>
        <p:nvSpPr>
          <p:cNvPr id="26633" name="Rectangle 50"/>
          <p:cNvSpPr>
            <a:spLocks noChangeArrowheads="1"/>
          </p:cNvSpPr>
          <p:nvPr/>
        </p:nvSpPr>
        <p:spPr bwMode="auto">
          <a:xfrm>
            <a:off x="6115050" y="4084638"/>
            <a:ext cx="347663" cy="290512"/>
          </a:xfrm>
          <a:prstGeom prst="rect">
            <a:avLst/>
          </a:prstGeom>
          <a:solidFill>
            <a:srgbClr val="E5474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sp>
        <p:nvSpPr>
          <p:cNvPr id="26634" name="Rectangle 58"/>
          <p:cNvSpPr>
            <a:spLocks noChangeArrowheads="1"/>
          </p:cNvSpPr>
          <p:nvPr/>
        </p:nvSpPr>
        <p:spPr bwMode="auto">
          <a:xfrm>
            <a:off x="6516688" y="3829050"/>
            <a:ext cx="2378075" cy="801688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lIns="0" tIns="46800" rIns="90000" bIns="46800" anchor="ctr" anchorCtr="1"/>
          <a:lstStyle/>
          <a:p>
            <a:pPr marL="85725" algn="r"/>
            <a:r>
              <a:rPr lang="en-US" altLang="ru-RU">
                <a:latin typeface="Times New Roman" pitchFamily="18" charset="0"/>
                <a:cs typeface="Times New Roman" pitchFamily="18" charset="0"/>
              </a:rPr>
              <a:t>&lt; 9,00</a:t>
            </a:r>
            <a:endParaRPr lang="ru-RU" alt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35" name="Rectangle 51"/>
          <p:cNvSpPr>
            <a:spLocks noChangeArrowheads="1"/>
          </p:cNvSpPr>
          <p:nvPr/>
        </p:nvSpPr>
        <p:spPr bwMode="auto">
          <a:xfrm>
            <a:off x="6115050" y="5165725"/>
            <a:ext cx="361950" cy="292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graphicFrame>
        <p:nvGraphicFramePr>
          <p:cNvPr id="74" name="Таблица 73"/>
          <p:cNvGraphicFramePr>
            <a:graphicFrameLocks noGrp="1"/>
          </p:cNvGraphicFramePr>
          <p:nvPr/>
        </p:nvGraphicFramePr>
        <p:xfrm>
          <a:off x="92365" y="1003514"/>
          <a:ext cx="5971445" cy="5642345"/>
        </p:xfrm>
        <a:graphic>
          <a:graphicData uri="http://schemas.openxmlformats.org/drawingml/2006/table">
            <a:tbl>
              <a:tblPr/>
              <a:tblGrid>
                <a:gridCol w="347177"/>
                <a:gridCol w="3940014"/>
                <a:gridCol w="995241"/>
                <a:gridCol w="689013"/>
              </a:tblGrid>
              <a:tr h="3725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Направления деятельности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Интегральная оценка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Приме-чание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R="46990"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Организация и осуществление учета поступлений в бюджетную систему Российской Федерации и их распределение между бюджетами бюджетной системы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8,92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highlight>
                          <a:srgbClr val="FF00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и осуществление электронных расчетов в системе банковских расчетов между УФК и учреждениями Банка России и кредитными организациями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8,97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596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Кассовое исполнение федерального бюджета и исполнение бюджета Союзного государства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9,30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9926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Ведение федеральных реестров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9,24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Кассовое обслуживание исполнения бюджета субъекта Российской Федерации (местного бюджета</a:t>
                      </a:r>
                      <a:r>
                        <a:rPr lang="ru-RU" sz="11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9,61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259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Ведение бюджетного учета, составление и представление отчетности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9,70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88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Ведение финансовых и хозяйственных операций и их отражение в бюджетном учете при исполнении бюджетной сметы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8,83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29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Правовое обеспечение деятельности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8,72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highlight>
                          <a:srgbClr val="FF00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29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и осуществление внутреннего контроля (аудита)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9,90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29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Информационно-техническое обеспечение деятельности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629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кадровой работы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9,53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29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Административно-хозяйственное обеспечение деятельности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9,71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работы по размещению заказов на поставки товаров, выполнение работ, оказание услуг для государственных нужд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8,52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59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Обеспечение режима секретности и безопасности информации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9,99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3259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и поддержка технологической деятельности при использовании прикладных информационных систем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9,70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деятельности по мобилизационной подготовке, гражданской обороне, воинскому учету и бронированию граждан, пребывающих в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запасе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9,63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6637" name="Rectangle 52"/>
          <p:cNvSpPr>
            <a:spLocks noChangeArrowheads="1"/>
          </p:cNvSpPr>
          <p:nvPr/>
        </p:nvSpPr>
        <p:spPr bwMode="auto">
          <a:xfrm>
            <a:off x="0" y="-323850"/>
            <a:ext cx="1841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  <p:sp>
        <p:nvSpPr>
          <p:cNvPr id="26638" name="Rectangle 58"/>
          <p:cNvSpPr>
            <a:spLocks noChangeArrowheads="1"/>
          </p:cNvSpPr>
          <p:nvPr/>
        </p:nvSpPr>
        <p:spPr bwMode="auto">
          <a:xfrm>
            <a:off x="6516688" y="4656138"/>
            <a:ext cx="2378075" cy="1309687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lIns="0" tIns="46800" rIns="90000" bIns="46800" anchor="ctr" anchorCtr="1"/>
          <a:lstStyle/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Направление</a:t>
            </a:r>
          </a:p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не оценивается</a:t>
            </a:r>
          </a:p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(при тематических</a:t>
            </a:r>
          </a:p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проверках)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16013" y="107950"/>
            <a:ext cx="698500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Карта рисков по направлениям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ТОФК по итогам проверок</a:t>
            </a:r>
          </a:p>
        </p:txBody>
      </p:sp>
      <p:sp>
        <p:nvSpPr>
          <p:cNvPr id="26640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866AB15-1EC0-4A77-B2C4-DB3C8790E078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6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41" name="Rectangle 49"/>
          <p:cNvSpPr>
            <a:spLocks noChangeArrowheads="1"/>
          </p:cNvSpPr>
          <p:nvPr/>
        </p:nvSpPr>
        <p:spPr bwMode="auto">
          <a:xfrm>
            <a:off x="6115050" y="3421063"/>
            <a:ext cx="328613" cy="290512"/>
          </a:xfrm>
          <a:prstGeom prst="rect">
            <a:avLst/>
          </a:prstGeom>
          <a:solidFill>
            <a:srgbClr val="FFC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>
              <a:latin typeface="Calibri" pitchFamily="34" charset="0"/>
            </a:endParaRPr>
          </a:p>
        </p:txBody>
      </p:sp>
      <p:sp>
        <p:nvSpPr>
          <p:cNvPr id="26642" name="Rectangle 58"/>
          <p:cNvSpPr>
            <a:spLocks noChangeArrowheads="1"/>
          </p:cNvSpPr>
          <p:nvPr/>
        </p:nvSpPr>
        <p:spPr bwMode="auto">
          <a:xfrm>
            <a:off x="6618288" y="3165475"/>
            <a:ext cx="2400300" cy="800100"/>
          </a:xfrm>
          <a:prstGeom prst="rect">
            <a:avLst/>
          </a:prstGeom>
          <a:solidFill>
            <a:schemeClr val="bg1"/>
          </a:solidFill>
          <a:ln w="1587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lIns="0" tIns="46800" rIns="90000" bIns="46800" anchor="ctr" anchorCtr="1"/>
          <a:lstStyle/>
          <a:p>
            <a:pPr algn="ctr"/>
            <a:r>
              <a:rPr lang="ru-RU" altLang="ru-RU">
                <a:latin typeface="Times New Roman" pitchFamily="18" charset="0"/>
                <a:cs typeface="Times New Roman" pitchFamily="18" charset="0"/>
              </a:rPr>
              <a:t>9,39 – 9,00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1"/>
          <p:cNvSpPr>
            <a:spLocks noChangeArrowheads="1"/>
          </p:cNvSpPr>
          <p:nvPr/>
        </p:nvSpPr>
        <p:spPr bwMode="auto">
          <a:xfrm>
            <a:off x="179388" y="925513"/>
            <a:ext cx="86423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defTabSz="449263" eaLnBrk="0" hangingPunct="0">
              <a:tabLst>
                <a:tab pos="609600" algn="l"/>
                <a:tab pos="1524000" algn="l"/>
                <a:tab pos="2438400" algn="l"/>
                <a:tab pos="3352800" algn="l"/>
                <a:tab pos="4267200" algn="l"/>
                <a:tab pos="5181600" algn="l"/>
                <a:tab pos="6096000" algn="l"/>
                <a:tab pos="7010400" algn="l"/>
                <a:tab pos="7924800" algn="l"/>
                <a:tab pos="8839200" algn="l"/>
                <a:tab pos="9753600" algn="l"/>
                <a:tab pos="10668000" algn="l"/>
              </a:tabLst>
            </a:pPr>
            <a:endParaRPr lang="ru-RU" altLang="ru-RU" sz="2000" b="1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68275" y="96838"/>
            <a:ext cx="8640763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Интегральная оценка деятельности территориальных</a:t>
            </a:r>
            <a:br>
              <a:rPr lang="ru-RU" sz="22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Федерального казначейства</a:t>
            </a:r>
          </a:p>
        </p:txBody>
      </p:sp>
      <p:sp>
        <p:nvSpPr>
          <p:cNvPr id="27652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</a:p>
        </p:txBody>
      </p:sp>
      <p:graphicFrame>
        <p:nvGraphicFramePr>
          <p:cNvPr id="9" name="Диаграмма 8"/>
          <p:cNvGraphicFramePr>
            <a:graphicFrameLocks/>
          </p:cNvGraphicFramePr>
          <p:nvPr/>
        </p:nvGraphicFramePr>
        <p:xfrm>
          <a:off x="179512" y="1052736"/>
          <a:ext cx="8856984" cy="5389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7"/>
          <p:cNvSpPr txBox="1">
            <a:spLocks noChangeArrowheads="1"/>
          </p:cNvSpPr>
          <p:nvPr/>
        </p:nvSpPr>
        <p:spPr bwMode="auto">
          <a:xfrm>
            <a:off x="3397250" y="4043363"/>
            <a:ext cx="1285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chemeClr val="bg1"/>
                </a:solidFill>
                <a:latin typeface="Calibri" pitchFamily="34" charset="0"/>
              </a:rPr>
              <a:t>280 чел.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0825" y="107950"/>
            <a:ext cx="86423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результатов проверок</a:t>
            </a:r>
            <a:b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контрольно-надзорных органов</a:t>
            </a:r>
          </a:p>
        </p:txBody>
      </p:sp>
      <p:pic>
        <p:nvPicPr>
          <p:cNvPr id="28676" name="Picture 2" descr="https://word-view.officeapps.live.com/wv/ResReader.ashx?n=p1.img&amp;FBsrc=http%3A%2F%2Fe.mail.ru%2Fcgi-bin%2Fgetattach%3Fid%3D14240829890000000212%3B0%3B1%26file%3Dmsfile%26mode%3Dcallback%26rid%3Dmsv3037447677222018890928099531351718683201%26notype%3D1&amp;access_token=msv3037447677222018890928099531351718683201&amp;z=1&amp;v=00000000-0000-0000-0000-000000000702&amp;usid=f0f0a78a-c1ec-4422-884c-c2b491ae1eb4&amp;splashscreen=1&amp;waccluster=AM3"/>
          <p:cNvPicPr>
            <a:picLocks noChangeAspect="1" noChangeArrowheads="1"/>
          </p:cNvPicPr>
          <p:nvPr/>
        </p:nvPicPr>
        <p:blipFill>
          <a:blip r:embed="rId2" cstate="print"/>
          <a:srcRect l="6786" t="14398" r="9305" b="18311"/>
          <a:stretch>
            <a:fillRect/>
          </a:stretch>
        </p:blipFill>
        <p:spPr bwMode="auto">
          <a:xfrm>
            <a:off x="357188" y="1592263"/>
            <a:ext cx="83820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 descr="http://rnns.ru/uploads/posts/2010-12/thumbs/1293439065_ef8554f1b41.jpg"/>
          <p:cNvPicPr>
            <a:picLocks noChangeAspect="1" noChangeArrowheads="1"/>
          </p:cNvPicPr>
          <p:nvPr/>
        </p:nvPicPr>
        <p:blipFill>
          <a:blip r:embed="rId3" cstate="print"/>
          <a:srcRect l="8102" t="8102" r="14922" b="2766"/>
          <a:stretch>
            <a:fillRect/>
          </a:stretch>
        </p:blipFill>
        <p:spPr bwMode="auto">
          <a:xfrm>
            <a:off x="179388" y="4787900"/>
            <a:ext cx="13684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http://labus-lab.ru/blog/wp-content/uploads/2014/11/selectie.png"/>
          <p:cNvPicPr>
            <a:picLocks noChangeAspect="1" noChangeArrowheads="1"/>
          </p:cNvPicPr>
          <p:nvPr/>
        </p:nvPicPr>
        <p:blipFill>
          <a:blip r:embed="rId4" cstate="print"/>
          <a:srcRect l="7411" t="3287" r="2930"/>
          <a:stretch>
            <a:fillRect/>
          </a:stretch>
        </p:blipFill>
        <p:spPr bwMode="auto">
          <a:xfrm>
            <a:off x="7648575" y="2152650"/>
            <a:ext cx="1457325" cy="155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179388" y="1116013"/>
            <a:ext cx="8740775" cy="942975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Анализ и систематизация результатов проверок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контрольно-надзорных органов в отношении ТОФК</a:t>
            </a:r>
          </a:p>
        </p:txBody>
      </p:sp>
      <p:sp>
        <p:nvSpPr>
          <p:cNvPr id="28680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F8E280A6-39AB-4197-B284-3530CD8A60E8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8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283041" y="2330747"/>
          <a:ext cx="3637638" cy="3959018"/>
        </p:xfrm>
        <a:graphic>
          <a:graphicData uri="http://schemas.openxmlformats.org/drawingml/2006/table">
            <a:tbl>
              <a:tblPr firstRow="1" bandRow="1">
                <a:effectLst>
                  <a:innerShdw blurRad="114300">
                    <a:prstClr val="black"/>
                  </a:innerShdw>
                </a:effectLst>
                <a:tableStyleId>{2D5ABB26-0587-4C30-8999-92F81FD0307C}</a:tableStyleId>
              </a:tblPr>
              <a:tblGrid>
                <a:gridCol w="3637638"/>
              </a:tblGrid>
              <a:tr h="1449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+mn-lt"/>
                          <a:cs typeface="Times New Roman" pitchFamily="18" charset="0"/>
                        </a:rPr>
                        <a:t>Организация</a:t>
                      </a:r>
                      <a:r>
                        <a:rPr lang="ru-RU" sz="2000" b="1" baseline="0" dirty="0" smtClean="0">
                          <a:latin typeface="+mn-lt"/>
                          <a:cs typeface="Times New Roman" pitchFamily="18" charset="0"/>
                        </a:rPr>
                        <a:t> деятельности</a:t>
                      </a:r>
                      <a:endParaRPr lang="ru-RU" sz="2000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 marT="46567" marB="46567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50218">
                <a:tc>
                  <a:txBody>
                    <a:bodyPr/>
                    <a:lstStyle/>
                    <a:p>
                      <a:pPr algn="l">
                        <a:buFontTx/>
                        <a:buChar char="-"/>
                      </a:pPr>
                      <a:r>
                        <a:rPr lang="ru-RU" sz="160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согласование участия</a:t>
                      </a:r>
                      <a:r>
                        <a:rPr lang="ru-RU" sz="1600" baseline="0" dirty="0" smtClean="0">
                          <a:latin typeface="+mn-lt"/>
                          <a:ea typeface="Times New Roman"/>
                          <a:cs typeface="Times New Roman" pitchFamily="18" charset="0"/>
                        </a:rPr>
                        <a:t> членов пула в проверках с руководителями ТОФК;</a:t>
                      </a:r>
                      <a:endParaRPr lang="ru-RU" sz="1600" dirty="0" smtClean="0">
                        <a:latin typeface="+mn-lt"/>
                        <a:ea typeface="Times New Roman"/>
                        <a:cs typeface="Times New Roman" pitchFamily="18" charset="0"/>
                      </a:endParaRPr>
                    </a:p>
                  </a:txBody>
                  <a:tcPr marT="46567" marB="46567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2134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+mn-lt"/>
                          <a:cs typeface="Times New Roman" pitchFamily="18" charset="0"/>
                        </a:rPr>
                        <a:t>- привлечение членов пула</a:t>
                      </a:r>
                      <a:br>
                        <a:rPr lang="ru-RU" sz="1600" dirty="0" smtClean="0">
                          <a:latin typeface="+mn-lt"/>
                          <a:cs typeface="Times New Roman" pitchFamily="18" charset="0"/>
                        </a:rPr>
                      </a:br>
                      <a:r>
                        <a:rPr lang="ru-RU" sz="1600" dirty="0" smtClean="0">
                          <a:latin typeface="+mn-lt"/>
                          <a:cs typeface="Times New Roman" pitchFamily="18" charset="0"/>
                        </a:rPr>
                        <a:t>к проверкам не</a:t>
                      </a:r>
                      <a:r>
                        <a:rPr lang="ru-RU" sz="1600" baseline="0" dirty="0" smtClean="0">
                          <a:latin typeface="+mn-lt"/>
                          <a:cs typeface="Times New Roman" pitchFamily="18" charset="0"/>
                        </a:rPr>
                        <a:t> более </a:t>
                      </a:r>
                      <a:r>
                        <a:rPr lang="ru-RU" sz="1600" dirty="0" smtClean="0">
                          <a:latin typeface="+mn-lt"/>
                          <a:cs typeface="Times New Roman" pitchFamily="18" charset="0"/>
                        </a:rPr>
                        <a:t>3 раз в год;</a:t>
                      </a:r>
                    </a:p>
                  </a:txBody>
                  <a:tcPr marT="46567" marB="46567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21343"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18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baseline="0" dirty="0" smtClean="0">
                          <a:latin typeface="+mn-lt"/>
                          <a:ea typeface="Times New Roman"/>
                        </a:rPr>
                        <a:t> повышение мотивации к проведению качественного контроля и аудита;</a:t>
                      </a:r>
                      <a:endParaRPr lang="ru-RU" sz="1600" dirty="0">
                        <a:latin typeface="+mn-lt"/>
                        <a:ea typeface="Times New Roman"/>
                      </a:endParaRPr>
                    </a:p>
                  </a:txBody>
                  <a:tcPr marT="46567" marB="46567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21343"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18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baseline="0" dirty="0" smtClean="0">
                          <a:latin typeface="+mn-lt"/>
                          <a:ea typeface="Times New Roman"/>
                        </a:rPr>
                        <a:t> минимизация рисков формирования «слабых» групп проверяющих;</a:t>
                      </a:r>
                      <a:endParaRPr lang="ru-RU" sz="1600" dirty="0">
                        <a:latin typeface="+mn-lt"/>
                        <a:ea typeface="Times New Roman"/>
                      </a:endParaRPr>
                    </a:p>
                  </a:txBody>
                  <a:tcPr marT="46567" marB="46567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50489"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18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 smtClean="0">
                          <a:latin typeface="+mn-lt"/>
                          <a:ea typeface="Times New Roman"/>
                        </a:rPr>
                        <a:t> материальное</a:t>
                      </a:r>
                      <a:r>
                        <a:rPr lang="ru-RU" sz="1600" baseline="0" dirty="0" smtClean="0">
                          <a:latin typeface="+mn-lt"/>
                          <a:ea typeface="Times New Roman"/>
                        </a:rPr>
                        <a:t> стимулирование</a:t>
                      </a:r>
                      <a:br>
                        <a:rPr lang="ru-RU" sz="1600" baseline="0" dirty="0" smtClean="0">
                          <a:latin typeface="+mn-lt"/>
                          <a:ea typeface="Times New Roman"/>
                        </a:rPr>
                      </a:br>
                      <a:r>
                        <a:rPr lang="ru-RU" sz="1600" baseline="0" dirty="0" smtClean="0">
                          <a:latin typeface="+mn-lt"/>
                          <a:ea typeface="Times New Roman"/>
                        </a:rPr>
                        <a:t>в конце календарного года</a:t>
                      </a:r>
                      <a:br>
                        <a:rPr lang="ru-RU" sz="1600" baseline="0" dirty="0" smtClean="0">
                          <a:latin typeface="+mn-lt"/>
                          <a:ea typeface="Times New Roman"/>
                        </a:rPr>
                      </a:br>
                      <a:r>
                        <a:rPr lang="ru-RU" sz="1600" baseline="0" dirty="0" smtClean="0">
                          <a:latin typeface="+mn-lt"/>
                          <a:ea typeface="Times New Roman"/>
                        </a:rPr>
                        <a:t>в зависимости от количества проверок</a:t>
                      </a:r>
                      <a:br>
                        <a:rPr lang="ru-RU" sz="1600" baseline="0" dirty="0" smtClean="0">
                          <a:latin typeface="+mn-lt"/>
                          <a:ea typeface="Times New Roman"/>
                        </a:rPr>
                      </a:br>
                      <a:r>
                        <a:rPr lang="ru-RU" sz="1600" baseline="0" dirty="0" smtClean="0">
                          <a:latin typeface="+mn-lt"/>
                          <a:ea typeface="Times New Roman"/>
                        </a:rPr>
                        <a:t>и от качества работы</a:t>
                      </a:r>
                      <a:endParaRPr lang="ru-RU" sz="1600" dirty="0">
                        <a:latin typeface="+mn-lt"/>
                        <a:ea typeface="Times New Roman"/>
                      </a:endParaRPr>
                    </a:p>
                  </a:txBody>
                  <a:tcPr marT="46567" marB="46567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63035">
                <a:tc>
                  <a:txBody>
                    <a:bodyPr/>
                    <a:lstStyle/>
                    <a:p>
                      <a:pPr marL="0" indent="0" algn="l">
                        <a:lnSpc>
                          <a:spcPts val="18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600" dirty="0" smtClean="0">
                          <a:latin typeface="+mn-lt"/>
                          <a:ea typeface="Times New Roman"/>
                        </a:rPr>
                        <a:t> ежеквартальная актуализация пула</a:t>
                      </a:r>
                      <a:endParaRPr lang="ru-RU" sz="1600" dirty="0">
                        <a:latin typeface="+mn-lt"/>
                        <a:ea typeface="Times New Roman"/>
                      </a:endParaRPr>
                    </a:p>
                  </a:txBody>
                  <a:tcPr marT="46567" marB="46567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107950" y="3132138"/>
            <a:ext cx="2879725" cy="2689225"/>
          </a:xfrm>
          <a:prstGeom prst="ellipse">
            <a:avLst/>
          </a:prstGeom>
          <a:solidFill>
            <a:schemeClr val="bg2"/>
          </a:solidFill>
          <a:ln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добросовестность</a:t>
            </a:r>
          </a:p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компетентность </a:t>
            </a:r>
          </a:p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независимость</a:t>
            </a:r>
          </a:p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объективность</a:t>
            </a:r>
          </a:p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cs typeface="Times New Roman" pitchFamily="18" charset="0"/>
              </a:rPr>
              <a:t>профессионализм</a:t>
            </a:r>
            <a:r>
              <a:rPr lang="ru-RU" sz="16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</a:p>
        </p:txBody>
      </p:sp>
      <p:sp>
        <p:nvSpPr>
          <p:cNvPr id="29700" name="TextBox 9"/>
          <p:cNvSpPr txBox="1">
            <a:spLocks noChangeArrowheads="1"/>
          </p:cNvSpPr>
          <p:nvPr/>
        </p:nvSpPr>
        <p:spPr bwMode="auto">
          <a:xfrm>
            <a:off x="0" y="2124075"/>
            <a:ext cx="4140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latin typeface="Calibri" pitchFamily="34" charset="0"/>
                <a:cs typeface="Times New Roman" pitchFamily="18" charset="0"/>
              </a:rPr>
              <a:t>Контролер (аудитор)</a:t>
            </a:r>
          </a:p>
          <a:p>
            <a:pPr algn="ctr"/>
            <a:r>
              <a:rPr lang="ru-RU" altLang="ru-RU" sz="2400" b="1">
                <a:latin typeface="Calibri" pitchFamily="34" charset="0"/>
                <a:cs typeface="Times New Roman" pitchFamily="18" charset="0"/>
              </a:rPr>
              <a:t>Федерального казначейства</a:t>
            </a:r>
          </a:p>
        </p:txBody>
      </p:sp>
      <p:sp>
        <p:nvSpPr>
          <p:cNvPr id="29701" name="AutoShape 21"/>
          <p:cNvSpPr>
            <a:spLocks noChangeArrowheads="1"/>
          </p:cNvSpPr>
          <p:nvPr/>
        </p:nvSpPr>
        <p:spPr bwMode="auto">
          <a:xfrm>
            <a:off x="2987675" y="4140200"/>
            <a:ext cx="2357438" cy="509588"/>
          </a:xfrm>
          <a:prstGeom prst="rightArrow">
            <a:avLst>
              <a:gd name="adj1" fmla="val 50000"/>
              <a:gd name="adj2" fmla="val 47140"/>
            </a:avLst>
          </a:prstGeom>
          <a:solidFill>
            <a:srgbClr val="6699FF"/>
          </a:solidFill>
          <a:ln w="9525" algn="ctr">
            <a:solidFill>
              <a:srgbClr val="EAEAEA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ru-RU" altLang="ru-RU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29702" name="Picture 2" descr="E:\Фото 2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3276600"/>
            <a:ext cx="1798638" cy="2036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107950" y="1081088"/>
            <a:ext cx="8740775" cy="873125"/>
          </a:xfrm>
          <a:prstGeom prst="roundRect">
            <a:avLst>
              <a:gd name="adj" fmla="val 21750"/>
            </a:avLst>
          </a:prstGeom>
          <a:solidFill>
            <a:schemeClr val="accent6">
              <a:lumMod val="75000"/>
            </a:schemeClr>
          </a:solidFill>
          <a:ln w="25400" cmpd="sng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Пул контролеров и аудиторов Федерального казначейства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(Стандарт № 4 Стандартов ВК и ВА, приказ от 4 февраля 2015 г. № 14</a:t>
            </a:r>
            <a:r>
              <a:rPr lang="ru-RU" b="1" dirty="0">
                <a:solidFill>
                  <a:schemeClr val="bg1"/>
                </a:solidFill>
                <a:latin typeface="+mn-lt"/>
                <a:cs typeface="Times New Roman" pitchFamily="18" charset="0"/>
              </a:rPr>
              <a:t>)</a:t>
            </a:r>
            <a:r>
              <a:rPr lang="ru-RU" b="1" dirty="0">
                <a:solidFill>
                  <a:schemeClr val="bg1"/>
                </a:solidFill>
                <a:latin typeface="+mn-lt"/>
                <a:cs typeface="+mn-cs"/>
              </a:rPr>
              <a:t> </a:t>
            </a:r>
          </a:p>
        </p:txBody>
      </p:sp>
      <p:grpSp>
        <p:nvGrpSpPr>
          <p:cNvPr id="29704" name="Группа 1"/>
          <p:cNvGrpSpPr>
            <a:grpSpLocks/>
          </p:cNvGrpSpPr>
          <p:nvPr/>
        </p:nvGrpSpPr>
        <p:grpSpPr bwMode="auto">
          <a:xfrm>
            <a:off x="2268538" y="4860925"/>
            <a:ext cx="1798637" cy="1670050"/>
            <a:chOff x="7668344" y="1058829"/>
            <a:chExt cx="1405390" cy="1309697"/>
          </a:xfrm>
        </p:grpSpPr>
        <p:sp>
          <p:nvSpPr>
            <p:cNvPr id="14" name="24-конечная звезда 13"/>
            <p:cNvSpPr/>
            <p:nvPr/>
          </p:nvSpPr>
          <p:spPr>
            <a:xfrm>
              <a:off x="7668344" y="1058829"/>
              <a:ext cx="1405390" cy="1309697"/>
            </a:xfrm>
            <a:prstGeom prst="star24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9711" name="TextBox 14"/>
            <p:cNvSpPr txBox="1">
              <a:spLocks noChangeArrowheads="1"/>
            </p:cNvSpPr>
            <p:nvPr/>
          </p:nvSpPr>
          <p:spPr bwMode="auto">
            <a:xfrm>
              <a:off x="7893206" y="1397716"/>
              <a:ext cx="100013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altLang="ru-RU" sz="2400" b="1">
                  <a:solidFill>
                    <a:schemeClr val="bg1"/>
                  </a:solidFill>
                  <a:latin typeface="Calibri" pitchFamily="34" charset="0"/>
                </a:rPr>
                <a:t>до 500 чел.</a:t>
              </a:r>
            </a:p>
          </p:txBody>
        </p:sp>
      </p:grpSp>
      <p:grpSp>
        <p:nvGrpSpPr>
          <p:cNvPr id="29705" name="Группа 16"/>
          <p:cNvGrpSpPr>
            <a:grpSpLocks/>
          </p:cNvGrpSpPr>
          <p:nvPr/>
        </p:nvGrpSpPr>
        <p:grpSpPr bwMode="auto">
          <a:xfrm>
            <a:off x="179388" y="6013450"/>
            <a:ext cx="1522412" cy="442913"/>
            <a:chOff x="369293" y="6014239"/>
            <a:chExt cx="1522738" cy="443197"/>
          </a:xfrm>
        </p:grpSpPr>
        <p:pic>
          <p:nvPicPr>
            <p:cNvPr id="29708" name="Picture 2" descr="F:\14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9293" y="6014239"/>
              <a:ext cx="787906" cy="4431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9" name="Прямоугольник 18"/>
            <p:cNvSpPr/>
            <p:nvPr/>
          </p:nvSpPr>
          <p:spPr>
            <a:xfrm>
              <a:off x="1233078" y="6085723"/>
              <a:ext cx="658953" cy="3383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solidFill>
                    <a:schemeClr val="accent5">
                      <a:lumMod val="75000"/>
                    </a:schemeClr>
                  </a:solidFill>
                  <a:latin typeface="Franklin Gothic Demi" panose="020B0703020102020204" pitchFamily="34" charset="0"/>
                  <a:cs typeface="+mn-cs"/>
                </a:rPr>
                <a:t>+ ЮУ</a:t>
              </a: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50825" y="107950"/>
            <a:ext cx="86423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Пул контролеров и аудиторов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kern="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</a:t>
            </a:r>
          </a:p>
        </p:txBody>
      </p:sp>
      <p:sp>
        <p:nvSpPr>
          <p:cNvPr id="29707" name="Номер слайда 5"/>
          <p:cNvSpPr txBox="1">
            <a:spLocks noGrp="1"/>
          </p:cNvSpPr>
          <p:nvPr/>
        </p:nvSpPr>
        <p:spPr bwMode="auto">
          <a:xfrm>
            <a:off x="8704263" y="6353175"/>
            <a:ext cx="43180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0B5DC93-88CD-43C5-BB61-41F2CC1A57BC}" type="slidenum">
              <a:rPr lang="ru-RU" altLang="ru-RU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pPr algn="r"/>
              <a:t>9</a:t>
            </a:fld>
            <a:endParaRPr lang="ru-RU" altLang="ru-RU" sz="14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17855</TotalTime>
  <Words>1912</Words>
  <Application>Microsoft Office PowerPoint</Application>
  <PresentationFormat>Произвольный</PresentationFormat>
  <Paragraphs>355</Paragraphs>
  <Slides>28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Специальное оформление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bc_user</dc:creator>
  <cp:lastModifiedBy>Солодов Алексей Викторович</cp:lastModifiedBy>
  <cp:revision>1275</cp:revision>
  <cp:lastPrinted>2015-02-06T08:46:50Z</cp:lastPrinted>
  <dcterms:created xsi:type="dcterms:W3CDTF">2014-10-03T18:46:21Z</dcterms:created>
  <dcterms:modified xsi:type="dcterms:W3CDTF">2015-12-16T14:56:20Z</dcterms:modified>
</cp:coreProperties>
</file>