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11"/>
  </p:notesMasterIdLst>
  <p:handoutMasterIdLst>
    <p:handoutMasterId r:id="rId12"/>
  </p:handoutMasterIdLst>
  <p:sldIdLst>
    <p:sldId id="538" r:id="rId3"/>
    <p:sldId id="544" r:id="rId4"/>
    <p:sldId id="549" r:id="rId5"/>
    <p:sldId id="541" r:id="rId6"/>
    <p:sldId id="548" r:id="rId7"/>
    <p:sldId id="543" r:id="rId8"/>
    <p:sldId id="547" r:id="rId9"/>
    <p:sldId id="485" r:id="rId10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ожевникова Наталья Витальевна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047E21"/>
    <a:srgbClr val="D9E6FF"/>
    <a:srgbClr val="0066CC"/>
    <a:srgbClr val="DDDDDD"/>
    <a:srgbClr val="FFFFCC"/>
    <a:srgbClr val="FFFF99"/>
    <a:srgbClr val="00006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495" autoAdjust="0"/>
  </p:normalViewPr>
  <p:slideViewPr>
    <p:cSldViewPr>
      <p:cViewPr varScale="1">
        <p:scale>
          <a:sx n="110" d="100"/>
          <a:sy n="110" d="100"/>
        </p:scale>
        <p:origin x="-16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557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8" tIns="45989" rIns="91978" bIns="459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534" y="0"/>
            <a:ext cx="2946557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8" tIns="45989" rIns="91978" bIns="459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BAAA5C1-A7D4-411A-AFBD-9DE6C3A6ADEB}" type="datetimeFigureOut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118"/>
            <a:ext cx="2946557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8" tIns="45989" rIns="91978" bIns="459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534" y="9429118"/>
            <a:ext cx="2946557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8" tIns="45989" rIns="91978" bIns="459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F2B5434-9BBF-407C-8B87-5D986EC4F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692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73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2" tIns="46180" rIns="92362" bIns="46180" numCol="1" anchor="t" anchorCtr="0" compatLnSpc="1">
            <a:prstTxWarp prst="textNoShape">
              <a:avLst/>
            </a:prstTxWarp>
          </a:bodyPr>
          <a:lstStyle>
            <a:lvl1pPr defTabSz="9213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118" y="0"/>
            <a:ext cx="2944972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2" tIns="46180" rIns="92362" bIns="46180" numCol="1" anchor="t" anchorCtr="0" compatLnSpc="1">
            <a:prstTxWarp prst="textNoShape">
              <a:avLst/>
            </a:prstTxWarp>
          </a:bodyPr>
          <a:lstStyle>
            <a:lvl1pPr algn="r" defTabSz="921375">
              <a:defRPr sz="1200">
                <a:latin typeface="Arial" charset="0"/>
              </a:defRPr>
            </a:lvl1pPr>
          </a:lstStyle>
          <a:p>
            <a:pPr>
              <a:defRPr/>
            </a:pPr>
            <a:fld id="{F4E311B4-BAEE-4169-9534-D22170B69094}" type="datetimeFigureOut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2950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193" y="4715351"/>
            <a:ext cx="5438457" cy="446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2" tIns="46180" rIns="92362" bIns="461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118"/>
            <a:ext cx="2944973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2" tIns="46180" rIns="92362" bIns="46180" numCol="1" anchor="b" anchorCtr="0" compatLnSpc="1">
            <a:prstTxWarp prst="textNoShape">
              <a:avLst/>
            </a:prstTxWarp>
          </a:bodyPr>
          <a:lstStyle>
            <a:lvl1pPr defTabSz="9213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118" y="9429118"/>
            <a:ext cx="2944972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2" tIns="46180" rIns="92362" bIns="46180" numCol="1" anchor="b" anchorCtr="0" compatLnSpc="1">
            <a:prstTxWarp prst="textNoShape">
              <a:avLst/>
            </a:prstTxWarp>
          </a:bodyPr>
          <a:lstStyle>
            <a:lvl1pPr algn="r" defTabSz="921375">
              <a:defRPr sz="1200">
                <a:latin typeface="Arial" charset="0"/>
              </a:defRPr>
            </a:lvl1pPr>
          </a:lstStyle>
          <a:p>
            <a:pPr>
              <a:defRPr/>
            </a:pPr>
            <a:fld id="{8A406D7E-22E0-4914-A27F-C98D823F8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552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873" indent="-28572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2882" indent="-228576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034" indent="-228576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186" indent="-228576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339" indent="-228576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491" indent="-228576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8644" indent="-228576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5797" indent="-228576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FFA7201-8C72-4B38-BA38-8FE8704416AB}" type="slidenum">
              <a:rPr lang="ru-RU" altLang="ru-RU" sz="1200">
                <a:solidFill>
                  <a:prstClr val="black"/>
                </a:solidFill>
              </a:rPr>
              <a:pPr eaLnBrk="1" hangingPunct="1"/>
              <a:t>3</a:t>
            </a:fld>
            <a:endParaRPr lang="ru-RU" altLang="ru-RU" sz="1200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60937" cy="37211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6878"/>
            <a:ext cx="5438140" cy="4465263"/>
          </a:xfrm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AD148-31CA-4085-8723-E26918BC564F}" type="datetime1">
              <a:rPr lang="ru-RU" smtClean="0"/>
              <a:t>17.12.2015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FFEFB-5848-4977-B8C9-18BAD6CB9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6E61D-20C7-42FA-92AB-5B5F5D5901B5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99A8C-9C32-43DC-8441-3CD622823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65374-C1C0-4726-A5DF-B179E84DCB2D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CB7A7-0266-4043-8A5F-240B4F61A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2F510-FA1A-40C9-BE27-2B446CC06D0F}" type="datetime1">
              <a:rPr lang="ru-RU" smtClean="0"/>
              <a:t>17.12.2015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1AAE2-FF68-4DDB-BFFC-9B75B5F4AB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34980-D93D-4E9C-B944-E9811FEF5DAC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FFEFB-5848-4977-B8C9-18BAD6CB9BF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4CE39-45E4-4682-A03D-7E9F8FCC601E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0247-F3AF-41E2-BF51-E552BA788BC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55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E3CED-10E9-46C0-AE39-6BA132306CB3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FD46F-9CCA-4554-99A0-C8254B568B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68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D0049-BCC9-43EB-AFBC-550854DE62C0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1E09A-28A1-4D97-B3DE-BCE2B6DE90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7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01615-DD9E-40B2-9887-D953C006171F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DBA72-9E96-43DF-90DA-7F41FF45DC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8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C2006-09D8-4858-9A02-B53FE7548263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CAEC0-F651-4E8B-BA48-BA20A1D971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03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87C8B-D3EB-480F-A69D-6D8909421971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AB88-99DC-443C-8100-5276B671E5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16A3D-D576-459D-8E59-EF6F50C2083D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0247-F3AF-41E2-BF51-E552BA788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9DFF0-C193-4F4F-BF19-C8ED18912E26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711CC-71D3-43AF-9047-CE1921F8E12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7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449CF-3396-4E23-B4FC-E86918FD2832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06A2C-6827-4CC0-8897-FE8911FC8F1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6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63C6E-F9E6-4EA9-A3E1-1F4FCB61694E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99A8C-9C32-43DC-8441-3CD6228234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047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EC2C3-462C-4C8D-A527-83E28CB1C228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CB7A7-0266-4043-8A5F-240B4F61A1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58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035B1-509C-482F-B12C-0A519E8D7BD3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1AAE2-FF68-4DDB-BFFC-9B75B5F4AB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40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1DD57-2179-4FAE-BC39-45B1D295681E}" type="datetime1">
              <a:rPr lang="ru-RU" altLang="ru-RU" smtClean="0"/>
              <a:pPr>
                <a:defRPr/>
              </a:pPr>
              <a:t>16.12.2015</a:t>
            </a:fld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442BF-EB3A-423F-AD3D-80686448C839}" type="slidenum">
              <a:rPr lang="ru-RU" alt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0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785C1-1166-4C2F-B875-59FE7EA7F23C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FD46F-9CCA-4554-99A0-C8254B568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CD7E2-7CD4-44EF-A3EE-D23E8F3F3441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1E09A-28A1-4D97-B3DE-BCE2B6DE9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70C85-2995-42EE-BBEA-9E5BE19E8359}" type="datetime1">
              <a:rPr lang="ru-RU" smtClean="0"/>
              <a:t>17.12.2015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DBA72-9E96-43DF-90DA-7F41FF45D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E5348-02F1-430F-B17A-4727CC1DECB5}" type="datetime1">
              <a:rPr lang="ru-RU" smtClean="0"/>
              <a:t>17.12.2015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CAEC0-F651-4E8B-BA48-BA20A1D97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3311C-508A-41CA-A95D-A94314B0A073}" type="datetime1">
              <a:rPr lang="ru-RU" smtClean="0"/>
              <a:t>17.12.2015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AB88-99DC-443C-8100-5276B671E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8F26A-A8B8-441B-810E-B46DAA82D575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711CC-71D3-43AF-9047-CE1921F8E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BD48D-6250-4AB9-8D46-F51F4842BCC7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06A2C-6827-4CC0-8897-FE8911FC8F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440356D-00EE-4EA3-99F9-A97E079F6B69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7C7EB8-F86D-4802-9DCA-6292E2DA7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42EC502-FB24-4D86-A4A0-1E2891FBC3D2}" type="datetime1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7C7EB8-F86D-4802-9DCA-6292E2DA7E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443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556792"/>
            <a:ext cx="7704856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Развитие системы оценки результативности </a:t>
            </a:r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деятельности заместителей руководителей и начальников структурных подразделений территориальных органов Федерального казначейства. </a:t>
            </a:r>
          </a:p>
          <a:p>
            <a:pPr algn="ctr"/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Методика расчета ежегодного рейтинга результативности деятельности территориальных органов Федерального казначейства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 – заместитель начальника Отдела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аудита эффективности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результативности деятельности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контроля (аудита)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Федерального казначейства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Bef>
                <a:spcPts val="6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Коловоротный  Михаил  Александрович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/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2489" y="44625"/>
            <a:ext cx="8555975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Всероссийское совещание в </a:t>
            </a:r>
            <a:r>
              <a:rPr lang="ru-RU" sz="19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форме видеоконференции «Развитие механизмов внутреннего контроля, аудита и оценки эффективности деятельности </a:t>
            </a:r>
            <a:r>
              <a:rPr lang="ru-RU" sz="19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9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органах Федерального казначейства</a:t>
            </a:r>
            <a:r>
              <a:rPr lang="ru-RU" sz="19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900" b="1" dirty="0">
              <a:solidFill>
                <a:srgbClr val="00349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543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План доклада</a:t>
            </a:r>
            <a:endParaRPr lang="ru-RU" sz="2000" b="1" dirty="0">
              <a:solidFill>
                <a:srgbClr val="0034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484784"/>
            <a:ext cx="7200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Показатели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оценки результативности деятельности государственных гражданских служащих, замещающих должности заместителей руководителя ТОФК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и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начальников отделов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ТОФК</a:t>
            </a:r>
          </a:p>
          <a:p>
            <a:pPr algn="just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/>
            <a:endParaRPr lang="ru-RU" b="1" dirty="0">
              <a:solidFill>
                <a:schemeClr val="accent5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Методика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формирования рейтинга результативности деятельности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ТОФК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/>
            <a:endParaRPr lang="ru-RU" b="1" dirty="0" smtClean="0">
              <a:solidFill>
                <a:schemeClr val="accent5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Изменение Порядка определения и оценки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результативности профессиональной служебной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деятельности руководителей ТОФК (основные моменты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27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913249" y="908720"/>
            <a:ext cx="8218488" cy="423044"/>
          </a:xfrm>
        </p:spPr>
        <p:txBody>
          <a:bodyPr/>
          <a:lstStyle/>
          <a:p>
            <a:pPr eaLnBrk="1" hangingPunct="1"/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таблицы показателей результативности деятельности сотрудника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ЦАФК</a:t>
            </a:r>
          </a:p>
        </p:txBody>
      </p:sp>
      <p:graphicFrame>
        <p:nvGraphicFramePr>
          <p:cNvPr id="10244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477838" y="1600200"/>
          <a:ext cx="8188325" cy="470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Диаграмма" r:id="rId4" imgW="8229600" imgH="2200230" progId="MSGraph.Chart.8">
                  <p:embed followColorScheme="full"/>
                </p:oleObj>
              </mc:Choice>
              <mc:Fallback>
                <p:oleObj name="Диаграмма" r:id="rId4" imgW="8229600" imgH="220023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838" y="1600200"/>
                        <a:ext cx="8188325" cy="470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037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295487"/>
              </p:ext>
            </p:extLst>
          </p:nvPr>
        </p:nvGraphicFramePr>
        <p:xfrm>
          <a:off x="107504" y="1687459"/>
          <a:ext cx="8969781" cy="4693870"/>
        </p:xfrm>
        <a:graphic>
          <a:graphicData uri="http://schemas.openxmlformats.org/drawingml/2006/table">
            <a:tbl>
              <a:tblPr/>
              <a:tblGrid>
                <a:gridCol w="1030726"/>
                <a:gridCol w="855015"/>
                <a:gridCol w="782850"/>
                <a:gridCol w="811088"/>
                <a:gridCol w="775005"/>
                <a:gridCol w="778143"/>
                <a:gridCol w="778143"/>
                <a:gridCol w="1126424"/>
                <a:gridCol w="712252"/>
                <a:gridCol w="710683"/>
                <a:gridCol w="609452"/>
              </a:tblGrid>
              <a:tr h="548602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федерального гражданского служащего и наименование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 федеральной 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-ной гражданской службы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 (индикатора) результативности деятельности федерального гражданского служащего, </a:t>
                      </a:r>
                      <a:b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замещающего должность федеральной государственной гражданской службы в центральном аппарате Федерального казначейства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Общая оценка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деятель-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ности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Ообщ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(100%)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18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Отсутствие нарушений приема, перевода и увольнения работников, установлен-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ных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органами надзора и контроля  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(О1)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Осущест-вление контроля за соблю-дением порядка и сроков проведе-ния аттестации граждан-ских служащих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(О2)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Осущест-вление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контроля за 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соблю-дением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порядка и сроков проведения 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квалифика-ционных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экзаменов граждан-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ских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служащих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(О3)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Отсутст-вие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обосно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-ванных жалоб от работни-ков по вопросу 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поступле-ния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про-хождения и 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увольне-ния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 работы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(О4)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Обеспече-ние защиты персональ-ных данных работни-ков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(О5)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Соблюде-ние сроков и досто-верности представ-ляемой отчет-ности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(О6)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Соблюдение сро-ков, достовер-ность и качество  представляемой отчетности и других материалов, представляемых руководству Фе-дерального казначейства, в Минфин России, а также в иные министерства и ведомства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(О7)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Выполне-ние пору-чений на-чальника Управле-ния, его замести-теля, кури-рующего кадровую работу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(О8)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Соблю-дение служеб-ного поведе-ния и (или)  служеб-ного распо-рядка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(О9)</a:t>
                      </a:r>
                      <a:endParaRPr kumimoji="0" lang="ru-RU" alt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157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Иванов Иван Иванович, начальник Отдела кадров центрального аппарата </a:t>
                      </a:r>
                      <a:r>
                        <a:rPr kumimoji="0" lang="ru-RU" alt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Админи-стративного</a:t>
                      </a: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управления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8112">
                <a:tc v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11560" y="44624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Показатели оценки результативности деятельности </a:t>
            </a:r>
            <a:b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государственных гражданских служащих, замещающих должности заместителей руководителя ТОФК </a:t>
            </a:r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 и  начальников </a:t>
            </a:r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отделов </a:t>
            </a:r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ТОФК</a:t>
            </a:r>
            <a:endParaRPr lang="ru-RU" b="1" dirty="0">
              <a:solidFill>
                <a:srgbClr val="0034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47452" y="6309320"/>
            <a:ext cx="2133600" cy="365125"/>
          </a:xfrm>
        </p:spPr>
        <p:txBody>
          <a:bodyPr/>
          <a:lstStyle/>
          <a:p>
            <a:pPr>
              <a:defRPr/>
            </a:pPr>
            <a:fld id="{54A442BF-EB3A-423F-AD3D-80686448C839}" type="slidenum">
              <a:rPr lang="ru-RU" alt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 alt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467544" y="1332150"/>
            <a:ext cx="1584176" cy="576064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показателей деятельности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691680" y="1916832"/>
            <a:ext cx="144016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051720" y="1916832"/>
            <a:ext cx="288032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3"/>
          </p:cNvCxnSpPr>
          <p:nvPr/>
        </p:nvCxnSpPr>
        <p:spPr>
          <a:xfrm>
            <a:off x="2051720" y="1620182"/>
            <a:ext cx="108012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051720" y="1484784"/>
            <a:ext cx="432048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Блок-схема: процесс 17"/>
          <p:cNvSpPr/>
          <p:nvPr/>
        </p:nvSpPr>
        <p:spPr>
          <a:xfrm>
            <a:off x="323528" y="4293096"/>
            <a:ext cx="1584176" cy="432048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 показателей деятельности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548930" y="4721403"/>
            <a:ext cx="142750" cy="2197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907704" y="4653136"/>
            <a:ext cx="288032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907704" y="4293096"/>
            <a:ext cx="4248472" cy="648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924041" y="4509120"/>
            <a:ext cx="1080120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Блок-схема: процесс 26"/>
          <p:cNvSpPr/>
          <p:nvPr/>
        </p:nvSpPr>
        <p:spPr>
          <a:xfrm>
            <a:off x="7308304" y="4293096"/>
            <a:ext cx="1584176" cy="648072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показателей деятельности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 flipH="1">
            <a:off x="4788024" y="4617132"/>
            <a:ext cx="2520280" cy="11161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6516216" y="4959170"/>
            <a:ext cx="1044116" cy="6300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8100392" y="4951772"/>
            <a:ext cx="216024" cy="7814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548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7071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Показатели </a:t>
            </a:r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оценки результативности деятельности </a:t>
            </a:r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государственных </a:t>
            </a:r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гражданских служащих, замещающих должности заместителей </a:t>
            </a:r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руководителя ТОФК  и  начальников </a:t>
            </a:r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отделов </a:t>
            </a:r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ТОФК</a:t>
            </a:r>
            <a:endParaRPr lang="ru-RU" b="1" dirty="0">
              <a:solidFill>
                <a:srgbClr val="0034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265476"/>
              </p:ext>
            </p:extLst>
          </p:nvPr>
        </p:nvGraphicFramePr>
        <p:xfrm>
          <a:off x="323528" y="1692208"/>
          <a:ext cx="8352931" cy="43204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98070"/>
                <a:gridCol w="826941"/>
                <a:gridCol w="519552"/>
                <a:gridCol w="568000"/>
                <a:gridCol w="574682"/>
                <a:gridCol w="479458"/>
                <a:gridCol w="482799"/>
                <a:gridCol w="479458"/>
                <a:gridCol w="479458"/>
                <a:gridCol w="479458"/>
                <a:gridCol w="479458"/>
                <a:gridCol w="663223"/>
                <a:gridCol w="578023"/>
                <a:gridCol w="526235"/>
                <a:gridCol w="618116"/>
              </a:tblGrid>
              <a:tr h="172764">
                <a:tc gridSpan="6"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</a:rPr>
                        <a:t>Базовые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Специальные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Принимаемые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Times New Roman"/>
                        </a:rPr>
                        <a:t>Общая оценка деятельности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188"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Обеспечение координации (непосредственного руководства) деятельности структурного подразделения ТОФК в пределах возложенных полномочий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Обеспечение планирования, организации </a:t>
                      </a:r>
                      <a:br>
                        <a:rPr lang="ru-RU" sz="9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 осуществления внутреннего контроля </a:t>
                      </a:r>
                      <a:br>
                        <a:rPr lang="ru-RU" sz="9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в структурном подразделении ТОФК </a:t>
                      </a:r>
                      <a:br>
                        <a:rPr lang="ru-RU" sz="9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при выполнении функций и осуществлении полномочий с применением методов «самоконтроль» и «контроль по уровню подчиненности»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Своевременное и качественное выполнение особо важных и сложных заданий и поручений Федерального казначейства, руководителя ТОФК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Обеспечение своевременного и качественного рассмотрения в установленном порядке обращений граждан и юридических лиц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Отсутствие нарушений законодательных и иных нормативных правовых актов Российской Федерации, приказов Федерального казначейства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Исполнение иных обязанностей </a:t>
                      </a:r>
                      <a:br>
                        <a:rPr lang="ru-RU" sz="9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в соответствии с должностным регламентом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От 3 до 10 показателей результативности деятельности, характеризующих исполнение </a:t>
                      </a:r>
                      <a:b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структурными подразделениями ТОФК </a:t>
                      </a:r>
                      <a:b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функций и полномочий </a:t>
                      </a:r>
                      <a:b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по основной деятельности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Своевременное и качественное планирование </a:t>
                      </a:r>
                      <a:br>
                        <a:rPr lang="ru-RU" sz="9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 выполнение Плана основных мероприятий ТОФК</a:t>
                      </a:r>
                      <a:br>
                        <a:rPr lang="ru-RU" sz="9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по реализации Стратегической карты </a:t>
                      </a:r>
                      <a:br>
                        <a:rPr lang="ru-RU" sz="9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Федерального казначейства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Своевременное и качественное планирование </a:t>
                      </a:r>
                      <a:br>
                        <a:rPr lang="ru-RU" sz="9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 выполнение мероприятий иных </a:t>
                      </a:r>
                      <a:br>
                        <a:rPr lang="ru-RU" sz="9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плановых документов Федерального казначейства</a:t>
                      </a:r>
                      <a:br>
                        <a:rPr lang="ru-RU" sz="9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 ТОФК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marR="3619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…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9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100%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5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323528" y="1052735"/>
            <a:ext cx="8568952" cy="5869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lvl="0" algn="ctr"/>
            <a:r>
              <a:rPr lang="ru-RU" sz="16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Примерная форма таблицы показателей </a:t>
            </a:r>
            <a:r>
              <a:rPr lang="ru-RU" sz="16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результативности деятельности </a:t>
            </a:r>
            <a:br>
              <a:rPr lang="ru-RU" sz="16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заместителя </a:t>
            </a:r>
            <a:r>
              <a:rPr lang="ru-RU" sz="16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руководителя (начальника отдела) </a:t>
            </a:r>
            <a:r>
              <a:rPr lang="ru-RU" sz="16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ТОФК</a:t>
            </a:r>
            <a:endParaRPr lang="ru-RU" sz="1600" dirty="0">
              <a:solidFill>
                <a:srgbClr val="0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96135" y="5992515"/>
            <a:ext cx="2364893" cy="48678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prstClr val="black"/>
              </a:solidFill>
            </a:endParaRPr>
          </a:p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</a:rPr>
              <a:t>Ообщ = Ор1 + Ор2 + ... + </a:t>
            </a:r>
            <a:r>
              <a:rPr lang="ru-RU" sz="1200" b="1" dirty="0" err="1">
                <a:solidFill>
                  <a:prstClr val="black"/>
                </a:solidFill>
              </a:rPr>
              <a:t>Орn</a:t>
            </a:r>
            <a:r>
              <a:rPr lang="ru-RU" sz="1200" dirty="0">
                <a:solidFill>
                  <a:prstClr val="black"/>
                </a:solidFill>
              </a:rPr>
              <a:t> </a:t>
            </a:r>
            <a:endParaRPr lang="ru-RU" sz="1200" b="1" dirty="0">
              <a:solidFill>
                <a:prstClr val="black"/>
              </a:solidFill>
            </a:endParaRPr>
          </a:p>
          <a:p>
            <a:pPr algn="ctr">
              <a:defRPr/>
            </a:pPr>
            <a:r>
              <a:rPr lang="ru-RU" sz="2800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386935" y="5589240"/>
            <a:ext cx="3240360" cy="8900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tabLst>
                <a:tab pos="2970213" algn="ctr"/>
                <a:tab pos="4133850" algn="l"/>
              </a:tabLst>
              <a:defRPr/>
            </a:pPr>
            <a:r>
              <a:rPr lang="ru-RU" sz="1100" b="1" dirty="0" smtClean="0">
                <a:solidFill>
                  <a:prstClr val="black"/>
                </a:solidFill>
              </a:rPr>
              <a:t>Критерии результативности деятельности ГГС: </a:t>
            </a:r>
            <a:br>
              <a:rPr lang="ru-RU" sz="1100" b="1" dirty="0" smtClean="0">
                <a:solidFill>
                  <a:prstClr val="black"/>
                </a:solidFill>
              </a:rPr>
            </a:br>
            <a:r>
              <a:rPr lang="ru-RU" sz="1100" b="1" dirty="0" smtClean="0">
                <a:solidFill>
                  <a:prstClr val="black"/>
                </a:solidFill>
              </a:rPr>
              <a:t>результативная (</a:t>
            </a:r>
            <a:r>
              <a:rPr lang="ru-RU" sz="1100" b="1" dirty="0" err="1" smtClean="0">
                <a:solidFill>
                  <a:prstClr val="black"/>
                </a:solidFill>
              </a:rPr>
              <a:t>Ообщ</a:t>
            </a:r>
            <a:r>
              <a:rPr lang="ru-RU" sz="1100" b="1" dirty="0" smtClean="0">
                <a:solidFill>
                  <a:prstClr val="black"/>
                </a:solidFill>
              </a:rPr>
              <a:t> 80-100%), </a:t>
            </a:r>
            <a:r>
              <a:rPr lang="ru-RU" sz="1100" b="1" dirty="0" smtClean="0">
                <a:solidFill>
                  <a:prstClr val="black"/>
                </a:solidFill>
              </a:rPr>
              <a:t/>
            </a:r>
            <a:br>
              <a:rPr lang="ru-RU" sz="1100" b="1" dirty="0" smtClean="0">
                <a:solidFill>
                  <a:prstClr val="black"/>
                </a:solidFill>
              </a:rPr>
            </a:br>
            <a:r>
              <a:rPr lang="ru-RU" sz="1100" b="1" dirty="0" smtClean="0">
                <a:solidFill>
                  <a:prstClr val="black"/>
                </a:solidFill>
              </a:rPr>
              <a:t>нерезультативная </a:t>
            </a:r>
            <a:r>
              <a:rPr lang="ru-RU" sz="1100" b="1" dirty="0" smtClean="0">
                <a:solidFill>
                  <a:prstClr val="black"/>
                </a:solidFill>
              </a:rPr>
              <a:t>(</a:t>
            </a:r>
            <a:r>
              <a:rPr lang="ru-RU" sz="1100" b="1" dirty="0" err="1" smtClean="0">
                <a:solidFill>
                  <a:prstClr val="black"/>
                </a:solidFill>
              </a:rPr>
              <a:t>Ообщ</a:t>
            </a:r>
            <a:r>
              <a:rPr lang="ru-RU" sz="1100" b="1" dirty="0" smtClean="0">
                <a:solidFill>
                  <a:prstClr val="black"/>
                </a:solidFill>
              </a:rPr>
              <a:t> </a:t>
            </a:r>
            <a:r>
              <a:rPr lang="en-US" sz="1100" b="1" dirty="0">
                <a:solidFill>
                  <a:prstClr val="black"/>
                </a:solidFill>
              </a:rPr>
              <a:t>&lt;</a:t>
            </a:r>
            <a:r>
              <a:rPr lang="ru-RU" sz="1100" b="1" dirty="0">
                <a:solidFill>
                  <a:prstClr val="black"/>
                </a:solidFill>
              </a:rPr>
              <a:t> 50</a:t>
            </a:r>
            <a:r>
              <a:rPr lang="ru-RU" sz="1100" b="1" dirty="0" smtClean="0">
                <a:solidFill>
                  <a:prstClr val="black"/>
                </a:solidFill>
              </a:rPr>
              <a:t>%), </a:t>
            </a:r>
            <a:r>
              <a:rPr lang="ru-RU" sz="1100" b="1" dirty="0">
                <a:solidFill>
                  <a:prstClr val="black"/>
                </a:solidFill>
              </a:rPr>
              <a:t/>
            </a:r>
            <a:br>
              <a:rPr lang="ru-RU" sz="1100" b="1" dirty="0">
                <a:solidFill>
                  <a:prstClr val="black"/>
                </a:solidFill>
              </a:rPr>
            </a:br>
            <a:r>
              <a:rPr lang="ru-RU" sz="1100" b="1" dirty="0" smtClean="0">
                <a:solidFill>
                  <a:prstClr val="black"/>
                </a:solidFill>
              </a:rPr>
              <a:t>недостаточно результативная </a:t>
            </a:r>
            <a:br>
              <a:rPr lang="ru-RU" sz="1100" b="1" dirty="0" smtClean="0">
                <a:solidFill>
                  <a:prstClr val="black"/>
                </a:solidFill>
              </a:rPr>
            </a:br>
            <a:r>
              <a:rPr lang="ru-RU" sz="1100" b="1" dirty="0" smtClean="0">
                <a:solidFill>
                  <a:prstClr val="black"/>
                </a:solidFill>
              </a:rPr>
              <a:t>в остальных случаях</a:t>
            </a:r>
            <a:endParaRPr lang="ru-RU" sz="11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71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497" y="188640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Методика формирования </a:t>
            </a:r>
            <a: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рейтинга </a:t>
            </a:r>
            <a:r>
              <a:rPr lang="ru-RU" sz="20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результативности деятельности </a:t>
            </a:r>
            <a: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ТОФК</a:t>
            </a:r>
            <a:endParaRPr lang="ru-RU" sz="2000" b="1" dirty="0">
              <a:solidFill>
                <a:srgbClr val="0034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323528" y="1052735"/>
            <a:ext cx="8568952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/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Виды оценок </a:t>
            </a:r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используемых при </a:t>
            </a:r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рейтинга </a:t>
            </a:r>
            <a:b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результативности </a:t>
            </a:r>
            <a:r>
              <a:rPr lang="ru-RU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ТОФК</a:t>
            </a:r>
            <a:endParaRPr lang="ru-RU" b="1" dirty="0">
              <a:solidFill>
                <a:srgbClr val="0034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425051" y="1772816"/>
            <a:ext cx="8365905" cy="4280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/>
            <a:r>
              <a:rPr lang="ru-RU" sz="1600" dirty="0"/>
              <a:t>– оценка результативности деятельности УФК, </a:t>
            </a:r>
            <a:r>
              <a:rPr lang="ru-RU" sz="1600" dirty="0" smtClean="0"/>
              <a:t>МОУФК </a:t>
            </a:r>
            <a:r>
              <a:rPr lang="ru-RU" sz="1600" dirty="0"/>
              <a:t>в соответствии </a:t>
            </a:r>
            <a:br>
              <a:rPr lang="ru-RU" sz="1600" dirty="0"/>
            </a:br>
            <a:r>
              <a:rPr lang="ru-RU" sz="1600" dirty="0"/>
              <a:t>с приказами Федерального казначейства от 30 декабря 2014 г. № 336 и № 338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– интегральная оценка деятельности ТОФК по итогам контрольных </a:t>
            </a:r>
            <a:br>
              <a:rPr lang="ru-RU" sz="1600" dirty="0"/>
            </a:br>
            <a:r>
              <a:rPr lang="ru-RU" sz="1600" dirty="0"/>
              <a:t>и аудиторских мероприятий в соответствии с приказом Федерального казначейства от 29 сентября 2014 г. № 229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– оценка результативности деятельности УФК со стороны полномочных представителей Президента Российской Федерации в федеральных округах </a:t>
            </a:r>
            <a:br>
              <a:rPr lang="ru-RU" sz="1600" dirty="0"/>
            </a:br>
            <a:r>
              <a:rPr lang="ru-RU" sz="1600" dirty="0"/>
              <a:t>и глав высших органов исполнительной власти по субъекту Российской Федерации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 </a:t>
            </a:r>
            <a:r>
              <a:rPr lang="ru-RU" sz="1600" dirty="0"/>
              <a:t>МОУ ФК со стороны главных распорядителей средств федерального бюджета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и </a:t>
            </a:r>
            <a:r>
              <a:rPr lang="ru-RU" sz="1600" dirty="0"/>
              <a:t>государственных внебюджетных фондов </a:t>
            </a:r>
            <a:r>
              <a:rPr lang="ru-RU" sz="1600" dirty="0" smtClean="0"/>
              <a:t> в </a:t>
            </a:r>
            <a:r>
              <a:rPr lang="ru-RU" sz="1600" dirty="0"/>
              <a:t>соответствии приказом Федерального казначейства </a:t>
            </a:r>
            <a:r>
              <a:rPr lang="ru-RU" sz="1600" dirty="0" smtClean="0"/>
              <a:t> от </a:t>
            </a:r>
            <a:r>
              <a:rPr lang="ru-RU" sz="1600" dirty="0"/>
              <a:t>18 ноября 2011 г. № 548</a:t>
            </a: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– экспертная оценка деятельности ТОФК со стороны руководителя, заместителей руководителя и начальников управлений центрального аппарата Федерального </a:t>
            </a:r>
            <a:r>
              <a:rPr lang="ru-RU" sz="1600" dirty="0" smtClean="0"/>
              <a:t>казначейства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588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16216" y="6237312"/>
            <a:ext cx="2133600" cy="365125"/>
          </a:xfrm>
        </p:spPr>
        <p:txBody>
          <a:bodyPr/>
          <a:lstStyle/>
          <a:p>
            <a:pPr>
              <a:defRPr/>
            </a:pPr>
            <a:fld id="{119CAB88-99DC-443C-8100-5276B671E5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915" y="5099382"/>
            <a:ext cx="2011197" cy="1411488"/>
          </a:xfrm>
          <a:prstGeom prst="rect">
            <a:avLst/>
          </a:prstGeom>
        </p:spPr>
      </p:pic>
      <p:sp>
        <p:nvSpPr>
          <p:cNvPr id="4" name="Вертикальный свиток 3"/>
          <p:cNvSpPr/>
          <p:nvPr/>
        </p:nvSpPr>
        <p:spPr>
          <a:xfrm>
            <a:off x="3539203" y="3087842"/>
            <a:ext cx="2484909" cy="1585850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ru-RU" sz="2000" dirty="0" smtClean="0">
                <a:solidFill>
                  <a:prstClr val="black"/>
                </a:solidFill>
              </a:rPr>
              <a:t> Составление    рейтинга</a:t>
            </a:r>
          </a:p>
          <a:p>
            <a:pPr algn="ctr" defTabSz="666750">
              <a:lnSpc>
                <a:spcPct val="90000"/>
              </a:lnSpc>
              <a:spcAft>
                <a:spcPts val="0"/>
              </a:spcAft>
            </a:pPr>
            <a:r>
              <a:rPr lang="ru-RU" sz="2000" dirty="0" smtClean="0">
                <a:solidFill>
                  <a:prstClr val="black"/>
                </a:solidFill>
              </a:rPr>
              <a:t>УФК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5" name="Номер слайда 1"/>
          <p:cNvSpPr txBox="1">
            <a:spLocks/>
          </p:cNvSpPr>
          <p:nvPr/>
        </p:nvSpPr>
        <p:spPr>
          <a:xfrm>
            <a:off x="2798309" y="64627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auto">
          <a:xfrm>
            <a:off x="141213" y="116632"/>
            <a:ext cx="8798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Расчет итоговых оценок деятельности </a:t>
            </a:r>
            <a:br>
              <a:rPr lang="ru-RU" sz="24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и формирование </a:t>
            </a:r>
            <a:r>
              <a:rPr lang="ru-RU" sz="24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рейтинга </a:t>
            </a:r>
            <a:r>
              <a:rPr lang="ru-RU" sz="24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ТОФК</a:t>
            </a:r>
            <a:endParaRPr lang="ru-RU" sz="2400" dirty="0">
              <a:solidFill>
                <a:prstClr val="black"/>
              </a:solidFill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395536" y="1464722"/>
            <a:ext cx="2943377" cy="4049189"/>
            <a:chOff x="739398" y="1381929"/>
            <a:chExt cx="2423343" cy="4049189"/>
          </a:xfrm>
        </p:grpSpPr>
        <p:sp>
          <p:nvSpPr>
            <p:cNvPr id="25" name="Полилиния 24"/>
            <p:cNvSpPr/>
            <p:nvPr/>
          </p:nvSpPr>
          <p:spPr>
            <a:xfrm>
              <a:off x="751110" y="1381929"/>
              <a:ext cx="2380731" cy="829061"/>
            </a:xfrm>
            <a:custGeom>
              <a:avLst/>
              <a:gdLst>
                <a:gd name="connsiteX0" fmla="*/ 0 w 2238978"/>
                <a:gd name="connsiteY0" fmla="*/ 0 h 829059"/>
                <a:gd name="connsiteX1" fmla="*/ 1824449 w 2238978"/>
                <a:gd name="connsiteY1" fmla="*/ 0 h 829059"/>
                <a:gd name="connsiteX2" fmla="*/ 2238978 w 2238978"/>
                <a:gd name="connsiteY2" fmla="*/ 414530 h 829059"/>
                <a:gd name="connsiteX3" fmla="*/ 1824449 w 2238978"/>
                <a:gd name="connsiteY3" fmla="*/ 829059 h 829059"/>
                <a:gd name="connsiteX4" fmla="*/ 0 w 2238978"/>
                <a:gd name="connsiteY4" fmla="*/ 829059 h 829059"/>
                <a:gd name="connsiteX5" fmla="*/ 0 w 2238978"/>
                <a:gd name="connsiteY5" fmla="*/ 0 h 829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978" h="829059">
                  <a:moveTo>
                    <a:pt x="2238978" y="829058"/>
                  </a:moveTo>
                  <a:lnTo>
                    <a:pt x="414529" y="829058"/>
                  </a:lnTo>
                  <a:lnTo>
                    <a:pt x="0" y="414529"/>
                  </a:lnTo>
                  <a:lnTo>
                    <a:pt x="414529" y="1"/>
                  </a:lnTo>
                  <a:lnTo>
                    <a:pt x="2238978" y="1"/>
                  </a:lnTo>
                  <a:lnTo>
                    <a:pt x="2238978" y="82905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2857" tIns="57151" rIns="106680" bIns="57151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ts val="0"/>
                </a:spcAft>
              </a:pPr>
              <a:r>
                <a:rPr lang="ru-RU" sz="1600" dirty="0">
                  <a:solidFill>
                    <a:prstClr val="black"/>
                  </a:solidFill>
                </a:rPr>
                <a:t>Экспертная </a:t>
              </a:r>
              <a:r>
                <a:rPr lang="ru-RU" sz="1600" dirty="0" smtClean="0">
                  <a:solidFill>
                    <a:prstClr val="black"/>
                  </a:solidFill>
                </a:rPr>
                <a:t>оценка (ЭО</a:t>
              </a:r>
              <a:r>
                <a:rPr lang="ru-RU" sz="1600" dirty="0">
                  <a:solidFill>
                    <a:prstClr val="black"/>
                  </a:solidFill>
                </a:rPr>
                <a:t>)</a:t>
              </a:r>
            </a:p>
            <a:p>
              <a:pPr algn="ctr" defTabSz="666750">
                <a:lnSpc>
                  <a:spcPct val="90000"/>
                </a:lnSpc>
                <a:spcAft>
                  <a:spcPts val="0"/>
                </a:spcAft>
              </a:pPr>
              <a:r>
                <a:rPr lang="ru-RU" sz="1600" dirty="0">
                  <a:solidFill>
                    <a:prstClr val="black"/>
                  </a:solidFill>
                </a:rPr>
                <a:t>от 0 до </a:t>
              </a:r>
              <a:r>
                <a:rPr lang="ru-RU" sz="1600" dirty="0" smtClean="0">
                  <a:solidFill>
                    <a:prstClr val="black"/>
                  </a:solidFill>
                </a:rPr>
                <a:t>100 баллов</a:t>
              </a:r>
              <a:endParaRPr lang="ru-RU" sz="1600" dirty="0">
                <a:solidFill>
                  <a:prstClr val="black"/>
                </a:solidFill>
              </a:endParaRPr>
            </a:p>
          </p:txBody>
        </p:sp>
        <p:sp>
          <p:nvSpPr>
            <p:cNvPr id="27" name="Полилиния 26"/>
            <p:cNvSpPr/>
            <p:nvPr/>
          </p:nvSpPr>
          <p:spPr>
            <a:xfrm rot="21600000">
              <a:off x="739398" y="2460776"/>
              <a:ext cx="2393810" cy="829060"/>
            </a:xfrm>
            <a:custGeom>
              <a:avLst/>
              <a:gdLst>
                <a:gd name="connsiteX0" fmla="*/ 0 w 2393809"/>
                <a:gd name="connsiteY0" fmla="*/ 0 h 829059"/>
                <a:gd name="connsiteX1" fmla="*/ 1979280 w 2393809"/>
                <a:gd name="connsiteY1" fmla="*/ 0 h 829059"/>
                <a:gd name="connsiteX2" fmla="*/ 2393809 w 2393809"/>
                <a:gd name="connsiteY2" fmla="*/ 414530 h 829059"/>
                <a:gd name="connsiteX3" fmla="*/ 1979280 w 2393809"/>
                <a:gd name="connsiteY3" fmla="*/ 829059 h 829059"/>
                <a:gd name="connsiteX4" fmla="*/ 0 w 2393809"/>
                <a:gd name="connsiteY4" fmla="*/ 829059 h 829059"/>
                <a:gd name="connsiteX5" fmla="*/ 0 w 2393809"/>
                <a:gd name="connsiteY5" fmla="*/ 0 h 829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93809" h="829059">
                  <a:moveTo>
                    <a:pt x="2393809" y="829058"/>
                  </a:moveTo>
                  <a:lnTo>
                    <a:pt x="414529" y="829058"/>
                  </a:lnTo>
                  <a:lnTo>
                    <a:pt x="0" y="414529"/>
                  </a:lnTo>
                  <a:lnTo>
                    <a:pt x="414529" y="1"/>
                  </a:lnTo>
                  <a:lnTo>
                    <a:pt x="2393809" y="1"/>
                  </a:lnTo>
                  <a:lnTo>
                    <a:pt x="2393809" y="82905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2857" tIns="57151" rIns="106681" bIns="5715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ts val="0"/>
                </a:spcAft>
              </a:pPr>
              <a:r>
                <a:rPr lang="ru-RU" sz="1500" dirty="0">
                  <a:solidFill>
                    <a:prstClr val="black"/>
                  </a:solidFill>
                </a:rPr>
                <a:t>Внешняя оценка </a:t>
              </a:r>
              <a:br>
                <a:rPr lang="ru-RU" sz="1500" dirty="0">
                  <a:solidFill>
                    <a:prstClr val="black"/>
                  </a:solidFill>
                </a:rPr>
              </a:br>
              <a:r>
                <a:rPr lang="ru-RU" sz="1500" dirty="0">
                  <a:solidFill>
                    <a:prstClr val="black"/>
                  </a:solidFill>
                </a:rPr>
                <a:t>(ОП, ОГ, ОГРБС)</a:t>
              </a:r>
            </a:p>
            <a:p>
              <a:pPr algn="ctr" defTabSz="666750">
                <a:lnSpc>
                  <a:spcPct val="90000"/>
                </a:lnSpc>
                <a:spcAft>
                  <a:spcPts val="0"/>
                </a:spcAft>
              </a:pPr>
              <a:r>
                <a:rPr lang="ru-RU" sz="1500" dirty="0">
                  <a:solidFill>
                    <a:prstClr val="black"/>
                  </a:solidFill>
                </a:rPr>
                <a:t>от 0 до 4 баллов</a:t>
              </a:r>
            </a:p>
          </p:txBody>
        </p:sp>
        <p:sp>
          <p:nvSpPr>
            <p:cNvPr id="29" name="Полилиния 28"/>
            <p:cNvSpPr/>
            <p:nvPr/>
          </p:nvSpPr>
          <p:spPr>
            <a:xfrm rot="21600000">
              <a:off x="751110" y="3537316"/>
              <a:ext cx="2393810" cy="829060"/>
            </a:xfrm>
            <a:custGeom>
              <a:avLst/>
              <a:gdLst>
                <a:gd name="connsiteX0" fmla="*/ 0 w 2393809"/>
                <a:gd name="connsiteY0" fmla="*/ 0 h 829059"/>
                <a:gd name="connsiteX1" fmla="*/ 1979280 w 2393809"/>
                <a:gd name="connsiteY1" fmla="*/ 0 h 829059"/>
                <a:gd name="connsiteX2" fmla="*/ 2393809 w 2393809"/>
                <a:gd name="connsiteY2" fmla="*/ 414530 h 829059"/>
                <a:gd name="connsiteX3" fmla="*/ 1979280 w 2393809"/>
                <a:gd name="connsiteY3" fmla="*/ 829059 h 829059"/>
                <a:gd name="connsiteX4" fmla="*/ 0 w 2393809"/>
                <a:gd name="connsiteY4" fmla="*/ 829059 h 829059"/>
                <a:gd name="connsiteX5" fmla="*/ 0 w 2393809"/>
                <a:gd name="connsiteY5" fmla="*/ 0 h 829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93809" h="829059">
                  <a:moveTo>
                    <a:pt x="2393809" y="829058"/>
                  </a:moveTo>
                  <a:lnTo>
                    <a:pt x="414529" y="829058"/>
                  </a:lnTo>
                  <a:lnTo>
                    <a:pt x="0" y="414529"/>
                  </a:lnTo>
                  <a:lnTo>
                    <a:pt x="414529" y="1"/>
                  </a:lnTo>
                  <a:lnTo>
                    <a:pt x="2393809" y="1"/>
                  </a:lnTo>
                  <a:lnTo>
                    <a:pt x="2393809" y="82905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2857" tIns="57151" rIns="106681" bIns="5715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ts val="0"/>
                </a:spcAft>
              </a:pPr>
              <a:r>
                <a:rPr lang="ru-RU" sz="1600" dirty="0" smtClean="0">
                  <a:solidFill>
                    <a:prstClr val="black"/>
                  </a:solidFill>
                </a:rPr>
                <a:t>Интегральная </a:t>
              </a:r>
              <a:r>
                <a:rPr lang="ru-RU" sz="1600" dirty="0">
                  <a:solidFill>
                    <a:prstClr val="black"/>
                  </a:solidFill>
                </a:rPr>
                <a:t>оценка (</a:t>
              </a:r>
              <a:r>
                <a:rPr lang="ru-RU" sz="1600" dirty="0" err="1">
                  <a:solidFill>
                    <a:prstClr val="black"/>
                  </a:solidFill>
                </a:rPr>
                <a:t>ИнО</a:t>
              </a:r>
              <a:r>
                <a:rPr lang="ru-RU" sz="1600" dirty="0">
                  <a:solidFill>
                    <a:prstClr val="black"/>
                  </a:solidFill>
                </a:rPr>
                <a:t>)</a:t>
              </a:r>
            </a:p>
            <a:p>
              <a:pPr algn="ctr" defTabSz="666750">
                <a:lnSpc>
                  <a:spcPct val="90000"/>
                </a:lnSpc>
                <a:spcAft>
                  <a:spcPts val="0"/>
                </a:spcAft>
              </a:pPr>
              <a:r>
                <a:rPr lang="ru-RU" sz="1600" dirty="0">
                  <a:solidFill>
                    <a:prstClr val="black"/>
                  </a:solidFill>
                </a:rPr>
                <a:t>от 0 до 10 баллов</a:t>
              </a:r>
            </a:p>
          </p:txBody>
        </p:sp>
        <p:sp>
          <p:nvSpPr>
            <p:cNvPr id="31" name="Полилиния 30"/>
            <p:cNvSpPr/>
            <p:nvPr/>
          </p:nvSpPr>
          <p:spPr>
            <a:xfrm rot="21600000">
              <a:off x="768931" y="4602058"/>
              <a:ext cx="2393810" cy="829060"/>
            </a:xfrm>
            <a:custGeom>
              <a:avLst/>
              <a:gdLst>
                <a:gd name="connsiteX0" fmla="*/ 0 w 2393809"/>
                <a:gd name="connsiteY0" fmla="*/ 0 h 829059"/>
                <a:gd name="connsiteX1" fmla="*/ 1979280 w 2393809"/>
                <a:gd name="connsiteY1" fmla="*/ 0 h 829059"/>
                <a:gd name="connsiteX2" fmla="*/ 2393809 w 2393809"/>
                <a:gd name="connsiteY2" fmla="*/ 414530 h 829059"/>
                <a:gd name="connsiteX3" fmla="*/ 1979280 w 2393809"/>
                <a:gd name="connsiteY3" fmla="*/ 829059 h 829059"/>
                <a:gd name="connsiteX4" fmla="*/ 0 w 2393809"/>
                <a:gd name="connsiteY4" fmla="*/ 829059 h 829059"/>
                <a:gd name="connsiteX5" fmla="*/ 0 w 2393809"/>
                <a:gd name="connsiteY5" fmla="*/ 0 h 829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93809" h="829059">
                  <a:moveTo>
                    <a:pt x="2393809" y="829058"/>
                  </a:moveTo>
                  <a:lnTo>
                    <a:pt x="414529" y="829058"/>
                  </a:lnTo>
                  <a:lnTo>
                    <a:pt x="0" y="414529"/>
                  </a:lnTo>
                  <a:lnTo>
                    <a:pt x="414529" y="1"/>
                  </a:lnTo>
                  <a:lnTo>
                    <a:pt x="2393809" y="1"/>
                  </a:lnTo>
                  <a:lnTo>
                    <a:pt x="2393809" y="829058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2857" tIns="57151" rIns="106681" bIns="57150" numCol="1" spcCol="1270" anchor="ctr" anchorCtr="0">
              <a:noAutofit/>
            </a:bodyPr>
            <a:lstStyle/>
            <a:p>
              <a:pPr algn="ctr" defTabSz="666750">
                <a:spcAft>
                  <a:spcPts val="0"/>
                </a:spcAft>
              </a:pPr>
              <a:r>
                <a:rPr lang="ru-RU" sz="1500" dirty="0">
                  <a:solidFill>
                    <a:prstClr val="black"/>
                  </a:solidFill>
                </a:rPr>
                <a:t>Самооценка</a:t>
              </a:r>
              <a:br>
                <a:rPr lang="ru-RU" sz="1500" dirty="0">
                  <a:solidFill>
                    <a:prstClr val="black"/>
                  </a:solidFill>
                </a:rPr>
              </a:br>
              <a:r>
                <a:rPr lang="ru-RU" sz="1500" dirty="0">
                  <a:solidFill>
                    <a:prstClr val="black"/>
                  </a:solidFill>
                </a:rPr>
                <a:t> (СО) </a:t>
              </a:r>
            </a:p>
            <a:p>
              <a:pPr algn="ctr" defTabSz="666750">
                <a:spcAft>
                  <a:spcPts val="0"/>
                </a:spcAft>
              </a:pPr>
              <a:r>
                <a:rPr lang="ru-RU" sz="1500" dirty="0">
                  <a:solidFill>
                    <a:prstClr val="black"/>
                  </a:solidFill>
                </a:rPr>
                <a:t>от 0 до 10 </a:t>
              </a:r>
              <a:r>
                <a:rPr lang="ru-RU" sz="1500" dirty="0" smtClean="0">
                  <a:solidFill>
                    <a:prstClr val="black"/>
                  </a:solidFill>
                </a:rPr>
                <a:t>баллов</a:t>
              </a:r>
              <a:endParaRPr lang="ru-RU" sz="1500" dirty="0">
                <a:solidFill>
                  <a:prstClr val="black"/>
                </a:solidFill>
              </a:endParaRPr>
            </a:p>
          </p:txBody>
        </p:sp>
      </p:grpSp>
      <p:sp>
        <p:nvSpPr>
          <p:cNvPr id="12" name="Скругленная прямоугольная выноска 11"/>
          <p:cNvSpPr/>
          <p:nvPr/>
        </p:nvSpPr>
        <p:spPr>
          <a:xfrm>
            <a:off x="3813826" y="1464722"/>
            <a:ext cx="1477170" cy="1252696"/>
          </a:xfrm>
          <a:prstGeom prst="wedgeRoundRectCallout">
            <a:avLst>
              <a:gd name="adj1" fmla="val 63953"/>
              <a:gd name="adj2" fmla="val -20136"/>
              <a:gd name="adj3" fmla="val 16667"/>
            </a:avLst>
          </a:prstGeom>
          <a:solidFill>
            <a:srgbClr val="CCECFF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prstClr val="black"/>
                </a:solidFill>
              </a:rPr>
              <a:t>Расчет </a:t>
            </a:r>
            <a:br>
              <a:rPr lang="ru-RU" sz="1500" dirty="0" smtClean="0">
                <a:solidFill>
                  <a:prstClr val="black"/>
                </a:solidFill>
              </a:rPr>
            </a:br>
            <a:r>
              <a:rPr lang="ru-RU" sz="1500" dirty="0" smtClean="0">
                <a:solidFill>
                  <a:prstClr val="black"/>
                </a:solidFill>
              </a:rPr>
              <a:t>итоговых оценок деятельности ТОФК (ИОД)</a:t>
            </a:r>
            <a:endParaRPr lang="ru-RU" sz="15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05167" y="3325642"/>
            <a:ext cx="4154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dirty="0" smtClean="0">
                <a:solidFill>
                  <a:prstClr val="black"/>
                </a:solidFill>
              </a:rPr>
              <a:t>1 -</a:t>
            </a:r>
          </a:p>
          <a:p>
            <a:r>
              <a:rPr lang="ru-RU" sz="900" dirty="0" smtClean="0">
                <a:solidFill>
                  <a:prstClr val="black"/>
                </a:solidFill>
              </a:rPr>
              <a:t>2 -</a:t>
            </a:r>
          </a:p>
          <a:p>
            <a:r>
              <a:rPr lang="ru-RU" sz="900" dirty="0" smtClean="0">
                <a:solidFill>
                  <a:prstClr val="black"/>
                </a:solidFill>
              </a:rPr>
              <a:t>3 - </a:t>
            </a:r>
          </a:p>
          <a:p>
            <a:r>
              <a:rPr lang="ru-RU" sz="900" dirty="0" smtClean="0">
                <a:solidFill>
                  <a:prstClr val="black"/>
                </a:solidFill>
              </a:rPr>
              <a:t>4 - </a:t>
            </a:r>
          </a:p>
          <a:p>
            <a:r>
              <a:rPr lang="ru-RU" sz="900" dirty="0" smtClean="0">
                <a:solidFill>
                  <a:prstClr val="black"/>
                </a:solidFill>
              </a:rPr>
              <a:t>5 - </a:t>
            </a:r>
          </a:p>
          <a:p>
            <a:r>
              <a:rPr lang="ru-RU" sz="900" dirty="0" smtClean="0">
                <a:solidFill>
                  <a:prstClr val="black"/>
                </a:solidFill>
              </a:rPr>
              <a:t>-</a:t>
            </a:r>
          </a:p>
          <a:p>
            <a:r>
              <a:rPr lang="ru-RU" sz="900" dirty="0">
                <a:solidFill>
                  <a:prstClr val="black"/>
                </a:solidFill>
              </a:rPr>
              <a:t>-</a:t>
            </a:r>
            <a:endParaRPr lang="ru-RU" sz="900" dirty="0" smtClean="0">
              <a:solidFill>
                <a:prstClr val="black"/>
              </a:solidFill>
            </a:endParaRPr>
          </a:p>
          <a:p>
            <a:r>
              <a:rPr lang="ru-RU" sz="900" dirty="0" smtClean="0">
                <a:solidFill>
                  <a:prstClr val="black"/>
                </a:solidFill>
              </a:rPr>
              <a:t>84 - </a:t>
            </a:r>
            <a:endParaRPr lang="ru-RU" sz="900" dirty="0">
              <a:solidFill>
                <a:prstClr val="black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 rot="5400000">
            <a:off x="4352863" y="2748332"/>
            <a:ext cx="355744" cy="323275"/>
          </a:xfrm>
          <a:prstGeom prst="rightArrow">
            <a:avLst/>
          </a:prstGeom>
          <a:solidFill>
            <a:srgbClr val="C7E6A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65258" y="3096520"/>
            <a:ext cx="2026338" cy="178812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</a:rPr>
              <a:t>Публикация </a:t>
            </a:r>
            <a:br>
              <a:rPr lang="ru-RU" sz="1600" dirty="0" smtClean="0">
                <a:solidFill>
                  <a:prstClr val="black"/>
                </a:solidFill>
              </a:rPr>
            </a:br>
            <a:r>
              <a:rPr lang="ru-RU" sz="1600" dirty="0" smtClean="0">
                <a:solidFill>
                  <a:prstClr val="black"/>
                </a:solidFill>
              </a:rPr>
              <a:t>в Буклет </a:t>
            </a:r>
            <a:br>
              <a:rPr lang="ru-RU" sz="1600" dirty="0" smtClean="0">
                <a:solidFill>
                  <a:prstClr val="black"/>
                </a:solidFill>
              </a:rPr>
            </a:br>
            <a:r>
              <a:rPr lang="ru-RU" sz="1600" dirty="0" smtClean="0">
                <a:solidFill>
                  <a:prstClr val="black"/>
                </a:solidFill>
              </a:rPr>
              <a:t>и размещение </a:t>
            </a:r>
            <a:br>
              <a:rPr lang="ru-RU" sz="1600" dirty="0" smtClean="0">
                <a:solidFill>
                  <a:prstClr val="black"/>
                </a:solidFill>
              </a:rPr>
            </a:br>
            <a:r>
              <a:rPr lang="ru-RU" sz="1600" dirty="0" smtClean="0">
                <a:solidFill>
                  <a:prstClr val="black"/>
                </a:solidFill>
              </a:rPr>
              <a:t>на сайте Федерального казначейства </a:t>
            </a:r>
            <a:endParaRPr lang="ru-RU" sz="16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508105" y="1595924"/>
                <a:ext cx="3481412" cy="890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>
                    <a:solidFill>
                      <a:prstClr val="black"/>
                    </a:solidFill>
                    <a:latin typeface="Calibri"/>
                  </a:rPr>
                  <a:t>ИОД =</a:t>
                </a:r>
                <a:r>
                  <a:rPr lang="ru-RU" sz="1600" dirty="0">
                    <a:solidFill>
                      <a:prstClr val="black"/>
                    </a:solidFill>
                    <a:latin typeface="Calibri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ru-RU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16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СО</m:t>
                            </m:r>
                            <m:r>
                              <a:rPr lang="ru-RU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ru-RU" sz="16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ru-RU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ru-RU" sz="16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ИнО</m:t>
                            </m:r>
                          </m:e>
                        </m:d>
                        <m:r>
                          <a:rPr lang="ru-RU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prstClr val="black"/>
                            </a:solidFill>
                            <a:latin typeface="Cambria Math"/>
                          </a:rPr>
                          <m:t>x</m:t>
                        </m:r>
                        <m:r>
                          <a:rPr lang="ru-RU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1600">
                            <a:solidFill>
                              <a:prstClr val="black"/>
                            </a:solidFill>
                            <a:latin typeface="Cambria Math"/>
                          </a:rPr>
                          <m:t>10</m:t>
                        </m:r>
                        <m:r>
                          <a:rPr lang="ru-RU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1600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ru-RU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ru-RU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sz="16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ОП</m:t>
                            </m:r>
                            <m:r>
                              <a:rPr lang="ru-RU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ru-RU" sz="16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ru-RU" sz="16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ru-RU" sz="1600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ОГ</m:t>
                            </m:r>
                          </m:e>
                        </m:d>
                        <m:r>
                          <a:rPr lang="ru-RU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ru-RU" sz="1600">
                            <a:solidFill>
                              <a:prstClr val="black"/>
                            </a:solidFill>
                            <a:latin typeface="Cambria Math"/>
                          </a:rPr>
                          <m:t>x</m:t>
                        </m:r>
                        <m:r>
                          <a:rPr lang="ru-RU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1600">
                            <a:solidFill>
                              <a:prstClr val="black"/>
                            </a:solidFill>
                            <a:latin typeface="Cambria Math"/>
                          </a:rPr>
                          <m:t>25</m:t>
                        </m:r>
                        <m:r>
                          <a:rPr lang="ru-RU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1600">
                            <a:solidFill>
                              <a:prstClr val="black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ru-RU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ru-RU" sz="1600">
                            <a:solidFill>
                              <a:prstClr val="black"/>
                            </a:solidFill>
                            <a:latin typeface="Cambria Math"/>
                          </a:rPr>
                          <m:t>ЭО</m:t>
                        </m:r>
                      </m:num>
                      <m:den>
                        <m:r>
                          <a:rPr lang="en-US" sz="16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ru-RU" sz="1600" dirty="0" smtClean="0">
                    <a:solidFill>
                      <a:prstClr val="black"/>
                    </a:solidFill>
                    <a:latin typeface="Calibri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1400" i="1">
                        <a:solidFill>
                          <a:prstClr val="black"/>
                        </a:solidFill>
                        <a:latin typeface="Cambria Math"/>
                      </a:rPr>
                      <m:t>𝑛</m:t>
                    </m:r>
                  </m:oMath>
                </a14:m>
                <a:r>
                  <a:rPr lang="en-US" sz="1400" dirty="0">
                    <a:solidFill>
                      <a:prstClr val="black"/>
                    </a:solidFill>
                    <a:latin typeface="Calibri"/>
                  </a:rPr>
                  <a:t> </a:t>
                </a:r>
                <a:r>
                  <a:rPr lang="ru-RU" sz="1400" dirty="0">
                    <a:solidFill>
                      <a:prstClr val="black"/>
                    </a:solidFill>
                    <a:latin typeface="Calibri"/>
                  </a:rPr>
                  <a:t>–</a:t>
                </a:r>
                <a:r>
                  <a:rPr lang="en-US" sz="1400" dirty="0">
                    <a:solidFill>
                      <a:prstClr val="black"/>
                    </a:solidFill>
                    <a:latin typeface="Calibri"/>
                  </a:rPr>
                  <a:t> </a:t>
                </a:r>
                <a:r>
                  <a:rPr lang="ru-RU" sz="1400" dirty="0">
                    <a:solidFill>
                      <a:prstClr val="black"/>
                    </a:solidFill>
                    <a:latin typeface="Calibri"/>
                  </a:rPr>
                  <a:t>количество оценок деятельности </a:t>
                </a:r>
                <a:r>
                  <a:rPr lang="ru-RU" sz="1400" dirty="0" smtClean="0">
                    <a:solidFill>
                      <a:prstClr val="black"/>
                    </a:solidFill>
                    <a:latin typeface="Calibri"/>
                  </a:rPr>
                  <a:t>ТОФК, </a:t>
                </a:r>
                <a:r>
                  <a:rPr lang="ru-RU" sz="1400" dirty="0">
                    <a:solidFill>
                      <a:prstClr val="black"/>
                    </a:solidFill>
                    <a:latin typeface="Calibri"/>
                  </a:rPr>
                  <a:t>участвующих при расчете ИОД;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5" y="1595924"/>
                <a:ext cx="3481412" cy="890052"/>
              </a:xfrm>
              <a:prstGeom prst="rect">
                <a:avLst/>
              </a:prstGeom>
              <a:blipFill rotWithShape="1">
                <a:blip r:embed="rId3"/>
                <a:stretch>
                  <a:fillRect l="-525" r="-1401" b="-61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Стрелка вправо 32"/>
          <p:cNvSpPr/>
          <p:nvPr/>
        </p:nvSpPr>
        <p:spPr>
          <a:xfrm rot="5400000" flipH="1">
            <a:off x="1991657" y="3323253"/>
            <a:ext cx="224522" cy="323275"/>
          </a:xfrm>
          <a:prstGeom prst="rightArrow">
            <a:avLst/>
          </a:prstGeom>
          <a:solidFill>
            <a:srgbClr val="C7E6A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4" name="Стрелка вправо 33"/>
          <p:cNvSpPr/>
          <p:nvPr/>
        </p:nvSpPr>
        <p:spPr>
          <a:xfrm rot="5400000" flipH="1">
            <a:off x="1991658" y="2244407"/>
            <a:ext cx="224522" cy="323275"/>
          </a:xfrm>
          <a:prstGeom prst="rightArrow">
            <a:avLst/>
          </a:prstGeom>
          <a:solidFill>
            <a:srgbClr val="C7E6A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5" name="Стрелка вправо 34"/>
          <p:cNvSpPr/>
          <p:nvPr/>
        </p:nvSpPr>
        <p:spPr>
          <a:xfrm rot="5400000" flipH="1">
            <a:off x="1991658" y="4399792"/>
            <a:ext cx="224522" cy="323275"/>
          </a:xfrm>
          <a:prstGeom prst="rightArrow">
            <a:avLst/>
          </a:prstGeom>
          <a:solidFill>
            <a:srgbClr val="C7E6A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8" name="Стрелка вправо 37"/>
          <p:cNvSpPr/>
          <p:nvPr/>
        </p:nvSpPr>
        <p:spPr>
          <a:xfrm rot="10800000" flipH="1">
            <a:off x="3303506" y="1717614"/>
            <a:ext cx="471395" cy="323275"/>
          </a:xfrm>
          <a:prstGeom prst="rightArrow">
            <a:avLst/>
          </a:prstGeom>
          <a:solidFill>
            <a:srgbClr val="C7E6A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1" name="Стрелка вправо 40"/>
          <p:cNvSpPr/>
          <p:nvPr/>
        </p:nvSpPr>
        <p:spPr>
          <a:xfrm rot="10800000" flipH="1">
            <a:off x="5837679" y="3813484"/>
            <a:ext cx="504057" cy="323275"/>
          </a:xfrm>
          <a:prstGeom prst="rightArrow">
            <a:avLst/>
          </a:prstGeom>
          <a:solidFill>
            <a:srgbClr val="C7E6A4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8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0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Изменение Порядка </a:t>
            </a:r>
            <a: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определения и </a:t>
            </a:r>
            <a:r>
              <a:rPr lang="ru-RU" sz="20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оценки </a:t>
            </a:r>
            <a: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результативности профессиональной служебной деятельности </a:t>
            </a:r>
            <a:r>
              <a:rPr lang="ru-RU" sz="20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руководителей ТОФК (основные моменты</a:t>
            </a:r>
            <a: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solidFill>
                <a:srgbClr val="00349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268760"/>
            <a:ext cx="8568952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</a:pPr>
            <a:r>
              <a:rPr lang="ru-RU" sz="1600" dirty="0" smtClean="0">
                <a:solidFill>
                  <a:prstClr val="black"/>
                </a:solidFill>
              </a:rPr>
              <a:t>1. Добавлена </a:t>
            </a:r>
            <a:r>
              <a:rPr lang="ru-RU" sz="1600" dirty="0">
                <a:solidFill>
                  <a:prstClr val="black"/>
                </a:solidFill>
              </a:rPr>
              <a:t>оценка директора ФКУ «ЦОКР» со своим набором показателей.</a:t>
            </a:r>
          </a:p>
          <a:p>
            <a:pPr lvl="0">
              <a:spcAft>
                <a:spcPts val="600"/>
              </a:spcAft>
            </a:pPr>
            <a:r>
              <a:rPr lang="ru-RU" sz="1600" dirty="0" smtClean="0">
                <a:solidFill>
                  <a:prstClr val="black"/>
                </a:solidFill>
              </a:rPr>
              <a:t>2. Упразднена </a:t>
            </a:r>
            <a:r>
              <a:rPr lang="ru-RU" sz="1600" dirty="0">
                <a:solidFill>
                  <a:prstClr val="black"/>
                </a:solidFill>
              </a:rPr>
              <a:t>оценка по системе «ДА-НЕТ» руководителями ТОФК </a:t>
            </a:r>
            <a:r>
              <a:rPr lang="ru-RU" sz="1600" dirty="0" smtClean="0">
                <a:solidFill>
                  <a:prstClr val="black"/>
                </a:solidFill>
              </a:rPr>
              <a:t/>
            </a:r>
            <a:br>
              <a:rPr lang="ru-RU" sz="1600" dirty="0" smtClean="0">
                <a:solidFill>
                  <a:prstClr val="black"/>
                </a:solidFill>
              </a:rPr>
            </a:br>
            <a:r>
              <a:rPr lang="ru-RU" sz="1600" dirty="0" smtClean="0">
                <a:solidFill>
                  <a:prstClr val="black"/>
                </a:solidFill>
              </a:rPr>
              <a:t>(</a:t>
            </a:r>
            <a:r>
              <a:rPr lang="ru-RU" sz="1600" dirty="0">
                <a:solidFill>
                  <a:prstClr val="black"/>
                </a:solidFill>
              </a:rPr>
              <a:t>директором ФКУ «ЦОКР») и начальниками управлений ЦАФК</a:t>
            </a:r>
            <a:r>
              <a:rPr lang="ru-RU" sz="1600" dirty="0" smtClean="0">
                <a:solidFill>
                  <a:prstClr val="black"/>
                </a:solidFill>
              </a:rPr>
              <a:t>.</a:t>
            </a:r>
          </a:p>
          <a:p>
            <a:pPr lvl="0" algn="just">
              <a:spcAft>
                <a:spcPts val="600"/>
              </a:spcAft>
            </a:pPr>
            <a:r>
              <a:rPr lang="ru-RU" sz="1600" dirty="0" smtClean="0">
                <a:solidFill>
                  <a:prstClr val="black"/>
                </a:solidFill>
              </a:rPr>
              <a:t>3. </a:t>
            </a:r>
            <a:r>
              <a:rPr lang="ru-RU" sz="1600" dirty="0">
                <a:solidFill>
                  <a:prstClr val="black"/>
                </a:solidFill>
              </a:rPr>
              <a:t>Даны уточнения к механизму выставления оценки результативности заместителями руководителя Федерального казначейства и управлениями ЦАФК. Предписано проводить оценку с учетом имеющейся информации: о допущенных нарушениях, несвоевременном или некачественном выполнении мероприятий по направлению деятельности, неисполнении или несвоевременном исполнении поручений руководства Федерального казначейства. </a:t>
            </a:r>
          </a:p>
          <a:p>
            <a:pPr lvl="0"/>
            <a:r>
              <a:rPr lang="ru-RU" sz="1600" dirty="0" smtClean="0">
                <a:solidFill>
                  <a:prstClr val="black"/>
                </a:solidFill>
              </a:rPr>
              <a:t>4. Отдельно определены сроки </a:t>
            </a:r>
            <a:r>
              <a:rPr lang="ru-RU" sz="1600" dirty="0">
                <a:solidFill>
                  <a:prstClr val="black"/>
                </a:solidFill>
              </a:rPr>
              <a:t>предоставления информации за апрель (в связи </a:t>
            </a:r>
          </a:p>
          <a:p>
            <a:pPr lvl="0">
              <a:spcAft>
                <a:spcPts val="600"/>
              </a:spcAft>
            </a:pPr>
            <a:r>
              <a:rPr lang="ru-RU" sz="1600" dirty="0">
                <a:solidFill>
                  <a:prstClr val="black"/>
                </a:solidFill>
              </a:rPr>
              <a:t>с майскими праздниками), за декабрь (в связи с окончанием календарного года).</a:t>
            </a: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</a:rPr>
              <a:t>5. Указаны </a:t>
            </a:r>
            <a:r>
              <a:rPr lang="ru-RU" sz="1600" dirty="0">
                <a:solidFill>
                  <a:prstClr val="black"/>
                </a:solidFill>
              </a:rPr>
              <a:t>следующие критерии оценки результативности:</a:t>
            </a:r>
          </a:p>
          <a:p>
            <a:pPr lvl="0" algn="just"/>
            <a:r>
              <a:rPr lang="ru-RU" sz="1600" dirty="0">
                <a:solidFill>
                  <a:prstClr val="black"/>
                </a:solidFill>
              </a:rPr>
              <a:t>– 100 % – результативная деятельность;</a:t>
            </a:r>
          </a:p>
          <a:p>
            <a:pPr lvl="0" algn="just"/>
            <a:r>
              <a:rPr lang="ru-RU" sz="1600" dirty="0">
                <a:solidFill>
                  <a:prstClr val="black"/>
                </a:solidFill>
              </a:rPr>
              <a:t>– от 80 % до 100 % – недостаточно результативная деятельность;</a:t>
            </a:r>
          </a:p>
          <a:p>
            <a:pPr lvl="0" algn="just">
              <a:spcAft>
                <a:spcPts val="600"/>
              </a:spcAft>
            </a:pPr>
            <a:r>
              <a:rPr lang="ru-RU" sz="1600" dirty="0">
                <a:solidFill>
                  <a:prstClr val="black"/>
                </a:solidFill>
              </a:rPr>
              <a:t>– менее 80 % – нерезультативная деятельность.</a:t>
            </a:r>
          </a:p>
          <a:p>
            <a:pPr lvl="0"/>
            <a:r>
              <a:rPr lang="ru-RU" sz="1600" dirty="0" smtClean="0">
                <a:solidFill>
                  <a:prstClr val="black"/>
                </a:solidFill>
              </a:rPr>
              <a:t>6</a:t>
            </a:r>
            <a:r>
              <a:rPr lang="ru-RU" sz="1600" dirty="0">
                <a:solidFill>
                  <a:prstClr val="black"/>
                </a:solidFill>
              </a:rPr>
              <a:t>. Наименования показателей руководителей ТОФК скорректированы с учетом направлений типовой программы проверки ТОФК и предложений  от управлений ЦАФК.</a:t>
            </a:r>
          </a:p>
          <a:p>
            <a:pPr lvl="0" algn="just"/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8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2714625" y="6492875"/>
            <a:ext cx="21336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931358" y="2492896"/>
            <a:ext cx="540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наступающим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Новым годом!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17751</TotalTime>
  <Words>554</Words>
  <Application>Microsoft Office PowerPoint</Application>
  <PresentationFormat>Экран (4:3)</PresentationFormat>
  <Paragraphs>174</Paragraphs>
  <Slides>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1_Тема Office</vt:lpstr>
      <vt:lpstr>Диаграмма</vt:lpstr>
      <vt:lpstr>Презентация PowerPoint</vt:lpstr>
      <vt:lpstr>Презентация PowerPoint</vt:lpstr>
      <vt:lpstr>Пример таблицы показателей результативности деятельности сотрудника ЦАФК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Коловоротный Михаил Александрович</cp:lastModifiedBy>
  <cp:revision>861</cp:revision>
  <cp:lastPrinted>2015-12-18T05:23:29Z</cp:lastPrinted>
  <dcterms:created xsi:type="dcterms:W3CDTF">2012-02-14T07:53:23Z</dcterms:created>
  <dcterms:modified xsi:type="dcterms:W3CDTF">2015-12-18T05:27:02Z</dcterms:modified>
</cp:coreProperties>
</file>