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9"/>
  </p:notesMasterIdLst>
  <p:handoutMasterIdLst>
    <p:handoutMasterId r:id="rId10"/>
  </p:handoutMasterIdLst>
  <p:sldIdLst>
    <p:sldId id="478" r:id="rId2"/>
    <p:sldId id="472" r:id="rId3"/>
    <p:sldId id="473" r:id="rId4"/>
    <p:sldId id="474" r:id="rId5"/>
    <p:sldId id="483" r:id="rId6"/>
    <p:sldId id="484" r:id="rId7"/>
    <p:sldId id="461" r:id="rId8"/>
  </p:sldIdLst>
  <p:sldSz cx="9144000" cy="6858000" type="screen4x3"/>
  <p:notesSz cx="6808788" cy="99409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3B48E34-3FFE-4A4C-B238-443C920B3240}">
          <p14:sldIdLst>
            <p14:sldId id="478"/>
            <p14:sldId id="472"/>
            <p14:sldId id="473"/>
            <p14:sldId id="474"/>
            <p14:sldId id="483"/>
            <p14:sldId id="484"/>
            <p14:sldId id="461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Чумаченко Николай Евгеньевич" initials="ЧНЕ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C8F7"/>
    <a:srgbClr val="6699FF"/>
    <a:srgbClr val="B29FEB"/>
    <a:srgbClr val="000099"/>
    <a:srgbClr val="FFFFFF"/>
    <a:srgbClr val="E0F3FC"/>
    <a:srgbClr val="DDD9ED"/>
    <a:srgbClr val="D0F7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19" autoAdjust="0"/>
    <p:restoredTop sz="94530" autoAdjust="0"/>
  </p:normalViewPr>
  <p:slideViewPr>
    <p:cSldViewPr>
      <p:cViewPr>
        <p:scale>
          <a:sx n="100" d="100"/>
          <a:sy n="100" d="100"/>
        </p:scale>
        <p:origin x="-25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774" y="-84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168525695930324E-2"/>
          <c:y val="7.8787765702335977E-2"/>
          <c:w val="0.8990680228783966"/>
          <c:h val="0.8599782033898782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gradFill>
              <a:gsLst>
                <a:gs pos="34000">
                  <a:srgbClr val="00B0F0">
                    <a:alpha val="72000"/>
                  </a:srgbClr>
                </a:gs>
                <a:gs pos="50000">
                  <a:srgbClr val="0070C0"/>
                </a:gs>
                <a:gs pos="50000">
                  <a:srgbClr val="B29FEB"/>
                </a:gs>
                <a:gs pos="50000">
                  <a:srgbClr val="FFFF00"/>
                </a:gs>
                <a:gs pos="50000">
                  <a:srgbClr val="BBE0E3">
                    <a:shade val="67500"/>
                    <a:satMod val="115000"/>
                  </a:srgbClr>
                </a:gs>
                <a:gs pos="100000">
                  <a:srgbClr val="BBE0E3">
                    <a:shade val="100000"/>
                    <a:satMod val="115000"/>
                  </a:srgbClr>
                </a:gs>
              </a:gsLst>
              <a:lin ang="5400000" scaled="0"/>
            </a:gradFill>
            <a:scene3d>
              <a:camera prst="orthographicFront"/>
              <a:lightRig rig="soft" dir="t"/>
            </a:scene3d>
            <a:sp3d>
              <a:bevelT/>
              <a:bevelB/>
            </a:sp3d>
          </c:spPr>
          <c:dPt>
            <c:idx val="0"/>
            <c:bubble3D val="0"/>
            <c:spPr>
              <a:gradFill>
                <a:gsLst>
                  <a:gs pos="34000">
                    <a:srgbClr val="00B0F0">
                      <a:alpha val="72000"/>
                    </a:srgbClr>
                  </a:gs>
                  <a:gs pos="50000">
                    <a:srgbClr val="0070C0"/>
                  </a:gs>
                  <a:gs pos="50000">
                    <a:srgbClr val="B29FEB"/>
                  </a:gs>
                  <a:gs pos="50000">
                    <a:srgbClr val="FFFF00"/>
                  </a:gs>
                  <a:gs pos="50000">
                    <a:srgbClr val="BBE0E3">
                      <a:shade val="67500"/>
                      <a:satMod val="115000"/>
                    </a:srgbClr>
                  </a:gs>
                  <a:gs pos="100000">
                    <a:srgbClr val="BBE0E3">
                      <a:shade val="100000"/>
                      <a:satMod val="115000"/>
                    </a:srgbClr>
                  </a:gs>
                </a:gsLst>
                <a:lin ang="5400000" scaled="0"/>
              </a:gradFill>
              <a:effectLst>
                <a:glow rad="127000">
                  <a:srgbClr val="B29FEB"/>
                </a:glow>
              </a:effectLst>
              <a:scene3d>
                <a:camera prst="orthographicFront"/>
                <a:lightRig rig="soft" dir="t"/>
              </a:scene3d>
              <a:sp3d>
                <a:bevelT/>
                <a:bevelB/>
              </a:sp3d>
            </c:spPr>
          </c:dPt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368842855844299"/>
          <c:y val="8.0074436173758479E-2"/>
          <c:w val="0.58932820595691371"/>
          <c:h val="0.852975034937638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effectLst>
              <a:glow rad="101600">
                <a:schemeClr val="accent2">
                  <a:satMod val="175000"/>
                  <a:alpha val="17000"/>
                </a:schemeClr>
              </a:glow>
            </a:effectLst>
            <a:scene3d>
              <a:camera prst="orthographicFront"/>
              <a:lightRig rig="threePt" dir="t"/>
            </a:scene3d>
            <a:sp3d prstMaterial="softEdge">
              <a:bevelT/>
              <a:bevelB/>
            </a:sp3d>
          </c:spPr>
          <c:explosion val="23"/>
          <c:dPt>
            <c:idx val="0"/>
            <c:bubble3D val="0"/>
            <c:spPr>
              <a:gradFill>
                <a:gsLst>
                  <a:gs pos="20000">
                    <a:srgbClr val="7030A0"/>
                  </a:gs>
                  <a:gs pos="50000">
                    <a:srgbClr val="B29FEB"/>
                  </a:gs>
                  <a:gs pos="50000">
                    <a:srgbClr val="FFFF00"/>
                  </a:gs>
                  <a:gs pos="50000">
                    <a:srgbClr val="BBE0E3">
                      <a:shade val="67500"/>
                      <a:satMod val="115000"/>
                    </a:srgbClr>
                  </a:gs>
                  <a:gs pos="100000">
                    <a:srgbClr val="BBE0E3">
                      <a:shade val="100000"/>
                      <a:satMod val="115000"/>
                    </a:srgbClr>
                  </a:gs>
                </a:gsLst>
                <a:lin ang="5400000" scaled="0"/>
              </a:gradFill>
              <a:effectLst>
                <a:glow rad="101600">
                  <a:schemeClr val="accent2">
                    <a:satMod val="175000"/>
                    <a:alpha val="17000"/>
                  </a:schemeClr>
                </a:glow>
              </a:effectLst>
              <a:scene3d>
                <a:camera prst="orthographicFront"/>
                <a:lightRig rig="threePt" dir="t"/>
              </a:scene3d>
              <a:sp3d prstMaterial="softEdge">
                <a:bevelT/>
                <a:bevelB/>
              </a:sp3d>
            </c:spPr>
          </c:dPt>
          <c:dPt>
            <c:idx val="1"/>
            <c:bubble3D val="0"/>
            <c:spPr>
              <a:gradFill>
                <a:gsLst>
                  <a:gs pos="34000">
                    <a:srgbClr val="00B0F0">
                      <a:alpha val="72000"/>
                    </a:srgbClr>
                  </a:gs>
                  <a:gs pos="50000">
                    <a:srgbClr val="0070C0"/>
                  </a:gs>
                  <a:gs pos="50000">
                    <a:srgbClr val="B29FEB"/>
                  </a:gs>
                  <a:gs pos="50000">
                    <a:srgbClr val="FFFF00"/>
                  </a:gs>
                  <a:gs pos="50000">
                    <a:srgbClr val="BBE0E3">
                      <a:shade val="67500"/>
                      <a:satMod val="115000"/>
                    </a:srgbClr>
                  </a:gs>
                  <a:gs pos="100000">
                    <a:srgbClr val="BBE0E3">
                      <a:shade val="100000"/>
                      <a:satMod val="115000"/>
                    </a:srgbClr>
                  </a:gs>
                </a:gsLst>
                <a:lin ang="5400000" scaled="0"/>
              </a:gradFill>
              <a:effectLst>
                <a:glow rad="101600">
                  <a:schemeClr val="accent2">
                    <a:satMod val="175000"/>
                    <a:alpha val="17000"/>
                  </a:schemeClr>
                </a:glow>
              </a:effectLst>
              <a:scene3d>
                <a:camera prst="orthographicFront"/>
                <a:lightRig rig="threePt" dir="t"/>
              </a:scene3d>
              <a:sp3d prstMaterial="softEdge">
                <a:bevelT/>
                <a:bevelB/>
              </a:sp3d>
            </c:spPr>
          </c:dPt>
          <c:dPt>
            <c:idx val="2"/>
            <c:bubble3D val="0"/>
            <c:explosion val="43"/>
            <c:spPr>
              <a:gradFill>
                <a:gsLst>
                  <a:gs pos="20000">
                    <a:srgbClr val="FFC000"/>
                  </a:gs>
                  <a:gs pos="50000">
                    <a:srgbClr val="FFFF00"/>
                  </a:gs>
                  <a:gs pos="50000">
                    <a:srgbClr val="BBE0E3">
                      <a:shade val="67500"/>
                      <a:satMod val="115000"/>
                    </a:srgbClr>
                  </a:gs>
                  <a:gs pos="100000">
                    <a:srgbClr val="BBE0E3">
                      <a:shade val="100000"/>
                      <a:satMod val="115000"/>
                    </a:srgbClr>
                  </a:gs>
                </a:gsLst>
                <a:lin ang="5400000" scaled="0"/>
              </a:gradFill>
              <a:ln>
                <a:gradFill>
                  <a:gsLst>
                    <a:gs pos="0">
                      <a:srgbClr val="FFC000"/>
                    </a:gs>
                    <a:gs pos="50000">
                      <a:srgbClr val="BBE0E3">
                        <a:shade val="67500"/>
                        <a:satMod val="115000"/>
                      </a:srgbClr>
                    </a:gs>
                    <a:gs pos="100000">
                      <a:srgbClr val="BBE0E3">
                        <a:shade val="100000"/>
                        <a:satMod val="115000"/>
                      </a:srgbClr>
                    </a:gs>
                  </a:gsLst>
                  <a:lin ang="5400000" scaled="0"/>
                </a:gradFill>
              </a:ln>
              <a:effectLst>
                <a:glow rad="101600">
                  <a:schemeClr val="accent2">
                    <a:satMod val="175000"/>
                    <a:alpha val="17000"/>
                  </a:schemeClr>
                </a:glow>
              </a:effectLst>
              <a:scene3d>
                <a:camera prst="orthographicFront"/>
                <a:lightRig rig="threePt" dir="t"/>
              </a:scene3d>
              <a:sp3d prstMaterial="softEdge"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-0.16347577541889285"/>
                  <c:y val="0.11904159771721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226516856943774"/>
                  <c:y val="-0.1742603561974034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23359929704780283"/>
                  <c:y val="-3.67813663978856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20508157963498938"/>
                  <c:y val="-2.08877172946260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4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425</c:v>
                </c:pt>
                <c:pt idx="1">
                  <c:v>240</c:v>
                </c:pt>
                <c:pt idx="2">
                  <c:v>1053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4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1">
                  <c:v>196</c:v>
                </c:pt>
                <c:pt idx="2">
                  <c:v>477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8"/>
      </c:pieChart>
      <c:spPr>
        <a:scene3d>
          <a:camera prst="orthographicFront"/>
          <a:lightRig rig="threePt" dir="t"/>
        </a:scene3d>
        <a:sp3d>
          <a:bevelB/>
        </a:sp3d>
      </c:spPr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0.24286</cdr:x>
      <cdr:y>0.49063</cdr:y>
    </cdr:from>
    <cdr:to>
      <cdr:x>0.75449</cdr:x>
      <cdr:y>0.62955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51978" y="1525876"/>
          <a:ext cx="158417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0.125</cdr:x>
      <cdr:y>0.27273</cdr:y>
    </cdr:from>
    <cdr:to>
      <cdr:x>0.91569</cdr:x>
      <cdr:y>0.71546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88032" y="648072"/>
          <a:ext cx="1821952" cy="10520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endParaRPr lang="ru-RU" sz="1800" dirty="0" smtClean="0">
            <a:latin typeface="+mj-lt"/>
            <a:cs typeface="Times New Roman" pitchFamily="18" charset="0"/>
          </a:endParaRPr>
        </a:p>
        <a:p xmlns:a="http://schemas.openxmlformats.org/drawingml/2006/main">
          <a:pPr algn="ctr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181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475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737" y="0"/>
            <a:ext cx="2950475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154"/>
            <a:ext cx="2950475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737" y="9442154"/>
            <a:ext cx="2950475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3752C6B-F0FE-409A-AF1F-592FC34A9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3381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475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737" y="0"/>
            <a:ext cx="2950475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7288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879" y="4721940"/>
            <a:ext cx="5447030" cy="447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154"/>
            <a:ext cx="2950475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737" y="9442154"/>
            <a:ext cx="2950475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92FB5A5-38AA-487B-87EB-6ADD88C29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4408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7288" cy="3727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2FB5A5-38AA-487B-87EB-6ADD88C297D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984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6125"/>
            <a:ext cx="4967288" cy="3727450"/>
          </a:xfrm>
          <a:ln/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D09BE4-B243-41C0-AAE1-E9C8CF62AF12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9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 descr="colourback_100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-26987"/>
            <a:ext cx="9144000" cy="681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F:\fg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07950" y="115889"/>
            <a:ext cx="1079500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</p:sldLayoutIdLst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2"/>
          <p:cNvSpPr txBox="1">
            <a:spLocks noChangeArrowheads="1"/>
          </p:cNvSpPr>
          <p:nvPr/>
        </p:nvSpPr>
        <p:spPr bwMode="auto">
          <a:xfrm>
            <a:off x="1547813" y="-209549"/>
            <a:ext cx="7427912" cy="41751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УФК по Московской области</a:t>
            </a:r>
            <a: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  <a:r>
              <a:rPr lang="en-US" sz="1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WWW.MO.ROSKAZNA.RU</a:t>
            </a:r>
            <a: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0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3" name="Line 5"/>
          <p:cNvSpPr>
            <a:spLocks noChangeShapeType="1"/>
          </p:cNvSpPr>
          <p:nvPr/>
        </p:nvSpPr>
        <p:spPr bwMode="auto">
          <a:xfrm flipV="1">
            <a:off x="250825" y="6453188"/>
            <a:ext cx="85852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755576" y="1696616"/>
            <a:ext cx="7920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Методы определения казначейских рисков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Управлении Федерального казначейства по Московской области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76056" y="4221088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Начальник отдела внутреннего контроля и аудита 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Кандаурова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Елена Юрьевна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87824" y="5733256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Москва 2015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745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2"/>
          <p:cNvSpPr txBox="1">
            <a:spLocks noChangeArrowheads="1"/>
          </p:cNvSpPr>
          <p:nvPr/>
        </p:nvSpPr>
        <p:spPr bwMode="auto">
          <a:xfrm>
            <a:off x="1547813" y="-209549"/>
            <a:ext cx="7427912" cy="41751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УФК по Московской области</a:t>
            </a:r>
            <a: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  <a:r>
              <a:rPr lang="en-US" sz="1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WWW.MO.ROSKAZNA.RU</a:t>
            </a:r>
            <a: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0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2" name="Text Box 21"/>
          <p:cNvSpPr txBox="1">
            <a:spLocks noChangeArrowheads="1"/>
          </p:cNvSpPr>
          <p:nvPr/>
        </p:nvSpPr>
        <p:spPr bwMode="auto">
          <a:xfrm>
            <a:off x="8604251" y="6440488"/>
            <a:ext cx="4333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1</a:t>
            </a:r>
            <a:endParaRPr lang="ru-RU" sz="1600" dirty="0"/>
          </a:p>
        </p:txBody>
      </p:sp>
      <p:sp>
        <p:nvSpPr>
          <p:cNvPr id="73" name="Line 5"/>
          <p:cNvSpPr>
            <a:spLocks noChangeShapeType="1"/>
          </p:cNvSpPr>
          <p:nvPr/>
        </p:nvSpPr>
        <p:spPr bwMode="auto">
          <a:xfrm flipV="1">
            <a:off x="250825" y="6453188"/>
            <a:ext cx="85852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/>
          <a:lstStyle/>
          <a:p>
            <a:endParaRPr lang="ru-RU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981895" y="6453189"/>
            <a:ext cx="7659181" cy="307777"/>
          </a:xfrm>
          <a:prstGeom prst="rect">
            <a:avLst/>
          </a:prstGeom>
          <a:solidFill>
            <a:srgbClr val="6CC8F7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>
            <a:spAutoFit/>
          </a:bodyPr>
          <a:lstStyle/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Методы определения казначейских рисков </a:t>
            </a:r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683568" y="908720"/>
            <a:ext cx="7848872" cy="4536504"/>
          </a:xfrm>
          <a:prstGeom prst="triangle">
            <a:avLst/>
          </a:prstGeom>
          <a:gradFill>
            <a:gsLst>
              <a:gs pos="30000">
                <a:srgbClr val="0070C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403648" y="4653136"/>
            <a:ext cx="64087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123728" y="3789040"/>
            <a:ext cx="49685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3563888" y="2132856"/>
            <a:ext cx="20882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907704" y="4869160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Самоконтроль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987824" y="400506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Авто-контроль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47864" y="321297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Материалы проверок КНО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>
            <a:off x="2843808" y="2924944"/>
            <a:ext cx="352839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3563888" y="234888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Внешняя оценка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779912" y="170080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Реестр рисков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Колюня\Downloads\Gold Man(Золотые человечки, фигурки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2232248" cy="2232248"/>
          </a:xfrm>
          <a:prstGeom prst="rect">
            <a:avLst/>
          </a:prstGeom>
          <a:noFill/>
        </p:spPr>
      </p:pic>
      <p:sp>
        <p:nvSpPr>
          <p:cNvPr id="69" name="Прямоугольник 68"/>
          <p:cNvSpPr/>
          <p:nvPr/>
        </p:nvSpPr>
        <p:spPr>
          <a:xfrm>
            <a:off x="5868144" y="620688"/>
            <a:ext cx="72008" cy="504056"/>
          </a:xfrm>
          <a:prstGeom prst="rect">
            <a:avLst/>
          </a:prstGeom>
          <a:solidFill>
            <a:srgbClr val="6699FF"/>
          </a:solidFill>
          <a:ln>
            <a:solidFill>
              <a:srgbClr val="6699FF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TextBox 69"/>
          <p:cNvSpPr txBox="1"/>
          <p:nvPr/>
        </p:nvSpPr>
        <p:spPr>
          <a:xfrm>
            <a:off x="6012160" y="54868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9625" indent="-809625"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Этапы формирования</a:t>
            </a:r>
          </a:p>
          <a:p>
            <a:pPr marL="809625" indent="-809625"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реестра рисков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Колюня\Downloads\Gold Man(Золотые человечки, фигурки) 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1700808"/>
            <a:ext cx="2232248" cy="2232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43465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2"/>
          <p:cNvSpPr txBox="1">
            <a:spLocks noChangeArrowheads="1"/>
          </p:cNvSpPr>
          <p:nvPr/>
        </p:nvSpPr>
        <p:spPr bwMode="auto">
          <a:xfrm>
            <a:off x="1547813" y="-209549"/>
            <a:ext cx="7427912" cy="41751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УФК по Московской области</a:t>
            </a:r>
            <a: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  <a:r>
              <a:rPr lang="en-US" sz="1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WWW.MO.ROSKAZNA.RU</a:t>
            </a:r>
            <a: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0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2" name="Text Box 21"/>
          <p:cNvSpPr txBox="1">
            <a:spLocks noChangeArrowheads="1"/>
          </p:cNvSpPr>
          <p:nvPr/>
        </p:nvSpPr>
        <p:spPr bwMode="auto">
          <a:xfrm>
            <a:off x="8604251" y="6440488"/>
            <a:ext cx="4333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2</a:t>
            </a:r>
            <a:endParaRPr lang="ru-RU" sz="1600" dirty="0"/>
          </a:p>
        </p:txBody>
      </p:sp>
      <p:sp>
        <p:nvSpPr>
          <p:cNvPr id="73" name="Line 5"/>
          <p:cNvSpPr>
            <a:spLocks noChangeShapeType="1"/>
          </p:cNvSpPr>
          <p:nvPr/>
        </p:nvSpPr>
        <p:spPr bwMode="auto">
          <a:xfrm flipV="1">
            <a:off x="251520" y="6453336"/>
            <a:ext cx="85852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971600" y="6453336"/>
            <a:ext cx="7659181" cy="307777"/>
          </a:xfrm>
          <a:prstGeom prst="rect">
            <a:avLst/>
          </a:prstGeom>
          <a:solidFill>
            <a:srgbClr val="6CC8F7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>
            <a:spAutoFit/>
          </a:bodyPr>
          <a:lstStyle/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Методы определения казначейских рисков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691680" y="1484784"/>
            <a:ext cx="2664296" cy="576064"/>
          </a:xfrm>
          <a:prstGeom prst="rect">
            <a:avLst/>
          </a:prstGeom>
          <a:gradFill>
            <a:gsLst>
              <a:gs pos="10000">
                <a:srgbClr val="0070C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788024" y="1484784"/>
            <a:ext cx="2664296" cy="576064"/>
          </a:xfrm>
          <a:prstGeom prst="rect">
            <a:avLst/>
          </a:prstGeom>
          <a:gradFill>
            <a:gsLst>
              <a:gs pos="10000">
                <a:srgbClr val="0070C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2852936"/>
            <a:ext cx="2232248" cy="1152128"/>
          </a:xfrm>
          <a:prstGeom prst="rect">
            <a:avLst/>
          </a:prstGeom>
          <a:gradFill>
            <a:gsLst>
              <a:gs pos="10000">
                <a:srgbClr val="0070C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Журнал учета выявленных нарушений.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Отчет о проведенных контрольных мероприятиях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55776" y="2852936"/>
            <a:ext cx="1800200" cy="1152128"/>
          </a:xfrm>
          <a:prstGeom prst="rect">
            <a:avLst/>
          </a:prstGeom>
          <a:gradFill>
            <a:gsLst>
              <a:gs pos="10000">
                <a:srgbClr val="0070C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Обзорные письма по выявленным нарушениям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44008" y="2852936"/>
            <a:ext cx="1728192" cy="1296144"/>
          </a:xfrm>
          <a:prstGeom prst="rect">
            <a:avLst/>
          </a:prstGeom>
          <a:gradFill>
            <a:gsLst>
              <a:gs pos="10000">
                <a:srgbClr val="0070C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Предконтроль</a:t>
            </a:r>
            <a:endParaRPr lang="ru-RU" sz="140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Мониторинг ЗКР на соответствие кода КОСГУ текстовому назначению платежа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481862" y="2852936"/>
            <a:ext cx="2555777" cy="1656183"/>
          </a:xfrm>
          <a:prstGeom prst="rect">
            <a:avLst/>
          </a:prstGeom>
          <a:gradFill>
            <a:gsLst>
              <a:gs pos="10000">
                <a:srgbClr val="0070C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Последконтроль</a:t>
            </a:r>
            <a:r>
              <a:rPr lang="ru-RU" sz="1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ОВКиА</a:t>
            </a:r>
            <a:r>
              <a:rPr lang="ru-RU" sz="1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ru-RU" sz="1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Предконтроль</a:t>
            </a:r>
            <a:r>
              <a:rPr lang="ru-RU" sz="1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(Структурные подразделения)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Своевременность проведения платежных документов , своевременность доведения отчетности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67736" y="476672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Определение внутренних рисков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07704" y="155679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Самоконтроль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04048" y="155679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Авто-контроль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трелка вверх 28"/>
          <p:cNvSpPr/>
          <p:nvPr/>
        </p:nvSpPr>
        <p:spPr>
          <a:xfrm>
            <a:off x="1763688" y="2204864"/>
            <a:ext cx="288032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верх 29"/>
          <p:cNvSpPr/>
          <p:nvPr/>
        </p:nvSpPr>
        <p:spPr>
          <a:xfrm>
            <a:off x="3923928" y="2204864"/>
            <a:ext cx="288032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верх 30"/>
          <p:cNvSpPr/>
          <p:nvPr/>
        </p:nvSpPr>
        <p:spPr>
          <a:xfrm>
            <a:off x="4860032" y="2204864"/>
            <a:ext cx="288032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верх 31"/>
          <p:cNvSpPr/>
          <p:nvPr/>
        </p:nvSpPr>
        <p:spPr>
          <a:xfrm>
            <a:off x="7020272" y="2132856"/>
            <a:ext cx="288032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588224" y="548680"/>
            <a:ext cx="72008" cy="504056"/>
          </a:xfrm>
          <a:prstGeom prst="rect">
            <a:avLst/>
          </a:prstGeom>
          <a:solidFill>
            <a:srgbClr val="6699FF"/>
          </a:solidFill>
          <a:ln>
            <a:solidFill>
              <a:srgbClr val="6699FF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C:\Users\Колюня\Downloads\Gold Man(Золотые человечки, фигурки) 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4077072"/>
            <a:ext cx="2304256" cy="2304256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323528" y="4365104"/>
            <a:ext cx="38164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За 2015 год структурными подразделениями сформировано: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43  перечня операций (действий)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43  Журнала учета выявленных нарушений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84  Карты внутреннего контроля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129 Отчета о проведенных контрольных мероприятия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Предупреждено 232 случая нарушений  НПА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148064" y="4437112"/>
            <a:ext cx="3995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 2014 году в штатном режиме осуществляется: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Мониторинг ЗКР    - 2,5 тыс. док. ежедневно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Контроль сроков исполнения документов - 25 тыс. док ежедневно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12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2"/>
          <p:cNvSpPr txBox="1">
            <a:spLocks noChangeArrowheads="1"/>
          </p:cNvSpPr>
          <p:nvPr/>
        </p:nvSpPr>
        <p:spPr bwMode="auto">
          <a:xfrm>
            <a:off x="1547813" y="-209549"/>
            <a:ext cx="7427912" cy="41751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УФК по Московской области</a:t>
            </a:r>
            <a: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  <a:r>
              <a:rPr lang="en-US" sz="1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WWW.MO.ROSKAZNA.RU</a:t>
            </a:r>
            <a: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0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3" name="Line 5"/>
          <p:cNvSpPr>
            <a:spLocks noChangeShapeType="1"/>
          </p:cNvSpPr>
          <p:nvPr/>
        </p:nvSpPr>
        <p:spPr bwMode="auto">
          <a:xfrm flipV="1">
            <a:off x="250825" y="6453188"/>
            <a:ext cx="85852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981895" y="6453189"/>
            <a:ext cx="7659181" cy="307777"/>
          </a:xfrm>
          <a:prstGeom prst="rect">
            <a:avLst/>
          </a:prstGeom>
          <a:solidFill>
            <a:srgbClr val="6CC8F7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>
            <a:spAutoFit/>
          </a:bodyPr>
          <a:lstStyle/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Методы определения казначейских рисков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588224" y="548680"/>
            <a:ext cx="72008" cy="504056"/>
          </a:xfrm>
          <a:prstGeom prst="rect">
            <a:avLst/>
          </a:prstGeom>
          <a:solidFill>
            <a:srgbClr val="6699FF"/>
          </a:solidFill>
          <a:ln>
            <a:solidFill>
              <a:srgbClr val="6699FF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767736" y="476672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Определение внутренних рисков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1484783"/>
            <a:ext cx="2952328" cy="718339"/>
          </a:xfrm>
          <a:prstGeom prst="rect">
            <a:avLst/>
          </a:prstGeom>
          <a:gradFill>
            <a:gsLst>
              <a:gs pos="10000">
                <a:srgbClr val="0070C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788024" y="1484784"/>
            <a:ext cx="2664296" cy="576064"/>
          </a:xfrm>
          <a:prstGeom prst="rect">
            <a:avLst/>
          </a:prstGeom>
          <a:gradFill>
            <a:gsLst>
              <a:gs pos="10000">
                <a:srgbClr val="0070C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79512" y="2780928"/>
            <a:ext cx="3744416" cy="1152128"/>
          </a:xfrm>
          <a:prstGeom prst="rect">
            <a:avLst/>
          </a:prstGeom>
          <a:gradFill>
            <a:gsLst>
              <a:gs pos="10000">
                <a:srgbClr val="0070C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Расчет интегральной оценки, карта рисков</a:t>
            </a:r>
          </a:p>
          <a:p>
            <a:pPr marL="285750" indent="-285750">
              <a:buFontTx/>
              <a:buChar char="-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Акты  , Предписания, Решения и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644008" y="2853705"/>
            <a:ext cx="1728192" cy="1152128"/>
          </a:xfrm>
          <a:prstGeom prst="rect">
            <a:avLst/>
          </a:prstGeom>
          <a:gradFill>
            <a:gsLst>
              <a:gs pos="10000">
                <a:srgbClr val="0070C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Запросы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 адрес ФО, ГРБС, ПБС, АУ, БУ, ГВФ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75656" y="1556792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Материалы проверок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ОВКиА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ФК, КНО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04048" y="155679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Внешняя оценка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верх 18"/>
          <p:cNvSpPr/>
          <p:nvPr/>
        </p:nvSpPr>
        <p:spPr>
          <a:xfrm>
            <a:off x="2555776" y="2204864"/>
            <a:ext cx="288032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верх 20"/>
          <p:cNvSpPr/>
          <p:nvPr/>
        </p:nvSpPr>
        <p:spPr>
          <a:xfrm>
            <a:off x="4860032" y="2204864"/>
            <a:ext cx="288032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верх 21"/>
          <p:cNvSpPr/>
          <p:nvPr/>
        </p:nvSpPr>
        <p:spPr>
          <a:xfrm>
            <a:off x="7020272" y="2132856"/>
            <a:ext cx="288032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588224" y="2852936"/>
            <a:ext cx="2232248" cy="1152128"/>
          </a:xfrm>
          <a:prstGeom prst="rect">
            <a:avLst/>
          </a:prstGeom>
          <a:gradFill>
            <a:gsLst>
              <a:gs pos="10000">
                <a:srgbClr val="0070C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Анкетирование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ходе рабочих встреч и совещаний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 descr="C:\Users\Колюня\Downloads\Gold Man(Золотые человечки, фигурки)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861048"/>
            <a:ext cx="2664296" cy="2664296"/>
          </a:xfrm>
          <a:prstGeom prst="rect">
            <a:avLst/>
          </a:prstGeom>
          <a:noFill/>
        </p:spPr>
      </p:pic>
      <p:pic>
        <p:nvPicPr>
          <p:cNvPr id="8194" name="Picture 2" descr="C:\Users\Колюня\Downloads\Gold Man(Золотые человечки, фигурки) 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005064"/>
            <a:ext cx="2952328" cy="2376264"/>
          </a:xfrm>
          <a:prstGeom prst="rect">
            <a:avLst/>
          </a:prstGeom>
          <a:noFill/>
        </p:spPr>
      </p:pic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8604251" y="6440488"/>
            <a:ext cx="4333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3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58312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Колюня\Downloads\Gold Man(Золотые человечки, фигурки) 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852936"/>
            <a:ext cx="1968219" cy="1476164"/>
          </a:xfrm>
          <a:prstGeom prst="rect">
            <a:avLst/>
          </a:prstGeom>
          <a:noFill/>
        </p:spPr>
      </p:pic>
      <p:sp>
        <p:nvSpPr>
          <p:cNvPr id="71" name="Rectangle 2"/>
          <p:cNvSpPr txBox="1">
            <a:spLocks noChangeArrowheads="1"/>
          </p:cNvSpPr>
          <p:nvPr/>
        </p:nvSpPr>
        <p:spPr bwMode="auto">
          <a:xfrm>
            <a:off x="1547813" y="-209549"/>
            <a:ext cx="7427912" cy="41751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УФК по Московской области</a:t>
            </a:r>
            <a: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  <a:r>
              <a:rPr lang="en-US" sz="1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WWW.MO.ROSKAZNA.RU</a:t>
            </a:r>
            <a: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0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3" name="Line 5"/>
          <p:cNvSpPr>
            <a:spLocks noChangeShapeType="1"/>
          </p:cNvSpPr>
          <p:nvPr/>
        </p:nvSpPr>
        <p:spPr bwMode="auto">
          <a:xfrm flipV="1">
            <a:off x="250825" y="6453188"/>
            <a:ext cx="85852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981895" y="6453189"/>
            <a:ext cx="7659181" cy="307777"/>
          </a:xfrm>
          <a:prstGeom prst="rect">
            <a:avLst/>
          </a:prstGeom>
          <a:solidFill>
            <a:srgbClr val="6CC8F7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>
            <a:spAutoFit/>
          </a:bodyPr>
          <a:lstStyle/>
          <a:p>
            <a:pPr algn="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Методы определения казначейских рисков </a:t>
            </a: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1828003147"/>
              </p:ext>
            </p:extLst>
          </p:nvPr>
        </p:nvGraphicFramePr>
        <p:xfrm>
          <a:off x="1187624" y="2420888"/>
          <a:ext cx="2304256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1979429091"/>
              </p:ext>
            </p:extLst>
          </p:nvPr>
        </p:nvGraphicFramePr>
        <p:xfrm>
          <a:off x="4932040" y="2204864"/>
          <a:ext cx="3960440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5013176"/>
            <a:ext cx="62484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6588224" y="548680"/>
            <a:ext cx="72008" cy="504056"/>
          </a:xfrm>
          <a:prstGeom prst="rect">
            <a:avLst/>
          </a:prstGeom>
          <a:solidFill>
            <a:srgbClr val="6699FF"/>
          </a:solidFill>
          <a:ln>
            <a:solidFill>
              <a:srgbClr val="6699FF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767736" y="476672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Внешняя оценка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580112" y="1628800"/>
            <a:ext cx="2664296" cy="576064"/>
          </a:xfrm>
          <a:prstGeom prst="rect">
            <a:avLst/>
          </a:prstGeom>
          <a:gradFill>
            <a:gsLst>
              <a:gs pos="10000">
                <a:srgbClr val="0070C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Анкетирование внешних респондентов за 2015 год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115616" y="1628800"/>
            <a:ext cx="2664296" cy="576064"/>
          </a:xfrm>
          <a:prstGeom prst="rect">
            <a:avLst/>
          </a:prstGeom>
          <a:gradFill>
            <a:gsLst>
              <a:gs pos="10000">
                <a:srgbClr val="0070C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Анкетирование внешних респондентов за 2014 год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8604251" y="6440488"/>
            <a:ext cx="4333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4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016404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2"/>
          <p:cNvSpPr txBox="1">
            <a:spLocks noChangeArrowheads="1"/>
          </p:cNvSpPr>
          <p:nvPr/>
        </p:nvSpPr>
        <p:spPr bwMode="auto">
          <a:xfrm>
            <a:off x="1547813" y="-209549"/>
            <a:ext cx="7427912" cy="41751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УФК по Московской области</a:t>
            </a:r>
            <a: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</a:t>
            </a:r>
            <a:r>
              <a:rPr lang="en-US" sz="1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WWW.MO.ROSKAZNA.RU</a:t>
            </a:r>
            <a: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0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2" name="Text Box 21"/>
          <p:cNvSpPr txBox="1">
            <a:spLocks noChangeArrowheads="1"/>
          </p:cNvSpPr>
          <p:nvPr/>
        </p:nvSpPr>
        <p:spPr bwMode="auto">
          <a:xfrm>
            <a:off x="8604251" y="6440488"/>
            <a:ext cx="4333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/>
              <a:t>5</a:t>
            </a:r>
            <a:endParaRPr lang="ru-RU" sz="1600" dirty="0"/>
          </a:p>
        </p:txBody>
      </p:sp>
      <p:sp>
        <p:nvSpPr>
          <p:cNvPr id="73" name="Line 5"/>
          <p:cNvSpPr>
            <a:spLocks noChangeShapeType="1"/>
          </p:cNvSpPr>
          <p:nvPr/>
        </p:nvSpPr>
        <p:spPr bwMode="auto">
          <a:xfrm flipV="1">
            <a:off x="250825" y="6453188"/>
            <a:ext cx="85852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981895" y="6453189"/>
            <a:ext cx="7659181" cy="276999"/>
          </a:xfrm>
          <a:prstGeom prst="rect">
            <a:avLst/>
          </a:prstGeom>
          <a:solidFill>
            <a:srgbClr val="6CC8F7"/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wrap="square">
            <a:spAutoFit/>
          </a:bodyPr>
          <a:lstStyle/>
          <a:p>
            <a:pPr algn="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Методы определения казначейских рисков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588224" y="476672"/>
            <a:ext cx="72008" cy="792088"/>
          </a:xfrm>
          <a:prstGeom prst="rect">
            <a:avLst/>
          </a:prstGeom>
          <a:solidFill>
            <a:srgbClr val="6699FF"/>
          </a:solidFill>
          <a:ln>
            <a:solidFill>
              <a:srgbClr val="6699FF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6767736" y="404664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Минимизация рисков в сфере государственных закупок</a:t>
            </a:r>
            <a:endParaRPr lang="ru-RU" sz="16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51520" y="3429000"/>
            <a:ext cx="2736304" cy="1008112"/>
          </a:xfrm>
          <a:prstGeom prst="rect">
            <a:avLst/>
          </a:prstGeom>
          <a:gradFill>
            <a:gsLst>
              <a:gs pos="10000">
                <a:srgbClr val="0070C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Соблюдение требований норм нормативно правовых актов при осуществлении государственных закупок</a:t>
            </a:r>
          </a:p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563888" y="3429000"/>
            <a:ext cx="2664296" cy="1008112"/>
          </a:xfrm>
          <a:prstGeom prst="rect">
            <a:avLst/>
          </a:prstGeom>
          <a:gradFill>
            <a:gsLst>
              <a:gs pos="10000">
                <a:srgbClr val="0070C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контроля за полнотой и достоверностью конкурсной документации</a:t>
            </a:r>
          </a:p>
          <a:p>
            <a:pPr algn="ctr"/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732240" y="3429000"/>
            <a:ext cx="2232248" cy="1008112"/>
          </a:xfrm>
          <a:prstGeom prst="rect">
            <a:avLst/>
          </a:prstGeom>
          <a:gradFill>
            <a:gsLst>
              <a:gs pos="10000">
                <a:srgbClr val="0070C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Снижение риска возникновения нарушения</a:t>
            </a:r>
          </a:p>
          <a:p>
            <a:pPr algn="ctr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243858" y="5229200"/>
            <a:ext cx="3456384" cy="1139280"/>
          </a:xfrm>
          <a:prstGeom prst="rect">
            <a:avLst/>
          </a:prstGeom>
          <a:gradFill>
            <a:gsLst>
              <a:gs pos="10000">
                <a:srgbClr val="0070C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Мониторинг своевременности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1. планирования закупок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существления закупок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исполнения закупок</a:t>
            </a:r>
          </a:p>
          <a:p>
            <a:pPr algn="ctr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347864" y="1628800"/>
            <a:ext cx="3096344" cy="1152128"/>
          </a:xfrm>
          <a:prstGeom prst="rect">
            <a:avLst/>
          </a:prstGeom>
          <a:gradFill>
            <a:gsLst>
              <a:gs pos="10000">
                <a:srgbClr val="0070C0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 prst="convex"/>
            <a:bevelB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Разработка механизмов предотвращения нарушений при проведении закупочных мероприятий</a:t>
            </a:r>
          </a:p>
          <a:p>
            <a:pPr algn="ctr"/>
            <a:endParaRPr lang="ru-RU" dirty="0"/>
          </a:p>
        </p:txBody>
      </p:sp>
      <p:sp>
        <p:nvSpPr>
          <p:cNvPr id="33" name="Стрелка углом 32"/>
          <p:cNvSpPr/>
          <p:nvPr/>
        </p:nvSpPr>
        <p:spPr>
          <a:xfrm>
            <a:off x="6804248" y="1988840"/>
            <a:ext cx="864096" cy="1296144"/>
          </a:xfrm>
          <a:prstGeom prst="bentArrow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9" name="Стрелка углом 48"/>
          <p:cNvSpPr/>
          <p:nvPr/>
        </p:nvSpPr>
        <p:spPr>
          <a:xfrm>
            <a:off x="2123728" y="1988840"/>
            <a:ext cx="864096" cy="1296144"/>
          </a:xfrm>
          <a:prstGeom prst="bentArrow">
            <a:avLst/>
          </a:prstGeom>
          <a:scene3d>
            <a:camera prst="orthographicFront">
              <a:rot lat="10799999" lon="591064" rev="16208934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0" name="Стрелка углом 49"/>
          <p:cNvSpPr/>
          <p:nvPr/>
        </p:nvSpPr>
        <p:spPr>
          <a:xfrm>
            <a:off x="6975723" y="4581128"/>
            <a:ext cx="792088" cy="1217712"/>
          </a:xfrm>
          <a:prstGeom prst="bentArrow">
            <a:avLst/>
          </a:prstGeom>
          <a:scene3d>
            <a:camera prst="orthographicFront">
              <a:rot lat="1080000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1" name="Стрелка углом 50"/>
          <p:cNvSpPr/>
          <p:nvPr/>
        </p:nvSpPr>
        <p:spPr>
          <a:xfrm>
            <a:off x="2151568" y="4645868"/>
            <a:ext cx="792088" cy="1217712"/>
          </a:xfrm>
          <a:prstGeom prst="bentArrow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2" name="Стрелка вниз 51"/>
          <p:cNvSpPr/>
          <p:nvPr/>
        </p:nvSpPr>
        <p:spPr>
          <a:xfrm>
            <a:off x="4644008" y="4653136"/>
            <a:ext cx="50405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низ 53"/>
          <p:cNvSpPr/>
          <p:nvPr/>
        </p:nvSpPr>
        <p:spPr>
          <a:xfrm>
            <a:off x="4644008" y="2852936"/>
            <a:ext cx="50405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 вниз 54"/>
          <p:cNvSpPr/>
          <p:nvPr/>
        </p:nvSpPr>
        <p:spPr>
          <a:xfrm>
            <a:off x="6300192" y="3789040"/>
            <a:ext cx="423664" cy="279648"/>
          </a:xfrm>
          <a:prstGeom prst="downArrow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трелка вниз 55"/>
          <p:cNvSpPr/>
          <p:nvPr/>
        </p:nvSpPr>
        <p:spPr>
          <a:xfrm>
            <a:off x="3059832" y="3789040"/>
            <a:ext cx="423664" cy="279648"/>
          </a:xfrm>
          <a:prstGeom prst="downArrow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794" name="Picture 2" descr="C:\Users\Колюня\Downloads\Gold Man(Золотые человечки, фигурки) 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1361728" cy="1361728"/>
          </a:xfrm>
          <a:prstGeom prst="rect">
            <a:avLst/>
          </a:prstGeom>
          <a:noFill/>
        </p:spPr>
      </p:pic>
      <p:pic>
        <p:nvPicPr>
          <p:cNvPr id="33795" name="Picture 3" descr="C:\Users\Колюня\Downloads\Gold Man(Золотые человечки, фигурки) 1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03840" y="4725144"/>
            <a:ext cx="1440160" cy="1440160"/>
          </a:xfrm>
          <a:prstGeom prst="rect">
            <a:avLst/>
          </a:prstGeom>
          <a:noFill/>
        </p:spPr>
      </p:pic>
      <p:pic>
        <p:nvPicPr>
          <p:cNvPr id="33796" name="Picture 4" descr="C:\Users\Колюня\Downloads\Gold Man(Золотые человечки, фигурки) 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94240" y="1988840"/>
            <a:ext cx="1649760" cy="1237320"/>
          </a:xfrm>
          <a:prstGeom prst="rect">
            <a:avLst/>
          </a:prstGeom>
          <a:noFill/>
        </p:spPr>
      </p:pic>
      <p:pic>
        <p:nvPicPr>
          <p:cNvPr id="2050" name="Picture 2" descr="C:\Users\Колюня\Downloads\Gold Man(Золотые человечки, фигурки) 1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581128"/>
            <a:ext cx="2208246" cy="16561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4512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31914" y="274639"/>
            <a:ext cx="7354887" cy="490537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tabLst>
                <a:tab pos="542925" algn="l"/>
              </a:tabLst>
              <a:defRPr/>
            </a:pPr>
            <a:r>
              <a:rPr lang="ru-RU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УФК по Московской области                                         </a:t>
            </a:r>
            <a:r>
              <a:rPr lang="en-US" sz="1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WWW.MO.ROSKAZNA.RU</a:t>
            </a:r>
            <a:endParaRPr lang="ru-RU" sz="12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19464" y="5805489"/>
            <a:ext cx="2505075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11560" y="2132856"/>
            <a:ext cx="8229600" cy="1656457"/>
          </a:xfrm>
          <a:prstGeom prst="rect">
            <a:avLst/>
          </a:prstGeom>
          <a:ln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Above"/>
            <a:lightRig rig="threePt" dir="t"/>
          </a:scene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  <a:defRPr/>
            </a:pPr>
            <a:r>
              <a:rPr lang="ru-RU" sz="4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j-ea"/>
                <a:cs typeface="+mj-cs"/>
              </a:rPr>
              <a:t>   </a:t>
            </a:r>
            <a:r>
              <a:rPr 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СПАСИБО ЗА ВНИМАНИЕ 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7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</Template>
  <TotalTime>18579</TotalTime>
  <Words>328</Words>
  <Application>Microsoft Office PowerPoint</Application>
  <PresentationFormat>Экран (4:3)</PresentationFormat>
  <Paragraphs>93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Тема7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УФК по Московской области                                         WWW.MO.ROSKAZNA.RU</vt:lpstr>
    </vt:vector>
  </TitlesOfParts>
  <Company>УФК по Саратовской области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УФК</dc:creator>
  <cp:lastModifiedBy>User</cp:lastModifiedBy>
  <cp:revision>1705</cp:revision>
  <cp:lastPrinted>2015-12-18T06:06:10Z</cp:lastPrinted>
  <dcterms:created xsi:type="dcterms:W3CDTF">2010-05-26T04:17:44Z</dcterms:created>
  <dcterms:modified xsi:type="dcterms:W3CDTF">2015-12-18T07:35:27Z</dcterms:modified>
</cp:coreProperties>
</file>