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8" r:id="rId3"/>
    <p:sldId id="267" r:id="rId4"/>
    <p:sldId id="266" r:id="rId5"/>
    <p:sldId id="256" r:id="rId6"/>
    <p:sldId id="257" r:id="rId7"/>
    <p:sldId id="258" r:id="rId8"/>
    <p:sldId id="259" r:id="rId9"/>
    <p:sldId id="260" r:id="rId10"/>
    <p:sldId id="261" r:id="rId11"/>
    <p:sldId id="262" r:id="rId12"/>
    <p:sldId id="269" r:id="rId13"/>
    <p:sldId id="263" r:id="rId14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7A5F505-2D64-4E3A-89FA-500E41DDEE53}" type="doc">
      <dgm:prSet loTypeId="urn:microsoft.com/office/officeart/2005/8/layout/default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C2593D1-9874-4AED-AE3C-DFBC0A1041C5}">
      <dgm:prSet custT="1"/>
      <dgm:spPr/>
      <dgm:t>
        <a:bodyPr anchor="t"/>
        <a:lstStyle/>
        <a:p>
          <a:r>
            <a:rPr lang="ru-RU" sz="1600" dirty="0" smtClean="0">
              <a:ea typeface="+mn-ea"/>
              <a:cs typeface="+mn-cs"/>
            </a:rPr>
            <a:t>1. Кадровые изменения</a:t>
          </a:r>
          <a:r>
            <a:rPr lang="en-US" sz="1600" dirty="0" smtClean="0">
              <a:ea typeface="+mn-ea"/>
              <a:cs typeface="+mn-cs"/>
            </a:rPr>
            <a:t> (</a:t>
          </a:r>
          <a:r>
            <a:rPr lang="ru-RU" sz="1600" dirty="0" smtClean="0">
              <a:ea typeface="+mn-ea"/>
              <a:cs typeface="+mn-cs"/>
            </a:rPr>
            <a:t>смена руководителя, заместителей руководителя, начальников </a:t>
          </a:r>
          <a:br>
            <a:rPr lang="ru-RU" sz="1600" dirty="0" smtClean="0">
              <a:ea typeface="+mn-ea"/>
              <a:cs typeface="+mn-cs"/>
            </a:rPr>
          </a:br>
          <a:r>
            <a:rPr lang="ru-RU" sz="1600" dirty="0" smtClean="0">
              <a:ea typeface="+mn-ea"/>
              <a:cs typeface="+mn-cs"/>
            </a:rPr>
            <a:t>отделов ТОФК). Риск снижения качества </a:t>
          </a:r>
          <a:br>
            <a:rPr lang="ru-RU" sz="1600" dirty="0" smtClean="0">
              <a:ea typeface="+mn-ea"/>
              <a:cs typeface="+mn-cs"/>
            </a:rPr>
          </a:br>
          <a:r>
            <a:rPr lang="ru-RU" sz="1600" dirty="0" smtClean="0">
              <a:ea typeface="+mn-ea"/>
              <a:cs typeface="+mn-cs"/>
            </a:rPr>
            <a:t>и оперативности работы</a:t>
          </a:r>
          <a:endParaRPr lang="ru-RU" sz="1600" dirty="0"/>
        </a:p>
      </dgm:t>
    </dgm:pt>
    <dgm:pt modelId="{50F64190-6CCE-4BCC-9BC9-7CA859AB2F16}" type="parTrans" cxnId="{78FECDFF-6C91-48D9-8A5F-D159143B70CF}">
      <dgm:prSet/>
      <dgm:spPr/>
      <dgm:t>
        <a:bodyPr/>
        <a:lstStyle/>
        <a:p>
          <a:endParaRPr lang="ru-RU"/>
        </a:p>
      </dgm:t>
    </dgm:pt>
    <dgm:pt modelId="{58C2BBDC-2589-407A-9CA0-55A47BA2842C}" type="sibTrans" cxnId="{78FECDFF-6C91-48D9-8A5F-D159143B70CF}">
      <dgm:prSet/>
      <dgm:spPr/>
      <dgm:t>
        <a:bodyPr/>
        <a:lstStyle/>
        <a:p>
          <a:endParaRPr lang="ru-RU"/>
        </a:p>
      </dgm:t>
    </dgm:pt>
    <dgm:pt modelId="{E07EA823-12B6-4111-A56E-367AFE9D22E1}">
      <dgm:prSet custT="1"/>
      <dgm:spPr/>
      <dgm:t>
        <a:bodyPr anchor="t"/>
        <a:lstStyle/>
        <a:p>
          <a:r>
            <a:rPr lang="ru-RU" sz="1600" dirty="0" smtClean="0">
              <a:ea typeface="+mn-ea"/>
              <a:cs typeface="+mn-cs"/>
            </a:rPr>
            <a:t>3. Наличие </a:t>
          </a:r>
          <a:br>
            <a:rPr lang="ru-RU" sz="1600" dirty="0" smtClean="0">
              <a:ea typeface="+mn-ea"/>
              <a:cs typeface="+mn-cs"/>
            </a:rPr>
          </a:br>
          <a:r>
            <a:rPr lang="ru-RU" sz="1600" dirty="0" smtClean="0">
              <a:ea typeface="+mn-ea"/>
              <a:cs typeface="+mn-cs"/>
            </a:rPr>
            <a:t>нарушений, установленных  </a:t>
          </a:r>
          <a:br>
            <a:rPr lang="ru-RU" sz="1600" dirty="0" smtClean="0">
              <a:ea typeface="+mn-ea"/>
              <a:cs typeface="+mn-cs"/>
            </a:rPr>
          </a:br>
          <a:r>
            <a:rPr lang="ru-RU" sz="1600" dirty="0" smtClean="0">
              <a:ea typeface="+mn-ea"/>
              <a:cs typeface="+mn-cs"/>
            </a:rPr>
            <a:t>контрольно-надзорными органами</a:t>
          </a:r>
          <a:endParaRPr lang="ru-RU" sz="1600" dirty="0"/>
        </a:p>
      </dgm:t>
    </dgm:pt>
    <dgm:pt modelId="{A70911F4-A22A-4594-97F1-776F896B3696}" type="parTrans" cxnId="{0C499FE1-EEF4-450E-AC38-97C8154A4E5E}">
      <dgm:prSet/>
      <dgm:spPr/>
      <dgm:t>
        <a:bodyPr/>
        <a:lstStyle/>
        <a:p>
          <a:endParaRPr lang="ru-RU"/>
        </a:p>
      </dgm:t>
    </dgm:pt>
    <dgm:pt modelId="{1A24F2E9-7817-420D-A660-D22799136140}" type="sibTrans" cxnId="{0C499FE1-EEF4-450E-AC38-97C8154A4E5E}">
      <dgm:prSet/>
      <dgm:spPr/>
      <dgm:t>
        <a:bodyPr/>
        <a:lstStyle/>
        <a:p>
          <a:endParaRPr lang="ru-RU"/>
        </a:p>
      </dgm:t>
    </dgm:pt>
    <dgm:pt modelId="{1D635EDE-6F8A-4272-B472-078752B15883}">
      <dgm:prSet custT="1"/>
      <dgm:spPr/>
      <dgm:t>
        <a:bodyPr anchor="t"/>
        <a:lstStyle/>
        <a:p>
          <a:r>
            <a:rPr lang="ru-RU" sz="1600" dirty="0" smtClean="0">
              <a:ea typeface="+mn-ea"/>
              <a:cs typeface="+mn-cs"/>
            </a:rPr>
            <a:t>2. Сведения </a:t>
          </a:r>
          <a:br>
            <a:rPr lang="ru-RU" sz="1600" dirty="0" smtClean="0">
              <a:ea typeface="+mn-ea"/>
              <a:cs typeface="+mn-cs"/>
            </a:rPr>
          </a:br>
          <a:r>
            <a:rPr lang="ru-RU" sz="1600" dirty="0" smtClean="0">
              <a:ea typeface="+mn-ea"/>
              <a:cs typeface="+mn-cs"/>
            </a:rPr>
            <a:t>о наличии нарушений, содержащихся в обращениях граждан и организаций</a:t>
          </a:r>
          <a:br>
            <a:rPr lang="ru-RU" sz="1600" dirty="0" smtClean="0">
              <a:ea typeface="+mn-ea"/>
              <a:cs typeface="+mn-cs"/>
            </a:rPr>
          </a:br>
          <a:r>
            <a:rPr lang="ru-RU" sz="1600" dirty="0" smtClean="0">
              <a:ea typeface="+mn-ea"/>
              <a:cs typeface="+mn-cs"/>
            </a:rPr>
            <a:t/>
          </a:r>
          <a:br>
            <a:rPr lang="ru-RU" sz="1600" dirty="0" smtClean="0">
              <a:ea typeface="+mn-ea"/>
              <a:cs typeface="+mn-cs"/>
            </a:rPr>
          </a:br>
          <a:endParaRPr lang="ru-RU" sz="1600" dirty="0"/>
        </a:p>
      </dgm:t>
    </dgm:pt>
    <dgm:pt modelId="{173D76D8-7185-4137-AC14-7B9F62252FF5}" type="parTrans" cxnId="{B2914C96-0AC1-4279-A5B1-22551B26DB79}">
      <dgm:prSet/>
      <dgm:spPr/>
      <dgm:t>
        <a:bodyPr/>
        <a:lstStyle/>
        <a:p>
          <a:endParaRPr lang="ru-RU"/>
        </a:p>
      </dgm:t>
    </dgm:pt>
    <dgm:pt modelId="{3F42C230-D8FF-4172-A19F-186BFA4BDB31}" type="sibTrans" cxnId="{B2914C96-0AC1-4279-A5B1-22551B26DB79}">
      <dgm:prSet/>
      <dgm:spPr/>
      <dgm:t>
        <a:bodyPr/>
        <a:lstStyle/>
        <a:p>
          <a:endParaRPr lang="ru-RU"/>
        </a:p>
      </dgm:t>
    </dgm:pt>
    <dgm:pt modelId="{1CCF7A77-D33B-4D2B-9166-7B00B1954A1E}">
      <dgm:prSet custT="1"/>
      <dgm:spPr/>
      <dgm:t>
        <a:bodyPr anchor="t"/>
        <a:lstStyle/>
        <a:p>
          <a:r>
            <a:rPr lang="ru-RU" sz="1600" dirty="0" smtClean="0">
              <a:ea typeface="+mn-ea"/>
              <a:cs typeface="+mn-cs"/>
            </a:rPr>
            <a:t>4. Заключение ТОФК государственных контрактов на закупку товаров, работ, услуг для нужд ТОФК, </a:t>
          </a:r>
          <a:br>
            <a:rPr lang="ru-RU" sz="1600" dirty="0" smtClean="0">
              <a:ea typeface="+mn-ea"/>
              <a:cs typeface="+mn-cs"/>
            </a:rPr>
          </a:br>
          <a:r>
            <a:rPr lang="ru-RU" sz="1600" dirty="0" smtClean="0">
              <a:ea typeface="+mn-ea"/>
              <a:cs typeface="+mn-cs"/>
            </a:rPr>
            <a:t>на сумму, превышающую </a:t>
          </a:r>
          <a:br>
            <a:rPr lang="ru-RU" sz="1600" dirty="0" smtClean="0">
              <a:ea typeface="+mn-ea"/>
              <a:cs typeface="+mn-cs"/>
            </a:rPr>
          </a:br>
          <a:r>
            <a:rPr lang="ru-RU" sz="1600" dirty="0" smtClean="0">
              <a:ea typeface="+mn-ea"/>
              <a:cs typeface="+mn-cs"/>
            </a:rPr>
            <a:t>2 млн рублей</a:t>
          </a:r>
          <a:br>
            <a:rPr lang="ru-RU" sz="1600" dirty="0" smtClean="0">
              <a:ea typeface="+mn-ea"/>
              <a:cs typeface="+mn-cs"/>
            </a:rPr>
          </a:br>
          <a:endParaRPr lang="ru-RU" sz="1600" dirty="0"/>
        </a:p>
      </dgm:t>
    </dgm:pt>
    <dgm:pt modelId="{0EFDB92E-D8C7-4FD5-A0F8-1C310D5C4CCC}" type="parTrans" cxnId="{923F02E5-AC78-4C30-9684-44BEA9416842}">
      <dgm:prSet/>
      <dgm:spPr/>
      <dgm:t>
        <a:bodyPr/>
        <a:lstStyle/>
        <a:p>
          <a:endParaRPr lang="ru-RU"/>
        </a:p>
      </dgm:t>
    </dgm:pt>
    <dgm:pt modelId="{3F2D0CD6-290B-4543-B759-661B36EB7E8F}" type="sibTrans" cxnId="{923F02E5-AC78-4C30-9684-44BEA9416842}">
      <dgm:prSet/>
      <dgm:spPr/>
      <dgm:t>
        <a:bodyPr/>
        <a:lstStyle/>
        <a:p>
          <a:endParaRPr lang="ru-RU"/>
        </a:p>
      </dgm:t>
    </dgm:pt>
    <dgm:pt modelId="{31A72775-DE82-4010-9EF4-7371774D065F}">
      <dgm:prSet custT="1"/>
      <dgm:spPr/>
      <dgm:t>
        <a:bodyPr anchor="t"/>
        <a:lstStyle/>
        <a:p>
          <a:r>
            <a:rPr lang="ru-RU" sz="1600" dirty="0" smtClean="0">
              <a:ea typeface="+mn-ea"/>
              <a:cs typeface="+mn-cs"/>
            </a:rPr>
            <a:t>5. Низкое качество финансового менеджмента</a:t>
          </a:r>
          <a:br>
            <a:rPr lang="ru-RU" sz="1600" dirty="0" smtClean="0">
              <a:ea typeface="+mn-ea"/>
              <a:cs typeface="+mn-cs"/>
            </a:rPr>
          </a:br>
          <a:endParaRPr lang="ru-RU" sz="1600" dirty="0"/>
        </a:p>
      </dgm:t>
    </dgm:pt>
    <dgm:pt modelId="{9ADDB47B-DCED-4D7A-952F-CB974B84BCF0}" type="parTrans" cxnId="{4B7D8581-9FE2-4F30-BCE2-9BFB655C7B81}">
      <dgm:prSet/>
      <dgm:spPr/>
      <dgm:t>
        <a:bodyPr/>
        <a:lstStyle/>
        <a:p>
          <a:endParaRPr lang="ru-RU"/>
        </a:p>
      </dgm:t>
    </dgm:pt>
    <dgm:pt modelId="{A150B83E-0F10-43B9-99E9-DF0812037412}" type="sibTrans" cxnId="{4B7D8581-9FE2-4F30-BCE2-9BFB655C7B81}">
      <dgm:prSet/>
      <dgm:spPr/>
      <dgm:t>
        <a:bodyPr/>
        <a:lstStyle/>
        <a:p>
          <a:endParaRPr lang="ru-RU"/>
        </a:p>
      </dgm:t>
    </dgm:pt>
    <dgm:pt modelId="{4AB9E24F-8F2D-44B7-970B-54A407EB4464}">
      <dgm:prSet custT="1"/>
      <dgm:spPr/>
      <dgm:t>
        <a:bodyPr anchor="t"/>
        <a:lstStyle/>
        <a:p>
          <a:r>
            <a:rPr lang="ru-RU" sz="1600" dirty="0" smtClean="0">
              <a:ea typeface="+mn-ea"/>
              <a:cs typeface="+mn-cs"/>
            </a:rPr>
            <a:t>6. Нарушения, выявленные </a:t>
          </a:r>
          <a:br>
            <a:rPr lang="ru-RU" sz="1600" dirty="0" smtClean="0">
              <a:ea typeface="+mn-ea"/>
              <a:cs typeface="+mn-cs"/>
            </a:rPr>
          </a:br>
          <a:r>
            <a:rPr lang="ru-RU" sz="1600" dirty="0" smtClean="0">
              <a:ea typeface="+mn-ea"/>
              <a:cs typeface="+mn-cs"/>
            </a:rPr>
            <a:t>по результатам мониторинга публикаций в средствах массовой информации</a:t>
          </a:r>
          <a:br>
            <a:rPr lang="ru-RU" sz="1600" dirty="0" smtClean="0">
              <a:ea typeface="+mn-ea"/>
              <a:cs typeface="+mn-cs"/>
            </a:rPr>
          </a:br>
          <a:r>
            <a:rPr lang="ru-RU" sz="1600" dirty="0" smtClean="0">
              <a:ea typeface="+mn-ea"/>
              <a:cs typeface="+mn-cs"/>
            </a:rPr>
            <a:t/>
          </a:r>
          <a:br>
            <a:rPr lang="ru-RU" sz="1600" dirty="0" smtClean="0">
              <a:ea typeface="+mn-ea"/>
              <a:cs typeface="+mn-cs"/>
            </a:rPr>
          </a:br>
          <a:endParaRPr lang="ru-RU" sz="1600" dirty="0"/>
        </a:p>
      </dgm:t>
    </dgm:pt>
    <dgm:pt modelId="{AB527576-5AE8-46D2-9BE3-85F2A81006C4}" type="parTrans" cxnId="{43C0C7B3-9000-4F78-8128-4C9FB928C115}">
      <dgm:prSet/>
      <dgm:spPr/>
      <dgm:t>
        <a:bodyPr/>
        <a:lstStyle/>
        <a:p>
          <a:endParaRPr lang="ru-RU"/>
        </a:p>
      </dgm:t>
    </dgm:pt>
    <dgm:pt modelId="{36A8C76C-79D3-49E8-8A9F-0BC76F16FF51}" type="sibTrans" cxnId="{43C0C7B3-9000-4F78-8128-4C9FB928C115}">
      <dgm:prSet/>
      <dgm:spPr/>
      <dgm:t>
        <a:bodyPr/>
        <a:lstStyle/>
        <a:p>
          <a:endParaRPr lang="ru-RU"/>
        </a:p>
      </dgm:t>
    </dgm:pt>
    <dgm:pt modelId="{C393BF5C-FE7E-4653-81C9-D62ABD3FF685}">
      <dgm:prSet custT="1"/>
      <dgm:spPr/>
      <dgm:t>
        <a:bodyPr anchor="t"/>
        <a:lstStyle/>
        <a:p>
          <a:r>
            <a:rPr lang="ru-RU" sz="1600" dirty="0" smtClean="0">
              <a:ea typeface="+mn-ea"/>
              <a:cs typeface="+mn-cs"/>
            </a:rPr>
            <a:t>7. Нарушения исполнения требований вновь принятых нормативных правовых актов </a:t>
          </a:r>
          <a:br>
            <a:rPr lang="ru-RU" sz="1600" dirty="0" smtClean="0">
              <a:ea typeface="+mn-ea"/>
              <a:cs typeface="+mn-cs"/>
            </a:rPr>
          </a:br>
          <a:r>
            <a:rPr lang="ru-RU" sz="1600" dirty="0" smtClean="0">
              <a:ea typeface="+mn-ea"/>
              <a:cs typeface="+mn-cs"/>
            </a:rPr>
            <a:t>и иных документов</a:t>
          </a:r>
          <a:br>
            <a:rPr lang="ru-RU" sz="1600" dirty="0" smtClean="0">
              <a:ea typeface="+mn-ea"/>
              <a:cs typeface="+mn-cs"/>
            </a:rPr>
          </a:br>
          <a:endParaRPr lang="ru-RU" sz="1600" dirty="0"/>
        </a:p>
      </dgm:t>
    </dgm:pt>
    <dgm:pt modelId="{3E873337-C23F-4359-9E4D-B0B878F39F90}" type="parTrans" cxnId="{19F5E798-CABF-4907-8BF1-825D67246BC4}">
      <dgm:prSet/>
      <dgm:spPr/>
      <dgm:t>
        <a:bodyPr/>
        <a:lstStyle/>
        <a:p>
          <a:endParaRPr lang="ru-RU"/>
        </a:p>
      </dgm:t>
    </dgm:pt>
    <dgm:pt modelId="{1CFF42F8-D3E8-4F96-9B84-97FDB9060672}" type="sibTrans" cxnId="{19F5E798-CABF-4907-8BF1-825D67246BC4}">
      <dgm:prSet/>
      <dgm:spPr/>
      <dgm:t>
        <a:bodyPr/>
        <a:lstStyle/>
        <a:p>
          <a:endParaRPr lang="ru-RU"/>
        </a:p>
      </dgm:t>
    </dgm:pt>
    <dgm:pt modelId="{8170D3AB-A163-49F6-B1A7-10B3E03C2077}">
      <dgm:prSet custT="1"/>
      <dgm:spPr/>
      <dgm:t>
        <a:bodyPr anchor="t"/>
        <a:lstStyle/>
        <a:p>
          <a:r>
            <a:rPr lang="ru-RU" sz="1600" dirty="0" smtClean="0">
              <a:ea typeface="+mn-ea"/>
              <a:cs typeface="+mn-cs"/>
            </a:rPr>
            <a:t>8. Нахождение ТОФК в числе пяти последних в рейтинге результативности</a:t>
          </a:r>
          <a:br>
            <a:rPr lang="ru-RU" sz="1600" dirty="0" smtClean="0">
              <a:ea typeface="+mn-ea"/>
              <a:cs typeface="+mn-cs"/>
            </a:rPr>
          </a:br>
          <a:r>
            <a:rPr lang="ru-RU" sz="1600" dirty="0" smtClean="0">
              <a:ea typeface="+mn-ea"/>
              <a:cs typeface="+mn-cs"/>
            </a:rPr>
            <a:t>деятельности ТОФК по итогам года</a:t>
          </a:r>
          <a:br>
            <a:rPr lang="ru-RU" sz="1600" dirty="0" smtClean="0">
              <a:ea typeface="+mn-ea"/>
              <a:cs typeface="+mn-cs"/>
            </a:rPr>
          </a:br>
          <a:endParaRPr lang="ru-RU" sz="1600" dirty="0"/>
        </a:p>
      </dgm:t>
    </dgm:pt>
    <dgm:pt modelId="{44DE496F-12E6-4815-8A8F-0A824CC3138A}" type="parTrans" cxnId="{A2A5C79F-3B50-4E8F-BCC0-F4BFA85BF72E}">
      <dgm:prSet/>
      <dgm:spPr/>
      <dgm:t>
        <a:bodyPr/>
        <a:lstStyle/>
        <a:p>
          <a:endParaRPr lang="ru-RU"/>
        </a:p>
      </dgm:t>
    </dgm:pt>
    <dgm:pt modelId="{106892A4-A8B1-4377-A8B6-20E68C8AC3CE}" type="sibTrans" cxnId="{A2A5C79F-3B50-4E8F-BCC0-F4BFA85BF72E}">
      <dgm:prSet/>
      <dgm:spPr/>
      <dgm:t>
        <a:bodyPr/>
        <a:lstStyle/>
        <a:p>
          <a:endParaRPr lang="ru-RU"/>
        </a:p>
      </dgm:t>
    </dgm:pt>
    <dgm:pt modelId="{5F525FB1-DFB2-423C-91A9-3103F46AD40F}" type="pres">
      <dgm:prSet presAssocID="{57A5F505-2D64-4E3A-89FA-500E41DDEE53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E9F7FA2-5E7A-4791-A89F-2F783E0A3E46}" type="pres">
      <dgm:prSet presAssocID="{8170D3AB-A163-49F6-B1A7-10B3E03C2077}" presName="node" presStyleLbl="node1" presStyleIdx="0" presStyleCnt="8" custLinFactX="65161" custLinFactY="100000" custLinFactNeighborX="100000" custLinFactNeighborY="13333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3ECE86-BD4B-4EDE-BF97-0FB7CA53D0DA}" type="pres">
      <dgm:prSet presAssocID="{106892A4-A8B1-4377-A8B6-20E68C8AC3CE}" presName="sibTrans" presStyleCnt="0"/>
      <dgm:spPr/>
    </dgm:pt>
    <dgm:pt modelId="{92C81638-9BA4-4F47-B336-88148EFC733F}" type="pres">
      <dgm:prSet presAssocID="{31A72775-DE82-4010-9EF4-7371774D065F}" presName="node" presStyleLbl="node1" presStyleIdx="1" presStyleCnt="8" custLinFactY="12903" custLinFactNeighborX="-1613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BF5807-7236-4B68-8E74-6734AD9400CB}" type="pres">
      <dgm:prSet presAssocID="{A150B83E-0F10-43B9-99E9-DF0812037412}" presName="sibTrans" presStyleCnt="0"/>
      <dgm:spPr/>
    </dgm:pt>
    <dgm:pt modelId="{7B0D42A3-D03B-486C-B8AB-C71A2FAE443F}" type="pres">
      <dgm:prSet presAssocID="{1CCF7A77-D33B-4D2B-9166-7B00B1954A1E}" presName="node" presStyleLbl="node1" presStyleIdx="2" presStyleCnt="8" custLinFactX="-100000" custLinFactY="12903" custLinFactNeighborX="-117419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8E0978-E0B8-4E0A-8914-02B078C47AFA}" type="pres">
      <dgm:prSet presAssocID="{3F2D0CD6-290B-4543-B759-661B36EB7E8F}" presName="sibTrans" presStyleCnt="0"/>
      <dgm:spPr/>
    </dgm:pt>
    <dgm:pt modelId="{A489F087-B569-4D6B-8319-19EC865CFA1C}" type="pres">
      <dgm:prSet presAssocID="{1D635EDE-6F8A-4272-B472-078752B15883}" presName="node" presStyleLbl="node1" presStyleIdx="3" presStyleCnt="8" custLinFactX="8387" custLinFactY="-15591" custLinFactNeighborX="100000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CBFA71-BC9F-4FE6-95AC-1B47423BC97A}" type="pres">
      <dgm:prSet presAssocID="{3F42C230-D8FF-4172-A19F-186BFA4BDB31}" presName="sibTrans" presStyleCnt="0"/>
      <dgm:spPr/>
    </dgm:pt>
    <dgm:pt modelId="{3283F6F1-7E10-4611-B6D8-6505E4C79EB4}" type="pres">
      <dgm:prSet presAssocID="{9C2593D1-9874-4AED-AE3C-DFBC0A1041C5}" presName="node" presStyleLbl="node1" presStyleIdx="4" presStyleCnt="8" custLinFactX="-7419" custLinFactY="-15591" custLinFactNeighborX="-100000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94AEF9-C35B-4BF1-860E-68F185287FC9}" type="pres">
      <dgm:prSet presAssocID="{58C2BBDC-2589-407A-9CA0-55A47BA2842C}" presName="sibTrans" presStyleCnt="0"/>
      <dgm:spPr/>
    </dgm:pt>
    <dgm:pt modelId="{02BEE202-CCF7-469A-B536-9D98C140B0B5}" type="pres">
      <dgm:prSet presAssocID="{E07EA823-12B6-4111-A56E-367AFE9D22E1}" presName="node" presStyleLbl="node1" presStyleIdx="5" presStyleCnt="8" custLinFactY="-15591" custLinFactNeighborX="-5806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5727B99-DC92-46AA-B2C4-81202935472F}" type="pres">
      <dgm:prSet presAssocID="{1A24F2E9-7817-420D-A660-D22799136140}" presName="sibTrans" presStyleCnt="0"/>
      <dgm:spPr/>
    </dgm:pt>
    <dgm:pt modelId="{0EEB7C84-6A32-417F-A75B-85ABDCED49F8}" type="pres">
      <dgm:prSet presAssocID="{C393BF5C-FE7E-4653-81C9-D62ABD3FF685}" presName="node" presStyleLbl="node1" presStyleIdx="6" presStyleCnt="8" custLinFactNeighborX="17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2E908E-0577-4325-B21A-572BC3FD8DF4}" type="pres">
      <dgm:prSet presAssocID="{1CFF42F8-D3E8-4F96-9B84-97FDB9060672}" presName="sibTrans" presStyleCnt="0"/>
      <dgm:spPr/>
    </dgm:pt>
    <dgm:pt modelId="{AB332154-297F-4784-BED3-45179A208A73}" type="pres">
      <dgm:prSet presAssocID="{4AB9E24F-8F2D-44B7-970B-54A407EB4464}" presName="node" presStyleLbl="node1" presStyleIdx="7" presStyleCnt="8" custLinFactY="-20430" custLinFactNeighborX="51774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37BC006-AB10-42A2-B9DC-C931A02DA708}" type="presOf" srcId="{E07EA823-12B6-4111-A56E-367AFE9D22E1}" destId="{02BEE202-CCF7-469A-B536-9D98C140B0B5}" srcOrd="0" destOrd="0" presId="urn:microsoft.com/office/officeart/2005/8/layout/default"/>
    <dgm:cxn modelId="{9A7E0C1A-10A3-4B28-9AAE-78FE1AF9471F}" type="presOf" srcId="{57A5F505-2D64-4E3A-89FA-500E41DDEE53}" destId="{5F525FB1-DFB2-423C-91A9-3103F46AD40F}" srcOrd="0" destOrd="0" presId="urn:microsoft.com/office/officeart/2005/8/layout/default"/>
    <dgm:cxn modelId="{55CDDFE1-FAD9-4028-8C39-1DCE63376F8C}" type="presOf" srcId="{31A72775-DE82-4010-9EF4-7371774D065F}" destId="{92C81638-9BA4-4F47-B336-88148EFC733F}" srcOrd="0" destOrd="0" presId="urn:microsoft.com/office/officeart/2005/8/layout/default"/>
    <dgm:cxn modelId="{8A58941A-E219-48B8-A865-25AC78D821DD}" type="presOf" srcId="{9C2593D1-9874-4AED-AE3C-DFBC0A1041C5}" destId="{3283F6F1-7E10-4611-B6D8-6505E4C79EB4}" srcOrd="0" destOrd="0" presId="urn:microsoft.com/office/officeart/2005/8/layout/default"/>
    <dgm:cxn modelId="{43C0C7B3-9000-4F78-8128-4C9FB928C115}" srcId="{57A5F505-2D64-4E3A-89FA-500E41DDEE53}" destId="{4AB9E24F-8F2D-44B7-970B-54A407EB4464}" srcOrd="7" destOrd="0" parTransId="{AB527576-5AE8-46D2-9BE3-85F2A81006C4}" sibTransId="{36A8C76C-79D3-49E8-8A9F-0BC76F16FF51}"/>
    <dgm:cxn modelId="{B2914C96-0AC1-4279-A5B1-22551B26DB79}" srcId="{57A5F505-2D64-4E3A-89FA-500E41DDEE53}" destId="{1D635EDE-6F8A-4272-B472-078752B15883}" srcOrd="3" destOrd="0" parTransId="{173D76D8-7185-4137-AC14-7B9F62252FF5}" sibTransId="{3F42C230-D8FF-4172-A19F-186BFA4BDB31}"/>
    <dgm:cxn modelId="{0C499FE1-EEF4-450E-AC38-97C8154A4E5E}" srcId="{57A5F505-2D64-4E3A-89FA-500E41DDEE53}" destId="{E07EA823-12B6-4111-A56E-367AFE9D22E1}" srcOrd="5" destOrd="0" parTransId="{A70911F4-A22A-4594-97F1-776F896B3696}" sibTransId="{1A24F2E9-7817-420D-A660-D22799136140}"/>
    <dgm:cxn modelId="{193FB69D-3B36-4469-87F1-20AD31B3A816}" type="presOf" srcId="{8170D3AB-A163-49F6-B1A7-10B3E03C2077}" destId="{5E9F7FA2-5E7A-4791-A89F-2F783E0A3E46}" srcOrd="0" destOrd="0" presId="urn:microsoft.com/office/officeart/2005/8/layout/default"/>
    <dgm:cxn modelId="{4B7D8581-9FE2-4F30-BCE2-9BFB655C7B81}" srcId="{57A5F505-2D64-4E3A-89FA-500E41DDEE53}" destId="{31A72775-DE82-4010-9EF4-7371774D065F}" srcOrd="1" destOrd="0" parTransId="{9ADDB47B-DCED-4D7A-952F-CB974B84BCF0}" sibTransId="{A150B83E-0F10-43B9-99E9-DF0812037412}"/>
    <dgm:cxn modelId="{1803C0F6-8224-4A74-8A61-64E7D88D402D}" type="presOf" srcId="{4AB9E24F-8F2D-44B7-970B-54A407EB4464}" destId="{AB332154-297F-4784-BED3-45179A208A73}" srcOrd="0" destOrd="0" presId="urn:microsoft.com/office/officeart/2005/8/layout/default"/>
    <dgm:cxn modelId="{A2A5C79F-3B50-4E8F-BCC0-F4BFA85BF72E}" srcId="{57A5F505-2D64-4E3A-89FA-500E41DDEE53}" destId="{8170D3AB-A163-49F6-B1A7-10B3E03C2077}" srcOrd="0" destOrd="0" parTransId="{44DE496F-12E6-4815-8A8F-0A824CC3138A}" sibTransId="{106892A4-A8B1-4377-A8B6-20E68C8AC3CE}"/>
    <dgm:cxn modelId="{78FECDFF-6C91-48D9-8A5F-D159143B70CF}" srcId="{57A5F505-2D64-4E3A-89FA-500E41DDEE53}" destId="{9C2593D1-9874-4AED-AE3C-DFBC0A1041C5}" srcOrd="4" destOrd="0" parTransId="{50F64190-6CCE-4BCC-9BC9-7CA859AB2F16}" sibTransId="{58C2BBDC-2589-407A-9CA0-55A47BA2842C}"/>
    <dgm:cxn modelId="{D2A1B5BB-4302-47A4-B80B-2EBFD804AAB0}" type="presOf" srcId="{C393BF5C-FE7E-4653-81C9-D62ABD3FF685}" destId="{0EEB7C84-6A32-417F-A75B-85ABDCED49F8}" srcOrd="0" destOrd="0" presId="urn:microsoft.com/office/officeart/2005/8/layout/default"/>
    <dgm:cxn modelId="{923F02E5-AC78-4C30-9684-44BEA9416842}" srcId="{57A5F505-2D64-4E3A-89FA-500E41DDEE53}" destId="{1CCF7A77-D33B-4D2B-9166-7B00B1954A1E}" srcOrd="2" destOrd="0" parTransId="{0EFDB92E-D8C7-4FD5-A0F8-1C310D5C4CCC}" sibTransId="{3F2D0CD6-290B-4543-B759-661B36EB7E8F}"/>
    <dgm:cxn modelId="{19F5E798-CABF-4907-8BF1-825D67246BC4}" srcId="{57A5F505-2D64-4E3A-89FA-500E41DDEE53}" destId="{C393BF5C-FE7E-4653-81C9-D62ABD3FF685}" srcOrd="6" destOrd="0" parTransId="{3E873337-C23F-4359-9E4D-B0B878F39F90}" sibTransId="{1CFF42F8-D3E8-4F96-9B84-97FDB9060672}"/>
    <dgm:cxn modelId="{40923520-FA34-4173-8FEC-B94AA3D1996B}" type="presOf" srcId="{1CCF7A77-D33B-4D2B-9166-7B00B1954A1E}" destId="{7B0D42A3-D03B-486C-B8AB-C71A2FAE443F}" srcOrd="0" destOrd="0" presId="urn:microsoft.com/office/officeart/2005/8/layout/default"/>
    <dgm:cxn modelId="{42C5B769-99B5-46EF-8A42-23AF695EFDAF}" type="presOf" srcId="{1D635EDE-6F8A-4272-B472-078752B15883}" destId="{A489F087-B569-4D6B-8319-19EC865CFA1C}" srcOrd="0" destOrd="0" presId="urn:microsoft.com/office/officeart/2005/8/layout/default"/>
    <dgm:cxn modelId="{C2BAF362-DB9D-4F51-96C4-B8B72A4F81BF}" type="presParOf" srcId="{5F525FB1-DFB2-423C-91A9-3103F46AD40F}" destId="{5E9F7FA2-5E7A-4791-A89F-2F783E0A3E46}" srcOrd="0" destOrd="0" presId="urn:microsoft.com/office/officeart/2005/8/layout/default"/>
    <dgm:cxn modelId="{DEDE6288-1EED-4391-BD78-455608F1271C}" type="presParOf" srcId="{5F525FB1-DFB2-423C-91A9-3103F46AD40F}" destId="{3F3ECE86-BD4B-4EDE-BF97-0FB7CA53D0DA}" srcOrd="1" destOrd="0" presId="urn:microsoft.com/office/officeart/2005/8/layout/default"/>
    <dgm:cxn modelId="{309E75A4-0DA9-4A36-BD89-713691425AA5}" type="presParOf" srcId="{5F525FB1-DFB2-423C-91A9-3103F46AD40F}" destId="{92C81638-9BA4-4F47-B336-88148EFC733F}" srcOrd="2" destOrd="0" presId="urn:microsoft.com/office/officeart/2005/8/layout/default"/>
    <dgm:cxn modelId="{A2D6D927-A702-4310-B271-340EAFB7DD28}" type="presParOf" srcId="{5F525FB1-DFB2-423C-91A9-3103F46AD40F}" destId="{0CBF5807-7236-4B68-8E74-6734AD9400CB}" srcOrd="3" destOrd="0" presId="urn:microsoft.com/office/officeart/2005/8/layout/default"/>
    <dgm:cxn modelId="{A9F3A8CC-0D62-485C-98CC-D3E6901FA37E}" type="presParOf" srcId="{5F525FB1-DFB2-423C-91A9-3103F46AD40F}" destId="{7B0D42A3-D03B-486C-B8AB-C71A2FAE443F}" srcOrd="4" destOrd="0" presId="urn:microsoft.com/office/officeart/2005/8/layout/default"/>
    <dgm:cxn modelId="{620E9458-B5F1-402C-9333-F2D58118B416}" type="presParOf" srcId="{5F525FB1-DFB2-423C-91A9-3103F46AD40F}" destId="{838E0978-E0B8-4E0A-8914-02B078C47AFA}" srcOrd="5" destOrd="0" presId="urn:microsoft.com/office/officeart/2005/8/layout/default"/>
    <dgm:cxn modelId="{49392E90-CCDC-41AB-868C-6BF5714B7ACE}" type="presParOf" srcId="{5F525FB1-DFB2-423C-91A9-3103F46AD40F}" destId="{A489F087-B569-4D6B-8319-19EC865CFA1C}" srcOrd="6" destOrd="0" presId="urn:microsoft.com/office/officeart/2005/8/layout/default"/>
    <dgm:cxn modelId="{B4DDAB42-52D2-4305-984F-77E6C269ADC5}" type="presParOf" srcId="{5F525FB1-DFB2-423C-91A9-3103F46AD40F}" destId="{16CBFA71-BC9F-4FE6-95AC-1B47423BC97A}" srcOrd="7" destOrd="0" presId="urn:microsoft.com/office/officeart/2005/8/layout/default"/>
    <dgm:cxn modelId="{40DA6E5A-61E9-49C6-BCB4-5D4D2D769922}" type="presParOf" srcId="{5F525FB1-DFB2-423C-91A9-3103F46AD40F}" destId="{3283F6F1-7E10-4611-B6D8-6505E4C79EB4}" srcOrd="8" destOrd="0" presId="urn:microsoft.com/office/officeart/2005/8/layout/default"/>
    <dgm:cxn modelId="{FE1B6A83-727B-49E2-857E-5373D7090D83}" type="presParOf" srcId="{5F525FB1-DFB2-423C-91A9-3103F46AD40F}" destId="{7A94AEF9-C35B-4BF1-860E-68F185287FC9}" srcOrd="9" destOrd="0" presId="urn:microsoft.com/office/officeart/2005/8/layout/default"/>
    <dgm:cxn modelId="{01196470-2EA8-4DFE-8232-CB8D8F840BC0}" type="presParOf" srcId="{5F525FB1-DFB2-423C-91A9-3103F46AD40F}" destId="{02BEE202-CCF7-469A-B536-9D98C140B0B5}" srcOrd="10" destOrd="0" presId="urn:microsoft.com/office/officeart/2005/8/layout/default"/>
    <dgm:cxn modelId="{F6181392-C554-4D9D-A3CB-17A80A99E32F}" type="presParOf" srcId="{5F525FB1-DFB2-423C-91A9-3103F46AD40F}" destId="{65727B99-DC92-46AA-B2C4-81202935472F}" srcOrd="11" destOrd="0" presId="urn:microsoft.com/office/officeart/2005/8/layout/default"/>
    <dgm:cxn modelId="{8CC252E6-4173-47E8-924C-9D18823C9C9F}" type="presParOf" srcId="{5F525FB1-DFB2-423C-91A9-3103F46AD40F}" destId="{0EEB7C84-6A32-417F-A75B-85ABDCED49F8}" srcOrd="12" destOrd="0" presId="urn:microsoft.com/office/officeart/2005/8/layout/default"/>
    <dgm:cxn modelId="{509990B3-B80B-4DB3-8703-F1E235426F79}" type="presParOf" srcId="{5F525FB1-DFB2-423C-91A9-3103F46AD40F}" destId="{CA2E908E-0577-4325-B21A-572BC3FD8DF4}" srcOrd="13" destOrd="0" presId="urn:microsoft.com/office/officeart/2005/8/layout/default"/>
    <dgm:cxn modelId="{CEB1D919-35D9-488E-8F8B-9A5C09344D24}" type="presParOf" srcId="{5F525FB1-DFB2-423C-91A9-3103F46AD40F}" destId="{AB332154-297F-4784-BED3-45179A208A73}" srcOrd="1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9F7FA2-5E7A-4791-A89F-2F783E0A3E46}">
      <dsp:nvSpPr>
        <dsp:cNvPr id="0" name=""/>
        <dsp:cNvSpPr/>
      </dsp:nvSpPr>
      <dsp:spPr>
        <a:xfrm>
          <a:off x="4608503" y="4392482"/>
          <a:ext cx="2790309" cy="167418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ea typeface="+mn-ea"/>
              <a:cs typeface="+mn-cs"/>
            </a:rPr>
            <a:t>8. Нахождение ТОФК в числе пяти последних в рейтинге результативности</a:t>
          </a:r>
          <a:br>
            <a:rPr lang="ru-RU" sz="1600" kern="1200" dirty="0" smtClean="0">
              <a:ea typeface="+mn-ea"/>
              <a:cs typeface="+mn-cs"/>
            </a:rPr>
          </a:br>
          <a:r>
            <a:rPr lang="ru-RU" sz="1600" kern="1200" dirty="0" smtClean="0">
              <a:ea typeface="+mn-ea"/>
              <a:cs typeface="+mn-cs"/>
            </a:rPr>
            <a:t>деятельности ТОФК по итогам года</a:t>
          </a:r>
          <a:br>
            <a:rPr lang="ru-RU" sz="1600" kern="1200" dirty="0" smtClean="0">
              <a:ea typeface="+mn-ea"/>
              <a:cs typeface="+mn-cs"/>
            </a:rPr>
          </a:br>
          <a:endParaRPr lang="ru-RU" sz="1600" kern="1200" dirty="0"/>
        </a:p>
      </dsp:txBody>
      <dsp:txXfrm>
        <a:off x="4608503" y="4392482"/>
        <a:ext cx="2790309" cy="1674186"/>
      </dsp:txXfrm>
    </dsp:sp>
    <dsp:sp modelId="{92C81638-9BA4-4F47-B336-88148EFC733F}">
      <dsp:nvSpPr>
        <dsp:cNvPr id="0" name=""/>
        <dsp:cNvSpPr/>
      </dsp:nvSpPr>
      <dsp:spPr>
        <a:xfrm>
          <a:off x="3024333" y="2376260"/>
          <a:ext cx="2790309" cy="167418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ea typeface="+mn-ea"/>
              <a:cs typeface="+mn-cs"/>
            </a:rPr>
            <a:t>5. Низкое качество финансового менеджмента</a:t>
          </a:r>
          <a:br>
            <a:rPr lang="ru-RU" sz="1600" kern="1200" dirty="0" smtClean="0">
              <a:ea typeface="+mn-ea"/>
              <a:cs typeface="+mn-cs"/>
            </a:rPr>
          </a:br>
          <a:endParaRPr lang="ru-RU" sz="1600" kern="1200" dirty="0"/>
        </a:p>
      </dsp:txBody>
      <dsp:txXfrm>
        <a:off x="3024333" y="2376260"/>
        <a:ext cx="2790309" cy="1674186"/>
      </dsp:txXfrm>
    </dsp:sp>
    <dsp:sp modelId="{7B0D42A3-D03B-486C-B8AB-C71A2FAE443F}">
      <dsp:nvSpPr>
        <dsp:cNvPr id="0" name=""/>
        <dsp:cNvSpPr/>
      </dsp:nvSpPr>
      <dsp:spPr>
        <a:xfrm>
          <a:off x="72017" y="2376260"/>
          <a:ext cx="2790309" cy="167418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ea typeface="+mn-ea"/>
              <a:cs typeface="+mn-cs"/>
            </a:rPr>
            <a:t>4. Заключение ТОФК государственных контрактов на закупку товаров, работ, услуг для нужд ТОФК, </a:t>
          </a:r>
          <a:br>
            <a:rPr lang="ru-RU" sz="1600" kern="1200" dirty="0" smtClean="0">
              <a:ea typeface="+mn-ea"/>
              <a:cs typeface="+mn-cs"/>
            </a:rPr>
          </a:br>
          <a:r>
            <a:rPr lang="ru-RU" sz="1600" kern="1200" dirty="0" smtClean="0">
              <a:ea typeface="+mn-ea"/>
              <a:cs typeface="+mn-cs"/>
            </a:rPr>
            <a:t>на сумму, превышающую </a:t>
          </a:r>
          <a:br>
            <a:rPr lang="ru-RU" sz="1600" kern="1200" dirty="0" smtClean="0">
              <a:ea typeface="+mn-ea"/>
              <a:cs typeface="+mn-cs"/>
            </a:rPr>
          </a:br>
          <a:r>
            <a:rPr lang="ru-RU" sz="1600" kern="1200" dirty="0" smtClean="0">
              <a:ea typeface="+mn-ea"/>
              <a:cs typeface="+mn-cs"/>
            </a:rPr>
            <a:t>2 млн рублей</a:t>
          </a:r>
          <a:br>
            <a:rPr lang="ru-RU" sz="1600" kern="1200" dirty="0" smtClean="0">
              <a:ea typeface="+mn-ea"/>
              <a:cs typeface="+mn-cs"/>
            </a:rPr>
          </a:br>
          <a:endParaRPr lang="ru-RU" sz="1600" kern="1200" dirty="0"/>
        </a:p>
      </dsp:txBody>
      <dsp:txXfrm>
        <a:off x="72017" y="2376260"/>
        <a:ext cx="2790309" cy="1674186"/>
      </dsp:txXfrm>
    </dsp:sp>
    <dsp:sp modelId="{A489F087-B569-4D6B-8319-19EC865CFA1C}">
      <dsp:nvSpPr>
        <dsp:cNvPr id="0" name=""/>
        <dsp:cNvSpPr/>
      </dsp:nvSpPr>
      <dsp:spPr>
        <a:xfrm>
          <a:off x="3024333" y="504062"/>
          <a:ext cx="2790309" cy="167418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ea typeface="+mn-ea"/>
              <a:cs typeface="+mn-cs"/>
            </a:rPr>
            <a:t>2. Сведения </a:t>
          </a:r>
          <a:br>
            <a:rPr lang="ru-RU" sz="1600" kern="1200" dirty="0" smtClean="0">
              <a:ea typeface="+mn-ea"/>
              <a:cs typeface="+mn-cs"/>
            </a:rPr>
          </a:br>
          <a:r>
            <a:rPr lang="ru-RU" sz="1600" kern="1200" dirty="0" smtClean="0">
              <a:ea typeface="+mn-ea"/>
              <a:cs typeface="+mn-cs"/>
            </a:rPr>
            <a:t>о наличии нарушений, содержащихся в обращениях граждан и организаций</a:t>
          </a:r>
          <a:br>
            <a:rPr lang="ru-RU" sz="1600" kern="1200" dirty="0" smtClean="0">
              <a:ea typeface="+mn-ea"/>
              <a:cs typeface="+mn-cs"/>
            </a:rPr>
          </a:br>
          <a:r>
            <a:rPr lang="ru-RU" sz="1600" kern="1200" dirty="0" smtClean="0">
              <a:ea typeface="+mn-ea"/>
              <a:cs typeface="+mn-cs"/>
            </a:rPr>
            <a:t/>
          </a:r>
          <a:br>
            <a:rPr lang="ru-RU" sz="1600" kern="1200" dirty="0" smtClean="0">
              <a:ea typeface="+mn-ea"/>
              <a:cs typeface="+mn-cs"/>
            </a:rPr>
          </a:br>
          <a:endParaRPr lang="ru-RU" sz="1600" kern="1200" dirty="0"/>
        </a:p>
      </dsp:txBody>
      <dsp:txXfrm>
        <a:off x="3024333" y="504062"/>
        <a:ext cx="2790309" cy="1674186"/>
      </dsp:txXfrm>
    </dsp:sp>
    <dsp:sp modelId="{3283F6F1-7E10-4611-B6D8-6505E4C79EB4}">
      <dsp:nvSpPr>
        <dsp:cNvPr id="0" name=""/>
        <dsp:cNvSpPr/>
      </dsp:nvSpPr>
      <dsp:spPr>
        <a:xfrm>
          <a:off x="72017" y="504062"/>
          <a:ext cx="2790309" cy="167418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ea typeface="+mn-ea"/>
              <a:cs typeface="+mn-cs"/>
            </a:rPr>
            <a:t>1. Кадровые изменения</a:t>
          </a:r>
          <a:r>
            <a:rPr lang="en-US" sz="1600" kern="1200" dirty="0" smtClean="0">
              <a:ea typeface="+mn-ea"/>
              <a:cs typeface="+mn-cs"/>
            </a:rPr>
            <a:t> (</a:t>
          </a:r>
          <a:r>
            <a:rPr lang="ru-RU" sz="1600" kern="1200" dirty="0" smtClean="0">
              <a:ea typeface="+mn-ea"/>
              <a:cs typeface="+mn-cs"/>
            </a:rPr>
            <a:t>смена руководителя, заместителей руководителя, начальников </a:t>
          </a:r>
          <a:br>
            <a:rPr lang="ru-RU" sz="1600" kern="1200" dirty="0" smtClean="0">
              <a:ea typeface="+mn-ea"/>
              <a:cs typeface="+mn-cs"/>
            </a:rPr>
          </a:br>
          <a:r>
            <a:rPr lang="ru-RU" sz="1600" kern="1200" dirty="0" smtClean="0">
              <a:ea typeface="+mn-ea"/>
              <a:cs typeface="+mn-cs"/>
            </a:rPr>
            <a:t>отделов ТОФК). Риск снижения качества </a:t>
          </a:r>
          <a:br>
            <a:rPr lang="ru-RU" sz="1600" kern="1200" dirty="0" smtClean="0">
              <a:ea typeface="+mn-ea"/>
              <a:cs typeface="+mn-cs"/>
            </a:rPr>
          </a:br>
          <a:r>
            <a:rPr lang="ru-RU" sz="1600" kern="1200" dirty="0" smtClean="0">
              <a:ea typeface="+mn-ea"/>
              <a:cs typeface="+mn-cs"/>
            </a:rPr>
            <a:t>и оперативности работы</a:t>
          </a:r>
          <a:endParaRPr lang="ru-RU" sz="1600" kern="1200" dirty="0"/>
        </a:p>
      </dsp:txBody>
      <dsp:txXfrm>
        <a:off x="72017" y="504062"/>
        <a:ext cx="2790309" cy="1674186"/>
      </dsp:txXfrm>
    </dsp:sp>
    <dsp:sp modelId="{02BEE202-CCF7-469A-B536-9D98C140B0B5}">
      <dsp:nvSpPr>
        <dsp:cNvPr id="0" name=""/>
        <dsp:cNvSpPr/>
      </dsp:nvSpPr>
      <dsp:spPr>
        <a:xfrm>
          <a:off x="5976676" y="504062"/>
          <a:ext cx="2790309" cy="167418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ea typeface="+mn-ea"/>
              <a:cs typeface="+mn-cs"/>
            </a:rPr>
            <a:t>3. Наличие </a:t>
          </a:r>
          <a:br>
            <a:rPr lang="ru-RU" sz="1600" kern="1200" dirty="0" smtClean="0">
              <a:ea typeface="+mn-ea"/>
              <a:cs typeface="+mn-cs"/>
            </a:rPr>
          </a:br>
          <a:r>
            <a:rPr lang="ru-RU" sz="1600" kern="1200" dirty="0" smtClean="0">
              <a:ea typeface="+mn-ea"/>
              <a:cs typeface="+mn-cs"/>
            </a:rPr>
            <a:t>нарушений, установленных  </a:t>
          </a:r>
          <a:br>
            <a:rPr lang="ru-RU" sz="1600" kern="1200" dirty="0" smtClean="0">
              <a:ea typeface="+mn-ea"/>
              <a:cs typeface="+mn-cs"/>
            </a:rPr>
          </a:br>
          <a:r>
            <a:rPr lang="ru-RU" sz="1600" kern="1200" dirty="0" smtClean="0">
              <a:ea typeface="+mn-ea"/>
              <a:cs typeface="+mn-cs"/>
            </a:rPr>
            <a:t>контрольно-надзорными органами</a:t>
          </a:r>
          <a:endParaRPr lang="ru-RU" sz="1600" kern="1200" dirty="0"/>
        </a:p>
      </dsp:txBody>
      <dsp:txXfrm>
        <a:off x="5976676" y="504062"/>
        <a:ext cx="2790309" cy="1674186"/>
      </dsp:txXfrm>
    </dsp:sp>
    <dsp:sp modelId="{0EEB7C84-6A32-417F-A75B-85ABDCED49F8}">
      <dsp:nvSpPr>
        <dsp:cNvPr id="0" name=""/>
        <dsp:cNvSpPr/>
      </dsp:nvSpPr>
      <dsp:spPr>
        <a:xfrm>
          <a:off x="1584170" y="4392488"/>
          <a:ext cx="2790309" cy="167418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ea typeface="+mn-ea"/>
              <a:cs typeface="+mn-cs"/>
            </a:rPr>
            <a:t>7. Нарушения исполнения требований вновь принятых нормативных правовых актов </a:t>
          </a:r>
          <a:br>
            <a:rPr lang="ru-RU" sz="1600" kern="1200" dirty="0" smtClean="0">
              <a:ea typeface="+mn-ea"/>
              <a:cs typeface="+mn-cs"/>
            </a:rPr>
          </a:br>
          <a:r>
            <a:rPr lang="ru-RU" sz="1600" kern="1200" dirty="0" smtClean="0">
              <a:ea typeface="+mn-ea"/>
              <a:cs typeface="+mn-cs"/>
            </a:rPr>
            <a:t>и иных документов</a:t>
          </a:r>
          <a:br>
            <a:rPr lang="ru-RU" sz="1600" kern="1200" dirty="0" smtClean="0">
              <a:ea typeface="+mn-ea"/>
              <a:cs typeface="+mn-cs"/>
            </a:rPr>
          </a:br>
          <a:endParaRPr lang="ru-RU" sz="1600" kern="1200" dirty="0"/>
        </a:p>
      </dsp:txBody>
      <dsp:txXfrm>
        <a:off x="1584170" y="4392488"/>
        <a:ext cx="2790309" cy="1674186"/>
      </dsp:txXfrm>
    </dsp:sp>
    <dsp:sp modelId="{AB332154-297F-4784-BED3-45179A208A73}">
      <dsp:nvSpPr>
        <dsp:cNvPr id="0" name=""/>
        <dsp:cNvSpPr/>
      </dsp:nvSpPr>
      <dsp:spPr>
        <a:xfrm>
          <a:off x="6048666" y="2376265"/>
          <a:ext cx="2790309" cy="167418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ea typeface="+mn-ea"/>
              <a:cs typeface="+mn-cs"/>
            </a:rPr>
            <a:t>6. Нарушения, выявленные </a:t>
          </a:r>
          <a:br>
            <a:rPr lang="ru-RU" sz="1600" kern="1200" dirty="0" smtClean="0">
              <a:ea typeface="+mn-ea"/>
              <a:cs typeface="+mn-cs"/>
            </a:rPr>
          </a:br>
          <a:r>
            <a:rPr lang="ru-RU" sz="1600" kern="1200" dirty="0" smtClean="0">
              <a:ea typeface="+mn-ea"/>
              <a:cs typeface="+mn-cs"/>
            </a:rPr>
            <a:t>по результатам мониторинга публикаций в средствах массовой информации</a:t>
          </a:r>
          <a:br>
            <a:rPr lang="ru-RU" sz="1600" kern="1200" dirty="0" smtClean="0">
              <a:ea typeface="+mn-ea"/>
              <a:cs typeface="+mn-cs"/>
            </a:rPr>
          </a:br>
          <a:r>
            <a:rPr lang="ru-RU" sz="1600" kern="1200" dirty="0" smtClean="0">
              <a:ea typeface="+mn-ea"/>
              <a:cs typeface="+mn-cs"/>
            </a:rPr>
            <a:t/>
          </a:r>
          <a:br>
            <a:rPr lang="ru-RU" sz="1600" kern="1200" dirty="0" smtClean="0">
              <a:ea typeface="+mn-ea"/>
              <a:cs typeface="+mn-cs"/>
            </a:rPr>
          </a:br>
          <a:endParaRPr lang="ru-RU" sz="1600" kern="1200" dirty="0"/>
        </a:p>
      </dsp:txBody>
      <dsp:txXfrm>
        <a:off x="6048666" y="2376265"/>
        <a:ext cx="2790309" cy="167418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1.jp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772816"/>
            <a:ext cx="8229600" cy="2160240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Подходы к построению</a:t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рискориентированной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модели проведения контрольных и аудиторских мероприятий </a:t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Федеральном казначействе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751810" y="5364708"/>
            <a:ext cx="439596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>
                <a:solidFill>
                  <a:srgbClr val="00349E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Начальник Инспекторского отдела Управления внутреннего контроля (аудита) </a:t>
            </a:r>
            <a:endParaRPr lang="ru-RU" sz="1600" dirty="0" smtClean="0">
              <a:solidFill>
                <a:srgbClr val="00349E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349E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600" dirty="0">
                <a:solidFill>
                  <a:srgbClr val="00349E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оценки эффективности деятельности Федерального казначейства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>
                <a:solidFill>
                  <a:srgbClr val="00349E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А.В. </a:t>
            </a:r>
            <a:r>
              <a:rPr lang="ru-RU" sz="1600" dirty="0" err="1">
                <a:solidFill>
                  <a:srgbClr val="00349E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Кашинцев</a:t>
            </a:r>
            <a:endParaRPr lang="ru-RU" sz="1600" dirty="0">
              <a:solidFill>
                <a:srgbClr val="00349E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8323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2534" cy="490066"/>
          </a:xfrm>
          <a:solidFill>
            <a:srgbClr val="FFC000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1600" dirty="0" smtClean="0"/>
              <a:t>      </a:t>
            </a:r>
            <a:r>
              <a:rPr lang="ru-RU" sz="1800" dirty="0" smtClean="0"/>
              <a:t>Наличие в деятельности ТОФК нарушений, выявленных по результатам мониторинга публикаций в средствах массовой информации</a:t>
            </a:r>
            <a:endParaRPr lang="ru-RU" sz="1800" dirty="0"/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169117" y="3077904"/>
            <a:ext cx="1944216" cy="1458048"/>
          </a:xfrm>
          <a:prstGeom prst="round2Diag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prstClr val="white"/>
                </a:solidFill>
              </a:rPr>
              <a:t>Мониторинг публикаций </a:t>
            </a:r>
            <a:br>
              <a:rPr lang="ru-RU" dirty="0" smtClean="0">
                <a:solidFill>
                  <a:prstClr val="white"/>
                </a:solidFill>
              </a:rPr>
            </a:br>
            <a:r>
              <a:rPr lang="ru-RU" dirty="0" smtClean="0">
                <a:solidFill>
                  <a:prstClr val="white"/>
                </a:solidFill>
              </a:rPr>
              <a:t>в СМИ </a:t>
            </a:r>
            <a:br>
              <a:rPr lang="ru-RU" dirty="0" smtClean="0">
                <a:solidFill>
                  <a:prstClr val="white"/>
                </a:solidFill>
              </a:rPr>
            </a:br>
            <a:r>
              <a:rPr lang="ru-RU" dirty="0" smtClean="0">
                <a:solidFill>
                  <a:prstClr val="white"/>
                </a:solidFill>
              </a:rPr>
              <a:t>(на постоянной основе)</a:t>
            </a: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6" name="Левая фигурная скобка 5"/>
          <p:cNvSpPr/>
          <p:nvPr/>
        </p:nvSpPr>
        <p:spPr>
          <a:xfrm>
            <a:off x="2113333" y="1196752"/>
            <a:ext cx="504056" cy="5220352"/>
          </a:xfrm>
          <a:prstGeom prst="leftBrac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75856" y="1196752"/>
            <a:ext cx="2016224" cy="12961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prstClr val="white"/>
                </a:solidFill>
              </a:rPr>
              <a:t>Наличие сведений </a:t>
            </a:r>
            <a:br>
              <a:rPr lang="ru-RU" sz="1200" dirty="0" smtClean="0">
                <a:solidFill>
                  <a:prstClr val="white"/>
                </a:solidFill>
              </a:rPr>
            </a:br>
            <a:r>
              <a:rPr lang="ru-RU" sz="1200" dirty="0" smtClean="0">
                <a:solidFill>
                  <a:prstClr val="white"/>
                </a:solidFill>
              </a:rPr>
              <a:t>о нарушениях </a:t>
            </a:r>
            <a:br>
              <a:rPr lang="ru-RU" sz="1200" dirty="0" smtClean="0">
                <a:solidFill>
                  <a:prstClr val="white"/>
                </a:solidFill>
              </a:rPr>
            </a:br>
            <a:r>
              <a:rPr lang="ru-RU" sz="1200" dirty="0" smtClean="0">
                <a:solidFill>
                  <a:prstClr val="white"/>
                </a:solidFill>
              </a:rPr>
              <a:t>в деятельности ТОФК, </a:t>
            </a:r>
            <a:r>
              <a:rPr lang="ru-RU" sz="1200" dirty="0">
                <a:solidFill>
                  <a:prstClr val="white"/>
                </a:solidFill>
              </a:rPr>
              <a:t>относящихся по своей значимости к весовому значению </a:t>
            </a:r>
            <a:r>
              <a:rPr lang="ru-RU" sz="1200" dirty="0" smtClean="0">
                <a:solidFill>
                  <a:prstClr val="white"/>
                </a:solidFill>
              </a:rPr>
              <a:t>0,5</a:t>
            </a:r>
            <a:endParaRPr lang="ru-RU" sz="1200" dirty="0">
              <a:solidFill>
                <a:prstClr val="white"/>
              </a:solidFill>
            </a:endParaRPr>
          </a:p>
          <a:p>
            <a:pPr algn="just"/>
            <a:endParaRPr lang="ru-RU" sz="1200" dirty="0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74076" y="2907170"/>
            <a:ext cx="2016224" cy="11519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prstClr val="white"/>
                </a:solidFill>
              </a:rPr>
              <a:t>Наличие сведений</a:t>
            </a:r>
            <a:br>
              <a:rPr lang="ru-RU" sz="1200" dirty="0" smtClean="0">
                <a:solidFill>
                  <a:prstClr val="white"/>
                </a:solidFill>
              </a:rPr>
            </a:br>
            <a:r>
              <a:rPr lang="ru-RU" sz="1200" dirty="0" smtClean="0">
                <a:solidFill>
                  <a:prstClr val="white"/>
                </a:solidFill>
              </a:rPr>
              <a:t>о нарушениях</a:t>
            </a:r>
            <a:r>
              <a:rPr lang="ru-RU" sz="1200" dirty="0">
                <a:solidFill>
                  <a:prstClr val="white"/>
                </a:solidFill>
              </a:rPr>
              <a:t> </a:t>
            </a:r>
            <a:r>
              <a:rPr lang="ru-RU" sz="1200" dirty="0" smtClean="0">
                <a:solidFill>
                  <a:prstClr val="white"/>
                </a:solidFill>
              </a:rPr>
              <a:t/>
            </a:r>
            <a:br>
              <a:rPr lang="ru-RU" sz="1200" dirty="0" smtClean="0">
                <a:solidFill>
                  <a:prstClr val="white"/>
                </a:solidFill>
              </a:rPr>
            </a:br>
            <a:r>
              <a:rPr lang="ru-RU" sz="1200" dirty="0" smtClean="0">
                <a:solidFill>
                  <a:prstClr val="white"/>
                </a:solidFill>
              </a:rPr>
              <a:t>в </a:t>
            </a:r>
            <a:r>
              <a:rPr lang="ru-RU" sz="1200" dirty="0">
                <a:solidFill>
                  <a:prstClr val="white"/>
                </a:solidFill>
              </a:rPr>
              <a:t>деятельности </a:t>
            </a:r>
            <a:r>
              <a:rPr lang="ru-RU" sz="1200" dirty="0" smtClean="0">
                <a:solidFill>
                  <a:prstClr val="white"/>
                </a:solidFill>
              </a:rPr>
              <a:t>ТОФК</a:t>
            </a:r>
            <a:r>
              <a:rPr lang="ru-RU" sz="1200" dirty="0">
                <a:solidFill>
                  <a:prstClr val="white"/>
                </a:solidFill>
              </a:rPr>
              <a:t>,</a:t>
            </a:r>
            <a:r>
              <a:rPr lang="ru-RU" sz="1200" dirty="0" smtClean="0">
                <a:solidFill>
                  <a:prstClr val="white"/>
                </a:solidFill>
              </a:rPr>
              <a:t> </a:t>
            </a:r>
            <a:r>
              <a:rPr lang="ru-RU" sz="1200" dirty="0">
                <a:solidFill>
                  <a:prstClr val="white"/>
                </a:solidFill>
              </a:rPr>
              <a:t>относящихся по своей значимости к весовому значению </a:t>
            </a:r>
            <a:r>
              <a:rPr lang="ru-RU" sz="1200" dirty="0" smtClean="0">
                <a:solidFill>
                  <a:prstClr val="white"/>
                </a:solidFill>
              </a:rPr>
              <a:t>0,8</a:t>
            </a:r>
            <a:endParaRPr lang="ru-RU" sz="1200" dirty="0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82258" y="4725144"/>
            <a:ext cx="2016224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prstClr val="white"/>
                </a:solidFill>
              </a:rPr>
              <a:t>Сведения о нарушениях</a:t>
            </a:r>
            <a:r>
              <a:rPr lang="ru-RU" sz="1200" dirty="0">
                <a:solidFill>
                  <a:prstClr val="white"/>
                </a:solidFill>
              </a:rPr>
              <a:t> </a:t>
            </a:r>
            <a:r>
              <a:rPr lang="ru-RU" sz="1200" dirty="0" smtClean="0">
                <a:solidFill>
                  <a:prstClr val="white"/>
                </a:solidFill>
              </a:rPr>
              <a:t/>
            </a:r>
            <a:br>
              <a:rPr lang="ru-RU" sz="1200" dirty="0" smtClean="0">
                <a:solidFill>
                  <a:prstClr val="white"/>
                </a:solidFill>
              </a:rPr>
            </a:br>
            <a:r>
              <a:rPr lang="ru-RU" sz="1200" dirty="0" smtClean="0">
                <a:solidFill>
                  <a:prstClr val="white"/>
                </a:solidFill>
              </a:rPr>
              <a:t>в </a:t>
            </a:r>
            <a:r>
              <a:rPr lang="ru-RU" sz="1200" dirty="0">
                <a:solidFill>
                  <a:prstClr val="white"/>
                </a:solidFill>
              </a:rPr>
              <a:t>деятельности ТОФК</a:t>
            </a:r>
            <a:r>
              <a:rPr lang="ru-RU" sz="1200" dirty="0" smtClean="0">
                <a:solidFill>
                  <a:prstClr val="white"/>
                </a:solidFill>
              </a:rPr>
              <a:t>, относящихся </a:t>
            </a:r>
            <a:r>
              <a:rPr lang="ru-RU" sz="1200" dirty="0">
                <a:solidFill>
                  <a:prstClr val="white"/>
                </a:solidFill>
              </a:rPr>
              <a:t>по своей значимости к весовому значению </a:t>
            </a:r>
            <a:r>
              <a:rPr lang="ru-RU" sz="1200" dirty="0" smtClean="0">
                <a:solidFill>
                  <a:prstClr val="white"/>
                </a:solidFill>
              </a:rPr>
              <a:t>1,0</a:t>
            </a:r>
            <a:endParaRPr lang="ru-RU" sz="1200" dirty="0">
              <a:solidFill>
                <a:prstClr val="white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987838" y="1340996"/>
            <a:ext cx="2808312" cy="11519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prstClr val="white"/>
                </a:solidFill>
              </a:rPr>
              <a:t>Систематизация информации для последующего использования </a:t>
            </a:r>
            <a:br>
              <a:rPr lang="ru-RU" sz="1200" dirty="0" smtClean="0">
                <a:solidFill>
                  <a:prstClr val="white"/>
                </a:solidFill>
              </a:rPr>
            </a:br>
            <a:r>
              <a:rPr lang="ru-RU" sz="1200" dirty="0" smtClean="0">
                <a:solidFill>
                  <a:prstClr val="white"/>
                </a:solidFill>
              </a:rPr>
              <a:t>при проведении контрольных </a:t>
            </a:r>
            <a:br>
              <a:rPr lang="ru-RU" sz="1200" dirty="0" smtClean="0">
                <a:solidFill>
                  <a:prstClr val="white"/>
                </a:solidFill>
              </a:rPr>
            </a:br>
            <a:r>
              <a:rPr lang="ru-RU" sz="1200" dirty="0" smtClean="0">
                <a:solidFill>
                  <a:prstClr val="white"/>
                </a:solidFill>
              </a:rPr>
              <a:t>и аудиторских мероприятий</a:t>
            </a:r>
            <a:endParaRPr lang="ru-RU" sz="1200" dirty="0">
              <a:solidFill>
                <a:prstClr val="white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987838" y="2907170"/>
            <a:ext cx="2901896" cy="11519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prstClr val="white"/>
                </a:solidFill>
              </a:rPr>
              <a:t>Поручение </a:t>
            </a:r>
            <a:r>
              <a:rPr lang="ru-RU" sz="1200" dirty="0" err="1" smtClean="0">
                <a:solidFill>
                  <a:prstClr val="white"/>
                </a:solidFill>
              </a:rPr>
              <a:t>ОВКиА</a:t>
            </a:r>
            <a:r>
              <a:rPr lang="ru-RU" sz="1200" dirty="0" smtClean="0">
                <a:solidFill>
                  <a:prstClr val="white"/>
                </a:solidFill>
              </a:rPr>
              <a:t> провести проверку соответствующей информации</a:t>
            </a:r>
            <a:endParaRPr lang="ru-RU" sz="1200" dirty="0">
              <a:solidFill>
                <a:prstClr val="white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081422" y="4725144"/>
            <a:ext cx="2808312" cy="14401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prstClr val="white"/>
                </a:solidFill>
              </a:rPr>
              <a:t>Запрос УВК(А)</a:t>
            </a:r>
            <a:r>
              <a:rPr lang="ru-RU" sz="1200" dirty="0" err="1" smtClean="0">
                <a:solidFill>
                  <a:prstClr val="white"/>
                </a:solidFill>
              </a:rPr>
              <a:t>иОЭД</a:t>
            </a:r>
            <a:r>
              <a:rPr lang="ru-RU" sz="1200" dirty="0" smtClean="0">
                <a:solidFill>
                  <a:prstClr val="white"/>
                </a:solidFill>
              </a:rPr>
              <a:t> первичных документов, проведение их анализа. В случае подтверждения информации проведение внеплановой камеральной проверки или выездной</a:t>
            </a:r>
            <a:endParaRPr lang="ru-RU" sz="1200" dirty="0">
              <a:solidFill>
                <a:prstClr val="white"/>
              </a:solidFill>
            </a:endParaRPr>
          </a:p>
        </p:txBody>
      </p:sp>
      <p:sp>
        <p:nvSpPr>
          <p:cNvPr id="13" name="Стрелка вправо с вырезом 12"/>
          <p:cNvSpPr/>
          <p:nvPr/>
        </p:nvSpPr>
        <p:spPr>
          <a:xfrm>
            <a:off x="5508104" y="1751677"/>
            <a:ext cx="360040" cy="378042"/>
          </a:xfrm>
          <a:prstGeom prst="notched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4" name="Стрелка вправо с вырезом 13"/>
          <p:cNvSpPr/>
          <p:nvPr/>
        </p:nvSpPr>
        <p:spPr>
          <a:xfrm>
            <a:off x="5508104" y="3338560"/>
            <a:ext cx="360040" cy="378042"/>
          </a:xfrm>
          <a:prstGeom prst="notched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5" name="Стрелка вправо с вырезом 14"/>
          <p:cNvSpPr/>
          <p:nvPr/>
        </p:nvSpPr>
        <p:spPr>
          <a:xfrm>
            <a:off x="5508104" y="5256203"/>
            <a:ext cx="360040" cy="378042"/>
          </a:xfrm>
          <a:prstGeom prst="notched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91417" y="188640"/>
            <a:ext cx="720080" cy="648072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prstClr val="white"/>
                </a:solidFill>
              </a:rPr>
              <a:t>6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56" y="5256203"/>
            <a:ext cx="2113333" cy="1149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545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2534" cy="706090"/>
          </a:xfrm>
          <a:solidFill>
            <a:srgbClr val="FFC000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1400" dirty="0" smtClean="0"/>
              <a:t>Наличие нарушений исполнения требований вновь принятых нормативных правовых актов и иных                     документов (федеральные законы, приказы Минфина России, Федерального казначейства)     </a:t>
            </a:r>
            <a:endParaRPr lang="ru-RU" sz="1400" dirty="0"/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107503" y="2415477"/>
            <a:ext cx="2509885" cy="2453683"/>
          </a:xfrm>
          <a:prstGeom prst="round2Diag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prstClr val="white"/>
                </a:solidFill>
              </a:rPr>
              <a:t>Мониторинг выхода новых НПА, оказывающих существенное влияние на деятельность ТОФК (на основании документов, получаемых УВК(А)</a:t>
            </a:r>
            <a:r>
              <a:rPr lang="ru-RU" sz="1400" dirty="0" err="1" smtClean="0">
                <a:solidFill>
                  <a:prstClr val="white"/>
                </a:solidFill>
              </a:rPr>
              <a:t>иОЭД</a:t>
            </a:r>
            <a:r>
              <a:rPr lang="ru-RU" sz="1400" dirty="0" smtClean="0">
                <a:solidFill>
                  <a:prstClr val="white"/>
                </a:solidFill>
              </a:rPr>
              <a:t> от Административного управления в общем порядке)</a:t>
            </a:r>
            <a:endParaRPr lang="ru-RU" sz="1400" dirty="0">
              <a:solidFill>
                <a:prstClr val="white"/>
              </a:solidFill>
            </a:endParaRPr>
          </a:p>
        </p:txBody>
      </p:sp>
      <p:sp>
        <p:nvSpPr>
          <p:cNvPr id="6" name="Левая фигурная скобка 5"/>
          <p:cNvSpPr/>
          <p:nvPr/>
        </p:nvSpPr>
        <p:spPr>
          <a:xfrm>
            <a:off x="2617389" y="1261928"/>
            <a:ext cx="504056" cy="5220352"/>
          </a:xfrm>
          <a:prstGeom prst="leftBrac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75856" y="1340996"/>
            <a:ext cx="2016224" cy="11519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prstClr val="white"/>
                </a:solidFill>
              </a:rPr>
              <a:t>ТОФК проинформировал об исполнении требований вновь принятого правового акта в полном объеме </a:t>
            </a:r>
            <a:endParaRPr lang="ru-RU" sz="1200" dirty="0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74076" y="2907170"/>
            <a:ext cx="2016224" cy="11519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prstClr val="white"/>
                </a:solidFill>
              </a:rPr>
              <a:t>ТОФК не в полной мере исполнил требования вновь принятого правового акта</a:t>
            </a:r>
            <a:endParaRPr lang="ru-RU" sz="1200" dirty="0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82258" y="4725144"/>
            <a:ext cx="2016224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200" dirty="0" smtClean="0">
                <a:solidFill>
                  <a:prstClr val="white"/>
                </a:solidFill>
              </a:rPr>
              <a:t>ТОФК не выполнил требования </a:t>
            </a:r>
            <a:r>
              <a:rPr lang="ru-RU" sz="1200" dirty="0">
                <a:solidFill>
                  <a:prstClr val="white"/>
                </a:solidFill>
              </a:rPr>
              <a:t>вновь принятого правового акта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987838" y="1340996"/>
            <a:ext cx="2808312" cy="11519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prstClr val="white"/>
                </a:solidFill>
              </a:rPr>
              <a:t>Проверка достоверности данной информации при проведении очередной проверки</a:t>
            </a:r>
            <a:endParaRPr lang="ru-RU" sz="1200" dirty="0">
              <a:solidFill>
                <a:prstClr val="white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081422" y="2907170"/>
            <a:ext cx="2808312" cy="11519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200" dirty="0" smtClean="0">
                <a:solidFill>
                  <a:prstClr val="white"/>
                </a:solidFill>
              </a:rPr>
              <a:t>Запрос объяснений от руководства ТОФК, анализ причин неисполнения </a:t>
            </a:r>
            <a:r>
              <a:rPr lang="ru-RU" sz="1200" dirty="0">
                <a:solidFill>
                  <a:prstClr val="white"/>
                </a:solidFill>
              </a:rPr>
              <a:t>вновь принятого правового </a:t>
            </a:r>
            <a:r>
              <a:rPr lang="ru-RU" sz="1200" dirty="0" smtClean="0">
                <a:solidFill>
                  <a:prstClr val="white"/>
                </a:solidFill>
              </a:rPr>
              <a:t>акта,  поручение об исполнении требований с указанием срока</a:t>
            </a:r>
            <a:endParaRPr lang="ru-RU" sz="1200" dirty="0">
              <a:solidFill>
                <a:prstClr val="white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081422" y="4437112"/>
            <a:ext cx="2808312" cy="20882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200" dirty="0">
                <a:solidFill>
                  <a:prstClr val="white"/>
                </a:solidFill>
              </a:rPr>
              <a:t>Запрос объяснений от руководства </a:t>
            </a:r>
            <a:r>
              <a:rPr lang="ru-RU" sz="1200" dirty="0" smtClean="0">
                <a:solidFill>
                  <a:prstClr val="white"/>
                </a:solidFill>
              </a:rPr>
              <a:t>ТОФК, </a:t>
            </a:r>
            <a:r>
              <a:rPr lang="ru-RU" sz="1200" dirty="0">
                <a:solidFill>
                  <a:prstClr val="white"/>
                </a:solidFill>
              </a:rPr>
              <a:t>анализ причин </a:t>
            </a:r>
            <a:r>
              <a:rPr lang="ru-RU" sz="1200" dirty="0" smtClean="0">
                <a:solidFill>
                  <a:prstClr val="white"/>
                </a:solidFill>
              </a:rPr>
              <a:t>неисполнения </a:t>
            </a:r>
            <a:r>
              <a:rPr lang="ru-RU" sz="1200" dirty="0">
                <a:solidFill>
                  <a:prstClr val="white"/>
                </a:solidFill>
              </a:rPr>
              <a:t>вновь принятого правового </a:t>
            </a:r>
            <a:r>
              <a:rPr lang="ru-RU" sz="1200" dirty="0" smtClean="0">
                <a:solidFill>
                  <a:prstClr val="white"/>
                </a:solidFill>
              </a:rPr>
              <a:t>акта.  Поручение </a:t>
            </a:r>
            <a:r>
              <a:rPr lang="ru-RU" sz="1200" dirty="0" err="1" smtClean="0">
                <a:solidFill>
                  <a:prstClr val="white"/>
                </a:solidFill>
              </a:rPr>
              <a:t>ОВКиА</a:t>
            </a:r>
            <a:r>
              <a:rPr lang="ru-RU" sz="1200" dirty="0" smtClean="0">
                <a:solidFill>
                  <a:prstClr val="white"/>
                </a:solidFill>
              </a:rPr>
              <a:t> провести проверку по данному вопросу. Инициирование служебных проверок в отношении должностных лиц, допустивших неисполнение вновь принятого правового акта, </a:t>
            </a:r>
            <a:r>
              <a:rPr lang="ru-RU" sz="1200" dirty="0">
                <a:solidFill>
                  <a:prstClr val="white"/>
                </a:solidFill>
              </a:rPr>
              <a:t>д</a:t>
            </a:r>
            <a:r>
              <a:rPr lang="ru-RU" sz="1200" dirty="0" smtClean="0">
                <a:solidFill>
                  <a:prstClr val="white"/>
                </a:solidFill>
              </a:rPr>
              <a:t>оклад руководству Федерального казначейства</a:t>
            </a:r>
            <a:endParaRPr lang="ru-RU" sz="1200" dirty="0">
              <a:solidFill>
                <a:prstClr val="white"/>
              </a:solidFill>
            </a:endParaRPr>
          </a:p>
        </p:txBody>
      </p:sp>
      <p:sp>
        <p:nvSpPr>
          <p:cNvPr id="13" name="Стрелка вправо с вырезом 12"/>
          <p:cNvSpPr/>
          <p:nvPr/>
        </p:nvSpPr>
        <p:spPr>
          <a:xfrm>
            <a:off x="5508104" y="1751677"/>
            <a:ext cx="360040" cy="378042"/>
          </a:xfrm>
          <a:prstGeom prst="notched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4" name="Стрелка вправо с вырезом 13"/>
          <p:cNvSpPr/>
          <p:nvPr/>
        </p:nvSpPr>
        <p:spPr>
          <a:xfrm>
            <a:off x="5508104" y="3338560"/>
            <a:ext cx="360040" cy="378042"/>
          </a:xfrm>
          <a:prstGeom prst="notched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5" name="Стрелка вправо с вырезом 14"/>
          <p:cNvSpPr/>
          <p:nvPr/>
        </p:nvSpPr>
        <p:spPr>
          <a:xfrm>
            <a:off x="5508104" y="5256203"/>
            <a:ext cx="360040" cy="378042"/>
          </a:xfrm>
          <a:prstGeom prst="notched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10708" y="260648"/>
            <a:ext cx="720080" cy="72008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prstClr val="white"/>
                </a:solidFill>
              </a:rPr>
              <a:t>7</a:t>
            </a:r>
            <a:endParaRPr lang="ru-RU" sz="2800" dirty="0">
              <a:solidFill>
                <a:prstClr val="white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514" y="4921524"/>
            <a:ext cx="1475859" cy="1844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8955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44824"/>
            <a:ext cx="8229600" cy="1143000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Спасибо за внимание!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1030" y="3284984"/>
            <a:ext cx="3409490" cy="34011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4313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634082"/>
          </a:xfrm>
          <a:solidFill>
            <a:srgbClr val="FFC000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1600" dirty="0" smtClean="0"/>
              <a:t>    Нахождение ТОФК в числе пяти последних в рейтинге результативности деятельности ТОФК по итогам отчетного года</a:t>
            </a:r>
            <a:endParaRPr lang="ru-RU" sz="1600" dirty="0"/>
          </a:p>
        </p:txBody>
      </p:sp>
      <p:sp>
        <p:nvSpPr>
          <p:cNvPr id="5" name="Овал 4"/>
          <p:cNvSpPr/>
          <p:nvPr/>
        </p:nvSpPr>
        <p:spPr>
          <a:xfrm>
            <a:off x="0" y="228362"/>
            <a:ext cx="720080" cy="648072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prstClr val="white"/>
                </a:solidFill>
              </a:rPr>
              <a:t>8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1700808"/>
            <a:ext cx="3168352" cy="33123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prstClr val="white"/>
                </a:solidFill>
              </a:rPr>
              <a:t>Положение </a:t>
            </a:r>
            <a:r>
              <a:rPr lang="ru-RU" sz="1600" dirty="0">
                <a:solidFill>
                  <a:prstClr val="white"/>
                </a:solidFill>
              </a:rPr>
              <a:t>ТОФК </a:t>
            </a:r>
            <a:r>
              <a:rPr lang="ru-RU" sz="1600" dirty="0" smtClean="0">
                <a:solidFill>
                  <a:prstClr val="white"/>
                </a:solidFill>
              </a:rPr>
              <a:t>в рейтинге результативности деятельности ТОФК по итогам отчетного года :</a:t>
            </a:r>
          </a:p>
          <a:p>
            <a:pPr algn="ctr"/>
            <a:r>
              <a:rPr lang="ru-RU" dirty="0" smtClean="0">
                <a:solidFill>
                  <a:prstClr val="white"/>
                </a:solidFill>
              </a:rPr>
              <a:t>81________________</a:t>
            </a:r>
          </a:p>
          <a:p>
            <a:pPr algn="ctr"/>
            <a:r>
              <a:rPr lang="ru-RU" dirty="0" smtClean="0">
                <a:solidFill>
                  <a:prstClr val="white"/>
                </a:solidFill>
              </a:rPr>
              <a:t>82________________</a:t>
            </a:r>
          </a:p>
          <a:p>
            <a:pPr algn="ctr"/>
            <a:r>
              <a:rPr lang="ru-RU" dirty="0" smtClean="0">
                <a:solidFill>
                  <a:prstClr val="white"/>
                </a:solidFill>
              </a:rPr>
              <a:t>83________________</a:t>
            </a:r>
          </a:p>
          <a:p>
            <a:pPr algn="ctr"/>
            <a:r>
              <a:rPr lang="ru-RU" dirty="0" smtClean="0">
                <a:solidFill>
                  <a:prstClr val="white"/>
                </a:solidFill>
              </a:rPr>
              <a:t>84________________</a:t>
            </a:r>
          </a:p>
          <a:p>
            <a:pPr algn="ctr"/>
            <a:r>
              <a:rPr lang="ru-RU" dirty="0" smtClean="0">
                <a:solidFill>
                  <a:prstClr val="white"/>
                </a:solidFill>
              </a:rPr>
              <a:t>85________________</a:t>
            </a: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932040" y="1700808"/>
            <a:ext cx="3888432" cy="33123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prstClr val="white"/>
                </a:solidFill>
              </a:rPr>
              <a:t>Рассмотрение вопроса о проведении УВК(А)</a:t>
            </a:r>
            <a:r>
              <a:rPr lang="ru-RU" dirty="0" err="1" smtClean="0">
                <a:solidFill>
                  <a:prstClr val="white"/>
                </a:solidFill>
              </a:rPr>
              <a:t>иОЭД</a:t>
            </a:r>
            <a:r>
              <a:rPr lang="ru-RU" dirty="0" smtClean="0">
                <a:solidFill>
                  <a:prstClr val="white"/>
                </a:solidFill>
              </a:rPr>
              <a:t> внеплановой тематической проверки ТОФК </a:t>
            </a:r>
            <a:br>
              <a:rPr lang="ru-RU" dirty="0" smtClean="0">
                <a:solidFill>
                  <a:prstClr val="white"/>
                </a:solidFill>
              </a:rPr>
            </a:br>
            <a:r>
              <a:rPr lang="ru-RU" dirty="0" smtClean="0">
                <a:solidFill>
                  <a:prstClr val="white"/>
                </a:solidFill>
              </a:rPr>
              <a:t>в очередном году</a:t>
            </a: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8" name="Стрелка вправо с вырезом 7"/>
          <p:cNvSpPr/>
          <p:nvPr/>
        </p:nvSpPr>
        <p:spPr>
          <a:xfrm>
            <a:off x="4211960" y="3167971"/>
            <a:ext cx="360040" cy="378042"/>
          </a:xfrm>
          <a:prstGeom prst="notched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2322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Целью </a:t>
            </a:r>
            <a:r>
              <a:rPr lang="ru-RU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рискориентированной</a:t>
            </a: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модели проведения контрольных и аудиторских мероприятий </a:t>
            </a: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является выявление потенциальных объектов внутреннего контроля, отклонения в работе которых от регламентированных параметров могут существенным образом негативно отразиться на деятельности объекта и </a:t>
            </a:r>
            <a:r>
              <a:rPr lang="ru-RU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Федерального казначейства </a:t>
            </a: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 целом.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6147350"/>
            <a:ext cx="6372200" cy="5524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7235" y="188640"/>
            <a:ext cx="1440160" cy="144016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  <p:extLst>
      <p:ext uri="{BB962C8B-B14F-4D97-AF65-F5344CB8AC3E}">
        <p14:creationId xmlns:p14="http://schemas.microsoft.com/office/powerpoint/2010/main" val="1317737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Преимущества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19256" cy="4525963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Переориентация контрольных и аудиторских мероприятий на объекты повышенного риска.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Отсутствие плановых проверок для объектов низкого риска (5 лет)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Общее сокращение административных издержек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результативности контрольной деятельности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эффективности 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использования человеческих, 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материальных и финансовых ресурсов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6237312"/>
            <a:ext cx="5210175" cy="5524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4141327"/>
            <a:ext cx="2454455" cy="2648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6808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713523582"/>
              </p:ext>
            </p:extLst>
          </p:nvPr>
        </p:nvGraphicFramePr>
        <p:xfrm>
          <a:off x="107504" y="116632"/>
          <a:ext cx="8928992" cy="65527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6305550"/>
            <a:ext cx="5210175" cy="55245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5577434"/>
            <a:ext cx="1807601" cy="11669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81476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368740" y="2132856"/>
            <a:ext cx="8667756" cy="4536504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611560" y="44624"/>
            <a:ext cx="8229600" cy="603448"/>
          </a:xfrm>
          <a:solidFill>
            <a:srgbClr val="FFC000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1400" dirty="0" smtClean="0"/>
              <a:t>Кадровые изменения</a:t>
            </a:r>
            <a:r>
              <a:rPr lang="en-US" sz="1400" dirty="0" smtClean="0"/>
              <a:t> (</a:t>
            </a:r>
            <a:r>
              <a:rPr lang="ru-RU" sz="1400" dirty="0" smtClean="0"/>
              <a:t>смена руководителя, заместителей руководителя, начальников отделов ТОФК). Риск снижения качества и оперативности работы</a:t>
            </a:r>
            <a:endParaRPr lang="ru-RU" sz="1400" dirty="0"/>
          </a:p>
        </p:txBody>
      </p:sp>
      <p:sp>
        <p:nvSpPr>
          <p:cNvPr id="24" name="Прямоугольник с двумя скругленными противолежащими углами 23"/>
          <p:cNvSpPr/>
          <p:nvPr/>
        </p:nvSpPr>
        <p:spPr>
          <a:xfrm>
            <a:off x="555802" y="2678859"/>
            <a:ext cx="2312212" cy="933674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prstClr val="white"/>
                </a:solidFill>
              </a:rPr>
              <a:t>Анализ результатов проверок КНО </a:t>
            </a:r>
            <a:r>
              <a:rPr lang="en-US" sz="1200" dirty="0" smtClean="0">
                <a:solidFill>
                  <a:prstClr val="white"/>
                </a:solidFill>
              </a:rPr>
              <a:t>(</a:t>
            </a:r>
            <a:r>
              <a:rPr lang="ru-RU" sz="1200" dirty="0" smtClean="0">
                <a:solidFill>
                  <a:prstClr val="white"/>
                </a:solidFill>
              </a:rPr>
              <a:t>9 месяцев с момента смены руководителя, заместителя руководителя, начальника отдела ТОФК</a:t>
            </a:r>
            <a:r>
              <a:rPr lang="en-US" sz="1200" dirty="0" smtClean="0">
                <a:solidFill>
                  <a:prstClr val="white"/>
                </a:solidFill>
              </a:rPr>
              <a:t>)</a:t>
            </a:r>
            <a:endParaRPr lang="ru-RU" sz="1200" dirty="0">
              <a:solidFill>
                <a:prstClr val="white"/>
              </a:solidFill>
            </a:endParaRPr>
          </a:p>
        </p:txBody>
      </p:sp>
      <p:sp>
        <p:nvSpPr>
          <p:cNvPr id="41" name="Прямоугольник с двумя скругленными противолежащими углами 40"/>
          <p:cNvSpPr/>
          <p:nvPr/>
        </p:nvSpPr>
        <p:spPr>
          <a:xfrm>
            <a:off x="620337" y="4685425"/>
            <a:ext cx="2312212" cy="792088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prstClr val="white"/>
                </a:solidFill>
              </a:rPr>
              <a:t>А</a:t>
            </a:r>
            <a:r>
              <a:rPr lang="ru-RU" sz="1200" dirty="0" smtClean="0">
                <a:solidFill>
                  <a:prstClr val="white"/>
                </a:solidFill>
              </a:rPr>
              <a:t>нализ управленческих решений руководителя ТОФК по материалам проверок КНО, </a:t>
            </a:r>
            <a:r>
              <a:rPr lang="ru-RU" sz="1200" dirty="0" err="1" smtClean="0">
                <a:solidFill>
                  <a:prstClr val="white"/>
                </a:solidFill>
              </a:rPr>
              <a:t>ОВКиА</a:t>
            </a:r>
            <a:r>
              <a:rPr lang="ru-RU" sz="1200" dirty="0" smtClean="0">
                <a:solidFill>
                  <a:prstClr val="white"/>
                </a:solidFill>
              </a:rPr>
              <a:t>, поручениям ФК</a:t>
            </a:r>
            <a:endParaRPr lang="ru-RU" sz="1200" dirty="0">
              <a:solidFill>
                <a:prstClr val="white"/>
              </a:solidFill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8700" y="0"/>
            <a:ext cx="720080" cy="648072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prstClr val="white"/>
                </a:solidFill>
              </a:rPr>
              <a:t>1</a:t>
            </a:r>
            <a:endParaRPr lang="ru-RU" sz="2800" dirty="0">
              <a:solidFill>
                <a:prstClr val="white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3048944" y="2258259"/>
            <a:ext cx="1877077" cy="6344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prstClr val="white"/>
                </a:solidFill>
              </a:rPr>
              <a:t>Рост количества выявленных нарушений от  1</a:t>
            </a:r>
            <a:r>
              <a:rPr lang="en-US" sz="1200" dirty="0" smtClean="0">
                <a:solidFill>
                  <a:prstClr val="white"/>
                </a:solidFill>
              </a:rPr>
              <a:t>5</a:t>
            </a:r>
            <a:r>
              <a:rPr lang="ru-RU" sz="1200" dirty="0" smtClean="0">
                <a:solidFill>
                  <a:prstClr val="white"/>
                </a:solidFill>
              </a:rPr>
              <a:t> до </a:t>
            </a:r>
            <a:r>
              <a:rPr lang="en-US" sz="1200" dirty="0" smtClean="0">
                <a:solidFill>
                  <a:prstClr val="white"/>
                </a:solidFill>
              </a:rPr>
              <a:t>30</a:t>
            </a:r>
            <a:r>
              <a:rPr lang="ru-RU" sz="1200" dirty="0" smtClean="0">
                <a:solidFill>
                  <a:prstClr val="white"/>
                </a:solidFill>
              </a:rPr>
              <a:t> %</a:t>
            </a:r>
            <a:endParaRPr lang="ru-RU" sz="1200" dirty="0">
              <a:solidFill>
                <a:prstClr val="white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3013246" y="2982574"/>
            <a:ext cx="1877077" cy="6252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prstClr val="white"/>
                </a:solidFill>
              </a:rPr>
              <a:t>Рост количества выявленных нарушений от </a:t>
            </a:r>
            <a:r>
              <a:rPr lang="en-US" sz="1200" dirty="0" smtClean="0">
                <a:solidFill>
                  <a:prstClr val="white"/>
                </a:solidFill>
              </a:rPr>
              <a:t>30</a:t>
            </a:r>
            <a:r>
              <a:rPr lang="ru-RU" sz="1200" dirty="0" smtClean="0">
                <a:solidFill>
                  <a:prstClr val="white"/>
                </a:solidFill>
              </a:rPr>
              <a:t> до 50 %</a:t>
            </a:r>
            <a:endParaRPr lang="ru-RU" sz="1200" dirty="0">
              <a:solidFill>
                <a:prstClr val="white"/>
              </a:solidFill>
            </a:endParaRPr>
          </a:p>
        </p:txBody>
      </p:sp>
      <p:sp>
        <p:nvSpPr>
          <p:cNvPr id="30" name="Прямоугольник с двумя скругленными противолежащими углами 29"/>
          <p:cNvSpPr/>
          <p:nvPr/>
        </p:nvSpPr>
        <p:spPr>
          <a:xfrm>
            <a:off x="633691" y="739222"/>
            <a:ext cx="8229600" cy="1033594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prstClr val="white"/>
                </a:solidFill>
              </a:rPr>
              <a:t>Анализ деятельности вновь назначенных руководителя, </a:t>
            </a:r>
            <a:r>
              <a:rPr lang="ru-RU" sz="1200" dirty="0">
                <a:solidFill>
                  <a:prstClr val="white"/>
                </a:solidFill>
              </a:rPr>
              <a:t>заместителей руководителя, </a:t>
            </a:r>
            <a:r>
              <a:rPr lang="ru-RU" sz="1200" dirty="0" smtClean="0">
                <a:solidFill>
                  <a:prstClr val="white"/>
                </a:solidFill>
              </a:rPr>
              <a:t>начальников отделов ТОФК . </a:t>
            </a:r>
            <a:br>
              <a:rPr lang="ru-RU" sz="1200" dirty="0" smtClean="0">
                <a:solidFill>
                  <a:prstClr val="white"/>
                </a:solidFill>
              </a:rPr>
            </a:br>
            <a:r>
              <a:rPr lang="ru-RU" sz="1200" dirty="0" smtClean="0">
                <a:solidFill>
                  <a:prstClr val="white"/>
                </a:solidFill>
              </a:rPr>
              <a:t>На основании информации о кадровых изменениях предоставленных Административным управлением </a:t>
            </a:r>
          </a:p>
          <a:p>
            <a:pPr algn="ctr"/>
            <a:r>
              <a:rPr lang="ru-RU" sz="1200" dirty="0" smtClean="0">
                <a:solidFill>
                  <a:prstClr val="white"/>
                </a:solidFill>
              </a:rPr>
              <a:t>(на постоянной основе)</a:t>
            </a:r>
            <a:endParaRPr lang="ru-RU" sz="1200" dirty="0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3036148" y="3801554"/>
            <a:ext cx="1877078" cy="5891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prstClr val="white"/>
                </a:solidFill>
              </a:rPr>
              <a:t>Рост количества выявленных нарушений</a:t>
            </a:r>
          </a:p>
          <a:p>
            <a:pPr algn="ctr"/>
            <a:r>
              <a:rPr lang="ru-RU" sz="1200" dirty="0" smtClean="0">
                <a:solidFill>
                  <a:prstClr val="white"/>
                </a:solidFill>
              </a:rPr>
              <a:t> </a:t>
            </a:r>
            <a:r>
              <a:rPr lang="en-US" sz="1200" dirty="0" smtClean="0">
                <a:solidFill>
                  <a:prstClr val="white"/>
                </a:solidFill>
              </a:rPr>
              <a:t>&gt; </a:t>
            </a:r>
            <a:r>
              <a:rPr lang="ru-RU" sz="1200" dirty="0" smtClean="0">
                <a:solidFill>
                  <a:prstClr val="white"/>
                </a:solidFill>
              </a:rPr>
              <a:t>5</a:t>
            </a:r>
            <a:r>
              <a:rPr lang="en-US" sz="1200" dirty="0" smtClean="0">
                <a:solidFill>
                  <a:prstClr val="white"/>
                </a:solidFill>
              </a:rPr>
              <a:t>0</a:t>
            </a:r>
            <a:r>
              <a:rPr lang="ru-RU" sz="1200" dirty="0" smtClean="0">
                <a:solidFill>
                  <a:prstClr val="white"/>
                </a:solidFill>
              </a:rPr>
              <a:t> </a:t>
            </a:r>
            <a:r>
              <a:rPr lang="en-US" sz="1200" dirty="0" smtClean="0">
                <a:solidFill>
                  <a:prstClr val="white"/>
                </a:solidFill>
              </a:rPr>
              <a:t>%</a:t>
            </a:r>
            <a:endParaRPr lang="ru-RU" sz="1200" dirty="0">
              <a:solidFill>
                <a:prstClr val="white"/>
              </a:solidFill>
            </a:endParaRPr>
          </a:p>
        </p:txBody>
      </p:sp>
      <p:sp>
        <p:nvSpPr>
          <p:cNvPr id="33" name="Прямоугольник с одним вырезанным углом 32"/>
          <p:cNvSpPr/>
          <p:nvPr/>
        </p:nvSpPr>
        <p:spPr>
          <a:xfrm>
            <a:off x="5364087" y="2286192"/>
            <a:ext cx="3344905" cy="634404"/>
          </a:xfrm>
          <a:prstGeom prst="snip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prstClr val="white"/>
                </a:solidFill>
              </a:rPr>
              <a:t>Внеплановая проверка соответствующего направления со стороны </a:t>
            </a:r>
            <a:r>
              <a:rPr lang="ru-RU" sz="1200" dirty="0" err="1" smtClean="0">
                <a:solidFill>
                  <a:prstClr val="white"/>
                </a:solidFill>
              </a:rPr>
              <a:t>ОВКиА</a:t>
            </a:r>
            <a:endParaRPr lang="ru-RU" sz="1200" dirty="0">
              <a:solidFill>
                <a:prstClr val="white"/>
              </a:solidFill>
            </a:endParaRPr>
          </a:p>
        </p:txBody>
      </p:sp>
      <p:sp>
        <p:nvSpPr>
          <p:cNvPr id="34" name="Прямоугольник с одним вырезанным углом 33"/>
          <p:cNvSpPr/>
          <p:nvPr/>
        </p:nvSpPr>
        <p:spPr>
          <a:xfrm>
            <a:off x="5372370" y="3003415"/>
            <a:ext cx="3356943" cy="713618"/>
          </a:xfrm>
          <a:prstGeom prst="snip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prstClr val="white"/>
                </a:solidFill>
              </a:rPr>
              <a:t>Анализ </a:t>
            </a:r>
            <a:r>
              <a:rPr lang="ru-RU" sz="1200" dirty="0" smtClean="0">
                <a:solidFill>
                  <a:prstClr val="white"/>
                </a:solidFill>
              </a:rPr>
              <a:t>материалов КНО, в зависимости от результатов - инициирование проверки </a:t>
            </a:r>
            <a:r>
              <a:rPr lang="ru-RU" sz="1200" dirty="0" err="1" smtClean="0">
                <a:solidFill>
                  <a:prstClr val="white"/>
                </a:solidFill>
              </a:rPr>
              <a:t>ОВКиА</a:t>
            </a:r>
            <a:r>
              <a:rPr lang="ru-RU" sz="1200" dirty="0" smtClean="0">
                <a:solidFill>
                  <a:prstClr val="white"/>
                </a:solidFill>
              </a:rPr>
              <a:t> или УВК(А)</a:t>
            </a:r>
            <a:r>
              <a:rPr lang="ru-RU" sz="1200" dirty="0" err="1" smtClean="0">
                <a:solidFill>
                  <a:prstClr val="white"/>
                </a:solidFill>
              </a:rPr>
              <a:t>иОЭД</a:t>
            </a:r>
            <a:endParaRPr lang="ru-RU" sz="1200" dirty="0">
              <a:solidFill>
                <a:prstClr val="white"/>
              </a:solidFill>
            </a:endParaRPr>
          </a:p>
        </p:txBody>
      </p:sp>
      <p:sp>
        <p:nvSpPr>
          <p:cNvPr id="35" name="Прямоугольник с одним вырезанным углом 34"/>
          <p:cNvSpPr/>
          <p:nvPr/>
        </p:nvSpPr>
        <p:spPr>
          <a:xfrm>
            <a:off x="5389899" y="3801554"/>
            <a:ext cx="3365224" cy="589138"/>
          </a:xfrm>
          <a:prstGeom prst="snip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prstClr val="white"/>
                </a:solidFill>
              </a:rPr>
              <a:t>Внеплановая проверка УВК(А)</a:t>
            </a:r>
            <a:r>
              <a:rPr lang="ru-RU" sz="1200" dirty="0" err="1" smtClean="0">
                <a:solidFill>
                  <a:prstClr val="white"/>
                </a:solidFill>
              </a:rPr>
              <a:t>иОЭД</a:t>
            </a:r>
            <a:endParaRPr lang="ru-RU" sz="1200" dirty="0">
              <a:solidFill>
                <a:prstClr val="white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169898" y="4685425"/>
            <a:ext cx="1877078" cy="7892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prstClr val="white"/>
                </a:solidFill>
              </a:rPr>
              <a:t>Отсутствие (непринятие) мер по результатам проверок </a:t>
            </a:r>
            <a:r>
              <a:rPr lang="ru-RU" sz="1200" dirty="0" err="1">
                <a:solidFill>
                  <a:prstClr val="white"/>
                </a:solidFill>
              </a:rPr>
              <a:t>ОВКиА</a:t>
            </a:r>
            <a:r>
              <a:rPr lang="ru-RU" sz="1200" dirty="0">
                <a:solidFill>
                  <a:prstClr val="white"/>
                </a:solidFill>
              </a:rPr>
              <a:t>, КНО, поручений </a:t>
            </a:r>
            <a:r>
              <a:rPr lang="ru-RU" sz="1200" dirty="0" smtClean="0">
                <a:solidFill>
                  <a:prstClr val="white"/>
                </a:solidFill>
              </a:rPr>
              <a:t>ФК</a:t>
            </a:r>
            <a:endParaRPr lang="ru-RU" sz="1200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с одним вырезанным углом 36"/>
          <p:cNvSpPr/>
          <p:nvPr/>
        </p:nvSpPr>
        <p:spPr>
          <a:xfrm>
            <a:off x="5406461" y="4685425"/>
            <a:ext cx="3348662" cy="785323"/>
          </a:xfrm>
          <a:prstGeom prst="snip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prstClr val="white"/>
                </a:solidFill>
              </a:rPr>
              <a:t>Включение проверки ТОФК в </a:t>
            </a:r>
            <a:r>
              <a:rPr lang="ru-RU" sz="1200" dirty="0" smtClean="0">
                <a:solidFill>
                  <a:prstClr val="white"/>
                </a:solidFill>
              </a:rPr>
              <a:t>годовой План внутреннего контроля и внутреннего аудита Федерального казначейства на </a:t>
            </a:r>
            <a:r>
              <a:rPr lang="ru-RU" sz="1200" dirty="0">
                <a:solidFill>
                  <a:prstClr val="white"/>
                </a:solidFill>
              </a:rPr>
              <a:t>следующий </a:t>
            </a:r>
            <a:r>
              <a:rPr lang="ru-RU" sz="1200" dirty="0" smtClean="0">
                <a:solidFill>
                  <a:prstClr val="white"/>
                </a:solidFill>
              </a:rPr>
              <a:t>год</a:t>
            </a:r>
            <a:endParaRPr lang="ru-RU" sz="1200" dirty="0">
              <a:solidFill>
                <a:prstClr val="white"/>
              </a:solidFill>
            </a:endParaRPr>
          </a:p>
        </p:txBody>
      </p:sp>
      <p:sp>
        <p:nvSpPr>
          <p:cNvPr id="39" name="Прямоугольник с двумя скругленными противолежащими углами 38"/>
          <p:cNvSpPr/>
          <p:nvPr/>
        </p:nvSpPr>
        <p:spPr>
          <a:xfrm>
            <a:off x="620337" y="5707085"/>
            <a:ext cx="2325741" cy="792088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prstClr val="white"/>
                </a:solidFill>
              </a:rPr>
              <a:t>Анализ сведений о наличии нарушений, содержащихся в обращениях граждан, организаций</a:t>
            </a:r>
            <a:endParaRPr lang="ru-RU" sz="1200" dirty="0">
              <a:solidFill>
                <a:prstClr val="white"/>
              </a:solidFill>
            </a:endParaRPr>
          </a:p>
        </p:txBody>
      </p:sp>
      <p:sp>
        <p:nvSpPr>
          <p:cNvPr id="40" name="Стрелка вправо с вырезом 39"/>
          <p:cNvSpPr/>
          <p:nvPr/>
        </p:nvSpPr>
        <p:spPr>
          <a:xfrm>
            <a:off x="4966685" y="3106158"/>
            <a:ext cx="360040" cy="378042"/>
          </a:xfrm>
          <a:prstGeom prst="notched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42" name="Стрелка вправо с вырезом 41"/>
          <p:cNvSpPr/>
          <p:nvPr/>
        </p:nvSpPr>
        <p:spPr>
          <a:xfrm>
            <a:off x="4966685" y="2414373"/>
            <a:ext cx="360040" cy="378042"/>
          </a:xfrm>
          <a:prstGeom prst="notched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43" name="Стрелка вправо с вырезом 42"/>
          <p:cNvSpPr/>
          <p:nvPr/>
        </p:nvSpPr>
        <p:spPr>
          <a:xfrm>
            <a:off x="4966685" y="3907102"/>
            <a:ext cx="360040" cy="378042"/>
          </a:xfrm>
          <a:prstGeom prst="notched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44" name="Стрелка вправо с вырезом 43"/>
          <p:cNvSpPr/>
          <p:nvPr/>
        </p:nvSpPr>
        <p:spPr>
          <a:xfrm>
            <a:off x="2868924" y="5852602"/>
            <a:ext cx="2457801" cy="378042"/>
          </a:xfrm>
          <a:prstGeom prst="notched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45" name="Прямоугольник с одним вырезанным углом 44"/>
          <p:cNvSpPr/>
          <p:nvPr/>
        </p:nvSpPr>
        <p:spPr>
          <a:xfrm>
            <a:off x="5406461" y="5731632"/>
            <a:ext cx="3348661" cy="577213"/>
          </a:xfrm>
          <a:prstGeom prst="snip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prstClr val="white"/>
                </a:solidFill>
              </a:rPr>
              <a:t>См. раздел </a:t>
            </a:r>
            <a:endParaRPr lang="ru-RU" sz="1200" dirty="0">
              <a:solidFill>
                <a:prstClr val="white"/>
              </a:solidFill>
            </a:endParaRPr>
          </a:p>
        </p:txBody>
      </p:sp>
      <p:sp>
        <p:nvSpPr>
          <p:cNvPr id="48" name="Овал 47"/>
          <p:cNvSpPr/>
          <p:nvPr/>
        </p:nvSpPr>
        <p:spPr>
          <a:xfrm>
            <a:off x="7877399" y="5815124"/>
            <a:ext cx="720078" cy="450625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prstClr val="white"/>
                </a:solidFill>
              </a:rPr>
              <a:t>2</a:t>
            </a:r>
          </a:p>
        </p:txBody>
      </p:sp>
      <p:sp>
        <p:nvSpPr>
          <p:cNvPr id="49" name="Стрелка вправо с вырезом 48"/>
          <p:cNvSpPr/>
          <p:nvPr/>
        </p:nvSpPr>
        <p:spPr>
          <a:xfrm>
            <a:off x="2863207" y="4889065"/>
            <a:ext cx="360040" cy="378042"/>
          </a:xfrm>
          <a:prstGeom prst="notched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50" name="Стрелка вправо с вырезом 49"/>
          <p:cNvSpPr/>
          <p:nvPr/>
        </p:nvSpPr>
        <p:spPr>
          <a:xfrm>
            <a:off x="4966685" y="4889065"/>
            <a:ext cx="360040" cy="378042"/>
          </a:xfrm>
          <a:prstGeom prst="notched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1" name="Левая фигурная скобка 20"/>
          <p:cNvSpPr/>
          <p:nvPr/>
        </p:nvSpPr>
        <p:spPr>
          <a:xfrm>
            <a:off x="2773386" y="2192391"/>
            <a:ext cx="360040" cy="2281774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31" name="Заголовок 1"/>
          <p:cNvSpPr txBox="1">
            <a:spLocks/>
          </p:cNvSpPr>
          <p:nvPr/>
        </p:nvSpPr>
        <p:spPr>
          <a:xfrm>
            <a:off x="633691" y="44624"/>
            <a:ext cx="8229600" cy="60344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smtClean="0"/>
              <a:t>Кадровые изменения</a:t>
            </a:r>
            <a:r>
              <a:rPr lang="en-US" sz="1400" smtClean="0"/>
              <a:t> (</a:t>
            </a:r>
            <a:r>
              <a:rPr lang="ru-RU" sz="1400" smtClean="0"/>
              <a:t>смена руководителя, заместителей руководителя, начальников отделов ТОФК). Риск снижения качества и оперативности работы</a:t>
            </a:r>
            <a:endParaRPr lang="ru-RU" sz="1400" dirty="0"/>
          </a:p>
        </p:txBody>
      </p:sp>
      <p:sp>
        <p:nvSpPr>
          <p:cNvPr id="36" name="Стрелка вниз 35"/>
          <p:cNvSpPr/>
          <p:nvPr/>
        </p:nvSpPr>
        <p:spPr>
          <a:xfrm>
            <a:off x="4386676" y="1556792"/>
            <a:ext cx="723629" cy="635599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211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  <a:solidFill>
            <a:srgbClr val="FFC000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1600" dirty="0" smtClean="0"/>
              <a:t>      Сведения о наличии нарушений, содержащихся в обращениях граждан и организаций</a:t>
            </a:r>
            <a:endParaRPr lang="ru-RU" sz="1600" dirty="0"/>
          </a:p>
        </p:txBody>
      </p:sp>
      <p:sp>
        <p:nvSpPr>
          <p:cNvPr id="5" name="Овал 4"/>
          <p:cNvSpPr/>
          <p:nvPr/>
        </p:nvSpPr>
        <p:spPr>
          <a:xfrm>
            <a:off x="142811" y="116632"/>
            <a:ext cx="720080" cy="648072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prstClr val="white"/>
                </a:solidFill>
              </a:rPr>
              <a:t>2</a:t>
            </a:r>
          </a:p>
        </p:txBody>
      </p:sp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07504" y="3501007"/>
            <a:ext cx="1800200" cy="828207"/>
          </a:xfrm>
          <a:prstGeom prst="round2Diag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prstClr val="white"/>
                </a:solidFill>
              </a:rPr>
              <a:t>Анализ обращений граждан и организаций </a:t>
            </a:r>
          </a:p>
          <a:p>
            <a:pPr algn="ctr"/>
            <a:r>
              <a:rPr lang="ru-RU" sz="1200" dirty="0" smtClean="0">
                <a:solidFill>
                  <a:prstClr val="white"/>
                </a:solidFill>
              </a:rPr>
              <a:t>(на постоянной основе)</a:t>
            </a:r>
            <a:endParaRPr lang="ru-RU" sz="1200" dirty="0">
              <a:solidFill>
                <a:prstClr val="white"/>
              </a:solidFill>
            </a:endParaRPr>
          </a:p>
        </p:txBody>
      </p:sp>
      <p:sp>
        <p:nvSpPr>
          <p:cNvPr id="8" name="Левая фигурная скобка 7"/>
          <p:cNvSpPr/>
          <p:nvPr/>
        </p:nvSpPr>
        <p:spPr>
          <a:xfrm>
            <a:off x="1907704" y="980728"/>
            <a:ext cx="504056" cy="5580620"/>
          </a:xfrm>
          <a:prstGeom prst="leftBrac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556910" y="980728"/>
            <a:ext cx="2987649" cy="16561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prstClr val="white"/>
                </a:solidFill>
              </a:rPr>
              <a:t>Информация, изложенная в обращении, не подтверждается документально, носит анонимный или малозначительный </a:t>
            </a:r>
            <a:r>
              <a:rPr lang="ru-RU" sz="1200" dirty="0" smtClean="0">
                <a:solidFill>
                  <a:prstClr val="white"/>
                </a:solidFill>
              </a:rPr>
              <a:t>характер</a:t>
            </a:r>
            <a:endParaRPr lang="ru-RU" sz="1200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520223" y="4797152"/>
            <a:ext cx="3024336" cy="18722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prstClr val="white"/>
                </a:solidFill>
              </a:rPr>
              <a:t>Информация, изложенная в обращении, содержит конкретные факты  нарушений, способные </a:t>
            </a:r>
            <a:r>
              <a:rPr lang="ru-RU" sz="1200" dirty="0" smtClean="0">
                <a:solidFill>
                  <a:prstClr val="white"/>
                </a:solidFill>
              </a:rPr>
              <a:t>оказать негативное воздействие </a:t>
            </a:r>
            <a:r>
              <a:rPr lang="ru-RU" sz="1200" dirty="0">
                <a:solidFill>
                  <a:prstClr val="white"/>
                </a:solidFill>
              </a:rPr>
              <a:t>на результаты деятельности ТОФК, или содержит признаки </a:t>
            </a:r>
            <a:r>
              <a:rPr lang="ru-RU" sz="1200" dirty="0" smtClean="0">
                <a:solidFill>
                  <a:prstClr val="white"/>
                </a:solidFill>
              </a:rPr>
              <a:t>уголовно наказуемых </a:t>
            </a:r>
            <a:r>
              <a:rPr lang="ru-RU" sz="1200" dirty="0">
                <a:solidFill>
                  <a:prstClr val="white"/>
                </a:solidFill>
              </a:rPr>
              <a:t>деяний. Информация подтверждена </a:t>
            </a:r>
            <a:r>
              <a:rPr lang="ru-RU" sz="1200" dirty="0" smtClean="0">
                <a:solidFill>
                  <a:prstClr val="white"/>
                </a:solidFill>
              </a:rPr>
              <a:t>документально. Результаты изложенные в обращении, подтверждаются результатами анализа, проведенного УВК(А)</a:t>
            </a:r>
            <a:r>
              <a:rPr lang="ru-RU" sz="1200" dirty="0" err="1" smtClean="0">
                <a:solidFill>
                  <a:prstClr val="white"/>
                </a:solidFill>
              </a:rPr>
              <a:t>иОЭД</a:t>
            </a:r>
            <a:endParaRPr lang="ru-RU" sz="1200" dirty="0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520223" y="2996952"/>
            <a:ext cx="3024336" cy="15841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prstClr val="white"/>
                </a:solidFill>
              </a:rPr>
              <a:t>Информация, изложенная в обращении, подтверждена документально, вопросы изложенные в обращении, не оказывают существенного влияния на результаты деятельности </a:t>
            </a:r>
            <a:r>
              <a:rPr lang="ru-RU" sz="1200" dirty="0" smtClean="0">
                <a:solidFill>
                  <a:prstClr val="white"/>
                </a:solidFill>
              </a:rPr>
              <a:t>ТОФК</a:t>
            </a:r>
            <a:endParaRPr lang="ru-RU" sz="1200" dirty="0">
              <a:solidFill>
                <a:prstClr val="white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220784" y="1349883"/>
            <a:ext cx="2750924" cy="91787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prstClr val="white"/>
                </a:solidFill>
              </a:rPr>
              <a:t>Поручение </a:t>
            </a:r>
            <a:r>
              <a:rPr lang="ru-RU" sz="1200" dirty="0" err="1" smtClean="0">
                <a:solidFill>
                  <a:prstClr val="white"/>
                </a:solidFill>
              </a:rPr>
              <a:t>ОВКиА</a:t>
            </a:r>
            <a:r>
              <a:rPr lang="ru-RU" sz="1200" dirty="0" smtClean="0">
                <a:solidFill>
                  <a:prstClr val="white"/>
                </a:solidFill>
              </a:rPr>
              <a:t> о проведении проверки </a:t>
            </a:r>
            <a:r>
              <a:rPr lang="ru-RU" sz="1200" dirty="0">
                <a:solidFill>
                  <a:prstClr val="white"/>
                </a:solidFill>
              </a:rPr>
              <a:t>по вопросам, изложенным в </a:t>
            </a:r>
            <a:r>
              <a:rPr lang="ru-RU" sz="1200" dirty="0" smtClean="0">
                <a:solidFill>
                  <a:prstClr val="white"/>
                </a:solidFill>
              </a:rPr>
              <a:t>обращении</a:t>
            </a:r>
            <a:endParaRPr lang="ru-RU" sz="1200" dirty="0">
              <a:solidFill>
                <a:prstClr val="white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223152" y="2996952"/>
            <a:ext cx="2808312" cy="151216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prstClr val="white"/>
                </a:solidFill>
              </a:rPr>
              <a:t>Проведение  (в том числе без организации контрольно-аудиторского мероприятия) УВК(А)</a:t>
            </a:r>
            <a:r>
              <a:rPr lang="ru-RU" sz="1200" dirty="0" err="1" smtClean="0">
                <a:solidFill>
                  <a:prstClr val="white"/>
                </a:solidFill>
              </a:rPr>
              <a:t>иОЭД</a:t>
            </a:r>
            <a:r>
              <a:rPr lang="ru-RU" sz="1200" dirty="0" smtClean="0">
                <a:solidFill>
                  <a:prstClr val="white"/>
                </a:solidFill>
              </a:rPr>
              <a:t> проверки </a:t>
            </a:r>
            <a:r>
              <a:rPr lang="ru-RU" sz="1200" dirty="0">
                <a:solidFill>
                  <a:prstClr val="white"/>
                </a:solidFill>
              </a:rPr>
              <a:t>по вопросам, изложенным в </a:t>
            </a:r>
            <a:r>
              <a:rPr lang="ru-RU" sz="1200" dirty="0" smtClean="0">
                <a:solidFill>
                  <a:prstClr val="white"/>
                </a:solidFill>
              </a:rPr>
              <a:t>обращении, без выезда на объект</a:t>
            </a:r>
            <a:endParaRPr lang="ru-RU" sz="1200" dirty="0">
              <a:solidFill>
                <a:prstClr val="white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220784" y="5220199"/>
            <a:ext cx="2750924" cy="91810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prstClr val="white"/>
                </a:solidFill>
              </a:rPr>
              <a:t>Проведение внеплановой проверки </a:t>
            </a:r>
            <a:r>
              <a:rPr lang="ru-RU" sz="1200" dirty="0">
                <a:solidFill>
                  <a:prstClr val="white"/>
                </a:solidFill>
              </a:rPr>
              <a:t>деятельности ТОФК по вопросам, изложенным в обращении (</a:t>
            </a:r>
            <a:r>
              <a:rPr lang="ru-RU" sz="1200" dirty="0" smtClean="0">
                <a:solidFill>
                  <a:prstClr val="white"/>
                </a:solidFill>
              </a:rPr>
              <a:t>камеральная </a:t>
            </a:r>
            <a:r>
              <a:rPr lang="ru-RU" sz="1200" dirty="0">
                <a:solidFill>
                  <a:prstClr val="white"/>
                </a:solidFill>
              </a:rPr>
              <a:t>или выездная</a:t>
            </a:r>
            <a:r>
              <a:rPr lang="ru-RU" sz="1200" dirty="0" smtClean="0">
                <a:solidFill>
                  <a:prstClr val="white"/>
                </a:solidFill>
              </a:rPr>
              <a:t>)</a:t>
            </a:r>
            <a:endParaRPr lang="ru-RU" sz="1200" dirty="0">
              <a:solidFill>
                <a:prstClr val="white"/>
              </a:solidFill>
            </a:endParaRPr>
          </a:p>
        </p:txBody>
      </p:sp>
      <p:sp>
        <p:nvSpPr>
          <p:cNvPr id="15" name="Стрелка вправо с вырезом 14"/>
          <p:cNvSpPr/>
          <p:nvPr/>
        </p:nvSpPr>
        <p:spPr>
          <a:xfrm>
            <a:off x="5773467" y="1619799"/>
            <a:ext cx="360040" cy="378042"/>
          </a:xfrm>
          <a:prstGeom prst="notched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6" name="Стрелка вправо с вырезом 15"/>
          <p:cNvSpPr/>
          <p:nvPr/>
        </p:nvSpPr>
        <p:spPr>
          <a:xfrm>
            <a:off x="5773467" y="3726089"/>
            <a:ext cx="360040" cy="378042"/>
          </a:xfrm>
          <a:prstGeom prst="notched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7" name="Стрелка вправо с вырезом 16"/>
          <p:cNvSpPr/>
          <p:nvPr/>
        </p:nvSpPr>
        <p:spPr>
          <a:xfrm>
            <a:off x="5773467" y="5490229"/>
            <a:ext cx="360040" cy="378042"/>
          </a:xfrm>
          <a:prstGeom prst="notched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6300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  <a:solidFill>
            <a:srgbClr val="FFC000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1800" dirty="0" smtClean="0"/>
              <a:t>Наличие нарушений, </a:t>
            </a:r>
            <a:r>
              <a:rPr lang="ru-RU" sz="1800" dirty="0"/>
              <a:t>установленных </a:t>
            </a:r>
            <a:r>
              <a:rPr lang="ru-RU" sz="1800" dirty="0" smtClean="0"/>
              <a:t> контрольно-надзорными органами</a:t>
            </a:r>
            <a:endParaRPr lang="ru-RU" sz="1800" dirty="0"/>
          </a:p>
        </p:txBody>
      </p:sp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169117" y="3077904"/>
            <a:ext cx="1944216" cy="1458048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prstClr val="white"/>
                </a:solidFill>
              </a:rPr>
              <a:t>Анализ и систематизация результатов проверок КНО </a:t>
            </a:r>
            <a:br>
              <a:rPr lang="ru-RU" sz="1400" dirty="0" smtClean="0">
                <a:solidFill>
                  <a:prstClr val="white"/>
                </a:solidFill>
              </a:rPr>
            </a:br>
            <a:r>
              <a:rPr lang="ru-RU" sz="1400" dirty="0" smtClean="0">
                <a:solidFill>
                  <a:prstClr val="white"/>
                </a:solidFill>
              </a:rPr>
              <a:t>(на постоянной основе)</a:t>
            </a:r>
            <a:endParaRPr lang="ru-RU" sz="1400" dirty="0">
              <a:solidFill>
                <a:prstClr val="white"/>
              </a:solidFill>
            </a:endParaRPr>
          </a:p>
        </p:txBody>
      </p:sp>
      <p:sp>
        <p:nvSpPr>
          <p:cNvPr id="7" name="Левая фигурная скобка 6"/>
          <p:cNvSpPr/>
          <p:nvPr/>
        </p:nvSpPr>
        <p:spPr>
          <a:xfrm>
            <a:off x="2113333" y="1196752"/>
            <a:ext cx="504056" cy="5220352"/>
          </a:xfrm>
          <a:prstGeom prst="leftBrac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617389" y="1340996"/>
            <a:ext cx="2674691" cy="11519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prstClr val="white"/>
                </a:solidFill>
              </a:rPr>
              <a:t>Из выявленных нарушений более </a:t>
            </a:r>
            <a:br>
              <a:rPr lang="ru-RU" sz="1200" dirty="0" smtClean="0">
                <a:solidFill>
                  <a:prstClr val="white"/>
                </a:solidFill>
              </a:rPr>
            </a:br>
            <a:r>
              <a:rPr lang="ru-RU" sz="1200" dirty="0" smtClean="0">
                <a:solidFill>
                  <a:prstClr val="white"/>
                </a:solidFill>
              </a:rPr>
              <a:t>60 % с весовым значением 0,5 </a:t>
            </a:r>
            <a:br>
              <a:rPr lang="ru-RU" sz="1200" dirty="0" smtClean="0">
                <a:solidFill>
                  <a:prstClr val="white"/>
                </a:solidFill>
              </a:rPr>
            </a:br>
            <a:r>
              <a:rPr lang="ru-RU" sz="1200" dirty="0" smtClean="0">
                <a:solidFill>
                  <a:prstClr val="white"/>
                </a:solidFill>
              </a:rPr>
              <a:t>при отсутствии нарушений, способных оказать негативное воздействие на деятельность ТОФК</a:t>
            </a:r>
            <a:endParaRPr lang="ru-RU" sz="1200" dirty="0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617389" y="2907170"/>
            <a:ext cx="2672911" cy="11519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prstClr val="white"/>
                </a:solidFill>
              </a:rPr>
              <a:t>Из выявленных нарушений 60 % </a:t>
            </a:r>
            <a:br>
              <a:rPr lang="ru-RU" sz="1200" dirty="0" smtClean="0">
                <a:solidFill>
                  <a:prstClr val="white"/>
                </a:solidFill>
              </a:rPr>
            </a:br>
            <a:r>
              <a:rPr lang="ru-RU" sz="1200" dirty="0" smtClean="0">
                <a:solidFill>
                  <a:prstClr val="white"/>
                </a:solidFill>
              </a:rPr>
              <a:t>и менее с весовым значением 0,5 </a:t>
            </a:r>
            <a:br>
              <a:rPr lang="ru-RU" sz="1200" dirty="0" smtClean="0">
                <a:solidFill>
                  <a:prstClr val="white"/>
                </a:solidFill>
              </a:rPr>
            </a:br>
            <a:r>
              <a:rPr lang="ru-RU" sz="1200" dirty="0" smtClean="0">
                <a:solidFill>
                  <a:prstClr val="white"/>
                </a:solidFill>
              </a:rPr>
              <a:t>при отсутствии нарушений, способных оказать негативное воздействие на деятельность ТОФК</a:t>
            </a:r>
            <a:endParaRPr lang="ru-RU" sz="1200" dirty="0">
              <a:solidFill>
                <a:prstClr val="white"/>
              </a:solidFill>
            </a:endParaRPr>
          </a:p>
          <a:p>
            <a:pPr algn="ctr"/>
            <a:endParaRPr lang="ru-RU" sz="1200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617389" y="4725144"/>
            <a:ext cx="2681093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prstClr val="white"/>
                </a:solidFill>
              </a:rPr>
              <a:t>В остальных случаях</a:t>
            </a:r>
            <a:endParaRPr lang="ru-RU" sz="1200" dirty="0">
              <a:solidFill>
                <a:prstClr val="white"/>
              </a:solidFill>
            </a:endParaRPr>
          </a:p>
          <a:p>
            <a:pPr algn="ctr"/>
            <a:endParaRPr lang="ru-RU" sz="1200" dirty="0">
              <a:solidFill>
                <a:prstClr val="white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987838" y="1340996"/>
            <a:ext cx="2808312" cy="11519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prstClr val="white"/>
                </a:solidFill>
              </a:rPr>
              <a:t>УВК(А)</a:t>
            </a:r>
            <a:r>
              <a:rPr lang="ru-RU" sz="1200" dirty="0" err="1" smtClean="0">
                <a:solidFill>
                  <a:prstClr val="white"/>
                </a:solidFill>
              </a:rPr>
              <a:t>иОЭД</a:t>
            </a:r>
            <a:r>
              <a:rPr lang="ru-RU" sz="1200" dirty="0" smtClean="0">
                <a:solidFill>
                  <a:prstClr val="white"/>
                </a:solidFill>
              </a:rPr>
              <a:t> продолжает осуществлять систематизацию выявленных нарушений КНО</a:t>
            </a:r>
            <a:endParaRPr lang="ru-RU" sz="1200" dirty="0">
              <a:solidFill>
                <a:prstClr val="white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081422" y="2907170"/>
            <a:ext cx="2808312" cy="11519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prstClr val="white"/>
                </a:solidFill>
              </a:rPr>
              <a:t>Поручение </a:t>
            </a:r>
            <a:r>
              <a:rPr lang="ru-RU" sz="1200" dirty="0" err="1" smtClean="0">
                <a:solidFill>
                  <a:prstClr val="white"/>
                </a:solidFill>
              </a:rPr>
              <a:t>ОВКиА</a:t>
            </a:r>
            <a:r>
              <a:rPr lang="ru-RU" sz="1200" dirty="0" smtClean="0">
                <a:solidFill>
                  <a:prstClr val="white"/>
                </a:solidFill>
              </a:rPr>
              <a:t> провести проверку по факту устранения выявленных нарушений КНО, анализ принятых управленческих решений руководством ТОФК</a:t>
            </a:r>
            <a:endParaRPr lang="ru-RU" sz="1200" dirty="0">
              <a:solidFill>
                <a:prstClr val="white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081422" y="4725144"/>
            <a:ext cx="2808312" cy="14401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prstClr val="white"/>
                </a:solidFill>
              </a:rPr>
              <a:t>Проведение внеплановой проверки УВК(А)</a:t>
            </a:r>
            <a:r>
              <a:rPr lang="ru-RU" sz="1200" dirty="0" err="1" smtClean="0">
                <a:solidFill>
                  <a:prstClr val="white"/>
                </a:solidFill>
              </a:rPr>
              <a:t>иОЭД</a:t>
            </a:r>
            <a:r>
              <a:rPr lang="ru-RU" sz="1200" dirty="0" smtClean="0">
                <a:solidFill>
                  <a:prstClr val="white"/>
                </a:solidFill>
              </a:rPr>
              <a:t> или поручение </a:t>
            </a:r>
            <a:br>
              <a:rPr lang="ru-RU" sz="1200" dirty="0" smtClean="0">
                <a:solidFill>
                  <a:prstClr val="white"/>
                </a:solidFill>
              </a:rPr>
            </a:br>
            <a:r>
              <a:rPr lang="ru-RU" sz="1200" dirty="0" smtClean="0">
                <a:solidFill>
                  <a:prstClr val="white"/>
                </a:solidFill>
              </a:rPr>
              <a:t>о проведении проверки </a:t>
            </a:r>
            <a:r>
              <a:rPr lang="ru-RU" sz="1200" dirty="0" err="1" smtClean="0">
                <a:solidFill>
                  <a:prstClr val="white"/>
                </a:solidFill>
              </a:rPr>
              <a:t>ОВКиА</a:t>
            </a:r>
            <a:r>
              <a:rPr lang="ru-RU" sz="1200" dirty="0" smtClean="0">
                <a:solidFill>
                  <a:prstClr val="white"/>
                </a:solidFill>
              </a:rPr>
              <a:t> </a:t>
            </a:r>
            <a:br>
              <a:rPr lang="ru-RU" sz="1200" dirty="0" smtClean="0">
                <a:solidFill>
                  <a:prstClr val="white"/>
                </a:solidFill>
              </a:rPr>
            </a:br>
            <a:r>
              <a:rPr lang="ru-RU" sz="1200" dirty="0" smtClean="0">
                <a:solidFill>
                  <a:prstClr val="white"/>
                </a:solidFill>
              </a:rPr>
              <a:t>в зависимости от риска негативного воздействия на деятельность ТОФК</a:t>
            </a:r>
            <a:endParaRPr lang="ru-RU" sz="1200" dirty="0">
              <a:solidFill>
                <a:prstClr val="white"/>
              </a:solidFill>
            </a:endParaRPr>
          </a:p>
        </p:txBody>
      </p:sp>
      <p:sp>
        <p:nvSpPr>
          <p:cNvPr id="14" name="Стрелка вправо с вырезом 13"/>
          <p:cNvSpPr/>
          <p:nvPr/>
        </p:nvSpPr>
        <p:spPr>
          <a:xfrm>
            <a:off x="5508104" y="1751677"/>
            <a:ext cx="360040" cy="378042"/>
          </a:xfrm>
          <a:prstGeom prst="notched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5" name="Стрелка вправо с вырезом 14"/>
          <p:cNvSpPr/>
          <p:nvPr/>
        </p:nvSpPr>
        <p:spPr>
          <a:xfrm>
            <a:off x="5508104" y="3338560"/>
            <a:ext cx="360040" cy="378042"/>
          </a:xfrm>
          <a:prstGeom prst="notched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6" name="Стрелка вправо с вырезом 15"/>
          <p:cNvSpPr/>
          <p:nvPr/>
        </p:nvSpPr>
        <p:spPr>
          <a:xfrm>
            <a:off x="5508104" y="5256203"/>
            <a:ext cx="360040" cy="378042"/>
          </a:xfrm>
          <a:prstGeom prst="notched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92332" y="188640"/>
            <a:ext cx="720080" cy="648072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prstClr val="white"/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072467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551472" y="259241"/>
            <a:ext cx="8229600" cy="562074"/>
          </a:xfrm>
          <a:solidFill>
            <a:srgbClr val="FFC000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1400" dirty="0" smtClean="0"/>
              <a:t>Заключение ТОФК государственных контрактов на закупку товаров, работ, услуг для нужд ТОФК (строительные работы, оборудование, </a:t>
            </a:r>
            <a:r>
              <a:rPr lang="en-US" sz="1400" dirty="0" smtClean="0"/>
              <a:t>IT</a:t>
            </a:r>
            <a:r>
              <a:rPr lang="ru-RU" sz="1400" dirty="0" smtClean="0"/>
              <a:t> услуги, аутсорсинг) на сумму, превышающую 2 млн рублей</a:t>
            </a:r>
            <a:endParaRPr lang="ru-RU" sz="1400" dirty="0"/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107504" y="3223790"/>
            <a:ext cx="2448272" cy="1454763"/>
          </a:xfrm>
          <a:prstGeom prst="round2Diag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prstClr val="white"/>
                </a:solidFill>
              </a:rPr>
              <a:t>Анализ (январь текущего года) плана закупок (плана графика закупок) ТОФК </a:t>
            </a:r>
            <a:br>
              <a:rPr lang="ru-RU" sz="1400" dirty="0" smtClean="0">
                <a:solidFill>
                  <a:prstClr val="white"/>
                </a:solidFill>
              </a:rPr>
            </a:br>
            <a:r>
              <a:rPr lang="ru-RU" sz="1400" dirty="0" smtClean="0">
                <a:solidFill>
                  <a:prstClr val="white"/>
                </a:solidFill>
              </a:rPr>
              <a:t>на текущий год</a:t>
            </a:r>
            <a:endParaRPr lang="ru-RU" sz="1400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75856" y="1340996"/>
            <a:ext cx="2016224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prstClr val="white"/>
                </a:solidFill>
              </a:rPr>
              <a:t>Цена контракта </a:t>
            </a:r>
            <a:br>
              <a:rPr lang="ru-RU" sz="1400" dirty="0" smtClean="0">
                <a:solidFill>
                  <a:prstClr val="white"/>
                </a:solidFill>
              </a:rPr>
            </a:br>
            <a:r>
              <a:rPr lang="ru-RU" sz="1400" dirty="0" smtClean="0">
                <a:solidFill>
                  <a:prstClr val="white"/>
                </a:solidFill>
              </a:rPr>
              <a:t>от 2 до 10 млн руб.</a:t>
            </a:r>
            <a:endParaRPr lang="ru-RU" sz="1400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48318" y="3483120"/>
            <a:ext cx="2016224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prstClr val="white"/>
                </a:solidFill>
              </a:rPr>
              <a:t>Цена контракта</a:t>
            </a:r>
            <a:r>
              <a:rPr lang="ru-RU" sz="1400" dirty="0" smtClean="0">
                <a:solidFill>
                  <a:prstClr val="white"/>
                </a:solidFill>
              </a:rPr>
              <a:t> </a:t>
            </a:r>
            <a:br>
              <a:rPr lang="ru-RU" sz="1400" dirty="0" smtClean="0">
                <a:solidFill>
                  <a:prstClr val="white"/>
                </a:solidFill>
              </a:rPr>
            </a:br>
            <a:r>
              <a:rPr lang="ru-RU" sz="1400" dirty="0" smtClean="0">
                <a:solidFill>
                  <a:prstClr val="white"/>
                </a:solidFill>
              </a:rPr>
              <a:t>от 10 до 50 млн руб.</a:t>
            </a:r>
            <a:endParaRPr lang="ru-RU" sz="1400" dirty="0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48318" y="5625244"/>
            <a:ext cx="2016224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prstClr val="white"/>
                </a:solidFill>
              </a:rPr>
              <a:t>Цена </a:t>
            </a:r>
            <a:r>
              <a:rPr lang="ru-RU" sz="1400" dirty="0" smtClean="0">
                <a:solidFill>
                  <a:prstClr val="white"/>
                </a:solidFill>
              </a:rPr>
              <a:t>контракта</a:t>
            </a:r>
            <a:endParaRPr lang="en-US" sz="1400" dirty="0" smtClean="0">
              <a:solidFill>
                <a:prstClr val="white"/>
              </a:solidFill>
            </a:endParaRPr>
          </a:p>
          <a:p>
            <a:pPr algn="ctr"/>
            <a:r>
              <a:rPr lang="ru-RU" sz="1400" dirty="0" smtClean="0">
                <a:solidFill>
                  <a:prstClr val="white"/>
                </a:solidFill>
              </a:rPr>
              <a:t> </a:t>
            </a:r>
            <a:r>
              <a:rPr lang="en-US" sz="1400" dirty="0" smtClean="0">
                <a:solidFill>
                  <a:prstClr val="white"/>
                </a:solidFill>
              </a:rPr>
              <a:t>&gt;</a:t>
            </a:r>
            <a:r>
              <a:rPr lang="ru-RU" sz="1400" dirty="0" smtClean="0">
                <a:solidFill>
                  <a:prstClr val="white"/>
                </a:solidFill>
              </a:rPr>
              <a:t> 50 млн руб.</a:t>
            </a:r>
            <a:endParaRPr lang="ru-RU" sz="1400" dirty="0">
              <a:solidFill>
                <a:prstClr val="white"/>
              </a:solidFill>
            </a:endParaRPr>
          </a:p>
        </p:txBody>
      </p:sp>
      <p:sp>
        <p:nvSpPr>
          <p:cNvPr id="9" name="Левая фигурная скобка 8"/>
          <p:cNvSpPr/>
          <p:nvPr/>
        </p:nvSpPr>
        <p:spPr>
          <a:xfrm>
            <a:off x="2648202" y="1340996"/>
            <a:ext cx="504056" cy="5220352"/>
          </a:xfrm>
          <a:prstGeom prst="leftBrac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987838" y="1340996"/>
            <a:ext cx="2808312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prstClr val="white"/>
                </a:solidFill>
              </a:rPr>
              <a:t>Поручение </a:t>
            </a:r>
            <a:r>
              <a:rPr lang="ru-RU" sz="1200" dirty="0" err="1" smtClean="0">
                <a:solidFill>
                  <a:prstClr val="white"/>
                </a:solidFill>
              </a:rPr>
              <a:t>ОВКиА</a:t>
            </a:r>
            <a:r>
              <a:rPr lang="ru-RU" sz="1200" dirty="0" smtClean="0">
                <a:solidFill>
                  <a:prstClr val="white"/>
                </a:solidFill>
              </a:rPr>
              <a:t> о проведении проверки исполнения контракта </a:t>
            </a:r>
            <a:br>
              <a:rPr lang="ru-RU" sz="1200" dirty="0" smtClean="0">
                <a:solidFill>
                  <a:prstClr val="white"/>
                </a:solidFill>
              </a:rPr>
            </a:br>
            <a:r>
              <a:rPr lang="ru-RU" sz="1200" dirty="0" smtClean="0">
                <a:solidFill>
                  <a:prstClr val="white"/>
                </a:solidFill>
              </a:rPr>
              <a:t>в полном объеме, качества оказываемых услуг </a:t>
            </a:r>
            <a:br>
              <a:rPr lang="ru-RU" sz="1200" dirty="0" smtClean="0">
                <a:solidFill>
                  <a:prstClr val="white"/>
                </a:solidFill>
              </a:rPr>
            </a:br>
            <a:r>
              <a:rPr lang="ru-RU" sz="1200" dirty="0" smtClean="0">
                <a:solidFill>
                  <a:prstClr val="white"/>
                </a:solidFill>
              </a:rPr>
              <a:t>и т. д.</a:t>
            </a:r>
            <a:endParaRPr lang="ru-RU" sz="1200" dirty="0">
              <a:solidFill>
                <a:prstClr val="white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972760" y="2802694"/>
            <a:ext cx="2808312" cy="229695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prstClr val="white"/>
                </a:solidFill>
              </a:rPr>
              <a:t>Запрос УВК(А)</a:t>
            </a:r>
            <a:r>
              <a:rPr lang="ru-RU" sz="1200" dirty="0" err="1" smtClean="0">
                <a:solidFill>
                  <a:prstClr val="white"/>
                </a:solidFill>
              </a:rPr>
              <a:t>иОЭД</a:t>
            </a:r>
            <a:r>
              <a:rPr lang="ru-RU" sz="1200" dirty="0" smtClean="0">
                <a:solidFill>
                  <a:prstClr val="white"/>
                </a:solidFill>
              </a:rPr>
              <a:t> конкурсной (аукционной) документации, исполнительной документации, актов выполненных работ, проверка правильности определения начальной (максимальной) цены контракта. Рассмотрение закупки через СПАРК-менеджер. </a:t>
            </a:r>
            <a:r>
              <a:rPr lang="ru-RU" sz="1200" dirty="0">
                <a:solidFill>
                  <a:prstClr val="white"/>
                </a:solidFill>
              </a:rPr>
              <a:t>П</a:t>
            </a:r>
            <a:r>
              <a:rPr lang="ru-RU" sz="1200" dirty="0" smtClean="0">
                <a:solidFill>
                  <a:prstClr val="white"/>
                </a:solidFill>
              </a:rPr>
              <a:t>оручение </a:t>
            </a:r>
            <a:r>
              <a:rPr lang="ru-RU" sz="1200" dirty="0" err="1" smtClean="0">
                <a:solidFill>
                  <a:prstClr val="white"/>
                </a:solidFill>
              </a:rPr>
              <a:t>ОВКиА</a:t>
            </a:r>
            <a:r>
              <a:rPr lang="ru-RU" sz="1200" dirty="0" smtClean="0">
                <a:solidFill>
                  <a:prstClr val="white"/>
                </a:solidFill>
              </a:rPr>
              <a:t> о проведении проверки</a:t>
            </a:r>
            <a:endParaRPr lang="ru-RU" sz="1200" dirty="0">
              <a:solidFill>
                <a:prstClr val="white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987838" y="5517232"/>
            <a:ext cx="2808312" cy="115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prstClr val="white"/>
                </a:solidFill>
              </a:rPr>
              <a:t>Проведение УВК(А)</a:t>
            </a:r>
            <a:r>
              <a:rPr lang="ru-RU" sz="1200" dirty="0" err="1" smtClean="0">
                <a:solidFill>
                  <a:prstClr val="white"/>
                </a:solidFill>
              </a:rPr>
              <a:t>иОЭД</a:t>
            </a:r>
            <a:r>
              <a:rPr lang="ru-RU" sz="1200" dirty="0" smtClean="0">
                <a:solidFill>
                  <a:prstClr val="white"/>
                </a:solidFill>
              </a:rPr>
              <a:t> внеплановой проверки (2 – 3  сотрудника (с учетом привлеченных из ТОФК) не более 4 рабочих дней </a:t>
            </a:r>
            <a:br>
              <a:rPr lang="ru-RU" sz="1200" dirty="0" smtClean="0">
                <a:solidFill>
                  <a:prstClr val="white"/>
                </a:solidFill>
              </a:rPr>
            </a:br>
            <a:r>
              <a:rPr lang="ru-RU" sz="1200" dirty="0" smtClean="0">
                <a:solidFill>
                  <a:prstClr val="white"/>
                </a:solidFill>
              </a:rPr>
              <a:t>в зависимости от предмета проверки)</a:t>
            </a:r>
            <a:endParaRPr lang="ru-RU" sz="1200" dirty="0">
              <a:solidFill>
                <a:prstClr val="white"/>
              </a:solidFill>
            </a:endParaRPr>
          </a:p>
        </p:txBody>
      </p:sp>
      <p:sp>
        <p:nvSpPr>
          <p:cNvPr id="13" name="Стрелка вправо с вырезом 12"/>
          <p:cNvSpPr/>
          <p:nvPr/>
        </p:nvSpPr>
        <p:spPr>
          <a:xfrm>
            <a:off x="5508104" y="1620027"/>
            <a:ext cx="360040" cy="378042"/>
          </a:xfrm>
          <a:prstGeom prst="notched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4" name="Стрелка вправо с вырезом 13"/>
          <p:cNvSpPr/>
          <p:nvPr/>
        </p:nvSpPr>
        <p:spPr>
          <a:xfrm>
            <a:off x="5466548" y="3762151"/>
            <a:ext cx="360040" cy="378042"/>
          </a:xfrm>
          <a:prstGeom prst="notched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5" name="Стрелка вправо с вырезом 14"/>
          <p:cNvSpPr/>
          <p:nvPr/>
        </p:nvSpPr>
        <p:spPr>
          <a:xfrm>
            <a:off x="5490326" y="5904275"/>
            <a:ext cx="360040" cy="378042"/>
          </a:xfrm>
          <a:prstGeom prst="notched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107504" y="205115"/>
            <a:ext cx="720080" cy="648072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prstClr val="white"/>
                </a:solidFill>
              </a:rPr>
              <a:t>4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887" y="4994171"/>
            <a:ext cx="2483768" cy="1550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2228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296144"/>
          </a:xfrm>
          <a:solidFill>
            <a:srgbClr val="FFC000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1400" dirty="0"/>
              <a:t>Низкое качество финансового </a:t>
            </a:r>
            <a:r>
              <a:rPr lang="ru-RU" sz="1400" dirty="0" smtClean="0"/>
              <a:t>менеджмента, организованного в соответствии с приказом </a:t>
            </a:r>
            <a:br>
              <a:rPr lang="ru-RU" sz="1400" dirty="0" smtClean="0"/>
            </a:br>
            <a:r>
              <a:rPr lang="ru-RU" sz="1400" dirty="0" smtClean="0"/>
              <a:t>Федерального </a:t>
            </a:r>
            <a:r>
              <a:rPr lang="ru-RU" sz="1400" dirty="0"/>
              <a:t>казначейства от </a:t>
            </a:r>
            <a:r>
              <a:rPr lang="ru-RU" sz="1400" dirty="0" smtClean="0"/>
              <a:t>15 августа 2014 г. № 173 (ред</a:t>
            </a:r>
            <a:r>
              <a:rPr lang="ru-RU" sz="1400" dirty="0"/>
              <a:t>. от 22.09.2014</a:t>
            </a:r>
            <a:r>
              <a:rPr lang="ru-RU" sz="1400" dirty="0" smtClean="0"/>
              <a:t>) «О </a:t>
            </a:r>
            <a:r>
              <a:rPr lang="ru-RU" sz="1400" dirty="0"/>
              <a:t>Порядке проведения мониторинга качества финансового менеджмента, осуществляемого территориальными органами Федерального </a:t>
            </a:r>
            <a:r>
              <a:rPr lang="ru-RU" sz="1400" dirty="0" smtClean="0"/>
              <a:t>казначейства»</a:t>
            </a:r>
            <a:r>
              <a:rPr lang="ru-RU" sz="1400" dirty="0"/>
              <a:t/>
            </a:r>
            <a:br>
              <a:rPr lang="ru-RU" sz="1400" dirty="0"/>
            </a:br>
            <a:endParaRPr lang="ru-RU" sz="1400" dirty="0"/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179512" y="2564904"/>
            <a:ext cx="2448272" cy="2160240"/>
          </a:xfrm>
          <a:prstGeom prst="round2Diag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prstClr val="white"/>
                </a:solidFill>
              </a:rPr>
              <a:t>Ежеквартальный анализ мониторинга качества финансового менеджмента (совместно с Финансовым управлением)</a:t>
            </a:r>
            <a:endParaRPr lang="ru-RU" sz="1400" dirty="0">
              <a:solidFill>
                <a:prstClr val="white"/>
              </a:solidFill>
            </a:endParaRPr>
          </a:p>
        </p:txBody>
      </p:sp>
      <p:sp>
        <p:nvSpPr>
          <p:cNvPr id="6" name="Левая фигурная скобка 5"/>
          <p:cNvSpPr/>
          <p:nvPr/>
        </p:nvSpPr>
        <p:spPr>
          <a:xfrm>
            <a:off x="2648202" y="1589570"/>
            <a:ext cx="504056" cy="4971778"/>
          </a:xfrm>
          <a:prstGeom prst="leftBrac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75856" y="1589570"/>
            <a:ext cx="2016224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prstClr val="white"/>
                </a:solidFill>
              </a:rPr>
              <a:t>Наличие негативных фактов - не более 25 %</a:t>
            </a:r>
            <a:endParaRPr lang="ru-RU" sz="1400" dirty="0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75856" y="3400297"/>
            <a:ext cx="2016224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prstClr val="white"/>
                </a:solidFill>
              </a:rPr>
              <a:t>Количество негативных фактов - от 25 до 60 %</a:t>
            </a:r>
            <a:endParaRPr lang="ru-RU" sz="1400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75856" y="5445224"/>
            <a:ext cx="2016224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prstClr val="white"/>
                </a:solidFill>
              </a:rPr>
              <a:t>Количество негативных фактов </a:t>
            </a:r>
            <a:r>
              <a:rPr lang="en-US" sz="1400" dirty="0" smtClean="0">
                <a:solidFill>
                  <a:prstClr val="white"/>
                </a:solidFill>
              </a:rPr>
              <a:t>&gt; 60</a:t>
            </a:r>
            <a:r>
              <a:rPr lang="ru-RU" sz="1400" dirty="0" smtClean="0">
                <a:solidFill>
                  <a:prstClr val="white"/>
                </a:solidFill>
              </a:rPr>
              <a:t> </a:t>
            </a:r>
            <a:r>
              <a:rPr lang="en-US" sz="1400" dirty="0" smtClean="0">
                <a:solidFill>
                  <a:prstClr val="white"/>
                </a:solidFill>
              </a:rPr>
              <a:t>%</a:t>
            </a:r>
            <a:endParaRPr lang="ru-RU" sz="1400" dirty="0">
              <a:solidFill>
                <a:prstClr val="white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987838" y="1679580"/>
            <a:ext cx="2808312" cy="7560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prstClr val="white"/>
                </a:solidFill>
              </a:rPr>
              <a:t>Поручение </a:t>
            </a:r>
            <a:r>
              <a:rPr lang="ru-RU" sz="1200" dirty="0" err="1" smtClean="0">
                <a:solidFill>
                  <a:prstClr val="white"/>
                </a:solidFill>
              </a:rPr>
              <a:t>ОВКиА</a:t>
            </a:r>
            <a:r>
              <a:rPr lang="ru-RU" sz="1200" dirty="0" smtClean="0">
                <a:solidFill>
                  <a:prstClr val="white"/>
                </a:solidFill>
              </a:rPr>
              <a:t> провести проверку соответствующих фактов</a:t>
            </a:r>
            <a:endParaRPr lang="ru-RU" sz="1200" dirty="0">
              <a:solidFill>
                <a:prstClr val="white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999086" y="3140969"/>
            <a:ext cx="2808312" cy="15841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prstClr val="white"/>
                </a:solidFill>
              </a:rPr>
              <a:t>Запрос документов в ТОФК, проведение анализа негативных фактов. При негативных фактах, способных оказать существенное воздействие на деятельность органов Федерального казначейства, немедленное поручение </a:t>
            </a:r>
            <a:r>
              <a:rPr lang="ru-RU" sz="1200" dirty="0" err="1" smtClean="0">
                <a:solidFill>
                  <a:prstClr val="white"/>
                </a:solidFill>
              </a:rPr>
              <a:t>ОВКиА</a:t>
            </a:r>
            <a:r>
              <a:rPr lang="ru-RU" sz="1200" dirty="0" smtClean="0">
                <a:solidFill>
                  <a:prstClr val="white"/>
                </a:solidFill>
              </a:rPr>
              <a:t> </a:t>
            </a:r>
            <a:br>
              <a:rPr lang="ru-RU" sz="1200" dirty="0" smtClean="0">
                <a:solidFill>
                  <a:prstClr val="white"/>
                </a:solidFill>
              </a:rPr>
            </a:br>
            <a:r>
              <a:rPr lang="ru-RU" sz="1200" dirty="0" smtClean="0">
                <a:solidFill>
                  <a:prstClr val="white"/>
                </a:solidFill>
              </a:rPr>
              <a:t>о проведении проверки</a:t>
            </a:r>
            <a:endParaRPr lang="ru-RU" sz="1200" dirty="0">
              <a:solidFill>
                <a:prstClr val="white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987838" y="5416766"/>
            <a:ext cx="2808312" cy="7560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prstClr val="white"/>
                </a:solidFill>
              </a:rPr>
              <a:t>Проведение  внеплановой тематической проверки УВК(А)</a:t>
            </a:r>
            <a:r>
              <a:rPr lang="ru-RU" sz="1200" dirty="0" err="1" smtClean="0">
                <a:solidFill>
                  <a:prstClr val="white"/>
                </a:solidFill>
              </a:rPr>
              <a:t>иОЭД</a:t>
            </a:r>
            <a:endParaRPr lang="ru-RU" sz="1200" dirty="0">
              <a:solidFill>
                <a:prstClr val="white"/>
              </a:solidFill>
            </a:endParaRPr>
          </a:p>
        </p:txBody>
      </p:sp>
      <p:sp>
        <p:nvSpPr>
          <p:cNvPr id="14" name="Стрелка вправо с вырезом 13"/>
          <p:cNvSpPr/>
          <p:nvPr/>
        </p:nvSpPr>
        <p:spPr>
          <a:xfrm>
            <a:off x="5508104" y="1868601"/>
            <a:ext cx="360040" cy="378042"/>
          </a:xfrm>
          <a:prstGeom prst="notched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5" name="Стрелка вправо с вырезом 14"/>
          <p:cNvSpPr/>
          <p:nvPr/>
        </p:nvSpPr>
        <p:spPr>
          <a:xfrm>
            <a:off x="5508104" y="3762150"/>
            <a:ext cx="360040" cy="378042"/>
          </a:xfrm>
          <a:prstGeom prst="notched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6" name="Стрелка вправо с вырезом 15"/>
          <p:cNvSpPr/>
          <p:nvPr/>
        </p:nvSpPr>
        <p:spPr>
          <a:xfrm>
            <a:off x="5480484" y="5724255"/>
            <a:ext cx="360040" cy="378042"/>
          </a:xfrm>
          <a:prstGeom prst="notched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0" y="332656"/>
            <a:ext cx="720080" cy="648072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prstClr val="white"/>
                </a:solidFill>
              </a:rPr>
              <a:t>5</a:t>
            </a:r>
            <a:endParaRPr lang="ru-RU" sz="2800" dirty="0">
              <a:solidFill>
                <a:prstClr val="white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578" y="5145529"/>
            <a:ext cx="2123728" cy="1415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4015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613</TotalTime>
  <Words>1020</Words>
  <Application>Microsoft Office PowerPoint</Application>
  <PresentationFormat>Экран (4:3)</PresentationFormat>
  <Paragraphs>107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Подходы к построению  рискориентированной модели проведения контрольных и аудиторских мероприятий  в Федеральном казначействе</vt:lpstr>
      <vt:lpstr>Цель</vt:lpstr>
      <vt:lpstr>Преимущества</vt:lpstr>
      <vt:lpstr>Презентация PowerPoint</vt:lpstr>
      <vt:lpstr>Кадровые изменения (смена руководителя, заместителей руководителя, начальников отделов ТОФК). Риск снижения качества и оперативности работы</vt:lpstr>
      <vt:lpstr>      Сведения о наличии нарушений, содержащихся в обращениях граждан и организаций</vt:lpstr>
      <vt:lpstr>Наличие нарушений, установленных  контрольно-надзорными органами</vt:lpstr>
      <vt:lpstr>Заключение ТОФК государственных контрактов на закупку товаров, работ, услуг для нужд ТОФК (строительные работы, оборудование, IT услуги, аутсорсинг) на сумму, превышающую 2 млн рублей</vt:lpstr>
      <vt:lpstr>Низкое качество финансового менеджмента, организованного в соответствии с приказом  Федерального казначейства от 15 августа 2014 г. № 173 (ред. от 22.09.2014) «О Порядке проведения мониторинга качества финансового менеджмента, осуществляемого территориальными органами Федерального казначейства» </vt:lpstr>
      <vt:lpstr>      Наличие в деятельности ТОФК нарушений, выявленных по результатам мониторинга публикаций в средствах массовой информации</vt:lpstr>
      <vt:lpstr>Наличие нарушений исполнения требований вновь принятых нормативных правовых актов и иных                     документов (федеральные законы, приказы Минфина России, Федерального казначейства)     </vt:lpstr>
      <vt:lpstr>Спасибо за внимание!</vt:lpstr>
      <vt:lpstr>    Нахождение ТОФК в числе пяти последних в рейтинге результативности деятельности ТОФК по итогам отчетного года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Кадровые изменения (смена руководителя, заместителей руководителя, начальника ОВКиА, Отдела кадров, Административного отдела, ОФО, Отдела государственных закупок, Юридического отдела ТОФК)</dc:title>
  <dc:creator>Кашинцев Андрей Вячеславович</dc:creator>
  <cp:lastModifiedBy>Windows User</cp:lastModifiedBy>
  <cp:revision>35</cp:revision>
  <cp:lastPrinted>2015-09-24T11:02:24Z</cp:lastPrinted>
  <dcterms:created xsi:type="dcterms:W3CDTF">2015-08-06T15:14:44Z</dcterms:created>
  <dcterms:modified xsi:type="dcterms:W3CDTF">2015-12-16T22:35:00Z</dcterms:modified>
</cp:coreProperties>
</file>