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0" r:id="rId1"/>
    <p:sldMasterId id="2147484598" r:id="rId2"/>
    <p:sldMasterId id="2147484608" r:id="rId3"/>
    <p:sldMasterId id="2147484615" r:id="rId4"/>
    <p:sldMasterId id="2147484620" r:id="rId5"/>
    <p:sldMasterId id="2147484624" r:id="rId6"/>
  </p:sldMasterIdLst>
  <p:notesMasterIdLst>
    <p:notesMasterId r:id="rId18"/>
  </p:notesMasterIdLst>
  <p:handoutMasterIdLst>
    <p:handoutMasterId r:id="rId19"/>
  </p:handoutMasterIdLst>
  <p:sldIdLst>
    <p:sldId id="1077" r:id="rId7"/>
    <p:sldId id="1505" r:id="rId8"/>
    <p:sldId id="1463" r:id="rId9"/>
    <p:sldId id="1537" r:id="rId10"/>
    <p:sldId id="1538" r:id="rId11"/>
    <p:sldId id="1544" r:id="rId12"/>
    <p:sldId id="1541" r:id="rId13"/>
    <p:sldId id="1539" r:id="rId14"/>
    <p:sldId id="1540" r:id="rId15"/>
    <p:sldId id="1542" r:id="rId16"/>
    <p:sldId id="1543" r:id="rId1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B01D"/>
    <a:srgbClr val="08D621"/>
    <a:srgbClr val="FF0066"/>
    <a:srgbClr val="639BF7"/>
    <a:srgbClr val="948CF8"/>
    <a:srgbClr val="8586B5"/>
    <a:srgbClr val="6699FF"/>
    <a:srgbClr val="2E826C"/>
    <a:srgbClr val="8A8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5" autoAdjust="0"/>
    <p:restoredTop sz="82735" autoAdjust="0"/>
  </p:normalViewPr>
  <p:slideViewPr>
    <p:cSldViewPr snapToGrid="0">
      <p:cViewPr>
        <p:scale>
          <a:sx n="84" d="100"/>
          <a:sy n="84" d="100"/>
        </p:scale>
        <p:origin x="-106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866" y="-102"/>
      </p:cViewPr>
      <p:guideLst>
        <p:guide orient="horz" pos="311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18B926-44B9-476D-84BB-8CFFC1DEAD33}" type="doc">
      <dgm:prSet loTypeId="urn:microsoft.com/office/officeart/2005/8/layout/vList3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ABEFD81-CF11-45F2-982B-F0325AA85F05}">
      <dgm:prSet custT="1"/>
      <dgm:spPr/>
      <dgm:t>
        <a:bodyPr/>
        <a:lstStyle/>
        <a:p>
          <a:pPr algn="ctr" rtl="0"/>
          <a:r>
            <a:rPr lang="ru-RU" sz="1600" b="1" dirty="0" smtClean="0"/>
            <a:t>ЦЕЛЬ</a:t>
          </a:r>
          <a:r>
            <a:rPr lang="en-US" sz="1600" b="1" dirty="0" smtClean="0"/>
            <a:t>:</a:t>
          </a:r>
          <a:endParaRPr lang="ru-RU" sz="1600" b="1" dirty="0" smtClean="0"/>
        </a:p>
        <a:p>
          <a:pPr algn="ctr" rtl="0"/>
          <a:r>
            <a:rPr lang="ru-RU" sz="1600" dirty="0" smtClean="0"/>
            <a:t>существенное сокращение нарушений бюджетного законодательства</a:t>
          </a:r>
          <a:endParaRPr lang="ru-RU" sz="1600" dirty="0"/>
        </a:p>
      </dgm:t>
    </dgm:pt>
    <dgm:pt modelId="{4AB6BAF1-5F3C-4A90-88AA-0E08DC784F89}" type="parTrans" cxnId="{F612661E-B4AF-4705-B969-438CC315D4BC}">
      <dgm:prSet/>
      <dgm:spPr/>
      <dgm:t>
        <a:bodyPr/>
        <a:lstStyle/>
        <a:p>
          <a:endParaRPr lang="ru-RU" sz="1400"/>
        </a:p>
      </dgm:t>
    </dgm:pt>
    <dgm:pt modelId="{E9420D4B-0081-4402-85E9-916C782EF6C5}" type="sibTrans" cxnId="{F612661E-B4AF-4705-B969-438CC315D4BC}">
      <dgm:prSet/>
      <dgm:spPr/>
      <dgm:t>
        <a:bodyPr/>
        <a:lstStyle/>
        <a:p>
          <a:endParaRPr lang="ru-RU" sz="1400"/>
        </a:p>
      </dgm:t>
    </dgm:pt>
    <dgm:pt modelId="{459B8CB4-139F-4AD0-8107-C7D36B2CCC26}">
      <dgm:prSet custT="1"/>
      <dgm:spPr/>
      <dgm:t>
        <a:bodyPr/>
        <a:lstStyle/>
        <a:p>
          <a:pPr rtl="0"/>
          <a:endParaRPr lang="ru-RU" sz="1600" b="1" dirty="0" smtClean="0"/>
        </a:p>
        <a:p>
          <a:pPr rtl="0"/>
          <a:r>
            <a:rPr lang="ru-RU" sz="1600" b="1" dirty="0" smtClean="0"/>
            <a:t>ЗАДАЧИ</a:t>
          </a:r>
          <a:r>
            <a:rPr lang="en-US" sz="1600" b="1" dirty="0" smtClean="0"/>
            <a:t>:</a:t>
          </a:r>
        </a:p>
        <a:p>
          <a:pPr rtl="0"/>
          <a:r>
            <a:rPr lang="ru-RU" sz="1600" b="0" dirty="0" smtClean="0"/>
            <a:t>пресечение финансовых правонарушений </a:t>
          </a:r>
          <a:r>
            <a:rPr lang="ru-RU" sz="1600" b="1" dirty="0" smtClean="0"/>
            <a:t>на всех этапах </a:t>
          </a:r>
          <a:r>
            <a:rPr lang="ru-RU" sz="1600" b="0" dirty="0" smtClean="0"/>
            <a:t>бюджетного процесса, влекущих причинение ущерба, неэффективные расходы бюджета</a:t>
          </a:r>
        </a:p>
        <a:p>
          <a:pPr rtl="0"/>
          <a:endParaRPr lang="ru-RU" sz="1600" dirty="0"/>
        </a:p>
      </dgm:t>
    </dgm:pt>
    <dgm:pt modelId="{CEF8B219-0706-4D24-AA34-E35F8FF8744D}" type="parTrans" cxnId="{28C9E8EE-C767-4041-B126-EBED7C78151E}">
      <dgm:prSet/>
      <dgm:spPr/>
      <dgm:t>
        <a:bodyPr/>
        <a:lstStyle/>
        <a:p>
          <a:endParaRPr lang="ru-RU" sz="1400"/>
        </a:p>
      </dgm:t>
    </dgm:pt>
    <dgm:pt modelId="{5893FC8E-750A-4827-BDEE-B970A589D1EC}" type="sibTrans" cxnId="{28C9E8EE-C767-4041-B126-EBED7C78151E}">
      <dgm:prSet/>
      <dgm:spPr/>
      <dgm:t>
        <a:bodyPr/>
        <a:lstStyle/>
        <a:p>
          <a:endParaRPr lang="ru-RU" sz="1400"/>
        </a:p>
      </dgm:t>
    </dgm:pt>
    <dgm:pt modelId="{C2FB6FEB-6D50-4A2E-A97F-9DBEF47B8A2B}">
      <dgm:prSet custT="1"/>
      <dgm:spPr/>
      <dgm:t>
        <a:bodyPr/>
        <a:lstStyle/>
        <a:p>
          <a:pPr rtl="0"/>
          <a:endParaRPr lang="ru-RU" sz="1400" b="1" dirty="0" smtClean="0"/>
        </a:p>
        <a:p>
          <a:pPr rtl="0"/>
          <a:r>
            <a:rPr lang="ru-RU" sz="1600" b="0" dirty="0" smtClean="0"/>
            <a:t>подтверждение достоверности </a:t>
          </a:r>
          <a:r>
            <a:rPr lang="ru-RU" sz="1600" b="1" dirty="0" smtClean="0"/>
            <a:t>отчетности о реализации </a:t>
          </a:r>
          <a:r>
            <a:rPr lang="ru-RU" sz="1600" b="0" dirty="0" smtClean="0"/>
            <a:t>государственных программ, государственных заданий, отчетности о </a:t>
          </a:r>
          <a:r>
            <a:rPr lang="ru-RU" sz="1600" b="1" dirty="0" smtClean="0"/>
            <a:t>результатах</a:t>
          </a:r>
          <a:r>
            <a:rPr lang="ru-RU" sz="1600" b="0" dirty="0" smtClean="0"/>
            <a:t> использования межбюджетных трансфертов</a:t>
          </a:r>
        </a:p>
        <a:p>
          <a:pPr rtl="0"/>
          <a:endParaRPr lang="ru-RU" sz="1400" dirty="0"/>
        </a:p>
      </dgm:t>
    </dgm:pt>
    <dgm:pt modelId="{8C36BB58-0BCF-4A25-95AC-6210240D981D}" type="parTrans" cxnId="{56E17DFD-F880-48FB-8DEC-42BFE28DBD8D}">
      <dgm:prSet/>
      <dgm:spPr/>
      <dgm:t>
        <a:bodyPr/>
        <a:lstStyle/>
        <a:p>
          <a:endParaRPr lang="ru-RU" sz="1400"/>
        </a:p>
      </dgm:t>
    </dgm:pt>
    <dgm:pt modelId="{20BC2765-2E69-460D-8A38-EE86948ADE39}" type="sibTrans" cxnId="{56E17DFD-F880-48FB-8DEC-42BFE28DBD8D}">
      <dgm:prSet/>
      <dgm:spPr/>
      <dgm:t>
        <a:bodyPr/>
        <a:lstStyle/>
        <a:p>
          <a:endParaRPr lang="ru-RU" sz="1400"/>
        </a:p>
      </dgm:t>
    </dgm:pt>
    <dgm:pt modelId="{97106856-5E73-4F6B-9D88-F5785BDB2E20}">
      <dgm:prSet custT="1"/>
      <dgm:spPr/>
      <dgm:t>
        <a:bodyPr/>
        <a:lstStyle/>
        <a:p>
          <a:pPr rtl="0"/>
          <a:r>
            <a:rPr lang="ru-RU" sz="1600" dirty="0" smtClean="0"/>
            <a:t>анализ систем внутреннего финансового контроля и аудита, </a:t>
          </a:r>
          <a:r>
            <a:rPr lang="ru-RU" sz="1600" b="1" dirty="0" smtClean="0"/>
            <a:t>рекомендации</a:t>
          </a:r>
          <a:r>
            <a:rPr lang="ru-RU" sz="1600" dirty="0" smtClean="0"/>
            <a:t> по их совершенствованию</a:t>
          </a:r>
        </a:p>
        <a:p>
          <a:pPr rtl="0"/>
          <a:endParaRPr lang="ru-RU" sz="1600" dirty="0"/>
        </a:p>
      </dgm:t>
    </dgm:pt>
    <dgm:pt modelId="{47296BCA-7D27-477F-A711-B1385DE39CEC}" type="parTrans" cxnId="{2FB3851C-5FD1-4D78-9164-88E2DC3D89B8}">
      <dgm:prSet/>
      <dgm:spPr/>
      <dgm:t>
        <a:bodyPr/>
        <a:lstStyle/>
        <a:p>
          <a:endParaRPr lang="ru-RU" sz="1400"/>
        </a:p>
      </dgm:t>
    </dgm:pt>
    <dgm:pt modelId="{B6DAA515-9B14-45C0-8358-157F7B4E0A3D}" type="sibTrans" cxnId="{2FB3851C-5FD1-4D78-9164-88E2DC3D89B8}">
      <dgm:prSet/>
      <dgm:spPr/>
      <dgm:t>
        <a:bodyPr/>
        <a:lstStyle/>
        <a:p>
          <a:endParaRPr lang="ru-RU" sz="1400"/>
        </a:p>
      </dgm:t>
    </dgm:pt>
    <dgm:pt modelId="{71882962-6B59-4711-9EAD-7DE7CF298A3C}" type="pres">
      <dgm:prSet presAssocID="{9618B926-44B9-476D-84BB-8CFFC1DEAD33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1EBAD3-B59B-4A8C-BB52-338AEFC9449A}" type="pres">
      <dgm:prSet presAssocID="{3ABEFD81-CF11-45F2-982B-F0325AA85F05}" presName="composite" presStyleCnt="0"/>
      <dgm:spPr/>
      <dgm:t>
        <a:bodyPr/>
        <a:lstStyle/>
        <a:p>
          <a:endParaRPr lang="ru-RU"/>
        </a:p>
      </dgm:t>
    </dgm:pt>
    <dgm:pt modelId="{9FC13D85-B48E-4FF9-ADE0-BF2BCF3371C0}" type="pres">
      <dgm:prSet presAssocID="{3ABEFD81-CF11-45F2-982B-F0325AA85F05}" presName="imgShp" presStyleLbl="fgImgPlace1" presStyleIdx="0" presStyleCnt="4" custScaleX="110207"/>
      <dgm:spPr>
        <a:solidFill>
          <a:srgbClr val="008080"/>
        </a:solid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id="0" name="" title="цель"/>
        </a:ext>
      </dgm:extLst>
    </dgm:pt>
    <dgm:pt modelId="{C1B0F08E-4FAB-49FC-909D-531D698AC82A}" type="pres">
      <dgm:prSet presAssocID="{3ABEFD81-CF11-45F2-982B-F0325AA85F05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6DF2C8-0F9F-4B1E-8AFE-6F208DD86FF5}" type="pres">
      <dgm:prSet presAssocID="{E9420D4B-0081-4402-85E9-916C782EF6C5}" presName="spacing" presStyleCnt="0"/>
      <dgm:spPr/>
      <dgm:t>
        <a:bodyPr/>
        <a:lstStyle/>
        <a:p>
          <a:endParaRPr lang="ru-RU"/>
        </a:p>
      </dgm:t>
    </dgm:pt>
    <dgm:pt modelId="{0D6B5FF3-3E23-43CB-BE1E-CFE47CCD867B}" type="pres">
      <dgm:prSet presAssocID="{459B8CB4-139F-4AD0-8107-C7D36B2CCC26}" presName="composite" presStyleCnt="0"/>
      <dgm:spPr/>
      <dgm:t>
        <a:bodyPr/>
        <a:lstStyle/>
        <a:p>
          <a:endParaRPr lang="ru-RU"/>
        </a:p>
      </dgm:t>
    </dgm:pt>
    <dgm:pt modelId="{C3CB29D2-A2E3-439C-AABA-81360F9B5B95}" type="pres">
      <dgm:prSet presAssocID="{459B8CB4-139F-4AD0-8107-C7D36B2CCC26}" presName="imgShp" presStyleLbl="fgImgPlace1" presStyleIdx="1" presStyleCnt="4"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3DA0889C-D40E-44B6-9DF1-C7823B4CA2B3}" type="pres">
      <dgm:prSet presAssocID="{459B8CB4-139F-4AD0-8107-C7D36B2CCC26}" presName="txShp" presStyleLbl="node1" presStyleIdx="1" presStyleCnt="4" custScaleX="103671" custLinFactNeighborX="-600" custLinFactNeighborY="-1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AD699B-4952-406C-896D-2BA410923646}" type="pres">
      <dgm:prSet presAssocID="{5893FC8E-750A-4827-BDEE-B970A589D1EC}" presName="spacing" presStyleCnt="0"/>
      <dgm:spPr/>
      <dgm:t>
        <a:bodyPr/>
        <a:lstStyle/>
        <a:p>
          <a:endParaRPr lang="ru-RU"/>
        </a:p>
      </dgm:t>
    </dgm:pt>
    <dgm:pt modelId="{D53DA86B-5E8C-4870-BA66-CD9EE30F4FF1}" type="pres">
      <dgm:prSet presAssocID="{C2FB6FEB-6D50-4A2E-A97F-9DBEF47B8A2B}" presName="composite" presStyleCnt="0"/>
      <dgm:spPr/>
      <dgm:t>
        <a:bodyPr/>
        <a:lstStyle/>
        <a:p>
          <a:endParaRPr lang="ru-RU"/>
        </a:p>
      </dgm:t>
    </dgm:pt>
    <dgm:pt modelId="{E4989A61-3C56-460C-85E3-343465B89D58}" type="pres">
      <dgm:prSet presAssocID="{C2FB6FEB-6D50-4A2E-A97F-9DBEF47B8A2B}" presName="imgShp" presStyleLbl="fgImgPlace1" presStyleIdx="2" presStyleCnt="4"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7B135278-6BF3-4035-BBAC-86FDCB5D99F0}" type="pres">
      <dgm:prSet presAssocID="{C2FB6FEB-6D50-4A2E-A97F-9DBEF47B8A2B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5D9903-3C54-4C1D-A542-5E3E107FDBB3}" type="pres">
      <dgm:prSet presAssocID="{20BC2765-2E69-460D-8A38-EE86948ADE39}" presName="spacing" presStyleCnt="0"/>
      <dgm:spPr/>
      <dgm:t>
        <a:bodyPr/>
        <a:lstStyle/>
        <a:p>
          <a:endParaRPr lang="ru-RU"/>
        </a:p>
      </dgm:t>
    </dgm:pt>
    <dgm:pt modelId="{B70E74A9-30A3-43BC-BFC8-9799276219CD}" type="pres">
      <dgm:prSet presAssocID="{97106856-5E73-4F6B-9D88-F5785BDB2E20}" presName="composite" presStyleCnt="0"/>
      <dgm:spPr/>
      <dgm:t>
        <a:bodyPr/>
        <a:lstStyle/>
        <a:p>
          <a:endParaRPr lang="ru-RU"/>
        </a:p>
      </dgm:t>
    </dgm:pt>
    <dgm:pt modelId="{809270A2-5B4C-45FD-8604-223BA7A2432E}" type="pres">
      <dgm:prSet presAssocID="{97106856-5E73-4F6B-9D88-F5785BDB2E20}" presName="imgShp" presStyleLbl="fgImgPlace1" presStyleIdx="3" presStyleCnt="4"/>
      <dgm:spPr>
        <a:solidFill>
          <a:srgbClr val="92D050"/>
        </a:solidFill>
      </dgm:spPr>
      <dgm:t>
        <a:bodyPr/>
        <a:lstStyle/>
        <a:p>
          <a:endParaRPr lang="ru-RU"/>
        </a:p>
      </dgm:t>
    </dgm:pt>
    <dgm:pt modelId="{9CF7173D-10F8-4B23-87DD-9F74E26F7829}" type="pres">
      <dgm:prSet presAssocID="{97106856-5E73-4F6B-9D88-F5785BDB2E20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C9E8EE-C767-4041-B126-EBED7C78151E}" srcId="{9618B926-44B9-476D-84BB-8CFFC1DEAD33}" destId="{459B8CB4-139F-4AD0-8107-C7D36B2CCC26}" srcOrd="1" destOrd="0" parTransId="{CEF8B219-0706-4D24-AA34-E35F8FF8744D}" sibTransId="{5893FC8E-750A-4827-BDEE-B970A589D1EC}"/>
    <dgm:cxn modelId="{56E17DFD-F880-48FB-8DEC-42BFE28DBD8D}" srcId="{9618B926-44B9-476D-84BB-8CFFC1DEAD33}" destId="{C2FB6FEB-6D50-4A2E-A97F-9DBEF47B8A2B}" srcOrd="2" destOrd="0" parTransId="{8C36BB58-0BCF-4A25-95AC-6210240D981D}" sibTransId="{20BC2765-2E69-460D-8A38-EE86948ADE39}"/>
    <dgm:cxn modelId="{2561CF4A-55A5-40EF-B88A-51FE015B10A2}" type="presOf" srcId="{459B8CB4-139F-4AD0-8107-C7D36B2CCC26}" destId="{3DA0889C-D40E-44B6-9DF1-C7823B4CA2B3}" srcOrd="0" destOrd="0" presId="urn:microsoft.com/office/officeart/2005/8/layout/vList3"/>
    <dgm:cxn modelId="{2FB3851C-5FD1-4D78-9164-88E2DC3D89B8}" srcId="{9618B926-44B9-476D-84BB-8CFFC1DEAD33}" destId="{97106856-5E73-4F6B-9D88-F5785BDB2E20}" srcOrd="3" destOrd="0" parTransId="{47296BCA-7D27-477F-A711-B1385DE39CEC}" sibTransId="{B6DAA515-9B14-45C0-8358-157F7B4E0A3D}"/>
    <dgm:cxn modelId="{B5815CC5-100B-4B54-898A-118AD4E13D22}" type="presOf" srcId="{3ABEFD81-CF11-45F2-982B-F0325AA85F05}" destId="{C1B0F08E-4FAB-49FC-909D-531D698AC82A}" srcOrd="0" destOrd="0" presId="urn:microsoft.com/office/officeart/2005/8/layout/vList3"/>
    <dgm:cxn modelId="{ACDC2787-849A-4234-9BD8-08E053897388}" type="presOf" srcId="{9618B926-44B9-476D-84BB-8CFFC1DEAD33}" destId="{71882962-6B59-4711-9EAD-7DE7CF298A3C}" srcOrd="0" destOrd="0" presId="urn:microsoft.com/office/officeart/2005/8/layout/vList3"/>
    <dgm:cxn modelId="{19A8FB43-365D-4C7A-992B-F6E7C2DF5256}" type="presOf" srcId="{97106856-5E73-4F6B-9D88-F5785BDB2E20}" destId="{9CF7173D-10F8-4B23-87DD-9F74E26F7829}" srcOrd="0" destOrd="0" presId="urn:microsoft.com/office/officeart/2005/8/layout/vList3"/>
    <dgm:cxn modelId="{F612661E-B4AF-4705-B969-438CC315D4BC}" srcId="{9618B926-44B9-476D-84BB-8CFFC1DEAD33}" destId="{3ABEFD81-CF11-45F2-982B-F0325AA85F05}" srcOrd="0" destOrd="0" parTransId="{4AB6BAF1-5F3C-4A90-88AA-0E08DC784F89}" sibTransId="{E9420D4B-0081-4402-85E9-916C782EF6C5}"/>
    <dgm:cxn modelId="{35328713-17EA-4FA2-8882-9038B20FF8B6}" type="presOf" srcId="{C2FB6FEB-6D50-4A2E-A97F-9DBEF47B8A2B}" destId="{7B135278-6BF3-4035-BBAC-86FDCB5D99F0}" srcOrd="0" destOrd="0" presId="urn:microsoft.com/office/officeart/2005/8/layout/vList3"/>
    <dgm:cxn modelId="{812C5CE1-EC1C-49DE-8572-958672B10E17}" type="presParOf" srcId="{71882962-6B59-4711-9EAD-7DE7CF298A3C}" destId="{6A1EBAD3-B59B-4A8C-BB52-338AEFC9449A}" srcOrd="0" destOrd="0" presId="urn:microsoft.com/office/officeart/2005/8/layout/vList3"/>
    <dgm:cxn modelId="{3FC96142-9B19-4507-ADC4-8372C6AAB70F}" type="presParOf" srcId="{6A1EBAD3-B59B-4A8C-BB52-338AEFC9449A}" destId="{9FC13D85-B48E-4FF9-ADE0-BF2BCF3371C0}" srcOrd="0" destOrd="0" presId="urn:microsoft.com/office/officeart/2005/8/layout/vList3"/>
    <dgm:cxn modelId="{F49F0C67-7173-4A19-98B7-5421C751932F}" type="presParOf" srcId="{6A1EBAD3-B59B-4A8C-BB52-338AEFC9449A}" destId="{C1B0F08E-4FAB-49FC-909D-531D698AC82A}" srcOrd="1" destOrd="0" presId="urn:microsoft.com/office/officeart/2005/8/layout/vList3"/>
    <dgm:cxn modelId="{E468F09B-B2FE-4267-BF0F-A325E9E9AA19}" type="presParOf" srcId="{71882962-6B59-4711-9EAD-7DE7CF298A3C}" destId="{A36DF2C8-0F9F-4B1E-8AFE-6F208DD86FF5}" srcOrd="1" destOrd="0" presId="urn:microsoft.com/office/officeart/2005/8/layout/vList3"/>
    <dgm:cxn modelId="{AD554534-F1CA-4B01-A3B7-05BFC591947A}" type="presParOf" srcId="{71882962-6B59-4711-9EAD-7DE7CF298A3C}" destId="{0D6B5FF3-3E23-43CB-BE1E-CFE47CCD867B}" srcOrd="2" destOrd="0" presId="urn:microsoft.com/office/officeart/2005/8/layout/vList3"/>
    <dgm:cxn modelId="{F449B66F-F0D4-4FEF-8F39-027A1D54512A}" type="presParOf" srcId="{0D6B5FF3-3E23-43CB-BE1E-CFE47CCD867B}" destId="{C3CB29D2-A2E3-439C-AABA-81360F9B5B95}" srcOrd="0" destOrd="0" presId="urn:microsoft.com/office/officeart/2005/8/layout/vList3"/>
    <dgm:cxn modelId="{7284A803-9F39-4259-B674-EC4DA9818548}" type="presParOf" srcId="{0D6B5FF3-3E23-43CB-BE1E-CFE47CCD867B}" destId="{3DA0889C-D40E-44B6-9DF1-C7823B4CA2B3}" srcOrd="1" destOrd="0" presId="urn:microsoft.com/office/officeart/2005/8/layout/vList3"/>
    <dgm:cxn modelId="{855D3F75-324D-48B5-8DF9-2A12C2B4191F}" type="presParOf" srcId="{71882962-6B59-4711-9EAD-7DE7CF298A3C}" destId="{45AD699B-4952-406C-896D-2BA410923646}" srcOrd="3" destOrd="0" presId="urn:microsoft.com/office/officeart/2005/8/layout/vList3"/>
    <dgm:cxn modelId="{F342822B-6BB8-490D-877D-B573B5D3379A}" type="presParOf" srcId="{71882962-6B59-4711-9EAD-7DE7CF298A3C}" destId="{D53DA86B-5E8C-4870-BA66-CD9EE30F4FF1}" srcOrd="4" destOrd="0" presId="urn:microsoft.com/office/officeart/2005/8/layout/vList3"/>
    <dgm:cxn modelId="{8618446B-F6A2-4FAD-955A-49F7BA3C2E45}" type="presParOf" srcId="{D53DA86B-5E8C-4870-BA66-CD9EE30F4FF1}" destId="{E4989A61-3C56-460C-85E3-343465B89D58}" srcOrd="0" destOrd="0" presId="urn:microsoft.com/office/officeart/2005/8/layout/vList3"/>
    <dgm:cxn modelId="{FE4A1CCC-CFE9-410A-BA18-9FB9DF503523}" type="presParOf" srcId="{D53DA86B-5E8C-4870-BA66-CD9EE30F4FF1}" destId="{7B135278-6BF3-4035-BBAC-86FDCB5D99F0}" srcOrd="1" destOrd="0" presId="urn:microsoft.com/office/officeart/2005/8/layout/vList3"/>
    <dgm:cxn modelId="{FF32C3EC-4A89-45A3-BF4B-568A7F0D39DB}" type="presParOf" srcId="{71882962-6B59-4711-9EAD-7DE7CF298A3C}" destId="{1A5D9903-3C54-4C1D-A542-5E3E107FDBB3}" srcOrd="5" destOrd="0" presId="urn:microsoft.com/office/officeart/2005/8/layout/vList3"/>
    <dgm:cxn modelId="{10E6BFD8-63E1-45B1-B663-BA401B668DC2}" type="presParOf" srcId="{71882962-6B59-4711-9EAD-7DE7CF298A3C}" destId="{B70E74A9-30A3-43BC-BFC8-9799276219CD}" srcOrd="6" destOrd="0" presId="urn:microsoft.com/office/officeart/2005/8/layout/vList3"/>
    <dgm:cxn modelId="{8ACADF76-CF05-467F-95CA-3DAB80E46DC1}" type="presParOf" srcId="{B70E74A9-30A3-43BC-BFC8-9799276219CD}" destId="{809270A2-5B4C-45FD-8604-223BA7A2432E}" srcOrd="0" destOrd="0" presId="urn:microsoft.com/office/officeart/2005/8/layout/vList3"/>
    <dgm:cxn modelId="{1B3734C6-8AC6-42F0-80D4-65ACC2678E58}" type="presParOf" srcId="{B70E74A9-30A3-43BC-BFC8-9799276219CD}" destId="{9CF7173D-10F8-4B23-87DD-9F74E26F782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A4EED9-EDFD-478D-B94C-2AF7EFD01094}" type="doc">
      <dgm:prSet loTypeId="urn:microsoft.com/office/officeart/2005/8/layout/process4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C11E5B9-CB41-4722-8CF3-138AD6EA1924}">
      <dgm:prSet custT="1"/>
      <dgm:spPr/>
      <dgm:t>
        <a:bodyPr/>
        <a:lstStyle/>
        <a:p>
          <a:pPr rtl="0"/>
          <a:r>
            <a:rPr lang="ru-RU" sz="1400" dirty="0" smtClean="0"/>
            <a:t>Назначение проверок и обследований в отношении </a:t>
          </a:r>
          <a:r>
            <a:rPr lang="ru-RU" sz="1400" dirty="0" err="1" smtClean="0"/>
            <a:t>рискоемких</a:t>
          </a:r>
          <a:r>
            <a:rPr lang="ru-RU" sz="1400" dirty="0" smtClean="0"/>
            <a:t> направлений расходов бюджета (капвложения, инвестиции, межбюджетные субсидии и  субвенции) </a:t>
          </a:r>
          <a:r>
            <a:rPr lang="ru-RU" sz="1400" b="1" dirty="0" smtClean="0"/>
            <a:t>начиная с процедур планирования бюджета </a:t>
          </a:r>
          <a:endParaRPr lang="ru-RU" sz="1400" b="1" dirty="0"/>
        </a:p>
      </dgm:t>
    </dgm:pt>
    <dgm:pt modelId="{ECC013E8-3823-4765-AFFE-285C8990FD36}" type="parTrans" cxnId="{04B31438-9C2F-40CD-B66F-FFD8494B605F}">
      <dgm:prSet/>
      <dgm:spPr/>
      <dgm:t>
        <a:bodyPr/>
        <a:lstStyle/>
        <a:p>
          <a:endParaRPr lang="ru-RU" sz="1400"/>
        </a:p>
      </dgm:t>
    </dgm:pt>
    <dgm:pt modelId="{1AD87323-83ED-4977-93BD-ABEA3E359FC2}" type="sibTrans" cxnId="{04B31438-9C2F-40CD-B66F-FFD8494B605F}">
      <dgm:prSet/>
      <dgm:spPr/>
      <dgm:t>
        <a:bodyPr/>
        <a:lstStyle/>
        <a:p>
          <a:endParaRPr lang="ru-RU" sz="1400"/>
        </a:p>
      </dgm:t>
    </dgm:pt>
    <dgm:pt modelId="{455DF0FA-7C95-41A2-8A65-D1C39AE7D9BF}">
      <dgm:prSet custT="1"/>
      <dgm:spPr/>
      <dgm:t>
        <a:bodyPr/>
        <a:lstStyle/>
        <a:p>
          <a:pPr rtl="0"/>
          <a:r>
            <a:rPr lang="ru-RU" sz="1400" b="1" dirty="0" smtClean="0"/>
            <a:t>Выявление </a:t>
          </a:r>
          <a:r>
            <a:rPr lang="ru-RU" sz="1400" b="0" dirty="0" smtClean="0"/>
            <a:t>нарушений и недостатков при осуществлении бюджетных расходов</a:t>
          </a:r>
          <a:endParaRPr lang="ru-RU" sz="1400" b="1" dirty="0"/>
        </a:p>
      </dgm:t>
    </dgm:pt>
    <dgm:pt modelId="{104876BA-AA27-4A59-B3FD-57DA2CFB67C5}" type="parTrans" cxnId="{88301933-89E1-4261-9D8B-28BB3D6505BE}">
      <dgm:prSet/>
      <dgm:spPr/>
      <dgm:t>
        <a:bodyPr/>
        <a:lstStyle/>
        <a:p>
          <a:endParaRPr lang="ru-RU" sz="1400"/>
        </a:p>
      </dgm:t>
    </dgm:pt>
    <dgm:pt modelId="{9DD98216-C625-4BCB-A336-9CBFF708B704}" type="sibTrans" cxnId="{88301933-89E1-4261-9D8B-28BB3D6505BE}">
      <dgm:prSet/>
      <dgm:spPr/>
      <dgm:t>
        <a:bodyPr/>
        <a:lstStyle/>
        <a:p>
          <a:endParaRPr lang="ru-RU" sz="1400"/>
        </a:p>
      </dgm:t>
    </dgm:pt>
    <dgm:pt modelId="{4075F1CA-483A-4DB6-B2C9-FDD0337D1CF7}" type="pres">
      <dgm:prSet presAssocID="{05A4EED9-EDFD-478D-B94C-2AF7EFD0109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A018D8-D69E-4DFC-ABEF-90019F9D9C25}" type="pres">
      <dgm:prSet presAssocID="{455DF0FA-7C95-41A2-8A65-D1C39AE7D9BF}" presName="boxAndChildren" presStyleCnt="0"/>
      <dgm:spPr/>
    </dgm:pt>
    <dgm:pt modelId="{08E2D12E-5897-4412-8FAB-4CE17F3E270C}" type="pres">
      <dgm:prSet presAssocID="{455DF0FA-7C95-41A2-8A65-D1C39AE7D9BF}" presName="parentTextBox" presStyleLbl="node1" presStyleIdx="0" presStyleCnt="2"/>
      <dgm:spPr/>
      <dgm:t>
        <a:bodyPr/>
        <a:lstStyle/>
        <a:p>
          <a:endParaRPr lang="ru-RU"/>
        </a:p>
      </dgm:t>
    </dgm:pt>
    <dgm:pt modelId="{12942E92-DD44-4285-99A4-FE885F34E0C5}" type="pres">
      <dgm:prSet presAssocID="{1AD87323-83ED-4977-93BD-ABEA3E359FC2}" presName="sp" presStyleCnt="0"/>
      <dgm:spPr/>
      <dgm:t>
        <a:bodyPr/>
        <a:lstStyle/>
        <a:p>
          <a:endParaRPr lang="ru-RU"/>
        </a:p>
      </dgm:t>
    </dgm:pt>
    <dgm:pt modelId="{431DD102-F2AA-43D4-B2F2-3C7BFF657EF3}" type="pres">
      <dgm:prSet presAssocID="{1C11E5B9-CB41-4722-8CF3-138AD6EA1924}" presName="arrowAndChildren" presStyleCnt="0"/>
      <dgm:spPr/>
      <dgm:t>
        <a:bodyPr/>
        <a:lstStyle/>
        <a:p>
          <a:endParaRPr lang="ru-RU"/>
        </a:p>
      </dgm:t>
    </dgm:pt>
    <dgm:pt modelId="{6D4AD23A-20AC-42F3-B724-B3C2FCCD3F4F}" type="pres">
      <dgm:prSet presAssocID="{1C11E5B9-CB41-4722-8CF3-138AD6EA1924}" presName="parentTextArrow" presStyleLbl="node1" presStyleIdx="1" presStyleCnt="2" custScaleY="177841" custLinFactNeighborX="137" custLinFactNeighborY="-33224"/>
      <dgm:spPr/>
      <dgm:t>
        <a:bodyPr/>
        <a:lstStyle/>
        <a:p>
          <a:endParaRPr lang="ru-RU"/>
        </a:p>
      </dgm:t>
    </dgm:pt>
  </dgm:ptLst>
  <dgm:cxnLst>
    <dgm:cxn modelId="{75799A8B-6718-4CA7-A8CE-3E4E70B91851}" type="presOf" srcId="{1C11E5B9-CB41-4722-8CF3-138AD6EA1924}" destId="{6D4AD23A-20AC-42F3-B724-B3C2FCCD3F4F}" srcOrd="0" destOrd="0" presId="urn:microsoft.com/office/officeart/2005/8/layout/process4"/>
    <dgm:cxn modelId="{04B31438-9C2F-40CD-B66F-FFD8494B605F}" srcId="{05A4EED9-EDFD-478D-B94C-2AF7EFD01094}" destId="{1C11E5B9-CB41-4722-8CF3-138AD6EA1924}" srcOrd="0" destOrd="0" parTransId="{ECC013E8-3823-4765-AFFE-285C8990FD36}" sibTransId="{1AD87323-83ED-4977-93BD-ABEA3E359FC2}"/>
    <dgm:cxn modelId="{DE03F838-E80A-4073-8211-19575DA3C9B2}" type="presOf" srcId="{455DF0FA-7C95-41A2-8A65-D1C39AE7D9BF}" destId="{08E2D12E-5897-4412-8FAB-4CE17F3E270C}" srcOrd="0" destOrd="0" presId="urn:microsoft.com/office/officeart/2005/8/layout/process4"/>
    <dgm:cxn modelId="{5E56287B-50B1-4514-975F-B3A2DFBFA614}" type="presOf" srcId="{05A4EED9-EDFD-478D-B94C-2AF7EFD01094}" destId="{4075F1CA-483A-4DB6-B2C9-FDD0337D1CF7}" srcOrd="0" destOrd="0" presId="urn:microsoft.com/office/officeart/2005/8/layout/process4"/>
    <dgm:cxn modelId="{88301933-89E1-4261-9D8B-28BB3D6505BE}" srcId="{05A4EED9-EDFD-478D-B94C-2AF7EFD01094}" destId="{455DF0FA-7C95-41A2-8A65-D1C39AE7D9BF}" srcOrd="1" destOrd="0" parTransId="{104876BA-AA27-4A59-B3FD-57DA2CFB67C5}" sibTransId="{9DD98216-C625-4BCB-A336-9CBFF708B704}"/>
    <dgm:cxn modelId="{C5F4CFC7-93CB-409F-A7B3-80A76D15C60C}" type="presParOf" srcId="{4075F1CA-483A-4DB6-B2C9-FDD0337D1CF7}" destId="{69A018D8-D69E-4DFC-ABEF-90019F9D9C25}" srcOrd="0" destOrd="0" presId="urn:microsoft.com/office/officeart/2005/8/layout/process4"/>
    <dgm:cxn modelId="{5767D470-3097-4143-B613-09C9231B97C8}" type="presParOf" srcId="{69A018D8-D69E-4DFC-ABEF-90019F9D9C25}" destId="{08E2D12E-5897-4412-8FAB-4CE17F3E270C}" srcOrd="0" destOrd="0" presId="urn:microsoft.com/office/officeart/2005/8/layout/process4"/>
    <dgm:cxn modelId="{D723F55C-1E12-443A-ACB7-8495A9E7F473}" type="presParOf" srcId="{4075F1CA-483A-4DB6-B2C9-FDD0337D1CF7}" destId="{12942E92-DD44-4285-99A4-FE885F34E0C5}" srcOrd="1" destOrd="0" presId="urn:microsoft.com/office/officeart/2005/8/layout/process4"/>
    <dgm:cxn modelId="{B19E8951-BAFE-495F-B53E-5955E72BFD61}" type="presParOf" srcId="{4075F1CA-483A-4DB6-B2C9-FDD0337D1CF7}" destId="{431DD102-F2AA-43D4-B2F2-3C7BFF657EF3}" srcOrd="2" destOrd="0" presId="urn:microsoft.com/office/officeart/2005/8/layout/process4"/>
    <dgm:cxn modelId="{E11F71C2-2B05-4451-A6FB-824EF5A887E3}" type="presParOf" srcId="{431DD102-F2AA-43D4-B2F2-3C7BFF657EF3}" destId="{6D4AD23A-20AC-42F3-B724-B3C2FCCD3F4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0F08E-4FAB-49FC-909D-531D698AC82A}">
      <dsp:nvSpPr>
        <dsp:cNvPr id="0" name=""/>
        <dsp:cNvSpPr/>
      </dsp:nvSpPr>
      <dsp:spPr>
        <a:xfrm rot="10800000">
          <a:off x="1726652" y="918"/>
          <a:ext cx="5647132" cy="1104303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6967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ЦЕЛЬ</a:t>
          </a:r>
          <a:r>
            <a:rPr lang="en-US" sz="1600" b="1" kern="1200" dirty="0" smtClean="0"/>
            <a:t>:</a:t>
          </a:r>
          <a:endParaRPr lang="ru-RU" sz="1600" b="1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существенное сокращение нарушений бюджетного законодательства</a:t>
          </a:r>
          <a:endParaRPr lang="ru-RU" sz="1600" kern="1200" dirty="0"/>
        </a:p>
      </dsp:txBody>
      <dsp:txXfrm rot="10800000">
        <a:off x="2002728" y="918"/>
        <a:ext cx="5371056" cy="1104303"/>
      </dsp:txXfrm>
    </dsp:sp>
    <dsp:sp modelId="{9FC13D85-B48E-4FF9-ADE0-BF2BCF3371C0}">
      <dsp:nvSpPr>
        <dsp:cNvPr id="0" name=""/>
        <dsp:cNvSpPr/>
      </dsp:nvSpPr>
      <dsp:spPr>
        <a:xfrm>
          <a:off x="1118143" y="918"/>
          <a:ext cx="1217019" cy="1104303"/>
        </a:xfrm>
        <a:prstGeom prst="ellipse">
          <a:avLst/>
        </a:prstGeom>
        <a:solidFill>
          <a:srgbClr val="008080"/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A0889C-D40E-44B6-9DF1-C7823B4CA2B3}">
      <dsp:nvSpPr>
        <dsp:cNvPr id="0" name=""/>
        <dsp:cNvSpPr/>
      </dsp:nvSpPr>
      <dsp:spPr>
        <a:xfrm rot="10800000">
          <a:off x="1509111" y="1420574"/>
          <a:ext cx="5854438" cy="1104303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6967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ЗАДАЧИ</a:t>
          </a:r>
          <a:r>
            <a:rPr lang="en-US" sz="1600" b="1" kern="1200" dirty="0" smtClean="0"/>
            <a:t>: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пресечение финансовых правонарушений </a:t>
          </a:r>
          <a:r>
            <a:rPr lang="ru-RU" sz="1600" b="1" kern="1200" dirty="0" smtClean="0"/>
            <a:t>на всех этапах </a:t>
          </a:r>
          <a:r>
            <a:rPr lang="ru-RU" sz="1600" b="0" kern="1200" dirty="0" smtClean="0"/>
            <a:t>бюджетного процесса, влекущих причинение ущерба, неэффективные расходы бюджета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0800000">
        <a:off x="1785187" y="1420574"/>
        <a:ext cx="5578362" cy="1104303"/>
      </dsp:txXfrm>
    </dsp:sp>
    <dsp:sp modelId="{C3CB29D2-A2E3-439C-AABA-81360F9B5B95}">
      <dsp:nvSpPr>
        <dsp:cNvPr id="0" name=""/>
        <dsp:cNvSpPr/>
      </dsp:nvSpPr>
      <dsp:spPr>
        <a:xfrm>
          <a:off x="1094495" y="1434864"/>
          <a:ext cx="1104303" cy="1104303"/>
        </a:xfrm>
        <a:prstGeom prst="ellipse">
          <a:avLst/>
        </a:prstGeom>
        <a:solidFill>
          <a:srgbClr val="92D050"/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B135278-6BF3-4035-BBAC-86FDCB5D99F0}">
      <dsp:nvSpPr>
        <dsp:cNvPr id="0" name=""/>
        <dsp:cNvSpPr/>
      </dsp:nvSpPr>
      <dsp:spPr>
        <a:xfrm rot="10800000">
          <a:off x="1698473" y="2868810"/>
          <a:ext cx="5647132" cy="1104303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6967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подтверждение достоверности </a:t>
          </a:r>
          <a:r>
            <a:rPr lang="ru-RU" sz="1600" b="1" kern="1200" dirty="0" smtClean="0"/>
            <a:t>отчетности о реализации </a:t>
          </a:r>
          <a:r>
            <a:rPr lang="ru-RU" sz="1600" b="0" kern="1200" dirty="0" smtClean="0"/>
            <a:t>государственных программ, государственных заданий, отчетности о </a:t>
          </a:r>
          <a:r>
            <a:rPr lang="ru-RU" sz="1600" b="1" kern="1200" dirty="0" smtClean="0"/>
            <a:t>результатах</a:t>
          </a:r>
          <a:r>
            <a:rPr lang="ru-RU" sz="1600" b="0" kern="1200" dirty="0" smtClean="0"/>
            <a:t> использования межбюджетных трансфертов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 rot="10800000">
        <a:off x="1974549" y="2868810"/>
        <a:ext cx="5371056" cy="1104303"/>
      </dsp:txXfrm>
    </dsp:sp>
    <dsp:sp modelId="{E4989A61-3C56-460C-85E3-343465B89D58}">
      <dsp:nvSpPr>
        <dsp:cNvPr id="0" name=""/>
        <dsp:cNvSpPr/>
      </dsp:nvSpPr>
      <dsp:spPr>
        <a:xfrm>
          <a:off x="1146322" y="2868810"/>
          <a:ext cx="1104303" cy="1104303"/>
        </a:xfrm>
        <a:prstGeom prst="ellipse">
          <a:avLst/>
        </a:prstGeom>
        <a:solidFill>
          <a:srgbClr val="92D050"/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F7173D-10F8-4B23-87DD-9F74E26F7829}">
      <dsp:nvSpPr>
        <dsp:cNvPr id="0" name=""/>
        <dsp:cNvSpPr/>
      </dsp:nvSpPr>
      <dsp:spPr>
        <a:xfrm rot="10800000">
          <a:off x="1698473" y="4302756"/>
          <a:ext cx="5647132" cy="1104303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86967" tIns="60960" rIns="113792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анализ систем внутреннего финансового контроля и аудита, </a:t>
          </a:r>
          <a:r>
            <a:rPr lang="ru-RU" sz="1600" b="1" kern="1200" dirty="0" smtClean="0"/>
            <a:t>рекомендации</a:t>
          </a:r>
          <a:r>
            <a:rPr lang="ru-RU" sz="1600" kern="1200" dirty="0" smtClean="0"/>
            <a:t> по их совершенствованию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0800000">
        <a:off x="1974549" y="4302756"/>
        <a:ext cx="5371056" cy="1104303"/>
      </dsp:txXfrm>
    </dsp:sp>
    <dsp:sp modelId="{809270A2-5B4C-45FD-8604-223BA7A2432E}">
      <dsp:nvSpPr>
        <dsp:cNvPr id="0" name=""/>
        <dsp:cNvSpPr/>
      </dsp:nvSpPr>
      <dsp:spPr>
        <a:xfrm>
          <a:off x="1146322" y="4302756"/>
          <a:ext cx="1104303" cy="1104303"/>
        </a:xfrm>
        <a:prstGeom prst="ellipse">
          <a:avLst/>
        </a:prstGeom>
        <a:solidFill>
          <a:srgbClr val="92D050"/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E2D12E-5897-4412-8FAB-4CE17F3E270C}">
      <dsp:nvSpPr>
        <dsp:cNvPr id="0" name=""/>
        <dsp:cNvSpPr/>
      </dsp:nvSpPr>
      <dsp:spPr>
        <a:xfrm>
          <a:off x="0" y="1335642"/>
          <a:ext cx="8229600" cy="49069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Выявление </a:t>
          </a:r>
          <a:r>
            <a:rPr lang="ru-RU" sz="1400" b="0" kern="1200" dirty="0" smtClean="0"/>
            <a:t>нарушений и недостатков при осуществлении бюджетных расходов</a:t>
          </a:r>
          <a:endParaRPr lang="ru-RU" sz="1400" b="1" kern="1200" dirty="0"/>
        </a:p>
      </dsp:txBody>
      <dsp:txXfrm>
        <a:off x="0" y="1335642"/>
        <a:ext cx="8229600" cy="490699"/>
      </dsp:txXfrm>
    </dsp:sp>
    <dsp:sp modelId="{6D4AD23A-20AC-42F3-B724-B3C2FCCD3F4F}">
      <dsp:nvSpPr>
        <dsp:cNvPr id="0" name=""/>
        <dsp:cNvSpPr/>
      </dsp:nvSpPr>
      <dsp:spPr>
        <a:xfrm rot="10800000">
          <a:off x="0" y="0"/>
          <a:ext cx="8229600" cy="1342158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Назначение проверок и обследований в отношении </a:t>
          </a:r>
          <a:r>
            <a:rPr lang="ru-RU" sz="1400" kern="1200" dirty="0" err="1" smtClean="0"/>
            <a:t>рискоемких</a:t>
          </a:r>
          <a:r>
            <a:rPr lang="ru-RU" sz="1400" kern="1200" dirty="0" smtClean="0"/>
            <a:t> направлений расходов бюджета (капвложения, инвестиции, межбюджетные субсидии и  субвенции) </a:t>
          </a:r>
          <a:r>
            <a:rPr lang="ru-RU" sz="1400" b="1" kern="1200" dirty="0" smtClean="0"/>
            <a:t>начиная с процедур планирования бюджета </a:t>
          </a:r>
          <a:endParaRPr lang="ru-RU" sz="1400" b="1" kern="1200" dirty="0"/>
        </a:p>
      </dsp:txBody>
      <dsp:txXfrm rot="10800000">
        <a:off x="0" y="0"/>
        <a:ext cx="8229600" cy="872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3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9415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D8C61892-2B14-40AF-BC75-1E1A03EE8E06}" type="datetime1">
              <a:rPr lang="ru-RU"/>
              <a:pPr>
                <a:defRPr/>
              </a:pPr>
              <a:t>17.12.2015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3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9415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90C08EFF-A4A4-419C-BF38-53E376FF1A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7552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3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49415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EE31E11-DF99-42BD-B3BA-9546C357095D}" type="datetime1">
              <a:rPr lang="ru-RU"/>
              <a:pPr>
                <a:defRPr/>
              </a:pPr>
              <a:t>17.12.2015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846" tIns="49924" rIns="99846" bIns="49924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0839" y="4689183"/>
            <a:ext cx="5435997" cy="444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3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49415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42A71F3-84B0-4915-9628-AB10C4428D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2443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41888" cy="37052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748" y="4690858"/>
            <a:ext cx="4986185" cy="444123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0188" indent="-230188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00B463-CC68-4AF0-9A7C-9FC1EF6D0347}" type="slidenum">
              <a:rPr lang="ru-RU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3384"/>
            <a:r>
              <a:rPr lang="ru-RU" altLang="ru-RU" smtClean="0"/>
              <a:t>Слайд 20 трудно понять</a:t>
            </a:r>
          </a:p>
          <a:p>
            <a:pPr defTabSz="913384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5151438"/>
            <a:ext cx="6540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Line 4"/>
          <p:cNvSpPr>
            <a:spLocks noChangeShapeType="1"/>
          </p:cNvSpPr>
          <p:nvPr userDrawn="1"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9" name="Line 5"/>
          <p:cNvSpPr>
            <a:spLocks noChangeShapeType="1"/>
          </p:cNvSpPr>
          <p:nvPr userDrawn="1"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latin typeface="Georg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latin typeface="Georgia" pitchFamily="18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 userDrawn="1"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dirty="0">
                <a:latin typeface="Georgia" pitchFamily="18" charset="0"/>
              </a:rPr>
              <a:t>Минфин России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0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6781EF-1B99-44ED-8CDF-23F1BB8AE86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360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7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5151438"/>
            <a:ext cx="6540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Line 4"/>
          <p:cNvSpPr>
            <a:spLocks noChangeShapeType="1"/>
          </p:cNvSpPr>
          <p:nvPr userDrawn="1"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" name="Line 5"/>
          <p:cNvSpPr>
            <a:spLocks noChangeShapeType="1"/>
          </p:cNvSpPr>
          <p:nvPr userDrawn="1"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 userDrawn="1"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dirty="0">
                <a:solidFill>
                  <a:prstClr val="black"/>
                </a:solidFill>
                <a:latin typeface="Georgia" pitchFamily="18" charset="0"/>
              </a:rPr>
              <a:t>Минфин России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75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498412"/>
          </a:xfrm>
        </p:spPr>
        <p:txBody>
          <a:bodyPr/>
          <a:lstStyle>
            <a:lvl1pPr>
              <a:defRPr sz="2400"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5861"/>
            <a:ext cx="8229600" cy="5407978"/>
          </a:xfrm>
        </p:spPr>
        <p:txBody>
          <a:bodyPr/>
          <a:lstStyle>
            <a:lvl1pPr>
              <a:defRPr sz="1400">
                <a:latin typeface="+mj-lt"/>
              </a:defRPr>
            </a:lvl1pPr>
            <a:lvl2pPr>
              <a:defRPr sz="1400">
                <a:latin typeface="+mj-lt"/>
              </a:defRPr>
            </a:lvl2pPr>
            <a:lvl3pPr>
              <a:defRPr sz="1400">
                <a:latin typeface="+mj-lt"/>
              </a:defRPr>
            </a:lvl3pPr>
            <a:lvl4pPr>
              <a:defRPr sz="1400">
                <a:latin typeface="+mj-lt"/>
              </a:defRPr>
            </a:lvl4pPr>
            <a:lvl5pPr>
              <a:defRPr sz="1400"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7990904" y="14289"/>
            <a:ext cx="726376" cy="303212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590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F278-AD0F-4390-9A75-D5FFC3BC68B6}" type="slidenum">
              <a:rPr lang="ru-RU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856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352675"/>
            <a:ext cx="3991708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41984" y="2352675"/>
            <a:ext cx="3993174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59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6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35081" y="271690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3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6482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D852A6-FC35-424F-877F-1AF3157C39C4}" type="slidenum">
              <a:rPr lang="ru-RU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58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4ABF48-552F-4DB0-9741-15E3F50F616F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40802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720513-BA30-4693-86BC-BE8A9A2DDBF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960460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92652E-C3F8-4C59-B59B-67912102D38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9764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498412"/>
          </a:xfrm>
        </p:spPr>
        <p:txBody>
          <a:bodyPr/>
          <a:lstStyle>
            <a:lvl1pPr>
              <a:defRPr sz="2400"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5861"/>
            <a:ext cx="8229600" cy="5407978"/>
          </a:xfrm>
        </p:spPr>
        <p:txBody>
          <a:bodyPr/>
          <a:lstStyle>
            <a:lvl1pPr>
              <a:defRPr sz="1400">
                <a:latin typeface="+mj-lt"/>
              </a:defRPr>
            </a:lvl1pPr>
            <a:lvl2pPr>
              <a:defRPr sz="1400">
                <a:latin typeface="+mj-lt"/>
              </a:defRPr>
            </a:lvl2pPr>
            <a:lvl3pPr>
              <a:defRPr sz="1400">
                <a:latin typeface="+mj-lt"/>
              </a:defRPr>
            </a:lvl3pPr>
            <a:lvl4pPr>
              <a:defRPr sz="1400">
                <a:latin typeface="+mj-lt"/>
              </a:defRPr>
            </a:lvl4pPr>
            <a:lvl5pPr>
              <a:defRPr sz="1400"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7990904" y="14289"/>
            <a:ext cx="726376" cy="303212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6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0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82506B-73B6-4854-997F-49543282C5D0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28306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4A108-3913-4670-80AC-3300173F5435}" type="datetime1">
              <a:rPr lang="ru-RU"/>
              <a:pPr>
                <a:defRPr/>
              </a:pPr>
              <a:t>17.12.2015</a:t>
            </a:fld>
            <a:r>
              <a:rPr lang="ru-RU" dirty="0"/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8E14E2A-3D77-40DE-AA25-5F16A624B1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19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EB6D7-0D6B-46CD-82D5-09F4A6934EC9}" type="datetime1">
              <a:rPr lang="ru-RU"/>
              <a:pPr>
                <a:defRPr/>
              </a:pPr>
              <a:t>17.12.2015</a:t>
            </a:fld>
            <a:r>
              <a:rPr lang="ru-RU" dirty="0"/>
              <a:t>06.10.2009</a:t>
            </a:r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957F27C0-F165-4C77-B73A-FB918B0F92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1784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FF0F-C364-4D9D-B1D4-98DACD0A6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4856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7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5151438"/>
            <a:ext cx="6540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Line 4"/>
          <p:cNvSpPr>
            <a:spLocks noChangeShapeType="1"/>
          </p:cNvSpPr>
          <p:nvPr userDrawn="1"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mtClean="0">
              <a:solidFill>
                <a:prstClr val="black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19" name="Line 5"/>
          <p:cNvSpPr>
            <a:spLocks noChangeShapeType="1"/>
          </p:cNvSpPr>
          <p:nvPr userDrawn="1"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smtClean="0">
              <a:solidFill>
                <a:prstClr val="black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2" name="Rectangle 23"/>
          <p:cNvSpPr>
            <a:spLocks noChangeArrowheads="1"/>
          </p:cNvSpPr>
          <p:nvPr userDrawn="1"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altLang="ru-RU" smtClean="0">
                <a:solidFill>
                  <a:srgbClr val="000000"/>
                </a:solidFill>
              </a:rPr>
              <a:t>Минфин России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8400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498412"/>
          </a:xfrm>
        </p:spPr>
        <p:txBody>
          <a:bodyPr/>
          <a:lstStyle>
            <a:lvl1pPr>
              <a:defRPr sz="2400"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5861"/>
            <a:ext cx="8229600" cy="5407978"/>
          </a:xfrm>
        </p:spPr>
        <p:txBody>
          <a:bodyPr/>
          <a:lstStyle>
            <a:lvl1pPr>
              <a:defRPr sz="1400">
                <a:latin typeface="+mj-lt"/>
              </a:defRPr>
            </a:lvl1pPr>
            <a:lvl2pPr>
              <a:defRPr sz="1400">
                <a:latin typeface="+mj-lt"/>
              </a:defRPr>
            </a:lvl2pPr>
            <a:lvl3pPr>
              <a:defRPr sz="1400">
                <a:latin typeface="+mj-lt"/>
              </a:defRPr>
            </a:lvl3pPr>
            <a:lvl4pPr>
              <a:defRPr sz="1400">
                <a:latin typeface="+mj-lt"/>
              </a:defRPr>
            </a:lvl4pPr>
            <a:lvl5pPr>
              <a:defRPr sz="1400"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Номер слайда 28"/>
          <p:cNvSpPr>
            <a:spLocks noGrp="1"/>
          </p:cNvSpPr>
          <p:nvPr>
            <p:ph type="sldNum" sz="quarter" idx="10"/>
          </p:nvPr>
        </p:nvSpPr>
        <p:spPr>
          <a:xfrm>
            <a:off x="7991475" y="14288"/>
            <a:ext cx="725488" cy="303212"/>
          </a:xfrm>
        </p:spPr>
        <p:txBody>
          <a:bodyPr/>
          <a:lstStyle>
            <a:lvl1pPr algn="r">
              <a:defRPr sz="1800" smtClean="0">
                <a:solidFill>
                  <a:prstClr val="white">
                    <a:lumMod val="95000"/>
                  </a:prst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59E71B9B-69ED-469A-A7DD-7AA6584944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0583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A0ABDB6-D6F2-47D1-B067-29ED23645C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9637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352675"/>
            <a:ext cx="3991708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41984" y="2352675"/>
            <a:ext cx="3993174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7582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6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15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35081" y="271690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25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dirty="0"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EB2AA1-ABA9-4269-91CB-104F2BDE18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833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F278-AD0F-4390-9A75-D5FFC3BC68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47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352675"/>
            <a:ext cx="3991708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41984" y="2352675"/>
            <a:ext cx="3993174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32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8" name="Прямоугольник 6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35081" y="271690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pic>
        <p:nvPicPr>
          <p:cNvPr id="23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41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D852A6-FC35-424F-877F-1AF3157C39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877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D734D1-1EAB-455C-BF52-438AB7BB75D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087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17A55C-2A91-4A10-8EB3-840E30965A85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743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A70C9A-F904-4AB3-A509-063B0A7F1D36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2020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77" r:id="rId2"/>
    <p:sldLayoutId id="2147484576" r:id="rId3"/>
    <p:sldLayoutId id="2147484578" r:id="rId4"/>
    <p:sldLayoutId id="2147484580" r:id="rId5"/>
    <p:sldLayoutId id="2147484582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44202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9" r:id="rId1"/>
    <p:sldLayoutId id="2147484600" r:id="rId2"/>
    <p:sldLayoutId id="2147484601" r:id="rId3"/>
    <p:sldLayoutId id="2147484602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lumMod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64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9" r:id="rId1"/>
    <p:sldLayoutId id="2147484610" r:id="rId2"/>
    <p:sldLayoutId id="2147484611" r:id="rId3"/>
    <p:sldLayoutId id="2147484612" r:id="rId4"/>
    <p:sldLayoutId id="2147484613" r:id="rId5"/>
    <p:sldLayoutId id="2147484614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614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309309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18" r:id="rId3"/>
    <p:sldLayoutId id="2147484619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512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3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74E3CF8C-1C01-4097-BF73-7A85817F7AC2}" type="datetime1">
              <a:rPr lang="ru-RU"/>
              <a:pPr>
                <a:defRPr/>
              </a:pPr>
              <a:t>17.12.2015</a:t>
            </a:fld>
            <a:r>
              <a:rPr lang="ru-RU" dirty="0"/>
              <a:t>06.10.2009</a:t>
            </a:r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>
              <a:defRPr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672DBA-ED3D-4F5C-9903-BB3679D9FF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11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9219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 smtClean="0">
                <a:solidFill>
                  <a:prstClr val="white">
                    <a:lumMod val="9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8301B3-6B5B-41D3-80A3-8B2EDC672F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53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5" r:id="rId1"/>
    <p:sldLayoutId id="2147484626" r:id="rId2"/>
    <p:sldLayoutId id="2147484627" r:id="rId3"/>
    <p:sldLayoutId id="2147484628" r:id="rId4"/>
    <p:sldLayoutId id="2147484629" r:id="rId5"/>
    <p:sldLayoutId id="2147484630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7"/>
          <p:cNvSpPr>
            <a:spLocks noGrp="1"/>
          </p:cNvSpPr>
          <p:nvPr>
            <p:ph type="ctrTitle" idx="4294967295"/>
          </p:nvPr>
        </p:nvSpPr>
        <p:spPr>
          <a:xfrm>
            <a:off x="360218" y="479425"/>
            <a:ext cx="8506691" cy="27733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Развитие </a:t>
            </a:r>
            <a:r>
              <a:rPr lang="ru-RU" b="1" dirty="0" smtClean="0">
                <a:solidFill>
                  <a:schemeClr val="bg1"/>
                </a:solidFill>
              </a:rPr>
              <a:t>системы внутреннего </a:t>
            </a:r>
            <a:r>
              <a:rPr lang="ru-RU" b="1" dirty="0" smtClean="0">
                <a:solidFill>
                  <a:schemeClr val="bg1"/>
                </a:solidFill>
              </a:rPr>
              <a:t>государственного (муниципального) финансового контроля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4694732"/>
            <a:ext cx="3862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Станислав</a:t>
            </a:r>
            <a:r>
              <a:rPr lang="ru-RU" dirty="0" smtClean="0"/>
              <a:t> Сергеевич Бычков</a:t>
            </a: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Заголовок 1"/>
          <p:cNvSpPr txBox="1">
            <a:spLocks/>
          </p:cNvSpPr>
          <p:nvPr/>
        </p:nvSpPr>
        <p:spPr bwMode="auto">
          <a:xfrm>
            <a:off x="215900" y="463550"/>
            <a:ext cx="8712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Уточнение полномочий по внутреннему государственному (муниципальному) финансовому контролю (</a:t>
            </a:r>
            <a:r>
              <a:rPr lang="ru-RU" altLang="ru-RU" sz="2400" b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НРБК</a:t>
            </a:r>
            <a:r>
              <a:rPr lang="ru-RU" altLang="ru-RU" sz="240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)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3EC30D0-B788-4C98-A368-AA2F754241F9}" type="slidenum">
              <a:rPr lang="ru-RU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2336800" y="1523999"/>
            <a:ext cx="4252686" cy="667657"/>
          </a:xfrm>
          <a:prstGeom prst="flowChartTermina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</a:rPr>
              <a:t>Казначейское санкционирование операций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9084" y="2467428"/>
            <a:ext cx="2525486" cy="82731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</a:rPr>
              <a:t>Только участников бюджетного процесса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20228" y="2467428"/>
            <a:ext cx="2525486" cy="8273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</a:rPr>
              <a:t>Всех, кому открыты лицевые счета в ФК</a:t>
            </a: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2322286" y="3585027"/>
            <a:ext cx="4252686" cy="667657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</a:rPr>
              <a:t>Контроль </a:t>
            </a:r>
            <a:r>
              <a:rPr lang="ru-RU" dirty="0" err="1">
                <a:solidFill>
                  <a:prstClr val="black"/>
                </a:solidFill>
              </a:rPr>
              <a:t>финнадзоров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2338" y="1223963"/>
            <a:ext cx="9366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cs typeface="Arial" charset="0"/>
              </a:rPr>
              <a:t>Сейчас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65938" y="1223963"/>
            <a:ext cx="1620837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prstClr val="black"/>
                </a:solidFill>
                <a:cs typeface="Arial" charset="0"/>
              </a:rPr>
              <a:t>Предлагается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15900" y="4441372"/>
            <a:ext cx="3975394" cy="219165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>
                <a:solidFill>
                  <a:prstClr val="black"/>
                </a:solidFill>
              </a:rPr>
              <a:t>Только за соблюдением законодательства, достоверностью отчетности о реализации госпрограмм, соблюдение условий договоров с </a:t>
            </a:r>
            <a:r>
              <a:rPr lang="ru-RU" sz="1600" dirty="0" err="1">
                <a:solidFill>
                  <a:prstClr val="black"/>
                </a:solidFill>
              </a:rPr>
              <a:t>юрлицами</a:t>
            </a:r>
            <a:r>
              <a:rPr lang="ru-RU" sz="1600" dirty="0">
                <a:solidFill>
                  <a:prstClr val="black"/>
                </a:solidFill>
              </a:rPr>
              <a:t> о предоставлении средств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283200" y="4441372"/>
            <a:ext cx="3599542" cy="22424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400" dirty="0">
              <a:solidFill>
                <a:prstClr val="black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prstClr val="black"/>
                </a:solidFill>
              </a:rPr>
              <a:t>+ за выполнением планов ФХД учреждений,  </a:t>
            </a:r>
            <a:r>
              <a:rPr lang="ru-RU" sz="1600" b="1" dirty="0" err="1">
                <a:solidFill>
                  <a:prstClr val="black"/>
                </a:solidFill>
              </a:rPr>
              <a:t>госзаданий</a:t>
            </a:r>
            <a:r>
              <a:rPr lang="ru-RU" sz="1600" dirty="0">
                <a:solidFill>
                  <a:prstClr val="black"/>
                </a:solidFill>
              </a:rPr>
              <a:t>, проверка соблюдения условий госконтрактов, условий использования кредитов, обеспеченных госгарантиями, условий размещения средств бюджета в ценные бумаги юрлиц </a:t>
            </a:r>
          </a:p>
          <a:p>
            <a:pPr algn="ctr">
              <a:defRPr/>
            </a:pPr>
            <a:endParaRPr lang="ru-RU" sz="1600" dirty="0">
              <a:solidFill>
                <a:prstClr val="black"/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>
            <a:off x="3918857" y="2699657"/>
            <a:ext cx="1364343" cy="4499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4020457" y="5312228"/>
            <a:ext cx="1364343" cy="4499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8096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800" y="654050"/>
            <a:ext cx="8229600" cy="47625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Дополнение </a:t>
            </a:r>
            <a:r>
              <a:rPr lang="ru-RU" dirty="0"/>
              <a:t>(</a:t>
            </a:r>
            <a:r>
              <a:rPr lang="ru-RU" dirty="0" smtClean="0"/>
              <a:t>уточнение) полномочий органов внутреннего государственного финансового контроля (</a:t>
            </a:r>
            <a:r>
              <a:rPr lang="ru-RU" b="1" dirty="0" smtClean="0"/>
              <a:t>НРБК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6803" name="Заголовок 1"/>
          <p:cNvSpPr txBox="1">
            <a:spLocks/>
          </p:cNvSpPr>
          <p:nvPr/>
        </p:nvSpPr>
        <p:spPr bwMode="auto">
          <a:xfrm>
            <a:off x="2101850" y="1231900"/>
            <a:ext cx="442753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ru-RU" altLang="ru-RU" sz="1600" b="1" smtClean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7CA20B-589D-4E8A-9567-9711033F2741}" type="slidenum">
              <a:rPr lang="ru-RU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1950" y="1620838"/>
            <a:ext cx="8618538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9537" algn="just">
              <a:spcBef>
                <a:spcPts val="120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1.	Установление </a:t>
            </a:r>
            <a:r>
              <a:rPr lang="ru-RU" b="1" dirty="0">
                <a:solidFill>
                  <a:prstClr val="black"/>
                </a:solidFill>
                <a:latin typeface="Arial"/>
                <a:cs typeface="Arial" charset="0"/>
              </a:rPr>
              <a:t>механизма принуждения к </a:t>
            </a:r>
            <a:r>
              <a:rPr lang="ru-RU" b="1" dirty="0" err="1">
                <a:solidFill>
                  <a:prstClr val="black"/>
                </a:solidFill>
                <a:latin typeface="Arial"/>
                <a:cs typeface="Arial" charset="0"/>
              </a:rPr>
              <a:t>неучастникам</a:t>
            </a:r>
            <a:r>
              <a:rPr lang="ru-RU" b="1" dirty="0">
                <a:solidFill>
                  <a:prstClr val="black"/>
                </a:solidFill>
                <a:latin typeface="Arial"/>
                <a:cs typeface="Arial" charset="0"/>
              </a:rPr>
              <a:t> бюджетного процесса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, которым открыты лицевые счета в казначействе, за допущенные ими нарушения условий предоставления средств из бюджета, </a:t>
            </a:r>
            <a:r>
              <a:rPr lang="ru-RU" dirty="0" err="1">
                <a:solidFill>
                  <a:prstClr val="black"/>
                </a:solidFill>
                <a:latin typeface="Arial"/>
                <a:cs typeface="Arial" charset="0"/>
              </a:rPr>
              <a:t>недостижение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 результатов по аналогии с механизмом принуждения в отношении межбюджетных трансфертов</a:t>
            </a:r>
            <a:r>
              <a:rPr lang="en-US" dirty="0">
                <a:solidFill>
                  <a:prstClr val="black"/>
                </a:solidFill>
                <a:latin typeface="Arial"/>
                <a:cs typeface="Arial" charset="0"/>
              </a:rPr>
              <a:t>;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 </a:t>
            </a:r>
            <a:endParaRPr lang="en-US" dirty="0">
              <a:solidFill>
                <a:prstClr val="black"/>
              </a:solidFill>
              <a:latin typeface="Arial"/>
              <a:cs typeface="Arial" charset="0"/>
            </a:endParaRPr>
          </a:p>
          <a:p>
            <a:pPr marL="109537" algn="just">
              <a:spcBef>
                <a:spcPts val="1200"/>
              </a:spcBef>
              <a:defRPr/>
            </a:pP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2.	Санкционирование операций на лицевых счетах, открытых в казначействе, </a:t>
            </a:r>
            <a:r>
              <a:rPr lang="ru-RU" b="1" dirty="0">
                <a:solidFill>
                  <a:prstClr val="black"/>
                </a:solidFill>
                <a:latin typeface="Arial"/>
                <a:cs typeface="Arial" charset="0"/>
              </a:rPr>
              <a:t>в отдельных случаях 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дополняется </a:t>
            </a:r>
            <a:r>
              <a:rPr lang="ru-RU" b="1" dirty="0">
                <a:solidFill>
                  <a:prstClr val="black"/>
                </a:solidFill>
                <a:latin typeface="Arial"/>
                <a:cs typeface="Arial" charset="0"/>
              </a:rPr>
              <a:t>фактическим подтверждением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 </a:t>
            </a:r>
            <a:r>
              <a:rPr lang="ru-RU" dirty="0" err="1">
                <a:solidFill>
                  <a:prstClr val="black"/>
                </a:solidFill>
                <a:latin typeface="Arial"/>
                <a:cs typeface="Arial" charset="0"/>
              </a:rPr>
              <a:t>финнадзорами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 принятия денежного обязательства</a:t>
            </a:r>
            <a:r>
              <a:rPr lang="en-US" dirty="0">
                <a:solidFill>
                  <a:prstClr val="black"/>
                </a:solidFill>
                <a:latin typeface="Arial"/>
                <a:cs typeface="Arial" charset="0"/>
              </a:rPr>
              <a:t>;</a:t>
            </a:r>
          </a:p>
          <a:p>
            <a:pPr marL="109537" algn="just">
              <a:spcBef>
                <a:spcPts val="1200"/>
              </a:spcBef>
              <a:buFont typeface="Georgia" pitchFamily="18" charset="0"/>
              <a:buNone/>
              <a:defRPr/>
            </a:pP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3.	</a:t>
            </a:r>
            <a:r>
              <a:rPr lang="ru-RU" b="1" dirty="0">
                <a:solidFill>
                  <a:prstClr val="black"/>
                </a:solidFill>
                <a:latin typeface="Arial"/>
                <a:cs typeface="Arial" charset="0"/>
              </a:rPr>
              <a:t>Уточнение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 существующих составов нарушений бюджетного законодательства в КоАП в целях усиления ответственности главных распорядителей за нарушение порядка предоставления средств, формирование </a:t>
            </a:r>
            <a:r>
              <a:rPr lang="ru-RU" b="1" dirty="0">
                <a:solidFill>
                  <a:prstClr val="black"/>
                </a:solidFill>
                <a:latin typeface="Arial"/>
                <a:cs typeface="Arial" charset="0"/>
              </a:rPr>
              <a:t>некачественных документов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, представляемых в Правительство, финансовый орган в ходе планирования и исполнения бюджета,  (сейчас штрафы предусматриваются в основном за несвоевременность представления таких документов</a:t>
            </a:r>
            <a:r>
              <a:rPr lang="ru-RU" dirty="0" smtClean="0">
                <a:solidFill>
                  <a:prstClr val="black"/>
                </a:solidFill>
                <a:latin typeface="Arial"/>
                <a:cs typeface="Arial" charset="0"/>
              </a:rPr>
              <a:t>)</a:t>
            </a:r>
            <a:r>
              <a:rPr lang="en-US" dirty="0" smtClean="0">
                <a:solidFill>
                  <a:prstClr val="black"/>
                </a:solidFill>
                <a:latin typeface="Arial"/>
                <a:cs typeface="Arial" charset="0"/>
              </a:rPr>
              <a:t>; </a:t>
            </a:r>
            <a:r>
              <a:rPr lang="ru-RU" b="1" dirty="0" smtClean="0">
                <a:solidFill>
                  <a:prstClr val="black"/>
                </a:solidFill>
                <a:latin typeface="Arial"/>
                <a:cs typeface="Arial" charset="0"/>
              </a:rPr>
              <a:t>Реструктуризация</a:t>
            </a:r>
            <a:r>
              <a:rPr lang="ru-RU" dirty="0" smtClean="0">
                <a:solidFill>
                  <a:prstClr val="black"/>
                </a:solidFill>
                <a:latin typeface="Arial"/>
                <a:cs typeface="Arial" charset="0"/>
              </a:rPr>
              <a:t> нецелевого использования бюджетных средств</a:t>
            </a:r>
            <a:r>
              <a:rPr lang="ru-RU" dirty="0">
                <a:solidFill>
                  <a:prstClr val="black"/>
                </a:solidFill>
                <a:latin typeface="Arial"/>
                <a:cs typeface="Arial" charset="0"/>
              </a:rPr>
              <a:t>	</a:t>
            </a:r>
            <a:endParaRPr lang="en-US" dirty="0">
              <a:solidFill>
                <a:prstClr val="black"/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012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777" y="718080"/>
            <a:ext cx="8229600" cy="498412"/>
          </a:xfrm>
        </p:spPr>
        <p:txBody>
          <a:bodyPr/>
          <a:lstStyle/>
          <a:p>
            <a:r>
              <a:rPr lang="ru-RU" dirty="0" smtClean="0"/>
              <a:t>Основания по совершенствованию внутреннего </a:t>
            </a:r>
            <a:r>
              <a:rPr lang="ru-RU" dirty="0" err="1" smtClean="0"/>
              <a:t>госфинконтроля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645" y="1596777"/>
            <a:ext cx="8229600" cy="5407978"/>
          </a:xfrm>
        </p:spPr>
        <p:txBody>
          <a:bodyPr/>
          <a:lstStyle/>
          <a:p>
            <a:pPr lvl="0" algn="just">
              <a:spcBef>
                <a:spcPts val="1200"/>
              </a:spcBef>
            </a:pPr>
            <a:r>
              <a:rPr lang="ru-RU" sz="2000" dirty="0" smtClean="0"/>
              <a:t>Раздел </a:t>
            </a:r>
            <a:r>
              <a:rPr lang="en-US" sz="2000" dirty="0" smtClean="0"/>
              <a:t>III</a:t>
            </a:r>
            <a:r>
              <a:rPr lang="ru-RU" sz="2000" dirty="0" smtClean="0"/>
              <a:t> Программы </a:t>
            </a:r>
            <a:r>
              <a:rPr lang="ru-RU" sz="2000" dirty="0"/>
              <a:t>повышения эффективности управления общественными (государственными и муниципальными) финансами на период до 2018 года (распоряжение Правительства РФ от 30.12.2013 № </a:t>
            </a:r>
            <a:r>
              <a:rPr lang="ru-RU" sz="2000" dirty="0" smtClean="0"/>
              <a:t>2593-р)</a:t>
            </a:r>
            <a:r>
              <a:rPr lang="en-US" sz="2000" dirty="0" smtClean="0"/>
              <a:t>: </a:t>
            </a:r>
            <a:r>
              <a:rPr lang="ru-RU" sz="2000" dirty="0" smtClean="0"/>
              <a:t>подраздел «Развитие </a:t>
            </a:r>
            <a:r>
              <a:rPr lang="ru-RU" sz="2000" dirty="0"/>
              <a:t>системы государственного и </a:t>
            </a:r>
            <a:r>
              <a:rPr lang="ru-RU" sz="2000" dirty="0" smtClean="0"/>
              <a:t>муниципального финансового контроля»</a:t>
            </a:r>
            <a:endParaRPr lang="ru-RU" sz="2000" dirty="0"/>
          </a:p>
          <a:p>
            <a:pPr lvl="0" algn="just">
              <a:spcBef>
                <a:spcPts val="1200"/>
              </a:spcBef>
            </a:pPr>
            <a:endParaRPr lang="ru-RU" sz="2000" dirty="0"/>
          </a:p>
          <a:p>
            <a:pPr lvl="0" algn="just">
              <a:spcBef>
                <a:spcPts val="1200"/>
              </a:spcBef>
            </a:pPr>
            <a:r>
              <a:rPr lang="ru-RU" sz="2000" dirty="0"/>
              <a:t>Государственная программа РФ «Управление государственными финансами и регулирование финансовых рынков» (постановление Правительства РФ от 15.04.2014 № </a:t>
            </a:r>
            <a:r>
              <a:rPr lang="ru-RU" sz="2000" dirty="0" smtClean="0"/>
              <a:t>320)</a:t>
            </a:r>
            <a:r>
              <a:rPr lang="en-US" sz="2000" dirty="0" smtClean="0"/>
              <a:t>: </a:t>
            </a:r>
            <a:r>
              <a:rPr lang="ru-RU" sz="2000" dirty="0" smtClean="0"/>
              <a:t>подпрограмма 4 «Организация и осуществление контроля и надзора в финансово-бюджетной сфере»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23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295" y="481012"/>
            <a:ext cx="8784236" cy="498412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Основные цели и задачи органов внутреннего </a:t>
            </a:r>
            <a:r>
              <a:rPr lang="ru-RU" dirty="0" err="1" smtClean="0">
                <a:latin typeface="+mn-lt"/>
              </a:rPr>
              <a:t>госфинконтроля</a:t>
            </a:r>
            <a:r>
              <a:rPr lang="ru-RU" dirty="0" smtClean="0">
                <a:latin typeface="+mn-lt"/>
              </a:rPr>
              <a:t> </a:t>
            </a:r>
            <a:r>
              <a:rPr lang="ru-RU" dirty="0">
                <a:latin typeface="+mn-lt"/>
              </a:rPr>
              <a:t>(</a:t>
            </a:r>
            <a:r>
              <a:rPr lang="ru-RU" dirty="0" err="1" smtClean="0">
                <a:latin typeface="+mn-lt"/>
              </a:rPr>
              <a:t>финнадзоров</a:t>
            </a:r>
            <a:r>
              <a:rPr lang="ru-RU" dirty="0" smtClean="0">
                <a:latin typeface="+mn-lt"/>
              </a:rPr>
              <a:t>)</a:t>
            </a:r>
            <a:endParaRPr lang="ru-RU" dirty="0">
              <a:latin typeface="+mn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6787807"/>
              </p:ext>
            </p:extLst>
          </p:nvPr>
        </p:nvGraphicFramePr>
        <p:xfrm>
          <a:off x="217450" y="1256172"/>
          <a:ext cx="8491928" cy="54079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02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79413"/>
            <a:ext cx="9144000" cy="498412"/>
          </a:xfrm>
        </p:spPr>
        <p:txBody>
          <a:bodyPr/>
          <a:lstStyle/>
          <a:p>
            <a:r>
              <a:rPr lang="ru-RU" dirty="0" smtClean="0"/>
              <a:t>Эффективность контрольных мероприятий </a:t>
            </a:r>
            <a:r>
              <a:rPr lang="ru-RU" dirty="0" err="1" smtClean="0"/>
              <a:t>финнадзоров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8786409"/>
              </p:ext>
            </p:extLst>
          </p:nvPr>
        </p:nvGraphicFramePr>
        <p:xfrm>
          <a:off x="457200" y="1175657"/>
          <a:ext cx="8229600" cy="1827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>
                <a:solidFill>
                  <a:prstClr val="white">
                    <a:lumMod val="95000"/>
                  </a:prstClr>
                </a:solidFill>
              </a:rPr>
              <a:pPr>
                <a:defRPr/>
              </a:pPr>
              <a:t>4</a:t>
            </a:fld>
            <a:endParaRPr lang="ru-RU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1449413" y="3012926"/>
            <a:ext cx="478164" cy="4499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390166" y="3012928"/>
            <a:ext cx="478166" cy="4499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7364790" y="3012928"/>
            <a:ext cx="478164" cy="4499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3517" y="3476982"/>
            <a:ext cx="2889956" cy="31270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Предписания</a:t>
            </a:r>
            <a:r>
              <a:rPr lang="ru-RU" sz="1400" dirty="0" smtClean="0"/>
              <a:t> об </a:t>
            </a:r>
          </a:p>
          <a:p>
            <a:pPr algn="ctr"/>
            <a:r>
              <a:rPr lang="ru-RU" sz="1400" dirty="0"/>
              <a:t>у</a:t>
            </a:r>
            <a:r>
              <a:rPr lang="ru-RU" sz="1400" dirty="0" smtClean="0"/>
              <a:t>странении нарушений,</a:t>
            </a:r>
          </a:p>
          <a:p>
            <a:pPr algn="ctr"/>
            <a:r>
              <a:rPr lang="ru-RU" sz="1400" b="1" dirty="0" smtClean="0"/>
              <a:t>Иски</a:t>
            </a:r>
            <a:r>
              <a:rPr lang="ru-RU" sz="1400" dirty="0" smtClean="0"/>
              <a:t> о расторжении</a:t>
            </a:r>
          </a:p>
          <a:p>
            <a:pPr algn="ctr"/>
            <a:r>
              <a:rPr lang="ru-RU" sz="1400" dirty="0"/>
              <a:t>к</a:t>
            </a:r>
            <a:r>
              <a:rPr lang="ru-RU" sz="1400" dirty="0" smtClean="0"/>
              <a:t>онтрактов,</a:t>
            </a:r>
          </a:p>
          <a:p>
            <a:pPr algn="ctr"/>
            <a:r>
              <a:rPr lang="ru-RU" sz="1400" b="1" dirty="0" smtClean="0"/>
              <a:t>Приостановление</a:t>
            </a:r>
          </a:p>
          <a:p>
            <a:pPr algn="ctr"/>
            <a:r>
              <a:rPr lang="ru-RU" sz="1400" dirty="0"/>
              <a:t>с</a:t>
            </a:r>
            <a:r>
              <a:rPr lang="ru-RU" sz="1400" dirty="0" smtClean="0"/>
              <a:t>анкционирования денежных обязательств до устранения нарушения,</a:t>
            </a:r>
          </a:p>
          <a:p>
            <a:pPr algn="ctr"/>
            <a:r>
              <a:rPr lang="ru-RU" sz="1400" b="1" dirty="0" smtClean="0"/>
              <a:t>Штрафы</a:t>
            </a:r>
            <a:r>
              <a:rPr lang="ru-RU" sz="1400" dirty="0" smtClean="0"/>
              <a:t>, </a:t>
            </a:r>
            <a:r>
              <a:rPr lang="ru-RU" sz="1400" b="1" dirty="0" smtClean="0"/>
              <a:t>уведомления</a:t>
            </a:r>
            <a:r>
              <a:rPr lang="ru-RU" sz="1400" dirty="0" smtClean="0"/>
              <a:t> о применении бюджетных мер принуждения</a:t>
            </a:r>
          </a:p>
          <a:p>
            <a:pPr algn="ctr"/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84271" y="3476980"/>
            <a:ext cx="2889956" cy="31270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Информация</a:t>
            </a:r>
            <a:r>
              <a:rPr lang="ru-RU" sz="1400" dirty="0" smtClean="0"/>
              <a:t> в правительство, </a:t>
            </a:r>
            <a:r>
              <a:rPr lang="ru-RU" sz="1400" dirty="0" err="1" smtClean="0"/>
              <a:t>финорган</a:t>
            </a:r>
            <a:endParaRPr lang="ru-RU" sz="1400" dirty="0" smtClean="0"/>
          </a:p>
          <a:p>
            <a:pPr algn="ctr"/>
            <a:r>
              <a:rPr lang="ru-RU" sz="1400" dirty="0" smtClean="0"/>
              <a:t>о наличии </a:t>
            </a:r>
            <a:r>
              <a:rPr lang="ru-RU" sz="1400" b="1" dirty="0" smtClean="0"/>
              <a:t>пробелов</a:t>
            </a:r>
          </a:p>
          <a:p>
            <a:pPr algn="ctr"/>
            <a:r>
              <a:rPr lang="ru-RU" sz="1400" dirty="0" smtClean="0"/>
              <a:t>в правовом регулировании осуществления бюджетных расходов (риски неэффективных</a:t>
            </a:r>
          </a:p>
          <a:p>
            <a:pPr algn="ctr"/>
            <a:r>
              <a:rPr lang="ru-RU" sz="1400" dirty="0" smtClean="0"/>
              <a:t>расходов)</a:t>
            </a:r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58894" y="3476983"/>
            <a:ext cx="2889956" cy="31270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600" dirty="0" smtClean="0"/>
          </a:p>
          <a:p>
            <a:pPr algn="ctr"/>
            <a:endParaRPr lang="ru-RU" sz="1600" dirty="0"/>
          </a:p>
          <a:p>
            <a:pPr algn="ctr"/>
            <a:r>
              <a:rPr lang="ru-RU" sz="1400" b="1" dirty="0" smtClean="0"/>
              <a:t>Представления</a:t>
            </a:r>
            <a:r>
              <a:rPr lang="ru-RU" sz="1400" dirty="0" smtClean="0"/>
              <a:t> о </a:t>
            </a:r>
            <a:r>
              <a:rPr lang="ru-RU" sz="1400" dirty="0" err="1" smtClean="0"/>
              <a:t>недостижении</a:t>
            </a:r>
            <a:r>
              <a:rPr lang="ru-RU" sz="1400" dirty="0" smtClean="0"/>
              <a:t> показателей результативности органам, предоставившим средства из бюджета, для применения мер к получателям средств из бюджета (возврат средств) </a:t>
            </a:r>
          </a:p>
          <a:p>
            <a:pPr algn="ctr"/>
            <a:r>
              <a:rPr lang="ru-RU" sz="1400" b="1" dirty="0" smtClean="0"/>
              <a:t>Предписания и штрафы </a:t>
            </a:r>
            <a:r>
              <a:rPr lang="ru-RU" sz="1400" dirty="0" smtClean="0"/>
              <a:t>в случае невыполнения</a:t>
            </a:r>
          </a:p>
          <a:p>
            <a:pPr algn="ctr"/>
            <a:r>
              <a:rPr lang="ru-RU" sz="1400" dirty="0" smtClean="0"/>
              <a:t>представлений</a:t>
            </a:r>
          </a:p>
          <a:p>
            <a:pPr algn="ctr"/>
            <a:endParaRPr lang="ru-RU" sz="1600" dirty="0" smtClean="0"/>
          </a:p>
          <a:p>
            <a:pPr algn="ctr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1569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6"/>
          <p:cNvSpPr txBox="1">
            <a:spLocks noGrp="1" noChangeArrowheads="1"/>
          </p:cNvSpPr>
          <p:nvPr/>
        </p:nvSpPr>
        <p:spPr bwMode="auto">
          <a:xfrm>
            <a:off x="6553200" y="5972175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8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6426" y="538869"/>
            <a:ext cx="8329612" cy="685800"/>
          </a:xfrm>
        </p:spPr>
        <p:txBody>
          <a:bodyPr/>
          <a:lstStyle/>
          <a:p>
            <a:pPr algn="ctr"/>
            <a:r>
              <a:rPr lang="ru-RU" altLang="ru-RU" sz="2400" dirty="0" smtClean="0">
                <a:latin typeface="+mn-lt"/>
              </a:rPr>
              <a:t>Совершенствование нормативного правового регулирования деятельности </a:t>
            </a:r>
            <a:r>
              <a:rPr lang="ru-RU" altLang="ru-RU" sz="2400" dirty="0" err="1" smtClean="0">
                <a:latin typeface="+mn-lt"/>
              </a:rPr>
              <a:t>финнадзоров</a:t>
            </a:r>
            <a:r>
              <a:rPr lang="ru-RU" altLang="ru-RU" sz="2400" dirty="0" smtClean="0">
                <a:latin typeface="+mn-lt"/>
              </a:rPr>
              <a:t> (2015-2016)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79400" y="1343026"/>
            <a:ext cx="8413750" cy="486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Arial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Уточнение полномочий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по внутреннему государственному (муниципальному) финансовому контролю, совершенствование механизмов применения бюджетных мер принуждения (изменения в БК)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endParaRPr lang="ru-RU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Дополнение и уточнение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составов финансовых нарушений и ответственности за них (изменения в КоАП)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Принятие методики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оценки качества ведомственных систем внутреннего финансового контроля и аудита</a:t>
            </a:r>
            <a:r>
              <a:rPr lang="en-GB" sz="24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endParaRPr lang="ru-RU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400" dirty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Обобщение практики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реализации результатов контрольных мероприятий </a:t>
            </a:r>
            <a:r>
              <a:rPr lang="ru-RU" sz="2400" dirty="0" err="1" smtClean="0">
                <a:solidFill>
                  <a:prstClr val="black"/>
                </a:solidFill>
                <a:latin typeface="Arial Narrow" pitchFamily="34" charset="0"/>
              </a:rPr>
              <a:t>финнадзоров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 (ведение перечня типовых противоправных действий объектов контроля, их квалификация)</a:t>
            </a:r>
            <a:endParaRPr lang="en-GB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r>
              <a:rPr lang="ru-RU" sz="2100" dirty="0" smtClean="0">
                <a:solidFill>
                  <a:prstClr val="black"/>
                </a:solidFill>
              </a:rPr>
              <a:t> </a:t>
            </a:r>
            <a:endParaRPr lang="ru-RU" sz="2100" dirty="0">
              <a:solidFill>
                <a:prstClr val="black"/>
              </a:solidFill>
            </a:endParaRPr>
          </a:p>
        </p:txBody>
      </p:sp>
      <p:sp>
        <p:nvSpPr>
          <p:cNvPr id="108550" name="Номер слайда 1"/>
          <p:cNvSpPr txBox="1">
            <a:spLocks/>
          </p:cNvSpPr>
          <p:nvPr/>
        </p:nvSpPr>
        <p:spPr bwMode="auto">
          <a:xfrm>
            <a:off x="7342188" y="1588"/>
            <a:ext cx="159385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A237826-AAF3-4D68-B38A-DFD79B0DE55E}" type="slidenum">
              <a:rPr lang="ru-RU" altLang="ru-RU" sz="1800" smtClean="0">
                <a:solidFill>
                  <a:srgbClr val="FFFFFF"/>
                </a:solidFill>
                <a:latin typeface="Georgia" pitchFamily="18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ru-RU" altLang="ru-RU" sz="1800" smtClean="0">
              <a:solidFill>
                <a:srgbClr val="FFFFFF"/>
              </a:solidFill>
              <a:latin typeface="Georgi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14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 idx="4294967295"/>
          </p:nvPr>
        </p:nvSpPr>
        <p:spPr>
          <a:xfrm>
            <a:off x="477838" y="317500"/>
            <a:ext cx="8229600" cy="7366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latin typeface="Arial Narrow" pitchFamily="34" charset="0"/>
              </a:rPr>
              <a:t>Поправки в действующую редакцию Бюджетного кодекса </a:t>
            </a:r>
            <a:br>
              <a:rPr lang="ru-RU" altLang="ru-RU" sz="2400" b="1" dirty="0" smtClean="0">
                <a:latin typeface="Arial Narrow" pitchFamily="34" charset="0"/>
              </a:rPr>
            </a:br>
            <a:r>
              <a:rPr lang="ru-RU" altLang="ru-RU" sz="2400" b="1" dirty="0" smtClean="0">
                <a:latin typeface="Arial Narrow" pitchFamily="34" charset="0"/>
              </a:rPr>
              <a:t>(полномочия)</a:t>
            </a:r>
            <a:br>
              <a:rPr lang="ru-RU" altLang="ru-RU" sz="2400" b="1" dirty="0" smtClean="0">
                <a:latin typeface="Arial Narrow" pitchFamily="34" charset="0"/>
              </a:rPr>
            </a:br>
            <a:endParaRPr lang="ru-RU" altLang="ru-RU" sz="2400" b="1" dirty="0" smtClean="0">
              <a:latin typeface="Arial Narrow" pitchFamily="34" charset="0"/>
            </a:endParaRPr>
          </a:p>
        </p:txBody>
      </p:sp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>
          <a:xfrm>
            <a:off x="0" y="1003300"/>
            <a:ext cx="8923338" cy="5216525"/>
          </a:xfrm>
        </p:spPr>
        <p:txBody>
          <a:bodyPr/>
          <a:lstStyle/>
          <a:p>
            <a:pPr algn="just">
              <a:defRPr/>
            </a:pPr>
            <a:r>
              <a:rPr lang="ru-RU" altLang="ru-RU" sz="2000" dirty="0" smtClean="0">
                <a:latin typeface="Arial Narrow" pitchFamily="34" charset="0"/>
              </a:rPr>
              <a:t>Главные администраторы бюджетных средств (</a:t>
            </a:r>
            <a:r>
              <a:rPr lang="ru-RU" altLang="ru-RU" sz="2000" b="1" dirty="0" smtClean="0">
                <a:latin typeface="Arial Narrow" pitchFamily="34" charset="0"/>
              </a:rPr>
              <a:t>за исключением </a:t>
            </a:r>
            <a:r>
              <a:rPr lang="ru-RU" altLang="ru-RU" sz="2000" dirty="0" smtClean="0">
                <a:latin typeface="Arial Narrow" pitchFamily="34" charset="0"/>
              </a:rPr>
              <a:t>контрольно-счетных органов) </a:t>
            </a:r>
            <a:r>
              <a:rPr lang="ru-RU" altLang="ru-RU" sz="2000" b="1" dirty="0" smtClean="0">
                <a:latin typeface="Arial Narrow" pitchFamily="34" charset="0"/>
              </a:rPr>
              <a:t>обязаны</a:t>
            </a:r>
            <a:r>
              <a:rPr lang="ru-RU" altLang="ru-RU" sz="2000" dirty="0" smtClean="0">
                <a:latin typeface="Arial Narrow" pitchFamily="34" charset="0"/>
              </a:rPr>
              <a:t> представлять в соответствующие органы внутреннего </a:t>
            </a:r>
            <a:r>
              <a:rPr lang="ru-RU" altLang="ru-RU" sz="2000" dirty="0" err="1" smtClean="0">
                <a:latin typeface="Arial Narrow" pitchFamily="34" charset="0"/>
              </a:rPr>
              <a:t>гос</a:t>
            </a:r>
            <a:r>
              <a:rPr lang="ru-RU" altLang="ru-RU" sz="2000" dirty="0" smtClean="0">
                <a:latin typeface="Arial Narrow" pitchFamily="34" charset="0"/>
              </a:rPr>
              <a:t>(</a:t>
            </a:r>
            <a:r>
              <a:rPr lang="ru-RU" altLang="ru-RU" sz="2000" dirty="0" err="1" smtClean="0">
                <a:latin typeface="Arial Narrow" pitchFamily="34" charset="0"/>
              </a:rPr>
              <a:t>мун</a:t>
            </a:r>
            <a:r>
              <a:rPr lang="ru-RU" altLang="ru-RU" sz="2000" dirty="0" smtClean="0">
                <a:latin typeface="Arial Narrow" pitchFamily="34" charset="0"/>
              </a:rPr>
              <a:t>)</a:t>
            </a:r>
            <a:r>
              <a:rPr lang="ru-RU" altLang="ru-RU" sz="2000" dirty="0" err="1" smtClean="0">
                <a:latin typeface="Arial Narrow" pitchFamily="34" charset="0"/>
              </a:rPr>
              <a:t>финконтроля</a:t>
            </a:r>
            <a:r>
              <a:rPr lang="ru-RU" altLang="ru-RU" sz="2000" dirty="0" smtClean="0">
                <a:latin typeface="Arial Narrow" pitchFamily="34" charset="0"/>
              </a:rPr>
              <a:t> информацию, необходимую для анализа внутреннего финансового контроля и аудита</a:t>
            </a:r>
            <a:r>
              <a:rPr lang="en-US" altLang="ru-RU" sz="2000" dirty="0" smtClean="0">
                <a:latin typeface="Arial Narrow" pitchFamily="34" charset="0"/>
              </a:rPr>
              <a:t>;</a:t>
            </a:r>
          </a:p>
          <a:p>
            <a:pPr algn="just">
              <a:defRPr/>
            </a:pPr>
            <a:r>
              <a:rPr lang="ru-RU" altLang="ru-RU" sz="2000" b="1" dirty="0">
                <a:latin typeface="Arial Narrow" pitchFamily="34" charset="0"/>
              </a:rPr>
              <a:t>Счетная палата</a:t>
            </a:r>
            <a:r>
              <a:rPr lang="ru-RU" altLang="ru-RU" sz="2000" dirty="0">
                <a:latin typeface="Arial Narrow" pitchFamily="34" charset="0"/>
              </a:rPr>
              <a:t> при выявлении любого нарушения сначала выносит представления, затем предписания в случае невыполнения </a:t>
            </a:r>
            <a:r>
              <a:rPr lang="ru-RU" altLang="ru-RU" sz="2000" dirty="0" smtClean="0">
                <a:latin typeface="Arial Narrow" pitchFamily="34" charset="0"/>
              </a:rPr>
              <a:t>представления</a:t>
            </a:r>
            <a:r>
              <a:rPr lang="en-US" altLang="ru-RU" sz="2000" dirty="0" smtClean="0">
                <a:latin typeface="Arial Narrow" pitchFamily="34" charset="0"/>
              </a:rPr>
              <a:t>;</a:t>
            </a:r>
            <a:endParaRPr lang="ru-RU" altLang="ru-RU" sz="2000" dirty="0" smtClean="0">
              <a:latin typeface="Arial Narrow" pitchFamily="34" charset="0"/>
            </a:endParaRPr>
          </a:p>
          <a:p>
            <a:pPr algn="just">
              <a:defRPr/>
            </a:pPr>
            <a:r>
              <a:rPr lang="ru-RU" altLang="ru-RU" sz="2000" dirty="0" smtClean="0">
                <a:latin typeface="Arial Narrow" pitchFamily="34" charset="0"/>
              </a:rPr>
              <a:t>Органы </a:t>
            </a:r>
            <a:r>
              <a:rPr lang="ru-RU" altLang="ru-RU" sz="2000" b="1" dirty="0" smtClean="0">
                <a:latin typeface="Arial Narrow" pitchFamily="34" charset="0"/>
              </a:rPr>
              <a:t>внутреннего</a:t>
            </a:r>
            <a:r>
              <a:rPr lang="ru-RU" altLang="ru-RU" sz="2000" dirty="0" smtClean="0">
                <a:latin typeface="Arial Narrow" pitchFamily="34" charset="0"/>
              </a:rPr>
              <a:t> государственного (муниципального) </a:t>
            </a:r>
            <a:r>
              <a:rPr lang="ru-RU" altLang="ru-RU" sz="2000" dirty="0" err="1" smtClean="0">
                <a:latin typeface="Arial Narrow" pitchFamily="34" charset="0"/>
              </a:rPr>
              <a:t>финконтроля</a:t>
            </a:r>
            <a:r>
              <a:rPr lang="ru-RU" altLang="ru-RU" sz="2000" dirty="0" smtClean="0">
                <a:latin typeface="Arial Narrow" pitchFamily="34" charset="0"/>
              </a:rPr>
              <a:t> выносят</a:t>
            </a:r>
            <a:r>
              <a:rPr lang="en-US" altLang="ru-RU" sz="2000" dirty="0" smtClean="0">
                <a:latin typeface="Arial Narrow" pitchFamily="34" charset="0"/>
              </a:rPr>
              <a:t>:</a:t>
            </a:r>
          </a:p>
          <a:p>
            <a:pPr marL="109537" indent="0" algn="just">
              <a:buFont typeface="Georgia" pitchFamily="18" charset="0"/>
              <a:buNone/>
              <a:defRPr/>
            </a:pPr>
            <a:r>
              <a:rPr lang="en-US" altLang="ru-RU" sz="2000" dirty="0">
                <a:latin typeface="Arial Narrow" pitchFamily="34" charset="0"/>
              </a:rPr>
              <a:t>	</a:t>
            </a:r>
            <a:r>
              <a:rPr lang="ru-RU" altLang="ru-RU" sz="2000" dirty="0" smtClean="0">
                <a:latin typeface="Arial Narrow" pitchFamily="34" charset="0"/>
              </a:rPr>
              <a:t> представления о рассмотрении требований по </a:t>
            </a:r>
            <a:r>
              <a:rPr lang="ru-RU" altLang="ru-RU" sz="2000" b="1" dirty="0" smtClean="0">
                <a:latin typeface="Arial Narrow" pitchFamily="34" charset="0"/>
              </a:rPr>
              <a:t>устранению причин и </a:t>
            </a:r>
            <a:r>
              <a:rPr lang="en-US" altLang="ru-RU" sz="2000" b="1" dirty="0" smtClean="0">
                <a:latin typeface="Arial Narrow" pitchFamily="34" charset="0"/>
              </a:rPr>
              <a:t>		 </a:t>
            </a:r>
            <a:r>
              <a:rPr lang="ru-RU" altLang="ru-RU" sz="2000" b="1" dirty="0" smtClean="0">
                <a:latin typeface="Arial Narrow" pitchFamily="34" charset="0"/>
              </a:rPr>
              <a:t>условий </a:t>
            </a:r>
            <a:r>
              <a:rPr lang="ru-RU" altLang="ru-RU" sz="2000" dirty="0" smtClean="0">
                <a:latin typeface="Arial Narrow" pitchFamily="34" charset="0"/>
              </a:rPr>
              <a:t>бюджетных правонарушений, </a:t>
            </a:r>
            <a:r>
              <a:rPr lang="ru-RU" altLang="ru-RU" sz="2000" b="1" dirty="0" smtClean="0">
                <a:latin typeface="Arial Narrow" pitchFamily="34" charset="0"/>
              </a:rPr>
              <a:t>а также по возврату средств</a:t>
            </a:r>
            <a:r>
              <a:rPr lang="en-US" altLang="ru-RU" sz="2000" dirty="0" smtClean="0">
                <a:latin typeface="Arial Narrow" pitchFamily="34" charset="0"/>
              </a:rPr>
              <a:t>;</a:t>
            </a:r>
          </a:p>
          <a:p>
            <a:pPr marL="109537" indent="0" algn="just">
              <a:buFont typeface="Georgia" pitchFamily="18" charset="0"/>
              <a:buNone/>
              <a:defRPr/>
            </a:pPr>
            <a:r>
              <a:rPr lang="en-US" altLang="ru-RU" sz="2000" b="1" dirty="0" smtClean="0">
                <a:latin typeface="Arial Narrow" pitchFamily="34" charset="0"/>
              </a:rPr>
              <a:t>	 </a:t>
            </a:r>
            <a:r>
              <a:rPr lang="ru-RU" altLang="ru-RU" sz="2000" dirty="0" smtClean="0">
                <a:latin typeface="Arial Narrow" pitchFamily="34" charset="0"/>
              </a:rPr>
              <a:t>предписания об </a:t>
            </a:r>
            <a:r>
              <a:rPr lang="ru-RU" altLang="ru-RU" sz="2000" b="1" dirty="0" smtClean="0">
                <a:latin typeface="Arial Narrow" pitchFamily="34" charset="0"/>
              </a:rPr>
              <a:t>устранении нарушений</a:t>
            </a:r>
            <a:r>
              <a:rPr lang="ru-RU" altLang="ru-RU" sz="2000" dirty="0" smtClean="0">
                <a:latin typeface="Arial Narrow" pitchFamily="34" charset="0"/>
              </a:rPr>
              <a:t>, возмещении </a:t>
            </a:r>
            <a:r>
              <a:rPr lang="ru-RU" altLang="ru-RU" sz="2000" b="1" dirty="0" smtClean="0">
                <a:latin typeface="Arial Narrow" pitchFamily="34" charset="0"/>
              </a:rPr>
              <a:t>ущерба</a:t>
            </a:r>
            <a:r>
              <a:rPr lang="ru-RU" altLang="ru-RU" sz="2000" dirty="0" smtClean="0">
                <a:latin typeface="Arial Narrow" pitchFamily="34" charset="0"/>
              </a:rPr>
              <a:t>, причиненного </a:t>
            </a:r>
            <a:r>
              <a:rPr lang="en-US" altLang="ru-RU" sz="2000" dirty="0" smtClean="0">
                <a:latin typeface="Arial Narrow" pitchFamily="34" charset="0"/>
              </a:rPr>
              <a:t>	</a:t>
            </a:r>
            <a:r>
              <a:rPr lang="ru-RU" altLang="ru-RU" sz="2000" dirty="0" smtClean="0">
                <a:latin typeface="Arial Narrow" pitchFamily="34" charset="0"/>
              </a:rPr>
              <a:t> неправомерными финансовыми и хозяйственными операциями</a:t>
            </a:r>
            <a:r>
              <a:rPr lang="en-US" altLang="ru-RU" sz="2000" dirty="0" smtClean="0">
                <a:latin typeface="Arial Narrow" pitchFamily="34" charset="0"/>
              </a:rPr>
              <a:t>;</a:t>
            </a:r>
            <a:r>
              <a:rPr lang="ru-RU" altLang="ru-RU" sz="2000" dirty="0" smtClean="0">
                <a:latin typeface="Arial Narrow" pitchFamily="34" charset="0"/>
              </a:rPr>
              <a:t> </a:t>
            </a:r>
            <a:endParaRPr lang="en-US" altLang="ru-RU" sz="2000" dirty="0" smtClean="0">
              <a:latin typeface="Arial Narrow" pitchFamily="34" charset="0"/>
            </a:endParaRPr>
          </a:p>
          <a:p>
            <a:pPr algn="just">
              <a:defRPr/>
            </a:pPr>
            <a:r>
              <a:rPr lang="ru-RU" altLang="ru-RU" sz="2000" dirty="0" smtClean="0">
                <a:latin typeface="Arial Narrow" pitchFamily="34" charset="0"/>
              </a:rPr>
              <a:t>Снятие жесткой привязки предписаний о возмещении </a:t>
            </a:r>
            <a:r>
              <a:rPr lang="ru-RU" altLang="ru-RU" sz="2000" b="1" dirty="0" smtClean="0">
                <a:latin typeface="Arial Narrow" pitchFamily="34" charset="0"/>
              </a:rPr>
              <a:t>ущерба</a:t>
            </a:r>
            <a:r>
              <a:rPr lang="ru-RU" altLang="ru-RU" sz="2000" dirty="0" smtClean="0">
                <a:latin typeface="Arial Narrow" pitchFamily="34" charset="0"/>
              </a:rPr>
              <a:t> к нарушениям бюджетного законодательства</a:t>
            </a:r>
            <a:r>
              <a:rPr lang="en-US" altLang="ru-RU" sz="2000" dirty="0" smtClean="0">
                <a:latin typeface="Arial Narrow" pitchFamily="34" charset="0"/>
              </a:rPr>
              <a:t>; </a:t>
            </a:r>
            <a:r>
              <a:rPr lang="ru-RU" altLang="ru-RU" sz="2000" b="1" dirty="0" smtClean="0">
                <a:latin typeface="Arial Narrow" pitchFamily="34" charset="0"/>
              </a:rPr>
              <a:t>приостановление</a:t>
            </a:r>
            <a:r>
              <a:rPr lang="ru-RU" altLang="ru-RU" sz="2000" dirty="0" smtClean="0">
                <a:latin typeface="Arial Narrow" pitchFamily="34" charset="0"/>
              </a:rPr>
              <a:t> нормы о назначении уполномоченного по бюджету</a:t>
            </a:r>
            <a:r>
              <a:rPr lang="en-US" altLang="ru-RU" sz="2000" dirty="0" smtClean="0">
                <a:latin typeface="Arial Narrow" pitchFamily="34" charset="0"/>
              </a:rPr>
              <a:t>; </a:t>
            </a:r>
            <a:r>
              <a:rPr lang="ru-RU" altLang="ru-RU" sz="2000" b="1" dirty="0" smtClean="0">
                <a:latin typeface="Arial Narrow" pitchFamily="34" charset="0"/>
              </a:rPr>
              <a:t>уточнение</a:t>
            </a:r>
            <a:r>
              <a:rPr lang="ru-RU" altLang="ru-RU" sz="2000" dirty="0" smtClean="0">
                <a:latin typeface="Arial Narrow" pitchFamily="34" charset="0"/>
              </a:rPr>
              <a:t> предмета контроля по финансовым инструментам</a:t>
            </a:r>
            <a:r>
              <a:rPr lang="en-US" altLang="ru-RU" sz="2000" dirty="0" smtClean="0">
                <a:latin typeface="Arial Narrow" pitchFamily="34" charset="0"/>
              </a:rPr>
              <a:t>;</a:t>
            </a:r>
          </a:p>
          <a:p>
            <a:pPr algn="just">
              <a:defRPr/>
            </a:pPr>
            <a:r>
              <a:rPr lang="ru-RU" altLang="ru-RU" sz="2000" dirty="0" smtClean="0">
                <a:latin typeface="Arial Narrow" pitchFamily="34" charset="0"/>
              </a:rPr>
              <a:t> Установление в БК </a:t>
            </a:r>
            <a:r>
              <a:rPr lang="ru-RU" altLang="ru-RU" sz="2000" b="1" dirty="0" smtClean="0">
                <a:latin typeface="Arial Narrow" pitchFamily="34" charset="0"/>
              </a:rPr>
              <a:t>прав и</a:t>
            </a:r>
            <a:r>
              <a:rPr lang="ru-RU" altLang="ru-RU" sz="2000" dirty="0" smtClean="0">
                <a:latin typeface="Arial Narrow" pitchFamily="34" charset="0"/>
              </a:rPr>
              <a:t> </a:t>
            </a:r>
            <a:r>
              <a:rPr lang="ru-RU" altLang="ru-RU" sz="2000" b="1" dirty="0" smtClean="0">
                <a:latin typeface="Arial Narrow" pitchFamily="34" charset="0"/>
              </a:rPr>
              <a:t>обязанностей </a:t>
            </a:r>
            <a:r>
              <a:rPr lang="ru-RU" altLang="ru-RU" sz="2000" dirty="0" smtClean="0">
                <a:latin typeface="Arial Narrow" pitchFamily="34" charset="0"/>
              </a:rPr>
              <a:t>в целях обеспечения качественной контрольной деятельности органов внутреннего </a:t>
            </a:r>
            <a:r>
              <a:rPr lang="ru-RU" altLang="ru-RU" sz="2000" dirty="0" err="1" smtClean="0">
                <a:latin typeface="Arial Narrow" pitchFamily="34" charset="0"/>
              </a:rPr>
              <a:t>госфинконтроля</a:t>
            </a:r>
            <a:endParaRPr lang="ru-RU" altLang="ru-RU" sz="2000" b="1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7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 idx="4294967295"/>
          </p:nvPr>
        </p:nvSpPr>
        <p:spPr>
          <a:xfrm>
            <a:off x="706261" y="0"/>
            <a:ext cx="8229600" cy="7366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latin typeface="Arial Narrow" pitchFamily="34" charset="0"/>
              </a:rPr>
              <a:t>Поправки в действующую редакцию Бюджетного кодекса (бюджетные меры принуждения)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7525" y="675228"/>
            <a:ext cx="8124825" cy="62478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Статья 306.2 Бюджетного кодекса. Бюджетные меры принуждения</a:t>
            </a:r>
          </a:p>
          <a:p>
            <a:pPr algn="just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…</a:t>
            </a:r>
          </a:p>
          <a:p>
            <a:pPr algn="just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2. К финансовому органу, главному распорядителю бюджетных средств, распорядителю бюджетных средств, получателю бюджетных средств, главному администратору доходов бюджета, главному администратору источников финансирования дефицита бюджета, совершившему бюджетное нарушение, </a:t>
            </a: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применяются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 следующие бюджетные меры принуждения:</a:t>
            </a:r>
          </a:p>
          <a:p>
            <a:pPr algn="just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	бесспорное взыскание средств, </a:t>
            </a: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использованных с нарушением условий предоставления (расходования) межбюджетного трансферта, бюджетного кредита или использованных не по целевому назначению</a:t>
            </a:r>
            <a:r>
              <a:rPr lang="en-US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;</a:t>
            </a:r>
            <a:endParaRPr lang="ru-RU" sz="1600" b="1" dirty="0">
              <a:solidFill>
                <a:prstClr val="black"/>
              </a:solidFill>
              <a:latin typeface="Arial Narrow" panose="020B0606020202030204" pitchFamily="34" charset="0"/>
              <a:cs typeface="Arial" charset="0"/>
            </a:endParaRPr>
          </a:p>
          <a:p>
            <a:pPr algn="just">
              <a:defRPr/>
            </a:pP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	…</a:t>
            </a:r>
          </a:p>
          <a:p>
            <a:pPr algn="just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5. Под уведомлением о применении бюджетных мер принуждения в целях настоящего Кодекса понимается документ органа государственного (муниципального) финансового контроля, обязательный к рассмотрению финансовым органом, содержащий основания для применения предусмотренных настоящим Кодексом бюджетных мер принуждения </a:t>
            </a: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и обоснованные суммы средств, использованных с нарушением условий предоставления (расходования) межбюджетного трансферта, бюджетного кредита или использованных не по целевому назначению.</a:t>
            </a:r>
          </a:p>
          <a:p>
            <a:pPr algn="just"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6. Бюджетные меры принуждения, предусмотренные главой 30 настоящего Кодекса, подлежат применению в течение 30 календарных дней после получения финансовым органом уведомления о применении бюджетных мер принуждения. </a:t>
            </a: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Отсутствие в уведомлении о применении бюджетных мер принуждения оснований для применения бюджетных мер принуждения или его формирование и направление в финансовый орган с нарушениями порядка, установленного в соответствии с пунктом 3 статьи 268.1 или пунктом 3 статьи 269.2 настоящего Кодекса, </a:t>
            </a:r>
            <a:r>
              <a:rPr lang="ru-RU" sz="1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является </a:t>
            </a: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Arial" charset="0"/>
              </a:rPr>
              <a:t>основанием для принятия финансовым органом решения об отказе в применении бюджетных мер принуждения.</a:t>
            </a:r>
          </a:p>
        </p:txBody>
      </p:sp>
    </p:spTree>
    <p:extLst>
      <p:ext uri="{BB962C8B-B14F-4D97-AF65-F5344CB8AC3E}">
        <p14:creationId xmlns:p14="http://schemas.microsoft.com/office/powerpoint/2010/main" val="1547774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2900" y="950913"/>
          <a:ext cx="8524875" cy="4995875"/>
        </p:xfrm>
        <a:graphic>
          <a:graphicData uri="http://schemas.openxmlformats.org/drawingml/2006/table">
            <a:tbl>
              <a:tblPr/>
              <a:tblGrid>
                <a:gridCol w="3780153"/>
                <a:gridCol w="1677672"/>
                <a:gridCol w="3067050"/>
              </a:tblGrid>
              <a:tr h="439654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Правонарушения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Штрафы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принуждения (44-ФЗ)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615390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Включение в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план закупок, план-график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объекта и (или) объектов, не соответствующих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целям осуществления закупок или нормативным затратам либо включение в план-график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начальной (максимальной)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цены контракта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, в отношении которой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нет обоснования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или оно не соответствует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установленным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требованиям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20-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699" marB="4569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Предписание о внесении изменений в план закупок, план-график до извещения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Иск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 в суд о расторжении контракта</a:t>
                      </a:r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53249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Несоблюдение порядка и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(или)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формы обоснования закупок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10 т. руб.</a:t>
                      </a:r>
                    </a:p>
                  </a:txBody>
                  <a:tcPr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Предписание о внесении изменений в план закупок, план-график  до извещения</a:t>
                      </a:r>
                    </a:p>
                  </a:txBody>
                  <a:tcPr marL="90000"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1234176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Нарушение порядка и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(или)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сроков проведения обязательного общественного обсуждения закупок, а равно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непроведение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обязательного общественного обсуждения закупок</a:t>
                      </a:r>
                    </a:p>
                  </a:txBody>
                  <a:tcPr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 30 т. руб.</a:t>
                      </a:r>
                    </a:p>
                  </a:txBody>
                  <a:tcPr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53394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срока утверждения, размещения в единой информационной системе в сфере закупок плана закупок, плана-графика закупок (вносимых в него изменений)</a:t>
                      </a:r>
                    </a:p>
                  </a:txBody>
                  <a:tcPr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 5 - 30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. 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marT="45699" marB="45699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  <p:sp>
        <p:nvSpPr>
          <p:cNvPr id="68640" name="Заголовок 1"/>
          <p:cNvSpPr txBox="1">
            <a:spLocks/>
          </p:cNvSpPr>
          <p:nvPr/>
        </p:nvSpPr>
        <p:spPr bwMode="auto">
          <a:xfrm>
            <a:off x="-428625" y="344488"/>
            <a:ext cx="1006792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 Нарушения в сфере закупок и ответственность за них (1)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000" b="1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(поправки к законопроекту № 848302-6 по новым статьям КоАП 7.29.3 и 7.32)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597215-B07E-4531-BAD7-28908BA4377A}" type="slidenum">
              <a:rPr/>
              <a:pPr>
                <a:defRPr/>
              </a:pPr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757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847871"/>
              </p:ext>
            </p:extLst>
          </p:nvPr>
        </p:nvGraphicFramePr>
        <p:xfrm>
          <a:off x="293688" y="998538"/>
          <a:ext cx="8707437" cy="5840414"/>
        </p:xfrm>
        <a:graphic>
          <a:graphicData uri="http://schemas.openxmlformats.org/drawingml/2006/table">
            <a:tbl>
              <a:tblPr/>
              <a:tblGrid>
                <a:gridCol w="4402136"/>
                <a:gridCol w="2257426"/>
                <a:gridCol w="2047875"/>
              </a:tblGrid>
              <a:tr h="853488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Правонарушения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административной ответственности  (КоАП)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принуждения (44-ФЗ)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62977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Неисполнение заказчиком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требований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по проведению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экспертизы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поставленного товара, результатов выполненной работы, оказанной услуги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штраф 20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.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23" marR="91423" marT="45723" marB="45723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53488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Неприменение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мер ответственности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несовершение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заказчиком иных действий, предусмотренных контрактом в случае нарушения условий контракта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30 - 50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</a:t>
                      </a: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72724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  </a:t>
                      </a:r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   Размещение информации</a:t>
                      </a:r>
                      <a:r>
                        <a:rPr lang="ru-RU" sz="1400" b="1" baseline="0" dirty="0" smtClean="0">
                          <a:latin typeface="Arial Narrow" panose="020B0606020202030204" pitchFamily="34" charset="0"/>
                        </a:rPr>
                        <a:t> о необоснованной закупке до исполнения предписания по устранению нарушения</a:t>
                      </a:r>
                      <a:endParaRPr lang="ru-RU" sz="1400" b="1" dirty="0">
                        <a:latin typeface="Arial Narrow" panose="020B0606020202030204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штраф 30 т. руб.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----</a:t>
                      </a:r>
                    </a:p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37160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   </a:t>
                      </a:r>
                      <a:r>
                        <a:rPr lang="ru-RU" sz="1400" b="1" dirty="0" err="1" smtClean="0">
                          <a:latin typeface="Arial Narrow" panose="020B0606020202030204" pitchFamily="34" charset="0"/>
                        </a:rPr>
                        <a:t>Несоставление</a:t>
                      </a:r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 или ненадлежащее составление документов о приемке поставленного товара, выполненной работы (ее результатов), оказанной услуги,…, а также не направление мотивированного отказа от подписания такого документа в случае отказа от подписания указанных документов</a:t>
                      </a:r>
                      <a:endParaRPr lang="ru-RU" sz="1400" b="1" dirty="0">
                        <a:latin typeface="Arial Narrow" panose="020B0606020202030204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штраф 20 </a:t>
                      </a:r>
                      <a:r>
                        <a:rPr lang="ru-RU" sz="1400" dirty="0" err="1" smtClean="0">
                          <a:latin typeface="Arial Narrow" panose="020B0606020202030204" pitchFamily="34" charset="0"/>
                        </a:rPr>
                        <a:t>т.руб</a:t>
                      </a:r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37160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   </a:t>
                      </a:r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Приемка поставленного товара, выполненной работы (ее результатов), оказанной услуги результатов отдельного этапа исполнения контракта в</a:t>
                      </a:r>
                      <a:r>
                        <a:rPr lang="ru-RU" sz="1400" b="1" baseline="0" dirty="0" smtClean="0">
                          <a:latin typeface="Arial Narrow" panose="020B0606020202030204" pitchFamily="34" charset="0"/>
                        </a:rPr>
                        <a:t> нарушение части 8 ст. 94 44-ФЗ, если</a:t>
                      </a:r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 оно привело к дополнительному расходованию средств соответствующих бюджетов бюджетной системы</a:t>
                      </a:r>
                      <a:endParaRPr lang="ru-RU" sz="1400" b="1" dirty="0">
                        <a:latin typeface="Arial Narrow" panose="020B0606020202030204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штраф 20 - 50 </a:t>
                      </a:r>
                      <a:r>
                        <a:rPr lang="ru-RU" sz="1400" dirty="0" err="1" smtClean="0">
                          <a:latin typeface="Arial Narrow" panose="020B0606020202030204" pitchFamily="34" charset="0"/>
                        </a:rPr>
                        <a:t>т.руб</a:t>
                      </a:r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. 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 Narrow" panose="020B0606020202030204" pitchFamily="34" charset="0"/>
                        </a:rPr>
                        <a:t>?</a:t>
                      </a:r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Заключение о 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 фактическом выполнении контракта до оплаты денежных обязательств</a:t>
                      </a:r>
                      <a:r>
                        <a:rPr lang="en-US" sz="1400" b="1" baseline="0" dirty="0" smtClean="0">
                          <a:latin typeface="Arial Narrow" panose="020B0606020202030204" pitchFamily="34" charset="0"/>
                        </a:rPr>
                        <a:t>?</a:t>
                      </a:r>
                      <a:endParaRPr lang="ru-RU" sz="1400" b="1" dirty="0" smtClean="0">
                        <a:latin typeface="Arial Narrow" panose="020B0606020202030204" pitchFamily="34" charset="0"/>
                      </a:endParaRP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  <p:sp>
        <p:nvSpPr>
          <p:cNvPr id="69668" name="Заголовок 1"/>
          <p:cNvSpPr txBox="1">
            <a:spLocks/>
          </p:cNvSpPr>
          <p:nvPr/>
        </p:nvSpPr>
        <p:spPr bwMode="auto">
          <a:xfrm>
            <a:off x="650875" y="392113"/>
            <a:ext cx="81597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 Нарушения в сфере закупок и ответственность за них (2)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000" b="1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(поправки к законопроекту № 848302-6 по новым статьям КоАП 7.29.3 и 7.32)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1E6A0D-0D81-4EFD-9E5D-ACA9EE0D5834}" type="slidenum">
              <a:rPr/>
              <a:pPr>
                <a:defRPr/>
              </a:pPr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343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7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2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4.xml><?xml version="1.0" encoding="utf-8"?>
<a:theme xmlns:a="http://schemas.openxmlformats.org/drawingml/2006/main" name="6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9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3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53436</TotalTime>
  <Words>953</Words>
  <Application>Microsoft Office PowerPoint</Application>
  <PresentationFormat>Экран (4:3)</PresentationFormat>
  <Paragraphs>137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11_Городская</vt:lpstr>
      <vt:lpstr>7_Городская</vt:lpstr>
      <vt:lpstr>12_Городская</vt:lpstr>
      <vt:lpstr>6_Городская</vt:lpstr>
      <vt:lpstr>19_Городская</vt:lpstr>
      <vt:lpstr>13_Городская</vt:lpstr>
      <vt:lpstr>Развитие системы внутреннего государственного (муниципального) финансового контроля </vt:lpstr>
      <vt:lpstr>Основания по совершенствованию внутреннего госфинконтроля</vt:lpstr>
      <vt:lpstr>Основные цели и задачи органов внутреннего госфинконтроля (финнадзоров)</vt:lpstr>
      <vt:lpstr>Эффективность контрольных мероприятий финнадзоров</vt:lpstr>
      <vt:lpstr>Совершенствование нормативного правового регулирования деятельности финнадзоров (2015-2016)</vt:lpstr>
      <vt:lpstr>Поправки в действующую редакцию Бюджетного кодекса  (полномочия) </vt:lpstr>
      <vt:lpstr>Поправки в действующую редакцию Бюджетного кодекса (бюджетные меры принуждения)</vt:lpstr>
      <vt:lpstr>Презентация PowerPoint</vt:lpstr>
      <vt:lpstr>Презентация PowerPoint</vt:lpstr>
      <vt:lpstr>Презентация PowerPoint</vt:lpstr>
      <vt:lpstr>Дополнение (уточнение) полномочий органов внутреннего государственного финансового контроля (НРБК)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новации новой редакции  Бюджетного кодекса Российской Федерации</dc:title>
  <dc:creator>Шамьюнов ММ</dc:creator>
  <cp:lastModifiedBy>МинФин</cp:lastModifiedBy>
  <cp:revision>3327</cp:revision>
  <cp:lastPrinted>2015-04-06T10:43:43Z</cp:lastPrinted>
  <dcterms:modified xsi:type="dcterms:W3CDTF">2015-12-17T04:27:05Z</dcterms:modified>
</cp:coreProperties>
</file>