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1" r:id="rId1"/>
    <p:sldMasterId id="2147483768" r:id="rId2"/>
    <p:sldMasterId id="2147483781" r:id="rId3"/>
  </p:sldMasterIdLst>
  <p:notesMasterIdLst>
    <p:notesMasterId r:id="rId17"/>
  </p:notesMasterIdLst>
  <p:sldIdLst>
    <p:sldId id="257" r:id="rId4"/>
    <p:sldId id="278" r:id="rId5"/>
    <p:sldId id="277" r:id="rId6"/>
    <p:sldId id="276" r:id="rId7"/>
    <p:sldId id="282" r:id="rId8"/>
    <p:sldId id="287" r:id="rId9"/>
    <p:sldId id="279" r:id="rId10"/>
    <p:sldId id="280" r:id="rId11"/>
    <p:sldId id="281" r:id="rId12"/>
    <p:sldId id="285" r:id="rId13"/>
    <p:sldId id="284" r:id="rId14"/>
    <p:sldId id="286" r:id="rId15"/>
    <p:sldId id="274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FFD"/>
    <a:srgbClr val="FF97EB"/>
    <a:srgbClr val="A6F57F"/>
    <a:srgbClr val="BECEFA"/>
    <a:srgbClr val="AFADFD"/>
    <a:srgbClr val="A4E43C"/>
    <a:srgbClr val="CFCEFE"/>
    <a:srgbClr val="90CDFA"/>
    <a:srgbClr val="11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79" autoAdjust="0"/>
  </p:normalViewPr>
  <p:slideViewPr>
    <p:cSldViewPr>
      <p:cViewPr>
        <p:scale>
          <a:sx n="110" d="100"/>
          <a:sy n="110" d="100"/>
        </p:scale>
        <p:origin x="-16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5ECAF-32FF-4743-8149-229EB7A74FBA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DF8FE4-A8FC-4B1F-AE3F-AE53D37049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137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9220" name="Номер слайда 3"/>
          <p:cNvSpPr txBox="1">
            <a:spLocks noGrp="1"/>
          </p:cNvSpPr>
          <p:nvPr/>
        </p:nvSpPr>
        <p:spPr bwMode="auto">
          <a:xfrm>
            <a:off x="3851801" y="9429909"/>
            <a:ext cx="2944258" cy="49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504" tIns="45752" rIns="91504" bIns="45752" anchor="b"/>
          <a:lstStyle/>
          <a:p>
            <a:pPr algn="r">
              <a:defRPr/>
            </a:pPr>
            <a:fld id="{155A606D-0B25-4062-9A6D-FDEA6F65D30A}" type="slidenum">
              <a:rPr lang="ru-RU" sz="1200">
                <a:latin typeface="+mn-lt"/>
                <a:cs typeface="+mn-cs"/>
              </a:rPr>
              <a:pPr algn="r">
                <a:defRPr/>
              </a:pPr>
              <a:t>1</a:t>
            </a:fld>
            <a:endParaRPr lang="ru-RU" sz="1200">
              <a:latin typeface="+mn-lt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860840-1F6B-4F04-AEF2-1A496557EF20}" type="datetime1">
              <a:rPr lang="ru-RU" smtClean="0"/>
              <a:t>17.12.2015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C13A9-D82E-464D-8DFB-789DC3530C5F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5DBE-6415-4BE6-92A1-49492B5DE2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9C7A-D17A-4F27-9FA6-A14D346D8ED3}" type="datetime1">
              <a:rPr lang="ru-RU" smtClean="0"/>
              <a:t>17.12.2015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31F5A-365B-41CE-B4F7-8F9DF6719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457D7-B311-4AD5-B445-3CC9B1FAE773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7DDF2-5BDD-4543-B3A8-30EDA18AD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FF3D6-CAC9-4745-BA19-ED34DF9E2C40}" type="datetime1">
              <a:rPr lang="ru-RU" smtClean="0"/>
              <a:t>17.12.2015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B9BF-BD3E-4A7D-A7E7-BC117A2B7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0B6F-2240-40B4-AC60-B5CEE14177C1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59BD7-1814-4FC8-A311-710C8F0C0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A5309-2ABB-4D40-8F32-249AA27976FC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3664-9337-430A-8522-559385BC8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BF92E-DADB-42E3-B8B7-F7D9C543772C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98124-48BF-451D-A9CD-D9E36259A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17550"/>
            <a:ext cx="2057400" cy="54086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17550"/>
            <a:ext cx="6019800" cy="54086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C061D-A4B7-4730-87D6-BD6505AA4DEC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3096-41F7-4AC0-911E-89D950516D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6725" y="717550"/>
            <a:ext cx="8208963" cy="7191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82D7D-B0DD-431A-A030-DCA8D86D5676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82B8-E230-495B-80B1-E8A749607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97608-D466-4394-9AAB-029D9550F85E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51E1-09A6-4D3A-8A2A-A3C312CA07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14B730-EA84-4E1D-94F1-9807E16FC291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A33F8-6BD4-4702-9F47-848851582892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64E54-BFCE-4136-9EBC-EB0C6836C6B3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5D86-D18F-4E75-8506-330D0E1A19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4D1C-8362-447F-8207-E7E7ECFE8AD7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5DBE-6415-4BE6-92A1-49492B5DE2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905B3-D2ED-427B-92C9-493C7467BB02}" type="datetime1">
              <a:rPr lang="ru-RU" smtClean="0"/>
              <a:t>17.12.2015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31F5A-365B-41CE-B4F7-8F9DF67191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794A-0F6A-4675-B580-8F02B67F9E29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7DDF2-5BDD-4543-B3A8-30EDA18AD1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51361-75AB-495E-8DE0-6942BE076E43}" type="datetime1">
              <a:rPr lang="ru-RU" smtClean="0"/>
              <a:t>17.12.2015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B9BF-BD3E-4A7D-A7E7-BC117A2B74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B8774-3C3D-4420-A4CE-749BF881A4D3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59BD7-1814-4FC8-A311-710C8F0C09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5640D-F779-49A9-8749-5AA662728B20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3664-9337-430A-8522-559385BC86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B7EC-0BAF-4E40-B6B7-00F256C6A35F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98124-48BF-451D-A9CD-D9E36259AE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80961-E4E3-4019-9F77-6CCF2578B489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63096-41F7-4AC0-911E-89D950516D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77B977-4297-4187-8F97-96F6DFB0C6BE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таблицы</a:t>
            </a:r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49559-8D34-4E3D-A689-113005D942DD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51E1-09A6-4D3A-8A2A-A3C312CA07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3308D5-63F1-46D0-9CBE-8A95DA80A980}" type="datetime1">
              <a:rPr lang="ru-RU" smtClean="0"/>
              <a:t>17.12.2015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51E1-09A6-4D3A-8A2A-A3C312CA07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1652-3A8B-47FD-A6BC-2977010F128A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751E1-09A6-4D3A-8A2A-A3C312CA07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9747E1-F823-4060-8A9F-7CB74B690601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D8EED-A23D-4A58-80F9-0DE0CC0D6E59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0C4E95-5B60-41BA-BA3A-2259AEF8A4B5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kazna_t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800">
                <a:latin typeface="Times New Roman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F2E3-F22B-42AA-8A3F-46E1F8BAEEDB}" type="datetime1">
              <a:rPr lang="ru-RU" smtClean="0"/>
              <a:t>17.12.2015</a:t>
            </a:fld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E768AB-6F31-4837-8EA1-2A473C34E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E6BD71-E5AB-48A9-AEBA-491162439E11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C47C-689D-49E4-8340-93E482A7F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BAB3B-8B11-4BEA-8B8B-EA177900000A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5D86-D18F-4E75-8506-330D0E1A1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fld id="{5243EF1C-5898-48C5-867B-4DAF0BC1CC2C}" type="datetime1">
              <a:rPr lang="ru-RU" smtClean="0"/>
              <a:t>17.12.2015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</p:sldLayoutIdLst>
  <p:transition spd="slow">
    <p:wheel spokes="2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Arial" pitchFamily="34" charset="0"/>
          <a:ea typeface="ＭＳ Ｐゴシック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Arial" pitchFamily="34" charset="0"/>
          <a:ea typeface="ＭＳ Ｐゴシック" pitchFamily="34" charset="-128"/>
          <a:cs typeface="MS PGothic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Arial" pitchFamily="34" charset="0"/>
          <a:ea typeface="ＭＳ Ｐゴシック" pitchFamily="34" charset="-128"/>
          <a:cs typeface="MS PGothic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Arial" pitchFamily="34" charset="0"/>
          <a:ea typeface="ＭＳ Ｐゴシック" pitchFamily="34" charset="-128"/>
          <a:cs typeface="MS PGothic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Arial" pitchFamily="34" charset="0"/>
          <a:ea typeface="ＭＳ Ｐゴシック" pitchFamily="34" charset="-128"/>
          <a:cs typeface="MS PGothic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Arial" pitchFamily="34" charset="0"/>
          <a:ea typeface="ＭＳ Ｐゴシック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Arial" pitchFamily="34" charset="0"/>
          <a:ea typeface="ＭＳ Ｐゴシック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Arial" pitchFamily="34" charset="0"/>
          <a:ea typeface="ＭＳ Ｐゴシック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Arial" pitchFamily="34" charset="0"/>
          <a:ea typeface="ＭＳ Ｐゴシック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Arial" pitchFamily="34" charset="0"/>
          <a:ea typeface="ＭＳ Ｐゴシック" pitchFamily="34" charset="-128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6725" y="717550"/>
            <a:ext cx="8208963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500"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5C434570-E8B4-465C-A156-17F09D908EED}" type="datetime1">
              <a:rPr lang="ru-RU" smtClean="0"/>
              <a:t>17.12.2015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500">
                <a:latin typeface="Calibri" pitchFamily="34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545263"/>
            <a:ext cx="468313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716" tIns="47859" rIns="95716" bIns="47859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500"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324751E1-09A6-4D3A-8A2A-A3C312CA0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55" name="Picture 8" descr="kazna_top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</p:sldLayoutIdLst>
  <p:transition/>
  <p:hf hdr="0" ftr="0" dt="0"/>
  <p:txStyles>
    <p:titleStyle>
      <a:lvl1pPr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ＭＳ Ｐゴシック" pitchFamily="34" charset="-128"/>
          <a:cs typeface="MS PGothic" charset="0"/>
        </a:defRPr>
      </a:lvl1pPr>
      <a:lvl2pPr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pitchFamily="34" charset="-128"/>
          <a:cs typeface="MS PGothic" charset="0"/>
        </a:defRPr>
      </a:lvl2pPr>
      <a:lvl3pPr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pitchFamily="34" charset="-128"/>
          <a:cs typeface="MS PGothic" charset="0"/>
        </a:defRPr>
      </a:lvl3pPr>
      <a:lvl4pPr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pitchFamily="34" charset="-128"/>
          <a:cs typeface="MS PGothic" charset="0"/>
        </a:defRPr>
      </a:lvl4pPr>
      <a:lvl5pPr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  <a:ea typeface="ＭＳ Ｐゴシック" pitchFamily="34" charset="-128"/>
          <a:cs typeface="MS PGothic" charset="0"/>
        </a:defRPr>
      </a:lvl5pPr>
      <a:lvl6pPr marL="457200"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6pPr>
      <a:lvl7pPr marL="914400"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7pPr>
      <a:lvl8pPr marL="1371600"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8pPr>
      <a:lvl9pPr marL="1828800" algn="l" defTabSz="957263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Calibri" pitchFamily="34" charset="0"/>
        </a:defRPr>
      </a:lvl9pPr>
    </p:titleStyle>
    <p:bodyStyle>
      <a:lvl1pPr marL="358775" indent="-358775" algn="l" defTabSz="957263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1pPr>
      <a:lvl2pPr marL="777875" indent="-298450" algn="l" defTabSz="957263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2pPr>
      <a:lvl3pPr marL="1196975" indent="-239713" algn="l" defTabSz="957263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3pPr>
      <a:lvl4pPr marL="1676400" indent="-239713" algn="l" defTabSz="957263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4pPr>
      <a:lvl5pPr marL="2152650" indent="-236538" algn="l" defTabSz="95726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pitchFamily="34" charset="-128"/>
          <a:cs typeface="MS PGothic" charset="0"/>
        </a:defRPr>
      </a:lvl5pPr>
      <a:lvl6pPr marL="2609850" indent="-236538" algn="l" defTabSz="95726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3067050" indent="-236538" algn="l" defTabSz="95726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524250" indent="-236538" algn="l" defTabSz="95726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981450" indent="-236538" algn="l" defTabSz="957263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Рисунок 6" descr="Shablon.jp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373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5B4DA77-B989-4E58-8C83-EB6FC6D3EC50}" type="datetime1">
              <a:rPr lang="ru-RU" smtClean="0"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4EB93496-B780-4013-944A-BA8FE870D5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7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3168352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4000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Осуществление внутреннего контроля в структурных подразделениях ТОФК с учетом </a:t>
            </a:r>
            <a:r>
              <a:rPr lang="ru-RU" sz="4000" b="1" dirty="0" smtClean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автоматизации </a:t>
            </a:r>
            <a:r>
              <a:rPr lang="ru-RU" sz="4000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в ППО АСД </a:t>
            </a:r>
            <a:r>
              <a:rPr lang="en-US" sz="4000" b="1" dirty="0">
                <a:latin typeface="Times New Roman" pitchFamily="18" charset="0"/>
                <a:ea typeface="Cambria Math" pitchFamily="18" charset="0"/>
                <a:cs typeface="Times New Roman" pitchFamily="18" charset="0"/>
              </a:rPr>
              <a:t>LanDocs</a:t>
            </a:r>
            <a:endParaRPr lang="ru-RU" sz="4000" b="1" dirty="0">
              <a:latin typeface="Times New Roman" pitchFamily="18" charset="0"/>
              <a:ea typeface="Cambria Math" pitchFamily="18" charset="0"/>
              <a:cs typeface="Times New Roman" pitchFamily="18" charset="0"/>
            </a:endParaRPr>
          </a:p>
          <a:p>
            <a:pPr algn="r"/>
            <a:endParaRPr lang="ru-RU" sz="5400" b="1" i="1" dirty="0" smtClean="0">
              <a:solidFill>
                <a:srgbClr val="00FFFF"/>
              </a:solidFill>
            </a:endParaRPr>
          </a:p>
        </p:txBody>
      </p:sp>
      <p:sp>
        <p:nvSpPr>
          <p:cNvPr id="62473" name="Rectangle 7"/>
          <p:cNvSpPr>
            <a:spLocks/>
          </p:cNvSpPr>
          <p:nvPr/>
        </p:nvSpPr>
        <p:spPr bwMode="auto">
          <a:xfrm>
            <a:off x="1475656" y="5301208"/>
            <a:ext cx="6203305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Начальник отдела внутреннего контроля и аудита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Управления Федерального казначейства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по Нижегородской области 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В.А. Миронова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201132"/>
            <a:ext cx="2133600" cy="365125"/>
          </a:xfrm>
        </p:spPr>
        <p:txBody>
          <a:bodyPr/>
          <a:lstStyle/>
          <a:p>
            <a:pPr>
              <a:defRPr/>
            </a:pPr>
            <a:fld id="{76C177F5-8B88-4924-98DB-07CDC333F270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5888"/>
            <a:ext cx="6912768" cy="864840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новой Карты внутреннего контроля 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существующей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51520" y="1052736"/>
            <a:ext cx="3456384" cy="1944216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Создать документ, заполнить обязательные для сохранения поля (подразделение, номер дела, год действия карты), сохранить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-3185" y="3120110"/>
            <a:ext cx="3602720" cy="20939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Нажать кнопку «редактировать выбранную запись» и отредактировать Карту на очередной год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871700" y="4437112"/>
            <a:ext cx="3672408" cy="20882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Нажать кнопку «подписать карту внутреннего контроля» в РК «Карта внутреннего контроля» автоматически создастся и прикрепится файл с печатной формой отчета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3203848" y="1471668"/>
            <a:ext cx="1440160" cy="50405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Выгнутая вниз стрелка 22"/>
          <p:cNvSpPr/>
          <p:nvPr/>
        </p:nvSpPr>
        <p:spPr>
          <a:xfrm>
            <a:off x="755576" y="5085184"/>
            <a:ext cx="1728192" cy="5760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 влево 24"/>
          <p:cNvSpPr/>
          <p:nvPr/>
        </p:nvSpPr>
        <p:spPr>
          <a:xfrm>
            <a:off x="3347864" y="4018782"/>
            <a:ext cx="2016224" cy="20230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F:\Замятина А.В\Человечки для презинтации\1282727207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49238"/>
            <a:ext cx="2699792" cy="202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3130518" y="1628800"/>
            <a:ext cx="3529714" cy="208823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Поставить «галку» в поле «создать на основе существующей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10230" y="2852936"/>
            <a:ext cx="4078176" cy="2628292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15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поле «исходная карта» выбрать из справочника Карту, на основе которой будет создана Карта на очередной год </a:t>
            </a:r>
            <a:r>
              <a:rPr lang="ru-RU" sz="135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справочнике для выбора будут доступны все Карты, существующие в системе для структурного подразделения, указанного в поле «подразделение», сохранить все (все записи выбранной Карты сохранятся в текущей Карте)</a:t>
            </a:r>
            <a:endParaRPr lang="ru-RU" sz="13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6084168" y="2348880"/>
            <a:ext cx="1656184" cy="57606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430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" name="Объект 4" descr="C:\Documents and Settings\edukova\Мои документы\Мои рисунки\презентация 8.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7467146" cy="4525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348880"/>
            <a:ext cx="6267363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077072"/>
            <a:ext cx="6300701" cy="21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538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A8B9BF-BD3E-4A7D-A7E7-BC117A2B74E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027" name="Picture 3" descr="F:\Замятина А.В\Презентации\Вставки для слайдов\Отчет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9144000" cy="186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15114" y="116632"/>
            <a:ext cx="6696744" cy="576808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ru-RU" sz="2400" b="1" kern="1200" dirty="0">
                <a:solidFill>
                  <a:srgbClr val="00449E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449E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проведенных контрольных мероприятиях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5545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738191" y="2348880"/>
            <a:ext cx="7652992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</a:t>
            </a:r>
            <a:endParaRPr lang="ru-RU" sz="5400" b="1" cap="all" spc="0" dirty="0">
              <a:ln/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160219"/>
            <a:ext cx="2133600" cy="365125"/>
          </a:xfrm>
        </p:spPr>
        <p:txBody>
          <a:bodyPr/>
          <a:lstStyle/>
          <a:p>
            <a:pPr>
              <a:defRPr/>
            </a:pPr>
            <a:fld id="{52A8B9BF-BD3E-4A7D-A7E7-BC117A2B74ED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pic>
        <p:nvPicPr>
          <p:cNvPr id="1026" name="Picture 2" descr="F:\Замятина А.В\Человечки для презинтации\lyudi_tolpa_klipart_chelovechki_59991_5600x4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681028"/>
            <a:ext cx="3250332" cy="243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27384"/>
            <a:ext cx="7488833" cy="1008112"/>
          </a:xfrm>
        </p:spPr>
        <p:txBody>
          <a:bodyPr/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внутреннего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 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структурных подразделениях ТОФК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автоматизации в ППО АСД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LanDocs)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251504" cy="5505475"/>
          </a:xfrm>
        </p:spPr>
        <p:txBody>
          <a:bodyPr/>
          <a:lstStyle/>
          <a:p>
            <a:pPr marL="0" indent="0">
              <a:buNone/>
            </a:pPr>
            <a:endParaRPr lang="ru-RU" sz="900" dirty="0" smtClean="0"/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endParaRPr lang="ru-RU" sz="900" dirty="0" smtClean="0"/>
          </a:p>
          <a:p>
            <a:pPr marL="0" indent="0">
              <a:buNone/>
            </a:pPr>
            <a:endParaRPr lang="ru-RU" sz="900" dirty="0"/>
          </a:p>
          <a:p>
            <a:pPr marL="0" indent="0">
              <a:buNone/>
            </a:pPr>
            <a:endParaRPr lang="ru-RU" sz="9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0993" y="1124744"/>
            <a:ext cx="5868144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процессов (операций) – предметов внутреннего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контроля, осуществляемых структурным подразделением в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установленной сфере деятельности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0993" y="1978380"/>
            <a:ext cx="6470767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Перечня операций, действий (в том числе по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документов), необходимых для выполнения функций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осуществления полномочий в установленной сфере деятельности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1844824"/>
            <a:ext cx="1872208" cy="9371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Перечня со Справочником в АСД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LanDocs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(корректировка)</a:t>
            </a:r>
            <a:endParaRPr lang="ru-RU" sz="1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52178" y="2868278"/>
            <a:ext cx="7524328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Карты внутреннего контроля структурным подразделением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АСД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LanDocs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0993" y="3792010"/>
            <a:ext cx="8100392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результатов внутреннего контроля (формирование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Журнала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</a:t>
            </a:r>
            <a:endParaRPr lang="en-US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выявленных нарушений)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АСД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LanDocs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>
            <a:off x="6731760" y="2385898"/>
            <a:ext cx="504536" cy="3960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F:\Замятина А.В\Человечки для презинтации\img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34" y="5532851"/>
            <a:ext cx="1193066" cy="90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547664" y="5649173"/>
            <a:ext cx="7416824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Уменьшение вероятности возникновения казначейских рисков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851920" y="5523727"/>
            <a:ext cx="1368152" cy="3535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52178" y="4731639"/>
            <a:ext cx="8457472" cy="79208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Отчета о проведенных контрольных мероприятиях (составление </a:t>
            </a:r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аналитической справки для руководителя ТОФК) в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АСД </a:t>
            </a:r>
            <a:r>
              <a:rPr lang="en-US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LanDocs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1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Замятина А.В\Человечки для презинтации\1aisC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221088"/>
            <a:ext cx="1694464" cy="1802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951"/>
            <a:ext cx="7344816" cy="936104"/>
          </a:xfrm>
        </p:spPr>
        <p:txBody>
          <a:bodyPr/>
          <a:lstStyle/>
          <a:p>
            <a:pPr algn="ctr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операций, действий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по формированию документов), необходимых для выполнения функций и осуществления полномочий в установленной сфере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на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2016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9512" y="989528"/>
            <a:ext cx="7409156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Наименование органа Федерального казначейства: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УФК по Нижегородской области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Наименование структурного подразделения: </a:t>
            </a:r>
            <a:r>
              <a:rPr kumimoji="0" lang="ru-RU" alt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отдел внутреннего контроля и аудита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624637"/>
              </p:ext>
            </p:extLst>
          </p:nvPr>
        </p:nvGraphicFramePr>
        <p:xfrm>
          <a:off x="323528" y="1844824"/>
          <a:ext cx="6482715" cy="3857032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361950"/>
                <a:gridCol w="4174554"/>
                <a:gridCol w="1946211"/>
              </a:tblGrid>
              <a:tr h="702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внутреннего контроля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Необходимость проведения контрольных действий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(внесение изменений) в Положение об отделе внутреннего контроля и аудита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(внесение изменений) в должностные регламенты сотрудников отдела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(внесение изменений) в Годовой план внутреннего контроля и внутреннего аудита УФК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Годового плана внутреннего контроля и внутреннего аудита на сайте УФК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Составление (внесение изменений) в График проведения проверок УФК на соответствующий квартал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приказов на проведение проверок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есть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Подготовка программ проверок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…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5733256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ОВКиА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</a:t>
            </a:r>
            <a:r>
              <a:rPr lang="ru-RU" sz="1200" dirty="0" smtClean="0"/>
              <a:t>___.___.___</a:t>
            </a:r>
            <a:endParaRPr lang="ru-RU" sz="1200" dirty="0"/>
          </a:p>
          <a:p>
            <a:r>
              <a:rPr lang="ru-RU" sz="1200" dirty="0" smtClean="0"/>
              <a:t>                                                                                                                                                            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дата</a:t>
            </a:r>
            <a:endParaRPr lang="ru-RU" sz="1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6997423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99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Замятина А.В\Презентации\Вставки для слайдов\презентация 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052736"/>
            <a:ext cx="8820371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pic>
        <p:nvPicPr>
          <p:cNvPr id="6146" name="Picture 2" descr="F:\Замятина А.В\Человечки для презинтации\человечек_галоч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941168"/>
            <a:ext cx="158899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43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287" y="260648"/>
            <a:ext cx="5759450" cy="504825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Карты внутреннего контроля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1053965"/>
              </p:ext>
            </p:extLst>
          </p:nvPr>
        </p:nvGraphicFramePr>
        <p:xfrm>
          <a:off x="323528" y="3212976"/>
          <a:ext cx="8496944" cy="238277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42900"/>
                <a:gridCol w="906780"/>
                <a:gridCol w="1486624"/>
                <a:gridCol w="1080120"/>
                <a:gridCol w="1296144"/>
                <a:gridCol w="648072"/>
                <a:gridCol w="1224136"/>
                <a:gridCol w="151216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п/п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 внутреннего контроля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Ф.И.О., должность должностного лица, ответственного за выполнение операции (действия)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 выполнения операции (действия)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Ф.И.О., должности должностных лиц, осуществляющих контрольные действия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 контроля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Периодичность контрольных действий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Подписи должностных лиц, осуществляющих контрольные действия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010400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23528" y="960492"/>
            <a:ext cx="8712968" cy="2369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                                                             </a:t>
            </a:r>
            <a:r>
              <a:rPr kumimoji="0" lang="en-US" altLang="ru-RU" sz="1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УТВЕРЖДАЮ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Руководитель (заместитель руководителя)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органа Федерального казначейства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(директор (заместитель директора)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федерального казенного учреждения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"Центр по обеспечению деятельности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Казначейства России)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_________  ________________________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(подпись)     (расшифровка подписи)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"__" ____________________ 20__ г.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Карта внутреннего контроля на ____ год</a:t>
            </a:r>
            <a:endParaRPr lang="en-US" altLang="ru-RU" sz="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Наименование органа Федерального казначейства, казенного учреждения ______________________________</a:t>
            </a:r>
            <a:endParaRPr kumimoji="0" lang="en-US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lvl="0" eaLnBrk="0" hangingPunct="0"/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Наименование структурного подразделения ___________________________________</a:t>
            </a:r>
            <a:r>
              <a:rPr lang="ru-RU" altLang="ru-RU" sz="10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____________________</a:t>
            </a:r>
            <a:r>
              <a:rPr lang="ru-RU" altLang="ru-RU" sz="10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_</a:t>
            </a:r>
            <a:r>
              <a:rPr kumimoji="0" lang="en-US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             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589240"/>
            <a:ext cx="86409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структурного подразделения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(иное уполномоченное лицо)     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   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_________________________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подпись        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расшифровка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подписи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"__" __________ 20__ г.</a:t>
            </a:r>
          </a:p>
        </p:txBody>
      </p:sp>
      <p:pic>
        <p:nvPicPr>
          <p:cNvPr id="7170" name="Picture 2" descr="F:\Замятина А.В\Человечки для презинтации\3d-chelovechek-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55241"/>
            <a:ext cx="1008112" cy="125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11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3835618"/>
            <a:ext cx="1797884" cy="72008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Рук есть замечания к карте внутреннего контроля?</a:t>
            </a:r>
            <a:r>
              <a:rPr lang="ru-RU" sz="1300" dirty="0" smtClean="0"/>
              <a:t> </a:t>
            </a:r>
            <a:endParaRPr lang="ru-RU" sz="13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634379" y="3810189"/>
            <a:ext cx="1836204" cy="7709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Утверждение карты внутреннего контроля (Рук/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ЗамРук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5" idx="1"/>
            <a:endCxn id="16" idx="3"/>
          </p:cNvCxnSpPr>
          <p:nvPr/>
        </p:nvCxnSpPr>
        <p:spPr>
          <a:xfrm flipH="1">
            <a:off x="3470583" y="4195658"/>
            <a:ext cx="1029409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63737" y="4185609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479761" y="3968996"/>
            <a:ext cx="504056" cy="2160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3980652"/>
            <a:ext cx="504056" cy="2160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55676" y="5095215"/>
            <a:ext cx="2628292" cy="84294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Отправка карты внутреннего контроля на ознакомление всем сотрудникам подразделения (НО/Уполномоченный сотрудник)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88224" y="2204864"/>
            <a:ext cx="2190014" cy="9869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Отправка карты внутреннего контроля на утверждение Руководителю УФК (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НО/Уполномоченный сотрудник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35896" y="2204864"/>
            <a:ext cx="2652263" cy="100811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Регистрация и заполнение карты внутреннего контроля в ППО АСД «</a:t>
            </a:r>
            <a:r>
              <a:rPr lang="en-US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LanDocs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НО/Уполномоченный сотрудник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Блок-схема: перфолента 20"/>
          <p:cNvSpPr/>
          <p:nvPr/>
        </p:nvSpPr>
        <p:spPr>
          <a:xfrm>
            <a:off x="3275856" y="1063130"/>
            <a:ext cx="2449451" cy="792088"/>
          </a:xfrm>
          <a:prstGeom prst="flowChartPunchedTap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создания карты внутреннего контроля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Блок-схема: сохраненные данные 21"/>
          <p:cNvSpPr/>
          <p:nvPr/>
        </p:nvSpPr>
        <p:spPr>
          <a:xfrm>
            <a:off x="1475656" y="2204866"/>
            <a:ext cx="1728192" cy="1008112"/>
          </a:xfrm>
          <a:prstGeom prst="flowChartOnlineStorag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внутреннего контроля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8" name="Соединительная линия уступом 37"/>
          <p:cNvCxnSpPr/>
          <p:nvPr/>
        </p:nvCxnSpPr>
        <p:spPr>
          <a:xfrm flipH="1" flipV="1">
            <a:off x="4775778" y="2194224"/>
            <a:ext cx="4002460" cy="1990795"/>
          </a:xfrm>
          <a:prstGeom prst="bentConnector4">
            <a:avLst>
              <a:gd name="adj1" fmla="val -5711"/>
              <a:gd name="adj2" fmla="val 111483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775778" y="1700808"/>
            <a:ext cx="0" cy="288032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Соединительная линия уступом 41"/>
          <p:cNvCxnSpPr>
            <a:stCxn id="19" idx="2"/>
            <a:endCxn id="5" idx="0"/>
          </p:cNvCxnSpPr>
          <p:nvPr/>
        </p:nvCxnSpPr>
        <p:spPr>
          <a:xfrm rot="5400000">
            <a:off x="6219188" y="2371575"/>
            <a:ext cx="643790" cy="2284297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0" idx="1"/>
            <a:endCxn id="22" idx="3"/>
          </p:cNvCxnSpPr>
          <p:nvPr/>
        </p:nvCxnSpPr>
        <p:spPr>
          <a:xfrm flipH="1">
            <a:off x="2915816" y="2708921"/>
            <a:ext cx="720080" cy="1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stCxn id="16" idx="2"/>
          </p:cNvCxnSpPr>
          <p:nvPr/>
        </p:nvCxnSpPr>
        <p:spPr>
          <a:xfrm>
            <a:off x="2552481" y="4581128"/>
            <a:ext cx="0" cy="5140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7" idx="3"/>
          </p:cNvCxnSpPr>
          <p:nvPr/>
        </p:nvCxnSpPr>
        <p:spPr>
          <a:xfrm flipV="1">
            <a:off x="4283968" y="5511673"/>
            <a:ext cx="678059" cy="5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>
            <a:stCxn id="20" idx="3"/>
            <a:endCxn id="19" idx="1"/>
          </p:cNvCxnSpPr>
          <p:nvPr/>
        </p:nvCxnSpPr>
        <p:spPr>
          <a:xfrm flipV="1">
            <a:off x="6288159" y="2698346"/>
            <a:ext cx="300065" cy="105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79512" y="3429000"/>
            <a:ext cx="86409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Скругленный прямоугольник 70"/>
          <p:cNvSpPr/>
          <p:nvPr/>
        </p:nvSpPr>
        <p:spPr>
          <a:xfrm>
            <a:off x="-1" y="1988840"/>
            <a:ext cx="1360691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1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Скругленный прямоугольник 71"/>
          <p:cNvSpPr/>
          <p:nvPr/>
        </p:nvSpPr>
        <p:spPr>
          <a:xfrm>
            <a:off x="0" y="3810189"/>
            <a:ext cx="1360691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2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Скругленный прямоугольник 72"/>
          <p:cNvSpPr/>
          <p:nvPr/>
        </p:nvSpPr>
        <p:spPr>
          <a:xfrm>
            <a:off x="-2" y="5096060"/>
            <a:ext cx="1360691" cy="100811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3</a:t>
            </a:r>
          </a:p>
          <a:p>
            <a:pPr algn="ctr"/>
            <a:endParaRPr lang="ru-RU" sz="1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Структурное подразделение</a:t>
            </a:r>
            <a:endParaRPr lang="ru-RU" sz="1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Прямая соединительная линия 68"/>
          <p:cNvCxnSpPr/>
          <p:nvPr/>
        </p:nvCxnSpPr>
        <p:spPr>
          <a:xfrm>
            <a:off x="1360689" y="1268760"/>
            <a:ext cx="2" cy="5112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Заголовок 1"/>
          <p:cNvSpPr>
            <a:spLocks noGrp="1"/>
          </p:cNvSpPr>
          <p:nvPr>
            <p:ph type="title"/>
          </p:nvPr>
        </p:nvSpPr>
        <p:spPr>
          <a:xfrm>
            <a:off x="1979712" y="404664"/>
            <a:ext cx="5759450" cy="504825"/>
          </a:xfrm>
        </p:spPr>
        <p:txBody>
          <a:bodyPr/>
          <a:lstStyle/>
          <a:p>
            <a:pPr lvl="1"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осуществлению внутреннего контроля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098" name="Picture 2" descr="F:\Замятина А.В\Человечки для презинтации\clipart_of_31983_smjpg_2_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77299"/>
            <a:ext cx="2051720" cy="153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7092280" y="3810189"/>
            <a:ext cx="1685958" cy="102798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Отправка карты внутреннего контроля на доработку (Рук/</a:t>
            </a:r>
            <a:r>
              <a:rPr lang="ru-RU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ЗамРук</a:t>
            </a: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8065" y="5105246"/>
            <a:ext cx="1908191" cy="8329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Ознакомление с картой внутреннего контроля </a:t>
            </a:r>
          </a:p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(Сотрудник)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179512" y="4941168"/>
            <a:ext cx="8712968" cy="18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2253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Замятина А.В\Презентации\Вставки для слайдов\презентация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5"/>
            <a:ext cx="878497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9028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Замятина А.В\Презентации\Вставки для слайдов\презентация 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712968" cy="4824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6991066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1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Замятина А.В\Презентации\Вставки для слайдов\презентация 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96752"/>
            <a:ext cx="8712968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165304"/>
            <a:ext cx="2133600" cy="365125"/>
          </a:xfrm>
        </p:spPr>
        <p:txBody>
          <a:bodyPr/>
          <a:lstStyle/>
          <a:p>
            <a:pPr>
              <a:defRPr/>
            </a:pPr>
            <a:fld id="{A8C4C47C-689D-49E4-8340-93E482A7FB2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8540073"/>
      </p:ext>
    </p:extLst>
  </p:cSld>
  <p:clrMapOvr>
    <a:masterClrMapping/>
  </p:clrMapOvr>
</p:sld>
</file>

<file path=ppt/theme/theme1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11_Тема Office">
      <a:majorFont>
        <a:latin typeface=""/>
        <a:ea typeface="MS PGothic"/>
        <a:cs typeface="MS PGothic"/>
      </a:majorFont>
      <a:minorFont>
        <a:latin typeface=""/>
        <a:ea typeface="MS PGothic"/>
        <a:cs typeface="MS P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666666"/>
        </a:dk2>
        <a:lt2>
          <a:srgbClr val="D2D2D2"/>
        </a:lt2>
        <a:accent1>
          <a:srgbClr val="FF388C"/>
        </a:accent1>
        <a:accent2>
          <a:srgbClr val="E40059"/>
        </a:accent2>
        <a:accent3>
          <a:srgbClr val="FFFFFF"/>
        </a:accent3>
        <a:accent4>
          <a:srgbClr val="000000"/>
        </a:accent4>
        <a:accent5>
          <a:srgbClr val="FFAEC5"/>
        </a:accent5>
        <a:accent6>
          <a:srgbClr val="CF0050"/>
        </a:accent6>
        <a:hlink>
          <a:srgbClr val="17BBFD"/>
        </a:hlink>
        <a:folHlink>
          <a:srgbClr val="FF79C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заготовка фк" id="{27C405DD-9516-4D05-9FCD-D0219C401F7D}" vid="{16C4E6B8-88AE-4665-AD8D-60AAD5A90B47}"/>
    </a:ext>
  </a:ext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3">
      <a:dk1>
        <a:srgbClr val="003864"/>
      </a:dk1>
      <a:lt1>
        <a:srgbClr val="FFFFFF"/>
      </a:lt1>
      <a:dk2>
        <a:srgbClr val="000066"/>
      </a:dk2>
      <a:lt2>
        <a:srgbClr val="C8C8C8"/>
      </a:lt2>
      <a:accent1>
        <a:srgbClr val="003864"/>
      </a:accent1>
      <a:accent2>
        <a:srgbClr val="333399"/>
      </a:accent2>
      <a:accent3>
        <a:srgbClr val="FFFFFF"/>
      </a:accent3>
      <a:accent4>
        <a:srgbClr val="002E54"/>
      </a:accent4>
      <a:accent5>
        <a:srgbClr val="AAAEB8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003864"/>
        </a:dk1>
        <a:lt1>
          <a:srgbClr val="FFFFFF"/>
        </a:lt1>
        <a:dk2>
          <a:srgbClr val="000066"/>
        </a:dk2>
        <a:lt2>
          <a:srgbClr val="C8C8C8"/>
        </a:lt2>
        <a:accent1>
          <a:srgbClr val="003864"/>
        </a:accent1>
        <a:accent2>
          <a:srgbClr val="333399"/>
        </a:accent2>
        <a:accent3>
          <a:srgbClr val="FFFFFF"/>
        </a:accent3>
        <a:accent4>
          <a:srgbClr val="002E54"/>
        </a:accent4>
        <a:accent5>
          <a:srgbClr val="AAAE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заготовка фк" id="{27C405DD-9516-4D05-9FCD-D0219C401F7D}" vid="{5D67D58C-A10E-42EE-92BA-0875EB6D507B}"/>
    </a:ext>
  </a:extLst>
</a:theme>
</file>

<file path=ppt/theme/theme3.xml><?xml version="1.0" encoding="utf-8"?>
<a:theme xmlns:a="http://schemas.openxmlformats.org/drawingml/2006/main" name="Презентация АЮ Демидова 26 02 2014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Слайды РЕ Артюхина 26 02 2014</Template>
  <TotalTime>2321</TotalTime>
  <Words>681</Words>
  <Application>Microsoft Office PowerPoint</Application>
  <PresentationFormat>Экран (4:3)</PresentationFormat>
  <Paragraphs>161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11_Тема Office</vt:lpstr>
      <vt:lpstr>1_Оформление по умолчанию</vt:lpstr>
      <vt:lpstr>Презентация АЮ Демидова 26 02 2014</vt:lpstr>
      <vt:lpstr>Презентация PowerPoint</vt:lpstr>
      <vt:lpstr>Организация внутреннего контроля  в структурных подразделениях ТОФК  (с учетом автоматизации в ППО АСД LanDocs)</vt:lpstr>
      <vt:lpstr>Перечень операций, действий  (в том числе по формированию документов), необходимых для выполнения функций и осуществления полномочий в установленной сфере деятельности на 2016 год</vt:lpstr>
      <vt:lpstr>Презентация PowerPoint</vt:lpstr>
      <vt:lpstr>Форма Карты внутреннего контроля</vt:lpstr>
      <vt:lpstr>Подготовка к осуществлению внутреннего контроля </vt:lpstr>
      <vt:lpstr>Презентация PowerPoint</vt:lpstr>
      <vt:lpstr>Презентация PowerPoint</vt:lpstr>
      <vt:lpstr>Презентация PowerPoint</vt:lpstr>
      <vt:lpstr>Создание новой Карты внутреннего контроля  «на основе существующей»</vt:lpstr>
      <vt:lpstr>Презентация PowerPoint</vt:lpstr>
      <vt:lpstr>Презентация PowerPoint</vt:lpstr>
      <vt:lpstr>Презентация PowerPoint</vt:lpstr>
    </vt:vector>
  </TitlesOfParts>
  <Company>УФК по Нижегородской области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  ФЕДЕРАЛЬНОГО  КАЗНАЧЕЙСТВА   ПО  НИЖЕГОРОДСКОЙ  ОБЛАСТИ</dc:title>
  <dc:creator>ereminamn</dc:creator>
  <cp:lastModifiedBy>Пользователь УФК</cp:lastModifiedBy>
  <cp:revision>247</cp:revision>
  <cp:lastPrinted>2015-12-17T12:33:26Z</cp:lastPrinted>
  <dcterms:created xsi:type="dcterms:W3CDTF">2014-05-06T06:17:36Z</dcterms:created>
  <dcterms:modified xsi:type="dcterms:W3CDTF">2015-12-17T13:17:59Z</dcterms:modified>
</cp:coreProperties>
</file>