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74" r:id="rId2"/>
    <p:sldId id="298" r:id="rId3"/>
    <p:sldId id="365" r:id="rId4"/>
    <p:sldId id="379" r:id="rId5"/>
    <p:sldId id="381" r:id="rId6"/>
    <p:sldId id="382" r:id="rId7"/>
    <p:sldId id="383" r:id="rId8"/>
    <p:sldId id="384" r:id="rId9"/>
    <p:sldId id="385" r:id="rId10"/>
    <p:sldId id="390" r:id="rId11"/>
    <p:sldId id="391" r:id="rId12"/>
    <p:sldId id="388" r:id="rId13"/>
    <p:sldId id="392" r:id="rId14"/>
    <p:sldId id="278" r:id="rId15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2387"/>
    <a:srgbClr val="007434"/>
    <a:srgbClr val="BCF1FC"/>
    <a:srgbClr val="C5DAE7"/>
    <a:srgbClr val="87FDFD"/>
    <a:srgbClr val="F8FFB3"/>
    <a:srgbClr val="00B0F0"/>
    <a:srgbClr val="CDC5FD"/>
    <a:srgbClr val="66FF33"/>
    <a:srgbClr val="B4B4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305" autoAdjust="0"/>
  </p:normalViewPr>
  <p:slideViewPr>
    <p:cSldViewPr>
      <p:cViewPr>
        <p:scale>
          <a:sx n="125" d="100"/>
          <a:sy n="125" d="100"/>
        </p:scale>
        <p:origin x="-12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2891\Desktop\&#1051;&#1080;&#1089;&#1090;%20Microsoft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Лист1!$A$6</c:f>
              <c:strCache>
                <c:ptCount val="1"/>
                <c:pt idx="0">
                  <c:v>Количество КСО муниципальных образований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numRef>
              <c:f>Лист1!$B$5:$C$5</c:f>
              <c:numCache>
                <c:formatCode>General</c:formatCode>
                <c:ptCount val="2"/>
                <c:pt idx="0">
                  <c:v>2013</c:v>
                </c:pt>
                <c:pt idx="1">
                  <c:v>2015</c:v>
                </c:pt>
              </c:numCache>
            </c:numRef>
          </c:cat>
          <c:val>
            <c:numRef>
              <c:f>Лист1!$B$6:$C$6</c:f>
              <c:numCache>
                <c:formatCode>General</c:formatCode>
                <c:ptCount val="2"/>
                <c:pt idx="0">
                  <c:v>1231</c:v>
                </c:pt>
                <c:pt idx="1">
                  <c:v>2322</c:v>
                </c:pt>
              </c:numCache>
            </c:numRef>
          </c:val>
        </c:ser>
        <c:ser>
          <c:idx val="1"/>
          <c:order val="1"/>
          <c:tx>
            <c:strRef>
              <c:f>Лист1!$A$7</c:f>
              <c:strCache>
                <c:ptCount val="1"/>
                <c:pt idx="0">
                  <c:v>Количество КСО муниципальных образований, заключивших Соглашение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cat>
            <c:numRef>
              <c:f>Лист1!$B$5:$C$5</c:f>
              <c:numCache>
                <c:formatCode>General</c:formatCode>
                <c:ptCount val="2"/>
                <c:pt idx="0">
                  <c:v>2013</c:v>
                </c:pt>
                <c:pt idx="1">
                  <c:v>2015</c:v>
                </c:pt>
              </c:numCache>
            </c:numRef>
          </c:cat>
          <c:val>
            <c:numRef>
              <c:f>Лист1!$B$7:$C$7</c:f>
              <c:numCache>
                <c:formatCode>General</c:formatCode>
                <c:ptCount val="2"/>
                <c:pt idx="0">
                  <c:v>765</c:v>
                </c:pt>
                <c:pt idx="1">
                  <c:v>1807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7644672"/>
        <c:axId val="127317120"/>
      </c:barChart>
      <c:catAx>
        <c:axId val="1176446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7317120"/>
        <c:crosses val="autoZero"/>
        <c:auto val="1"/>
        <c:lblAlgn val="ctr"/>
        <c:lblOffset val="100"/>
        <c:noMultiLvlLbl val="0"/>
      </c:catAx>
      <c:valAx>
        <c:axId val="1273171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64467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1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63509D-E91E-48AF-B41B-45E8A22EB576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217F85-26B4-4D60-BB90-787A3DCEA58C}">
      <dgm:prSet phldrT="[Текст]" custT="1"/>
      <dgm:spPr>
        <a:solidFill>
          <a:srgbClr val="E6E0EC"/>
        </a:solidFill>
        <a:ln w="9525"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 marL="0" indent="0" algn="l"/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Оперативный мониторинг (</a:t>
          </a:r>
          <a:r>
            <a:rPr lang="ru-RU" sz="14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предконтроль</a:t>
          </a:r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 операционного дня (специалист, начальник отдела)</a:t>
          </a:r>
        </a:p>
        <a:p>
          <a:pPr marL="0" indent="0" algn="just"/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«светофора» – по заданному расписанию отображаются наиболее важные реперные события  операционного дня: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E28EC3-8509-45FE-9683-63D63F70DCDC}" type="parTrans" cxnId="{DEB55C95-5D72-4C54-BDFF-63CE462F3F7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9EE077-8217-4EB2-8C40-2AD3B20EB533}" type="sibTrans" cxnId="{DEB55C95-5D72-4C54-BDFF-63CE462F3F7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C272243-ED2B-4242-97B1-8DAB5CFF700A}">
      <dgm:prSet phldrT="[Текст]" custT="1"/>
      <dgm:spPr>
        <a:solidFill>
          <a:srgbClr val="DBEEF4"/>
        </a:solidFill>
        <a:ln w="9525"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 algn="l"/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Мониторинг (</a:t>
          </a:r>
          <a:r>
            <a:rPr lang="ru-RU" sz="14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постконтроль</a:t>
          </a:r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 операционного дня (ОВКА, руководитель ТОФК)</a:t>
          </a:r>
        </a:p>
        <a:p>
          <a:pPr algn="just"/>
          <a:r>
            <a:rPr lang="ru-RU" sz="1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запросу формируются отчеты, содержащие информацию о совершившихся нарушениях (за прошедший</a:t>
          </a:r>
          <a:r>
            <a:rPr lang="ru-RU" sz="1400" b="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операционный </a:t>
          </a:r>
          <a:r>
            <a:rPr lang="ru-RU" sz="1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день):</a:t>
          </a:r>
          <a:endParaRPr lang="ru-RU" sz="1400" b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1707FD9-8F11-452C-A831-81D463F803EE}" type="parTrans" cxnId="{1CA961F9-BCDC-4238-A4ED-D62FB339ABA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34827B-ED41-4C1F-AEC4-CAA41AF84C84}" type="sibTrans" cxnId="{1CA961F9-BCDC-4238-A4ED-D62FB339ABA6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A04AC2-427A-41B9-8029-ED1C3433A07B}">
      <dgm:prSet phldrT="[Текст]" custT="1"/>
      <dgm:spPr>
        <a:solidFill>
          <a:schemeClr val="accent4">
            <a:lumMod val="20000"/>
            <a:lumOff val="80000"/>
          </a:schemeClr>
        </a:solidFill>
        <a:ln w="9525"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Мониторинг деятельности ТОФК (УВК(А)</a:t>
          </a:r>
          <a:r>
            <a:rPr lang="ru-RU" sz="1400" b="1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иОЭД</a:t>
          </a:r>
          <a:r>
            <a:rPr lang="ru-RU" sz="1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управления ЦАФК):</a:t>
          </a:r>
          <a:endParaRPr lang="ru-RU" sz="14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BCCFBA-B73C-498C-93FE-6ABCBA983DDE}" type="parTrans" cxnId="{C52172C2-BCC1-47BE-BC8C-D1C6077BEBC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8FA59F-9D6C-41AD-BA18-1EA088FD981D}" type="sibTrans" cxnId="{C52172C2-BCC1-47BE-BC8C-D1C6077BEBC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3F039C-6AA1-40CD-87DB-2ECD875AB659}">
      <dgm:prSet phldrT="[Текст]" custT="1"/>
      <dgm:spPr>
        <a:solidFill>
          <a:schemeClr val="accent4">
            <a:lumMod val="20000"/>
            <a:lumOff val="80000"/>
          </a:schemeClr>
        </a:solidFill>
        <a:ln w="9525"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сбор, централизация и сведение  отчетов  деятельности ТОФК на уровне ЦАФК;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79D2D8-42A8-4894-8CE7-9C2BC9996A34}" type="parTrans" cxnId="{5A727F90-3F8A-4716-8EEB-6E85F2828B7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1D0C866-1904-430B-B9CA-A598D9971309}" type="sibTrans" cxnId="{5A727F90-3F8A-4716-8EEB-6E85F2828B78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5A42EB5-A2C1-4FB4-AD35-AE343FDF2EDD}">
      <dgm:prSet phldrT="[Текст]" custT="1"/>
      <dgm:spPr>
        <a:solidFill>
          <a:schemeClr val="accent4">
            <a:lumMod val="20000"/>
            <a:lumOff val="80000"/>
          </a:schemeClr>
        </a:solidFill>
        <a:ln w="9525"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гибкая возможность для минимизации рисков</a:t>
          </a:r>
          <a:r>
            <a:rPr 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5A48DA-2327-436F-9176-B7582B9CA2D4}" type="parTrans" cxnId="{1D135455-0ABD-4743-90A8-4116F2CEBF9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16FDCD6-3E9E-4100-AC09-2D748B27D279}" type="sibTrans" cxnId="{1D135455-0ABD-4743-90A8-4116F2CEBF9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25AFD13-AAF2-46D3-8D1E-1AA18AD184B7}">
      <dgm:prSet phldrT="[Текст]" custT="1"/>
      <dgm:spPr>
        <a:solidFill>
          <a:srgbClr val="DBEEF4"/>
        </a:solidFill>
        <a:ln w="9525"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 algn="just"/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соблюдение</a:t>
          </a:r>
          <a:r>
            <a:rPr lang="ru-RU" sz="14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сроков </a:t>
          </a:r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исполнения документов;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64E1FE3-34BB-42CF-AE79-04D59FB04CEA}" type="parTrans" cxnId="{1B6EF5C0-70E9-4C67-93B0-FDCF4935385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EA0D78-8211-4A6D-B781-051250CF36A4}" type="sibTrans" cxnId="{1B6EF5C0-70E9-4C67-93B0-FDCF49353859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48D067-1430-4EFF-9C9C-C3C0E7B31EA7}">
      <dgm:prSet phldrT="[Текст]" custT="1"/>
      <dgm:spPr>
        <a:solidFill>
          <a:schemeClr val="accent4">
            <a:lumMod val="20000"/>
            <a:lumOff val="80000"/>
          </a:schemeClr>
        </a:solidFill>
        <a:ln w="9525"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проведение анализа деятельности ТОФК в части предотвращения нарушений;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446BAA-CB27-4902-ABCF-0DFA88C679B9}" type="parTrans" cxnId="{0C6AEFAA-7DCB-4A48-A4BA-05BF61AC461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921462-3251-4EF8-8CE1-202B3EFCA2FA}" type="sibTrans" cxnId="{0C6AEFAA-7DCB-4A48-A4BA-05BF61AC461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282D66C-F5EB-4E8C-B4C1-F5A8DA45ECE0}">
      <dgm:prSet phldrT="[Текст]" custT="1"/>
      <dgm:spPr>
        <a:solidFill>
          <a:srgbClr val="E6E0EC"/>
        </a:solidFill>
        <a:ln w="9525"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 marL="0" indent="0" algn="just"/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до завершения которых осталось фиксированное количество времени;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4E42BB-EC11-4CE7-A197-182A4EBC258A}" type="parTrans" cxnId="{3B805610-B8AA-45E8-AD39-7102862865C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09DFB6-BE1C-4AC4-A7D7-7257994F7DE3}" type="sibTrans" cxnId="{3B805610-B8AA-45E8-AD39-7102862865C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F56B45-08BE-429C-BFF8-6C07BE8ADCCE}">
      <dgm:prSet phldrT="[Текст]" custT="1"/>
      <dgm:spPr>
        <a:solidFill>
          <a:srgbClr val="E6E0EC"/>
        </a:solidFill>
        <a:ln w="9525"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 marL="0" indent="0" algn="just"/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до начала которых осталось фиксированное количество времени;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0D0EEE-5222-48E5-A291-29FB3E4B9579}" type="parTrans" cxnId="{D74B504E-CEE8-4C22-9678-5EC431E4AD2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46C7FCF-A7EA-43FD-9468-504A7C822DAD}" type="sibTrans" cxnId="{D74B504E-CEE8-4C22-9678-5EC431E4AD23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9592C3-1E84-42D7-AC00-F34671A7E411}">
      <dgm:prSet phldrT="[Текст]" custT="1"/>
      <dgm:spPr>
        <a:solidFill>
          <a:srgbClr val="E6E0EC"/>
        </a:solidFill>
        <a:ln w="9525"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 marL="0" indent="0" algn="just"/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готовность пакета документов, необходимых для начала следующей операции.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1DEC728-CD7F-41B5-AF56-E80F4C17575E}" type="parTrans" cxnId="{A30C5F42-40E8-4401-9AE0-D635970D183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60E343-A3EA-44EA-8125-10342E26DA34}" type="sibTrans" cxnId="{A30C5F42-40E8-4401-9AE0-D635970D183C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DA01C5-613A-40B9-A5A4-5A98B4CD0AA2}">
      <dgm:prSet phldrT="[Текст]" custT="1"/>
      <dgm:spPr>
        <a:solidFill>
          <a:srgbClr val="DBEEF4"/>
        </a:solidFill>
        <a:ln w="9525"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 algn="just"/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проверка соответствия запросов на аннулирование и отказанных документов.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EAD399-54CF-4751-A3AB-E7C7A314A601}" type="parTrans" cxnId="{4277ED37-4A11-4469-949B-0AD383164D8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5825659-DB5A-46DD-A3C1-9015884D576D}" type="sibTrans" cxnId="{4277ED37-4A11-4469-949B-0AD383164D81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C9D405-95DC-C948-8009-7426B90DAA8D}">
      <dgm:prSet phldrT="[Текст]" custT="1"/>
      <dgm:spPr>
        <a:solidFill>
          <a:srgbClr val="DBEEF4"/>
        </a:solidFill>
        <a:ln w="9525"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 algn="just"/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соблюдение сроков формирования выписок по лицевым счетам и других</a:t>
          </a:r>
          <a:r>
            <a:rPr lang="ru-RU" sz="14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отчетов</a:t>
          </a:r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33AF767-CAB6-6942-85E3-DF49AEDE6DC9}" type="parTrans" cxnId="{0378383E-82BB-484F-A607-FD383844565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1420664-0A30-D54F-B5BC-3FF16E2003EF}" type="sibTrans" cxnId="{0378383E-82BB-484F-A607-FD3838445657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57B1D0-EC78-5F4B-B1D0-9E2AA6AC01A1}">
      <dgm:prSet phldrT="[Текст]" custT="1"/>
      <dgm:spPr>
        <a:solidFill>
          <a:srgbClr val="DBEEF4"/>
        </a:solidFill>
        <a:ln w="9525">
          <a:solidFill>
            <a:schemeClr val="tx1">
              <a:lumMod val="50000"/>
              <a:lumOff val="50000"/>
            </a:schemeClr>
          </a:solidFill>
        </a:ln>
      </dgm:spPr>
      <dgm:t>
        <a:bodyPr/>
        <a:lstStyle/>
        <a:p>
          <a:pPr algn="just"/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проверка остатков</a:t>
          </a:r>
          <a:r>
            <a:rPr lang="ru-RU" sz="14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на лицевых счетах и других контрольных соотношений;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8CE226-37B7-064A-A4EC-653B4755CDB6}" type="parTrans" cxnId="{9959C8BA-A9A9-F646-9A8C-816C55BB264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7DFEB8-0A75-A549-94F3-A092AE8C40BC}" type="sibTrans" cxnId="{9959C8BA-A9A9-F646-9A8C-816C55BB264E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3DD88A-611F-433A-A348-7B9396FC1B8B}" type="pres">
      <dgm:prSet presAssocID="{1F63509D-E91E-48AF-B41B-45E8A22EB57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965511-DD1D-4CB3-B427-CA4842AF2582}" type="pres">
      <dgm:prSet presAssocID="{4C217F85-26B4-4D60-BB90-787A3DCEA58C}" presName="comp" presStyleCnt="0"/>
      <dgm:spPr/>
    </dgm:pt>
    <dgm:pt modelId="{3585B39A-1530-4F4F-B0BD-E66EFB3AA78E}" type="pres">
      <dgm:prSet presAssocID="{4C217F85-26B4-4D60-BB90-787A3DCEA58C}" presName="box" presStyleLbl="node1" presStyleIdx="0" presStyleCnt="3" custScaleY="92720"/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C7794AD2-59BF-42FA-B8BC-5D8A195D20CE}" type="pres">
      <dgm:prSet presAssocID="{4C217F85-26B4-4D60-BB90-787A3DCEA58C}" presName="img" presStyleLbl="fgImgPlace1" presStyleIdx="0" presStyleCnt="3" custScaleX="72500" custScaleY="66754" custLinFactNeighborX="-8494" custLinFactNeighborY="-578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DD7AF37-74EC-4F62-A6C5-1AE036C5F339}" type="pres">
      <dgm:prSet presAssocID="{4C217F85-26B4-4D60-BB90-787A3DCEA58C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317DD7-7232-4240-A614-BA82361E722D}" type="pres">
      <dgm:prSet presAssocID="{409EE077-8217-4EB2-8C40-2AD3B20EB533}" presName="spacer" presStyleCnt="0"/>
      <dgm:spPr/>
    </dgm:pt>
    <dgm:pt modelId="{6E941F2E-D3ED-4B42-9B6A-C4DFBDBF5DC0}" type="pres">
      <dgm:prSet presAssocID="{8C272243-ED2B-4242-97B1-8DAB5CFF700A}" presName="comp" presStyleCnt="0"/>
      <dgm:spPr/>
    </dgm:pt>
    <dgm:pt modelId="{64D2E38A-C522-4AEC-AB85-B00581D30054}" type="pres">
      <dgm:prSet presAssocID="{8C272243-ED2B-4242-97B1-8DAB5CFF700A}" presName="box" presStyleLbl="node1" presStyleIdx="1" presStyleCnt="3" custScaleY="100864" custLinFactNeighborY="-1512"/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6D4798D8-FD4B-4B8F-8D67-37F4848EB610}" type="pres">
      <dgm:prSet presAssocID="{8C272243-ED2B-4242-97B1-8DAB5CFF700A}" presName="img" presStyleLbl="fgImgPlace1" presStyleIdx="1" presStyleCnt="3" custScaleX="65180" custScaleY="62881" custLinFactNeighborX="-241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053B45A-0625-429D-BE6A-6F231A949DCA}" type="pres">
      <dgm:prSet presAssocID="{8C272243-ED2B-4242-97B1-8DAB5CFF700A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3E3787-ABA5-4C93-B15A-CACC6DAA120F}" type="pres">
      <dgm:prSet presAssocID="{5B34827B-ED41-4C1F-AEC4-CAA41AF84C84}" presName="spacer" presStyleCnt="0"/>
      <dgm:spPr/>
    </dgm:pt>
    <dgm:pt modelId="{4101404A-4845-45DE-BD0C-8FCFF7E68E48}" type="pres">
      <dgm:prSet presAssocID="{1FA04AC2-427A-41B9-8029-ED1C3433A07B}" presName="comp" presStyleCnt="0"/>
      <dgm:spPr/>
    </dgm:pt>
    <dgm:pt modelId="{0D75DC2D-A207-402B-B434-7D836ADE07BD}" type="pres">
      <dgm:prSet presAssocID="{1FA04AC2-427A-41B9-8029-ED1C3433A07B}" presName="box" presStyleLbl="node1" presStyleIdx="2" presStyleCnt="3" custScaleY="79982" custLinFactNeighborX="682" custLinFactNeighborY="-3671"/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726A0372-818C-4F5B-BA40-6DA8E643A7A9}" type="pres">
      <dgm:prSet presAssocID="{1FA04AC2-427A-41B9-8029-ED1C3433A07B}" presName="img" presStyleLbl="fgImgPlace1" presStyleIdx="2" presStyleCnt="3" custScaleX="78451" custScaleY="53645" custLinFactNeighborX="-1444" custLinFactNeighborY="-19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1C9345C-BC27-482D-A1D2-7EEDC6F4B080}" type="pres">
      <dgm:prSet presAssocID="{1FA04AC2-427A-41B9-8029-ED1C3433A07B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0C4467-BB7F-4B27-85BE-131B70961375}" type="presOf" srcId="{B348D067-1430-4EFF-9C9C-C3C0E7B31EA7}" destId="{F1C9345C-BC27-482D-A1D2-7EEDC6F4B080}" srcOrd="1" destOrd="2" presId="urn:microsoft.com/office/officeart/2005/8/layout/vList4#1"/>
    <dgm:cxn modelId="{D7CCB66F-3561-4E06-B0B9-54F5BB630207}" type="presOf" srcId="{1FA04AC2-427A-41B9-8029-ED1C3433A07B}" destId="{F1C9345C-BC27-482D-A1D2-7EEDC6F4B080}" srcOrd="1" destOrd="0" presId="urn:microsoft.com/office/officeart/2005/8/layout/vList4#1"/>
    <dgm:cxn modelId="{863A8101-70B9-4D85-88CE-DBC38C687015}" type="presOf" srcId="{00C9D405-95DC-C948-8009-7426B90DAA8D}" destId="{64D2E38A-C522-4AEC-AB85-B00581D30054}" srcOrd="0" destOrd="2" presId="urn:microsoft.com/office/officeart/2005/8/layout/vList4#1"/>
    <dgm:cxn modelId="{57936D38-E572-43FF-92F6-1551035986D8}" type="presOf" srcId="{8C272243-ED2B-4242-97B1-8DAB5CFF700A}" destId="{F053B45A-0625-429D-BE6A-6F231A949DCA}" srcOrd="1" destOrd="0" presId="urn:microsoft.com/office/officeart/2005/8/layout/vList4#1"/>
    <dgm:cxn modelId="{C52172C2-BCC1-47BE-BC8C-D1C6077BEBCE}" srcId="{1F63509D-E91E-48AF-B41B-45E8A22EB576}" destId="{1FA04AC2-427A-41B9-8029-ED1C3433A07B}" srcOrd="2" destOrd="0" parTransId="{7EBCCFBA-B73C-498C-93FE-6ABCBA983DDE}" sibTransId="{9A8FA59F-9D6C-41AD-BA18-1EA088FD981D}"/>
    <dgm:cxn modelId="{A30C5F42-40E8-4401-9AE0-D635970D183C}" srcId="{4C217F85-26B4-4D60-BB90-787A3DCEA58C}" destId="{A29592C3-1E84-42D7-AC00-F34671A7E411}" srcOrd="2" destOrd="0" parTransId="{71DEC728-CD7F-41B5-AF56-E80F4C17575E}" sibTransId="{CA60E343-A3EA-44EA-8125-10342E26DA34}"/>
    <dgm:cxn modelId="{21171D2D-A3BE-4781-851F-A15B8312FE8D}" type="presOf" srcId="{00C9D405-95DC-C948-8009-7426B90DAA8D}" destId="{F053B45A-0625-429D-BE6A-6F231A949DCA}" srcOrd="1" destOrd="2" presId="urn:microsoft.com/office/officeart/2005/8/layout/vList4#1"/>
    <dgm:cxn modelId="{4277ED37-4A11-4469-949B-0AD383164D81}" srcId="{8C272243-ED2B-4242-97B1-8DAB5CFF700A}" destId="{5BDA01C5-613A-40B9-A5A4-5A98B4CD0AA2}" srcOrd="3" destOrd="0" parTransId="{57EAD399-54CF-4751-A3AB-E7C7A314A601}" sibTransId="{65825659-DB5A-46DD-A3C1-9015884D576D}"/>
    <dgm:cxn modelId="{1CA961F9-BCDC-4238-A4ED-D62FB339ABA6}" srcId="{1F63509D-E91E-48AF-B41B-45E8A22EB576}" destId="{8C272243-ED2B-4242-97B1-8DAB5CFF700A}" srcOrd="1" destOrd="0" parTransId="{31707FD9-8F11-452C-A831-81D463F803EE}" sibTransId="{5B34827B-ED41-4C1F-AEC4-CAA41AF84C84}"/>
    <dgm:cxn modelId="{5A727F90-3F8A-4716-8EEB-6E85F2828B78}" srcId="{1FA04AC2-427A-41B9-8029-ED1C3433A07B}" destId="{643F039C-6AA1-40CD-87DB-2ECD875AB659}" srcOrd="0" destOrd="0" parTransId="{AC79D2D8-42A8-4894-8CE7-9C2BC9996A34}" sibTransId="{E1D0C866-1904-430B-B9CA-A598D9971309}"/>
    <dgm:cxn modelId="{9890B01F-75DA-4F0E-A95A-ADD028836CC0}" type="presOf" srcId="{F282D66C-F5EB-4E8C-B4C1-F5A8DA45ECE0}" destId="{3585B39A-1530-4F4F-B0BD-E66EFB3AA78E}" srcOrd="0" destOrd="1" presId="urn:microsoft.com/office/officeart/2005/8/layout/vList4#1"/>
    <dgm:cxn modelId="{0378383E-82BB-484F-A607-FD3838445657}" srcId="{8C272243-ED2B-4242-97B1-8DAB5CFF700A}" destId="{00C9D405-95DC-C948-8009-7426B90DAA8D}" srcOrd="1" destOrd="0" parTransId="{A33AF767-CAB6-6942-85E3-DF49AEDE6DC9}" sibTransId="{31420664-0A30-D54F-B5BC-3FF16E2003EF}"/>
    <dgm:cxn modelId="{D7A946DF-4121-48D1-88D8-C680E06E773A}" type="presOf" srcId="{D5A42EB5-A2C1-4FB4-AD35-AE343FDF2EDD}" destId="{0D75DC2D-A207-402B-B434-7D836ADE07BD}" srcOrd="0" destOrd="3" presId="urn:microsoft.com/office/officeart/2005/8/layout/vList4#1"/>
    <dgm:cxn modelId="{D74B504E-CEE8-4C22-9678-5EC431E4AD23}" srcId="{4C217F85-26B4-4D60-BB90-787A3DCEA58C}" destId="{0EF56B45-08BE-429C-BFF8-6C07BE8ADCCE}" srcOrd="1" destOrd="0" parTransId="{B60D0EEE-5222-48E5-A291-29FB3E4B9579}" sibTransId="{746C7FCF-A7EA-43FD-9468-504A7C822DAD}"/>
    <dgm:cxn modelId="{0C6AEFAA-7DCB-4A48-A4BA-05BF61AC461C}" srcId="{1FA04AC2-427A-41B9-8029-ED1C3433A07B}" destId="{B348D067-1430-4EFF-9C9C-C3C0E7B31EA7}" srcOrd="1" destOrd="0" parTransId="{09446BAA-CB27-4902-ABCF-0DFA88C679B9}" sibTransId="{94921462-3251-4EF8-8CE1-202B3EFCA2FA}"/>
    <dgm:cxn modelId="{ED39F4BF-A7A4-41D0-9CB6-2786497F1FDC}" type="presOf" srcId="{B348D067-1430-4EFF-9C9C-C3C0E7B31EA7}" destId="{0D75DC2D-A207-402B-B434-7D836ADE07BD}" srcOrd="0" destOrd="2" presId="urn:microsoft.com/office/officeart/2005/8/layout/vList4#1"/>
    <dgm:cxn modelId="{9959C8BA-A9A9-F646-9A8C-816C55BB264E}" srcId="{8C272243-ED2B-4242-97B1-8DAB5CFF700A}" destId="{0557B1D0-EC78-5F4B-B1D0-9E2AA6AC01A1}" srcOrd="2" destOrd="0" parTransId="{368CE226-37B7-064A-A4EC-653B4755CDB6}" sibTransId="{707DFEB8-0A75-A549-94F3-A092AE8C40BC}"/>
    <dgm:cxn modelId="{BF4A468B-9DFE-4E42-BE40-341ABF212E7B}" type="presOf" srcId="{643F039C-6AA1-40CD-87DB-2ECD875AB659}" destId="{F1C9345C-BC27-482D-A1D2-7EEDC6F4B080}" srcOrd="1" destOrd="1" presId="urn:microsoft.com/office/officeart/2005/8/layout/vList4#1"/>
    <dgm:cxn modelId="{7886E28B-0098-44A4-863C-DA1DD708A0A0}" type="presOf" srcId="{4C217F85-26B4-4D60-BB90-787A3DCEA58C}" destId="{1DD7AF37-74EC-4F62-A6C5-1AE036C5F339}" srcOrd="1" destOrd="0" presId="urn:microsoft.com/office/officeart/2005/8/layout/vList4#1"/>
    <dgm:cxn modelId="{379EDB5D-B938-4F45-9F17-89B76443508A}" type="presOf" srcId="{4C217F85-26B4-4D60-BB90-787A3DCEA58C}" destId="{3585B39A-1530-4F4F-B0BD-E66EFB3AA78E}" srcOrd="0" destOrd="0" presId="urn:microsoft.com/office/officeart/2005/8/layout/vList4#1"/>
    <dgm:cxn modelId="{1D135455-0ABD-4743-90A8-4116F2CEBF9C}" srcId="{1FA04AC2-427A-41B9-8029-ED1C3433A07B}" destId="{D5A42EB5-A2C1-4FB4-AD35-AE343FDF2EDD}" srcOrd="2" destOrd="0" parTransId="{405A48DA-2327-436F-9176-B7582B9CA2D4}" sibTransId="{316FDCD6-3E9E-4100-AC09-2D748B27D279}"/>
    <dgm:cxn modelId="{AFC9151D-AE61-4DB2-A223-234043262618}" type="presOf" srcId="{0EF56B45-08BE-429C-BFF8-6C07BE8ADCCE}" destId="{1DD7AF37-74EC-4F62-A6C5-1AE036C5F339}" srcOrd="1" destOrd="2" presId="urn:microsoft.com/office/officeart/2005/8/layout/vList4#1"/>
    <dgm:cxn modelId="{C2C9D2F4-66F4-42B9-B44C-A67AB7D8D4D2}" type="presOf" srcId="{5BDA01C5-613A-40B9-A5A4-5A98B4CD0AA2}" destId="{64D2E38A-C522-4AEC-AB85-B00581D30054}" srcOrd="0" destOrd="4" presId="urn:microsoft.com/office/officeart/2005/8/layout/vList4#1"/>
    <dgm:cxn modelId="{55889C43-5A3E-40DA-82BE-F9896A7A6DC9}" type="presOf" srcId="{A29592C3-1E84-42D7-AC00-F34671A7E411}" destId="{3585B39A-1530-4F4F-B0BD-E66EFB3AA78E}" srcOrd="0" destOrd="3" presId="urn:microsoft.com/office/officeart/2005/8/layout/vList4#1"/>
    <dgm:cxn modelId="{15E2CAFD-003E-4508-9117-85D3A63DA96E}" type="presOf" srcId="{1F63509D-E91E-48AF-B41B-45E8A22EB576}" destId="{7E3DD88A-611F-433A-A348-7B9396FC1B8B}" srcOrd="0" destOrd="0" presId="urn:microsoft.com/office/officeart/2005/8/layout/vList4#1"/>
    <dgm:cxn modelId="{69B41DC0-9134-48E9-A88C-02FA9AC7E368}" type="presOf" srcId="{5BDA01C5-613A-40B9-A5A4-5A98B4CD0AA2}" destId="{F053B45A-0625-429D-BE6A-6F231A949DCA}" srcOrd="1" destOrd="4" presId="urn:microsoft.com/office/officeart/2005/8/layout/vList4#1"/>
    <dgm:cxn modelId="{E8EE2695-779F-4364-AA76-CBC713FF94C9}" type="presOf" srcId="{D5A42EB5-A2C1-4FB4-AD35-AE343FDF2EDD}" destId="{F1C9345C-BC27-482D-A1D2-7EEDC6F4B080}" srcOrd="1" destOrd="3" presId="urn:microsoft.com/office/officeart/2005/8/layout/vList4#1"/>
    <dgm:cxn modelId="{89CFA508-ECE5-4509-AE89-ED9B46EAB2C3}" type="presOf" srcId="{1FA04AC2-427A-41B9-8029-ED1C3433A07B}" destId="{0D75DC2D-A207-402B-B434-7D836ADE07BD}" srcOrd="0" destOrd="0" presId="urn:microsoft.com/office/officeart/2005/8/layout/vList4#1"/>
    <dgm:cxn modelId="{0F307454-A548-40F7-9A50-50CBDA5988AD}" type="presOf" srcId="{0557B1D0-EC78-5F4B-B1D0-9E2AA6AC01A1}" destId="{64D2E38A-C522-4AEC-AB85-B00581D30054}" srcOrd="0" destOrd="3" presId="urn:microsoft.com/office/officeart/2005/8/layout/vList4#1"/>
    <dgm:cxn modelId="{FFE237FD-A2A2-4D73-8812-4B00DE306C5B}" type="presOf" srcId="{0557B1D0-EC78-5F4B-B1D0-9E2AA6AC01A1}" destId="{F053B45A-0625-429D-BE6A-6F231A949DCA}" srcOrd="1" destOrd="3" presId="urn:microsoft.com/office/officeart/2005/8/layout/vList4#1"/>
    <dgm:cxn modelId="{445A2EFB-5164-468C-884E-FDCCF1EBA53B}" type="presOf" srcId="{A29592C3-1E84-42D7-AC00-F34671A7E411}" destId="{1DD7AF37-74EC-4F62-A6C5-1AE036C5F339}" srcOrd="1" destOrd="3" presId="urn:microsoft.com/office/officeart/2005/8/layout/vList4#1"/>
    <dgm:cxn modelId="{2DCA29BB-D406-48FA-9123-A0C279F0EBEB}" type="presOf" srcId="{925AFD13-AAF2-46D3-8D1E-1AA18AD184B7}" destId="{F053B45A-0625-429D-BE6A-6F231A949DCA}" srcOrd="1" destOrd="1" presId="urn:microsoft.com/office/officeart/2005/8/layout/vList4#1"/>
    <dgm:cxn modelId="{1B6EF5C0-70E9-4C67-93B0-FDCF49353859}" srcId="{8C272243-ED2B-4242-97B1-8DAB5CFF700A}" destId="{925AFD13-AAF2-46D3-8D1E-1AA18AD184B7}" srcOrd="0" destOrd="0" parTransId="{464E1FE3-34BB-42CF-AE79-04D59FB04CEA}" sibTransId="{E0EA0D78-8211-4A6D-B781-051250CF36A4}"/>
    <dgm:cxn modelId="{A268CD42-4EE6-48E2-911D-33A2082473CD}" type="presOf" srcId="{925AFD13-AAF2-46D3-8D1E-1AA18AD184B7}" destId="{64D2E38A-C522-4AEC-AB85-B00581D30054}" srcOrd="0" destOrd="1" presId="urn:microsoft.com/office/officeart/2005/8/layout/vList4#1"/>
    <dgm:cxn modelId="{DEB55C95-5D72-4C54-BDFF-63CE462F3F7B}" srcId="{1F63509D-E91E-48AF-B41B-45E8A22EB576}" destId="{4C217F85-26B4-4D60-BB90-787A3DCEA58C}" srcOrd="0" destOrd="0" parTransId="{D1E28EC3-8509-45FE-9683-63D63F70DCDC}" sibTransId="{409EE077-8217-4EB2-8C40-2AD3B20EB533}"/>
    <dgm:cxn modelId="{76753BC5-CA7A-45ED-8B79-91726AC13D30}" type="presOf" srcId="{8C272243-ED2B-4242-97B1-8DAB5CFF700A}" destId="{64D2E38A-C522-4AEC-AB85-B00581D30054}" srcOrd="0" destOrd="0" presId="urn:microsoft.com/office/officeart/2005/8/layout/vList4#1"/>
    <dgm:cxn modelId="{985A49BE-BEB2-4F26-96BB-B3E5237D85A2}" type="presOf" srcId="{F282D66C-F5EB-4E8C-B4C1-F5A8DA45ECE0}" destId="{1DD7AF37-74EC-4F62-A6C5-1AE036C5F339}" srcOrd="1" destOrd="1" presId="urn:microsoft.com/office/officeart/2005/8/layout/vList4#1"/>
    <dgm:cxn modelId="{DBB23AA6-D2BC-4DA0-B9A7-D98C2F3F04F5}" type="presOf" srcId="{0EF56B45-08BE-429C-BFF8-6C07BE8ADCCE}" destId="{3585B39A-1530-4F4F-B0BD-E66EFB3AA78E}" srcOrd="0" destOrd="2" presId="urn:microsoft.com/office/officeart/2005/8/layout/vList4#1"/>
    <dgm:cxn modelId="{3B805610-B8AA-45E8-AD39-7102862865CE}" srcId="{4C217F85-26B4-4D60-BB90-787A3DCEA58C}" destId="{F282D66C-F5EB-4E8C-B4C1-F5A8DA45ECE0}" srcOrd="0" destOrd="0" parTransId="{F94E42BB-EC11-4CE7-A197-182A4EBC258A}" sibTransId="{5D09DFB6-BE1C-4AC4-A7D7-7257994F7DE3}"/>
    <dgm:cxn modelId="{1B7F698A-5052-4211-917A-FEBE0553F73D}" type="presOf" srcId="{643F039C-6AA1-40CD-87DB-2ECD875AB659}" destId="{0D75DC2D-A207-402B-B434-7D836ADE07BD}" srcOrd="0" destOrd="1" presId="urn:microsoft.com/office/officeart/2005/8/layout/vList4#1"/>
    <dgm:cxn modelId="{8DC519B8-E15D-4948-A92B-27083C4D80FF}" type="presParOf" srcId="{7E3DD88A-611F-433A-A348-7B9396FC1B8B}" destId="{10965511-DD1D-4CB3-B427-CA4842AF2582}" srcOrd="0" destOrd="0" presId="urn:microsoft.com/office/officeart/2005/8/layout/vList4#1"/>
    <dgm:cxn modelId="{59DB4CA1-3C44-431D-ADB0-913A0B80FA21}" type="presParOf" srcId="{10965511-DD1D-4CB3-B427-CA4842AF2582}" destId="{3585B39A-1530-4F4F-B0BD-E66EFB3AA78E}" srcOrd="0" destOrd="0" presId="urn:microsoft.com/office/officeart/2005/8/layout/vList4#1"/>
    <dgm:cxn modelId="{2C78E402-985B-4AEB-AFAE-1BF0144A20F6}" type="presParOf" srcId="{10965511-DD1D-4CB3-B427-CA4842AF2582}" destId="{C7794AD2-59BF-42FA-B8BC-5D8A195D20CE}" srcOrd="1" destOrd="0" presId="urn:microsoft.com/office/officeart/2005/8/layout/vList4#1"/>
    <dgm:cxn modelId="{F4AB9826-44B5-49F4-9637-B840961C26AA}" type="presParOf" srcId="{10965511-DD1D-4CB3-B427-CA4842AF2582}" destId="{1DD7AF37-74EC-4F62-A6C5-1AE036C5F339}" srcOrd="2" destOrd="0" presId="urn:microsoft.com/office/officeart/2005/8/layout/vList4#1"/>
    <dgm:cxn modelId="{A37D7FFA-3A61-40F5-8165-5276779FFB68}" type="presParOf" srcId="{7E3DD88A-611F-433A-A348-7B9396FC1B8B}" destId="{A0317DD7-7232-4240-A614-BA82361E722D}" srcOrd="1" destOrd="0" presId="urn:microsoft.com/office/officeart/2005/8/layout/vList4#1"/>
    <dgm:cxn modelId="{E5AB6EAC-BFE8-4E3B-AEA4-B9458C5C9DA0}" type="presParOf" srcId="{7E3DD88A-611F-433A-A348-7B9396FC1B8B}" destId="{6E941F2E-D3ED-4B42-9B6A-C4DFBDBF5DC0}" srcOrd="2" destOrd="0" presId="urn:microsoft.com/office/officeart/2005/8/layout/vList4#1"/>
    <dgm:cxn modelId="{5E0160C8-5E6A-4345-AEBF-D3D7F5C3BBBE}" type="presParOf" srcId="{6E941F2E-D3ED-4B42-9B6A-C4DFBDBF5DC0}" destId="{64D2E38A-C522-4AEC-AB85-B00581D30054}" srcOrd="0" destOrd="0" presId="urn:microsoft.com/office/officeart/2005/8/layout/vList4#1"/>
    <dgm:cxn modelId="{7A4F4234-4DE2-4AF9-BDA7-7F94295A72ED}" type="presParOf" srcId="{6E941F2E-D3ED-4B42-9B6A-C4DFBDBF5DC0}" destId="{6D4798D8-FD4B-4B8F-8D67-37F4848EB610}" srcOrd="1" destOrd="0" presId="urn:microsoft.com/office/officeart/2005/8/layout/vList4#1"/>
    <dgm:cxn modelId="{DDC8C8B2-5E37-4B52-872A-5804D636FCDC}" type="presParOf" srcId="{6E941F2E-D3ED-4B42-9B6A-C4DFBDBF5DC0}" destId="{F053B45A-0625-429D-BE6A-6F231A949DCA}" srcOrd="2" destOrd="0" presId="urn:microsoft.com/office/officeart/2005/8/layout/vList4#1"/>
    <dgm:cxn modelId="{1625E5A2-71DC-4BCC-9C1D-F84B69D096FD}" type="presParOf" srcId="{7E3DD88A-611F-433A-A348-7B9396FC1B8B}" destId="{853E3787-ABA5-4C93-B15A-CACC6DAA120F}" srcOrd="3" destOrd="0" presId="urn:microsoft.com/office/officeart/2005/8/layout/vList4#1"/>
    <dgm:cxn modelId="{7B84218D-9DD9-4991-9B58-D923B932AA60}" type="presParOf" srcId="{7E3DD88A-611F-433A-A348-7B9396FC1B8B}" destId="{4101404A-4845-45DE-BD0C-8FCFF7E68E48}" srcOrd="4" destOrd="0" presId="urn:microsoft.com/office/officeart/2005/8/layout/vList4#1"/>
    <dgm:cxn modelId="{97161D90-2E10-4ECD-9DE3-F0527C7FF0ED}" type="presParOf" srcId="{4101404A-4845-45DE-BD0C-8FCFF7E68E48}" destId="{0D75DC2D-A207-402B-B434-7D836ADE07BD}" srcOrd="0" destOrd="0" presId="urn:microsoft.com/office/officeart/2005/8/layout/vList4#1"/>
    <dgm:cxn modelId="{CCBA13E0-E192-4006-9675-C4EA9C93E2A6}" type="presParOf" srcId="{4101404A-4845-45DE-BD0C-8FCFF7E68E48}" destId="{726A0372-818C-4F5B-BA40-6DA8E643A7A9}" srcOrd="1" destOrd="0" presId="urn:microsoft.com/office/officeart/2005/8/layout/vList4#1"/>
    <dgm:cxn modelId="{7C6E137F-4CB1-456B-A407-287896B912E2}" type="presParOf" srcId="{4101404A-4845-45DE-BD0C-8FCFF7E68E48}" destId="{F1C9345C-BC27-482D-A1D2-7EEDC6F4B080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85B39A-1530-4F4F-B0BD-E66EFB3AA78E}">
      <dsp:nvSpPr>
        <dsp:cNvPr id="0" name=""/>
        <dsp:cNvSpPr/>
      </dsp:nvSpPr>
      <dsp:spPr>
        <a:xfrm>
          <a:off x="0" y="0"/>
          <a:ext cx="8643998" cy="1692641"/>
        </a:xfrm>
        <a:prstGeom prst="rect">
          <a:avLst/>
        </a:prstGeom>
        <a:solidFill>
          <a:srgbClr val="E6E0EC"/>
        </a:solidFill>
        <a:ln w="9525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Оперативный мониторинг (</a:t>
          </a:r>
          <a:r>
            <a:rPr lang="ru-RU" sz="14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предконтроль</a:t>
          </a: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 операционного дня (специалист, начальник отдела)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Принцип «светофора» – по заданному расписанию отображаются наиболее важные реперные события  операционного дня: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1" indent="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до завершения которых осталось фиксированное количество времени;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1" indent="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до начала которых осталось фиксированное количество времени;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1" indent="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готовность пакета документов, необходимых для начала следующей операции.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11353" y="0"/>
        <a:ext cx="6732644" cy="1692641"/>
      </dsp:txXfrm>
    </dsp:sp>
    <dsp:sp modelId="{C7794AD2-59BF-42FA-B8BC-5D8A195D20CE}">
      <dsp:nvSpPr>
        <dsp:cNvPr id="0" name=""/>
        <dsp:cNvSpPr/>
      </dsp:nvSpPr>
      <dsp:spPr>
        <a:xfrm>
          <a:off x="273419" y="350430"/>
          <a:ext cx="1253379" cy="97489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D2E38A-C522-4AEC-AB85-B00581D30054}">
      <dsp:nvSpPr>
        <dsp:cNvPr id="0" name=""/>
        <dsp:cNvSpPr/>
      </dsp:nvSpPr>
      <dsp:spPr>
        <a:xfrm>
          <a:off x="0" y="1847593"/>
          <a:ext cx="8643998" cy="1841313"/>
        </a:xfrm>
        <a:prstGeom prst="rect">
          <a:avLst/>
        </a:prstGeom>
        <a:solidFill>
          <a:srgbClr val="DBEEF4"/>
        </a:solidFill>
        <a:ln w="9525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Мониторинг (</a:t>
          </a:r>
          <a:r>
            <a:rPr lang="ru-RU" sz="14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постконтроль</a:t>
          </a: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) операционного дня (ОВКА, руководитель ТОФК)</a:t>
          </a:r>
        </a:p>
        <a:p>
          <a:pPr lvl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 запросу формируются отчеты, содержащие информацию о совершившихся нарушениях (за прошедший</a:t>
          </a:r>
          <a:r>
            <a:rPr lang="ru-RU" sz="1400" b="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операционный </a:t>
          </a:r>
          <a:r>
            <a:rPr lang="ru-RU" sz="1400" b="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день):</a:t>
          </a:r>
          <a:endParaRPr lang="ru-RU" sz="1400" b="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соблюдение</a:t>
          </a:r>
          <a:r>
            <a:rPr lang="ru-RU" sz="140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сроков </a:t>
          </a: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исполнения документов;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соблюдение сроков формирования выписок по лицевым счетам и других</a:t>
          </a:r>
          <a:r>
            <a:rPr lang="ru-RU" sz="140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отчетов</a:t>
          </a: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;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проверка остатков</a:t>
          </a:r>
          <a:r>
            <a:rPr lang="ru-RU" sz="1400" kern="120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на лицевых счетах и других контрольных соотношений;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проверка соответствия запросов на аннулирование и отказанных документов.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11353" y="1847593"/>
        <a:ext cx="6732644" cy="1841313"/>
      </dsp:txXfrm>
    </dsp:sp>
    <dsp:sp modelId="{6D4798D8-FD4B-4B8F-8D67-37F4848EB610}">
      <dsp:nvSpPr>
        <dsp:cNvPr id="0" name=""/>
        <dsp:cNvSpPr/>
      </dsp:nvSpPr>
      <dsp:spPr>
        <a:xfrm>
          <a:off x="441753" y="2336685"/>
          <a:ext cx="1126831" cy="918334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75DC2D-A207-402B-B434-7D836ADE07BD}">
      <dsp:nvSpPr>
        <dsp:cNvPr id="0" name=""/>
        <dsp:cNvSpPr/>
      </dsp:nvSpPr>
      <dsp:spPr>
        <a:xfrm>
          <a:off x="0" y="3832047"/>
          <a:ext cx="8643998" cy="1460104"/>
        </a:xfrm>
        <a:prstGeom prst="rect">
          <a:avLst/>
        </a:prstGeom>
        <a:solidFill>
          <a:schemeClr val="accent4">
            <a:lumMod val="20000"/>
            <a:lumOff val="80000"/>
          </a:schemeClr>
        </a:solidFill>
        <a:ln w="9525" cap="flat" cmpd="sng" algn="ctr">
          <a:solidFill>
            <a:schemeClr val="tx1">
              <a:lumMod val="50000"/>
              <a:lumOff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Мониторинг деятельности ТОФК (УВК(А)</a:t>
          </a:r>
          <a:r>
            <a:rPr lang="ru-RU" sz="1400" b="1" kern="1200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иОЭД</a:t>
          </a:r>
          <a:r>
            <a:rPr lang="ru-RU" sz="14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, управления ЦАФК):</a:t>
          </a:r>
          <a:endParaRPr lang="ru-RU" sz="14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сбор, централизация и сведение  отчетов  деятельности ТОФК на уровне ЦАФК;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проведение анализа деятельности ТОФК в части предотвращения нарушений;</a:t>
          </a:r>
          <a:endParaRPr lang="ru-RU" sz="14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гибкая возможность для минимизации рисков</a:t>
          </a:r>
          <a:r>
            <a:rPr lang="ru-RU" sz="1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endParaRPr lang="ru-RU" sz="1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11353" y="3832047"/>
        <a:ext cx="6732644" cy="1460104"/>
      </dsp:txXfrm>
    </dsp:sp>
    <dsp:sp modelId="{726A0372-818C-4F5B-BA40-6DA8E643A7A9}">
      <dsp:nvSpPr>
        <dsp:cNvPr id="0" name=""/>
        <dsp:cNvSpPr/>
      </dsp:nvSpPr>
      <dsp:spPr>
        <a:xfrm>
          <a:off x="343859" y="4234616"/>
          <a:ext cx="1356260" cy="783449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1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19B1A586-746A-4EE5-B5F2-0705F6F3F639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1" y="4716464"/>
            <a:ext cx="543877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164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4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EA88D9A0-84AD-4303-BF6C-75CE4BF018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48002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 txBox="1">
            <a:spLocks noGrp="1" noChangeArrowheads="1"/>
          </p:cNvSpPr>
          <p:nvPr/>
        </p:nvSpPr>
        <p:spPr bwMode="auto">
          <a:xfrm>
            <a:off x="3848100" y="9426576"/>
            <a:ext cx="29479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27" tIns="45015" rIns="90027" bIns="45015" anchor="b"/>
          <a:lstStyle/>
          <a:p>
            <a:pPr algn="r" defTabSz="895290"/>
            <a:fld id="{ACF13F74-8565-420E-AF7E-D48A475BA43B}" type="slidenum">
              <a:rPr lang="ru-RU" sz="1200">
                <a:latin typeface="Calibri" pitchFamily="34" charset="0"/>
                <a:cs typeface="Times New Roman" pitchFamily="18" charset="0"/>
              </a:rPr>
              <a:pPr algn="r" defTabSz="895290"/>
              <a:t>1</a:t>
            </a:fld>
            <a:endParaRPr lang="ru-RU" sz="12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5700" cy="3724275"/>
          </a:xfrm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6463"/>
            <a:ext cx="4987925" cy="4464050"/>
          </a:xfrm>
          <a:noFill/>
          <a:ln/>
        </p:spPr>
        <p:txBody>
          <a:bodyPr lIns="90027" tIns="45015" rIns="90027" bIns="45015"/>
          <a:lstStyle/>
          <a:p>
            <a:pPr marL="234934" indent="-234934" eaLnBrk="1" hangingPunct="1">
              <a:lnSpc>
                <a:spcPct val="90000"/>
              </a:lnSpc>
            </a:pPr>
            <a:r>
              <a:rPr lang="ru-RU" dirty="0" smtClean="0"/>
              <a:t>Титул</a:t>
            </a:r>
          </a:p>
          <a:p>
            <a:pPr marL="234934" indent="-234934"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48100" y="9426576"/>
            <a:ext cx="29479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27" tIns="45015" rIns="90027" bIns="45015" anchor="b"/>
          <a:lstStyle/>
          <a:p>
            <a:pPr algn="r" defTabSz="895290"/>
            <a:fld id="{595D73CF-FA00-4920-8287-5DC31F9B2F0D}" type="slidenum">
              <a:rPr lang="ru-RU" sz="1200">
                <a:latin typeface="Calibri" pitchFamily="34" charset="0"/>
                <a:cs typeface="Times New Roman" pitchFamily="18" charset="0"/>
              </a:rPr>
              <a:pPr algn="r" defTabSz="895290"/>
              <a:t>10</a:t>
            </a:fld>
            <a:endParaRPr lang="ru-RU" sz="12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5700" cy="372427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6463"/>
            <a:ext cx="4987925" cy="4464050"/>
          </a:xfrm>
          <a:noFill/>
          <a:ln/>
        </p:spPr>
        <p:txBody>
          <a:bodyPr lIns="90027" tIns="45015" rIns="90027" bIns="45015"/>
          <a:lstStyle/>
          <a:p>
            <a:pPr marL="234934" indent="-234934" eaLnBrk="1" hangingPunct="1">
              <a:lnSpc>
                <a:spcPct val="90000"/>
              </a:lnSpc>
            </a:pPr>
            <a:r>
              <a:rPr lang="ru-RU" dirty="0" smtClean="0"/>
              <a:t>Титул</a:t>
            </a:r>
          </a:p>
          <a:p>
            <a:pPr marL="234934" indent="-234934"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48100" y="9426576"/>
            <a:ext cx="29479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27" tIns="45015" rIns="90027" bIns="45015" anchor="b"/>
          <a:lstStyle/>
          <a:p>
            <a:pPr algn="r" defTabSz="895290"/>
            <a:fld id="{595D73CF-FA00-4920-8287-5DC31F9B2F0D}" type="slidenum">
              <a:rPr lang="ru-RU" sz="1200">
                <a:latin typeface="Calibri" pitchFamily="34" charset="0"/>
                <a:cs typeface="Times New Roman" pitchFamily="18" charset="0"/>
              </a:rPr>
              <a:pPr algn="r" defTabSz="895290"/>
              <a:t>11</a:t>
            </a:fld>
            <a:endParaRPr lang="ru-RU" sz="12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5700" cy="372427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6463"/>
            <a:ext cx="4987925" cy="4464050"/>
          </a:xfrm>
          <a:noFill/>
          <a:ln/>
        </p:spPr>
        <p:txBody>
          <a:bodyPr lIns="90027" tIns="45015" rIns="90027" bIns="45015"/>
          <a:lstStyle/>
          <a:p>
            <a:pPr marL="234934" indent="-234934" eaLnBrk="1" hangingPunct="1">
              <a:lnSpc>
                <a:spcPct val="90000"/>
              </a:lnSpc>
            </a:pPr>
            <a:r>
              <a:rPr lang="ru-RU" dirty="0" smtClean="0"/>
              <a:t>Титул</a:t>
            </a:r>
          </a:p>
          <a:p>
            <a:pPr marL="234934" indent="-234934"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48100" y="9426576"/>
            <a:ext cx="29479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27" tIns="45015" rIns="90027" bIns="45015" anchor="b"/>
          <a:lstStyle/>
          <a:p>
            <a:pPr algn="r" defTabSz="895290"/>
            <a:fld id="{595D73CF-FA00-4920-8287-5DC31F9B2F0D}" type="slidenum">
              <a:rPr lang="ru-RU" sz="1200">
                <a:latin typeface="Calibri" pitchFamily="34" charset="0"/>
                <a:cs typeface="Times New Roman" pitchFamily="18" charset="0"/>
              </a:rPr>
              <a:pPr algn="r" defTabSz="895290"/>
              <a:t>12</a:t>
            </a:fld>
            <a:endParaRPr lang="ru-RU" sz="12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5700" cy="372427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6463"/>
            <a:ext cx="4987925" cy="4464050"/>
          </a:xfrm>
          <a:noFill/>
          <a:ln/>
        </p:spPr>
        <p:txBody>
          <a:bodyPr lIns="90027" tIns="45015" rIns="90027" bIns="45015"/>
          <a:lstStyle/>
          <a:p>
            <a:pPr marL="234934" indent="-234934" eaLnBrk="1" hangingPunct="1">
              <a:lnSpc>
                <a:spcPct val="90000"/>
              </a:lnSpc>
            </a:pPr>
            <a:r>
              <a:rPr lang="ru-RU" dirty="0" smtClean="0"/>
              <a:t>Титул</a:t>
            </a:r>
          </a:p>
          <a:p>
            <a:pPr marL="234934" indent="-234934"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48100" y="9426576"/>
            <a:ext cx="29479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27" tIns="45015" rIns="90027" bIns="45015" anchor="b"/>
          <a:lstStyle/>
          <a:p>
            <a:pPr algn="r" defTabSz="895290"/>
            <a:fld id="{595D73CF-FA00-4920-8287-5DC31F9B2F0D}" type="slidenum">
              <a:rPr lang="ru-RU" sz="1200">
                <a:latin typeface="Calibri" pitchFamily="34" charset="0"/>
                <a:cs typeface="Times New Roman" pitchFamily="18" charset="0"/>
              </a:rPr>
              <a:pPr algn="r" defTabSz="895290"/>
              <a:t>13</a:t>
            </a:fld>
            <a:endParaRPr lang="ru-RU" sz="12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5700" cy="372427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6463"/>
            <a:ext cx="4987925" cy="4464050"/>
          </a:xfrm>
          <a:noFill/>
          <a:ln/>
        </p:spPr>
        <p:txBody>
          <a:bodyPr lIns="90027" tIns="45015" rIns="90027" bIns="45015"/>
          <a:lstStyle/>
          <a:p>
            <a:pPr marL="234934" indent="-234934" eaLnBrk="1" hangingPunct="1">
              <a:lnSpc>
                <a:spcPct val="90000"/>
              </a:lnSpc>
            </a:pPr>
            <a:r>
              <a:rPr lang="ru-RU" dirty="0" smtClean="0"/>
              <a:t>Титул</a:t>
            </a:r>
          </a:p>
          <a:p>
            <a:pPr marL="234934" indent="-234934"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48100" y="9426576"/>
            <a:ext cx="29479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27" tIns="45015" rIns="90027" bIns="45015" anchor="b"/>
          <a:lstStyle/>
          <a:p>
            <a:pPr algn="r" defTabSz="895290"/>
            <a:fld id="{595D73CF-FA00-4920-8287-5DC31F9B2F0D}" type="slidenum">
              <a:rPr lang="ru-RU" sz="1200">
                <a:latin typeface="Calibri" pitchFamily="34" charset="0"/>
                <a:cs typeface="Times New Roman" pitchFamily="18" charset="0"/>
              </a:rPr>
              <a:pPr algn="r" defTabSz="895290"/>
              <a:t>2</a:t>
            </a:fld>
            <a:endParaRPr lang="ru-RU" sz="12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5700" cy="372427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6463"/>
            <a:ext cx="4987925" cy="4464050"/>
          </a:xfrm>
          <a:noFill/>
          <a:ln/>
        </p:spPr>
        <p:txBody>
          <a:bodyPr lIns="90027" tIns="45015" rIns="90027" bIns="45015"/>
          <a:lstStyle/>
          <a:p>
            <a:pPr marL="234934" indent="-234934" eaLnBrk="1" hangingPunct="1">
              <a:lnSpc>
                <a:spcPct val="90000"/>
              </a:lnSpc>
            </a:pPr>
            <a:r>
              <a:rPr lang="ru-RU" dirty="0" smtClean="0"/>
              <a:t>Титул</a:t>
            </a:r>
          </a:p>
          <a:p>
            <a:pPr marL="234934" indent="-234934"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48100" y="9426576"/>
            <a:ext cx="29479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27" tIns="45015" rIns="90027" bIns="45015" anchor="b"/>
          <a:lstStyle/>
          <a:p>
            <a:pPr algn="r" defTabSz="895290"/>
            <a:fld id="{595D73CF-FA00-4920-8287-5DC31F9B2F0D}" type="slidenum">
              <a:rPr lang="ru-RU" sz="1200">
                <a:latin typeface="Calibri" pitchFamily="34" charset="0"/>
                <a:cs typeface="Times New Roman" pitchFamily="18" charset="0"/>
              </a:rPr>
              <a:pPr algn="r" defTabSz="895290"/>
              <a:t>3</a:t>
            </a:fld>
            <a:endParaRPr lang="ru-RU" sz="12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5700" cy="372427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6463"/>
            <a:ext cx="4987925" cy="4464050"/>
          </a:xfrm>
          <a:noFill/>
          <a:ln/>
        </p:spPr>
        <p:txBody>
          <a:bodyPr lIns="90027" tIns="45015" rIns="90027" bIns="45015"/>
          <a:lstStyle/>
          <a:p>
            <a:pPr marL="234934" indent="-234934" eaLnBrk="1" hangingPunct="1">
              <a:lnSpc>
                <a:spcPct val="90000"/>
              </a:lnSpc>
            </a:pPr>
            <a:r>
              <a:rPr lang="ru-RU" dirty="0" smtClean="0"/>
              <a:t>Титул</a:t>
            </a:r>
          </a:p>
          <a:p>
            <a:pPr marL="234934" indent="-234934"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48100" y="9426576"/>
            <a:ext cx="29479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27" tIns="45015" rIns="90027" bIns="45015" anchor="b"/>
          <a:lstStyle/>
          <a:p>
            <a:pPr algn="r" defTabSz="895290"/>
            <a:fld id="{595D73CF-FA00-4920-8287-5DC31F9B2F0D}" type="slidenum">
              <a:rPr lang="ru-RU" sz="1200">
                <a:latin typeface="Calibri" pitchFamily="34" charset="0"/>
                <a:cs typeface="Times New Roman" pitchFamily="18" charset="0"/>
              </a:rPr>
              <a:pPr algn="r" defTabSz="895290"/>
              <a:t>4</a:t>
            </a:fld>
            <a:endParaRPr lang="ru-RU" sz="12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5700" cy="372427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6463"/>
            <a:ext cx="4987925" cy="4464050"/>
          </a:xfrm>
          <a:noFill/>
          <a:ln/>
        </p:spPr>
        <p:txBody>
          <a:bodyPr lIns="90027" tIns="45015" rIns="90027" bIns="45015"/>
          <a:lstStyle/>
          <a:p>
            <a:pPr marL="234934" indent="-234934" eaLnBrk="1" hangingPunct="1">
              <a:lnSpc>
                <a:spcPct val="90000"/>
              </a:lnSpc>
            </a:pPr>
            <a:r>
              <a:rPr lang="ru-RU" dirty="0" smtClean="0"/>
              <a:t>Титул</a:t>
            </a:r>
          </a:p>
          <a:p>
            <a:pPr marL="234934" indent="-234934"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48100" y="9426576"/>
            <a:ext cx="29479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27" tIns="45015" rIns="90027" bIns="45015" anchor="b"/>
          <a:lstStyle/>
          <a:p>
            <a:pPr algn="r" defTabSz="895290"/>
            <a:fld id="{595D73CF-FA00-4920-8287-5DC31F9B2F0D}" type="slidenum">
              <a:rPr lang="ru-RU" sz="1200">
                <a:latin typeface="Calibri" pitchFamily="34" charset="0"/>
                <a:cs typeface="Times New Roman" pitchFamily="18" charset="0"/>
              </a:rPr>
              <a:pPr algn="r" defTabSz="895290"/>
              <a:t>5</a:t>
            </a:fld>
            <a:endParaRPr lang="ru-RU" sz="12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5700" cy="372427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6463"/>
            <a:ext cx="4987925" cy="4464050"/>
          </a:xfrm>
          <a:noFill/>
          <a:ln/>
        </p:spPr>
        <p:txBody>
          <a:bodyPr lIns="90027" tIns="45015" rIns="90027" bIns="45015"/>
          <a:lstStyle/>
          <a:p>
            <a:pPr marL="234934" indent="-234934" eaLnBrk="1" hangingPunct="1">
              <a:lnSpc>
                <a:spcPct val="90000"/>
              </a:lnSpc>
            </a:pPr>
            <a:r>
              <a:rPr lang="ru-RU" dirty="0" smtClean="0"/>
              <a:t>Титул</a:t>
            </a:r>
          </a:p>
          <a:p>
            <a:pPr marL="234934" indent="-234934"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48100" y="9426576"/>
            <a:ext cx="29479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27" tIns="45015" rIns="90027" bIns="45015" anchor="b"/>
          <a:lstStyle/>
          <a:p>
            <a:pPr algn="r" defTabSz="895290"/>
            <a:fld id="{595D73CF-FA00-4920-8287-5DC31F9B2F0D}" type="slidenum">
              <a:rPr lang="ru-RU" sz="1200">
                <a:latin typeface="Calibri" pitchFamily="34" charset="0"/>
                <a:cs typeface="Times New Roman" pitchFamily="18" charset="0"/>
              </a:rPr>
              <a:pPr algn="r" defTabSz="895290"/>
              <a:t>6</a:t>
            </a:fld>
            <a:endParaRPr lang="ru-RU" sz="12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5700" cy="372427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6463"/>
            <a:ext cx="4987925" cy="4464050"/>
          </a:xfrm>
          <a:noFill/>
          <a:ln/>
        </p:spPr>
        <p:txBody>
          <a:bodyPr lIns="90027" tIns="45015" rIns="90027" bIns="45015"/>
          <a:lstStyle/>
          <a:p>
            <a:pPr marL="234934" indent="-234934" eaLnBrk="1" hangingPunct="1">
              <a:lnSpc>
                <a:spcPct val="90000"/>
              </a:lnSpc>
            </a:pPr>
            <a:r>
              <a:rPr lang="ru-RU" dirty="0" smtClean="0"/>
              <a:t>Титул</a:t>
            </a:r>
          </a:p>
          <a:p>
            <a:pPr marL="234934" indent="-234934"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48100" y="9426576"/>
            <a:ext cx="29479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27" tIns="45015" rIns="90027" bIns="45015" anchor="b"/>
          <a:lstStyle/>
          <a:p>
            <a:pPr algn="r" defTabSz="895290"/>
            <a:fld id="{595D73CF-FA00-4920-8287-5DC31F9B2F0D}" type="slidenum">
              <a:rPr lang="ru-RU" sz="1200">
                <a:latin typeface="Calibri" pitchFamily="34" charset="0"/>
                <a:cs typeface="Times New Roman" pitchFamily="18" charset="0"/>
              </a:rPr>
              <a:pPr algn="r" defTabSz="895290"/>
              <a:t>7</a:t>
            </a:fld>
            <a:endParaRPr lang="ru-RU" sz="12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5700" cy="372427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6463"/>
            <a:ext cx="4987925" cy="4464050"/>
          </a:xfrm>
          <a:noFill/>
          <a:ln/>
        </p:spPr>
        <p:txBody>
          <a:bodyPr lIns="90027" tIns="45015" rIns="90027" bIns="45015"/>
          <a:lstStyle/>
          <a:p>
            <a:pPr marL="234934" indent="-234934" eaLnBrk="1" hangingPunct="1">
              <a:lnSpc>
                <a:spcPct val="90000"/>
              </a:lnSpc>
            </a:pPr>
            <a:r>
              <a:rPr lang="ru-RU" dirty="0" smtClean="0"/>
              <a:t>Титул</a:t>
            </a:r>
          </a:p>
          <a:p>
            <a:pPr marL="234934" indent="-234934"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48100" y="9426576"/>
            <a:ext cx="29479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27" tIns="45015" rIns="90027" bIns="45015" anchor="b"/>
          <a:lstStyle/>
          <a:p>
            <a:pPr algn="r" defTabSz="895290"/>
            <a:fld id="{595D73CF-FA00-4920-8287-5DC31F9B2F0D}" type="slidenum">
              <a:rPr lang="ru-RU" sz="1200">
                <a:latin typeface="Calibri" pitchFamily="34" charset="0"/>
                <a:cs typeface="Times New Roman" pitchFamily="18" charset="0"/>
              </a:rPr>
              <a:pPr algn="r" defTabSz="895290"/>
              <a:t>8</a:t>
            </a:fld>
            <a:endParaRPr lang="ru-RU" sz="12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5700" cy="372427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6463"/>
            <a:ext cx="4987925" cy="4464050"/>
          </a:xfrm>
          <a:noFill/>
          <a:ln/>
        </p:spPr>
        <p:txBody>
          <a:bodyPr lIns="90027" tIns="45015" rIns="90027" bIns="45015"/>
          <a:lstStyle/>
          <a:p>
            <a:pPr marL="234934" indent="-234934" eaLnBrk="1" hangingPunct="1">
              <a:lnSpc>
                <a:spcPct val="90000"/>
              </a:lnSpc>
            </a:pPr>
            <a:r>
              <a:rPr lang="ru-RU" dirty="0" smtClean="0"/>
              <a:t>Титул</a:t>
            </a:r>
          </a:p>
          <a:p>
            <a:pPr marL="234934" indent="-234934"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 txBox="1">
            <a:spLocks noGrp="1" noChangeArrowheads="1"/>
          </p:cNvSpPr>
          <p:nvPr/>
        </p:nvSpPr>
        <p:spPr bwMode="auto">
          <a:xfrm>
            <a:off x="3848100" y="9426576"/>
            <a:ext cx="2947988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27" tIns="45015" rIns="90027" bIns="45015" anchor="b"/>
          <a:lstStyle/>
          <a:p>
            <a:pPr algn="r" defTabSz="895290"/>
            <a:fld id="{595D73CF-FA00-4920-8287-5DC31F9B2F0D}" type="slidenum">
              <a:rPr lang="ru-RU" sz="1200">
                <a:latin typeface="Calibri" pitchFamily="34" charset="0"/>
                <a:cs typeface="Times New Roman" pitchFamily="18" charset="0"/>
              </a:rPr>
              <a:pPr algn="r" defTabSz="895290"/>
              <a:t>9</a:t>
            </a:fld>
            <a:endParaRPr lang="ru-RU" sz="12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2338" y="746125"/>
            <a:ext cx="4965700" cy="3724275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6463"/>
            <a:ext cx="4987925" cy="4464050"/>
          </a:xfrm>
          <a:noFill/>
          <a:ln/>
        </p:spPr>
        <p:txBody>
          <a:bodyPr lIns="90027" tIns="45015" rIns="90027" bIns="45015"/>
          <a:lstStyle/>
          <a:p>
            <a:pPr marL="234934" indent="-234934" eaLnBrk="1" hangingPunct="1">
              <a:lnSpc>
                <a:spcPct val="90000"/>
              </a:lnSpc>
            </a:pPr>
            <a:r>
              <a:rPr lang="ru-RU" dirty="0" smtClean="0"/>
              <a:t>Титул</a:t>
            </a:r>
          </a:p>
          <a:p>
            <a:pPr marL="234934" indent="-234934"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6632"/>
            <a:ext cx="5760640" cy="504056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05858-EBF7-45C3-B15E-4751E9DE4B53}" type="datetime1">
              <a:rPr lang="ru-RU" smtClean="0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32836-BE5D-489F-BD42-7CDC870F2A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D5F20-7079-4DDC-BDD1-C3EFDCC01D6A}" type="datetime1">
              <a:rPr lang="ru-RU" smtClean="0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80E87-345E-4933-968E-8AF0DDFD18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779BC-F852-44E7-850B-BE5C8CB7798D}" type="datetime1">
              <a:rPr lang="ru-RU" smtClean="0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860A9-C24E-466E-BF07-1151378D89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7FE6B-C476-434D-8C59-35062CB726D2}" type="datetime1">
              <a:rPr lang="ru-RU" smtClean="0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A995F-35F1-4F6C-9836-DAF89A147C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AB973-821B-48D9-A214-1B3CAC4062A1}" type="datetime1">
              <a:rPr lang="ru-RU" smtClean="0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CD31E-ABE9-4C9B-99ED-2B77253BB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Shablon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115888"/>
            <a:ext cx="57594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183381E-C92E-4053-89A3-5E816D50F015}" type="datetime1">
              <a:rPr lang="ru-RU" smtClean="0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879503-00FF-456B-9D0B-22D85ECB2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3" r:id="rId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2400" b="1" kern="1200" dirty="0">
          <a:solidFill>
            <a:srgbClr val="00449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Grp="1"/>
          </p:cNvSpPr>
          <p:nvPr>
            <p:ph type="ctrTitle" idx="4294967295"/>
          </p:nvPr>
        </p:nvSpPr>
        <p:spPr>
          <a:xfrm>
            <a:off x="179388" y="1196975"/>
            <a:ext cx="8748712" cy="3571875"/>
          </a:xfrm>
        </p:spPr>
        <p:txBody>
          <a:bodyPr/>
          <a:lstStyle/>
          <a:p>
            <a:pPr algn="ctr">
              <a:lnSpc>
                <a:spcPct val="150000"/>
              </a:lnSpc>
              <a:defRPr/>
            </a:pPr>
            <a:r>
              <a:rPr lang="ru-RU" sz="2800" b="0" i="1" dirty="0" smtClean="0">
                <a:solidFill>
                  <a:srgbClr val="1623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MS PGothic"/>
                <a:cs typeface="MS PGothic"/>
              </a:rPr>
              <a:t>НОВАЦИИ РЕГЛАМЕНТАЦИИ </a:t>
            </a:r>
            <a:br>
              <a:rPr lang="ru-RU" sz="2800" b="0" i="1" dirty="0" smtClean="0">
                <a:solidFill>
                  <a:srgbClr val="1623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MS PGothic"/>
                <a:cs typeface="MS PGothic"/>
              </a:rPr>
            </a:br>
            <a:r>
              <a:rPr lang="ru-RU" sz="2800" b="0" i="1" dirty="0" smtClean="0">
                <a:solidFill>
                  <a:srgbClr val="1623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MS PGothic"/>
                <a:cs typeface="MS PGothic"/>
              </a:rPr>
              <a:t>КОНТРОЛЬНОЙ И АУДИТОРСКОЙ ДЕЯТЕЛЬНОСТИ В ОРГАНАХ ФЕДЕРАЛЬНОГО КАЗНАЧЕЙСТВА </a:t>
            </a:r>
            <a:br>
              <a:rPr lang="ru-RU" sz="2800" b="0" i="1" dirty="0" smtClean="0">
                <a:solidFill>
                  <a:srgbClr val="1623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MS PGothic"/>
                <a:cs typeface="MS PGothic"/>
              </a:rPr>
            </a:br>
            <a:r>
              <a:rPr lang="ru-RU" sz="2800" b="0" i="1" dirty="0" smtClean="0">
                <a:solidFill>
                  <a:srgbClr val="16238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MS PGothic"/>
                <a:cs typeface="MS PGothic"/>
              </a:rPr>
              <a:t>И ФЕДЕРАЛЬНОМ КАЗЕННОМ УЧРЕЖДЕНИИ «ЦЕНТР ПО ОБЕСПЕЧЕНИЮ ДЕЯТЕЛЬНОСТИ КАЗНАЧЕЙСТВА РОССИИ»</a:t>
            </a:r>
            <a:endParaRPr sz="2800" b="0" i="1" dirty="0" smtClean="0">
              <a:solidFill>
                <a:srgbClr val="16238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ea typeface="MS PGothic"/>
              <a:cs typeface="MS PGothic"/>
            </a:endParaRPr>
          </a:p>
        </p:txBody>
      </p:sp>
      <p:sp>
        <p:nvSpPr>
          <p:cNvPr id="11351" name="Text Box 87"/>
          <p:cNvSpPr txBox="1">
            <a:spLocks noChangeArrowheads="1"/>
          </p:cNvSpPr>
          <p:nvPr/>
        </p:nvSpPr>
        <p:spPr bwMode="auto">
          <a:xfrm>
            <a:off x="5436096" y="5013176"/>
            <a:ext cx="324008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ts val="0"/>
              </a:spcBef>
              <a:defRPr/>
            </a:pPr>
            <a:r>
              <a:rPr lang="ru-RU" sz="1400" dirty="0" smtClean="0">
                <a:solidFill>
                  <a:srgbClr val="162387"/>
                </a:solidFill>
                <a:latin typeface="Times New Roman" pitchFamily="18" charset="0"/>
              </a:rPr>
              <a:t>заместитель начальника </a:t>
            </a:r>
            <a:r>
              <a:rPr lang="ru-RU" sz="1400" dirty="0" smtClean="0">
                <a:solidFill>
                  <a:srgbClr val="162387"/>
                </a:solidFill>
                <a:latin typeface="Times New Roman" pitchFamily="18" charset="0"/>
              </a:rPr>
              <a:t>Отдела </a:t>
            </a:r>
          </a:p>
          <a:p>
            <a:pPr>
              <a:spcBef>
                <a:spcPts val="0"/>
              </a:spcBef>
              <a:defRPr/>
            </a:pPr>
            <a:r>
              <a:rPr lang="ru-RU" sz="1400" dirty="0" smtClean="0">
                <a:solidFill>
                  <a:srgbClr val="162387"/>
                </a:solidFill>
                <a:latin typeface="Times New Roman" pitchFamily="18" charset="0"/>
              </a:rPr>
              <a:t>ведомственной методологии контрольно-аудиторской деятельности УВК(А)</a:t>
            </a:r>
            <a:r>
              <a:rPr lang="ru-RU" sz="1400" dirty="0" err="1" smtClean="0">
                <a:solidFill>
                  <a:srgbClr val="162387"/>
                </a:solidFill>
                <a:latin typeface="Times New Roman" pitchFamily="18" charset="0"/>
              </a:rPr>
              <a:t>иОЭД</a:t>
            </a:r>
            <a:endParaRPr lang="en-US" sz="1400" dirty="0">
              <a:solidFill>
                <a:srgbClr val="162387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defRPr/>
            </a:pPr>
            <a:r>
              <a:rPr lang="ru-RU" sz="1400" dirty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400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.Ю</a:t>
            </a:r>
            <a:r>
              <a:rPr lang="ru-RU" sz="1400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Шахназарьян</a:t>
            </a:r>
            <a:endParaRPr lang="ru-RU" sz="1400" dirty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5508104" y="6165304"/>
            <a:ext cx="14319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solidFill>
                  <a:srgbClr val="162387"/>
                </a:solidFill>
                <a:latin typeface="Times New Roman" pitchFamily="18" charset="0"/>
              </a:rPr>
              <a:t>д</a:t>
            </a:r>
            <a:r>
              <a:rPr lang="ru-RU" sz="1200" dirty="0" smtClean="0">
                <a:solidFill>
                  <a:srgbClr val="162387"/>
                </a:solidFill>
                <a:latin typeface="Times New Roman" pitchFamily="18" charset="0"/>
              </a:rPr>
              <a:t>екабрь 2015 </a:t>
            </a:r>
            <a:r>
              <a:rPr lang="ru-RU" sz="1200" dirty="0">
                <a:solidFill>
                  <a:srgbClr val="162387"/>
                </a:solidFill>
                <a:latin typeface="Times New Roman" pitchFamily="18" charset="0"/>
              </a:rPr>
              <a:t>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7CD31E-ABE9-4C9B-99ED-2B77253BB2C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12" name="Rectangle 2"/>
          <p:cNvSpPr txBox="1">
            <a:spLocks/>
          </p:cNvSpPr>
          <p:nvPr/>
        </p:nvSpPr>
        <p:spPr bwMode="auto">
          <a:xfrm>
            <a:off x="500034" y="193224"/>
            <a:ext cx="8208912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АВТОМАТИЗИРОВАННЫЙ КОНТРОЛЬ ФУНКЦИОНАЛЬНОЙ ДЕЯТЕЛЬНОСТИ ФЕДЕРАЛЬНОГО КАЗНАЧЕЙСТВА</a:t>
            </a:r>
            <a:endParaRPr lang="ru-RU" sz="2000" b="1" dirty="0">
              <a:solidFill>
                <a:srgbClr val="162387"/>
              </a:solidFill>
              <a:latin typeface="Times New Roman" pitchFamily="18" charset="0"/>
            </a:endParaRPr>
          </a:p>
        </p:txBody>
      </p:sp>
      <p:sp>
        <p:nvSpPr>
          <p:cNvPr id="30" name="Номер слайда 2"/>
          <p:cNvSpPr txBox="1">
            <a:spLocks/>
          </p:cNvSpPr>
          <p:nvPr/>
        </p:nvSpPr>
        <p:spPr bwMode="auto">
          <a:xfrm>
            <a:off x="6516450" y="6418263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2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Схема 30"/>
          <p:cNvGraphicFramePr/>
          <p:nvPr>
            <p:extLst>
              <p:ext uri="{D42A27DB-BD31-4B8C-83A1-F6EECF244321}">
                <p14:modId xmlns:p14="http://schemas.microsoft.com/office/powerpoint/2010/main" val="1011393885"/>
              </p:ext>
            </p:extLst>
          </p:nvPr>
        </p:nvGraphicFramePr>
        <p:xfrm>
          <a:off x="248482" y="1134069"/>
          <a:ext cx="8643998" cy="53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5452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7CD31E-ABE9-4C9B-99ED-2B77253BB2C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12" name="Rectangle 2"/>
          <p:cNvSpPr txBox="1">
            <a:spLocks/>
          </p:cNvSpPr>
          <p:nvPr/>
        </p:nvSpPr>
        <p:spPr bwMode="auto">
          <a:xfrm>
            <a:off x="500034" y="44624"/>
            <a:ext cx="8208912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СТАНДАРТ ОСУЩЕСТВЛЕНИЯ </a:t>
            </a:r>
          </a:p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ПОСЛЕДУЮЩЕГО ОПЕРАТИВНОГО  ВНУТРЕННЕГО </a:t>
            </a:r>
          </a:p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АВТОМАТИЗИРОВАННОГО КОНТРОЛЯ </a:t>
            </a:r>
            <a:endParaRPr lang="ru-RU" sz="2000" b="1" dirty="0">
              <a:solidFill>
                <a:srgbClr val="162387"/>
              </a:solidFill>
              <a:latin typeface="Times New Roman" pitchFamily="18" charset="0"/>
            </a:endParaRPr>
          </a:p>
        </p:txBody>
      </p:sp>
      <p:sp>
        <p:nvSpPr>
          <p:cNvPr id="30" name="Номер слайда 2"/>
          <p:cNvSpPr txBox="1">
            <a:spLocks/>
          </p:cNvSpPr>
          <p:nvPr/>
        </p:nvSpPr>
        <p:spPr bwMode="auto">
          <a:xfrm>
            <a:off x="6516450" y="6418263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742950" indent="-28575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11430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16002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2057400" indent="-22860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200" dirty="0">
              <a:solidFill>
                <a:srgbClr val="89898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02"/>
          <p:cNvSpPr>
            <a:spLocks noChangeArrowheads="1"/>
          </p:cNvSpPr>
          <p:nvPr/>
        </p:nvSpPr>
        <p:spPr bwMode="auto">
          <a:xfrm>
            <a:off x="0" y="9101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Прямоугольник 146"/>
          <p:cNvSpPr/>
          <p:nvPr/>
        </p:nvSpPr>
        <p:spPr>
          <a:xfrm>
            <a:off x="179512" y="1124744"/>
            <a:ext cx="8784976" cy="648072"/>
          </a:xfrm>
          <a:prstGeom prst="rect">
            <a:avLst/>
          </a:prstGeom>
          <a:solidFill>
            <a:srgbClr val="D9E6FF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общих правил, требований и процедур организации и осуществления контрольно-аудиторскими подразделениями ТОФК последующего оперативного внутреннего автоматизированного контроля</a:t>
            </a:r>
            <a:endParaRPr lang="ru-RU" sz="1400" b="1" dirty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8" name="Прямоугольник 147"/>
          <p:cNvSpPr/>
          <p:nvPr/>
        </p:nvSpPr>
        <p:spPr>
          <a:xfrm>
            <a:off x="179512" y="2132856"/>
            <a:ext cx="8784976" cy="576064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1: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оперативного внутреннего контроля в отношении наиболее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рискоемких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операций и действий (в том числе по формированию документов), осуществляемых в структурных подразделениях ТОФК</a:t>
            </a:r>
            <a:endParaRPr lang="ru-RU" sz="1400" dirty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9" name="Прямоугольник 148"/>
          <p:cNvSpPr/>
          <p:nvPr/>
        </p:nvSpPr>
        <p:spPr>
          <a:xfrm>
            <a:off x="179512" y="2780928"/>
            <a:ext cx="8784976" cy="648072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2: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эффективности внутреннего контроля, осуществляемого в структурных подразделениях ТОФК в соответствии с требованиями Стандарта внутреннего контроля Федерального казначейства, утвержденного приказом Федерального казначейства</a:t>
            </a:r>
            <a:endParaRPr lang="ru-RU" sz="1400" dirty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0" name="Прямоугольник 149"/>
          <p:cNvSpPr/>
          <p:nvPr/>
        </p:nvSpPr>
        <p:spPr>
          <a:xfrm>
            <a:off x="179512" y="3501008"/>
            <a:ext cx="8784976" cy="504056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3: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оперативного информирования руководства ТОФК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выявленных нарушениях (недостатках) в деятельности ТОФК в целях своевременного принятия управленческих решений</a:t>
            </a:r>
            <a:endParaRPr lang="ru-RU" sz="1400" dirty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1" name="Прямоугольник 150"/>
          <p:cNvSpPr/>
          <p:nvPr/>
        </p:nvSpPr>
        <p:spPr>
          <a:xfrm>
            <a:off x="179512" y="4089134"/>
            <a:ext cx="8784976" cy="491994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оперативной реализации мероприятий, направленных на минимизацию или устранение в дальнейшей деятельности последствий нарушений (недостатков), выявленных в деятельности ТОФК</a:t>
            </a:r>
            <a:endParaRPr lang="ru-RU" sz="1400" dirty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2" name="Прямоугольник 151"/>
          <p:cNvSpPr/>
          <p:nvPr/>
        </p:nvSpPr>
        <p:spPr>
          <a:xfrm>
            <a:off x="179512" y="4665198"/>
            <a:ext cx="8784976" cy="491994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минимизация казначейских рисков в деятельности ТОФК и связанных с ними вероятных неблагоприятных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последствий</a:t>
            </a:r>
            <a:endParaRPr lang="ru-RU" sz="1400" dirty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" name="Прямоугольник 152"/>
          <p:cNvSpPr/>
          <p:nvPr/>
        </p:nvSpPr>
        <p:spPr>
          <a:xfrm>
            <a:off x="179512" y="5241262"/>
            <a:ext cx="8784976" cy="780026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6: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получения оперативной информации об эффективности принятых управленческих решений и реализованных мерах по предотвращению в дальнейшей деятельности выявленных нарушений (недостатков)</a:t>
            </a:r>
            <a:endParaRPr lang="ru-RU" sz="1400" dirty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31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7CD31E-ABE9-4C9B-99ED-2B77253BB2C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12" name="Rectangle 2"/>
          <p:cNvSpPr txBox="1">
            <a:spLocks/>
          </p:cNvSpPr>
          <p:nvPr/>
        </p:nvSpPr>
        <p:spPr bwMode="auto">
          <a:xfrm>
            <a:off x="500034" y="44624"/>
            <a:ext cx="8208912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ПЕРСПЕКТИВЫ ВЗАИМОДЕЙСТВИЯ С ОРГАНАМИ ГОСУДАРСТВЕННОГО И МУНИЦИПАЛЬНОГО ФИНАНСОВОГО КОНТРОЛЯ</a:t>
            </a:r>
            <a:endParaRPr lang="ru-RU" sz="2000" b="1" dirty="0">
              <a:solidFill>
                <a:srgbClr val="162387"/>
              </a:solidFill>
              <a:latin typeface="Times New Roman" pitchFamily="18" charset="0"/>
            </a:endParaRPr>
          </a:p>
        </p:txBody>
      </p:sp>
      <p:pic>
        <p:nvPicPr>
          <p:cNvPr id="1026" name="Picture 2" descr="V:\exch2\Отдел 6.3\Презентации\Картинки для слайдов\Пла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2524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987824" y="1257350"/>
            <a:ext cx="2016224" cy="1368152"/>
          </a:xfrm>
          <a:prstGeom prst="rect">
            <a:avLst/>
          </a:prstGeom>
          <a:solidFill>
            <a:srgbClr val="87FD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 </a:t>
            </a:r>
            <a:b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информационного взаимодействия между ФК и РФН</a:t>
            </a:r>
            <a:endParaRPr lang="ru-RU" sz="14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52120" y="1257350"/>
            <a:ext cx="2808312" cy="1368152"/>
          </a:xfrm>
          <a:prstGeom prst="rect">
            <a:avLst/>
          </a:prstGeom>
          <a:solidFill>
            <a:srgbClr val="87FDF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Интенсификация работ </a:t>
            </a:r>
          </a:p>
          <a:p>
            <a:pPr algn="ctr"/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предоставлению КСО информации, необходимой </a:t>
            </a:r>
          </a:p>
          <a:p>
            <a:pPr algn="ctr"/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400" b="1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осуществления </a:t>
            </a:r>
            <a:br>
              <a:rPr lang="ru-RU" sz="1400" b="1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полномочий</a:t>
            </a:r>
            <a:endParaRPr lang="ru-RU" sz="14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2996951"/>
            <a:ext cx="8568952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информационного обмена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структурированных форматах,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использованием информационных систем Федерального казначейства;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оперативного представления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заинтересованным органам актуальной информации об общественных финансах;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оперативного принятия органами государственного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контроля мер процессуального характера, направленных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фактов нарушений в сфере бюджетных 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правоотношений, </a:t>
            </a:r>
            <a:b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привлечение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ответственности лиц, допустивших такие нарушения;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своевременного получения 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достоверной информации </a:t>
            </a:r>
            <a:b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результатах контрольных и экспертно-аналитических мероприятий, проводимых органами государственного контроля в органах Федерального казначейства.</a:t>
            </a:r>
          </a:p>
        </p:txBody>
      </p:sp>
      <p:sp>
        <p:nvSpPr>
          <p:cNvPr id="11" name="Стрелка вправо 10"/>
          <p:cNvSpPr/>
          <p:nvPr/>
        </p:nvSpPr>
        <p:spPr>
          <a:xfrm rot="5400000">
            <a:off x="3851920" y="2781324"/>
            <a:ext cx="288032" cy="1800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6966266" y="2762926"/>
            <a:ext cx="288032" cy="1800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18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:\exch2\Отдел 6.3\Презентации\Картинки для слайдов\Пла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9926" y="5589240"/>
            <a:ext cx="1526570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7CD31E-ABE9-4C9B-99ED-2B77253BB2CD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12" name="Rectangle 2"/>
          <p:cNvSpPr txBox="1">
            <a:spLocks/>
          </p:cNvSpPr>
          <p:nvPr/>
        </p:nvSpPr>
        <p:spPr bwMode="auto">
          <a:xfrm>
            <a:off x="500034" y="193224"/>
            <a:ext cx="8208912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ПЕРСПЕКТИВЫ РАЗВИТИЯ ВНУТРЕННЕГО КОНТРОЛЯ </a:t>
            </a:r>
          </a:p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И ВНУТРЕННЕГО АУДИТА</a:t>
            </a:r>
            <a:endParaRPr lang="ru-RU" sz="2000" b="1" dirty="0">
              <a:solidFill>
                <a:srgbClr val="162387"/>
              </a:solidFill>
              <a:latin typeface="Times New Roman" pitchFamily="18" charset="0"/>
            </a:endParaRPr>
          </a:p>
        </p:txBody>
      </p:sp>
      <p:sp>
        <p:nvSpPr>
          <p:cNvPr id="10" name="Номер слайда 3"/>
          <p:cNvSpPr txBox="1">
            <a:spLocks/>
          </p:cNvSpPr>
          <p:nvPr/>
        </p:nvSpPr>
        <p:spPr>
          <a:xfrm>
            <a:off x="6553200" y="62294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 rot="5400000">
            <a:off x="755576" y="421794"/>
            <a:ext cx="864096" cy="2160240"/>
          </a:xfrm>
          <a:prstGeom prst="roundRect">
            <a:avLst/>
          </a:prstGeom>
          <a:solidFill>
            <a:srgbClr val="BCF1FC"/>
          </a:solidFill>
          <a:ln>
            <a:solidFill>
              <a:srgbClr val="BCF1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2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</a:t>
            </a:r>
          </a:p>
          <a:p>
            <a:pPr algn="ctr"/>
            <a:r>
              <a:rPr lang="ru-RU" sz="12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внутреннем контроле </a:t>
            </a:r>
          </a:p>
          <a:p>
            <a:pPr algn="ctr"/>
            <a:r>
              <a:rPr lang="ru-RU" sz="12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внутреннем аудите</a:t>
            </a:r>
            <a:endParaRPr lang="ru-RU" sz="12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 rot="5400000">
            <a:off x="287524" y="1880828"/>
            <a:ext cx="1800200" cy="2160240"/>
          </a:xfrm>
          <a:prstGeom prst="roundRect">
            <a:avLst/>
          </a:prstGeom>
          <a:solidFill>
            <a:srgbClr val="BCF1FC"/>
          </a:solidFill>
          <a:ln>
            <a:solidFill>
              <a:srgbClr val="BCF1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2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</a:t>
            </a:r>
          </a:p>
          <a:p>
            <a:pPr algn="ctr"/>
            <a:r>
              <a:rPr lang="ru-RU" sz="12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внутреннего контроля Федерального казначейства;</a:t>
            </a:r>
          </a:p>
          <a:p>
            <a:pPr algn="ctr"/>
            <a:r>
              <a:rPr lang="ru-RU" sz="1200" b="1" dirty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Стандарты  внутреннего контроля и внутреннего аудита, применяемые контрольно-аудиторскими подразделениями</a:t>
            </a:r>
            <a:r>
              <a:rPr lang="ru-RU" sz="12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endParaRPr lang="ru-RU" sz="12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 rot="5400000">
            <a:off x="614101" y="4506579"/>
            <a:ext cx="1075038" cy="2088232"/>
          </a:xfrm>
          <a:prstGeom prst="roundRect">
            <a:avLst/>
          </a:prstGeom>
          <a:solidFill>
            <a:srgbClr val="BCF1FC"/>
          </a:solidFill>
          <a:ln>
            <a:solidFill>
              <a:srgbClr val="BCF1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200" b="1" dirty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 о структурных </a:t>
            </a:r>
            <a:r>
              <a:rPr lang="ru-RU" sz="12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подразделениях, организационно-штатная структура ТОФК, должностные </a:t>
            </a:r>
            <a:r>
              <a:rPr lang="ru-RU" sz="1200" b="1" dirty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регламенты </a:t>
            </a:r>
            <a:r>
              <a:rPr lang="ru-RU" sz="12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сотрудников</a:t>
            </a:r>
            <a:endParaRPr lang="ru-RU" sz="12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67944" y="1249596"/>
            <a:ext cx="4824536" cy="523220"/>
          </a:xfrm>
          <a:prstGeom prst="rect">
            <a:avLst/>
          </a:prstGeom>
          <a:noFill/>
          <a:ln w="38100">
            <a:solidFill>
              <a:srgbClr val="162387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регламентация </a:t>
            </a:r>
            <a:r>
              <a:rPr lang="ru-RU" sz="1400" dirty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понятийного аппарата, </a:t>
            </a:r>
            <a:r>
              <a:rPr lang="ru-RU" sz="14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1400" dirty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целей и задач управления внутренними (операционными) </a:t>
            </a:r>
            <a:r>
              <a:rPr lang="ru-RU" sz="14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рисками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067944" y="2401724"/>
            <a:ext cx="4824536" cy="1246495"/>
          </a:xfrm>
          <a:prstGeom prst="rect">
            <a:avLst/>
          </a:prstGeom>
          <a:noFill/>
          <a:ln w="38100">
            <a:solidFill>
              <a:srgbClr val="162387"/>
            </a:solidFill>
          </a:ln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4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егламентация риск-ориентированного </a:t>
            </a:r>
            <a:r>
              <a:rPr lang="ru-RU" sz="1400" dirty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внутреннего контроля и внутреннего </a:t>
            </a:r>
            <a:r>
              <a:rPr lang="ru-RU" sz="14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аудита</a:t>
            </a:r>
            <a:endParaRPr lang="ru-RU" sz="1400" b="1" dirty="0" smtClean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завершение внедрения технологий автоматизации процедур, предусмотренных Стандартом внутреннего контроля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67944" y="5194501"/>
            <a:ext cx="4824536" cy="523220"/>
          </a:xfrm>
          <a:prstGeom prst="rect">
            <a:avLst/>
          </a:prstGeom>
          <a:noFill/>
          <a:ln w="38100">
            <a:solidFill>
              <a:srgbClr val="162387"/>
            </a:solidFill>
          </a:ln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связанные </a:t>
            </a:r>
            <a:r>
              <a:rPr lang="ru-RU" sz="1400" dirty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4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развитием системы </a:t>
            </a:r>
            <a:r>
              <a:rPr lang="ru-RU" sz="1400" dirty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внутренними (операционными) казначейскими рисками</a:t>
            </a:r>
            <a:endParaRPr lang="ru-RU" sz="14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Штриховая стрелка вправо 19"/>
          <p:cNvSpPr/>
          <p:nvPr/>
        </p:nvSpPr>
        <p:spPr>
          <a:xfrm>
            <a:off x="2411760" y="1268760"/>
            <a:ext cx="1440160" cy="576064"/>
          </a:xfrm>
          <a:prstGeom prst="striped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Штриховая стрелка вправо 20"/>
          <p:cNvSpPr/>
          <p:nvPr/>
        </p:nvSpPr>
        <p:spPr>
          <a:xfrm>
            <a:off x="2411760" y="2420888"/>
            <a:ext cx="1440160" cy="576064"/>
          </a:xfrm>
          <a:prstGeom prst="striped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Штриховая стрелка вправо 21"/>
          <p:cNvSpPr/>
          <p:nvPr/>
        </p:nvSpPr>
        <p:spPr>
          <a:xfrm>
            <a:off x="2411760" y="5152110"/>
            <a:ext cx="1440160" cy="576064"/>
          </a:xfrm>
          <a:prstGeom prst="striped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 rot="5400000">
            <a:off x="755576" y="3356992"/>
            <a:ext cx="864096" cy="2160240"/>
          </a:xfrm>
          <a:prstGeom prst="roundRect">
            <a:avLst/>
          </a:prstGeom>
          <a:solidFill>
            <a:srgbClr val="BCF1FC"/>
          </a:solidFill>
          <a:ln>
            <a:solidFill>
              <a:srgbClr val="BCF1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2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осуществления ПОВАК</a:t>
            </a:r>
            <a:endParaRPr lang="ru-RU" sz="12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Штриховая стрелка вправо 23"/>
          <p:cNvSpPr/>
          <p:nvPr/>
        </p:nvSpPr>
        <p:spPr>
          <a:xfrm>
            <a:off x="2411760" y="4077072"/>
            <a:ext cx="1440160" cy="576064"/>
          </a:xfrm>
          <a:prstGeom prst="striped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4067944" y="4103494"/>
            <a:ext cx="4824536" cy="738664"/>
          </a:xfrm>
          <a:prstGeom prst="rect">
            <a:avLst/>
          </a:prstGeom>
          <a:noFill/>
          <a:ln w="38100">
            <a:solidFill>
              <a:srgbClr val="162387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технологий последующего оперативного внутреннего автоматизированного контроля в деятельность ТОФК</a:t>
            </a:r>
          </a:p>
        </p:txBody>
      </p:sp>
    </p:spTree>
    <p:extLst>
      <p:ext uri="{BB962C8B-B14F-4D97-AF65-F5344CB8AC3E}">
        <p14:creationId xmlns:p14="http://schemas.microsoft.com/office/powerpoint/2010/main" val="164377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45CA51-B043-439E-994A-5E0E109657A3}" type="slidenum">
              <a:rPr lang="ru-RU"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14</a:t>
            </a:fld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8" name="Text Box 6"/>
          <p:cNvSpPr txBox="1">
            <a:spLocks noChangeArrowheads="1"/>
          </p:cNvSpPr>
          <p:nvPr/>
        </p:nvSpPr>
        <p:spPr bwMode="auto">
          <a:xfrm>
            <a:off x="0" y="908050"/>
            <a:ext cx="9144000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600" b="1" dirty="0">
              <a:solidFill>
                <a:srgbClr val="00449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600" b="1" dirty="0">
              <a:solidFill>
                <a:srgbClr val="00449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600" b="1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дрес</a:t>
            </a:r>
            <a:r>
              <a:rPr lang="ru-RU" sz="2600" b="1" dirty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: г</a:t>
            </a:r>
            <a:r>
              <a:rPr lang="ru-RU" sz="2600" b="1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. Москва, Славянская пл., д. 4, стр. 1</a:t>
            </a:r>
            <a:endParaRPr lang="en-US" sz="2600" b="1" dirty="0" smtClean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600" b="1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телефон</a:t>
            </a:r>
            <a:r>
              <a:rPr lang="ru-RU" sz="2600" b="1" dirty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: (495) </a:t>
            </a:r>
            <a:r>
              <a:rPr lang="ru-RU" sz="2600" b="1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214-72-46 </a:t>
            </a:r>
            <a:r>
              <a:rPr lang="ru-RU" sz="2600" b="1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(ВТС </a:t>
            </a:r>
            <a:r>
              <a:rPr lang="ru-RU" sz="2600" b="1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5557)</a:t>
            </a:r>
            <a:endParaRPr lang="en-US" sz="2600" b="1" dirty="0" smtClean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600" b="1" dirty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600" b="1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email</a:t>
            </a:r>
            <a:r>
              <a:rPr lang="ru-RU" sz="2600" b="1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600" b="1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ashahnazaryan</a:t>
            </a:r>
            <a:r>
              <a:rPr lang="en-US" sz="2600" b="1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@roskazna.ru</a:t>
            </a:r>
            <a:endParaRPr lang="ru-RU" sz="2600" b="1" dirty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600" b="1" dirty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9" name="TextBox 2"/>
          <p:cNvSpPr txBox="1">
            <a:spLocks noChangeArrowheads="1"/>
          </p:cNvSpPr>
          <p:nvPr/>
        </p:nvSpPr>
        <p:spPr bwMode="auto">
          <a:xfrm>
            <a:off x="899592" y="4149080"/>
            <a:ext cx="7848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 i="1" dirty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 txBox="1">
            <a:spLocks noChangeArrowheads="1"/>
          </p:cNvSpPr>
          <p:nvPr/>
        </p:nvSpPr>
        <p:spPr bwMode="auto">
          <a:xfrm>
            <a:off x="250825" y="660623"/>
            <a:ext cx="8424863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 algn="just" eaLnBrk="0" hangingPunct="0">
              <a:spcBef>
                <a:spcPct val="20000"/>
              </a:spcBef>
            </a:pPr>
            <a:endParaRPr lang="ru-RU" dirty="0">
              <a:solidFill>
                <a:srgbClr val="002776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0" hangingPunct="0">
              <a:spcBef>
                <a:spcPts val="1800"/>
              </a:spcBef>
              <a:buFont typeface="Calibri" pitchFamily="34" charset="0"/>
              <a:buAutoNum type="arabicPeriod"/>
            </a:pPr>
            <a:r>
              <a:rPr lang="ru-RU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Обеспечение органов государственного и муниципального финансового контроля информацией об исполнении бюджетов бюджетной системы Российской Федерации</a:t>
            </a:r>
          </a:p>
          <a:p>
            <a:pPr marL="457200" indent="-457200" algn="just" eaLnBrk="0" hangingPunct="0">
              <a:spcBef>
                <a:spcPts val="1800"/>
              </a:spcBef>
              <a:buFont typeface="Calibri" pitchFamily="34" charset="0"/>
              <a:buAutoNum type="arabicPeriod"/>
            </a:pPr>
            <a:r>
              <a:rPr lang="ru-RU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Основные итоги реализации мероприятий </a:t>
            </a:r>
            <a:br>
              <a:rPr lang="ru-RU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по совершенствованию системы внутреннего контроля </a:t>
            </a:r>
            <a:br>
              <a:rPr lang="ru-RU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и внутреннего аудита в органах Федерального казначейства и ФКУ «Центр по обеспечению деятельности Казначейства России»</a:t>
            </a:r>
          </a:p>
          <a:p>
            <a:pPr marL="457200" indent="-457200" algn="just" eaLnBrk="0" hangingPunct="0">
              <a:spcBef>
                <a:spcPts val="1800"/>
              </a:spcBef>
              <a:buFont typeface="Calibri" pitchFamily="34" charset="0"/>
              <a:buAutoNum type="arabicPeriod"/>
            </a:pPr>
            <a:r>
              <a:rPr lang="ru-RU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Перспективы развития системы внутреннего контроля </a:t>
            </a:r>
            <a:br>
              <a:rPr lang="ru-RU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и внутреннего </a:t>
            </a:r>
            <a:r>
              <a:rPr lang="ru-RU" dirty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аудита в органах Федерального казначейства и ФКУ «Центр по обеспечению деятельности Казначейства России»</a:t>
            </a:r>
          </a:p>
          <a:p>
            <a:pPr marL="457200" indent="-457200" algn="just" eaLnBrk="0" hangingPunct="0">
              <a:spcBef>
                <a:spcPct val="20000"/>
              </a:spcBef>
              <a:buFont typeface="Calibri" pitchFamily="34" charset="0"/>
              <a:buAutoNum type="arabicPeriod"/>
            </a:pPr>
            <a:endParaRPr lang="ru-RU" dirty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0" hangingPunct="0">
              <a:spcBef>
                <a:spcPct val="20000"/>
              </a:spcBef>
              <a:buFont typeface="Calibri" pitchFamily="34" charset="0"/>
              <a:buAutoNum type="arabicPeriod"/>
            </a:pPr>
            <a:endParaRPr lang="ru-RU" dirty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0" hangingPunct="0">
              <a:spcBef>
                <a:spcPct val="20000"/>
              </a:spcBef>
              <a:buFont typeface="Calibri" pitchFamily="34" charset="0"/>
              <a:buAutoNum type="arabicPeriod"/>
            </a:pPr>
            <a:endParaRPr lang="ru-RU" dirty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 eaLnBrk="0" hangingPunct="0">
              <a:spcBef>
                <a:spcPct val="20000"/>
              </a:spcBef>
              <a:buFont typeface="Calibri" pitchFamily="34" charset="0"/>
              <a:buAutoNum type="arabicPeriod"/>
            </a:pPr>
            <a:endParaRPr lang="ru-RU" dirty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Rectangle 2"/>
          <p:cNvSpPr txBox="1">
            <a:spLocks/>
          </p:cNvSpPr>
          <p:nvPr/>
        </p:nvSpPr>
        <p:spPr bwMode="auto">
          <a:xfrm>
            <a:off x="1928813" y="285750"/>
            <a:ext cx="57594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b="1">
                <a:solidFill>
                  <a:srgbClr val="162387"/>
                </a:solidFill>
                <a:latin typeface="Times New Roman" pitchFamily="18" charset="0"/>
              </a:rPr>
              <a:t>СТРУКТУРА ДОКЛАДА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7CD31E-ABE9-4C9B-99ED-2B77253BB2C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7CD31E-ABE9-4C9B-99ED-2B77253BB2CD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12" name="Rectangle 2"/>
          <p:cNvSpPr txBox="1">
            <a:spLocks/>
          </p:cNvSpPr>
          <p:nvPr/>
        </p:nvSpPr>
        <p:spPr bwMode="auto">
          <a:xfrm>
            <a:off x="500034" y="193224"/>
            <a:ext cx="8208912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ВЗАИМОДЕЙСТВИЕ С ОРГАНАМИ ГОСУДАРСТВЕННОГО </a:t>
            </a:r>
          </a:p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И МУНИЦИПАЛЬНОГО ФИНАНСОВОГО КОНТРОЛЯ</a:t>
            </a:r>
            <a:endParaRPr lang="ru-RU" sz="2000" b="1" dirty="0">
              <a:solidFill>
                <a:srgbClr val="162387"/>
              </a:solidFill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06718" y="1412776"/>
            <a:ext cx="3888432" cy="792088"/>
          </a:xfrm>
          <a:prstGeom prst="rect">
            <a:avLst/>
          </a:prstGeom>
          <a:solidFill>
            <a:srgbClr val="BCF1F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КАЖДОГО </a:t>
            </a:r>
          </a:p>
          <a:p>
            <a:pPr algn="ctr"/>
            <a:r>
              <a:rPr lang="ru-RU" sz="16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ОБРАЗОВАНИЯ ИЗ 1 807</a:t>
            </a:r>
            <a:endParaRPr lang="ru-RU" sz="1600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88024" y="2348880"/>
            <a:ext cx="3888432" cy="504056"/>
          </a:xfrm>
          <a:prstGeom prst="rect">
            <a:avLst/>
          </a:prstGeom>
          <a:solidFill>
            <a:srgbClr val="BCF1F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и статус КСО</a:t>
            </a:r>
            <a:endParaRPr lang="ru-RU" sz="1600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88024" y="3005336"/>
            <a:ext cx="3888432" cy="504056"/>
          </a:xfrm>
          <a:prstGeom prst="rect">
            <a:avLst/>
          </a:prstGeom>
          <a:solidFill>
            <a:srgbClr val="BCF1F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реквизиты Соглашения</a:t>
            </a:r>
            <a:endParaRPr lang="ru-RU" sz="1600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788024" y="3647702"/>
            <a:ext cx="3888432" cy="717402"/>
          </a:xfrm>
          <a:prstGeom prst="rect">
            <a:avLst/>
          </a:prstGeom>
          <a:solidFill>
            <a:srgbClr val="BCF1F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фактически передаваемой информации, предусмотренной Соглашением</a:t>
            </a:r>
            <a:endParaRPr lang="ru-RU" sz="1600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88024" y="4526656"/>
            <a:ext cx="3888432" cy="717402"/>
          </a:xfrm>
          <a:prstGeom prst="rect">
            <a:avLst/>
          </a:prstGeom>
          <a:solidFill>
            <a:srgbClr val="BCF1F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фактически передаваемой информации, не предусмотренной Соглашением</a:t>
            </a:r>
            <a:endParaRPr lang="ru-RU" sz="1600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75845" y="5389214"/>
            <a:ext cx="3888432" cy="717402"/>
          </a:xfrm>
          <a:prstGeom prst="rect">
            <a:avLst/>
          </a:prstGeom>
          <a:solidFill>
            <a:srgbClr val="BCF1F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(форма) передачи информации</a:t>
            </a:r>
            <a:endParaRPr lang="ru-RU" sz="1600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ая прямоугольная выноска 2"/>
          <p:cNvSpPr/>
          <p:nvPr/>
        </p:nvSpPr>
        <p:spPr>
          <a:xfrm>
            <a:off x="251520" y="4279776"/>
            <a:ext cx="3960440" cy="1741512"/>
          </a:xfrm>
          <a:prstGeom prst="wedgeRoundRectCallout">
            <a:avLst>
              <a:gd name="adj1" fmla="val -9903"/>
              <a:gd name="adj2" fmla="val -80798"/>
              <a:gd name="adj3" fmla="val 16667"/>
            </a:avLst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 числа КСО муниципальных образований, заключивших Соглашение, в 2,3 раза</a:t>
            </a:r>
            <a:endParaRPr lang="ru-RU" sz="22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604490" y="2204864"/>
            <a:ext cx="0" cy="3543051"/>
          </a:xfrm>
          <a:prstGeom prst="lin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3" idx="1"/>
          </p:cNvCxnSpPr>
          <p:nvPr/>
        </p:nvCxnSpPr>
        <p:spPr>
          <a:xfrm>
            <a:off x="4604490" y="2600908"/>
            <a:ext cx="183534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604490" y="3284984"/>
            <a:ext cx="183534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604490" y="4077072"/>
            <a:ext cx="183534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604490" y="4941168"/>
            <a:ext cx="183534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604490" y="5733256"/>
            <a:ext cx="183534" cy="0"/>
          </a:xfrm>
          <a:prstGeom prst="straightConnector1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Диаграмма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8328657"/>
              </p:ext>
            </p:extLst>
          </p:nvPr>
        </p:nvGraphicFramePr>
        <p:xfrm>
          <a:off x="243206" y="1124744"/>
          <a:ext cx="3963446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7CD31E-ABE9-4C9B-99ED-2B77253BB2CD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4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2"/>
          <p:cNvSpPr txBox="1">
            <a:spLocks/>
          </p:cNvSpPr>
          <p:nvPr/>
        </p:nvSpPr>
        <p:spPr bwMode="auto">
          <a:xfrm>
            <a:off x="500034" y="193224"/>
            <a:ext cx="8208912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ВЗАИМОДЕЙСТВИЕ С ОРГАНАМИ ГОСУДАРСТВЕННОГО </a:t>
            </a:r>
          </a:p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И МУНИЦИПАЛЬНОГО ФИНАНСОВОГО КОНТРОЛЯ</a:t>
            </a:r>
            <a:endParaRPr lang="ru-RU" sz="2000" b="1" dirty="0">
              <a:solidFill>
                <a:srgbClr val="162387"/>
              </a:solidFill>
              <a:latin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1432" y="1067247"/>
            <a:ext cx="4216552" cy="936104"/>
          </a:xfrm>
          <a:prstGeom prst="rect">
            <a:avLst/>
          </a:prstGeom>
          <a:solidFill>
            <a:srgbClr val="D9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ФЕДЕРАЛЬНОЕ КАЗНАЧЕЙСТВО</a:t>
            </a:r>
            <a:endParaRPr lang="ru-RU" sz="2000" b="1" dirty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46351" y="1067247"/>
            <a:ext cx="4288596" cy="936104"/>
          </a:xfrm>
          <a:prstGeom prst="rect">
            <a:avLst/>
          </a:prstGeom>
          <a:solidFill>
            <a:srgbClr val="D9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ФЕДЕРАЛЬНАЯ СЛУЖБА ФИНАНСОВО-БЮДЖЕТНОГО НАДЗОРА</a:t>
            </a:r>
            <a:endParaRPr lang="ru-RU" sz="2000" b="1" dirty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8689" y="2053273"/>
            <a:ext cx="853532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Федеральным казначейством разработан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соглашения о сотрудничестве и информационном взаимодействии Федерального казначейства и Федеральной службы финансово-бюджетного надзора при осуществлении внутреннего государственного финансового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8689" y="2784276"/>
            <a:ext cx="8485416" cy="1580827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14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itchFamily="18" charset="0"/>
              </a:rPr>
              <a:t>Учтены новации в бюджетном законодательстве Российской Федерации за 2013-2014 годы, в частности положения </a:t>
            </a:r>
            <a:r>
              <a:rPr lang="ru-RU" sz="1400" dirty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400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едерального закона  от 23.07.2013 № 252-ФЗ «О </a:t>
            </a:r>
            <a:r>
              <a:rPr lang="ru-RU" sz="1400" dirty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внесении изменений в Бюджетный кодекс Российской Федерации и отдельные законодательные акты Российской </a:t>
            </a:r>
            <a:r>
              <a:rPr lang="ru-RU" sz="1400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Федерации»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1400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Регламентированы вопросы осуществления взаимодействия как на уровне центральных аппаратов ведомств, так и их территориальных органов (управлений)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1400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Стандартизированы порядок подключения органов </a:t>
            </a:r>
            <a:r>
              <a:rPr lang="ru-RU" sz="1400" dirty="0" err="1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Росфиннадзора</a:t>
            </a:r>
            <a:r>
              <a:rPr lang="ru-RU" sz="1400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 к информационным системам, находящимся в ведении Федерального казначейства, и порядок обмена информацией</a:t>
            </a:r>
            <a:endParaRPr lang="ru-RU" sz="1400" dirty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8689" y="4797152"/>
            <a:ext cx="8485416" cy="1656184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Оптимизация взаимодействия за счет использования современных технологий, в том числе обеспечение передачи информации в автоматизированном режиме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Предоставление актуальной информации, необходимой для осуществления контрольных полномочий </a:t>
            </a:r>
            <a:r>
              <a:rPr lang="ru-RU" sz="1400" b="1" dirty="0" err="1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Росфиннадзора</a:t>
            </a:r>
            <a:r>
              <a:rPr lang="ru-RU" sz="1400" b="1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 в оперативном режиме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ru-RU" sz="1400" b="1" dirty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Снижение трудозатрат сотрудников органов Федерального казначейства и органов </a:t>
            </a:r>
            <a:r>
              <a:rPr lang="ru-RU" sz="1400" b="1" dirty="0" err="1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Росфиннадзора</a:t>
            </a:r>
            <a:r>
              <a:rPr lang="ru-RU" sz="1400" b="1" dirty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 на обработку </a:t>
            </a:r>
            <a:r>
              <a:rPr lang="ru-RU" sz="1400" b="1" dirty="0" smtClean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информации </a:t>
            </a:r>
            <a:endParaRPr lang="ru-RU" sz="1400" b="1" dirty="0">
              <a:solidFill>
                <a:srgbClr val="16238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Штриховая стрелка вправо 1"/>
          <p:cNvSpPr/>
          <p:nvPr/>
        </p:nvSpPr>
        <p:spPr>
          <a:xfrm rot="5400000">
            <a:off x="4391980" y="4401108"/>
            <a:ext cx="432047" cy="360041"/>
          </a:xfrm>
          <a:prstGeom prst="striped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60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7CD31E-ABE9-4C9B-99ED-2B77253BB2CD}" type="slidenum">
              <a:rPr lang="ru-RU" smtClean="0">
                <a:solidFill>
                  <a:srgbClr val="162387"/>
                </a:solidFill>
              </a:rPr>
              <a:pPr>
                <a:defRPr/>
              </a:pPr>
              <a:t>5</a:t>
            </a:fld>
            <a:endParaRPr lang="ru-RU">
              <a:solidFill>
                <a:srgbClr val="162387"/>
              </a:solidFill>
            </a:endParaRPr>
          </a:p>
        </p:txBody>
      </p:sp>
      <p:sp>
        <p:nvSpPr>
          <p:cNvPr id="12" name="Rectangle 2"/>
          <p:cNvSpPr txBox="1">
            <a:spLocks/>
          </p:cNvSpPr>
          <p:nvPr/>
        </p:nvSpPr>
        <p:spPr bwMode="auto">
          <a:xfrm>
            <a:off x="500034" y="44624"/>
            <a:ext cx="8208912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ИТОГИ СОВЕРШЕНСТВОВАНИЯ </a:t>
            </a:r>
          </a:p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СИСТЕМЫ ВНУТРЕННЕГО КОНТРОЛЯ </a:t>
            </a:r>
          </a:p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И ВНУТРЕННЕГО АУДИТА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5496" y="1052736"/>
            <a:ext cx="9026584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just"/>
            <a:r>
              <a:rPr lang="ru-RU" sz="16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Обеспечено приведение </a:t>
            </a:r>
            <a:r>
              <a:rPr lang="ru-RU" sz="1600" b="1" dirty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ведомственной правовой базы в области внутреннего контроля и внутреннего аудита, в том числе внутреннего финансового контроля </a:t>
            </a:r>
            <a:r>
              <a:rPr lang="ru-RU" sz="16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b="1" dirty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внутреннего финансового </a:t>
            </a:r>
            <a:r>
              <a:rPr lang="ru-RU" sz="16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аудита, в соответствие с требованиями постановления Правительства Российской Федерации от 17 марта 2014 г. № 193:</a:t>
            </a:r>
            <a:endParaRPr lang="ru-RU" sz="16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81940" y="2112714"/>
            <a:ext cx="88801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Издан приказ Федерального казначейства от 29 сентября 2014 г. № 230 «Об организации деятельности Федерального казначейства по осуществлению внутреннего финансового контроля и внутреннего финансового аудита»</a:t>
            </a:r>
            <a:endParaRPr lang="ru-RU" sz="1400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79512" y="2761510"/>
            <a:ext cx="88489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Актуализировано Положение о внутреннем контроле и внутреннем аудите в Федеральном казначействе</a:t>
            </a:r>
            <a:endParaRPr lang="ru-RU" sz="1400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9512" y="3043431"/>
            <a:ext cx="88801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Актуализированы Стандарт внутреннего контроля Федерального казначейства и Стандарты внутреннего контроля и внутреннего аудита, применяемые контрольно-аудиторскими подразделениями при осуществлении контрольной и аудиторской деятельности </a:t>
            </a:r>
            <a:endParaRPr lang="ru-RU" sz="1400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64420" y="3766468"/>
            <a:ext cx="8880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4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4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твержден Порядок </a:t>
            </a:r>
            <a:r>
              <a:rPr lang="ru-RU" sz="1400" dirty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интегральной оценки деятельности территориальных органов Федерального казначейства по итогам контрольных и аудиторских мероприятий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5496" y="4221088"/>
            <a:ext cx="9026584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just"/>
            <a:r>
              <a:rPr lang="ru-RU" sz="16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Обеспечена актуализация правовых актов Федерального казначейства:</a:t>
            </a:r>
            <a:endParaRPr lang="ru-RU" sz="16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79512" y="4984214"/>
            <a:ext cx="88801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Актуализированы Положение </a:t>
            </a:r>
            <a:r>
              <a:rPr lang="ru-RU" sz="1400" dirty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конкурсе на лучшую публикацию в СМИ деятельности по осуществлению ВК, ВА и ОЭД в Федеральном казначействе и его территориальных органах, Положение о конкурсе на лучшее контрольно-аудиторское подразделение Казначейства России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181940" y="4509120"/>
            <a:ext cx="88801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Внесены изменения в типовые программы проверки деятельности ТОФК и перечни возможных (основных) нарушений в деятельности ТОФК</a:t>
            </a:r>
            <a:endParaRPr lang="ru-RU" sz="1400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5496" y="5661248"/>
            <a:ext cx="9024156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Утверждены весовые значения нарушений, выявляемых в деятельности ТОФК, применяемые в целях осуществления интегральной оценки по итогам контрольных и аудиторских мероприятий </a:t>
            </a:r>
            <a:endParaRPr lang="ru-RU" sz="16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29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229464"/>
            <a:ext cx="2133600" cy="365125"/>
          </a:xfrm>
        </p:spPr>
        <p:txBody>
          <a:bodyPr/>
          <a:lstStyle/>
          <a:p>
            <a:pPr>
              <a:defRPr/>
            </a:pPr>
            <a:fld id="{287CD31E-ABE9-4C9B-99ED-2B77253BB2CD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6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2"/>
          <p:cNvSpPr txBox="1">
            <a:spLocks/>
          </p:cNvSpPr>
          <p:nvPr/>
        </p:nvSpPr>
        <p:spPr bwMode="auto">
          <a:xfrm>
            <a:off x="539552" y="193224"/>
            <a:ext cx="8208912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ОСНОВНЫЕ ИЗМЕНЕНИЯ В РЕГУЛИРОВАНИИ СИСТЕМЫ </a:t>
            </a:r>
          </a:p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ВНУТРЕННЕГО </a:t>
            </a:r>
            <a:r>
              <a:rPr lang="ru-RU" sz="2000" b="1" dirty="0">
                <a:solidFill>
                  <a:srgbClr val="162387"/>
                </a:solidFill>
                <a:latin typeface="Times New Roman" pitchFamily="18" charset="0"/>
              </a:rPr>
              <a:t>КОНТРОЛЯ </a:t>
            </a:r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 И </a:t>
            </a:r>
            <a:r>
              <a:rPr lang="ru-RU" sz="2000" b="1" dirty="0">
                <a:solidFill>
                  <a:srgbClr val="162387"/>
                </a:solidFill>
                <a:latin typeface="Times New Roman" pitchFamily="18" charset="0"/>
              </a:rPr>
              <a:t>ВНУТРЕННЕГО АУДИТА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 rot="5400000">
            <a:off x="755576" y="421794"/>
            <a:ext cx="864096" cy="2160240"/>
          </a:xfrm>
          <a:prstGeom prst="roundRect">
            <a:avLst/>
          </a:prstGeom>
          <a:solidFill>
            <a:srgbClr val="BCF1FC"/>
          </a:solidFill>
          <a:ln>
            <a:solidFill>
              <a:srgbClr val="BCF1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</a:t>
            </a:r>
          </a:p>
          <a:p>
            <a:pPr algn="ctr"/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внутреннем контроле и внутреннем аудите</a:t>
            </a:r>
            <a:endParaRPr lang="ru-RU" sz="14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 rot="5400000">
            <a:off x="755576" y="1772816"/>
            <a:ext cx="864096" cy="2160240"/>
          </a:xfrm>
          <a:prstGeom prst="roundRect">
            <a:avLst/>
          </a:prstGeom>
          <a:solidFill>
            <a:srgbClr val="BCF1FC"/>
          </a:solidFill>
          <a:ln>
            <a:solidFill>
              <a:srgbClr val="BCF1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 </a:t>
            </a:r>
          </a:p>
          <a:p>
            <a:pPr algn="ctr"/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внутреннего контроля Федерального казначейства</a:t>
            </a:r>
            <a:endParaRPr lang="ru-RU" sz="14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 rot="5400000">
            <a:off x="251520" y="4298178"/>
            <a:ext cx="1800200" cy="2088232"/>
          </a:xfrm>
          <a:prstGeom prst="roundRect">
            <a:avLst/>
          </a:prstGeom>
          <a:solidFill>
            <a:srgbClr val="BCF1FC"/>
          </a:solidFill>
          <a:ln>
            <a:solidFill>
              <a:srgbClr val="BCF1F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Стандарты  внутреннего контроля и внутреннего аудита, применяемые контрольно-аудиторскими подразделениями…</a:t>
            </a:r>
            <a:endParaRPr lang="ru-RU" sz="14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67944" y="1048381"/>
            <a:ext cx="4824536" cy="1246495"/>
          </a:xfrm>
          <a:prstGeom prst="rect">
            <a:avLst/>
          </a:prstGeom>
          <a:noFill/>
          <a:ln w="38100">
            <a:solidFill>
              <a:srgbClr val="162387"/>
            </a:solidFill>
          </a:ln>
        </p:spPr>
        <p:txBody>
          <a:bodyPr wrap="square" rtlCol="0">
            <a:spAutoFit/>
          </a:bodyPr>
          <a:lstStyle/>
          <a:p>
            <a:pPr marL="228600" indent="-228600" algn="just">
              <a:buAutoNum type="arabicPeriod"/>
            </a:pPr>
            <a:r>
              <a:rPr lang="ru-RU" sz="13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Актуализированы:</a:t>
            </a:r>
          </a:p>
          <a:p>
            <a:pPr marL="171450" indent="-1714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3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основные цели, задачи и принципы осуществления внутреннего контроля и внутреннего аудита;</a:t>
            </a:r>
          </a:p>
          <a:p>
            <a:pPr marL="171450" indent="-1714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ru-RU" sz="13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организации и проведению внутреннего контроля и внутреннего аудита</a:t>
            </a:r>
            <a:endParaRPr lang="ru-RU" sz="13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67944" y="2420888"/>
            <a:ext cx="4824536" cy="1846659"/>
          </a:xfrm>
          <a:prstGeom prst="rect">
            <a:avLst/>
          </a:prstGeom>
          <a:noFill/>
          <a:ln w="38100">
            <a:solidFill>
              <a:srgbClr val="162387"/>
            </a:solidFill>
          </a:ln>
        </p:spPr>
        <p:txBody>
          <a:bodyPr wrap="square" rtlCol="0">
            <a:spAutoFit/>
          </a:bodyPr>
          <a:lstStyle/>
          <a:p>
            <a:pPr marL="228600" indent="-228600" algn="just">
              <a:spcAft>
                <a:spcPts val="600"/>
              </a:spcAft>
              <a:buAutoNum type="arabicPeriod"/>
            </a:pPr>
            <a:r>
              <a:rPr lang="ru-RU" sz="13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Обеспечено полное соответствие положений Стандарта требованиям постановления Правительства Российской Федерации от 17.03.2014 № 193;</a:t>
            </a:r>
          </a:p>
          <a:p>
            <a:pPr marL="228600" indent="-228600" algn="just">
              <a:buAutoNum type="arabicPeriod"/>
            </a:pPr>
            <a:r>
              <a:rPr lang="ru-RU" sz="13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Актуализированы формы документов;</a:t>
            </a:r>
          </a:p>
          <a:p>
            <a:pPr marL="228600" indent="-228600" algn="just">
              <a:spcBef>
                <a:spcPts val="600"/>
              </a:spcBef>
              <a:buAutoNum type="arabicPeriod"/>
            </a:pPr>
            <a:r>
              <a:rPr lang="ru-RU" sz="13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 Стандарта распространено на подразделения центрального аппарата Федерального казначейства, выполняющие внутренние бюджетные процедуры, и на все подразделения ТОФК, ФКУ «ЦОКР» </a:t>
            </a:r>
            <a:endParaRPr lang="ru-RU" sz="13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67944" y="4365104"/>
            <a:ext cx="4824536" cy="2208297"/>
          </a:xfrm>
          <a:prstGeom prst="rect">
            <a:avLst/>
          </a:prstGeom>
          <a:noFill/>
          <a:ln w="38100">
            <a:solidFill>
              <a:srgbClr val="162387"/>
            </a:solidFill>
          </a:ln>
        </p:spPr>
        <p:txBody>
          <a:bodyPr wrap="square" rtlCol="0">
            <a:spAutoFit/>
          </a:bodyPr>
          <a:lstStyle/>
          <a:p>
            <a:pPr marL="228600" indent="-228600" algn="just">
              <a:spcAft>
                <a:spcPts val="0"/>
              </a:spcAft>
              <a:buAutoNum type="arabicPeriod"/>
            </a:pPr>
            <a:r>
              <a:rPr lang="ru-RU" sz="12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Обеспечено полное соответствие </a:t>
            </a:r>
            <a:r>
              <a:rPr lang="ru-RU" sz="1200" b="1" dirty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положений </a:t>
            </a:r>
            <a:r>
              <a:rPr lang="ru-RU" sz="12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Стандартов  </a:t>
            </a:r>
            <a:r>
              <a:rPr lang="ru-RU" sz="1200" b="1" dirty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требованиям </a:t>
            </a:r>
            <a:r>
              <a:rPr lang="ru-RU" sz="12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постановления Правительства Российской Федерации от 17.03.2014 № 193;</a:t>
            </a:r>
          </a:p>
          <a:p>
            <a:pPr marL="228600" indent="-228600" algn="just">
              <a:spcBef>
                <a:spcPts val="300"/>
              </a:spcBef>
              <a:buAutoNum type="arabicPeriod"/>
            </a:pPr>
            <a:r>
              <a:rPr lang="ru-RU" sz="12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 Стандартов распространено на ФКУ «ЦОКР»;</a:t>
            </a:r>
          </a:p>
          <a:p>
            <a:pPr marL="228600" indent="-228600" algn="just">
              <a:spcBef>
                <a:spcPts val="600"/>
              </a:spcBef>
              <a:buAutoNum type="arabicPeriod"/>
            </a:pPr>
            <a:r>
              <a:rPr lang="ru-RU" sz="12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Разработаны стандарты для контроля по уровню подведомственности и для организации деятельности пула контролеров </a:t>
            </a:r>
            <a:r>
              <a:rPr lang="ru-RU" sz="1200" b="1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аудиторов;</a:t>
            </a:r>
            <a:endParaRPr lang="ru-RU" sz="1200" b="1" dirty="0" smtClean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 algn="just">
              <a:spcBef>
                <a:spcPts val="600"/>
              </a:spcBef>
              <a:buAutoNum type="arabicPeriod"/>
            </a:pPr>
            <a:r>
              <a:rPr lang="ru-RU" sz="12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Актуализированы формы документов;</a:t>
            </a:r>
          </a:p>
          <a:p>
            <a:pPr marL="228600" indent="-228600" algn="just">
              <a:spcBef>
                <a:spcPts val="600"/>
              </a:spcBef>
              <a:buAutoNum type="arabicPeriod"/>
            </a:pPr>
            <a:r>
              <a:rPr lang="ru-RU" sz="12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Обеспечена индивидуальная регламентация для ЦАФК </a:t>
            </a:r>
            <a:br>
              <a:rPr lang="ru-RU" sz="12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ТОФК, ФКУ «ЦОКР»</a:t>
            </a:r>
            <a:endParaRPr lang="ru-RU" sz="12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Штриховая стрелка вправо 4"/>
          <p:cNvSpPr/>
          <p:nvPr/>
        </p:nvSpPr>
        <p:spPr>
          <a:xfrm>
            <a:off x="2411760" y="1268760"/>
            <a:ext cx="1440160" cy="576064"/>
          </a:xfrm>
          <a:prstGeom prst="striped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Штриховая стрелка вправо 18"/>
          <p:cNvSpPr/>
          <p:nvPr/>
        </p:nvSpPr>
        <p:spPr>
          <a:xfrm>
            <a:off x="2411760" y="2564904"/>
            <a:ext cx="1440160" cy="576064"/>
          </a:xfrm>
          <a:prstGeom prst="striped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Штриховая стрелка вправо 19"/>
          <p:cNvSpPr/>
          <p:nvPr/>
        </p:nvSpPr>
        <p:spPr>
          <a:xfrm>
            <a:off x="2411760" y="4869160"/>
            <a:ext cx="1440160" cy="576064"/>
          </a:xfrm>
          <a:prstGeom prst="striped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119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229464"/>
            <a:ext cx="2133600" cy="365125"/>
          </a:xfrm>
        </p:spPr>
        <p:txBody>
          <a:bodyPr/>
          <a:lstStyle/>
          <a:p>
            <a:pPr>
              <a:defRPr/>
            </a:pPr>
            <a:fld id="{287CD31E-ABE9-4C9B-99ED-2B77253BB2CD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7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2"/>
          <p:cNvSpPr txBox="1">
            <a:spLocks/>
          </p:cNvSpPr>
          <p:nvPr/>
        </p:nvSpPr>
        <p:spPr bwMode="auto">
          <a:xfrm>
            <a:off x="251520" y="-27384"/>
            <a:ext cx="8712968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СТАНДАРТЫ ВНУТРЕННЕГО КОНТРОЛЯ И ВНУТРЕННЕГО 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</a:rPr>
              <a:t>А</a:t>
            </a:r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УДИТА, ПРИМЕНЯЕМЫЕ КОНТРОЛЬНО-АУДИТОРСКИМИ ПОДРАЗДЕЛЕНИЯМИ…</a:t>
            </a:r>
            <a:endParaRPr lang="ru-RU" sz="2000" b="1" dirty="0">
              <a:solidFill>
                <a:srgbClr val="162387"/>
              </a:solidFill>
              <a:latin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1520" y="1196752"/>
            <a:ext cx="849694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существенно расширен понятийный аппарат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уточнены сроки проведения отдельных мероприятий в ходе подготовки и проведения проверок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 перечень информации, используемой для планирования контрольно-аудиторской деятельности, с учетом риск-ориентированного подхода к контролю и аудиту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 регламентированы отдельные вопросы в соответствии с поступившими предложениями территориальных органов Федерального казначейства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уточнены права и обязанности участников контрольных и аудиторских мероприятий</a:t>
            </a:r>
          </a:p>
          <a:p>
            <a:pPr marL="285750" indent="-285750" algn="just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предусмотрено включение в отчетность по результатам контрольной и аудиторской деятельности информации о систематических нарушениях, их динамике, предложений по предупреждению таких нарушений в дальнейшей деятельности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54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229464"/>
            <a:ext cx="2133600" cy="365125"/>
          </a:xfrm>
        </p:spPr>
        <p:txBody>
          <a:bodyPr/>
          <a:lstStyle/>
          <a:p>
            <a:pPr>
              <a:defRPr/>
            </a:pPr>
            <a:fld id="{287CD31E-ABE9-4C9B-99ED-2B77253BB2CD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8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2"/>
          <p:cNvSpPr txBox="1">
            <a:spLocks/>
          </p:cNvSpPr>
          <p:nvPr/>
        </p:nvSpPr>
        <p:spPr bwMode="auto">
          <a:xfrm>
            <a:off x="251520" y="-27384"/>
            <a:ext cx="8712968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АКТУАЛИЗАЦИЯ ТИПОВЫХ ДОКУМЕНТОВ  </a:t>
            </a:r>
          </a:p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В ЦЕЛЯХ ОСУЩЕСТВЛЕНИЯ ВНУТРЕННЕГО КОНТРОЛЯ </a:t>
            </a:r>
          </a:p>
          <a:p>
            <a:pPr algn="ctr" eaLnBrk="0" hangingPunct="0"/>
            <a:r>
              <a:rPr lang="ru-RU" sz="2000" b="1" dirty="0" smtClean="0">
                <a:solidFill>
                  <a:srgbClr val="162387"/>
                </a:solidFill>
                <a:latin typeface="Times New Roman" pitchFamily="18" charset="0"/>
              </a:rPr>
              <a:t>И ВНУТРЕННЕГО АУДИТА</a:t>
            </a:r>
            <a:endParaRPr lang="ru-RU" sz="2000" b="1" dirty="0">
              <a:solidFill>
                <a:srgbClr val="162387"/>
              </a:solidFill>
              <a:latin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3645024"/>
            <a:ext cx="2016224" cy="1080120"/>
          </a:xfrm>
          <a:prstGeom prst="rect">
            <a:avLst/>
          </a:prstGeom>
          <a:solidFill>
            <a:srgbClr val="BCF1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возможных (основных) нарушений </a:t>
            </a:r>
          </a:p>
          <a:p>
            <a:pPr algn="ctr"/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деятельности УФК</a:t>
            </a:r>
            <a:endParaRPr lang="ru-RU" sz="14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1196752"/>
            <a:ext cx="2016224" cy="1080120"/>
          </a:xfrm>
          <a:prstGeom prst="rect">
            <a:avLst/>
          </a:prstGeom>
          <a:solidFill>
            <a:srgbClr val="BCF1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Типовая программа проверки деятельности УФК</a:t>
            </a:r>
            <a:endParaRPr lang="ru-RU" sz="14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2425874"/>
            <a:ext cx="2016224" cy="1080120"/>
          </a:xfrm>
          <a:prstGeom prst="rect">
            <a:avLst/>
          </a:prstGeom>
          <a:solidFill>
            <a:srgbClr val="BCF1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Типовая программа проверки деятельности </a:t>
            </a:r>
          </a:p>
          <a:p>
            <a:pPr algn="ctr"/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МОУ ФК</a:t>
            </a:r>
            <a:endParaRPr lang="ru-RU" sz="14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9512" y="4874493"/>
            <a:ext cx="2016224" cy="1080120"/>
          </a:xfrm>
          <a:prstGeom prst="rect">
            <a:avLst/>
          </a:prstGeom>
          <a:solidFill>
            <a:srgbClr val="BCF1F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возможных (основных) нарушений </a:t>
            </a:r>
          </a:p>
          <a:p>
            <a:pPr algn="ctr"/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деятельности </a:t>
            </a:r>
          </a:p>
          <a:p>
            <a:pPr algn="ctr"/>
            <a:r>
              <a:rPr lang="ru-RU" sz="14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МОУ ФК</a:t>
            </a:r>
            <a:endParaRPr lang="ru-RU" sz="14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411760" y="1052736"/>
            <a:ext cx="0" cy="5328592"/>
          </a:xfrm>
          <a:prstGeom prst="line">
            <a:avLst/>
          </a:prstGeom>
          <a:ln w="317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2627784" y="1196752"/>
            <a:ext cx="720080" cy="47578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8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Ежегодная актуализация </a:t>
            </a:r>
          </a:p>
          <a:p>
            <a:pPr algn="ctr"/>
            <a:r>
              <a:rPr lang="ru-RU" sz="18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связи с изменением законодательства </a:t>
            </a:r>
            <a:endParaRPr lang="ru-RU" sz="18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3491880" y="1052736"/>
            <a:ext cx="0" cy="5328592"/>
          </a:xfrm>
          <a:prstGeom prst="line">
            <a:avLst/>
          </a:prstGeom>
          <a:ln w="317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635896" y="1196752"/>
            <a:ext cx="936104" cy="47578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8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Учтены вопросы предоставления бюджетных кредитов </a:t>
            </a:r>
            <a:endParaRPr lang="ru-RU" sz="18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644008" y="1196752"/>
            <a:ext cx="936104" cy="47578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8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Учтены изменения законодательства </a:t>
            </a:r>
          </a:p>
          <a:p>
            <a:pPr algn="ctr"/>
            <a:r>
              <a:rPr lang="ru-RU" sz="18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сфере закупок товаров, работ, услуг</a:t>
            </a:r>
            <a:endParaRPr lang="ru-RU" sz="18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652120" y="1196752"/>
            <a:ext cx="936104" cy="47578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8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Включены положения по организации судебной работы и мониторингу </a:t>
            </a:r>
            <a:r>
              <a:rPr lang="ru-RU" sz="1800" b="1" dirty="0" err="1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правоприменения</a:t>
            </a:r>
            <a:endParaRPr lang="ru-RU" sz="18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>
            <a:off x="6660232" y="1031250"/>
            <a:ext cx="0" cy="5328592"/>
          </a:xfrm>
          <a:prstGeom prst="line">
            <a:avLst/>
          </a:prstGeom>
          <a:ln w="317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6732240" y="1191419"/>
            <a:ext cx="936104" cy="4757861"/>
          </a:xfrm>
          <a:prstGeom prst="rect">
            <a:avLst/>
          </a:prstGeom>
          <a:solidFill>
            <a:srgbClr val="F8FFB3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8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Разработаны классификаторы внутренних (операционных) рисков по направлениям деятельности </a:t>
            </a:r>
            <a:endParaRPr lang="ru-RU" sz="18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2411760" y="6453336"/>
            <a:ext cx="6552728" cy="0"/>
          </a:xfrm>
          <a:prstGeom prst="straightConnector1">
            <a:avLst/>
          </a:prstGeom>
          <a:ln w="38100">
            <a:solidFill>
              <a:srgbClr val="16238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339752" y="5970766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 год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63888" y="5970766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полугодие 2015 года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52120" y="5940569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полугодие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 года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7740352" y="1052736"/>
            <a:ext cx="0" cy="5328592"/>
          </a:xfrm>
          <a:prstGeom prst="line">
            <a:avLst/>
          </a:prstGeom>
          <a:ln w="3175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7820744" y="1196752"/>
            <a:ext cx="936104" cy="4757861"/>
          </a:xfrm>
          <a:prstGeom prst="rect">
            <a:avLst/>
          </a:prstGeom>
          <a:solidFill>
            <a:srgbClr val="F8FFB3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800" b="1" dirty="0" smtClean="0">
                <a:solidFill>
                  <a:srgbClr val="16238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Внедрены классификаторы внутренних (операционных) рисков по направлениям деятельности </a:t>
            </a:r>
            <a:endParaRPr lang="ru-RU" sz="1800" b="1" dirty="0">
              <a:solidFill>
                <a:srgbClr val="16238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68344" y="5949280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 год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48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2"/>
          <p:cNvSpPr txBox="1">
            <a:spLocks/>
          </p:cNvSpPr>
          <p:nvPr/>
        </p:nvSpPr>
        <p:spPr bwMode="auto">
          <a:xfrm>
            <a:off x="500034" y="-27384"/>
            <a:ext cx="8208912" cy="57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sz="2100" b="1" dirty="0" smtClean="0">
                <a:solidFill>
                  <a:srgbClr val="162387"/>
                </a:solidFill>
                <a:latin typeface="Times New Roman" pitchFamily="18" charset="0"/>
              </a:rPr>
              <a:t>АВТОМАТИЗАЦИЯ ТЕХНОЛОГИЙ </a:t>
            </a:r>
          </a:p>
          <a:p>
            <a:pPr algn="ctr" eaLnBrk="0" hangingPunct="0"/>
            <a:r>
              <a:rPr lang="ru-RU" sz="2100" b="1" dirty="0" smtClean="0">
                <a:solidFill>
                  <a:srgbClr val="162387"/>
                </a:solidFill>
                <a:latin typeface="Times New Roman" pitchFamily="18" charset="0"/>
              </a:rPr>
              <a:t>ОСУЩЕСТВЛЕНИЯ ВНУТРЕННЕГО КОНТРОЛЯ </a:t>
            </a:r>
          </a:p>
          <a:p>
            <a:pPr algn="ctr" eaLnBrk="0" hangingPunct="0"/>
            <a:r>
              <a:rPr lang="ru-RU" sz="2100" b="1" dirty="0" smtClean="0">
                <a:solidFill>
                  <a:srgbClr val="162387"/>
                </a:solidFill>
                <a:latin typeface="Times New Roman" pitchFamily="18" charset="0"/>
              </a:rPr>
              <a:t>В ОРГАНАХ ФЕДЕРАЛЬНОГО КАЗНАЧЕЙСТВА </a:t>
            </a:r>
            <a:endParaRPr lang="ru-RU" sz="2100" b="1" dirty="0">
              <a:solidFill>
                <a:srgbClr val="162387"/>
              </a:solidFill>
              <a:latin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 cstate="print"/>
          <a:srcRect l="18000" t="10041" r="10391" b="12238"/>
          <a:stretch>
            <a:fillRect/>
          </a:stretch>
        </p:blipFill>
        <p:spPr bwMode="auto">
          <a:xfrm>
            <a:off x="762353" y="1484783"/>
            <a:ext cx="2527927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 cstate="print"/>
          <a:srcRect l="16558" t="2391" r="13352" b="16737"/>
          <a:stretch>
            <a:fillRect/>
          </a:stretch>
        </p:blipFill>
        <p:spPr bwMode="auto">
          <a:xfrm>
            <a:off x="1748236" y="1988840"/>
            <a:ext cx="3084087" cy="244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97992" y="1185794"/>
            <a:ext cx="2508741" cy="2269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ОПЕРАЦИЙ И ДЕЙСТВИЙ (СПРАВОЧНИК)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38647" y="1891591"/>
            <a:ext cx="2508741" cy="2269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ВНУТРЕННЕГО КОНТРОЛЯ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7CD31E-ABE9-4C9B-99ED-2B77253BB2CD}" type="slidenum"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9</a:t>
            </a:fld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" name="Рисунок 24"/>
          <p:cNvPicPr/>
          <p:nvPr/>
        </p:nvPicPr>
        <p:blipFill>
          <a:blip r:embed="rId5" cstate="print"/>
          <a:srcRect l="21165" t="9036" r="23660" b="20683"/>
          <a:stretch>
            <a:fillRect/>
          </a:stretch>
        </p:blipFill>
        <p:spPr bwMode="auto">
          <a:xfrm>
            <a:off x="3284151" y="2528899"/>
            <a:ext cx="309634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Прямоугольник 25"/>
          <p:cNvSpPr/>
          <p:nvPr/>
        </p:nvSpPr>
        <p:spPr>
          <a:xfrm>
            <a:off x="3298664" y="2348879"/>
            <a:ext cx="3096345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 УЧЕТА 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ВЫЯВЛЕННЫХ НАРУШЕНИЙ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Рисунок 26"/>
          <p:cNvPicPr/>
          <p:nvPr/>
        </p:nvPicPr>
        <p:blipFill>
          <a:blip r:embed="rId6" cstate="print"/>
          <a:srcRect l="20036" r="17845" b="4005"/>
          <a:stretch>
            <a:fillRect/>
          </a:stretch>
        </p:blipFill>
        <p:spPr bwMode="auto">
          <a:xfrm>
            <a:off x="5495031" y="3373905"/>
            <a:ext cx="2677369" cy="2124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рямоугольник 27"/>
          <p:cNvSpPr/>
          <p:nvPr/>
        </p:nvSpPr>
        <p:spPr>
          <a:xfrm>
            <a:off x="4685309" y="5805264"/>
            <a:ext cx="4351187" cy="36004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УПРАВЛЕНЧЕСКОГО РЕШЕНИЯ</a:t>
            </a:r>
            <a:endParaRPr lang="ru-RU" sz="14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7740352" y="5498625"/>
            <a:ext cx="0" cy="306639"/>
          </a:xfrm>
          <a:prstGeom prst="straightConnector1">
            <a:avLst/>
          </a:prstGeom>
          <a:ln w="444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5202070" y="4761147"/>
            <a:ext cx="18002" cy="1044117"/>
          </a:xfrm>
          <a:prstGeom prst="straightConnector1">
            <a:avLst/>
          </a:prstGeom>
          <a:ln w="4445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278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8112</TotalTime>
  <Words>1358</Words>
  <Application>Microsoft Office PowerPoint</Application>
  <PresentationFormat>Экран (4:3)</PresentationFormat>
  <Paragraphs>199</Paragraphs>
  <Slides>14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НОВАЦИИ РЕГЛАМЕНТАЦИИ  КОНТРОЛЬНОЙ И АУДИТОРСКОЙ ДЕЯТЕЛЬНОСТИ В ОРГАНАХ ФЕДЕРАЛЬНОГО КАЗНАЧЕЙСТВА  И ФЕДЕРАЛЬНОМ КАЗЕННОМ УЧРЕЖДЕНИИ «ЦЕНТР ПО ОБЕСПЕЧЕНИЮ ДЕЯТЕЛЬНОСТИ КАЗНАЧЕЙСТВА РОССИИ»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vvnikolaev</dc:creator>
  <cp:lastModifiedBy>Ворон Наталья Юрьевна</cp:lastModifiedBy>
  <cp:revision>436</cp:revision>
  <cp:lastPrinted>2015-06-18T11:00:33Z</cp:lastPrinted>
  <dcterms:created xsi:type="dcterms:W3CDTF">2012-02-14T07:53:23Z</dcterms:created>
  <dcterms:modified xsi:type="dcterms:W3CDTF">2015-12-16T16:21:10Z</dcterms:modified>
</cp:coreProperties>
</file>