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518" r:id="rId2"/>
    <p:sldId id="558" r:id="rId3"/>
    <p:sldId id="716" r:id="rId4"/>
    <p:sldId id="713" r:id="rId5"/>
    <p:sldId id="715" r:id="rId6"/>
    <p:sldId id="717" r:id="rId7"/>
    <p:sldId id="730" r:id="rId8"/>
    <p:sldId id="728" r:id="rId9"/>
    <p:sldId id="718" r:id="rId10"/>
    <p:sldId id="731" r:id="rId11"/>
    <p:sldId id="719" r:id="rId12"/>
    <p:sldId id="732" r:id="rId13"/>
    <p:sldId id="725" r:id="rId14"/>
    <p:sldId id="726" r:id="rId15"/>
    <p:sldId id="729" r:id="rId16"/>
    <p:sldId id="721" r:id="rId17"/>
    <p:sldId id="722" r:id="rId18"/>
    <p:sldId id="723" r:id="rId19"/>
  </p:sldIdLst>
  <p:sldSz cx="9144000" cy="6858000" type="screen4x3"/>
  <p:notesSz cx="9926638" cy="6797675"/>
  <p:embeddedFontLst>
    <p:embeddedFont>
      <p:font typeface="Garamond" panose="02020404030301010803" pitchFamily="18" charset="0"/>
      <p:regular r:id="rId22"/>
      <p:bold r:id="rId23"/>
      <p:italic r:id="rId24"/>
    </p:embeddedFont>
    <p:embeddedFont>
      <p:font typeface="Bookman Old Style" panose="02050604050505020204" pitchFamily="18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</p:embeddedFontLst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0066"/>
    <a:srgbClr val="800000"/>
    <a:srgbClr val="006600"/>
    <a:srgbClr val="666699"/>
    <a:srgbClr val="996600"/>
    <a:srgbClr val="CCCC00"/>
    <a:srgbClr val="0000CC"/>
    <a:srgbClr val="FF66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047" autoAdjust="0"/>
    <p:restoredTop sz="94222" autoAdjust="0"/>
  </p:normalViewPr>
  <p:slideViewPr>
    <p:cSldViewPr>
      <p:cViewPr varScale="1">
        <p:scale>
          <a:sx n="107" d="100"/>
          <a:sy n="107" d="100"/>
        </p:scale>
        <p:origin x="135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5" d="100"/>
          <a:sy n="115" d="100"/>
        </p:scale>
        <p:origin x="-2178" y="-108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86" tIns="44094" rIns="88186" bIns="44094" numCol="1" anchor="t" anchorCtr="0" compatLnSpc="1">
            <a:prstTxWarp prst="textNoShape">
              <a:avLst/>
            </a:prstTxWarp>
          </a:bodyPr>
          <a:lstStyle>
            <a:lvl1pPr algn="l" defTabSz="882650" eaLnBrk="0" hangingPunct="0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1338" y="0"/>
            <a:ext cx="43037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86" tIns="44094" rIns="88186" bIns="44094" numCol="1" anchor="t" anchorCtr="0" compatLnSpc="1">
            <a:prstTxWarp prst="textNoShape">
              <a:avLst/>
            </a:prstTxWarp>
          </a:bodyPr>
          <a:lstStyle>
            <a:lvl1pPr algn="r" defTabSz="882650" eaLnBrk="0" hangingPunct="0">
              <a:defRPr sz="1200" b="0" smtClean="0"/>
            </a:lvl1pPr>
          </a:lstStyle>
          <a:p>
            <a:pPr>
              <a:defRPr/>
            </a:pPr>
            <a:fld id="{936AF388-4697-4786-BC6B-EB66BE540649}" type="datetime1">
              <a:rPr lang="ru-RU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372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7950"/>
            <a:ext cx="4302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86" tIns="44094" rIns="88186" bIns="44094" numCol="1" anchor="b" anchorCtr="0" compatLnSpc="1">
            <a:prstTxWarp prst="textNoShape">
              <a:avLst/>
            </a:prstTxWarp>
          </a:bodyPr>
          <a:lstStyle>
            <a:lvl1pPr algn="l" defTabSz="882650" eaLnBrk="0" hangingPunct="0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2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1338" y="6457950"/>
            <a:ext cx="430371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186" tIns="44094" rIns="88186" bIns="44094" numCol="1" anchor="b" anchorCtr="0" compatLnSpc="1">
            <a:prstTxWarp prst="textNoShape">
              <a:avLst/>
            </a:prstTxWarp>
          </a:bodyPr>
          <a:lstStyle>
            <a:lvl1pPr algn="r" defTabSz="882650" eaLnBrk="0" hangingPunct="0">
              <a:defRPr sz="1200" b="0" smtClean="0"/>
            </a:lvl1pPr>
          </a:lstStyle>
          <a:p>
            <a:pPr>
              <a:defRPr/>
            </a:pPr>
            <a:fld id="{FF1969D2-9191-4ED5-81C5-00945A7A2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3112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338" y="0"/>
            <a:ext cx="43037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/>
            </a:lvl1pPr>
          </a:lstStyle>
          <a:p>
            <a:pPr>
              <a:defRPr/>
            </a:pPr>
            <a:fld id="{5CD465C0-17C2-4826-A73D-3FAADDF60AFD}" type="datetime1">
              <a:rPr lang="ru-RU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11175"/>
            <a:ext cx="3397250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2262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338" y="6456363"/>
            <a:ext cx="4303712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4" tIns="45706" rIns="91414" bIns="457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/>
            </a:lvl1pPr>
          </a:lstStyle>
          <a:p>
            <a:pPr>
              <a:defRPr/>
            </a:pPr>
            <a:fld id="{BCC5BF31-D10A-46DB-BFE6-8A458683D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07037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D3EAC1-5895-4B99-8981-A6C93241ECDF}" type="slidenum">
              <a:rPr lang="ru-RU"/>
              <a:pPr/>
              <a:t>1</a:t>
            </a:fld>
            <a:endParaRPr lang="ru-RU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2350075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10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0124715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11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9810368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12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667891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13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29275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14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9908275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15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0863028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16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750272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17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714704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D3EAC1-5895-4B99-8981-A6C93241ECDF}" type="slidenum">
              <a:rPr lang="ru-RU"/>
              <a:pPr/>
              <a:t>18</a:t>
            </a:fld>
            <a:endParaRPr lang="ru-RU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271894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2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14417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3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67496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4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664312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5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42188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6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61849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7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1678798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8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598624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ABFD80-EC66-4BD7-ABAC-0CBDBB4F3286}" type="slidenum">
              <a:rPr lang="ru-RU"/>
              <a:pPr/>
              <a:t>9</a:t>
            </a:fld>
            <a:endParaRPr lang="ru-RU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714534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6475B-9CE6-4C7E-90DA-26184466D11E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181D0-F6CC-4AAF-9B43-7AA4CF519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CB8CB-7587-47A3-853E-0315F84427F1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26E8-4BD9-4083-85A9-CB94D3A336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620D0-4DC0-45A5-941D-0A6265505053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A159C-310F-4DB3-9A32-96B8A489E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9DA07-4468-406E-B2B6-7D1920EB2AC3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F428F-7CD2-4DD3-BC6E-9E2414079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6007C-4277-4F93-A2D3-AF31E00AB4C2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BEA2F5-1F17-4C8F-826D-8154E5EDF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1CD66-03E7-416D-B38B-005EB1B72090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0FA5F-9D1A-4D05-A522-8F5701C4B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252DC-8946-4E8A-A6EC-F0232E725EDA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77233-5C86-4430-9DDF-D723243F3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F28EA-45C4-47F2-8380-2141EF5AA467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F135F-C85B-4AFF-AC4A-59F79CFDD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44771-FC6F-4499-B9BD-924599AABB24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63BBD-0694-40EF-BAEC-6D7D9F51C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EEE7F-BE61-4E53-A8FC-1233E9DD20B6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06671-3FE3-42E8-85ED-A99499F42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15FCC-1C21-43BC-85AD-7EE5E7ABFEF9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302BB-B154-49DB-9814-5517BE30C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 smtClean="0"/>
            </a:lvl1pPr>
          </a:lstStyle>
          <a:p>
            <a:pPr>
              <a:defRPr/>
            </a:pPr>
            <a:fld id="{4318AD4A-01FE-4845-B421-8988D13188A7}" type="datetime1">
              <a:rPr lang="ru-RU" smtClean="0"/>
              <a:pPr>
                <a:defRPr/>
              </a:pPr>
              <a:t>18.12.2015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pitchFamily="34" charset="0"/>
              </a:defRPr>
            </a:lvl1pPr>
          </a:lstStyle>
          <a:p>
            <a:pPr>
              <a:defRPr/>
            </a:pPr>
            <a:fld id="{6CE24180-17F4-4DC2-B0A8-8049CF990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d"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43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35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0" y="5661025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39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540543" y="1628800"/>
            <a:ext cx="8062913" cy="34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sz="2600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Об информационном взаимодействии территориальных органов Федерального казначейства и территориальных органов Федеральной службы финансово-бюджетного </a:t>
            </a:r>
            <a:r>
              <a:rPr lang="ru-RU" sz="26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надзора</a:t>
            </a:r>
          </a:p>
          <a:p>
            <a:pPr>
              <a:spcBef>
                <a:spcPts val="1200"/>
              </a:spcBef>
              <a:defRPr/>
            </a:pPr>
            <a: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Начальник отдела внутреннего контроля и аудита</a:t>
            </a:r>
            <a:br>
              <a:rPr lang="ru-RU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Преминин Иван Александрович</a:t>
            </a:r>
            <a:endParaRPr lang="ru-RU" sz="26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5589588"/>
            <a:ext cx="9144000" cy="714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0" y="5661248"/>
            <a:ext cx="9144000" cy="105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3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Всероссийское совещание на тему: «Развитие механизмов внутреннего контроля, аудита и оценки эффективности деятельности в органах Федерального казначейства»</a:t>
            </a:r>
          </a:p>
        </p:txBody>
      </p:sp>
      <p:sp>
        <p:nvSpPr>
          <p:cNvPr id="4109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3647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Проблемные вопросы, 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возникающие при взаимодействии</a:t>
            </a:r>
          </a:p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запрос </a:t>
            </a:r>
            <a:r>
              <a:rPr lang="ru-RU" sz="2400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МТУ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i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Росфиннадзора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информации, подготовка которой требует проведения аналитических и обобщающих мероприятий </a:t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сотрудниками нескольких структурных подразделений Управления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7351259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40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Информация, представляемая 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МТУ</a:t>
            </a: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i="1" u="sng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Росфиннадзора</a:t>
            </a:r>
            <a:endParaRPr lang="ru-RU" sz="2400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endParaRPr lang="ru-RU" sz="2400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Сведения о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выявленных фактах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нецелевого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использования средств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федерального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бюджета</a:t>
            </a:r>
          </a:p>
          <a:p>
            <a:pPr>
              <a:spcBef>
                <a:spcPts val="1800"/>
              </a:spcBef>
              <a:defRPr/>
            </a:pP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(ежеквартально,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по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установленной форме)</a:t>
            </a:r>
            <a:endParaRPr lang="ru-RU" sz="24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294483074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5309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Контрольно-аналитическая работа 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 информацией, представленной 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МТУ</a:t>
            </a: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i="1" u="sng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Росфиннадзора</a:t>
            </a:r>
            <a:endParaRPr lang="ru-RU" sz="2400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 проверялись заявки на кассовый расход </a:t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подтверждающие документы </a:t>
            </a:r>
          </a:p>
          <a:p>
            <a:pPr>
              <a:spcBef>
                <a:spcPts val="1800"/>
              </a:spcBef>
              <a:defRPr/>
            </a:pP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 ответственных должностных лиц Управления запрашивались объяснительные записки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мотивах принятия решения </a:t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 санкционировании расходов</a:t>
            </a:r>
            <a:endParaRPr lang="ru-RU" sz="2200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 анализировались требования порядков санкционирования расходов и их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корректное исполнение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сотрудниками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Управления</a:t>
            </a:r>
            <a:endParaRPr lang="ru-RU" sz="2200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18311472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Проблемные вопросы, 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возникающие при взаимодействии</a:t>
            </a:r>
          </a:p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непредставление информации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 выявленных фактах нецелевого использования средств федерального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бюджета в сроки, </a:t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установленные Соглашением</a:t>
            </a:r>
            <a:endParaRPr lang="ru-RU" sz="24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225984471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Актуальность взаимодействия 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сотрудничества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обеспечение качественного исполнения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установленных полномочий и функций,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реализация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которых способствует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укреплению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бюджетной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дисциплины</a:t>
            </a:r>
          </a:p>
          <a:p>
            <a:pPr>
              <a:spcBef>
                <a:spcPts val="1800"/>
              </a:spcBef>
              <a:defRPr/>
            </a:pP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выполнение корректирующих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предупреждающих действий для </a:t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профилактики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предотвращения </a:t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нарушений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недостатков в работе</a:t>
            </a:r>
            <a:endParaRPr lang="ru-RU" sz="24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13954795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387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endParaRPr lang="ru-RU" sz="2400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Предложения </a:t>
            </a:r>
            <a:r>
              <a:rPr lang="ru-RU" sz="2400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по </a:t>
            </a: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совершенствованию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ru-RU" sz="2400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marL="342900" indent="-342900">
              <a:spcBef>
                <a:spcPts val="1800"/>
              </a:spcBef>
              <a:buFontTx/>
              <a:buChar char="-"/>
              <a:defRPr/>
            </a:pP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актуализировать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обновить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Соглашение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 сотрудничестве и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информационном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взаимодействии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между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Федеральным казначейством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Федеральной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службой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финансово-бюджетного надзора</a:t>
            </a:r>
            <a:endParaRPr lang="ru-RU" sz="24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26666125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endParaRPr lang="ru-RU" sz="2400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Предложения </a:t>
            </a:r>
            <a:r>
              <a:rPr lang="ru-RU" sz="2400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по </a:t>
            </a: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совершенствованию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 разработать и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направить в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Управления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Федерального казначейства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по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субъектам Российской Федерации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Типовые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Соглашения о сотрудничестве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информационном взаимодействии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территориальными органами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финансово-бюджетного надзора</a:t>
            </a:r>
          </a:p>
          <a:p>
            <a:pPr>
              <a:spcBef>
                <a:spcPts val="1800"/>
              </a:spcBef>
              <a:defRPr/>
            </a:pP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(с </a:t>
            </a:r>
            <a:r>
              <a:rPr lang="ru-RU" sz="22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приложением рекомендуемых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форм </a:t>
            </a:r>
            <a:r>
              <a:rPr lang="ru-RU" sz="22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отчётных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документов) </a:t>
            </a:r>
            <a:endParaRPr lang="ru-RU" sz="24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92506024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endParaRPr lang="ru-RU" sz="2400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Предложения </a:t>
            </a:r>
            <a:r>
              <a:rPr lang="ru-RU" sz="2400" i="1" u="sng" dirty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по </a:t>
            </a: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совершенствованию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проработать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вопрос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подключения </a:t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органов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финансово-бюджетного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надзора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 информационной системе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Федерального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казначейства</a:t>
            </a:r>
            <a:endParaRPr lang="ru-RU" sz="2400" i="1" dirty="0" smtClean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2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(для самостоятельного изучения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</a:t>
            </a:r>
            <a:r>
              <a:rPr lang="ru-RU" sz="22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использования в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работе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как </a:t>
            </a:r>
            <a:r>
              <a:rPr lang="ru-RU" sz="22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первичных, так и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обобщенных</a:t>
            </a:r>
            <a:r>
              <a:rPr lang="ru-RU" sz="22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данных об </a:t>
            </a:r>
            <a:r>
              <a:rPr lang="ru-RU" sz="22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исполнении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федерального </a:t>
            </a:r>
            <a:r>
              <a:rPr lang="ru-RU" sz="22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бюджета) </a:t>
            </a:r>
            <a:endParaRPr lang="ru-RU" sz="24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316943113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43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35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0000" contrast="-10000"/>
          </a:blip>
          <a:srcRect/>
          <a:stretch>
            <a:fillRect/>
          </a:stretch>
        </p:blipFill>
        <p:spPr bwMode="auto">
          <a:xfrm>
            <a:off x="0" y="5661025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39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5589588"/>
            <a:ext cx="9144000" cy="714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0" y="5661248"/>
            <a:ext cx="9144000" cy="105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300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Всероссийское совещание на тему: «Развитие механизмов внутреннего контроля, аудита и оценки эффективности деятельности в органах Федерального казначейства»</a:t>
            </a:r>
          </a:p>
        </p:txBody>
      </p:sp>
      <p:sp>
        <p:nvSpPr>
          <p:cNvPr id="4109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39750" y="2924175"/>
            <a:ext cx="7993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Спасибо за внимание!</a:t>
            </a:r>
            <a:endParaRPr lang="ru-RU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33399050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12360" y="6381328"/>
            <a:ext cx="1090464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-1669" y="1374776"/>
            <a:ext cx="9144000" cy="52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3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Нормативные документы</a:t>
            </a:r>
          </a:p>
          <a:p>
            <a:pPr>
              <a:spcBef>
                <a:spcPts val="1800"/>
              </a:spcBef>
              <a:defRPr/>
            </a:pP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Бюджетный кодекс </a:t>
            </a: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Российской </a:t>
            </a: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Федерации </a:t>
            </a:r>
            <a:b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(в редакции от 23 июля 2013 г. № 252-ФЗ)</a:t>
            </a:r>
            <a:endParaRPr lang="ru-RU" sz="2300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3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раздел </a:t>
            </a:r>
            <a:r>
              <a:rPr lang="ru-RU" sz="2300" i="1" dirty="0" err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IX</a:t>
            </a:r>
            <a:r>
              <a:rPr lang="ru-RU" sz="23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3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"</a:t>
            </a:r>
            <a:r>
              <a:rPr lang="ru-RU" sz="23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Государственный и </a:t>
            </a:r>
            <a:r>
              <a:rPr lang="ru-RU" sz="23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3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3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муниципальный финансовый </a:t>
            </a:r>
            <a:r>
              <a:rPr lang="ru-RU" sz="23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контроль"</a:t>
            </a: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Федеральный закон от </a:t>
            </a: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5 апреля 2013 г. № 41-ФЗ </a:t>
            </a:r>
            <a:b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"О Счетной палате Российской </a:t>
            </a: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Федерации«</a:t>
            </a:r>
          </a:p>
          <a:p>
            <a:pPr>
              <a:lnSpc>
                <a:spcPct val="110000"/>
              </a:lnSpc>
              <a:spcBef>
                <a:spcPct val="50000"/>
              </a:spcBef>
              <a:defRPr/>
            </a:pP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Федеральный </a:t>
            </a: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закон </a:t>
            </a: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от </a:t>
            </a: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7 </a:t>
            </a: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февраля 2011 г. № 6-ФЗ </a:t>
            </a:r>
            <a:b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"Об общих принципах организации и </a:t>
            </a:r>
            <a:b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деятельности контрольно-счетных </a:t>
            </a: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органов</a:t>
            </a: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субъектов Российской Федерации </a:t>
            </a:r>
            <a:b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3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муниципальных </a:t>
            </a:r>
            <a:r>
              <a:rPr lang="ru-RU" sz="23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образований»</a:t>
            </a:r>
            <a:endParaRPr lang="ru-RU" sz="2300" i="1" dirty="0">
              <a:solidFill>
                <a:srgbClr val="99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12360" y="6381328"/>
            <a:ext cx="1090464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-3015" y="131612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000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Финансовый </a:t>
            </a:r>
            <a:r>
              <a:rPr lang="ru-RU" sz="2000" i="1" dirty="0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контроль в сфере бюджетных правоотношений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03646" y="5735138"/>
            <a:ext cx="7416825" cy="571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spcBef>
                <a:spcPts val="600"/>
              </a:spcBef>
              <a:defRPr/>
            </a:pPr>
            <a:r>
              <a:rPr lang="en-US" sz="1400" dirty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- </a:t>
            </a:r>
            <a:r>
              <a:rPr lang="ru-RU" sz="1400" dirty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контроль за наличием документов, подтверждающих возникновение денежного обязательства, подлежащего оплате за </a:t>
            </a:r>
            <a:r>
              <a:rPr lang="ru-RU" sz="1400" dirty="0" err="1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счет</a:t>
            </a:r>
            <a:r>
              <a:rPr lang="ru-RU" sz="1400" dirty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 средств бюджета</a:t>
            </a:r>
            <a:endParaRPr lang="ru-RU" dirty="0">
              <a:solidFill>
                <a:srgbClr val="162387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7" y="4131512"/>
            <a:ext cx="7047287" cy="5000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defRPr/>
            </a:pPr>
            <a:r>
              <a:rPr lang="en-US" sz="1400" dirty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- </a:t>
            </a:r>
            <a:r>
              <a:rPr lang="ru-RU" sz="1400" dirty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контроль за </a:t>
            </a:r>
            <a:r>
              <a:rPr lang="ru-RU" sz="1400" dirty="0" err="1" smtClean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непревышением</a:t>
            </a:r>
            <a:r>
              <a:rPr lang="ru-RU" sz="1400" dirty="0" smtClean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 </a:t>
            </a:r>
            <a:r>
              <a:rPr lang="ru-RU" sz="1400" dirty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суммы по операции над лимитами бюджетных обязательств и (или) бюджетными ассигнованиями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1921615"/>
            <a:ext cx="3571875" cy="895504"/>
          </a:xfrm>
          <a:prstGeom prst="rect">
            <a:avLst/>
          </a:prstGeom>
          <a:noFill/>
          <a:ln w="38100">
            <a:solidFill>
              <a:srgbClr val="0066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100" dirty="0">
                <a:solidFill>
                  <a:srgbClr val="1623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itchFamily="18" charset="0"/>
              </a:rPr>
              <a:t>Предварительный финансовый контроль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56217" y="1893414"/>
            <a:ext cx="3571875" cy="1015695"/>
          </a:xfrm>
          <a:prstGeom prst="rect">
            <a:avLst/>
          </a:prstGeom>
          <a:noFill/>
          <a:ln w="38100">
            <a:solidFill>
              <a:srgbClr val="8000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100" dirty="0">
                <a:solidFill>
                  <a:srgbClr val="1623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itchFamily="18" charset="0"/>
              </a:rPr>
              <a:t>Последующий финансовый контроль (надзор)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11560" y="3354940"/>
            <a:ext cx="3571875" cy="660715"/>
          </a:xfrm>
          <a:prstGeom prst="rect">
            <a:avLst/>
          </a:prstGeom>
          <a:noFill/>
          <a:ln w="38100">
            <a:solidFill>
              <a:srgbClr val="0066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100" dirty="0" smtClean="0">
                <a:solidFill>
                  <a:srgbClr val="1623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itchFamily="18" charset="0"/>
              </a:rPr>
              <a:t>Федеральное казначейство </a:t>
            </a:r>
            <a:endParaRPr lang="ru-RU" sz="2100" dirty="0">
              <a:solidFill>
                <a:srgbClr val="16238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56217" y="3461227"/>
            <a:ext cx="3571875" cy="554428"/>
          </a:xfrm>
          <a:prstGeom prst="rect">
            <a:avLst/>
          </a:prstGeom>
          <a:noFill/>
          <a:ln w="38100">
            <a:solidFill>
              <a:srgbClr val="800000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100" dirty="0">
                <a:solidFill>
                  <a:srgbClr val="16238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  <a:cs typeface="Times New Roman" pitchFamily="18" charset="0"/>
              </a:rPr>
              <a:t>РОСФИННАДЗОР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03647" y="4762026"/>
            <a:ext cx="7578762" cy="8572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>
              <a:spcBef>
                <a:spcPts val="600"/>
              </a:spcBef>
              <a:defRPr/>
            </a:pPr>
            <a:r>
              <a:rPr lang="en-US" sz="1400" dirty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- </a:t>
            </a:r>
            <a:r>
              <a:rPr lang="ru-RU" sz="1400" dirty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контроль за соответствием содержания проводимой операции коду бюджетной классификации Российской Федерации, указанному в </a:t>
            </a:r>
            <a:r>
              <a:rPr lang="ru-RU" sz="1400" dirty="0" err="1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платежном</a:t>
            </a:r>
            <a:r>
              <a:rPr lang="ru-RU" sz="1400" dirty="0">
                <a:solidFill>
                  <a:srgbClr val="162387"/>
                </a:solidFill>
                <a:latin typeface="Bookman Old Style" panose="02050604050505020204" pitchFamily="18" charset="0"/>
                <a:cs typeface="Times New Roman" pitchFamily="18" charset="0"/>
              </a:rPr>
              <a:t> документе, представленном в Управление получателем бюджетных средств</a:t>
            </a:r>
            <a:endParaRPr lang="ru-RU" dirty="0">
              <a:solidFill>
                <a:srgbClr val="162387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0" name="Стрелка вниз 19"/>
          <p:cNvSpPr/>
          <p:nvPr/>
        </p:nvSpPr>
        <p:spPr>
          <a:xfrm>
            <a:off x="2185583" y="2891966"/>
            <a:ext cx="285750" cy="357187"/>
          </a:xfrm>
          <a:prstGeom prst="downArrow">
            <a:avLst/>
          </a:prstGeom>
          <a:solidFill>
            <a:srgbClr val="162387"/>
          </a:solidFill>
          <a:ln>
            <a:solidFill>
              <a:srgbClr val="1623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6556447" y="2996415"/>
            <a:ext cx="285750" cy="357187"/>
          </a:xfrm>
          <a:prstGeom prst="downArrow">
            <a:avLst/>
          </a:prstGeom>
          <a:solidFill>
            <a:srgbClr val="162387"/>
          </a:solidFill>
          <a:ln>
            <a:solidFill>
              <a:srgbClr val="1623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Двойная стрелка влево/вправо 21"/>
          <p:cNvSpPr/>
          <p:nvPr/>
        </p:nvSpPr>
        <p:spPr>
          <a:xfrm>
            <a:off x="4355513" y="3600524"/>
            <a:ext cx="428625" cy="142875"/>
          </a:xfrm>
          <a:prstGeom prst="leftRightArrow">
            <a:avLst/>
          </a:prstGeom>
          <a:solidFill>
            <a:schemeClr val="accent6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23" name="Прямая со стрелкой 22"/>
          <p:cNvCxnSpPr/>
          <p:nvPr/>
        </p:nvCxnSpPr>
        <p:spPr>
          <a:xfrm flipV="1">
            <a:off x="1259631" y="6366736"/>
            <a:ext cx="7191304" cy="20444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1259631" y="5660448"/>
            <a:ext cx="7191304" cy="14592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1259632" y="4682483"/>
            <a:ext cx="7191303" cy="7614"/>
          </a:xfrm>
          <a:prstGeom prst="straightConnector1">
            <a:avLst/>
          </a:prstGeom>
          <a:ln w="28575">
            <a:solidFill>
              <a:srgbClr val="00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1259631" y="4037215"/>
            <a:ext cx="2" cy="2358384"/>
          </a:xfrm>
          <a:prstGeom prst="line">
            <a:avLst/>
          </a:prstGeom>
          <a:ln w="34925"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Рисунок 2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28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39596695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12360" y="6381328"/>
            <a:ext cx="1090464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Правовые основания взаимодействия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Соглашение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 сотрудничестве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информационном взаимодействии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Федеральной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службы финансово-бюджетного надзора и Федерального казначейства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при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осуществлении контроля за соблюдением бюджетного законодательства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Российской Федерации </a:t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от 27 декабря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2006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года</a:t>
            </a:r>
          </a:p>
          <a:p>
            <a:pPr>
              <a:spcBef>
                <a:spcPts val="1800"/>
              </a:spcBef>
              <a:defRPr/>
            </a:pPr>
            <a:r>
              <a:rPr lang="ru-RU" sz="24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(в редакции от 25 ноября 2010 года) </a:t>
            </a:r>
            <a:endParaRPr lang="ru-RU" sz="24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endParaRPr lang="en-US" sz="2400" i="1" dirty="0" smtClean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136993238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12360" y="6381328"/>
            <a:ext cx="1090464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5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Правовые основания взаимодействия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Соглашение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 сотрудничестве и информационном взаимодействии </a:t>
            </a:r>
            <a:r>
              <a:rPr lang="ru-RU" sz="2400" i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МТУ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i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Росфиннадзора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Архангельской области и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УФК по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Архангельской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области при </a:t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осуществлении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контроля за соблюдением бюджетного законодательства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Российской Федерации</a:t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от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8 августа 2011 года</a:t>
            </a:r>
            <a:endParaRPr lang="ru-RU" sz="2400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56124318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521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Информация, представляемая УФК (постоянно)</a:t>
            </a:r>
          </a:p>
          <a:p>
            <a:pPr>
              <a:spcBef>
                <a:spcPts val="1800"/>
              </a:spcBef>
              <a:defRPr/>
            </a:pP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Сведения о главных распорядителях, </a:t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распорядителях и получателях средств федерального бюджета, главных администраторах и администраторах доходов федерального бюджета, главных администраторах и администраторах источников финансирования дефицита федерального бюджета, включённых в Сводный реестр </a:t>
            </a:r>
          </a:p>
          <a:p>
            <a:pPr>
              <a:spcBef>
                <a:spcPts val="1800"/>
              </a:spcBef>
              <a:defRPr/>
            </a:pP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Сведения о перечислении средств из федерального бюджета субъектам Российской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Федерации</a:t>
            </a:r>
            <a:endParaRPr lang="ru-RU" sz="2200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-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Отчет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 кассовых выбытиях средств федерального бюджета в разрезе получателей средств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федерального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бюджета (по 1 января 2015 года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)</a:t>
            </a:r>
            <a:endParaRPr lang="ru-RU" sz="2400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86989487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812360" y="6381328"/>
            <a:ext cx="1152128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0" name="Oval 11"/>
          <p:cNvSpPr>
            <a:spLocks noChangeAspect="1" noChangeArrowheads="1"/>
          </p:cNvSpPr>
          <p:nvPr/>
        </p:nvSpPr>
        <p:spPr bwMode="auto">
          <a:xfrm>
            <a:off x="1763688" y="1501843"/>
            <a:ext cx="5616624" cy="1801600"/>
          </a:xfrm>
          <a:prstGeom prst="ellipse">
            <a:avLst/>
          </a:prstGeom>
          <a:gradFill rotWithShape="0">
            <a:gsLst>
              <a:gs pos="0">
                <a:schemeClr val="bg1">
                  <a:alpha val="25000"/>
                </a:schemeClr>
              </a:gs>
              <a:gs pos="100000">
                <a:srgbClr val="D1D1D1">
                  <a:alpha val="53999"/>
                </a:srgbClr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anchor="ctr">
            <a:flatTx/>
          </a:bodyPr>
          <a:lstStyle/>
          <a:p>
            <a:r>
              <a:rPr lang="ru-RU" sz="2600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Административная ответственность за:</a:t>
            </a:r>
          </a:p>
        </p:txBody>
      </p:sp>
      <p:sp>
        <p:nvSpPr>
          <p:cNvPr id="23" name="AutoShape 19"/>
          <p:cNvSpPr>
            <a:spLocks noChangeArrowheads="1"/>
          </p:cNvSpPr>
          <p:nvPr/>
        </p:nvSpPr>
        <p:spPr bwMode="auto">
          <a:xfrm>
            <a:off x="0" y="3390822"/>
            <a:ext cx="9144000" cy="2232025"/>
          </a:xfrm>
          <a:prstGeom prst="wedgeRectCallout">
            <a:avLst>
              <a:gd name="adj1" fmla="val -88495"/>
              <a:gd name="adj2" fmla="val -30653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363538">
              <a:lnSpc>
                <a:spcPct val="95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непредставление информации,</a:t>
            </a:r>
            <a:endParaRPr lang="ru-RU" sz="2400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indent="363538">
              <a:lnSpc>
                <a:spcPct val="95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несвоевременное представление информации,</a:t>
            </a:r>
            <a:endParaRPr lang="ru-RU" sz="2400" i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 indent="363538">
              <a:lnSpc>
                <a:spcPct val="95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представление неполной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информации,</a:t>
            </a:r>
          </a:p>
          <a:p>
            <a:pPr indent="363538">
              <a:lnSpc>
                <a:spcPct val="95000"/>
              </a:lnSpc>
              <a:spcAft>
                <a:spcPts val="1800"/>
              </a:spcAft>
              <a:buFont typeface="Wingdings" pitchFamily="2" charset="2"/>
              <a:buChar char="Ø"/>
            </a:pP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представление </a:t>
            </a:r>
            <a:r>
              <a:rPr lang="ru-RU" sz="2400" i="1" dirty="0" err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искаженной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недостоверной)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информации</a:t>
            </a:r>
          </a:p>
          <a:p>
            <a:pPr>
              <a:lnSpc>
                <a:spcPct val="95000"/>
              </a:lnSpc>
              <a:spcAft>
                <a:spcPts val="1800"/>
              </a:spcAft>
            </a:pPr>
            <a:r>
              <a:rPr lang="ru-RU" sz="24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(статья 19.7 КоАП)</a:t>
            </a:r>
            <a:endParaRPr lang="ru-RU" sz="24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321093849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4970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Статья 15.15.10 КоАП </a:t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предусматривает привлечение </a:t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к административной ответственности </a:t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 виде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штрафа на должностных лиц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размере от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20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до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50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тысяч рублей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за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принятие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бюджетных обязательств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размерах, превышающих утвержденные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бюджетные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ассигнования и (или)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лимиты </a:t>
            </a:r>
            <a:r>
              <a:rPr lang="ru-RU" sz="22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бюджетных </a:t>
            </a:r>
            <a:r>
              <a:rPr lang="ru-RU" sz="22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обязательств</a:t>
            </a:r>
          </a:p>
          <a:p>
            <a:pPr>
              <a:spcBef>
                <a:spcPts val="1800"/>
              </a:spcBef>
              <a:defRPr/>
            </a:pPr>
            <a: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(за </a:t>
            </a:r>
            <a:r>
              <a:rPr lang="ru-RU" sz="20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исключением случаев, предусмотренных </a:t>
            </a:r>
            <a: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бюджетным </a:t>
            </a:r>
            <a:r>
              <a:rPr lang="ru-RU" sz="20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законодательством </a:t>
            </a:r>
            <a: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Российской </a:t>
            </a:r>
            <a:r>
              <a:rPr lang="ru-RU" sz="20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Федерации </a:t>
            </a:r>
            <a: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 </a:t>
            </a:r>
            <a:r>
              <a:rPr lang="ru-RU" sz="20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иными </a:t>
            </a:r>
            <a:r>
              <a:rPr lang="ru-RU" sz="2000" i="1" dirty="0" err="1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НПА</a:t>
            </a:r>
            <a: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, </a:t>
            </a:r>
            <a:b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0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регулирующими бюджетные правоотношения)</a:t>
            </a:r>
            <a:endParaRPr lang="ru-RU" sz="20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309162768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Kaznacheystvo_oboi22(cut)"/>
          <p:cNvPicPr>
            <a:picLocks noChangeAspect="1" noChangeArrowheads="1"/>
          </p:cNvPicPr>
          <p:nvPr/>
        </p:nvPicPr>
        <p:blipFill>
          <a:blip r:embed="rId3" cstate="print">
            <a:lum bright="74000" contrast="-76000"/>
          </a:blip>
          <a:srcRect t="6517"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740352" y="6381328"/>
            <a:ext cx="1162472" cy="332234"/>
          </a:xfrm>
          <a:noFill/>
        </p:spPr>
        <p:txBody>
          <a:bodyPr/>
          <a:lstStyle/>
          <a:p>
            <a:r>
              <a:rPr lang="ru-RU" b="1" dirty="0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Слайд № </a:t>
            </a:r>
            <a:fld id="{734371B2-57AB-46CA-ADF4-39C0070505B7}" type="slidenum">
              <a:rPr lang="ru-RU" b="1" smtClean="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ru-RU" b="1" dirty="0" smtClean="0">
              <a:solidFill>
                <a:srgbClr val="66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3" descr="Kaznacheystvo_oboi22 полоса"/>
          <p:cNvPicPr>
            <a:picLocks noChangeAspect="1" noChangeArrowheads="1"/>
          </p:cNvPicPr>
          <p:nvPr/>
        </p:nvPicPr>
        <p:blipFill>
          <a:blip r:embed="rId4" cstate="print">
            <a:lum bright="18000" contrast="-10000"/>
          </a:blip>
          <a:srcRect/>
          <a:stretch>
            <a:fillRect/>
          </a:stretch>
        </p:blipFill>
        <p:spPr bwMode="auto">
          <a:xfrm>
            <a:off x="0" y="0"/>
            <a:ext cx="91440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4" descr="Здание УФК_4 .pn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3975"/>
            <a:ext cx="212407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0" y="1125538"/>
            <a:ext cx="9144000" cy="714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 b="0"/>
          </a:p>
        </p:txBody>
      </p:sp>
      <p:sp>
        <p:nvSpPr>
          <p:cNvPr id="566280" name="Rectangle 8"/>
          <p:cNvSpPr>
            <a:spLocks noChangeArrowheads="1"/>
          </p:cNvSpPr>
          <p:nvPr/>
        </p:nvSpPr>
        <p:spPr bwMode="auto">
          <a:xfrm>
            <a:off x="0" y="1414463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66281" name="Rectangle 9"/>
          <p:cNvSpPr>
            <a:spLocks noChangeArrowheads="1"/>
          </p:cNvSpPr>
          <p:nvPr/>
        </p:nvSpPr>
        <p:spPr bwMode="auto">
          <a:xfrm>
            <a:off x="0" y="1285875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none" anchor="ctr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0" y="1268760"/>
            <a:ext cx="9144000" cy="444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ts val="1800"/>
              </a:spcBef>
              <a:defRPr/>
            </a:pPr>
            <a:endParaRPr lang="ru-RU" sz="2400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Информация, представляемая УФК 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(по запросу, ежеквартально)</a:t>
            </a:r>
            <a:br>
              <a:rPr lang="ru-RU" sz="2400" i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ru-RU" sz="2400" i="1" u="sng" dirty="0" smtClean="0">
              <a:solidFill>
                <a:srgbClr val="0066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  <a:p>
            <a:pPr>
              <a:spcBef>
                <a:spcPts val="1800"/>
              </a:spcBef>
              <a:defRPr/>
            </a:pP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Сведения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 получателях средств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федерального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бюджета, допустивших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превышение </a:t>
            </a:r>
            <a:r>
              <a:rPr lang="ru-RU" sz="2400" i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бюджетным обязательством неиспользованных доведённых </a:t>
            </a: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бюджетных данных </a:t>
            </a:r>
          </a:p>
          <a:p>
            <a:pPr>
              <a:spcBef>
                <a:spcPts val="1800"/>
              </a:spcBef>
              <a:defRPr/>
            </a:pP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(с </a:t>
            </a:r>
            <a:r>
              <a:rPr lang="ru-RU" sz="2200" i="1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октября 2014 </a:t>
            </a:r>
            <a:r>
              <a:rPr lang="ru-RU" sz="2200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года)</a:t>
            </a:r>
            <a:endParaRPr lang="ru-RU" sz="2400" i="1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6377" y="42554"/>
            <a:ext cx="1185954" cy="1067831"/>
          </a:xfrm>
          <a:prstGeom prst="rect">
            <a:avLst/>
          </a:prstGeom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1547664" y="18207"/>
            <a:ext cx="6696744" cy="112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bg1">
                <a:gamma/>
                <a:shade val="60000"/>
                <a:invGamma/>
              </a:schemeClr>
            </a:prstShdw>
          </a:effectLst>
        </p:spPr>
        <p:txBody>
          <a:bodyPr wrap="square" tIns="118800" bIns="1080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Управление Федерального казначейства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по </a:t>
            </a:r>
            <a:r>
              <a:rPr lang="ru-RU" sz="2400" spc="1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Архангельской </a:t>
            </a: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области и </a:t>
            </a:r>
            <a:b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</a:br>
            <a:r>
              <a:rPr lang="ru-RU" sz="2400" spc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aramond" pitchFamily="18" charset="0"/>
              </a:rPr>
              <a:t>Ненецкому автономному округу</a:t>
            </a:r>
          </a:p>
        </p:txBody>
      </p:sp>
    </p:spTree>
    <p:extLst>
      <p:ext uri="{BB962C8B-B14F-4D97-AF65-F5344CB8AC3E}">
        <p14:creationId xmlns:p14="http://schemas.microsoft.com/office/powerpoint/2010/main" val="240003235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10102</TotalTime>
  <Words>306</Words>
  <Application>Microsoft Office PowerPoint</Application>
  <PresentationFormat>Экран (4:3)</PresentationFormat>
  <Paragraphs>112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Garamond</vt:lpstr>
      <vt:lpstr>Bookman Old Style</vt:lpstr>
      <vt:lpstr>Calibri</vt:lpstr>
      <vt:lpstr>Wingdings</vt:lpstr>
      <vt:lpstr>Arial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УФК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ОТВЕТОВ</dc:title>
  <dc:creator>Пономарева</dc:creator>
  <cp:lastModifiedBy>Преминин Иван Александрович</cp:lastModifiedBy>
  <cp:revision>472</cp:revision>
  <dcterms:created xsi:type="dcterms:W3CDTF">2008-02-29T08:26:10Z</dcterms:created>
  <dcterms:modified xsi:type="dcterms:W3CDTF">2015-12-18T05:52:44Z</dcterms:modified>
</cp:coreProperties>
</file>