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92" r:id="rId3"/>
    <p:sldId id="260" r:id="rId4"/>
    <p:sldId id="275" r:id="rId5"/>
    <p:sldId id="279" r:id="rId6"/>
    <p:sldId id="293" r:id="rId7"/>
    <p:sldId id="294" r:id="rId8"/>
  </p:sldIdLst>
  <p:sldSz cx="12192000" cy="6858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BB59"/>
    <a:srgbClr val="3968BD"/>
    <a:srgbClr val="3C6ABE"/>
    <a:srgbClr val="335CA7"/>
    <a:srgbClr val="3D6DC3"/>
    <a:srgbClr val="D9E2F7"/>
    <a:srgbClr val="FEDEC6"/>
    <a:srgbClr val="FEE9DA"/>
    <a:srgbClr val="4D4D4D"/>
    <a:srgbClr val="FED1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2" autoAdjust="0"/>
    <p:restoredTop sz="89915" autoAdjust="0"/>
  </p:normalViewPr>
  <p:slideViewPr>
    <p:cSldViewPr snapToGrid="0">
      <p:cViewPr>
        <p:scale>
          <a:sx n="100" d="100"/>
          <a:sy n="100" d="100"/>
        </p:scale>
        <p:origin x="-948" y="-4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1CEF1-54A4-4BFD-A9CE-208A64CD03C5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28ED-B2EE-4F15-A0C7-6C0A4540E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87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7588B-F629-4679-B3BF-633FB6B23ED2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EBDE8-C4F5-46D8-A81D-B6AF711C3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63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AFE4D-73DF-468E-A439-A22EE9DE71B4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F1A9-CE99-4E9B-9B96-ACE372EA2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24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1F0C0-6257-49B1-8516-A2ABA55BC7E0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CD68-0AFD-4048-852E-53B764BC6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8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CE359-164C-447C-B0FA-328FEA65E95C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2171C-80CF-4EB9-A959-3CDAA13E4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377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0C83F-DE21-4CE3-8286-9AD11DB42161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7E1EA-8D70-4860-BF45-409C57149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932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011B1-D2F8-47D4-87BE-C3C03422F1C7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C3CE3-15E3-41B9-AE14-EA2B846D9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6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F9E83-7934-484F-893E-955309F48F0E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D3E9E-ECEF-4AC7-BCA9-85B732FA3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313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053B0-7F9F-47C4-A219-A8705BF3A4FB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A9584-6FC9-446B-89E9-C9D48C4D1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262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D101B-92AD-4C83-83E7-1D3E3ED2055B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EB9F3-39CE-44E7-B9F9-66414ECE5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878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AE86F-C728-4F8E-AA80-77263059910C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B362C-59B7-4224-B209-68A5E34A7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016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18497C-94A6-4D24-9C60-94C6965EAA5F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F6D111-74A9-45D9-ADCC-62D41ADA5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2749549" y="2790825"/>
            <a:ext cx="75660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КАЗНАЧЕЙСКОЕ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ОТДЕЛЬНЫХ ГОСУДАРСТВЕННЫХ КОНТРАКТОВ (ДОГОВОРОВ, СОГЛАШЕНИЙ)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02349" y="5780782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0000" algn="r" eaLnBrk="1" hangingPunct="1">
              <a:spcBef>
                <a:spcPts val="0"/>
              </a:spcBef>
              <a:buFont typeface="Arial" charset="0"/>
              <a:buNone/>
            </a:pPr>
            <a:r>
              <a:rPr lang="ru-RU" sz="1600" b="1" kern="1300" dirty="0" smtClean="0">
                <a:latin typeface="Times New Roman" pitchFamily="18" charset="0"/>
                <a:cs typeface="Times New Roman" pitchFamily="18" charset="0"/>
              </a:rPr>
              <a:t>Начальник Управления совершенствования</a:t>
            </a:r>
          </a:p>
          <a:p>
            <a:pPr marL="180000" algn="r" eaLnBrk="1" hangingPunct="1">
              <a:spcBef>
                <a:spcPts val="0"/>
              </a:spcBef>
              <a:buFont typeface="Arial" charset="0"/>
              <a:buNone/>
            </a:pPr>
            <a:r>
              <a:rPr lang="ru-RU" sz="1600" b="1" kern="1300" dirty="0" smtClean="0">
                <a:latin typeface="Times New Roman" pitchFamily="18" charset="0"/>
                <a:cs typeface="Times New Roman" pitchFamily="18" charset="0"/>
              </a:rPr>
              <a:t>функциональной деятельности</a:t>
            </a:r>
          </a:p>
          <a:p>
            <a:pPr marL="180000" algn="r" eaLnBrk="1" hangingPunct="1">
              <a:spcBef>
                <a:spcPts val="0"/>
              </a:spcBef>
              <a:buFont typeface="Arial" charset="0"/>
              <a:buNone/>
            </a:pPr>
            <a:r>
              <a:rPr lang="ru-RU" sz="1600" b="1" kern="1300" dirty="0" smtClean="0">
                <a:latin typeface="Times New Roman" pitchFamily="18" charset="0"/>
                <a:cs typeface="Times New Roman" pitchFamily="18" charset="0"/>
              </a:rPr>
              <a:t>Федерального казначейства </a:t>
            </a:r>
          </a:p>
          <a:p>
            <a:pPr marL="180000" algn="r" eaLnBrk="1" hangingPunct="1">
              <a:spcBef>
                <a:spcPts val="0"/>
              </a:spcBef>
              <a:buFont typeface="Arial" charset="0"/>
              <a:buNone/>
            </a:pPr>
            <a:r>
              <a:rPr lang="ru-RU" sz="1600" b="1" kern="1300" dirty="0" smtClean="0">
                <a:latin typeface="Times New Roman" pitchFamily="18" charset="0"/>
                <a:cs typeface="Times New Roman" pitchFamily="18" charset="0"/>
              </a:rPr>
              <a:t>А.С. Васин</a:t>
            </a:r>
            <a:endParaRPr lang="ru-RU" sz="1600" b="1" kern="1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2"/>
          <p:cNvSpPr txBox="1">
            <a:spLocks noChangeArrowheads="1"/>
          </p:cNvSpPr>
          <p:nvPr/>
        </p:nvSpPr>
        <p:spPr bwMode="auto">
          <a:xfrm>
            <a:off x="4362156" y="540267"/>
            <a:ext cx="41185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КАЗНАЧЕЙСКОЕ СОПРОВОЖДЕНИЕ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4552154" y="1847849"/>
            <a:ext cx="3506785" cy="1376609"/>
          </a:xfrm>
          <a:custGeom>
            <a:avLst/>
            <a:gdLst>
              <a:gd name="connsiteX0" fmla="*/ 0 w 3506785"/>
              <a:gd name="connsiteY0" fmla="*/ 0 h 1753392"/>
              <a:gd name="connsiteX1" fmla="*/ 3506785 w 3506785"/>
              <a:gd name="connsiteY1" fmla="*/ 0 h 1753392"/>
              <a:gd name="connsiteX2" fmla="*/ 3506785 w 3506785"/>
              <a:gd name="connsiteY2" fmla="*/ 1753392 h 1753392"/>
              <a:gd name="connsiteX3" fmla="*/ 0 w 3506785"/>
              <a:gd name="connsiteY3" fmla="*/ 1753392 h 1753392"/>
              <a:gd name="connsiteX4" fmla="*/ 0 w 3506785"/>
              <a:gd name="connsiteY4" fmla="*/ 0 h 1753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6785" h="1753392">
                <a:moveTo>
                  <a:pt x="0" y="0"/>
                </a:moveTo>
                <a:lnTo>
                  <a:pt x="3506785" y="0"/>
                </a:lnTo>
                <a:lnTo>
                  <a:pt x="3506785" y="1753392"/>
                </a:lnTo>
                <a:lnTo>
                  <a:pt x="0" y="1753392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900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Казначейское сопровождение</a:t>
            </a:r>
            <a:endParaRPr lang="ru-RU" sz="1900" kern="12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2478171" y="3953994"/>
            <a:ext cx="3506785" cy="1753392"/>
          </a:xfrm>
          <a:custGeom>
            <a:avLst/>
            <a:gdLst>
              <a:gd name="connsiteX0" fmla="*/ 0 w 3506785"/>
              <a:gd name="connsiteY0" fmla="*/ 0 h 1753392"/>
              <a:gd name="connsiteX1" fmla="*/ 3506785 w 3506785"/>
              <a:gd name="connsiteY1" fmla="*/ 0 h 1753392"/>
              <a:gd name="connsiteX2" fmla="*/ 3506785 w 3506785"/>
              <a:gd name="connsiteY2" fmla="*/ 1753392 h 1753392"/>
              <a:gd name="connsiteX3" fmla="*/ 0 w 3506785"/>
              <a:gd name="connsiteY3" fmla="*/ 1753392 h 1753392"/>
              <a:gd name="connsiteX4" fmla="*/ 0 w 3506785"/>
              <a:gd name="connsiteY4" fmla="*/ 0 h 1753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6785" h="1753392">
                <a:moveTo>
                  <a:pt x="0" y="0"/>
                </a:moveTo>
                <a:lnTo>
                  <a:pt x="3506785" y="0"/>
                </a:lnTo>
                <a:lnTo>
                  <a:pt x="3506785" y="1753392"/>
                </a:lnTo>
                <a:lnTo>
                  <a:pt x="0" y="1753392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accent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10160" tIns="10160" rIns="10160" bIns="1016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Казначейское сопровождение государственных контрактов (контрактов, договоров)</a:t>
            </a:r>
            <a:endParaRPr lang="ru-RU" sz="1600" kern="12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6749961" y="3953995"/>
            <a:ext cx="3506785" cy="1753392"/>
          </a:xfrm>
          <a:custGeom>
            <a:avLst/>
            <a:gdLst>
              <a:gd name="connsiteX0" fmla="*/ 0 w 3506785"/>
              <a:gd name="connsiteY0" fmla="*/ 0 h 1753392"/>
              <a:gd name="connsiteX1" fmla="*/ 3506785 w 3506785"/>
              <a:gd name="connsiteY1" fmla="*/ 0 h 1753392"/>
              <a:gd name="connsiteX2" fmla="*/ 3506785 w 3506785"/>
              <a:gd name="connsiteY2" fmla="*/ 1753392 h 1753392"/>
              <a:gd name="connsiteX3" fmla="*/ 0 w 3506785"/>
              <a:gd name="connsiteY3" fmla="*/ 1753392 h 1753392"/>
              <a:gd name="connsiteX4" fmla="*/ 0 w 3506785"/>
              <a:gd name="connsiteY4" fmla="*/ 0 h 1753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6785" h="1753392">
                <a:moveTo>
                  <a:pt x="0" y="0"/>
                </a:moveTo>
                <a:lnTo>
                  <a:pt x="3506785" y="0"/>
                </a:lnTo>
                <a:lnTo>
                  <a:pt x="3506785" y="1753392"/>
                </a:lnTo>
                <a:lnTo>
                  <a:pt x="0" y="1753392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accent5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10160" tIns="10160" rIns="10160" bIns="10160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Казначейское сопровождение субсидий, предоставляемых из федерального бюджета</a:t>
            </a:r>
            <a:endParaRPr lang="ru-RU" sz="1600" kern="12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>
            <a:off x="3970341" y="3547287"/>
            <a:ext cx="4540953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970340" y="3547287"/>
            <a:ext cx="0" cy="406707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8511293" y="3547287"/>
            <a:ext cx="1" cy="40670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305546" y="3224459"/>
            <a:ext cx="0" cy="322828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722149" y="6346827"/>
            <a:ext cx="307926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2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66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/>
          <p:nvPr/>
        </p:nvSpPr>
        <p:spPr>
          <a:xfrm>
            <a:off x="3325182" y="691316"/>
            <a:ext cx="5742618" cy="562784"/>
          </a:xfrm>
          <a:custGeom>
            <a:avLst/>
            <a:gdLst>
              <a:gd name="connsiteX0" fmla="*/ 0 w 4622309"/>
              <a:gd name="connsiteY0" fmla="*/ 0 h 971078"/>
              <a:gd name="connsiteX1" fmla="*/ 4622309 w 4622309"/>
              <a:gd name="connsiteY1" fmla="*/ 0 h 971078"/>
              <a:gd name="connsiteX2" fmla="*/ 4622309 w 4622309"/>
              <a:gd name="connsiteY2" fmla="*/ 971078 h 971078"/>
              <a:gd name="connsiteX3" fmla="*/ 0 w 4622309"/>
              <a:gd name="connsiteY3" fmla="*/ 971078 h 971078"/>
              <a:gd name="connsiteX4" fmla="*/ 0 w 4622309"/>
              <a:gd name="connsiteY4" fmla="*/ 0 h 971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22309" h="971078">
                <a:moveTo>
                  <a:pt x="0" y="0"/>
                </a:moveTo>
                <a:lnTo>
                  <a:pt x="4622309" y="0"/>
                </a:lnTo>
                <a:lnTo>
                  <a:pt x="4622309" y="971078"/>
                </a:lnTo>
                <a:lnTo>
                  <a:pt x="0" y="971078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9525" tIns="9525" rIns="9525" bIns="267914" numCol="1" spcCol="1270" anchor="t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500" kern="12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3502959" y="1130159"/>
            <a:ext cx="6145863" cy="1846659"/>
          </a:xfrm>
          <a:custGeom>
            <a:avLst/>
            <a:gdLst>
              <a:gd name="connsiteX0" fmla="*/ 0 w 4809839"/>
              <a:gd name="connsiteY0" fmla="*/ 0 h 1766548"/>
              <a:gd name="connsiteX1" fmla="*/ 4809839 w 4809839"/>
              <a:gd name="connsiteY1" fmla="*/ 0 h 1766548"/>
              <a:gd name="connsiteX2" fmla="*/ 4809839 w 4809839"/>
              <a:gd name="connsiteY2" fmla="*/ 1766548 h 1766548"/>
              <a:gd name="connsiteX3" fmla="*/ 0 w 4809839"/>
              <a:gd name="connsiteY3" fmla="*/ 1766548 h 1766548"/>
              <a:gd name="connsiteX4" fmla="*/ 0 w 4809839"/>
              <a:gd name="connsiteY4" fmla="*/ 0 h 1766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9839" h="1766548">
                <a:moveTo>
                  <a:pt x="0" y="0"/>
                </a:moveTo>
                <a:lnTo>
                  <a:pt x="4809839" y="0"/>
                </a:lnTo>
                <a:lnTo>
                  <a:pt x="4809839" y="1766548"/>
                </a:lnTo>
                <a:lnTo>
                  <a:pt x="0" y="1766548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7940" tIns="6985" rIns="27940" bIns="6985" numCol="1" spcCol="1270" anchor="ctr" anchorCtr="0">
            <a:noAutofit/>
          </a:bodyPr>
          <a:lstStyle/>
          <a:p>
            <a:pPr lvl="0" algn="l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100" b="0" kern="12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942068" y="3126421"/>
            <a:ext cx="3391808" cy="655004"/>
          </a:xfrm>
          <a:custGeom>
            <a:avLst/>
            <a:gdLst>
              <a:gd name="connsiteX0" fmla="*/ 0 w 3717847"/>
              <a:gd name="connsiteY0" fmla="*/ 0 h 1422813"/>
              <a:gd name="connsiteX1" fmla="*/ 3717847 w 3717847"/>
              <a:gd name="connsiteY1" fmla="*/ 0 h 1422813"/>
              <a:gd name="connsiteX2" fmla="*/ 3717847 w 3717847"/>
              <a:gd name="connsiteY2" fmla="*/ 1422813 h 1422813"/>
              <a:gd name="connsiteX3" fmla="*/ 0 w 3717847"/>
              <a:gd name="connsiteY3" fmla="*/ 1422813 h 1422813"/>
              <a:gd name="connsiteX4" fmla="*/ 0 w 3717847"/>
              <a:gd name="connsiteY4" fmla="*/ 0 h 1422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7847" h="1422813">
                <a:moveTo>
                  <a:pt x="0" y="0"/>
                </a:moveTo>
                <a:lnTo>
                  <a:pt x="3717847" y="0"/>
                </a:lnTo>
                <a:lnTo>
                  <a:pt x="3717847" y="1422813"/>
                </a:lnTo>
                <a:lnTo>
                  <a:pt x="0" y="1422813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7620" tIns="7620" rIns="7620" bIns="267914" numCol="1" spcCol="1270" anchor="t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b="1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Стандартное</a:t>
            </a:r>
            <a:r>
              <a:rPr lang="ru-RU" sz="1300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Казначейское сопровождение государственных контрактов </a:t>
            </a:r>
          </a:p>
        </p:txBody>
      </p:sp>
      <p:sp>
        <p:nvSpPr>
          <p:cNvPr id="8" name="Полилиния 7"/>
          <p:cNvSpPr/>
          <p:nvPr/>
        </p:nvSpPr>
        <p:spPr>
          <a:xfrm>
            <a:off x="1105154" y="3555048"/>
            <a:ext cx="3466845" cy="2569528"/>
          </a:xfrm>
          <a:custGeom>
            <a:avLst/>
            <a:gdLst>
              <a:gd name="connsiteX0" fmla="*/ 0 w 3300287"/>
              <a:gd name="connsiteY0" fmla="*/ 0 h 1794350"/>
              <a:gd name="connsiteX1" fmla="*/ 3300287 w 3300287"/>
              <a:gd name="connsiteY1" fmla="*/ 0 h 1794350"/>
              <a:gd name="connsiteX2" fmla="*/ 3300287 w 3300287"/>
              <a:gd name="connsiteY2" fmla="*/ 1794350 h 1794350"/>
              <a:gd name="connsiteX3" fmla="*/ 0 w 3300287"/>
              <a:gd name="connsiteY3" fmla="*/ 1794350 h 1794350"/>
              <a:gd name="connsiteX4" fmla="*/ 0 w 3300287"/>
              <a:gd name="connsiteY4" fmla="*/ 0 h 179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00287" h="1794350">
                <a:moveTo>
                  <a:pt x="0" y="0"/>
                </a:moveTo>
                <a:lnTo>
                  <a:pt x="3300287" y="0"/>
                </a:lnTo>
                <a:lnTo>
                  <a:pt x="3300287" y="1794350"/>
                </a:lnTo>
                <a:lnTo>
                  <a:pt x="0" y="179435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480" tIns="7620" rIns="30480" bIns="7620" numCol="1" spcCol="1270" anchor="ctr" anchorCtr="0">
            <a:noAutofit/>
          </a:bodyPr>
          <a:lstStyle/>
          <a:p>
            <a:pPr lvl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200" kern="12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7535272" y="3126421"/>
            <a:ext cx="3615978" cy="655004"/>
          </a:xfrm>
          <a:custGeom>
            <a:avLst/>
            <a:gdLst>
              <a:gd name="connsiteX0" fmla="*/ 0 w 3615978"/>
              <a:gd name="connsiteY0" fmla="*/ 0 h 1422813"/>
              <a:gd name="connsiteX1" fmla="*/ 3615978 w 3615978"/>
              <a:gd name="connsiteY1" fmla="*/ 0 h 1422813"/>
              <a:gd name="connsiteX2" fmla="*/ 3615978 w 3615978"/>
              <a:gd name="connsiteY2" fmla="*/ 1422813 h 1422813"/>
              <a:gd name="connsiteX3" fmla="*/ 0 w 3615978"/>
              <a:gd name="connsiteY3" fmla="*/ 1422813 h 1422813"/>
              <a:gd name="connsiteX4" fmla="*/ 0 w 3615978"/>
              <a:gd name="connsiteY4" fmla="*/ 0 h 1422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5978" h="1422813">
                <a:moveTo>
                  <a:pt x="0" y="0"/>
                </a:moveTo>
                <a:lnTo>
                  <a:pt x="3615978" y="0"/>
                </a:lnTo>
                <a:lnTo>
                  <a:pt x="3615978" y="1422813"/>
                </a:lnTo>
                <a:lnTo>
                  <a:pt x="0" y="1422813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7620" tIns="7620" rIns="7620" bIns="267914" numCol="1" spcCol="1270" anchor="t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b="1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Расширенное</a:t>
            </a:r>
            <a:r>
              <a:rPr lang="ru-RU" sz="1300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Казначейское сопровождение государственных контрактов </a:t>
            </a:r>
          </a:p>
        </p:txBody>
      </p:sp>
      <p:sp>
        <p:nvSpPr>
          <p:cNvPr id="12" name="Полилиния 11"/>
          <p:cNvSpPr/>
          <p:nvPr/>
        </p:nvSpPr>
        <p:spPr>
          <a:xfrm>
            <a:off x="7650572" y="3549174"/>
            <a:ext cx="3591406" cy="2575401"/>
          </a:xfrm>
          <a:custGeom>
            <a:avLst/>
            <a:gdLst>
              <a:gd name="connsiteX0" fmla="*/ 0 w 3591406"/>
              <a:gd name="connsiteY0" fmla="*/ 0 h 1891230"/>
              <a:gd name="connsiteX1" fmla="*/ 3591406 w 3591406"/>
              <a:gd name="connsiteY1" fmla="*/ 0 h 1891230"/>
              <a:gd name="connsiteX2" fmla="*/ 3591406 w 3591406"/>
              <a:gd name="connsiteY2" fmla="*/ 1891230 h 1891230"/>
              <a:gd name="connsiteX3" fmla="*/ 0 w 3591406"/>
              <a:gd name="connsiteY3" fmla="*/ 1891230 h 1891230"/>
              <a:gd name="connsiteX4" fmla="*/ 0 w 3591406"/>
              <a:gd name="connsiteY4" fmla="*/ 0 h 1891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1406" h="1891230">
                <a:moveTo>
                  <a:pt x="0" y="0"/>
                </a:moveTo>
                <a:lnTo>
                  <a:pt x="3591406" y="0"/>
                </a:lnTo>
                <a:lnTo>
                  <a:pt x="3591406" y="1891230"/>
                </a:lnTo>
                <a:lnTo>
                  <a:pt x="0" y="189123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7940" tIns="6985" rIns="27940" bIns="6985" numCol="1" spcCol="1270" anchor="ctr" anchorCtr="0">
            <a:noAutofit/>
          </a:bodyPr>
          <a:lstStyle/>
          <a:p>
            <a:pPr lvl="0" algn="l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200" kern="12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4682632" y="305594"/>
            <a:ext cx="39363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ГОСУДАРСТВЕННЫЕ КОНТРАКТЫ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650572" y="3555048"/>
            <a:ext cx="359140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defTabSz="48895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100" dirty="0">
                <a:solidFill>
                  <a:srgbClr val="44546A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кооперации исполнителей и соисполнителей</a:t>
            </a:r>
          </a:p>
          <a:p>
            <a:pPr marL="228600" indent="-228600" defTabSz="48895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100" dirty="0">
                <a:solidFill>
                  <a:srgbClr val="44546A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направлении расходования авансовых платежей</a:t>
            </a:r>
          </a:p>
          <a:p>
            <a:pPr marL="228600" indent="-228600" defTabSz="48895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100" dirty="0">
                <a:solidFill>
                  <a:srgbClr val="44546A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Документы, подтверждающие факт поставки товара, выполнения работ, оказания </a:t>
            </a:r>
            <a:r>
              <a:rPr lang="ru-RU" sz="1100" dirty="0" smtClean="0">
                <a:solidFill>
                  <a:srgbClr val="44546A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</a:t>
            </a:r>
          </a:p>
          <a:p>
            <a:pPr marL="228600" indent="-228600" defTabSz="48895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100" dirty="0" smtClean="0">
                <a:solidFill>
                  <a:srgbClr val="44546A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соответствием информации, содержащийся в документах, подтверждающих факт поставки товара, </a:t>
            </a:r>
            <a:r>
              <a:rPr lang="ru-RU" sz="1100" dirty="0">
                <a:solidFill>
                  <a:srgbClr val="44546A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 работ, оказания </a:t>
            </a:r>
            <a:r>
              <a:rPr lang="ru-RU" sz="1100" dirty="0" smtClean="0">
                <a:solidFill>
                  <a:srgbClr val="44546A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услуг, о сроках поставки товаров (выполнения работ, оказания услуг) и количестве товаров (объеме работ, услуг) условиям государственного контракта (контракта, договора)</a:t>
            </a:r>
            <a:endParaRPr lang="ru-RU" sz="11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defTabSz="48895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факта </a:t>
            </a:r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исполнения </a:t>
            </a: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обязательств с использованием фото-, видеотехники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105154" y="3555048"/>
            <a:ext cx="3381121" cy="1218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defTabSz="48895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200" dirty="0" smtClean="0">
                <a:solidFill>
                  <a:srgbClr val="44546A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200" dirty="0">
                <a:solidFill>
                  <a:srgbClr val="44546A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кооперации исполнителей и </a:t>
            </a:r>
            <a:r>
              <a:rPr lang="ru-RU" sz="1200" dirty="0" smtClean="0">
                <a:solidFill>
                  <a:srgbClr val="44546A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соисполнителей</a:t>
            </a:r>
          </a:p>
          <a:p>
            <a:pPr marL="228600" indent="-228600" defTabSz="48895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200" dirty="0">
                <a:solidFill>
                  <a:srgbClr val="44546A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направлении расходования авансовых платежей</a:t>
            </a:r>
          </a:p>
          <a:p>
            <a:pPr marL="228600" indent="-228600" defTabSz="48895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200" dirty="0">
                <a:solidFill>
                  <a:srgbClr val="44546A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Документы, подтверждающие факт поставки товара, выполнения работ, оказания </a:t>
            </a:r>
            <a:r>
              <a:rPr lang="ru-RU" sz="1200" dirty="0" smtClean="0">
                <a:solidFill>
                  <a:srgbClr val="44546A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</a:t>
            </a:r>
            <a:endParaRPr lang="ru-RU" sz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02959" y="1130158"/>
            <a:ext cx="6022039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defTabSz="48895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авансовых платежей на счета Казначейства 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</a:p>
          <a:p>
            <a:pPr marL="228600" lvl="0" indent="-228600" defTabSz="48895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операций на лицевых счетах, открытых в Казначействе 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всем 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исполнителям и соисполнителям по 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государственному контракту</a:t>
            </a:r>
          </a:p>
          <a:p>
            <a:pPr marL="228600" lvl="0" indent="-228600" defTabSz="48895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Присвоение 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идентификационного кода сопровождаемому контракту и указание его во всех платежных 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документах</a:t>
            </a:r>
          </a:p>
          <a:p>
            <a:pPr marL="228600" lvl="0" indent="-228600" defTabSz="48895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Санкционирование 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оплаты после подтверждения факта поставки товара, выполнения работ, оказания </a:t>
            </a: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</a:t>
            </a:r>
          </a:p>
          <a:p>
            <a:pPr marL="228600" lvl="0" indent="-228600" defTabSz="48895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</a:t>
            </a:r>
            <a:r>
              <a:rPr lang="ru-RU" sz="12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о движении средств всем заинтересованным участникам кооперации и контрольным органам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325182" y="808817"/>
            <a:ext cx="5742618" cy="3277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66750">
              <a:lnSpc>
                <a:spcPct val="90000"/>
              </a:lnSpc>
              <a:spcAft>
                <a:spcPct val="35000"/>
              </a:spcAft>
            </a:pPr>
            <a:r>
              <a:rPr lang="ru-RU" sz="17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Казначейское сопровождение государственных контрактов</a:t>
            </a:r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722149" y="6346827"/>
            <a:ext cx="307926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3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3710614" y="507206"/>
            <a:ext cx="48803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И БЮДЖЕТНЫЕ ИНВЕСТИЦИИ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3886200" y="1125544"/>
            <a:ext cx="5334000" cy="922331"/>
          </a:xfrm>
          <a:custGeom>
            <a:avLst/>
            <a:gdLst>
              <a:gd name="connsiteX0" fmla="*/ 0 w 4993077"/>
              <a:gd name="connsiteY0" fmla="*/ 0 h 1567297"/>
              <a:gd name="connsiteX1" fmla="*/ 4993077 w 4993077"/>
              <a:gd name="connsiteY1" fmla="*/ 0 h 1567297"/>
              <a:gd name="connsiteX2" fmla="*/ 4993077 w 4993077"/>
              <a:gd name="connsiteY2" fmla="*/ 1567297 h 1567297"/>
              <a:gd name="connsiteX3" fmla="*/ 0 w 4993077"/>
              <a:gd name="connsiteY3" fmla="*/ 1567297 h 1567297"/>
              <a:gd name="connsiteX4" fmla="*/ 0 w 4993077"/>
              <a:gd name="connsiteY4" fmla="*/ 0 h 1567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3077" h="1567297">
                <a:moveTo>
                  <a:pt x="0" y="0"/>
                </a:moveTo>
                <a:lnTo>
                  <a:pt x="4993077" y="0"/>
                </a:lnTo>
                <a:lnTo>
                  <a:pt x="4993077" y="1567297"/>
                </a:lnTo>
                <a:lnTo>
                  <a:pt x="0" y="1567297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8255" tIns="8255" rIns="8255" bIns="221163" numCol="1" spcCol="1270" anchor="t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3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4107100" y="1833960"/>
            <a:ext cx="5656025" cy="1543615"/>
          </a:xfrm>
          <a:custGeom>
            <a:avLst/>
            <a:gdLst>
              <a:gd name="connsiteX0" fmla="*/ 0 w 4398307"/>
              <a:gd name="connsiteY0" fmla="*/ 0 h 1543615"/>
              <a:gd name="connsiteX1" fmla="*/ 4398307 w 4398307"/>
              <a:gd name="connsiteY1" fmla="*/ 0 h 1543615"/>
              <a:gd name="connsiteX2" fmla="*/ 4398307 w 4398307"/>
              <a:gd name="connsiteY2" fmla="*/ 1543615 h 1543615"/>
              <a:gd name="connsiteX3" fmla="*/ 0 w 4398307"/>
              <a:gd name="connsiteY3" fmla="*/ 1543615 h 1543615"/>
              <a:gd name="connsiteX4" fmla="*/ 0 w 4398307"/>
              <a:gd name="connsiteY4" fmla="*/ 0 h 1543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98307" h="1543615">
                <a:moveTo>
                  <a:pt x="0" y="0"/>
                </a:moveTo>
                <a:lnTo>
                  <a:pt x="4398307" y="0"/>
                </a:lnTo>
                <a:lnTo>
                  <a:pt x="4398307" y="1543615"/>
                </a:lnTo>
                <a:lnTo>
                  <a:pt x="0" y="1543615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6350">
            <a:solidFill>
              <a:srgbClr val="0070C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480" tIns="7620" rIns="30480" bIns="7620" numCol="1" spcCol="1270" anchor="ctr" anchorCtr="0">
            <a:noAutofit/>
          </a:bodyPr>
          <a:lstStyle/>
          <a:p>
            <a:pPr lvl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0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</a:t>
            </a:r>
            <a:r>
              <a:rPr lang="ru-RU" sz="12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субсидий, бюджетных инвестиций, взносов в уставные капиталы юридических лиц</a:t>
            </a:r>
            <a:r>
              <a:rPr lang="en-US" sz="12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0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счета Казначейства России</a:t>
            </a:r>
          </a:p>
          <a:p>
            <a:pPr lvl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0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операций на лицевых счетах, открытых в Казначействе получателям субсидий, </a:t>
            </a:r>
            <a:r>
              <a:rPr lang="ru-RU" sz="12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инвестиций, взносов в уставные капиталы</a:t>
            </a:r>
            <a:endParaRPr lang="ru-RU" sz="1200" b="0" kern="12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0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после проверки документов, подтверждающих целевой характер расходования средств</a:t>
            </a:r>
            <a:endParaRPr lang="ru-RU" sz="1200" kern="12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1045369" y="3629823"/>
            <a:ext cx="4371974" cy="958318"/>
          </a:xfrm>
          <a:custGeom>
            <a:avLst/>
            <a:gdLst>
              <a:gd name="connsiteX0" fmla="*/ 0 w 3027098"/>
              <a:gd name="connsiteY0" fmla="*/ 0 h 1567297"/>
              <a:gd name="connsiteX1" fmla="*/ 3027098 w 3027098"/>
              <a:gd name="connsiteY1" fmla="*/ 0 h 1567297"/>
              <a:gd name="connsiteX2" fmla="*/ 3027098 w 3027098"/>
              <a:gd name="connsiteY2" fmla="*/ 1567297 h 1567297"/>
              <a:gd name="connsiteX3" fmla="*/ 0 w 3027098"/>
              <a:gd name="connsiteY3" fmla="*/ 1567297 h 1567297"/>
              <a:gd name="connsiteX4" fmla="*/ 0 w 3027098"/>
              <a:gd name="connsiteY4" fmla="*/ 0 h 1567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7098" h="1567297">
                <a:moveTo>
                  <a:pt x="0" y="0"/>
                </a:moveTo>
                <a:lnTo>
                  <a:pt x="3027098" y="0"/>
                </a:lnTo>
                <a:lnTo>
                  <a:pt x="3027098" y="1567297"/>
                </a:lnTo>
                <a:lnTo>
                  <a:pt x="0" y="1567297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spcFirstLastPara="0" vert="horz" wrap="square" lIns="7620" tIns="7620" rIns="7620" bIns="221163" numCol="1" spcCol="1270" anchor="t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Казначейское сопровождение соглашений о предоставлении субсидий и взносов в уставные капиталы юридических лиц (за исключением бюджетных инвестиций)</a:t>
            </a:r>
          </a:p>
        </p:txBody>
      </p:sp>
      <p:sp>
        <p:nvSpPr>
          <p:cNvPr id="9" name="Полилиния 8"/>
          <p:cNvSpPr/>
          <p:nvPr/>
        </p:nvSpPr>
        <p:spPr>
          <a:xfrm>
            <a:off x="1348258" y="4484697"/>
            <a:ext cx="4366741" cy="1373929"/>
          </a:xfrm>
          <a:custGeom>
            <a:avLst/>
            <a:gdLst>
              <a:gd name="connsiteX0" fmla="*/ 0 w 3191621"/>
              <a:gd name="connsiteY0" fmla="*/ 0 h 1373929"/>
              <a:gd name="connsiteX1" fmla="*/ 3191621 w 3191621"/>
              <a:gd name="connsiteY1" fmla="*/ 0 h 1373929"/>
              <a:gd name="connsiteX2" fmla="*/ 3191621 w 3191621"/>
              <a:gd name="connsiteY2" fmla="*/ 1373929 h 1373929"/>
              <a:gd name="connsiteX3" fmla="*/ 0 w 3191621"/>
              <a:gd name="connsiteY3" fmla="*/ 1373929 h 1373929"/>
              <a:gd name="connsiteX4" fmla="*/ 0 w 3191621"/>
              <a:gd name="connsiteY4" fmla="*/ 0 h 1373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1621" h="1373929">
                <a:moveTo>
                  <a:pt x="0" y="0"/>
                </a:moveTo>
                <a:lnTo>
                  <a:pt x="3191621" y="0"/>
                </a:lnTo>
                <a:lnTo>
                  <a:pt x="3191621" y="1373929"/>
                </a:lnTo>
                <a:lnTo>
                  <a:pt x="0" y="1373929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accent5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480" tIns="7620" rIns="30480" bIns="7620" numCol="1" spcCol="1270" anchor="ctr" anchorCtr="0">
            <a:noAutofit/>
          </a:bodyPr>
          <a:lstStyle/>
          <a:p>
            <a:pPr lvl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200" kern="12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олилиния 10"/>
          <p:cNvSpPr/>
          <p:nvPr/>
        </p:nvSpPr>
        <p:spPr>
          <a:xfrm>
            <a:off x="6673609" y="3629824"/>
            <a:ext cx="3682199" cy="958318"/>
          </a:xfrm>
          <a:custGeom>
            <a:avLst/>
            <a:gdLst>
              <a:gd name="connsiteX0" fmla="*/ 0 w 3027098"/>
              <a:gd name="connsiteY0" fmla="*/ 0 h 1567297"/>
              <a:gd name="connsiteX1" fmla="*/ 3027098 w 3027098"/>
              <a:gd name="connsiteY1" fmla="*/ 0 h 1567297"/>
              <a:gd name="connsiteX2" fmla="*/ 3027098 w 3027098"/>
              <a:gd name="connsiteY2" fmla="*/ 1567297 h 1567297"/>
              <a:gd name="connsiteX3" fmla="*/ 0 w 3027098"/>
              <a:gd name="connsiteY3" fmla="*/ 1567297 h 1567297"/>
              <a:gd name="connsiteX4" fmla="*/ 0 w 3027098"/>
              <a:gd name="connsiteY4" fmla="*/ 0 h 1567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7098" h="1567297">
                <a:moveTo>
                  <a:pt x="0" y="0"/>
                </a:moveTo>
                <a:lnTo>
                  <a:pt x="3027098" y="0"/>
                </a:lnTo>
                <a:lnTo>
                  <a:pt x="3027098" y="1567297"/>
                </a:lnTo>
                <a:lnTo>
                  <a:pt x="0" y="1567297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0" vert="horz" wrap="square" lIns="8890" tIns="8890" rIns="8890" bIns="221163" numCol="1" spcCol="1270" anchor="t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Казначейское сопровождение соглашений (договоров) о предоставлении бюджетных инвестиций</a:t>
            </a:r>
            <a:endPara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олилиния 11"/>
          <p:cNvSpPr/>
          <p:nvPr/>
        </p:nvSpPr>
        <p:spPr>
          <a:xfrm>
            <a:off x="6966388" y="4484697"/>
            <a:ext cx="3622769" cy="1373929"/>
          </a:xfrm>
          <a:custGeom>
            <a:avLst/>
            <a:gdLst>
              <a:gd name="connsiteX0" fmla="*/ 0 w 3237309"/>
              <a:gd name="connsiteY0" fmla="*/ 0 h 648432"/>
              <a:gd name="connsiteX1" fmla="*/ 3237309 w 3237309"/>
              <a:gd name="connsiteY1" fmla="*/ 0 h 648432"/>
              <a:gd name="connsiteX2" fmla="*/ 3237309 w 3237309"/>
              <a:gd name="connsiteY2" fmla="*/ 648432 h 648432"/>
              <a:gd name="connsiteX3" fmla="*/ 0 w 3237309"/>
              <a:gd name="connsiteY3" fmla="*/ 648432 h 648432"/>
              <a:gd name="connsiteX4" fmla="*/ 0 w 3237309"/>
              <a:gd name="connsiteY4" fmla="*/ 0 h 648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37309" h="648432">
                <a:moveTo>
                  <a:pt x="0" y="0"/>
                </a:moveTo>
                <a:lnTo>
                  <a:pt x="3237309" y="0"/>
                </a:lnTo>
                <a:lnTo>
                  <a:pt x="3237309" y="648432"/>
                </a:lnTo>
                <a:lnTo>
                  <a:pt x="0" y="648432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6350">
            <a:solidFill>
              <a:schemeClr val="accent5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480" tIns="7620" rIns="30480" bIns="7620" numCol="1" spcCol="1270" anchor="ctr" anchorCtr="0">
            <a:noAutofit/>
          </a:bodyPr>
          <a:lstStyle/>
          <a:p>
            <a:pPr lvl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200" kern="12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48258" y="4490313"/>
            <a:ext cx="4147667" cy="1124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defTabSz="53340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направлении расходования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субсидий,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взносов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уставные капиталы </a:t>
            </a:r>
          </a:p>
          <a:p>
            <a:pPr marL="228600" lvl="0" indent="-228600" defTabSz="53340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</a:t>
            </a:r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подтверждающие целевой характер расходования </a:t>
            </a: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</a:p>
          <a:p>
            <a:pPr marL="228600" lvl="0" indent="-228600" defTabSz="53340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</a:t>
            </a:r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средств после их перечисления на банковские счета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986446" y="4490313"/>
            <a:ext cx="3605354" cy="456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defTabSz="53340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1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Стандартное</a:t>
            </a: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Казначейское </a:t>
            </a:r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</a:t>
            </a:r>
          </a:p>
          <a:p>
            <a:pPr marL="228600" lvl="0" indent="-228600" defTabSz="53340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1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Расширенное</a:t>
            </a:r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Казначейское </a:t>
            </a:r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886200" y="1125163"/>
            <a:ext cx="5334000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577850">
              <a:lnSpc>
                <a:spcPct val="90000"/>
              </a:lnSpc>
              <a:spcAft>
                <a:spcPct val="3500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Казначейское сопровождение соглашений (договоров) о предоставлении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субсидий юридическим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лицам, бюджетных инвестиций, взносов в уставные капиталы юридических лиц</a:t>
            </a:r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722149" y="6346827"/>
            <a:ext cx="307926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4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78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513489" y="431800"/>
            <a:ext cx="33412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БЮДЖЕТНЫЕ ИНВЕСТИЦИИ</a:t>
            </a:r>
          </a:p>
        </p:txBody>
      </p:sp>
      <p:sp>
        <p:nvSpPr>
          <p:cNvPr id="8" name="Полилиния 7"/>
          <p:cNvSpPr/>
          <p:nvPr/>
        </p:nvSpPr>
        <p:spPr>
          <a:xfrm>
            <a:off x="3929224" y="1022726"/>
            <a:ext cx="4801991" cy="1015624"/>
          </a:xfrm>
          <a:custGeom>
            <a:avLst/>
            <a:gdLst>
              <a:gd name="connsiteX0" fmla="*/ 0 w 4801991"/>
              <a:gd name="connsiteY0" fmla="*/ 0 h 1507316"/>
              <a:gd name="connsiteX1" fmla="*/ 4801991 w 4801991"/>
              <a:gd name="connsiteY1" fmla="*/ 0 h 1507316"/>
              <a:gd name="connsiteX2" fmla="*/ 4801991 w 4801991"/>
              <a:gd name="connsiteY2" fmla="*/ 1507316 h 1507316"/>
              <a:gd name="connsiteX3" fmla="*/ 0 w 4801991"/>
              <a:gd name="connsiteY3" fmla="*/ 1507316 h 1507316"/>
              <a:gd name="connsiteX4" fmla="*/ 0 w 4801991"/>
              <a:gd name="connsiteY4" fmla="*/ 0 h 150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1991" h="1507316">
                <a:moveTo>
                  <a:pt x="0" y="0"/>
                </a:moveTo>
                <a:lnTo>
                  <a:pt x="4801991" y="0"/>
                </a:lnTo>
                <a:lnTo>
                  <a:pt x="4801991" y="1507316"/>
                </a:lnTo>
                <a:lnTo>
                  <a:pt x="0" y="1507316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0" vert="horz" wrap="square" lIns="7620" tIns="7620" rIns="7620" bIns="212699" numCol="1" spcCol="1270" anchor="t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олилиния 8"/>
          <p:cNvSpPr/>
          <p:nvPr/>
        </p:nvSpPr>
        <p:spPr>
          <a:xfrm>
            <a:off x="4159153" y="1721969"/>
            <a:ext cx="4667084" cy="1402231"/>
          </a:xfrm>
          <a:custGeom>
            <a:avLst/>
            <a:gdLst>
              <a:gd name="connsiteX0" fmla="*/ 0 w 4229983"/>
              <a:gd name="connsiteY0" fmla="*/ 0 h 1181967"/>
              <a:gd name="connsiteX1" fmla="*/ 4229983 w 4229983"/>
              <a:gd name="connsiteY1" fmla="*/ 0 h 1181967"/>
              <a:gd name="connsiteX2" fmla="*/ 4229983 w 4229983"/>
              <a:gd name="connsiteY2" fmla="*/ 1181967 h 1181967"/>
              <a:gd name="connsiteX3" fmla="*/ 0 w 4229983"/>
              <a:gd name="connsiteY3" fmla="*/ 1181967 h 1181967"/>
              <a:gd name="connsiteX4" fmla="*/ 0 w 4229983"/>
              <a:gd name="connsiteY4" fmla="*/ 0 h 1181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29983" h="1181967">
                <a:moveTo>
                  <a:pt x="0" y="0"/>
                </a:moveTo>
                <a:lnTo>
                  <a:pt x="4229983" y="0"/>
                </a:lnTo>
                <a:lnTo>
                  <a:pt x="4229983" y="1181967"/>
                </a:lnTo>
                <a:lnTo>
                  <a:pt x="0" y="1181967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7940" tIns="6985" rIns="27940" bIns="6985" numCol="1" spcCol="1270" anchor="ctr" anchorCtr="0">
            <a:noAutofit/>
          </a:bodyPr>
          <a:lstStyle/>
          <a:p>
            <a:pPr lvl="0" algn="l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0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</a:t>
            </a:r>
            <a:r>
              <a:rPr lang="ru-RU" sz="12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субсидий, бюджетных инвестиций, взносов в уставные капиталы юридических лиц</a:t>
            </a:r>
            <a:r>
              <a:rPr lang="en-US" sz="12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0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счета Казначейства России</a:t>
            </a:r>
          </a:p>
          <a:p>
            <a:pPr lvl="0" algn="l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0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операций на лицевых счетах получателей субсидий, </a:t>
            </a:r>
            <a:r>
              <a:rPr lang="ru-RU" sz="12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инвестиций, взносов в уставные капиталы</a:t>
            </a:r>
            <a:endParaRPr lang="ru-RU" sz="1200" b="0" kern="12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200" b="0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после проверки документов, подтверждающих целевой характер расходования средств</a:t>
            </a:r>
            <a:endParaRPr lang="ru-RU" sz="1200" kern="12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олилиния 9"/>
          <p:cNvSpPr/>
          <p:nvPr/>
        </p:nvSpPr>
        <p:spPr>
          <a:xfrm>
            <a:off x="2278341" y="3740700"/>
            <a:ext cx="3467183" cy="640800"/>
          </a:xfrm>
          <a:custGeom>
            <a:avLst/>
            <a:gdLst>
              <a:gd name="connsiteX0" fmla="*/ 0 w 3467183"/>
              <a:gd name="connsiteY0" fmla="*/ 0 h 1507316"/>
              <a:gd name="connsiteX1" fmla="*/ 3467183 w 3467183"/>
              <a:gd name="connsiteY1" fmla="*/ 0 h 1507316"/>
              <a:gd name="connsiteX2" fmla="*/ 3467183 w 3467183"/>
              <a:gd name="connsiteY2" fmla="*/ 1507316 h 1507316"/>
              <a:gd name="connsiteX3" fmla="*/ 0 w 3467183"/>
              <a:gd name="connsiteY3" fmla="*/ 1507316 h 1507316"/>
              <a:gd name="connsiteX4" fmla="*/ 0 w 3467183"/>
              <a:gd name="connsiteY4" fmla="*/ 0 h 150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7183" h="1507316">
                <a:moveTo>
                  <a:pt x="0" y="0"/>
                </a:moveTo>
                <a:lnTo>
                  <a:pt x="3467183" y="0"/>
                </a:lnTo>
                <a:lnTo>
                  <a:pt x="3467183" y="1507316"/>
                </a:lnTo>
                <a:lnTo>
                  <a:pt x="0" y="1507316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0" vert="horz" wrap="square" lIns="8255" tIns="8255" rIns="8255" bIns="212699" numCol="1" spcCol="1270" anchor="t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b="1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Стандартное</a:t>
            </a:r>
            <a:r>
              <a:rPr lang="ru-RU" sz="1300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казначейское сопровождение</a:t>
            </a:r>
          </a:p>
        </p:txBody>
      </p:sp>
      <p:sp>
        <p:nvSpPr>
          <p:cNvPr id="11" name="Полилиния 10"/>
          <p:cNvSpPr/>
          <p:nvPr/>
        </p:nvSpPr>
        <p:spPr>
          <a:xfrm>
            <a:off x="2447926" y="4108378"/>
            <a:ext cx="3422452" cy="2024004"/>
          </a:xfrm>
          <a:custGeom>
            <a:avLst/>
            <a:gdLst>
              <a:gd name="connsiteX0" fmla="*/ 0 w 3118421"/>
              <a:gd name="connsiteY0" fmla="*/ 0 h 2024004"/>
              <a:gd name="connsiteX1" fmla="*/ 3118421 w 3118421"/>
              <a:gd name="connsiteY1" fmla="*/ 0 h 2024004"/>
              <a:gd name="connsiteX2" fmla="*/ 3118421 w 3118421"/>
              <a:gd name="connsiteY2" fmla="*/ 2024004 h 2024004"/>
              <a:gd name="connsiteX3" fmla="*/ 0 w 3118421"/>
              <a:gd name="connsiteY3" fmla="*/ 2024004 h 2024004"/>
              <a:gd name="connsiteX4" fmla="*/ 0 w 3118421"/>
              <a:gd name="connsiteY4" fmla="*/ 0 h 2024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18421" h="2024004">
                <a:moveTo>
                  <a:pt x="0" y="0"/>
                </a:moveTo>
                <a:lnTo>
                  <a:pt x="3118421" y="0"/>
                </a:lnTo>
                <a:lnTo>
                  <a:pt x="3118421" y="2024004"/>
                </a:lnTo>
                <a:lnTo>
                  <a:pt x="0" y="202400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480" tIns="7620" rIns="30480" bIns="7620" numCol="1" spcCol="1270" anchor="ctr" anchorCtr="0">
            <a:noAutofit/>
          </a:bodyPr>
          <a:lstStyle/>
          <a:p>
            <a:pPr lvl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100" kern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олилиния 11"/>
          <p:cNvSpPr/>
          <p:nvPr/>
        </p:nvSpPr>
        <p:spPr>
          <a:xfrm>
            <a:off x="6711245" y="3740700"/>
            <a:ext cx="4204405" cy="640800"/>
          </a:xfrm>
          <a:custGeom>
            <a:avLst/>
            <a:gdLst>
              <a:gd name="connsiteX0" fmla="*/ 0 w 3310295"/>
              <a:gd name="connsiteY0" fmla="*/ 0 h 1507316"/>
              <a:gd name="connsiteX1" fmla="*/ 3310295 w 3310295"/>
              <a:gd name="connsiteY1" fmla="*/ 0 h 1507316"/>
              <a:gd name="connsiteX2" fmla="*/ 3310295 w 3310295"/>
              <a:gd name="connsiteY2" fmla="*/ 1507316 h 1507316"/>
              <a:gd name="connsiteX3" fmla="*/ 0 w 3310295"/>
              <a:gd name="connsiteY3" fmla="*/ 1507316 h 1507316"/>
              <a:gd name="connsiteX4" fmla="*/ 0 w 3310295"/>
              <a:gd name="connsiteY4" fmla="*/ 0 h 1507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0295" h="1507316">
                <a:moveTo>
                  <a:pt x="0" y="0"/>
                </a:moveTo>
                <a:lnTo>
                  <a:pt x="3310295" y="0"/>
                </a:lnTo>
                <a:lnTo>
                  <a:pt x="3310295" y="1507316"/>
                </a:lnTo>
                <a:lnTo>
                  <a:pt x="0" y="1507316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0" vert="horz" wrap="square" lIns="8255" tIns="8255" rIns="8255" bIns="212699" numCol="1" spcCol="1270" anchor="t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300" b="1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Расширенное</a:t>
            </a:r>
            <a:r>
              <a:rPr lang="ru-RU" sz="1300" kern="12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казначейское сопровождение</a:t>
            </a:r>
            <a:endParaRPr lang="ru-RU" sz="1300" kern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6897823" y="4072864"/>
            <a:ext cx="4275001" cy="2071282"/>
          </a:xfrm>
          <a:custGeom>
            <a:avLst/>
            <a:gdLst>
              <a:gd name="connsiteX0" fmla="*/ 0 w 3459404"/>
              <a:gd name="connsiteY0" fmla="*/ 0 h 2220724"/>
              <a:gd name="connsiteX1" fmla="*/ 3459404 w 3459404"/>
              <a:gd name="connsiteY1" fmla="*/ 0 h 2220724"/>
              <a:gd name="connsiteX2" fmla="*/ 3459404 w 3459404"/>
              <a:gd name="connsiteY2" fmla="*/ 2220724 h 2220724"/>
              <a:gd name="connsiteX3" fmla="*/ 0 w 3459404"/>
              <a:gd name="connsiteY3" fmla="*/ 2220724 h 2220724"/>
              <a:gd name="connsiteX4" fmla="*/ 0 w 3459404"/>
              <a:gd name="connsiteY4" fmla="*/ 0 h 2220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9404" h="2220724">
                <a:moveTo>
                  <a:pt x="0" y="0"/>
                </a:moveTo>
                <a:lnTo>
                  <a:pt x="3459404" y="0"/>
                </a:lnTo>
                <a:lnTo>
                  <a:pt x="3459404" y="2220724"/>
                </a:lnTo>
                <a:lnTo>
                  <a:pt x="0" y="222072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7940" tIns="6985" rIns="27940" bIns="6985" numCol="1" spcCol="1270" anchor="ctr" anchorCtr="0">
            <a:noAutofit/>
          </a:bodyPr>
          <a:lstStyle/>
          <a:p>
            <a:pPr lvl="0" algn="l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100" kern="12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97823" y="4072864"/>
            <a:ext cx="4179752" cy="1336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defTabSz="53340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кооперации исполнителей и соисполнителей</a:t>
            </a:r>
          </a:p>
          <a:p>
            <a:pPr marL="228600" lvl="0" indent="-228600" defTabSz="53340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направлении расходования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инвестиций </a:t>
            </a:r>
          </a:p>
          <a:p>
            <a:pPr marL="228600" lvl="0" indent="-228600" defTabSz="53340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</a:t>
            </a:r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подтверждающие факт </a:t>
            </a:r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поставки товара, выполнения работ, оказания услуг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defTabSz="48895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Визуальный </a:t>
            </a:r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факта исполнения </a:t>
            </a: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обязательств с использованием фото-, видеотехники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447926" y="4108378"/>
            <a:ext cx="3422452" cy="1124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defTabSz="53340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кооперации исполнителей и </a:t>
            </a: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соисполнителей</a:t>
            </a:r>
          </a:p>
          <a:p>
            <a:pPr marL="228600" lvl="0" indent="-228600" defTabSz="53340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</a:t>
            </a:r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направлении расходования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инвестиций </a:t>
            </a:r>
            <a:endParaRPr lang="ru-RU" sz="1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228600" defTabSz="533400">
              <a:lnSpc>
                <a:spcPct val="90000"/>
              </a:lnSpc>
              <a:spcAft>
                <a:spcPct val="35000"/>
              </a:spcAft>
              <a:buFont typeface="+mj-lt"/>
              <a:buAutoNum type="arabicPeriod"/>
            </a:pP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</a:t>
            </a:r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1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подтверждающие </a:t>
            </a:r>
            <a:r>
              <a:rPr lang="ru-RU" sz="11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 поставки товара, выполнения работ, оказания услуг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29224" y="1022726"/>
            <a:ext cx="4801991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533400">
              <a:lnSpc>
                <a:spcPct val="90000"/>
              </a:lnSpc>
              <a:spcAft>
                <a:spcPct val="3500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Казначейское сопровождение соглашений (договоров) о предоставлении бюджетных инвестиций</a:t>
            </a:r>
          </a:p>
        </p:txBody>
      </p:sp>
      <p:sp>
        <p:nvSpPr>
          <p:cNvPr id="1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722149" y="6346827"/>
            <a:ext cx="307926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5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58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0876" y="609600"/>
            <a:ext cx="7696200" cy="695326"/>
          </a:xfrm>
        </p:spPr>
        <p:txBody>
          <a:bodyPr/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РАСШИРЕННОЕ КАЗНАЧЕЙСКОЕ СОПРОВОЖДЕНИЕ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866775" y="1654175"/>
            <a:ext cx="10515600" cy="4070350"/>
          </a:xfrm>
        </p:spPr>
        <p:txBody>
          <a:bodyPr/>
          <a:lstStyle/>
          <a:p>
            <a:pPr marL="0" indent="0">
              <a:buNone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Дополнительно территориальными органами Федерального казначейства осуществляется контроль: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соответствием информации, содержащийся в документах, подтверждающих факт поставки товара, выполнения работ, оказания услуг, о сроках поставки товаров (выполнения работ, оказания услуг) и количестве товаров (объеме работ, услуг) условиям государственного контракта (контракта, договора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Symbol" panose="05050102010706020507" pitchFamily="18" charset="2"/>
              <a:buChar char="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фактов поставки товара, выполнения работ, оказания услуг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фото-,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видеотехники.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Уведомление государственного заказчика (исполнителя, соисполнителя) в случаях: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несоответствия информации требованиям;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несоответствия информации фактам поставки товара, выполнения работ, оказания услуг</a:t>
            </a:r>
          </a:p>
          <a:p>
            <a:pPr marL="0" indent="0">
              <a:buNone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Возврат платежных документов государственному заказчику (исполнителю, соисполнителю)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случаях: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несоответствия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количества поставленных товаров (объема выполненных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оказанных услуг) требованиям;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Symbol" panose="05050102010706020507" pitchFamily="18" charset="2"/>
              <a:buChar char="-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выявления нарушения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фактов поставки товара, выполнения работ, оказания услуг с использованием фото-, видеотехники.</a:t>
            </a:r>
          </a:p>
          <a:p>
            <a:pPr>
              <a:buFont typeface="Symbol" panose="05050102010706020507" pitchFamily="18" charset="2"/>
              <a:buChar char="-"/>
            </a:pP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722149" y="6346827"/>
            <a:ext cx="307926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6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290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904875" y="2882900"/>
            <a:ext cx="10515600" cy="784225"/>
          </a:xfrm>
        </p:spPr>
        <p:txBody>
          <a:bodyPr/>
          <a:lstStyle/>
          <a:p>
            <a:pPr marL="0" indent="0" algn="ctr">
              <a:buNone/>
            </a:pPr>
            <a:r>
              <a:rPr lang="ru-RU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1722149" y="6346827"/>
            <a:ext cx="307926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7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4357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17096</TotalTime>
  <Words>625</Words>
  <Application>Microsoft Office PowerPoint</Application>
  <PresentationFormat>Произвольный</PresentationFormat>
  <Paragraphs>70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РАСШИРЕННОЕ КАЗНАЧЕЙСКОЕ СОПРОВОЖДЕНИЕ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Яцук Юлия Александровна</cp:lastModifiedBy>
  <cp:revision>425</cp:revision>
  <cp:lastPrinted>2015-12-16T12:26:33Z</cp:lastPrinted>
  <dcterms:created xsi:type="dcterms:W3CDTF">2015-03-03T16:27:21Z</dcterms:created>
  <dcterms:modified xsi:type="dcterms:W3CDTF">2015-12-16T12:57:10Z</dcterms:modified>
</cp:coreProperties>
</file>