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8" r:id="rId2"/>
    <p:sldId id="314" r:id="rId3"/>
    <p:sldId id="340" r:id="rId4"/>
    <p:sldId id="315" r:id="rId5"/>
    <p:sldId id="341" r:id="rId6"/>
    <p:sldId id="316" r:id="rId7"/>
    <p:sldId id="350" r:id="rId8"/>
    <p:sldId id="351" r:id="rId9"/>
    <p:sldId id="352" r:id="rId10"/>
    <p:sldId id="300" r:id="rId11"/>
    <p:sldId id="342" r:id="rId12"/>
    <p:sldId id="343" r:id="rId13"/>
    <p:sldId id="344" r:id="rId14"/>
    <p:sldId id="345" r:id="rId15"/>
    <p:sldId id="346" r:id="rId16"/>
    <p:sldId id="347" r:id="rId17"/>
    <p:sldId id="349" r:id="rId18"/>
    <p:sldId id="356" r:id="rId19"/>
    <p:sldId id="348" r:id="rId20"/>
    <p:sldId id="320" r:id="rId21"/>
    <p:sldId id="357" r:id="rId22"/>
    <p:sldId id="358" r:id="rId23"/>
    <p:sldId id="359" r:id="rId24"/>
    <p:sldId id="360" r:id="rId25"/>
    <p:sldId id="299" r:id="rId26"/>
    <p:sldId id="353" r:id="rId27"/>
    <p:sldId id="364" r:id="rId28"/>
    <p:sldId id="361" r:id="rId29"/>
    <p:sldId id="362" r:id="rId30"/>
    <p:sldId id="363" r:id="rId31"/>
    <p:sldId id="354" r:id="rId32"/>
    <p:sldId id="365" r:id="rId33"/>
    <p:sldId id="367" r:id="rId34"/>
    <p:sldId id="366" r:id="rId35"/>
    <p:sldId id="339" r:id="rId36"/>
    <p:sldId id="298" r:id="rId37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DC3"/>
    <a:srgbClr val="335CA7"/>
    <a:srgbClr val="E2834E"/>
    <a:srgbClr val="C3571B"/>
    <a:srgbClr val="81BB59"/>
    <a:srgbClr val="3968BD"/>
    <a:srgbClr val="3C6ABE"/>
    <a:srgbClr val="D9E2F7"/>
    <a:srgbClr val="FEDEC6"/>
    <a:srgbClr val="FEE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2" autoAdjust="0"/>
    <p:restoredTop sz="89915" autoAdjust="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14.09.2016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9BAB1D-BFF3-4DB2-ABBB-038A31C7D8AC}" type="slidenum">
              <a:rPr lang="ru-RU" altLang="ru-RU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36</a:t>
            </a:fld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CDA1-4F5A-4760-9FD9-715D7B6F2598}" type="datetime1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08FF0-C493-4DF6-B93E-537568583AE4}" type="datetime1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AEAF4-2C7C-41BC-9DDE-E176001EE37E}" type="datetime1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C77BF-15D2-44BE-884B-D33DA89A9C78}" type="datetime1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77A0F-2701-4D09-9498-672A4774502C}" type="datetime1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026C8-41F1-4B11-82BC-62D7CDCFDEB9}" type="datetime1">
              <a:rPr lang="ru-RU" smtClean="0"/>
              <a:t>14.09.2016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2A47-8626-4CED-99E8-B8DD0121E85E}" type="datetime1">
              <a:rPr lang="ru-RU" smtClean="0"/>
              <a:t>14.09.2016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46A55-9407-4BD6-BC45-AF1E1D6D4AE1}" type="datetime1">
              <a:rPr lang="ru-RU" smtClean="0"/>
              <a:t>14.09.2016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2321E-C0D0-4BC3-A6E7-BADD651CCA9F}" type="datetime1">
              <a:rPr lang="ru-RU" smtClean="0"/>
              <a:t>14.09.2016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0B470-48BB-46E8-AE5A-CC96F96D2133}" type="datetime1">
              <a:rPr lang="ru-RU" smtClean="0"/>
              <a:t>14.09.2016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831EF-7A53-4989-BDD1-BDC26A9CDA93}" type="datetime1">
              <a:rPr lang="ru-RU" smtClean="0"/>
              <a:t>14.09.2016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3B91FB-0342-4B61-A8DC-4453687D0C32}" type="datetime1">
              <a:rPr lang="ru-RU" smtClean="0"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skazna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075612" y="5346968"/>
            <a:ext cx="3883025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Маркова Н.Е.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Начальник Отдела отчетности об исполнении </a:t>
            </a:r>
            <a:r>
              <a:rPr lang="ru-RU" altLang="ru-RU" sz="14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бюджетов Управления бюджетного учета и </a:t>
            </a:r>
            <a:r>
              <a:rPr lang="ru-RU" altLang="ru-RU" sz="14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отчетности Федерального </a:t>
            </a:r>
            <a:r>
              <a:rPr lang="ru-RU" altLang="ru-RU" sz="14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казначейства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81500" y="63371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Практические вопросы формирования отчетности с учетом положений приказов Минфина России 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17.12.2015 № 199н 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и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 31.12.2015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№ 229н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29100" y="747969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649201"/>
              </p:ext>
            </p:extLst>
          </p:nvPr>
        </p:nvGraphicFramePr>
        <p:xfrm>
          <a:off x="1381125" y="1365953"/>
          <a:ext cx="10255250" cy="4729260"/>
        </p:xfrm>
        <a:graphic>
          <a:graphicData uri="http://schemas.openxmlformats.org/drawingml/2006/table">
            <a:tbl>
              <a:tblPr/>
              <a:tblGrid>
                <a:gridCol w="5005828"/>
                <a:gridCol w="864754"/>
                <a:gridCol w="844454"/>
                <a:gridCol w="1770107"/>
                <a:gridCol w="1770107"/>
              </a:tblGrid>
              <a:tr h="2316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                                             1. ПОСТУПЛЕНИЯ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3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Код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Код по КОСГУ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За отчетный 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Контроль показателей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0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/>
                        </a:rPr>
                        <a:t>ПОСТУПЛЕНИЯ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42 500,00</a:t>
                      </a:r>
                      <a:endParaRPr lang="ru-RU" sz="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020+130+150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</a:t>
                      </a:r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>
                          <a:effectLst/>
                          <a:latin typeface="Arial"/>
                        </a:rPr>
                        <a:t>Поступления по текущим операциям — всего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42 500,00 </a:t>
                      </a:r>
                    </a:p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(18 000,00+1 500,00+23 000,00)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030+040+050+060+070+ 080+120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</a:t>
                      </a:r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9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по налоговым доходам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по доходам от собственности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18 000,00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</a:t>
                      </a:r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041+042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73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4572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3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проценты полученные</a:t>
                      </a:r>
                    </a:p>
                  </a:txBody>
                  <a:tcPr marL="4572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9 000,00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   дивиденды</a:t>
                      </a:r>
                    </a:p>
                  </a:txBody>
                  <a:tcPr marL="3429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9000 (6000,00+3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000,00)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по доходам от оказания платных услуг (работ)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1 500,00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&gt;=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052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</a:t>
                      </a:r>
                      <a:endParaRPr lang="ru-RU" sz="8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3429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4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от компенсации затрат государства</a:t>
                      </a:r>
                    </a:p>
                  </a:txBody>
                  <a:tcPr marL="3429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500,00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по суммам принудительного изъятия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23 000,00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по безвозмездным поступлениям от бюджетов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071+072+073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 из них: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от других бюджетов бюджетной системы Российской Федерации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7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от наднациональных организаций и правительств иностранных государств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от международных финансовых организаций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836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от взносов на социальные нужды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0" name="Скругленный прямоугольник 29"/>
          <p:cNvSpPr/>
          <p:nvPr/>
        </p:nvSpPr>
        <p:spPr>
          <a:xfrm>
            <a:off x="8253414" y="5066415"/>
            <a:ext cx="1439863" cy="2159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данные по </a:t>
            </a:r>
            <a:r>
              <a:rPr lang="ru-RU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счету 202…..151 </a:t>
            </a:r>
            <a:r>
              <a:rPr lang="ru-RU" sz="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1 210 02 000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0125077" y="5066415"/>
            <a:ext cx="1439862" cy="2159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данные по счету </a:t>
            </a:r>
            <a:r>
              <a:rPr lang="ru-RU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202…..151 1</a:t>
            </a:r>
            <a:r>
              <a:rPr lang="ru-RU" sz="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210 04 000*</a:t>
            </a:r>
          </a:p>
        </p:txBody>
      </p:sp>
      <p:sp>
        <p:nvSpPr>
          <p:cNvPr id="32" name="Плюс 31"/>
          <p:cNvSpPr/>
          <p:nvPr/>
        </p:nvSpPr>
        <p:spPr>
          <a:xfrm>
            <a:off x="9764714" y="5066415"/>
            <a:ext cx="288925" cy="252412"/>
          </a:xfrm>
          <a:prstGeom prst="mathPlu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/>
          </a:p>
        </p:txBody>
      </p:sp>
      <p:sp>
        <p:nvSpPr>
          <p:cNvPr id="33" name="Прямоугольник 32"/>
          <p:cNvSpPr/>
          <p:nvPr/>
        </p:nvSpPr>
        <p:spPr>
          <a:xfrm>
            <a:off x="150813" y="6546850"/>
            <a:ext cx="8274050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900" dirty="0">
                <a:solidFill>
                  <a:schemeClr val="bg2">
                    <a:lumMod val="25000"/>
                  </a:schemeClr>
                </a:solidFill>
              </a:rPr>
              <a:t>* в части межбюджетных расчетов в объеме данных, отраженных в Сведениях ф. 0503184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34975" y="6281738"/>
            <a:ext cx="7705725" cy="254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050" dirty="0"/>
              <a:t>В части поступлений от возврата дебиторской задолженности прошлых лет не заполняется</a:t>
            </a:r>
          </a:p>
        </p:txBody>
      </p:sp>
      <p:sp>
        <p:nvSpPr>
          <p:cNvPr id="35" name="Половина рамки 34"/>
          <p:cNvSpPr/>
          <p:nvPr/>
        </p:nvSpPr>
        <p:spPr>
          <a:xfrm rot="13486256">
            <a:off x="8846927" y="5230686"/>
            <a:ext cx="156440" cy="167525"/>
          </a:xfrm>
          <a:prstGeom prst="halfFram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оловина рамки 11"/>
          <p:cNvSpPr/>
          <p:nvPr/>
        </p:nvSpPr>
        <p:spPr>
          <a:xfrm rot="13486256">
            <a:off x="242233" y="6210422"/>
            <a:ext cx="156440" cy="167525"/>
          </a:xfrm>
          <a:prstGeom prst="halfFram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9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29100" y="5479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610317"/>
              </p:ext>
            </p:extLst>
          </p:nvPr>
        </p:nvGraphicFramePr>
        <p:xfrm>
          <a:off x="1114425" y="948054"/>
          <a:ext cx="10206121" cy="5700399"/>
        </p:xfrm>
        <a:graphic>
          <a:graphicData uri="http://schemas.openxmlformats.org/drawingml/2006/table">
            <a:tbl>
              <a:tblPr/>
              <a:tblGrid>
                <a:gridCol w="4981847"/>
                <a:gridCol w="860612"/>
                <a:gridCol w="840408"/>
                <a:gridCol w="1761627"/>
                <a:gridCol w="1761627"/>
              </a:tblGrid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1812" marR="9318" marT="9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Форма 0503123 с. 2</a:t>
                      </a:r>
                    </a:p>
                  </a:txBody>
                  <a:tcPr marL="9318" marR="9318" marT="9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18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Наименование показателя</a:t>
                      </a:r>
                    </a:p>
                  </a:txBody>
                  <a:tcPr marL="9318" marR="9318" marT="93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Код строки</a:t>
                      </a:r>
                    </a:p>
                  </a:txBody>
                  <a:tcPr marL="9318" marR="9318" marT="9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Код по КОСГУ</a:t>
                      </a:r>
                    </a:p>
                  </a:txBody>
                  <a:tcPr marL="9318" marR="9318" marT="9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За отчетный период</a:t>
                      </a:r>
                    </a:p>
                  </a:txBody>
                  <a:tcPr marL="9318" marR="9318" marT="9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Контроль показателей</a:t>
                      </a:r>
                    </a:p>
                  </a:txBody>
                  <a:tcPr marL="9318" marR="9318" marT="9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318" marR="9318" marT="93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318" marR="9318" marT="9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318" marR="9318" marT="9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318" marR="9318" marT="9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по прочим доходам</a:t>
                      </a:r>
                    </a:p>
                  </a:txBody>
                  <a:tcPr marL="111812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120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180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123+124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r>
                        <a:rPr lang="en-US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(&lt;0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–</a:t>
                      </a:r>
                      <a:r>
                        <a:rPr lang="ru-RU" sz="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требует пояснений)</a:t>
                      </a:r>
                      <a:endParaRPr lang="ru-RU" sz="8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пожертвования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123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180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прочие безвозмездные поступления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124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180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может</a:t>
                      </a:r>
                      <a:r>
                        <a:rPr lang="ru-RU" sz="8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быть </a:t>
                      </a:r>
                      <a:r>
                        <a:rPr lang="ru-RU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&lt;0 за счет уточнения (возврата)</a:t>
                      </a:r>
                      <a:r>
                        <a:rPr lang="ru-RU" sz="8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НВС</a:t>
                      </a:r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>
                          <a:effectLst/>
                          <a:latin typeface="Arial"/>
                        </a:rPr>
                        <a:t>Поступления от инвестиционных операций — всего</a:t>
                      </a:r>
                    </a:p>
                  </a:txBody>
                  <a:tcPr marL="9318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140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111812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от реализации нефинансовых активов:</a:t>
                      </a:r>
                    </a:p>
                  </a:txBody>
                  <a:tcPr marL="111812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140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400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141+142+143+144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 из них: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основных средств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410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нематериальных активов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142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420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непроизведенных активов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143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430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материальных запасов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440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>
                          <a:effectLst/>
                          <a:latin typeface="Arial"/>
                        </a:rPr>
                        <a:t>Поступления от финансовых операций — всего</a:t>
                      </a:r>
                    </a:p>
                  </a:txBody>
                  <a:tcPr marL="9318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160+180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111812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с финансовыми активами:</a:t>
                      </a:r>
                    </a:p>
                  </a:txBody>
                  <a:tcPr marL="111812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160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600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161+162+163+164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1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от реализации ценных бумаг, кроме акций и иных форм участия в капитале 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161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620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от реализации акций и иных форм участия в капитале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162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630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от возврата бюджетных ссуд и кредитов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163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640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с иными финансовыми активами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164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650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165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от осуществления заимствований</a:t>
                      </a:r>
                    </a:p>
                  </a:txBody>
                  <a:tcPr marL="111812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180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700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181+182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1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в виде внутреннего государственного </a:t>
                      </a:r>
                      <a:br>
                        <a:rPr lang="ru-RU" sz="1000" b="0" i="1" u="none" strike="noStrike">
                          <a:effectLst/>
                          <a:latin typeface="Arial"/>
                        </a:rPr>
                      </a:br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(муниципального) долга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181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710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9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в виде внешнего государственного долга</a:t>
                      </a:r>
                    </a:p>
                  </a:txBody>
                  <a:tcPr marL="223623" marR="9318" marT="93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182</a:t>
                      </a:r>
                    </a:p>
                  </a:txBody>
                  <a:tcPr marL="9318" marR="9318" marT="9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720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18" marR="9318" marT="9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Овальная выноска 9"/>
          <p:cNvSpPr/>
          <p:nvPr/>
        </p:nvSpPr>
        <p:spPr>
          <a:xfrm>
            <a:off x="7839075" y="6343649"/>
            <a:ext cx="1333500" cy="261938"/>
          </a:xfrm>
          <a:prstGeom prst="wedgeEllipseCallout">
            <a:avLst>
              <a:gd name="adj1" fmla="val 75335"/>
              <a:gd name="adj2" fmla="val 3704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Недопустимо для ФО и ГВФ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7839075" y="5936456"/>
            <a:ext cx="1104900" cy="290512"/>
          </a:xfrm>
          <a:prstGeom prst="wedgeEllipseCallout">
            <a:avLst>
              <a:gd name="adj1" fmla="val 97749"/>
              <a:gd name="adj2" fmla="val 4869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Недопустимо для ГВФ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67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29100" y="54791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48029"/>
              </p:ext>
            </p:extLst>
          </p:nvPr>
        </p:nvGraphicFramePr>
        <p:xfrm>
          <a:off x="1323975" y="931537"/>
          <a:ext cx="10236114" cy="5798014"/>
        </p:xfrm>
        <a:graphic>
          <a:graphicData uri="http://schemas.openxmlformats.org/drawingml/2006/table">
            <a:tbl>
              <a:tblPr/>
              <a:tblGrid>
                <a:gridCol w="4996488"/>
                <a:gridCol w="863141"/>
                <a:gridCol w="842879"/>
                <a:gridCol w="1766803"/>
                <a:gridCol w="1766803"/>
              </a:tblGrid>
              <a:tr h="151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/>
                        </a:rPr>
                        <a:t>2. ВЫБЫТИЯ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Форма 0503123 с. 3</a:t>
                      </a:r>
                    </a:p>
                  </a:txBody>
                  <a:tcPr marL="8257" marR="8257" marT="8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42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Наименование показателя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Код строки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Код по КОСГУ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За отчетный период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Контроль показателей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257" marR="8257" marT="825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effectLst/>
                          <a:latin typeface="Arial"/>
                        </a:rPr>
                        <a:t>ВЫБЫТИЯ</a:t>
                      </a:r>
                    </a:p>
                  </a:txBody>
                  <a:tcPr marL="8257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210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 220+310+330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425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>
                          <a:effectLst/>
                          <a:latin typeface="Arial"/>
                        </a:rPr>
                        <a:t>Выбытия по текущим операциям — всего</a:t>
                      </a:r>
                    </a:p>
                  </a:txBody>
                  <a:tcPr marL="8257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220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 smtClean="0">
                          <a:effectLst/>
                          <a:latin typeface="Arial"/>
                        </a:rPr>
                        <a:t>7 700,00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(3 700,00+ 4 000,00)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30+240+250+260+270+280+ 290+300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за счет оплаты труда и начислений на выплаты по оплате труда</a:t>
                      </a:r>
                    </a:p>
                  </a:txBody>
                  <a:tcPr marL="99082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230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210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3 700,00 (2700,00+ 1000,00)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231+232+233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за счет заработной платы 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231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211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2700,00 (1 300,00+ 1400,00)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за счет прочих выплат 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232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212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1 000,00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effectLst/>
                          <a:latin typeface="Arial"/>
                        </a:rPr>
                        <a:t>за счет начислений на выплаты по оплате труда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233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213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за счет приобретения работ, услуг</a:t>
                      </a:r>
                    </a:p>
                  </a:txBody>
                  <a:tcPr marL="99082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240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220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 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241+242+243+244+245+246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услуг связи 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241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221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транспортных услуг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242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222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коммунальных услуг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243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223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арендной платы за пользование имуществом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244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224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работ, услуг по содержанию имущества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245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225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прочих работ, услуг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246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226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247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за счет обслуживания государственного (муниципального) долга</a:t>
                      </a:r>
                    </a:p>
                  </a:txBody>
                  <a:tcPr marL="99082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250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230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 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251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+252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(+)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376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внутреннего долга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251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231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&gt;= 0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20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внешнего долга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252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232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253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9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9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за счет безвозмездных перечислений организациям</a:t>
                      </a:r>
                    </a:p>
                  </a:txBody>
                  <a:tcPr marL="99082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260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240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=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261+262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(+)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 из них: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09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за счет перечислений государственным и муниципальным организациям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241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425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за счет перечислений организациям, за исключением государственных и муниципальных организаций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262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242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263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9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98163" marR="8257" marT="82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Овальная выноска 7"/>
          <p:cNvSpPr/>
          <p:nvPr/>
        </p:nvSpPr>
        <p:spPr>
          <a:xfrm>
            <a:off x="8058150" y="4952999"/>
            <a:ext cx="1238250" cy="333376"/>
          </a:xfrm>
          <a:prstGeom prst="wedgeEllipseCallout">
            <a:avLst>
              <a:gd name="adj1" fmla="val 73611"/>
              <a:gd name="adj2" fmla="val 376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Недопустимо для ФО и ГВФ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8067675" y="4598192"/>
            <a:ext cx="1104900" cy="290512"/>
          </a:xfrm>
          <a:prstGeom prst="wedgeEllipseCallout">
            <a:avLst>
              <a:gd name="adj1" fmla="val 87404"/>
              <a:gd name="adj2" fmla="val 3230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Недопустимо для ГВФ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3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29100" y="747969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38756"/>
              </p:ext>
            </p:extLst>
          </p:nvPr>
        </p:nvGraphicFramePr>
        <p:xfrm>
          <a:off x="1219199" y="1148074"/>
          <a:ext cx="10271198" cy="5524194"/>
        </p:xfrm>
        <a:graphic>
          <a:graphicData uri="http://schemas.openxmlformats.org/drawingml/2006/table">
            <a:tbl>
              <a:tblPr/>
              <a:tblGrid>
                <a:gridCol w="5013612"/>
                <a:gridCol w="866100"/>
                <a:gridCol w="845768"/>
                <a:gridCol w="1772859"/>
                <a:gridCol w="1772859"/>
              </a:tblGrid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Форма 0503123 с. 4</a:t>
                      </a:r>
                    </a:p>
                  </a:txBody>
                  <a:tcPr marL="8499" marR="8499" marT="84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6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Наименование показателя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Код строки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Код по КОСГУ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За отчетный период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Контроль показателей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6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499" marR="8499" marT="84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за счет безвозмездных перечислений бюджетам</a:t>
                      </a:r>
                    </a:p>
                  </a:txBody>
                  <a:tcPr marL="101984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270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250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 271+272+273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368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за счет перечислений другим бюджетам бюджетной системы Российской Федерации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271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251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68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за счет перечислений наднациональным организациям и правительствам иностранных государств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272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252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за счет перечислений международным организациям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273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253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за счет социального обеспечения</a:t>
                      </a:r>
                    </a:p>
                  </a:txBody>
                  <a:tcPr marL="101984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280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260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4 000,00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281+282+283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endParaRPr lang="ru-RU" sz="800" b="1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368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за счет пенсий, пособий и выплат по пенсионному, социальному и медицинскому страхованию населения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281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за счет пособий по социальной помощи населению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282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262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4 000,00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68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за счет пенсий, пособий, выплачиваемых организациями сектора государственного управления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283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263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за счет операций с активами</a:t>
                      </a:r>
                    </a:p>
                  </a:txBody>
                  <a:tcPr marL="101984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290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270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 291 </a:t>
                      </a:r>
                      <a:r>
                        <a:rPr lang="ru-RU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за счет чрезвычайных расходов по операциям с активами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291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273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 за счет прочих расходов</a:t>
                      </a:r>
                    </a:p>
                  </a:txBody>
                  <a:tcPr marL="101984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300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290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&gt;=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301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за счет уплаты налогов и сборов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301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290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8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8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>
                          <a:effectLst/>
                          <a:latin typeface="Arial"/>
                        </a:rPr>
                        <a:t>Выбытия по инвестиционным операциям — всего</a:t>
                      </a:r>
                    </a:p>
                  </a:txBody>
                  <a:tcPr marL="849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310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320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101984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на приобретение нефинансовых активов:</a:t>
                      </a:r>
                    </a:p>
                  </a:txBody>
                  <a:tcPr marL="101984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320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321+322+323+324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основных средств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321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нематериальных активов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322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320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непроизведенных активов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323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330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6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материальных запасов</a:t>
                      </a:r>
                    </a:p>
                  </a:txBody>
                  <a:tcPr marL="203969" marR="8499" marT="84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324</a:t>
                      </a:r>
                    </a:p>
                  </a:txBody>
                  <a:tcPr marL="8499" marR="8499" marT="84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340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3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29100" y="571983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703931"/>
              </p:ext>
            </p:extLst>
          </p:nvPr>
        </p:nvGraphicFramePr>
        <p:xfrm>
          <a:off x="1390651" y="912318"/>
          <a:ext cx="10075806" cy="5874085"/>
        </p:xfrm>
        <a:graphic>
          <a:graphicData uri="http://schemas.openxmlformats.org/drawingml/2006/table">
            <a:tbl>
              <a:tblPr/>
              <a:tblGrid>
                <a:gridCol w="4918238"/>
                <a:gridCol w="849623"/>
                <a:gridCol w="829679"/>
                <a:gridCol w="1739133"/>
                <a:gridCol w="1739133"/>
              </a:tblGrid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Форма 0503123 с. 5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84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Наименование показателя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Код строки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Код по КОСГУ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За отчетный период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Контроль показателей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>
                          <a:effectLst/>
                          <a:latin typeface="Arial"/>
                        </a:rPr>
                        <a:t>Выбытия по финансовым операциям — всего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330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340+350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с финансовыми активами: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340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341+342+343+344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61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по приобретению ценных бумаг, кроме акций и иных форм участия в капитале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341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520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effectLst/>
                          <a:latin typeface="Arial"/>
                        </a:rPr>
                        <a:t>по приобретению акций и иных форм участия в капитале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342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530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778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по предоставлению бюджетных кредитов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343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540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с иными финансовыми активами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344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550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345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69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на погашение государственного (муниципального) долга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350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800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351+352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187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на погашение внутреннего долга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351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810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11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на погашение внешнего долга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352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820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>
                          <a:effectLst/>
                          <a:latin typeface="Arial"/>
                        </a:rPr>
                        <a:t>Иные выбытия - всего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360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361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effectLst/>
                          <a:latin typeface="Arial"/>
                        </a:rPr>
                        <a:t>                          3. ИЗМЕНЕНИЕ ОСТАТКОВ СРЕДСТВ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9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Наименование показателя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Код строки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Код по КОСГУ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За отчетный период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Контроль показателей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effectLst/>
                          <a:latin typeface="Arial"/>
                        </a:rPr>
                        <a:t>ИЗМЕНЕНИЕ ОСТАТКОВ СРЕДСТВ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400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sng" strike="noStrike" dirty="0" smtClean="0">
                          <a:effectLst/>
                          <a:latin typeface="Arial"/>
                        </a:rPr>
                        <a:t>- 34800,00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((-88 600,0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 -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(-30 800,00 +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23 000,00)= -(42 500,00 -7 700,00))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 500-410-460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endParaRPr lang="ru-RU" sz="8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 – (010 – 210)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899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>
                          <a:effectLst/>
                          <a:latin typeface="Arial"/>
                        </a:rPr>
                        <a:t>По операциям с денежными средствами, не отраженных  в поступлениях и выбытиях</a:t>
                      </a:r>
                    </a:p>
                  </a:txBody>
                  <a:tcPr marL="7400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410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-30800,00 (- 29 300,00 - 1500,00) 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420+430+440+450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по возрату дебиторской задолженности прошлых лет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420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- 29 300,00 (-3300,00 – 26000,00)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 421+422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4088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effectLst/>
                          <a:latin typeface="Arial"/>
                        </a:rPr>
                        <a:t>по </a:t>
                      </a:r>
                      <a:r>
                        <a:rPr lang="ru-RU" sz="900" b="0" i="1" u="none" strike="noStrike" dirty="0" smtClean="0">
                          <a:effectLst/>
                          <a:latin typeface="Arial"/>
                        </a:rPr>
                        <a:t>возврату </a:t>
                      </a:r>
                      <a:r>
                        <a:rPr lang="ru-RU" sz="900" b="0" i="1" u="none" strike="noStrike" dirty="0">
                          <a:effectLst/>
                          <a:latin typeface="Arial"/>
                        </a:rPr>
                        <a:t>дебиторской задолженности прошлых лет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421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- 3 300,00 (-1 800,00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 (+) – 1 500,00)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&lt; = 0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5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по возврату остатков трансфертов прошлых лет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422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- 26 000,00 (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 -(25 000,00+ 4 000,00+ 2 000) + 2 000,00+3 000,00))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15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по операциям с денежными обеспечениями</a:t>
                      </a:r>
                    </a:p>
                  </a:txBody>
                  <a:tcPr marL="88803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430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431+432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68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667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"/>
                        </a:rPr>
                        <a:t>возврат средств, перечисленных в виде денежных обеспечений</a:t>
                      </a:r>
                    </a:p>
                  </a:txBody>
                  <a:tcPr marL="177606" marR="7400" marT="74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431</a:t>
                      </a:r>
                    </a:p>
                  </a:txBody>
                  <a:tcPr marL="7400" marR="7400" marT="74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&lt; = 0</a:t>
                      </a:r>
                    </a:p>
                  </a:txBody>
                  <a:tcPr marL="7400" marR="7400" marT="7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Овальная выноска 6"/>
          <p:cNvSpPr/>
          <p:nvPr/>
        </p:nvSpPr>
        <p:spPr>
          <a:xfrm>
            <a:off x="8067675" y="3233736"/>
            <a:ext cx="1238250" cy="261938"/>
          </a:xfrm>
          <a:prstGeom prst="wedgeEllipseCallout">
            <a:avLst>
              <a:gd name="adj1" fmla="val 76077"/>
              <a:gd name="adj2" fmla="val -65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Недопустимо для ФО и ГВФ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8029574" y="2906319"/>
            <a:ext cx="1247775" cy="264316"/>
          </a:xfrm>
          <a:prstGeom prst="wedgeEllipseCallout">
            <a:avLst>
              <a:gd name="adj1" fmla="val 73500"/>
              <a:gd name="adj2" fmla="val 2084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Недопустимо для ГВФ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34550" y="5930901"/>
            <a:ext cx="2381249" cy="35559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7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КБК 2 19…151, 218..151, 218..180, </a:t>
            </a:r>
            <a:endParaRPr lang="ru-RU" sz="7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113</a:t>
            </a:r>
            <a:r>
              <a:rPr lang="ru-RU" sz="7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..130</a:t>
            </a:r>
            <a:r>
              <a:rPr lang="en-US" sz="7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7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части возврата субсидий на </a:t>
            </a:r>
            <a:r>
              <a:rPr lang="ru-RU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ГЗ)</a:t>
            </a:r>
          </a:p>
          <a:p>
            <a:pPr algn="ctr">
              <a:defRPr/>
            </a:pPr>
            <a:r>
              <a:rPr lang="ru-RU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</a:t>
            </a:r>
            <a:r>
              <a:rPr lang="ru-RU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</a:t>
            </a:r>
            <a:r>
              <a:rPr lang="en-US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</a:t>
            </a:r>
            <a:r>
              <a:rPr lang="ru-RU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или</a:t>
            </a:r>
            <a:r>
              <a:rPr lang="en-US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0 - </a:t>
            </a:r>
            <a:r>
              <a:rPr lang="ru-RU" sz="7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расчетн</a:t>
            </a:r>
            <a:r>
              <a:rPr lang="ru-RU" sz="7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7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734550" y="5543550"/>
            <a:ext cx="2381250" cy="295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7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113..</a:t>
            </a:r>
            <a:r>
              <a:rPr lang="ru-RU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 </a:t>
            </a:r>
            <a:r>
              <a:rPr lang="en-US" sz="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7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части возврата дебиторской задолженности),</a:t>
            </a:r>
          </a:p>
          <a:p>
            <a:pPr algn="ctr">
              <a:defRPr/>
            </a:pPr>
            <a:r>
              <a:rPr lang="ru-RU" sz="7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ВКР (не перечисленного в доход бюджета)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12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29100" y="571983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845605"/>
              </p:ext>
            </p:extLst>
          </p:nvPr>
        </p:nvGraphicFramePr>
        <p:xfrm>
          <a:off x="1689100" y="1066806"/>
          <a:ext cx="10217150" cy="5544880"/>
        </p:xfrm>
        <a:graphic>
          <a:graphicData uri="http://schemas.openxmlformats.org/drawingml/2006/table">
            <a:tbl>
              <a:tblPr/>
              <a:tblGrid>
                <a:gridCol w="4987231"/>
                <a:gridCol w="861542"/>
                <a:gridCol w="841317"/>
                <a:gridCol w="1763530"/>
                <a:gridCol w="1763530"/>
              </a:tblGrid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Форма 0503123 с. 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7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Код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Код по КОСГУ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За отчетный 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Контроль показателей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0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перечисление денежных обеспечений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со средствами во временном рапоряжении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- 1500,00 (- 5000,00 + 3500,00)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441+442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поступление денежных средств во временное распоряжение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- 5 000,00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&lt;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выбытие денежных средств во временном распоряжении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3 500,00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по расчетам с филиалами и обособленными структурными подразделениями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451+542 (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=0)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увеличение расчетов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&lt;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уменьшение расчетов 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>
                          <a:effectLst/>
                          <a:latin typeface="Arial"/>
                        </a:rPr>
                        <a:t>Изменение остатков средств  при управлении остатками — всего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effectLst/>
                          <a:latin typeface="Arial"/>
                        </a:rPr>
                        <a:t>-</a:t>
                      </a:r>
                      <a:r>
                        <a:rPr lang="ru-RU" sz="800" b="1" i="0" u="none" strike="noStrike" baseline="0" dirty="0" smtClean="0">
                          <a:effectLst/>
                          <a:latin typeface="Arial"/>
                        </a:rPr>
                        <a:t> 23 000,00 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(-30 000,00+7 000,00)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461+462+463+464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поступление денежных средств на  депозитные счета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7 000,00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 = 0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выбытие денежных средств с депозитных счетов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&lt;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поступление денежных средств при управлении остатками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- 30 000,00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&lt;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выбытие денежных средств при управлении остатками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>
                          <a:effectLst/>
                          <a:latin typeface="Arial"/>
                        </a:rPr>
                        <a:t>Изменение остатков средств — всего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effectLst/>
                          <a:latin typeface="Arial"/>
                        </a:rPr>
                        <a:t>- 88 600,00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(- 111 970,00 +             23 200,00 + 170,00)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501+502+503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в том числе: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910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за счет увеличения денежных средств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- 111 970,00 (- 42 500,00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 -5000,00 -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31 000,00 -1 800,00 – 1 500,00 -170,00 – 30 000,00)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&lt;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7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за счет уменьшения денежных средств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23 200,00 (6 300,00 +3 500,00 +      5 000,00 +1 400,00 +7 000,00)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&gt; =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за счет курсовой разницы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503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171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170,00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506075" y="5629275"/>
            <a:ext cx="1533525" cy="7524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обороты по счету </a:t>
            </a:r>
            <a:r>
              <a:rPr lang="ru-RU" sz="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120122000, расчеты между счетами (например, 120127000, 120123000)  </a:t>
            </a:r>
            <a:r>
              <a:rPr lang="ru-RU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подлежат </a:t>
            </a:r>
            <a:r>
              <a:rPr lang="ru-RU" sz="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отражению</a:t>
            </a:r>
            <a:endParaRPr lang="ru-RU" sz="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8125" y="3962399"/>
            <a:ext cx="1285875" cy="2200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управлению остатками на едином счете бюджета отражаются развернуто в строках 461, 462, 463, 464 и строках 501 и 502</a:t>
            </a:r>
          </a:p>
        </p:txBody>
      </p:sp>
      <p:pic>
        <p:nvPicPr>
          <p:cNvPr id="8" name="Picture 12" descr="http://www.shkola-48.ru/data/objects/412/images/vazh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1" y="2422525"/>
            <a:ext cx="1439862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593456" y="4210051"/>
            <a:ext cx="1161222" cy="5905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Отражаются обороты </a:t>
            </a: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счету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120122000</a:t>
            </a:r>
            <a:endPara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29100" y="571983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60309"/>
              </p:ext>
            </p:extLst>
          </p:nvPr>
        </p:nvGraphicFramePr>
        <p:xfrm>
          <a:off x="1381125" y="972095"/>
          <a:ext cx="10090150" cy="5496981"/>
        </p:xfrm>
        <a:graphic>
          <a:graphicData uri="http://schemas.openxmlformats.org/drawingml/2006/table">
            <a:tbl>
              <a:tblPr/>
              <a:tblGrid>
                <a:gridCol w="3199518"/>
                <a:gridCol w="937359"/>
                <a:gridCol w="937359"/>
                <a:gridCol w="1383126"/>
                <a:gridCol w="1816394"/>
                <a:gridCol w="1816394"/>
              </a:tblGrid>
              <a:tr h="2523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Arial"/>
                        </a:rPr>
                        <a:t>      4. АНАЛИТИЧЕСКАЯ ИНФОРМАЦИЯ ПО ВЫБЫТИЯМ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Форма 0503123 с. 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8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Код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Код по КОСГУ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Ко по БК</a:t>
                      </a:r>
                      <a:br>
                        <a:rPr lang="ru-RU" sz="900" b="0" i="0" u="none" strike="noStrike" dirty="0">
                          <a:effectLst/>
                          <a:latin typeface="Arial"/>
                        </a:rPr>
                      </a:b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 раздела,   подраздела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Контроль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показателей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Расходы,  всего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7 700,00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220 + 310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(+)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     в том числе: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Заработная плата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211</a:t>
                      </a:r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0106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2 700,00</a:t>
                      </a:r>
                      <a:r>
                        <a:rPr lang="ru-RU" sz="9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(1</a:t>
                      </a:r>
                      <a:r>
                        <a:rPr lang="ru-RU" sz="900" b="0" i="0" u="none" strike="noStrike" baseline="0" dirty="0" smtClean="0">
                          <a:effectLst/>
                          <a:latin typeface="Arial"/>
                        </a:rPr>
                        <a:t> 300,00+1 400,00)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Прочие выплаты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212</a:t>
                      </a:r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0106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effectLst/>
                          <a:latin typeface="Arial"/>
                        </a:rPr>
                        <a:t> 000,00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Пособия по социальной помощи населению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262</a:t>
                      </a:r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0112</a:t>
                      </a:r>
                      <a:endParaRPr lang="ru-RU" sz="9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4 000,00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928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Возврат дебиторской задолженности прошлых лет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9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х</a:t>
                      </a:r>
                      <a:endParaRPr lang="ru-RU" sz="9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9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3 300,00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421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(с противоположным знаком)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Операции с денежными обеспечениями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990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9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х</a:t>
                      </a:r>
                      <a:endParaRPr lang="ru-RU" sz="9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9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х</a:t>
                      </a:r>
                      <a:endParaRPr lang="ru-RU" sz="9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</a:t>
                      </a:r>
                      <a:r>
                        <a:rPr lang="ru-RU" sz="9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900" b="0" i="0" u="none" strike="noStrike" dirty="0" smtClean="0">
                          <a:effectLst/>
                          <a:latin typeface="Arial"/>
                        </a:rPr>
                        <a:t>432</a:t>
                      </a:r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из них: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21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Двойная стрелка влево/вправо 7"/>
          <p:cNvSpPr/>
          <p:nvPr/>
        </p:nvSpPr>
        <p:spPr>
          <a:xfrm>
            <a:off x="5600700" y="1857375"/>
            <a:ext cx="2076450" cy="476250"/>
          </a:xfrm>
          <a:prstGeom prst="left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FF0000"/>
                </a:solidFill>
              </a:rPr>
              <a:t>Показатели по </a:t>
            </a:r>
            <a:r>
              <a:rPr lang="ru-RU" sz="800" b="1" dirty="0" err="1">
                <a:solidFill>
                  <a:srgbClr val="FF0000"/>
                </a:solidFill>
              </a:rPr>
              <a:t>недетализированным</a:t>
            </a:r>
            <a:r>
              <a:rPr lang="ru-RU" sz="800" b="1" dirty="0">
                <a:solidFill>
                  <a:srgbClr val="FF0000"/>
                </a:solidFill>
              </a:rPr>
              <a:t> кодам БК </a:t>
            </a:r>
            <a:r>
              <a:rPr lang="ru-RU" sz="800" b="1" dirty="0" smtClean="0">
                <a:solidFill>
                  <a:srgbClr val="FF0000"/>
                </a:solidFill>
              </a:rPr>
              <a:t>недопустимы</a:t>
            </a:r>
            <a:endParaRPr lang="ru-RU" sz="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1944828" y="1319768"/>
            <a:ext cx="20553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0503127)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8088313" y="1338302"/>
            <a:ext cx="21130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0503123) </a:t>
            </a:r>
          </a:p>
        </p:txBody>
      </p:sp>
      <p:sp>
        <p:nvSpPr>
          <p:cNvPr id="12" name="Прямоугольник 7"/>
          <p:cNvSpPr>
            <a:spLocks noChangeArrowheads="1"/>
          </p:cNvSpPr>
          <p:nvPr/>
        </p:nvSpPr>
        <p:spPr bwMode="auto">
          <a:xfrm>
            <a:off x="3071812" y="514261"/>
            <a:ext cx="70580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Сопоставление показателей 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4602" y="1770064"/>
            <a:ext cx="4714875" cy="829469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8 раздела 1 в части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доходов</a:t>
            </a: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 коду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аналитической группы подвида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доходов 110</a:t>
            </a: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10425" y="1770064"/>
            <a:ext cx="4476750" cy="829469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строка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030 «по налоговым доходам»</a:t>
            </a:r>
          </a:p>
        </p:txBody>
      </p:sp>
      <p:sp>
        <p:nvSpPr>
          <p:cNvPr id="18" name="Равно 17"/>
          <p:cNvSpPr/>
          <p:nvPr/>
        </p:nvSpPr>
        <p:spPr>
          <a:xfrm>
            <a:off x="5953125" y="1860154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15077" y="2656684"/>
            <a:ext cx="4714875" cy="1296191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8 раздела 1 в части доходов</a:t>
            </a:r>
          </a:p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группы, подгруппы 202 «Безвозмездные поступления от других бюджетов бюджетной системы Российской Федерации»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10425" y="2656684"/>
            <a:ext cx="4476750" cy="1296191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строка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071 «от других бюджетов бюджетной системы Российской Федерации»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15077" y="4062413"/>
            <a:ext cx="4714875" cy="8429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графы 9 раздела 2 в части расходов группы 500 «Межбюджетные трансферты» 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210425" y="4062413"/>
            <a:ext cx="4476750" cy="842962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строка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271 «за счет перечислений другим бюджетам бюджетной системы Российской Федерации»</a:t>
            </a:r>
          </a:p>
        </p:txBody>
      </p:sp>
      <p:sp>
        <p:nvSpPr>
          <p:cNvPr id="24" name="Равно 23"/>
          <p:cNvSpPr/>
          <p:nvPr/>
        </p:nvSpPr>
        <p:spPr>
          <a:xfrm>
            <a:off x="5953125" y="2924177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Равно 24"/>
          <p:cNvSpPr/>
          <p:nvPr/>
        </p:nvSpPr>
        <p:spPr>
          <a:xfrm>
            <a:off x="5953125" y="4160044"/>
            <a:ext cx="647700" cy="647700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11029" y="5085559"/>
            <a:ext cx="4714875" cy="1296191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графы 9 раздела 2 в части расходов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 кодам видов расходов 611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612, 613, 621, 622, 623, 630. 810, 821, 822, 823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210425" y="5085558"/>
            <a:ext cx="4476750" cy="1296191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строки 261 и 262</a:t>
            </a: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8" name="Равно 27"/>
          <p:cNvSpPr/>
          <p:nvPr/>
        </p:nvSpPr>
        <p:spPr>
          <a:xfrm>
            <a:off x="5953125" y="5409010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477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2248121" y="1322943"/>
            <a:ext cx="20553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0503127)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8816391" y="1303893"/>
            <a:ext cx="21130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0503123) </a:t>
            </a:r>
          </a:p>
        </p:txBody>
      </p:sp>
      <p:sp>
        <p:nvSpPr>
          <p:cNvPr id="12" name="Прямоугольник 7"/>
          <p:cNvSpPr>
            <a:spLocks noChangeArrowheads="1"/>
          </p:cNvSpPr>
          <p:nvPr/>
        </p:nvSpPr>
        <p:spPr bwMode="auto">
          <a:xfrm>
            <a:off x="2652713" y="914371"/>
            <a:ext cx="70580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Сопоставление показателей 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5275" y="1690688"/>
            <a:ext cx="5381625" cy="673893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8 раздела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части поступлений ИФДБ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 аналитической группой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вида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640 «Уменьшение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задолженности по бюджетным ссудам и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кредитам»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924675" y="1692275"/>
            <a:ext cx="5038725" cy="67230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строка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163 «от возврата бюджетных ссуд и кредитов»</a:t>
            </a:r>
          </a:p>
        </p:txBody>
      </p:sp>
      <p:sp>
        <p:nvSpPr>
          <p:cNvPr id="18" name="Равно 17"/>
          <p:cNvSpPr/>
          <p:nvPr/>
        </p:nvSpPr>
        <p:spPr>
          <a:xfrm>
            <a:off x="5981700" y="1715293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5274" y="2870993"/>
            <a:ext cx="5381625" cy="673893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8 раздела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части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выбытий ИФДБ с аналитической группой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вида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710 «Увеличение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задолженности по внутреннему государственному (муниципальному)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долгу»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924674" y="2872580"/>
            <a:ext cx="5038725" cy="67230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строка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181 «в виде внутреннего государственного </a:t>
            </a:r>
          </a:p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(муниципального) долга»</a:t>
            </a:r>
          </a:p>
        </p:txBody>
      </p:sp>
      <p:sp>
        <p:nvSpPr>
          <p:cNvPr id="22" name="Равно 21"/>
          <p:cNvSpPr/>
          <p:nvPr/>
        </p:nvSpPr>
        <p:spPr>
          <a:xfrm>
            <a:off x="5981699" y="2895598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33375" y="4172743"/>
            <a:ext cx="5381625" cy="673893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8 раздела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части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выбытий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ИФДБ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 аналитической группой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вида 540 «Увеличение задолженности по бюджетным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кредитам»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962775" y="4149725"/>
            <a:ext cx="5038725" cy="67230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строка 343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«в виде внутреннего государственного </a:t>
            </a:r>
          </a:p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(муниципального) долга» </a:t>
            </a:r>
            <a:r>
              <a:rPr lang="ru-RU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(с противоположным знаком)</a:t>
            </a:r>
          </a:p>
        </p:txBody>
      </p:sp>
      <p:sp>
        <p:nvSpPr>
          <p:cNvPr id="25" name="Равно 24"/>
          <p:cNvSpPr/>
          <p:nvPr/>
        </p:nvSpPr>
        <p:spPr>
          <a:xfrm>
            <a:off x="6019800" y="4172743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943725" y="5519738"/>
            <a:ext cx="5038725" cy="67230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строка 351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«на погашение внутреннего долга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</a:t>
            </a:r>
            <a:r>
              <a:rPr lang="ru-RU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 противоположным знаком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</a:t>
            </a: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8" name="Равно 27"/>
          <p:cNvSpPr/>
          <p:nvPr/>
        </p:nvSpPr>
        <p:spPr>
          <a:xfrm>
            <a:off x="6000751" y="5544343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3376" y="5519738"/>
            <a:ext cx="5381625" cy="673893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8 раздела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части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поступлений ИФДБ с аналитической группой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вида 810 «Уменьшение задолженности по внутреннему государственному (муниципальному)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долгу»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619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3105371" y="1330325"/>
            <a:ext cx="20553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0503127)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7850188" y="1247775"/>
            <a:ext cx="21130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0503123)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43000" y="1876425"/>
            <a:ext cx="4906963" cy="2478087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графы 5 и 6 строки 700 «Изменение остатков средств»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+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графы 5 и 6 строки 810 «изменение остатков по расчетам с органами, организующими исполнение бюджета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(стр. 811 + 812)»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97663" y="1876425"/>
            <a:ext cx="4960937" cy="2478087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строки 501 «за счет увеличения денежных средств»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+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строки 502 «за счет уменьшения денежных средств»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-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графа 4 строки 440 «со средствами во временном распоряжении»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76550" y="4841080"/>
            <a:ext cx="4032250" cy="110490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графы 9 строки 200 «Расходы бюджета - всего»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6500" y="4841080"/>
            <a:ext cx="4033837" cy="110490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5 строки 900 «Расходы, всего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»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</a:t>
            </a: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расхождение на сумму расходов, отраженных по строке 342, подлежит отражению в ПЗ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 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Равно 9"/>
          <p:cNvSpPr/>
          <p:nvPr/>
        </p:nvSpPr>
        <p:spPr>
          <a:xfrm>
            <a:off x="6049963" y="2913062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1" name="Равно 10"/>
          <p:cNvSpPr/>
          <p:nvPr/>
        </p:nvSpPr>
        <p:spPr>
          <a:xfrm>
            <a:off x="6908800" y="5050630"/>
            <a:ext cx="647700" cy="647700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2" name="Прямоугольник 7"/>
          <p:cNvSpPr>
            <a:spLocks noChangeArrowheads="1"/>
          </p:cNvSpPr>
          <p:nvPr/>
        </p:nvSpPr>
        <p:spPr bwMode="auto">
          <a:xfrm>
            <a:off x="2652713" y="914371"/>
            <a:ext cx="70580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Сопоставление показателей 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pic>
        <p:nvPicPr>
          <p:cNvPr id="14" name="Picture 5" descr="E:\ЧЕЛОВЕЧКИ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7" y="5686424"/>
            <a:ext cx="1007664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sp>
        <p:nvSpPr>
          <p:cNvPr id="15" name="Овальная выноска 14"/>
          <p:cNvSpPr/>
          <p:nvPr/>
        </p:nvSpPr>
        <p:spPr>
          <a:xfrm>
            <a:off x="219075" y="3705225"/>
            <a:ext cx="2981325" cy="2062161"/>
          </a:xfrm>
          <a:prstGeom prst="wedgeEllipseCallout">
            <a:avLst>
              <a:gd name="adj1" fmla="val -46392"/>
              <a:gd name="adj2" fmla="val 495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возможны расхождения на суммы денежных средств перечисленных с лицевого счета для получения наличных средств.</a:t>
            </a: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расхождения требуется отражать в Пояснительной записке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24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38001" y="4013704"/>
            <a:ext cx="9249124" cy="1631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Минфина России от 17.12.2015 № 199н «О внесении изменений в приказ Министерства финансов Российской Федерации от 25 марта 2011 г. № 33н «Об утверждении Инструкции о порядке составления, представления </a:t>
            </a:r>
            <a:r>
              <a:rPr lang="ru-RU" sz="20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годово</a:t>
            </a:r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0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квартальной бухгалтерской отчетности государственных (муниципальных) бюджетных и автономных учреждений»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60961" y="82813"/>
            <a:ext cx="6916663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38001" y="1632454"/>
            <a:ext cx="9249124" cy="1631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Минфина России от 31.12.2015 №</a:t>
            </a:r>
            <a:r>
              <a:rPr lang="ru-RU" sz="20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229н </a:t>
            </a:r>
            <a:r>
              <a:rPr lang="ru-RU" sz="20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приказ Министерства финансов Российской Федерации от 28 декабря 2010 г. №</a:t>
            </a:r>
            <a:r>
              <a:rPr lang="ru-RU" sz="20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191н </a:t>
            </a:r>
            <a:r>
              <a:rPr lang="ru-RU" sz="20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Инструкции о порядке составления и представления годовой, квартальной и месячной отчетности об исполнении бюджетов бюджетной системы Российской </a:t>
            </a:r>
            <a:r>
              <a:rPr lang="ru-RU" sz="200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</a:t>
            </a:r>
            <a:endParaRPr lang="ru-RU" sz="2000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96" y="1710279"/>
            <a:ext cx="1272705" cy="119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96" y="3939129"/>
            <a:ext cx="1272705" cy="119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12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3" name="Picture 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57450"/>
            <a:ext cx="1102995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857250" y="2322474"/>
            <a:ext cx="1819597" cy="630275"/>
          </a:xfrm>
          <a:prstGeom prst="wedgeRoundRectCallout">
            <a:avLst>
              <a:gd name="adj1" fmla="val -25165"/>
              <a:gd name="adj2" fmla="val 298364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Номера счетов бухгалтерского учета (26 знаков)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6753226" y="5926271"/>
            <a:ext cx="4324350" cy="741229"/>
          </a:xfrm>
          <a:prstGeom prst="wedgeRoundRectCallout">
            <a:avLst>
              <a:gd name="adj1" fmla="val 24958"/>
              <a:gd name="adj2" fmla="val -110380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граф 12-14 отражаются только по кодам синтетических счетов и строке «Всего» и должны соответствовать графам 5-7 Сведений (ф. </a:t>
            </a:r>
            <a:r>
              <a:rPr lang="ru-RU" sz="105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0503169) соответствующего периода 2015 </a:t>
            </a:r>
            <a:r>
              <a:rPr lang="ru-RU" sz="105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года</a:t>
            </a:r>
            <a:r>
              <a:rPr lang="ru-RU" sz="1050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</a:p>
          <a:p>
            <a:pPr algn="ctr" defTabSz="873997"/>
            <a:r>
              <a:rPr lang="ru-RU" sz="1050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(с учетом реорганизации или перекодировкой входящих остатков)</a:t>
            </a:r>
            <a:endParaRPr lang="ru-RU" sz="1050" dirty="0">
              <a:solidFill>
                <a:srgbClr val="FF0000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 defTabSz="873997"/>
            <a:endParaRPr lang="ru-RU" sz="105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086100" y="2209141"/>
            <a:ext cx="1952625" cy="962683"/>
          </a:xfrm>
          <a:prstGeom prst="wedgeRoundRectCallout">
            <a:avLst>
              <a:gd name="adj1" fmla="val -16013"/>
              <a:gd name="adj2" fmla="val 196943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граф 2-4 должны соответствовать графам 5-7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Сведений (ф. 0503169)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за 2015 год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90326" y="6033138"/>
            <a:ext cx="2033749" cy="701037"/>
          </a:xfrm>
          <a:prstGeom prst="wedgeRoundRectCallout">
            <a:avLst>
              <a:gd name="adj1" fmla="val -2754"/>
              <a:gd name="adj2" fmla="val -117967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Отражаются только те счета, по которым есть ненулевые значения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086100" y="6033138"/>
            <a:ext cx="2833849" cy="501012"/>
          </a:xfrm>
          <a:prstGeom prst="wedgeRoundRectCallout">
            <a:avLst>
              <a:gd name="adj1" fmla="val -52629"/>
              <a:gd name="adj2" fmla="val -179146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Подведение итогов по аналитическим и синтетическим кодам счетов </a:t>
            </a: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8298260" y="1411323"/>
            <a:ext cx="2350689" cy="911151"/>
          </a:xfrm>
          <a:prstGeom prst="wedgeRoundRectCallout">
            <a:avLst>
              <a:gd name="adj1" fmla="val -14546"/>
              <a:gd name="adj2" fmla="val -43751"/>
              <a:gd name="adj3" fmla="val 16667"/>
            </a:avLst>
          </a:prstGeom>
          <a:solidFill>
            <a:schemeClr val="accent3">
              <a:lumMod val="20000"/>
              <a:lumOff val="80000"/>
              <a:alpha val="14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>
              <a:defRPr/>
            </a:pPr>
            <a:r>
              <a:rPr lang="ru-RU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НЕДОПУСТИМЫ показатели по счетам </a:t>
            </a:r>
            <a:endParaRPr lang="ru-RU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 defTabSz="873997">
              <a:defRPr/>
            </a:pP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 </a:t>
            </a:r>
            <a:r>
              <a:rPr lang="ru-RU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20600 000 и  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 </a:t>
            </a:r>
            <a:r>
              <a:rPr lang="ru-RU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30200 000 со знаком «минус»</a:t>
            </a:r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5133974" y="1296059"/>
            <a:ext cx="2428875" cy="913082"/>
          </a:xfrm>
          <a:prstGeom prst="wedgeRoundRectCallout">
            <a:avLst>
              <a:gd name="adj1" fmla="val -1478"/>
              <a:gd name="adj2" fmla="val 282736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по графам 6 и 8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формируются в квартальной отчетности 2016 года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только по</a:t>
            </a:r>
          </a:p>
          <a:p>
            <a:pPr algn="ctr" defTabSz="873997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счетам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020600000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и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030200000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29025" y="450224"/>
            <a:ext cx="824460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дебиторской и кредиторской задолженности (ф. 0503169)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pic>
        <p:nvPicPr>
          <p:cNvPr id="19" name="Picture 5" descr="E:\ЧЕЛОВЕЧКИ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3836" y="1082451"/>
            <a:ext cx="1007664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6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8551" y="450224"/>
            <a:ext cx="8235082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дебиторской и кредиторской задолженности (ф. 0503169)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933575" y="1194827"/>
            <a:ext cx="96202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Пример для заполнения формы Сведения по дебиторской и кредиторской задолженности (ф. 0503169</a:t>
            </a:r>
            <a:r>
              <a:rPr lang="ru-RU" alt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 </a:t>
            </a:r>
            <a:endParaRPr lang="ru-RU" alt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70633"/>
              </p:ext>
            </p:extLst>
          </p:nvPr>
        </p:nvGraphicFramePr>
        <p:xfrm>
          <a:off x="771524" y="2799923"/>
          <a:ext cx="9448800" cy="2367915"/>
        </p:xfrm>
        <a:graphic>
          <a:graphicData uri="http://schemas.openxmlformats.org/drawingml/2006/table">
            <a:tbl>
              <a:tblPr firstRow="1" firstCol="1" bandRow="1"/>
              <a:tblGrid>
                <a:gridCol w="361756"/>
                <a:gridCol w="3059055"/>
                <a:gridCol w="899946"/>
                <a:gridCol w="2661068"/>
                <a:gridCol w="2466975"/>
              </a:tblGrid>
              <a:tr h="507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операции учреждения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Сумма,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Начислены доходы от оказания платных услуг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1 000,00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1 13 01991 01 0000 130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1 205 31 560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1 13 01991 01 0000 130 1 401 10 130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Поступили денежные средства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9 0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1 13 01991 01 0000 130 1 210 02 130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1 13 01991 01 0000 130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1 205 31 660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71524" y="5219868"/>
            <a:ext cx="83153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Оборот по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   Дебету      1 13 01991 01 0000 130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1 205 31 560	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-  1 000,00 руб.;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                      Кредиту   1 13 01991 01 0000 130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1 205 31 660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	-  9 000,00 руб.;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Сальдо на конец отчетного периода: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Дебет    1 13 01991 01 0000 130 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1 205 31 560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-   0,00  руб.;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                                                                   Кредит  1 13 01991 01 0000 130 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1 205 31 660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-   2 000,00  руб.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71524" y="1667042"/>
            <a:ext cx="100107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Остатки на начало отчетного периода по расчетам с контрагентом по доходам (код 1 13 01991 01 0000 130)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Дебет     1 13 01991 01 0000 130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1 205 31 000	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-    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6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000,00 руб.;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Кредит   1 13 01991 01 0000 130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1 205 31 000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	-          0,00 руб.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Операции в течение отчетного периода: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573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62325" y="450224"/>
            <a:ext cx="8511307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дебиторской и кредиторской задолженности (ф. 0503169)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939783" y="90744"/>
            <a:ext cx="8814067" cy="338554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14576" y="891252"/>
            <a:ext cx="96202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Пример </a:t>
            </a:r>
            <a:r>
              <a:rPr lang="ru-RU" alt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заполнения формы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1300982"/>
            <a:ext cx="10521082" cy="530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2762250" y="3955665"/>
            <a:ext cx="2057400" cy="473459"/>
          </a:xfrm>
          <a:prstGeom prst="wedgeRoundRectCallout">
            <a:avLst>
              <a:gd name="adj1" fmla="val 127411"/>
              <a:gd name="adj2" fmla="val -190700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7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по графам 6 и 8 формируются только по</a:t>
            </a:r>
          </a:p>
          <a:p>
            <a:pPr algn="ctr" defTabSz="873997"/>
            <a:r>
              <a:rPr lang="ru-RU" sz="7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счетам 0 20600 000 и </a:t>
            </a:r>
            <a:r>
              <a:rPr lang="ru-RU" sz="700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0 30200 </a:t>
            </a:r>
            <a:r>
              <a:rPr lang="ru-RU" sz="7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000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9501" y="450224"/>
            <a:ext cx="8254132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дебиторской и кредиторской задолженности (ф. 0503169)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933575" y="1194827"/>
            <a:ext cx="96202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Пример для заполнения формы Сведения по дебиторской и кредиторской задолженности (ф. 0503169</a:t>
            </a:r>
            <a:r>
              <a:rPr lang="ru-RU" alt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 </a:t>
            </a:r>
            <a:endParaRPr lang="ru-RU" alt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938163"/>
              </p:ext>
            </p:extLst>
          </p:nvPr>
        </p:nvGraphicFramePr>
        <p:xfrm>
          <a:off x="771524" y="2799923"/>
          <a:ext cx="9448800" cy="2367915"/>
        </p:xfrm>
        <a:graphic>
          <a:graphicData uri="http://schemas.openxmlformats.org/drawingml/2006/table">
            <a:tbl>
              <a:tblPr firstRow="1" firstCol="1" bandRow="1"/>
              <a:tblGrid>
                <a:gridCol w="361756"/>
                <a:gridCol w="3059055"/>
                <a:gridCol w="899946"/>
                <a:gridCol w="2661068"/>
                <a:gridCol w="2466975"/>
              </a:tblGrid>
              <a:tr h="507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операции учреждения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Сумма,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Перечислены денежные средства контрагенту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0705 01Г0390059 244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1 302 26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0705 01Г0390059 244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1 305 05 226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Начислена задолженность по оплате услуг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0705 01Г0390059 244 </a:t>
                      </a: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1 401 20 226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0705 01Г0390059 244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1 302 26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71524" y="5219868"/>
            <a:ext cx="83153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Оборот по    Дебету 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  0705 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01Г0390059 244 </a:t>
            </a:r>
            <a:r>
              <a:rPr lang="ru-RU" altLang="ru-RU" sz="12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1 302 26 000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	- 80,00 руб.; </a:t>
            </a:r>
          </a:p>
          <a:p>
            <a:pPr lvl="0" eaLnBrk="0" hangingPunct="0"/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                     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Кредиту  0705 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01Г0390059 244 </a:t>
            </a:r>
            <a:r>
              <a:rPr lang="ru-RU" altLang="ru-RU" sz="12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1 302 26 000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	- 50,00 руб.;</a:t>
            </a:r>
          </a:p>
          <a:p>
            <a:pPr lvl="0" eaLnBrk="0" hangingPunct="0"/>
            <a:endParaRPr lang="ru-RU" altLang="ru-RU" sz="1200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lvl="0" eaLnBrk="0" hangingPunct="0"/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Сальдо на конец отчетного периода:  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  Дебет 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0705 01Г0390059 244 </a:t>
            </a:r>
            <a:r>
              <a:rPr lang="ru-RU" altLang="ru-RU" sz="12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1 302 26 000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-     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0,00  руб.; </a:t>
            </a:r>
          </a:p>
          <a:p>
            <a:pPr lvl="0" eaLnBrk="0" hangingPunct="0"/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Кредит  0705 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01Г0390059 244 </a:t>
            </a:r>
            <a:r>
              <a:rPr lang="ru-RU" altLang="ru-RU" sz="12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1 302 26 000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-  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70,00  руб.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71524" y="1574709"/>
            <a:ext cx="10010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Остатки на начало отчетного периода по расчетам с контрагентом по услугам (код 0705 01Г0390059 244)</a:t>
            </a:r>
          </a:p>
          <a:p>
            <a:pPr lvl="0"/>
            <a:endParaRPr lang="ru-RU" altLang="ru-RU" sz="1200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lvl="0"/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Дебет     0705 01Г0390059 244 </a:t>
            </a:r>
            <a:r>
              <a:rPr lang="ru-RU" altLang="ru-RU" sz="12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1 302 26 </a:t>
            </a:r>
            <a:r>
              <a:rPr lang="ru-RU" altLang="ru-RU" sz="12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000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-     0,00 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руб.; </a:t>
            </a:r>
          </a:p>
          <a:p>
            <a:pPr lvl="0"/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Кредит  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0705 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01Г0390059 244 </a:t>
            </a:r>
            <a:r>
              <a:rPr lang="ru-RU" altLang="ru-RU" sz="12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1 302 26 </a:t>
            </a:r>
            <a:r>
              <a:rPr lang="ru-RU" altLang="ru-RU" sz="12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000</a:t>
            </a:r>
            <a:r>
              <a:rPr lang="ru-RU" altLang="ru-RU" sz="12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- 100,00 руб</a:t>
            </a:r>
            <a:r>
              <a:rPr lang="ru-RU" altLang="ru-RU" sz="12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Операции в течение отчетного периода: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7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62325" y="450224"/>
            <a:ext cx="8511307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дебиторской и кредиторской задолженности (ф. 0503169)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939783" y="90744"/>
            <a:ext cx="8814067" cy="338554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14576" y="891252"/>
            <a:ext cx="96202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Пример </a:t>
            </a:r>
            <a:r>
              <a:rPr lang="ru-RU" alt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заполнения формы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4" y="1276349"/>
            <a:ext cx="11096625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8" name="Овальная выноска 7"/>
          <p:cNvSpPr/>
          <p:nvPr/>
        </p:nvSpPr>
        <p:spPr>
          <a:xfrm>
            <a:off x="2705101" y="5362574"/>
            <a:ext cx="3143250" cy="1419226"/>
          </a:xfrm>
          <a:prstGeom prst="wedgeEllipseCallout">
            <a:avLst>
              <a:gd name="adj1" fmla="val 43625"/>
              <a:gd name="adj2" fmla="val -1235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Неденежные</a:t>
            </a:r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расчеты </a:t>
            </a: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(обороты в корреспонденции счетов, не связанных с движением денежных средств (020110000, 020120000, 020134000, 021003000, 121002000, 130405000)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892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247776" y="1170909"/>
            <a:ext cx="10687050" cy="369332"/>
          </a:xfr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Сведения об использовании информационно - коммуникационных технологий (</a:t>
            </a:r>
            <a:r>
              <a:rPr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0503177)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92465" y="1761232"/>
            <a:ext cx="1075319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Формируются </a:t>
            </a: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разрезе кодов бюджетной классификации </a:t>
            </a:r>
            <a:r>
              <a:rPr lang="ru-RU" altLang="ru-RU" sz="2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части показателей исполнения бюджета </a:t>
            </a: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 коду вида расходов 242 </a:t>
            </a:r>
            <a:r>
              <a:rPr lang="ru-RU" altLang="ru-RU" sz="2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«Закупка товаров, работ, услуг в сфере информационно-коммуникационных технологий»</a:t>
            </a:r>
            <a:endParaRPr lang="ru-RU" sz="2400" b="1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pic>
        <p:nvPicPr>
          <p:cNvPr id="5125" name="Picture 5" descr="E:\ЧЕЛОВЕЧКИ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761" y="5027991"/>
            <a:ext cx="1848114" cy="183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ьная выноска 1"/>
          <p:cNvSpPr/>
          <p:nvPr/>
        </p:nvSpPr>
        <p:spPr>
          <a:xfrm>
            <a:off x="8834438" y="3061732"/>
            <a:ext cx="2872099" cy="1447800"/>
          </a:xfrm>
          <a:prstGeom prst="wedgeEllipseCallout">
            <a:avLst>
              <a:gd name="adj1" fmla="val 14717"/>
              <a:gd name="adj2" fmla="val 835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ГВФ РФ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86250" y="18599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8" name="Прямоугольник 1"/>
          <p:cNvSpPr>
            <a:spLocks noChangeArrowheads="1"/>
          </p:cNvSpPr>
          <p:nvPr/>
        </p:nvSpPr>
        <p:spPr bwMode="auto">
          <a:xfrm>
            <a:off x="1724246" y="4140200"/>
            <a:ext cx="20553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0503127)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469063" y="4057650"/>
            <a:ext cx="21130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</a:t>
            </a:r>
            <a:r>
              <a:rPr lang="ru-RU" altLang="ru-RU" sz="18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0503177) </a:t>
            </a:r>
            <a:endParaRPr lang="ru-RU" altLang="ru-RU" sz="1800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725" y="4818063"/>
            <a:ext cx="4714875" cy="14414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9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раздела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части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расходов 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коду 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вида расходов 242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48300" y="4818063"/>
            <a:ext cx="4476750" cy="144145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графа 4 строки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900 «Итого»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4810125" y="5142707"/>
            <a:ext cx="647700" cy="64928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7"/>
          <p:cNvSpPr>
            <a:spLocks noChangeArrowheads="1"/>
          </p:cNvSpPr>
          <p:nvPr/>
        </p:nvSpPr>
        <p:spPr bwMode="auto">
          <a:xfrm>
            <a:off x="1776413" y="3657540"/>
            <a:ext cx="70580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Сопоставление показателей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78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ttp://www.shkola-48.ru/data/objects/412/images/vazh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25" y="1755775"/>
            <a:ext cx="1439863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09651" y="2068147"/>
            <a:ext cx="917257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Отчете об исполнении учреждением плана его финансово-хозяйственной деятельности (ф.0503737) 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отражаются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значения только по кодам, предусмотренным в шаблоне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(приложение к письму от 04.07.2016). </a:t>
            </a:r>
          </a:p>
          <a:p>
            <a:pPr algn="ctr" eaLnBrk="0" hangingPunct="0">
              <a:lnSpc>
                <a:spcPct val="90000"/>
              </a:lnSpc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90000"/>
              </a:lnSpc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90000"/>
              </a:lnSpc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90000"/>
              </a:lnSpc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Представление Отчета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0503737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 указанием кодов, отсутствующих в шаблоне, не допускается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0189" y="450224"/>
            <a:ext cx="7413443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учреждением плана его финансово-хозяйственной деятельности (ф.0503737)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979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60189" y="450224"/>
            <a:ext cx="7413443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Отчет </a:t>
            </a:r>
            <a:r>
              <a:rPr lang="ru-RU" dirty="0"/>
              <a:t>об исполнении учреждением плана его </a:t>
            </a:r>
            <a:r>
              <a:rPr lang="ru-RU" dirty="0" smtClean="0"/>
              <a:t>финансово-хозяйственной </a:t>
            </a:r>
            <a:r>
              <a:rPr lang="ru-RU" dirty="0"/>
              <a:t>деятельности (ф.0503737)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077184"/>
              </p:ext>
            </p:extLst>
          </p:nvPr>
        </p:nvGraphicFramePr>
        <p:xfrm>
          <a:off x="1228726" y="1257299"/>
          <a:ext cx="10297308" cy="5315038"/>
        </p:xfrm>
        <a:graphic>
          <a:graphicData uri="http://schemas.openxmlformats.org/drawingml/2006/table">
            <a:tbl>
              <a:tblPr/>
              <a:tblGrid>
                <a:gridCol w="4311683"/>
                <a:gridCol w="507257"/>
                <a:gridCol w="485065"/>
                <a:gridCol w="713329"/>
                <a:gridCol w="713329"/>
                <a:gridCol w="713329"/>
                <a:gridCol w="713329"/>
                <a:gridCol w="713329"/>
                <a:gridCol w="713329"/>
                <a:gridCol w="713329"/>
              </a:tblGrid>
              <a:tr h="2177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Arial Cyr"/>
                        </a:rPr>
                        <a:t>1. Доходы учреждения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75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 Наименование показателя*</a:t>
                      </a:r>
                      <a:r>
                        <a:rPr lang="ru-RU" sz="800" b="0" i="0" u="none" strike="noStrike" baseline="30000">
                          <a:effectLst/>
                          <a:latin typeface="Arial Cyr"/>
                        </a:rPr>
                        <a:t>2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Код </a:t>
                      </a:r>
                      <a:br>
                        <a:rPr lang="ru-RU" sz="8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стро</a:t>
                      </a:r>
                      <a:br>
                        <a:rPr lang="ru-RU" sz="8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-ки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Код </a:t>
                      </a:r>
                      <a:br>
                        <a:rPr lang="ru-RU" sz="8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анали-</a:t>
                      </a:r>
                      <a:br>
                        <a:rPr lang="ru-RU" sz="8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тики*3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Утверждено плановых назначений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         Исполнено плановых назначений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Не исполнено плановых назначений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9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через лицевые счета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через банковские счета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через кассу учреждения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некассовыми операциями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итого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10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22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Arial Cyr"/>
                        </a:rPr>
                        <a:t>Доходы</a:t>
                      </a:r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 - всего</a:t>
                      </a:r>
                      <a:endParaRPr lang="ru-RU" sz="1000" b="1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 Cyr"/>
                        </a:rPr>
                        <a:t>010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Доходы от собственности</a:t>
                      </a:r>
                    </a:p>
                  </a:txBody>
                  <a:tcPr marL="108602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030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Доходы от оказания платных услуг (работ)</a:t>
                      </a:r>
                    </a:p>
                  </a:txBody>
                  <a:tcPr marL="108602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040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130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Доходы от штрафов, пеней, иных сумм принудительного изъятия</a:t>
                      </a:r>
                    </a:p>
                  </a:txBody>
                  <a:tcPr marL="108602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050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140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Безвозмездные поступления от бюджетов *</a:t>
                      </a:r>
                      <a:r>
                        <a:rPr lang="ru-RU" sz="800" b="0" i="1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ru-RU" sz="8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602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060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150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том числе:</a:t>
                      </a:r>
                      <a:r>
                        <a:rPr lang="ru-RU" sz="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205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62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поступления от наднациональных организаций и </a:t>
                      </a:r>
                      <a:b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правительств иностранных государств</a:t>
                      </a:r>
                    </a:p>
                  </a:txBody>
                  <a:tcPr marL="217205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062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152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поступления от международных финансовых организаций</a:t>
                      </a:r>
                    </a:p>
                  </a:txBody>
                  <a:tcPr marL="217205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063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153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Доходы от операций с активами</a:t>
                      </a:r>
                      <a:r>
                        <a:rPr lang="ru-RU" sz="800" b="0" i="1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*1</a:t>
                      </a:r>
                      <a:endParaRPr lang="ru-RU" sz="8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602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090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том числе:</a:t>
                      </a:r>
                      <a:r>
                        <a:rPr lang="ru-RU" sz="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205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2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от выбытий основных средств</a:t>
                      </a:r>
                    </a:p>
                  </a:txBody>
                  <a:tcPr marL="217205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092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410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от выбытий нематериальных активов</a:t>
                      </a:r>
                    </a:p>
                  </a:txBody>
                  <a:tcPr marL="217205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093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420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от выбытий непроизведенных активов</a:t>
                      </a:r>
                    </a:p>
                  </a:txBody>
                  <a:tcPr marL="217205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094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430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от выбытий материальных запасов</a:t>
                      </a:r>
                    </a:p>
                  </a:txBody>
                  <a:tcPr marL="217205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095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440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0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Прочие доходы</a:t>
                      </a:r>
                    </a:p>
                  </a:txBody>
                  <a:tcPr marL="108602" marR="9050" marT="905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100</a:t>
                      </a:r>
                    </a:p>
                  </a:txBody>
                  <a:tcPr marL="9050" marR="9050" marT="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180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223">
                <a:tc gridSpan="6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r>
                        <a:rPr lang="ru-RU" sz="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Строки формируются в сводном Отчете (ф.0503737) главного распорядителя средств бюджета (Учредителем).  </a:t>
                      </a:r>
                    </a:p>
                  </a:txBody>
                  <a:tcPr marL="9050" marR="9050" marT="90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50" marR="9050" marT="90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4225">
                <a:tc gridSpan="6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Учреждения строки не формируют если иное не предусмотрено  Учредителем (в том числе порядком формирования Плана финансово-хозяйственной деятельности)</a:t>
                      </a:r>
                    </a:p>
                  </a:txBody>
                  <a:tcPr marL="9050" marR="9050" marT="90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50" marR="9050" marT="90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084">
                <a:tc gridSpan="6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r>
                        <a:rPr lang="ru-RU" sz="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Строки Отчета формируются при  наличии показателей в одной из граф 4, 5, 6, 7, 8 </a:t>
                      </a:r>
                    </a:p>
                  </a:txBody>
                  <a:tcPr marL="9050" marR="9050" marT="90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4223">
                <a:tc gridSpan="6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r>
                        <a:rPr lang="ru-RU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Код аналитической группы подвида доходов бюджетов (разряды с 18 по 20 кода  классификации доходов бюджетов)</a:t>
                      </a:r>
                    </a:p>
                  </a:txBody>
                  <a:tcPr marL="9050" marR="9050" marT="90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50" marR="9050" marT="90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 Cyr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Овальная выноска 4"/>
          <p:cNvSpPr/>
          <p:nvPr/>
        </p:nvSpPr>
        <p:spPr>
          <a:xfrm>
            <a:off x="7600950" y="3056414"/>
            <a:ext cx="1628775" cy="886936"/>
          </a:xfrm>
          <a:prstGeom prst="wedgeEllipseCallout">
            <a:avLst>
              <a:gd name="adj1" fmla="val -122205"/>
              <a:gd name="adj2" fmla="val -2952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по КВФО «4» - субсидии на государственное задание</a:t>
            </a:r>
            <a:endParaRPr lang="ru-RU" sz="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7796213" y="4362452"/>
            <a:ext cx="966787" cy="733425"/>
          </a:xfrm>
          <a:prstGeom prst="wedgeEllipseCallout">
            <a:avLst>
              <a:gd name="adj1" fmla="val -195785"/>
              <a:gd name="adj2" fmla="val 11447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по КВФО «5»,- субсидии иные цели</a:t>
            </a:r>
            <a:endParaRPr lang="ru-RU" sz="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8522494" y="4819652"/>
            <a:ext cx="1297781" cy="800100"/>
          </a:xfrm>
          <a:prstGeom prst="wedgeEllipseCallout">
            <a:avLst>
              <a:gd name="adj1" fmla="val -210627"/>
              <a:gd name="adj2" fmla="val 4921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по КВФО «6» - субсидии на цели капитальных вложений</a:t>
            </a:r>
            <a:endParaRPr lang="ru-RU" sz="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7141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637590"/>
              </p:ext>
            </p:extLst>
          </p:nvPr>
        </p:nvGraphicFramePr>
        <p:xfrm>
          <a:off x="1371596" y="1135521"/>
          <a:ext cx="10258428" cy="5166633"/>
        </p:xfrm>
        <a:graphic>
          <a:graphicData uri="http://schemas.openxmlformats.org/drawingml/2006/table">
            <a:tbl>
              <a:tblPr/>
              <a:tblGrid>
                <a:gridCol w="4295401"/>
                <a:gridCol w="505342"/>
                <a:gridCol w="483233"/>
                <a:gridCol w="710636"/>
                <a:gridCol w="710636"/>
                <a:gridCol w="710636"/>
                <a:gridCol w="710636"/>
                <a:gridCol w="710636"/>
                <a:gridCol w="710636"/>
                <a:gridCol w="710636"/>
              </a:tblGrid>
              <a:tr h="2112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Arial Cyr"/>
                        </a:rPr>
                        <a:t>3. Источники финансирования дефицита средств учреждения</a:t>
                      </a:r>
                    </a:p>
                  </a:txBody>
                  <a:tcPr marL="8734" marR="8734" marT="8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Форма 0503737  с. 5</a:t>
                      </a:r>
                    </a:p>
                  </a:txBody>
                  <a:tcPr marL="8734" marR="8734" marT="8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1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Наименование показателя*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2</a:t>
                      </a:r>
                      <a:endParaRPr lang="ru-RU" sz="700" b="0" i="0" u="none" strike="noStrike">
                        <a:effectLst/>
                        <a:latin typeface="Arial Cyr"/>
                      </a:endParaRPr>
                    </a:p>
                  </a:txBody>
                  <a:tcPr marL="8734" marR="8734" marT="87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Код </a:t>
                      </a:r>
                      <a:br>
                        <a:rPr lang="ru-RU" sz="7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стро</a:t>
                      </a:r>
                      <a:br>
                        <a:rPr lang="ru-RU" sz="7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-ки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Код </a:t>
                      </a:r>
                      <a:br>
                        <a:rPr lang="ru-RU" sz="7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анали-</a:t>
                      </a:r>
                      <a:br>
                        <a:rPr lang="ru-RU" sz="7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тики*3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Утверждено плановых назначений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    Исполнено плановых назначений</a:t>
                      </a:r>
                    </a:p>
                  </a:txBody>
                  <a:tcPr marL="8734" marR="8734" marT="8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Не исполнено плановых назначений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5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через лицевые счета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через банковские счета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через кассу учреждения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некассовыми операциями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итого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1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734" marR="8734" marT="87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9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10</a:t>
                      </a:r>
                    </a:p>
                  </a:txBody>
                  <a:tcPr marL="8734" marR="8734" marT="87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89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Arial Cyr"/>
                        </a:rPr>
                        <a:t>Источники финансирования дефицита средств</a:t>
                      </a: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- всего (стр. 520 + стр.590+ стр. 620 + стр. 700 + стр. 730 + стр. 820 + стр. 830)</a:t>
                      </a:r>
                      <a:endParaRPr lang="ru-RU" sz="700" b="1" i="0" u="none" strike="noStrike">
                        <a:effectLst/>
                        <a:latin typeface="Arial Cyr"/>
                      </a:endParaRPr>
                    </a:p>
                  </a:txBody>
                  <a:tcPr marL="8734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500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 в том числе:</a:t>
                      </a:r>
                    </a:p>
                  </a:txBody>
                  <a:tcPr marL="8734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1" u="none" strike="noStrike">
                          <a:effectLst/>
                          <a:latin typeface="Arial Cyr"/>
                        </a:rPr>
                        <a:t>Внутренние источники </a:t>
                      </a: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520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       из них:</a:t>
                      </a:r>
                    </a:p>
                  </a:txBody>
                  <a:tcPr marL="8734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Доходы от переоценки активов*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6</a:t>
                      </a:r>
                      <a:endParaRPr lang="ru-RU" sz="700" b="0" i="0" u="none" strike="noStrike">
                        <a:effectLst/>
                        <a:latin typeface="Arial Cyr"/>
                      </a:endParaRP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171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0200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Увеличение стоимости ценных бумаг, кроме акций и иных форм участия в капитале*</a:t>
                      </a:r>
                      <a:r>
                        <a:rPr lang="ru-RU" sz="700" b="0" i="0" u="none" strike="noStrike" baseline="30000" dirty="0">
                          <a:effectLst/>
                          <a:latin typeface="Arial Cyr"/>
                        </a:rPr>
                        <a:t>6</a:t>
                      </a:r>
                      <a:endParaRPr lang="ru-RU" sz="700" b="0" i="0" u="none" strike="noStrike" dirty="0">
                        <a:effectLst/>
                        <a:latin typeface="Arial Cyr"/>
                      </a:endParaRP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520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9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Уменьшение стоимости ценных бумаг, кроме акций и иных форм участия в капитале 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6</a:t>
                      </a:r>
                      <a:endParaRPr lang="ru-RU" sz="700" b="0" i="0" u="none" strike="noStrike">
                        <a:effectLst/>
                        <a:latin typeface="Arial Cyr"/>
                      </a:endParaRP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620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Увеличение задолженности по ссудам, займам*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6</a:t>
                      </a:r>
                      <a:endParaRPr lang="ru-RU" sz="700" b="0" i="0" u="none" strike="noStrike">
                        <a:effectLst/>
                        <a:latin typeface="Arial Cyr"/>
                      </a:endParaRP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540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Уменьшение задолженности по  ссудам, займам*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6</a:t>
                      </a:r>
                      <a:endParaRPr lang="ru-RU" sz="700" b="0" i="0" u="none" strike="noStrike">
                        <a:effectLst/>
                        <a:latin typeface="Arial Cyr"/>
                      </a:endParaRP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640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Увеличение задолженности по заимствованиям*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6</a:t>
                      </a:r>
                      <a:endParaRPr lang="ru-RU" sz="700" b="0" i="0" u="none" strike="noStrike">
                        <a:effectLst/>
                        <a:latin typeface="Arial Cyr"/>
                      </a:endParaRP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710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Уменьшение задолженности по заимствованиям*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6</a:t>
                      </a:r>
                      <a:endParaRPr lang="ru-RU" sz="700" b="0" i="0" u="none" strike="noStrike">
                        <a:effectLst/>
                        <a:latin typeface="Arial Cyr"/>
                      </a:endParaRP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810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1" u="none" strike="noStrike">
                          <a:effectLst/>
                          <a:latin typeface="Arial Cyr"/>
                        </a:rPr>
                        <a:t>Движение денежных средств</a:t>
                      </a: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590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6992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поступление денежных средств прочие</a:t>
                      </a:r>
                    </a:p>
                  </a:txBody>
                  <a:tcPr marL="314428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591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510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effectLst/>
                          <a:latin typeface="Arial Cyr"/>
                        </a:rPr>
                        <a:t> </a:t>
                      </a:r>
                      <a:endParaRPr lang="ru-RU" sz="700" b="0" i="0" u="none" strike="noStrike" dirty="0">
                        <a:effectLst/>
                        <a:latin typeface="Arial Cyr"/>
                      </a:endParaRP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выбытие денежных средств</a:t>
                      </a:r>
                    </a:p>
                  </a:txBody>
                  <a:tcPr marL="314428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592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610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13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1" u="none" strike="noStrike">
                          <a:effectLst/>
                          <a:latin typeface="Arial Cyr"/>
                        </a:rPr>
                        <a:t>Внешние источники*</a:t>
                      </a:r>
                      <a:r>
                        <a:rPr lang="ru-RU" sz="800" b="0" i="1" u="none" strike="noStrike" baseline="30000">
                          <a:effectLst/>
                          <a:latin typeface="Arial Cyr"/>
                        </a:rPr>
                        <a:t>6</a:t>
                      </a:r>
                      <a:endParaRPr lang="ru-RU" sz="800" b="0" i="1" u="none" strike="noStrike">
                        <a:effectLst/>
                        <a:latin typeface="Arial Cyr"/>
                      </a:endParaRPr>
                    </a:p>
                  </a:txBody>
                  <a:tcPr marL="10480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620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57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                из них:</a:t>
                      </a:r>
                    </a:p>
                  </a:txBody>
                  <a:tcPr marL="20961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353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20961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82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209619" marR="8734" marT="87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734" marR="8734" marT="87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60189" y="450224"/>
            <a:ext cx="7413443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Отчет </a:t>
            </a:r>
            <a:r>
              <a:rPr lang="ru-RU" dirty="0"/>
              <a:t>об исполнении учреждением плана его </a:t>
            </a:r>
            <a:r>
              <a:rPr lang="ru-RU" dirty="0" smtClean="0"/>
              <a:t>финансово-хозяйственной </a:t>
            </a:r>
            <a:r>
              <a:rPr lang="ru-RU" dirty="0"/>
              <a:t>деятельности (ф.0503737)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429500" y="4886324"/>
            <a:ext cx="4105275" cy="3714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на основании показателей по поступлению денежных средств от возврата сумм ранее перечисленных денежных обеспечений, а также дебиторской задолженности прошлых лет (восстановления кассовых расходов прошлых лет</a:t>
            </a:r>
            <a:r>
              <a:rPr lang="ru-RU" sz="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429500" y="5257799"/>
            <a:ext cx="4105275" cy="40005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на основании показателей по выбытию денежных средств при перечислении денежных обеспечений, а также возврату остатков субсидий прошлых </a:t>
            </a:r>
            <a:r>
              <a:rPr lang="ru-RU" sz="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lang="ru-RU" sz="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13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60189" y="450224"/>
            <a:ext cx="7413443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Отчет </a:t>
            </a:r>
            <a:r>
              <a:rPr lang="ru-RU" dirty="0"/>
              <a:t>об исполнении учреждением плана его </a:t>
            </a:r>
            <a:r>
              <a:rPr lang="ru-RU" dirty="0" smtClean="0"/>
              <a:t>финансово-хозяйственной </a:t>
            </a:r>
            <a:r>
              <a:rPr lang="ru-RU" dirty="0"/>
              <a:t>деятельности (ф.0503737)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04634"/>
              </p:ext>
            </p:extLst>
          </p:nvPr>
        </p:nvGraphicFramePr>
        <p:xfrm>
          <a:off x="1449480" y="1381123"/>
          <a:ext cx="10424152" cy="5169344"/>
        </p:xfrm>
        <a:graphic>
          <a:graphicData uri="http://schemas.openxmlformats.org/drawingml/2006/table">
            <a:tbl>
              <a:tblPr/>
              <a:tblGrid>
                <a:gridCol w="4364795"/>
                <a:gridCol w="513505"/>
                <a:gridCol w="491040"/>
                <a:gridCol w="722116"/>
                <a:gridCol w="722116"/>
                <a:gridCol w="722116"/>
                <a:gridCol w="722116"/>
                <a:gridCol w="722116"/>
                <a:gridCol w="722116"/>
                <a:gridCol w="722116"/>
              </a:tblGrid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202702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Форма 0503737  с. 6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2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Наименование показателя*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2</a:t>
                      </a:r>
                      <a:endParaRPr lang="ru-RU" sz="700" b="0" i="0" u="none" strike="noStrike">
                        <a:effectLst/>
                        <a:latin typeface="Arial Cyr"/>
                      </a:endParaRPr>
                    </a:p>
                  </a:txBody>
                  <a:tcPr marL="8446" marR="8446" marT="84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Код </a:t>
                      </a:r>
                      <a:br>
                        <a:rPr lang="ru-RU" sz="7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стро</a:t>
                      </a:r>
                      <a:br>
                        <a:rPr lang="ru-RU" sz="7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-ки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Код </a:t>
                      </a:r>
                      <a:br>
                        <a:rPr lang="ru-RU" sz="7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анали-</a:t>
                      </a:r>
                      <a:br>
                        <a:rPr lang="ru-RU" sz="7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тики*3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Утверждено плановых назначений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    Исполнено плановых назначений</a:t>
                      </a:r>
                    </a:p>
                  </a:txBody>
                  <a:tcPr marL="8446" marR="8446" marT="8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Не исполнено плановых назначений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через лицевые счета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через банковские счета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через кассу учреждения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некассовыми операциями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итого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446" marR="8446" marT="84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9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10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1" u="none" strike="noStrike">
                          <a:effectLst/>
                          <a:latin typeface="Arial Cyr"/>
                        </a:rPr>
                        <a:t>Изменение остатков средств</a:t>
                      </a:r>
                    </a:p>
                  </a:txBody>
                  <a:tcPr marL="101351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700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увеличение остатков средств, всего</a:t>
                      </a:r>
                    </a:p>
                  </a:txBody>
                  <a:tcPr marL="202702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710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510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уменьшение остатков средств, всего</a:t>
                      </a:r>
                    </a:p>
                  </a:txBody>
                  <a:tcPr marL="202702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720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610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effectLst/>
                          <a:latin typeface="Arial Cyr"/>
                        </a:rPr>
                        <a:t>х</a:t>
                      </a:r>
                      <a:endParaRPr lang="ru-RU" sz="700" b="0" i="0" u="none" strike="noStrike" dirty="0">
                        <a:effectLst/>
                        <a:latin typeface="Arial Cyr"/>
                      </a:endParaRP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1" u="none" strike="noStrike">
                          <a:effectLst/>
                          <a:latin typeface="Arial Cyr"/>
                        </a:rPr>
                        <a:t>Изменение остатков по внутренним оборотам средств учреждения</a:t>
                      </a:r>
                    </a:p>
                  </a:txBody>
                  <a:tcPr marL="101351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730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                      в том числе: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увеличение остатков средств учреждения </a:t>
                      </a:r>
                    </a:p>
                  </a:txBody>
                  <a:tcPr marL="202702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731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510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уменьшение остатков средств учреждения</a:t>
                      </a:r>
                    </a:p>
                  </a:txBody>
                  <a:tcPr marL="202702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732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610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8446" marR="8446" marT="8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1" u="none" strike="noStrike">
                          <a:effectLst/>
                          <a:latin typeface="Arial Cyr"/>
                        </a:rPr>
                        <a:t>Изменение остатков по внутренним расчетам </a:t>
                      </a:r>
                    </a:p>
                  </a:txBody>
                  <a:tcPr marL="101351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820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                      в том числе: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увеличение остатков по внутренним расчетам  (Кт 030404510)</a:t>
                      </a:r>
                    </a:p>
                  </a:txBody>
                  <a:tcPr marL="202702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821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43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уменьшение остатков по внутренним расчетам (Дт 030404610)</a:t>
                      </a:r>
                    </a:p>
                  </a:txBody>
                  <a:tcPr marL="202702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822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077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1" u="none" strike="noStrike">
                          <a:effectLst/>
                          <a:latin typeface="Arial Cyr"/>
                        </a:rPr>
                        <a:t>Изменение остатков расчетов по внутренним привлечениям средств </a:t>
                      </a:r>
                    </a:p>
                  </a:txBody>
                  <a:tcPr marL="101351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830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                      в том числе: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увеличение расчетов по внутреннему привлечению остатков средств (Кт 030406000)</a:t>
                      </a:r>
                    </a:p>
                  </a:txBody>
                  <a:tcPr marL="304053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831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уменьшение расчетов по внутреннему привлечению остатков средств (Дт 030406000)</a:t>
                      </a:r>
                    </a:p>
                  </a:txBody>
                  <a:tcPr marL="304053" marR="8446" marT="8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832</a:t>
                      </a:r>
                    </a:p>
                  </a:txBody>
                  <a:tcPr marL="8446" marR="8446" marT="8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817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1</a:t>
                      </a: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Строки формируются в сводном Отчете (ф.0503737) главного распорядителя средств бюджета (Учредителем).  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effectLst/>
                        <a:latin typeface="Arial Cyr"/>
                      </a:endParaRP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effectLst/>
                        <a:latin typeface="Arial Cyr"/>
                      </a:endParaRP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effectLst/>
                        <a:latin typeface="Arial Cyr"/>
                      </a:endParaRP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817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    Учреждения строки не формируют если иное не предусмотрено  Учредителем (в том числе порядком формирования Плана финансово-хозяйственной деятельности)</a:t>
                      </a:r>
                    </a:p>
                  </a:txBody>
                  <a:tcPr marL="8446" marR="8446" marT="8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effectLst/>
                        <a:latin typeface="Arial Cyr"/>
                      </a:endParaRP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414">
                <a:tc gridSpan="6"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r>
                        <a:rPr lang="ru-RU" sz="7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Строки Отчета формируются при  наличии показателей в одной из граф 4, 5, 6, 7, 8 </a:t>
                      </a:r>
                    </a:p>
                  </a:txBody>
                  <a:tcPr marL="8446" marR="8446" marT="844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0414"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*</a:t>
                      </a:r>
                      <a:r>
                        <a:rPr lang="ru-RU" sz="700" b="0" i="0" u="none" strike="noStrike" baseline="30000">
                          <a:effectLst/>
                          <a:latin typeface="Arial Cyr"/>
                        </a:rPr>
                        <a:t>5</a:t>
                      </a:r>
                      <a:r>
                        <a:rPr lang="ru-RU" sz="700" b="0" i="0" u="none" strike="noStrike">
                          <a:effectLst/>
                          <a:latin typeface="Arial Cyr"/>
                        </a:rPr>
                        <a:t> Код аналитической группы вида источников финансирования дефицитов бюджетов (разряды с 18 по 20 кода  классификации  источников финансирования дефицита бюджета)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414"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*</a:t>
                      </a:r>
                      <a:r>
                        <a:rPr lang="ru-RU" sz="700" b="0" i="0" u="none" strike="noStrike" baseline="30000" dirty="0">
                          <a:effectLst/>
                          <a:latin typeface="Arial Cyr"/>
                        </a:rPr>
                        <a:t>6</a:t>
                      </a:r>
                      <a:r>
                        <a:rPr lang="ru-RU" sz="700" b="0" i="0" u="none" strike="noStrike" dirty="0">
                          <a:effectLst/>
                          <a:latin typeface="Arial Cyr"/>
                        </a:rPr>
                        <a:t>Показатели по строкам формируются только по виду деятельности "Приносящая доход деятельность (Собственные доходы учреждения)" </a:t>
                      </a:r>
                    </a:p>
                  </a:txBody>
                  <a:tcPr marL="8446" marR="8446" marT="8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ьная выноска 2"/>
          <p:cNvSpPr/>
          <p:nvPr/>
        </p:nvSpPr>
        <p:spPr>
          <a:xfrm>
            <a:off x="10629900" y="2733675"/>
            <a:ext cx="1144588" cy="571500"/>
          </a:xfrm>
          <a:prstGeom prst="wedgeEllipseCallout">
            <a:avLst>
              <a:gd name="adj1" fmla="val -49959"/>
              <a:gd name="adj2" fmla="val 525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Показатель строки 730 должен быть равен «нулю»</a:t>
            </a:r>
            <a:endParaRPr lang="ru-RU" sz="7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31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60961" y="82813"/>
            <a:ext cx="720040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391569" y="895349"/>
            <a:ext cx="9467055" cy="1254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6190" tIns="48096" rIns="96190" bIns="48096"/>
          <a:lstStyle/>
          <a:p>
            <a:pPr algn="just" eaLnBrk="0" hangingPunct="0"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письмо Минфина России и Федерального казначейства от 17.03.2016 № 02-07-07/15237 / № 07-04-05/02-178 «О составлении и представлении месячной и квартальной бюджетной отчетности, квартальной сводной бухгалтерской отчетности государственных бюджетных и автономных учреждений главными администраторами средств федерального бюджета в 2016 году»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391570" y="3649663"/>
            <a:ext cx="9394339" cy="541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6190" tIns="48096" rIns="96190" bIns="48096"/>
          <a:lstStyle/>
          <a:p>
            <a:pPr algn="just" eaLnBrk="0" hangingPunct="0"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письмо Минфина России от 31.03.2016 № 02-07-07/18598 «Об особенностях составления и представления квартальной бюджетной отчетности в 2016 году»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391570" y="5413375"/>
            <a:ext cx="9424086" cy="996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6190" tIns="48096" rIns="96190" bIns="48096"/>
          <a:lstStyle/>
          <a:p>
            <a:pPr algn="just" eaLnBrk="0" hangingPunct="0"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письмо Минфина России и Федерального казначейства от 18.07.2016 № 02-06-07/41975 «Об отдельных вопросах составления и представления месячной и квартальной бюджетной отчетности, квартальной сводной бухгалтерской отчетности государственных (муниципальных) бюджетных и автономных учреждений в 2016 году»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391570" y="2149475"/>
            <a:ext cx="9472011" cy="13668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6190" tIns="48096" rIns="96190" bIns="48096"/>
          <a:lstStyle/>
          <a:p>
            <a:pPr algn="just" eaLnBrk="0" hangingPunct="0"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письмо Минфина России и Федерального казначейства от 23.03.2016 № 02-07-07/16375 / № 07-04-05/02-200 О составлении и представлении месячной и квартальной бюджетной отчетности, квартальной сводной бухгалтерской отчетности государственных (муниципальных) бюджетных и автономных учреждений финансовыми органами субъектов Российской Федерации и органами управления государственных внебюджетных фондов в 2016 году»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391570" y="4278313"/>
            <a:ext cx="9348066" cy="1135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6190" tIns="48096" rIns="96190" bIns="48096"/>
          <a:lstStyle/>
          <a:p>
            <a:pPr algn="just" eaLnBrk="0" hangingPunct="0"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письмо Минфина России и Федерального казначейства от 04.07.2016 № 02-07-07/39110 / 07-04-05/02-493 «Об отдельных вопросах составления и представления месячной и квартальной бюджетной отчетности, квартальной сводной бухгалтерской отчетности государственных (муниципальных) бюджетных и автономных учреждений в 2016 году»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1167801"/>
            <a:ext cx="855662" cy="68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2488332"/>
            <a:ext cx="855662" cy="68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3654277"/>
            <a:ext cx="855662" cy="68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4566369"/>
            <a:ext cx="855662" cy="68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5721202"/>
            <a:ext cx="855662" cy="68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235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60189" y="450224"/>
            <a:ext cx="7413443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учреждением плана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 хозяйственной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(ф.0503737)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746887"/>
              </p:ext>
            </p:extLst>
          </p:nvPr>
        </p:nvGraphicFramePr>
        <p:xfrm>
          <a:off x="523876" y="1276352"/>
          <a:ext cx="10906123" cy="4946002"/>
        </p:xfrm>
        <a:graphic>
          <a:graphicData uri="http://schemas.openxmlformats.org/drawingml/2006/table">
            <a:tbl>
              <a:tblPr/>
              <a:tblGrid>
                <a:gridCol w="5301048"/>
                <a:gridCol w="623652"/>
                <a:gridCol w="596368"/>
                <a:gridCol w="877011"/>
                <a:gridCol w="877011"/>
                <a:gridCol w="877011"/>
                <a:gridCol w="877011"/>
                <a:gridCol w="877011"/>
              </a:tblGrid>
              <a:tr h="663868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Arial Cyr"/>
                        </a:rPr>
                        <a:t>                    </a:t>
                      </a:r>
                      <a:r>
                        <a:rPr lang="ru-RU" sz="1100" b="1" i="0" u="none" strike="noStrike" dirty="0" smtClean="0">
                          <a:effectLst/>
                          <a:latin typeface="Arial Cyr"/>
                        </a:rPr>
                        <a:t>  </a:t>
                      </a:r>
                      <a:r>
                        <a:rPr lang="ru-RU" sz="1100" b="1" i="0" u="none" strike="noStrike" dirty="0">
                          <a:effectLst/>
                          <a:latin typeface="Arial Cyr"/>
                        </a:rPr>
                        <a:t>4. Сведения о возвратах остатков субсидий и расходов  </a:t>
                      </a:r>
                      <a:r>
                        <a:rPr lang="ru-RU" sz="1100" b="1" i="0" u="none" strike="noStrike" dirty="0" smtClean="0">
                          <a:effectLst/>
                          <a:latin typeface="Arial Cyr"/>
                        </a:rPr>
                        <a:t>прошлых </a:t>
                      </a:r>
                      <a:r>
                        <a:rPr lang="ru-RU" sz="1100" b="1" i="0" u="none" strike="noStrike" dirty="0">
                          <a:effectLst/>
                          <a:latin typeface="Arial Cyr"/>
                        </a:rPr>
                        <a:t>лет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Форма 0503737  с. 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 Наименование показателя*</a:t>
                      </a:r>
                      <a:r>
                        <a:rPr lang="ru-RU" sz="800" b="0" i="0" u="none" strike="noStrike" baseline="30000">
                          <a:effectLst/>
                          <a:latin typeface="Arial Cyr"/>
                        </a:rPr>
                        <a:t>2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Код </a:t>
                      </a:r>
                      <a:br>
                        <a:rPr lang="ru-RU" sz="8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стро</a:t>
                      </a:r>
                      <a:br>
                        <a:rPr lang="ru-RU" sz="8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Код </a:t>
                      </a:r>
                      <a:br>
                        <a:rPr lang="ru-RU" sz="8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анали-</a:t>
                      </a:r>
                      <a:br>
                        <a:rPr lang="ru-RU" sz="800" b="0" i="0" u="none" strike="noStrike">
                          <a:effectLst/>
                          <a:latin typeface="Arial Cyr"/>
                        </a:rPr>
                      </a:b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тики*3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                     Произведено возвратов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525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через лицевые счета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через банковские счета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через кассу учреждения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некассовыми операциями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0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17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effectLst/>
                          <a:latin typeface="Arial Cyr"/>
                        </a:rPr>
                        <a:t>Возвращено остатков субсидий прошлых лет, всего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910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60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             из них по кодам аналитики: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17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Доходы от оказания платных услуг (работ)*</a:t>
                      </a:r>
                      <a:r>
                        <a:rPr lang="ru-RU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17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Прочие доходы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1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effectLst/>
                          <a:latin typeface="Arial Cyr"/>
                        </a:rPr>
                        <a:t>Возвращено расходов прошлых лет, всего *</a:t>
                      </a:r>
                      <a:r>
                        <a:rPr lang="ru-RU" sz="900" b="0" i="1" u="none" strike="noStrike" baseline="30000" dirty="0">
                          <a:effectLst/>
                          <a:latin typeface="Arial Cyr"/>
                        </a:rPr>
                        <a:t>8</a:t>
                      </a:r>
                      <a:endParaRPr lang="ru-RU" sz="900" b="0" i="1" u="none" strike="noStrike" dirty="0">
                        <a:effectLst/>
                        <a:latin typeface="Arial Cyr"/>
                      </a:endParaRPr>
                    </a:p>
                  </a:txBody>
                  <a:tcPr marL="1143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6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             из них по кодам аналитики: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10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83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*</a:t>
                      </a:r>
                      <a:r>
                        <a:rPr lang="ru-RU" sz="800" b="0" i="0" u="none" strike="noStrike" baseline="30000">
                          <a:effectLst/>
                          <a:latin typeface="Arial Cyr"/>
                        </a:rPr>
                        <a:t>7</a:t>
                      </a:r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 Формируется только в части возвратов субсидии на выполнение государственного (муниципального) задания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083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Cyr"/>
                        </a:rPr>
                        <a:t>*</a:t>
                      </a:r>
                      <a:r>
                        <a:rPr lang="ru-RU" sz="800" b="1" i="0" u="none" strike="noStrike" baseline="300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Cyr"/>
                        </a:rPr>
                        <a:t>8 </a:t>
                      </a:r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Cyr"/>
                        </a:rPr>
                        <a:t>Показатели по строке 950 по кодам аналитики в 2016 году не формируются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Овальная выноска 10"/>
          <p:cNvSpPr/>
          <p:nvPr/>
        </p:nvSpPr>
        <p:spPr>
          <a:xfrm>
            <a:off x="7948612" y="3732689"/>
            <a:ext cx="1628775" cy="544036"/>
          </a:xfrm>
          <a:prstGeom prst="wedgeEllipseCallout">
            <a:avLst>
              <a:gd name="adj1" fmla="val -116357"/>
              <a:gd name="adj2" fmla="val 3700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по КВФО «4» - субсидии на государственное задание</a:t>
            </a:r>
            <a:endParaRPr lang="ru-RU" sz="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7796213" y="4362452"/>
            <a:ext cx="966787" cy="600073"/>
          </a:xfrm>
          <a:prstGeom prst="wedgeEllipseCallout">
            <a:avLst>
              <a:gd name="adj1" fmla="val -140613"/>
              <a:gd name="adj2" fmla="val -3747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по КВФО «5»,- субсидии иные цели</a:t>
            </a:r>
            <a:endParaRPr lang="ru-RU" sz="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9417844" y="4362452"/>
            <a:ext cx="1297781" cy="654625"/>
          </a:xfrm>
          <a:prstGeom prst="wedgeEllipseCallout">
            <a:avLst>
              <a:gd name="adj1" fmla="val -242920"/>
              <a:gd name="adj2" fmla="val -400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по КВФО «6» - субсидии на цели капитальных вложений</a:t>
            </a:r>
            <a:endParaRPr lang="ru-RU" sz="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4" name="Овальная выноска 3"/>
          <p:cNvSpPr/>
          <p:nvPr/>
        </p:nvSpPr>
        <p:spPr>
          <a:xfrm>
            <a:off x="3705225" y="2981325"/>
            <a:ext cx="2333625" cy="609599"/>
          </a:xfrm>
          <a:prstGeom prst="wedgeEllipseCallout">
            <a:avLst>
              <a:gd name="adj1" fmla="val 53626"/>
              <a:gd name="adj2" fmla="val 473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возвраты остатков субсидий прошлых лет, отраженных</a:t>
            </a: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строке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592</a:t>
            </a:r>
            <a:endPara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ьная выноска 13"/>
          <p:cNvSpPr/>
          <p:nvPr/>
        </p:nvSpPr>
        <p:spPr>
          <a:xfrm>
            <a:off x="3552825" y="4004707"/>
            <a:ext cx="2352675" cy="1012370"/>
          </a:xfrm>
          <a:prstGeom prst="wedgeEllipseCallout">
            <a:avLst>
              <a:gd name="adj1" fmla="val 53626"/>
              <a:gd name="adj2" fmla="val 473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дебиторской задолженности прошлых лет (восстановление кассовых расходов прошлых лет), отраженны</a:t>
            </a: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по строке 591</a:t>
            </a:r>
          </a:p>
        </p:txBody>
      </p:sp>
    </p:spTree>
    <p:extLst>
      <p:ext uri="{BB962C8B-B14F-4D97-AF65-F5344CB8AC3E}">
        <p14:creationId xmlns:p14="http://schemas.microsoft.com/office/powerpoint/2010/main" val="39153159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7401" y="4703702"/>
            <a:ext cx="9553574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9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разделов 1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и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 Отчета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0503723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отражают только операции со средствами текущего отчетного периода.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66875" y="808959"/>
            <a:ext cx="10334625" cy="369332"/>
          </a:xfr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о движении денежных средств учреждения (ф. 0503723)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86250" y="18599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0187" y="1833708"/>
            <a:ext cx="10256838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Формирование осуществляется аналогично порядку отражения показателей в Отчете ф. 0503123, с учетом особенностей, установленных приказом </a:t>
            </a:r>
          </a:p>
          <a:p>
            <a:pPr algn="ctr" eaLnBrk="0" hangingPunct="0">
              <a:lnSpc>
                <a:spcPct val="9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33н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(с изменениями) и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письмом от 04.07.2016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pic>
        <p:nvPicPr>
          <p:cNvPr id="9" name="Picture 12" descr="http://www.shkola-48.ru/data/objects/412/images/vazh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022850"/>
            <a:ext cx="1439863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498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5300" y="2388610"/>
            <a:ext cx="11401425" cy="308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24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 формировании показателей раздела 1 «Поступления» Отчета ф. 0503723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не учитываются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 перечислений (возвратов) остатков субсидий, предоставленных учреждению до начала отчетного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периода возвратов остатков субсидий прошлых лет, предоставленных автономному, бюджетному учреждению, </a:t>
            </a:r>
          </a:p>
          <a:p>
            <a:pPr algn="ctr" eaLnBrk="0" hangingPunct="0">
              <a:lnSpc>
                <a:spcPct val="90000"/>
              </a:lnSpc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поступлений от возврата дебиторской задолженности прошлых лет (восстановления расходов прошлых лет)</a:t>
            </a:r>
            <a:r>
              <a:rPr lang="ru-RU" sz="2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отраженные по соответствующим аналитическим счетам </a:t>
            </a:r>
            <a:r>
              <a:rPr lang="ru-RU" sz="24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забалансового</a:t>
            </a:r>
            <a:r>
              <a:rPr lang="ru-RU" sz="2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счета 17 </a:t>
            </a:r>
            <a:r>
              <a:rPr lang="ru-RU" sz="24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«Поступления </a:t>
            </a:r>
            <a:r>
              <a:rPr lang="ru-RU" sz="2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денежных средств на счета </a:t>
            </a:r>
            <a:r>
              <a:rPr lang="ru-RU" sz="24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учреждения»  </a:t>
            </a:r>
          </a:p>
          <a:p>
            <a:pPr algn="ctr" eaLnBrk="0" hangingPunct="0">
              <a:lnSpc>
                <a:spcPct val="90000"/>
              </a:lnSpc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(строки 010,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020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050, 051, 052, 121, 120, 500, 501, 502 </a:t>
            </a:r>
          </a:p>
          <a:p>
            <a:pPr algn="ctr" eaLnBrk="0" hangingPunct="0">
              <a:lnSpc>
                <a:spcPct val="90000"/>
              </a:lnSpc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Отчета ф. 0503723)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971800" y="666084"/>
            <a:ext cx="9105900" cy="369332"/>
          </a:xfr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о движении денежных средств учреждения (ф. 0503723)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86250" y="18599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4821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67024" y="1418843"/>
            <a:ext cx="8867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поступлений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 возврата дебиторской задолженности прошлых лет (восстановления расходов прошлых лет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отражаются по строке 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421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«по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возврату дебиторской задолженности прошлых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лет»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Отчета ф.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0503723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отрицательном значении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971800" y="666084"/>
            <a:ext cx="9105900" cy="369332"/>
          </a:xfr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о движении денежных средств учреждения (ф. 0503723)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86250" y="18599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4789" y="3031952"/>
            <a:ext cx="91297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перечислений возвратов (выбытий от возврата) остатков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субсидий прошлых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лет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отражаются по строке 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422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«по возврату остатков субсидий прошлых лет»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Отчета ф. 0503723 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положительном значении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3825" y="5626707"/>
            <a:ext cx="887730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Показатель по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строке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462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«выбытие денежных средств с депозитных счетов»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Отчета ф.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0503723 отражается в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отрицательном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значении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81274" y="4416489"/>
            <a:ext cx="8963025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Показатель по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строке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461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«поступление денежных средств на  депозитные счета»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Отчета ф.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0503723 отражается в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положительном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значении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232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76475" y="4260504"/>
            <a:ext cx="933449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90000"/>
              </a:lnSpc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строк 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r" eaLnBrk="0" hangingPunct="0">
              <a:lnSpc>
                <a:spcPct val="9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165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182, 234, 247, 253, 263, 302, 303, 304, 345, 352,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360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361, 362, 363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r" eaLnBrk="0" hangingPunct="0">
              <a:lnSpc>
                <a:spcPct val="9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Отчета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0503723, представляемого в МОУ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ФК,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не формируются.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66750" y="1684274"/>
            <a:ext cx="10944224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формировании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показателейпо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движению денежных средств по строкам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501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502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обороты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 счету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020122000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расчеты между счетами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(например,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020127000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020123000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не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подлежат отражению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971800" y="666084"/>
            <a:ext cx="9105900" cy="369332"/>
          </a:xfr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о движении денежных средств учреждения (ф. 0503723)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286250" y="18599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396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57" y="2333626"/>
            <a:ext cx="11344275" cy="4219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228599" y="2200274"/>
            <a:ext cx="2324100" cy="785814"/>
          </a:xfrm>
          <a:prstGeom prst="wedgeRoundRectCallout">
            <a:avLst>
              <a:gd name="adj1" fmla="val 2132"/>
              <a:gd name="adj2" fmla="val 191722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15-17 разрядах номера счета бухгалтерского учета указываются:</a:t>
            </a:r>
          </a:p>
          <a:p>
            <a:pPr algn="ctr" defTabSz="873997"/>
            <a:r>
              <a:rPr lang="ru-RU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- код аналитической группы по </a:t>
            </a:r>
            <a:r>
              <a:rPr lang="ru-RU" sz="105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доходам; КВР </a:t>
            </a:r>
            <a:r>
              <a:rPr lang="ru-RU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 расходам;</a:t>
            </a:r>
          </a:p>
          <a:p>
            <a:pPr algn="ctr" defTabSz="873997"/>
            <a:endParaRPr lang="ru-RU" sz="105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1259482" y="1099049"/>
            <a:ext cx="9320933" cy="289441"/>
          </a:xfrm>
          <a:prstGeom prst="round2Diag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Составляется отдельно по видам деятельности  (2,4,5,6,7) и видам задолженности ( дебиторская, кредиторская)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60189" y="450224"/>
            <a:ext cx="7413443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дебиторской и кредиторской задолженности (ф. 0503769)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auto">
          <a:xfrm>
            <a:off x="90326" y="6383656"/>
            <a:ext cx="2462373" cy="440831"/>
          </a:xfrm>
          <a:prstGeom prst="wedgeRoundRectCallout">
            <a:avLst>
              <a:gd name="adj1" fmla="val 16300"/>
              <a:gd name="adj2" fmla="val -316280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Отражаются только те счета, по которым есть ненулевые значения</a:t>
            </a:r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3086100" y="6286500"/>
            <a:ext cx="2833849" cy="447676"/>
          </a:xfrm>
          <a:prstGeom prst="wedgeRoundRectCallout">
            <a:avLst>
              <a:gd name="adj1" fmla="val -62376"/>
              <a:gd name="adj2" fmla="val -317517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Подведение итогов по аналитическим и синтетическим кодам счетов </a:t>
            </a:r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2757488" y="2200274"/>
            <a:ext cx="1952625" cy="785814"/>
          </a:xfrm>
          <a:prstGeom prst="wedgeRoundRectCallout">
            <a:avLst>
              <a:gd name="adj1" fmla="val -9672"/>
              <a:gd name="adj2" fmla="val 216250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граф 2-4 должны соответствовать графам 5-7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Сведений (ф. 0503769)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за 2015 год</a:t>
            </a:r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auto">
          <a:xfrm>
            <a:off x="4776949" y="2200274"/>
            <a:ext cx="2286000" cy="589891"/>
          </a:xfrm>
          <a:prstGeom prst="wedgeRoundRectCallout">
            <a:avLst>
              <a:gd name="adj1" fmla="val 14356"/>
              <a:gd name="adj2" fmla="val 275074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по графам 6 и 8 формируются только по</a:t>
            </a:r>
          </a:p>
          <a:p>
            <a:pPr algn="ctr" defTabSz="873997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счетам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020600000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и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030200000</a:t>
            </a:r>
            <a:endParaRPr lang="ru-RU" sz="11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5" name="AutoShape 9"/>
          <p:cNvSpPr>
            <a:spLocks noChangeArrowheads="1"/>
          </p:cNvSpPr>
          <p:nvPr/>
        </p:nvSpPr>
        <p:spPr bwMode="auto">
          <a:xfrm>
            <a:off x="8974535" y="1402764"/>
            <a:ext cx="2350689" cy="911151"/>
          </a:xfrm>
          <a:prstGeom prst="wedgeRoundRectCallout">
            <a:avLst>
              <a:gd name="adj1" fmla="val -14546"/>
              <a:gd name="adj2" fmla="val -43751"/>
              <a:gd name="adj3" fmla="val 16667"/>
            </a:avLst>
          </a:prstGeom>
          <a:solidFill>
            <a:schemeClr val="accent3">
              <a:lumMod val="20000"/>
              <a:lumOff val="80000"/>
              <a:alpha val="14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>
              <a:defRPr/>
            </a:pPr>
            <a:r>
              <a:rPr lang="ru-RU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НЕДОПУСТИМЫ показатели по счетам </a:t>
            </a:r>
            <a:endParaRPr lang="ru-RU" sz="1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 defTabSz="873997">
              <a:defRPr/>
            </a:pPr>
            <a:r>
              <a:rPr lang="ru-RU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 </a:t>
            </a:r>
            <a:r>
              <a:rPr lang="ru-RU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20600 000 и  </a:t>
            </a:r>
            <a:r>
              <a:rPr lang="ru-RU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 </a:t>
            </a:r>
            <a:r>
              <a:rPr lang="ru-RU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30200 000 со знаком «минус»</a:t>
            </a:r>
          </a:p>
        </p:txBody>
      </p:sp>
      <p:pic>
        <p:nvPicPr>
          <p:cNvPr id="26" name="Picture 5" descr="E:\ЧЕЛОВЕЧКИ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0036" y="724722"/>
            <a:ext cx="1007664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8096250" y="3267074"/>
            <a:ext cx="3981450" cy="600075"/>
          </a:xfrm>
          <a:prstGeom prst="wedgeRoundRectCallout">
            <a:avLst>
              <a:gd name="adj1" fmla="val 2242"/>
              <a:gd name="adj2" fmla="val 268541"/>
              <a:gd name="adj3" fmla="val 16667"/>
            </a:avLst>
          </a:prstGeom>
          <a:noFill/>
          <a:ln w="190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Показатели граф 12-14 отражаются только по кодам синтетических счетов и строке «Всего» и должны соответствовать графам 5-7 Сведений (ф.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0503769) за аналогичный период прошлого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года</a:t>
            </a:r>
          </a:p>
          <a:p>
            <a:pPr algn="ctr" defTabSz="873997"/>
            <a:endParaRPr lang="ru-RU" sz="1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53301" y="6547488"/>
            <a:ext cx="4806812" cy="276999"/>
          </a:xfrm>
          <a:prstGeom prst="rect">
            <a:avLst/>
          </a:prstGeom>
          <a:solidFill>
            <a:schemeClr val="accent3">
              <a:lumMod val="20000"/>
              <a:lumOff val="80000"/>
              <a:alpha val="14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lIns="82936" tIns="41468" rIns="82936" bIns="41468"/>
          <a:lstStyle/>
          <a:p>
            <a:pPr algn="ctr" defTabSz="873997"/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Графы 5-8 Раздела 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 и Раздел 3 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 2016 году не заполняются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91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4"/>
          <p:cNvSpPr>
            <a:spLocks/>
          </p:cNvSpPr>
          <p:nvPr/>
        </p:nvSpPr>
        <p:spPr bwMode="auto">
          <a:xfrm>
            <a:off x="3738562" y="2787650"/>
            <a:ext cx="49688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575"/>
              </a:spcBef>
              <a:buClr>
                <a:srgbClr val="014B65"/>
              </a:buClr>
              <a:buFont typeface="Lucida Grande"/>
              <a:buNone/>
            </a:pPr>
            <a:r>
              <a:rPr lang="ru-RU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t>Спасибо за внимание!</a:t>
            </a:r>
            <a:endParaRPr lang="en-US" alt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9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646331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представления отчетности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75656" y="1374993"/>
            <a:ext cx="9544844" cy="1969770"/>
          </a:xfrm>
          <a:prstGeom prst="rect">
            <a:avLst/>
          </a:prstGeom>
          <a:extLst/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Приказ Казначейства России от 02.10.2015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№ 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18н </a:t>
            </a:r>
            <a:endParaRPr lang="ru-RU" altLang="ru-RU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ru-RU" alt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</a:t>
            </a:r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 сроках представления годовой отчетности об исполнении бюджетов государственных внебюджетных фондов Российской Федерации, годовой отчетности об исполнении консолидированных бюджетов субъектов Российской Федерации и бюджетов территориальных государственных внебюджетных фондов, сводной бухгалтерской отчетности бюджетных и автономных учреждений, в отношении которых функции и полномочия учредителя осуществляются органами управления государственными внебюджетными фондами Российской Федерации, органами исполнительной власти субъектов Российской Федерации и органами местного самоуправления за 2015 год, месячной и квартальной отчетности в 2016 году» </a:t>
            </a:r>
          </a:p>
        </p:txBody>
      </p:sp>
      <p:pic>
        <p:nvPicPr>
          <p:cNvPr id="8" name="Picture 7" descr="C:\Documents and Settings\09IM38p\Local Settings\Temporary Internet Files\Content.IE5\4PNRP4H4\MCj0431586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1900" y="5489793"/>
            <a:ext cx="73183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23901" y="3848100"/>
            <a:ext cx="106013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срок 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представления  в электронном виде </a:t>
            </a:r>
          </a:p>
          <a:p>
            <a:pPr algn="ctr"/>
            <a:endParaRPr lang="ru-RU" altLang="ru-RU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бюджетной отчетности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-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15 </a:t>
            </a: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число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месяца, следующего за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отчетным;</a:t>
            </a:r>
            <a:endParaRPr lang="ru-RU" alt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endParaRPr lang="ru-RU" altLang="ru-RU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бухгалтерской отчетности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-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25 число 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месяца, следующего за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отчетным.</a:t>
            </a:r>
            <a:endParaRPr lang="ru-RU" alt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7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64039" y="90744"/>
            <a:ext cx="8189811" cy="646331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представления отчетности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38275" y="1374993"/>
            <a:ext cx="10506075" cy="1200329"/>
          </a:xfrm>
          <a:prstGeom prst="rect">
            <a:avLst/>
          </a:prstGeom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Совместное письмо Минфина России и Федерального казначейства от 04.07.2016 № 02-07-07/39110 / 07-04-05/02-493</a:t>
            </a: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«Об отдельных вопросах составления и представления месячной и квартальной бюджетной отчетности, квартальной сводной бухгалтерской отчетности государственных (муниципальных) бюджетных и автономных учреждений в 2016 году»</a:t>
            </a:r>
          </a:p>
        </p:txBody>
      </p:sp>
      <p:pic>
        <p:nvPicPr>
          <p:cNvPr id="8" name="Picture 7" descr="C:\Documents and Settings\09IM38p\Local Settings\Temporary Internet Files\Content.IE5\4PNRP4H4\MCj0431586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1900" y="5489793"/>
            <a:ext cx="73183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2646" y="3252549"/>
            <a:ext cx="1130925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срок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представления  в электронном виде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отдельных форм бюджетной (бухгалтерской) отчетности</a:t>
            </a:r>
          </a:p>
          <a:p>
            <a:pPr algn="ctr"/>
            <a:endParaRPr lang="ru-RU" alt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 (ф. 0503123,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0503323,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0503723), </a:t>
            </a:r>
          </a:p>
          <a:p>
            <a:pPr algn="ctr"/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Сведения (ф. 0503169,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0503369,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0503769) </a:t>
            </a:r>
          </a:p>
          <a:p>
            <a:pPr algn="ctr"/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– </a:t>
            </a:r>
            <a:r>
              <a:rPr lang="ru-RU" alt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не позднее 37 дня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после отчетной даты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ru-RU" alt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4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76376" y="1103589"/>
            <a:ext cx="10277474" cy="7386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solidFill>
                  <a:srgbClr val="FF0000"/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Контрольные соотношения сформированы в соответствии с  изменениями, внесенными в  нормативные правовые документы Минфина России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solidFill>
                  <a:srgbClr val="FF0000"/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(Инструкции №№ 191н, 33н, 157н, 162н и Указания № 65н)</a:t>
            </a:r>
          </a:p>
        </p:txBody>
      </p:sp>
      <p:sp>
        <p:nvSpPr>
          <p:cNvPr id="9" name="Прямоугольник 15"/>
          <p:cNvSpPr>
            <a:spLocks noChangeArrowheads="1"/>
          </p:cNvSpPr>
          <p:nvPr/>
        </p:nvSpPr>
        <p:spPr bwMode="auto">
          <a:xfrm>
            <a:off x="1085850" y="6129416"/>
            <a:ext cx="1013131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ru-RU" sz="1400" b="1" i="1" dirty="0" smtClean="0">
                <a:solidFill>
                  <a:srgbClr val="008000"/>
                </a:solidFill>
                <a:ea typeface="Batang" panose="02030600000101010101" pitchFamily="18" charset="-127"/>
                <a:cs typeface="Times New Roman" panose="02020603050405020304" pitchFamily="18" charset="0"/>
                <a:hlinkClick r:id="rId2"/>
              </a:rPr>
              <a:t>www.roskazna.ru</a:t>
            </a:r>
            <a:r>
              <a:rPr lang="en-US" altLang="ru-RU" sz="1400" b="1" i="1" dirty="0" smtClean="0">
                <a:solidFill>
                  <a:srgbClr val="008000"/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altLang="ru-RU" sz="1400" b="1" i="1" dirty="0" smtClean="0">
                <a:solidFill>
                  <a:schemeClr val="accent6">
                    <a:lumMod val="75000"/>
                  </a:schemeClr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-&gt; </a:t>
            </a:r>
            <a:r>
              <a:rPr lang="ru-RU" altLang="ru-RU" sz="1400" b="1" i="1" dirty="0" smtClean="0">
                <a:solidFill>
                  <a:schemeClr val="accent6">
                    <a:lumMod val="75000"/>
                  </a:schemeClr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Документы–</a:t>
            </a:r>
            <a:r>
              <a:rPr lang="en-US" altLang="ru-RU" sz="1400" b="1" i="1" dirty="0" smtClean="0">
                <a:solidFill>
                  <a:schemeClr val="accent6">
                    <a:lumMod val="75000"/>
                  </a:schemeClr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&gt;</a:t>
            </a:r>
            <a:r>
              <a:rPr lang="ru-RU" altLang="ru-RU" sz="1400" b="1" i="1" dirty="0" smtClean="0">
                <a:solidFill>
                  <a:schemeClr val="accent6">
                    <a:lumMod val="75000"/>
                  </a:schemeClr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 Учет и отчетность  - Контрольные соотношения  (в режиме «исправление»)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496176" y="2303738"/>
            <a:ext cx="4048124" cy="273108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66"/>
              </a:buClr>
              <a:defRPr/>
            </a:pPr>
            <a:r>
              <a:rPr lang="ru-RU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Контрольные соотношения к показателям </a:t>
            </a:r>
          </a:p>
          <a:p>
            <a:pPr algn="ctr" eaLnBrk="0" hangingPunct="0">
              <a:buClr>
                <a:srgbClr val="000066"/>
              </a:buClr>
              <a:defRPr/>
            </a:pPr>
            <a:r>
              <a:rPr lang="ru-RU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бухгалтерской отчетности государственных (муниципальных) бюджетных и автономных учреждений, представляемой в Федеральное </a:t>
            </a:r>
          </a:p>
          <a:p>
            <a:pPr algn="ctr" eaLnBrk="0" hangingPunct="0">
              <a:buClr>
                <a:srgbClr val="000066"/>
              </a:buClr>
              <a:defRPr/>
            </a:pPr>
            <a:r>
              <a:rPr lang="ru-RU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казначейство главными распорядителями средств федерального бюджета, финансовыми органами субъектов Российской Федерации и </a:t>
            </a:r>
          </a:p>
          <a:p>
            <a:pPr algn="ctr" eaLnBrk="0" hangingPunct="0">
              <a:buClr>
                <a:srgbClr val="000066"/>
              </a:buClr>
              <a:defRPr/>
            </a:pPr>
            <a:r>
              <a:rPr lang="ru-RU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органами управления государственными </a:t>
            </a:r>
          </a:p>
          <a:p>
            <a:pPr algn="ctr" eaLnBrk="0" hangingPunct="0">
              <a:buClr>
                <a:srgbClr val="000066"/>
              </a:buClr>
              <a:defRPr/>
            </a:pPr>
            <a:r>
              <a:rPr lang="ru-RU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внебюджетными фондами</a:t>
            </a: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5439476" y="1489105"/>
            <a:ext cx="631825" cy="7723264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 sz="1000"/>
          </a:p>
        </p:txBody>
      </p:sp>
      <p:sp>
        <p:nvSpPr>
          <p:cNvPr id="15" name="Прямоугольник 14"/>
          <p:cNvSpPr/>
          <p:nvPr/>
        </p:nvSpPr>
        <p:spPr>
          <a:xfrm>
            <a:off x="464975" y="2303739"/>
            <a:ext cx="2435977" cy="273108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66"/>
              </a:buClr>
              <a:defRPr/>
            </a:pPr>
            <a:r>
              <a:rPr lang="ru-RU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Контрольные соотношения для показателей форм бюджетной отчетности представляемой органами управления государственными внебюджетными фондами в Федеральное казначейство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75855" y="2303739"/>
            <a:ext cx="2435977" cy="273108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66"/>
              </a:buClr>
              <a:defRPr/>
            </a:pPr>
            <a:r>
              <a:rPr lang="ru-RU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Контрольные соотношения для показателей форм</a:t>
            </a:r>
          </a:p>
          <a:p>
            <a:pPr algn="ctr" eaLnBrk="0" hangingPunct="0">
              <a:buClr>
                <a:srgbClr val="000066"/>
              </a:buClr>
              <a:defRPr/>
            </a:pPr>
            <a:r>
              <a:rPr lang="ru-RU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консолидированной бюджетной отчетности представляемой финансовыми органами субъектов Российской Федерации в Федеральное казначейство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076700" y="90742"/>
            <a:ext cx="7677150" cy="954107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</p:spTree>
    <p:extLst>
      <p:ext uri="{BB962C8B-B14F-4D97-AF65-F5344CB8AC3E}">
        <p14:creationId xmlns:p14="http://schemas.microsoft.com/office/powerpoint/2010/main" val="28530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636299"/>
              </p:ext>
            </p:extLst>
          </p:nvPr>
        </p:nvGraphicFramePr>
        <p:xfrm>
          <a:off x="1190625" y="1396712"/>
          <a:ext cx="10668000" cy="5255039"/>
        </p:xfrm>
        <a:graphic>
          <a:graphicData uri="http://schemas.openxmlformats.org/drawingml/2006/table">
            <a:tbl>
              <a:tblPr firstRow="1" firstCol="1" bandRow="1"/>
              <a:tblGrid>
                <a:gridCol w="396659"/>
                <a:gridCol w="3945698"/>
                <a:gridCol w="793315"/>
                <a:gridCol w="2766164"/>
                <a:gridCol w="2766164"/>
              </a:tblGrid>
              <a:tr h="281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операции учреждения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Дебет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Кредит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Зачисление на лицевой счет администратора доходов бюджета доходов от собственности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государственных унитарных предприятий субъектов Российской Федерации;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Проценты, полученные от предоставления бюджетных кредитов внутри страны за счет средств бюджетов субъектов Российской Федерации;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субъектам Российской Федерации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18 000,00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6 000,00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3 000,00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1 21002 120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1 11 07012 02 0000 120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1 210 02 120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1 11 03020 02 0000 120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1 210 02 120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1 11 01020 02 0000 120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1 210 02 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1 205 21 660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1 11 07012 02 0000 120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1 205 21 660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11 03020 02 0000 120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1 205 21 660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1 11 01020 02 0000 120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1 205 21 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660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Зачисление на лицевой счет администратора доходов бюджета доходов от возмещения ущерба при возникновении страховых случаев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23 000,00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1 16 23010 01 0000 140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1 210 02 140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1 16 23010 01 0000 120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1 209 40 660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2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Зачисление на лицевой счет администратора доходов бюджета доходов от оказания платных услуг (работ)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Доходы от оказания информационных услуг государственными органами субъектов Российской Федерации, казенными учреждениями субъектов Российской Федерации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доходы от компенсации затрат бюджетов субъектов Российской Федерации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1 500,00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1 000,00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1 210 02 130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1 13 01072 02 0000 130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1 210 02 130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13 02992 02 0000 130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1 210 02 130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1 205 31 660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1 13 01072 02 0000 130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1 205 31 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660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13 02992 02 0000 130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1 205 31 660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Поступление денежных средств во временном распоряжении на лицевой счет 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5 000,00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00000000000000000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3 201 11 510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Увеличение забалансового счета 17 (КОСГУ 510)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00000000000000000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3 304 01 730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Выбытие денежных средств во временном распоряжении с лицевого счета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3 500,00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00000000000000000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3 304 01 830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00000000000000000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3 201 11 610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забалансового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счета 18 (КОСГУ 610)</a:t>
                      </a:r>
                    </a:p>
                  </a:txBody>
                  <a:tcPr marL="42438" marR="42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410075" y="486940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181349" y="1040938"/>
            <a:ext cx="82010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Пример для заполнения </a:t>
            </a:r>
            <a:r>
              <a:rPr lang="ru-RU" altLang="ru-RU" sz="14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Отчета (</a:t>
            </a:r>
            <a:r>
              <a:rPr lang="ru-RU" altLang="ru-RU" sz="1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0503123)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9" name="Овальная выноска 8"/>
          <p:cNvSpPr/>
          <p:nvPr/>
        </p:nvSpPr>
        <p:spPr>
          <a:xfrm>
            <a:off x="1" y="4533899"/>
            <a:ext cx="1333500" cy="809625"/>
          </a:xfrm>
          <a:prstGeom prst="wedgeEllipseCallout">
            <a:avLst>
              <a:gd name="adj1" fmla="val 101838"/>
              <a:gd name="adj2" fmla="val 127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 включается в расчет итоговой строки 050 в Отчете ф. 0503123</a:t>
            </a:r>
            <a:endParaRPr lang="ru-RU" sz="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527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81349" y="1040938"/>
            <a:ext cx="82010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Пример для заполнения </a:t>
            </a:r>
            <a:r>
              <a:rPr lang="ru-RU" altLang="ru-RU" sz="14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Отчета (</a:t>
            </a:r>
            <a:r>
              <a:rPr lang="ru-RU" altLang="ru-RU" sz="1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0503123)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122536"/>
              </p:ext>
            </p:extLst>
          </p:nvPr>
        </p:nvGraphicFramePr>
        <p:xfrm>
          <a:off x="1343024" y="1586516"/>
          <a:ext cx="10410826" cy="4936007"/>
        </p:xfrm>
        <a:graphic>
          <a:graphicData uri="http://schemas.openxmlformats.org/drawingml/2006/table">
            <a:tbl>
              <a:tblPr firstRow="1" firstCol="1" bandRow="1"/>
              <a:tblGrid>
                <a:gridCol w="387096"/>
                <a:gridCol w="3850579"/>
                <a:gridCol w="774191"/>
                <a:gridCol w="2699480"/>
                <a:gridCol w="2699480"/>
              </a:tblGrid>
              <a:tr h="35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операции учреждения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Дебет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Кредит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5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Перечисление денежных средств с лицевого счета получателя средств бюджета, в том числе: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заработной платы;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командировочных расходов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2 300,00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1 300,00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1 000,00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хххххххххх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121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1 302 11 830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хххххххххх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122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1 208 12 560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хххххххххх 121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1 304 05 211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хххххххххх 122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1 304 05 212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Перечисление денежных средств с лицевого счета получателя средств бюджета в виде пособий по социальной помощи населению  (распорядителем, как получателем бюджетных средств)        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4 000,00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0112 хххххххххх 330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1 302 62 830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0112 хххххххххх 330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1 304 05 262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Зачисление на лицевой счет администратора доходов бюджетов субъектов Российской Федерации от возврата бюджетными учреждениями остатков субсидий прошлых лет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25 000,00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2 18 02010 02 0000 180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1 210 02 180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2 18 02010 02 0000 180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1 205 81 660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Возврат остатков неиспользованных субсидий, имеющих целевое назначение, прошлых лет в объеме подтвержденной потребности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2 000,00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2 18 02010 02 0000 180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1 205 81 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560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2 18 02010 02 0000 180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1 210 02 180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Зачисление на лицевой счет получателя средств бюджета дебиторской задолженности прошлых лет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1 500,00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хххххххххх 244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1 304 05 226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хххххххххх 244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206 26 660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Перечисление дебиторской задолженности прошлых лет в доход бюджета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1 500,00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1 13 02992 02 0000 130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1 210 02 130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хххххххххх 244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1 304 05 226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Поступление на лицевой счет администратора доходов бюджета дебиторской задолженности прошлых лет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1 800,00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1 13 02992 02 0000 130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1 210 02 130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1 13 02992 02 0000 130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1 209 30 660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Поступление в доход бюджета остатков неиспользованных субсидий, субвенций и иных межбюджетных трансфертов, имеющих целевое назначение, прошлых лет из федерального бюджета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4 000,00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2 18 02010 02 0000 151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1 210 02 151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2 18 02010 02 0000 151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1 205 51 660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Возврат неиспользованных остатков межбюджетных трансфертов прошлых лет из бюджета субъекта в федеральный бюджет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3 000,00</a:t>
                      </a: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2 19 02000 02 0000 151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1 205 51 560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2 19 02000 02 0000 151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1 210 02 151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372" marR="49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91025" y="492079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9" name="Овальная выноска 8"/>
          <p:cNvSpPr/>
          <p:nvPr/>
        </p:nvSpPr>
        <p:spPr>
          <a:xfrm>
            <a:off x="1" y="4133850"/>
            <a:ext cx="1333500" cy="1123950"/>
          </a:xfrm>
          <a:prstGeom prst="wedgeEllipseCallout">
            <a:avLst>
              <a:gd name="adj1" fmla="val 99695"/>
              <a:gd name="adj2" fmla="val 256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Дебиторская задолженность, поступившая на лицевой счет и перечисленная в доход бюджета в одном отчетном периоде</a:t>
            </a:r>
            <a:endParaRPr lang="ru-RU" sz="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34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76700" y="90744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отчетности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806731"/>
              </p:ext>
            </p:extLst>
          </p:nvPr>
        </p:nvGraphicFramePr>
        <p:xfrm>
          <a:off x="1162049" y="1438274"/>
          <a:ext cx="10591801" cy="5010151"/>
        </p:xfrm>
        <a:graphic>
          <a:graphicData uri="http://schemas.openxmlformats.org/drawingml/2006/table">
            <a:tbl>
              <a:tblPr firstRow="1" firstCol="1" bandRow="1"/>
              <a:tblGrid>
                <a:gridCol w="393825"/>
                <a:gridCol w="3917515"/>
                <a:gridCol w="787649"/>
                <a:gridCol w="2746406"/>
                <a:gridCol w="2746406"/>
              </a:tblGrid>
              <a:tr h="410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операции учреждения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Дебет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Кредит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Поступление в доход бюджета остатков неиспользованных субсидий, субвенций и иных межбюджетных трансфертов, имеющих целевое назначение, прошлых лет из федерального бюджета в объеме потребности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2 000,00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2 19 02000 02 0000 151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1 210 02 151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2 19 02000 02 0000 151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1 205 51 560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Перечисление средств с лицевого счета получателя на счет в иностранной валюте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1 400,00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хххххххххх 122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1 304 04 211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01 05 02 01 02 0000 510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1 201 23 510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Увеличение забалансового счета 17 (КОСГУ 510)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хххххххххх 122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1 304 05 211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0106 хххххххххх 122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1 304 04 211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Отражение курсовой разницы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170,00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01 05 02 01 02 0000 510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1 201 23 510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Увеличение забалансового счета 17 (КОСГУ 171)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06 03 00 02 0000 171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1 401 10 171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Зачисление на счет в иностранной валюте на счет в кредитной организации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1 570,00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01 05 02 01 02 0000 510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1 201 27 510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забалансового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счета 17 (КОСГУ 510)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01 05 02 01 02 0000 510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1 201 23 610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забалансового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счета 18 (КОСГУ 610)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Перечисление средств бюджета  на депозитный счет в кредитной организации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7 000,00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01 06 10 01 02 0000 510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1 304 04 610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01 06 10 01 02 0000 510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1 304 05 610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Зачисление средств бюджета на депозитный счет в кредитной организации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7 000,00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01 06 10 01 02 0000 510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1 201 22 510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01 06 10 01 02 0000 510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1 304 04 610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Перечисление остатков средств бюджетных (автономных) учреждений с соответствующих балансовых счетов  на единый счет бюджета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30 000,00</a:t>
                      </a: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01 06 10 02 02 0000 550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1 304 05 550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01 06 10 02 02 0000 550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1 302 75 730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62450" y="486940"/>
            <a:ext cx="7677150" cy="40011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defRPr>
            </a:lvl1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181349" y="1040938"/>
            <a:ext cx="82010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Пример для заполнения </a:t>
            </a:r>
            <a:r>
              <a:rPr lang="ru-RU" altLang="ru-RU" sz="14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Отчета (</a:t>
            </a:r>
            <a:r>
              <a:rPr lang="ru-RU" altLang="ru-RU" sz="1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ф. 0503123) </a:t>
            </a:r>
          </a:p>
        </p:txBody>
      </p:sp>
      <p:sp>
        <p:nvSpPr>
          <p:cNvPr id="3" name="Овальная выноска 2"/>
          <p:cNvSpPr/>
          <p:nvPr/>
        </p:nvSpPr>
        <p:spPr>
          <a:xfrm>
            <a:off x="1" y="4476749"/>
            <a:ext cx="1333500" cy="809625"/>
          </a:xfrm>
          <a:prstGeom prst="wedgeEllipseCallout">
            <a:avLst>
              <a:gd name="adj1" fmla="val 101838"/>
              <a:gd name="adj2" fmla="val 127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Перемещение между счетами не подлежит отражению в Отчете ф. 0503123</a:t>
            </a:r>
            <a:endParaRPr lang="ru-RU" sz="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1405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23249</TotalTime>
  <Words>5653</Words>
  <Application>Microsoft Office PowerPoint</Application>
  <PresentationFormat>Произвольный</PresentationFormat>
  <Paragraphs>2089</Paragraphs>
  <Slides>36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Сведения об использовании информационно - коммуникационных технологий (ф. 0503177)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Отчет о движении денежных средств учреждения (ф. 0503723)</vt:lpstr>
      <vt:lpstr>Отчет о движении денежных средств учреждения (ф. 0503723)</vt:lpstr>
      <vt:lpstr>Отчет о движении денежных средств учреждения (ф. 0503723)</vt:lpstr>
      <vt:lpstr>Отчет о движении денежных средств учреждения (ф. 0503723)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Вольф Елена Владимировна</cp:lastModifiedBy>
  <cp:revision>777</cp:revision>
  <cp:lastPrinted>2016-09-12T05:27:35Z</cp:lastPrinted>
  <dcterms:created xsi:type="dcterms:W3CDTF">2015-03-03T16:27:21Z</dcterms:created>
  <dcterms:modified xsi:type="dcterms:W3CDTF">2016-09-14T14:47:33Z</dcterms:modified>
</cp:coreProperties>
</file>