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362" r:id="rId2"/>
    <p:sldId id="394" r:id="rId3"/>
    <p:sldId id="395" r:id="rId4"/>
    <p:sldId id="405" r:id="rId5"/>
    <p:sldId id="406" r:id="rId6"/>
    <p:sldId id="398" r:id="rId7"/>
    <p:sldId id="393" r:id="rId8"/>
    <p:sldId id="399" r:id="rId9"/>
    <p:sldId id="401" r:id="rId10"/>
    <p:sldId id="391" r:id="rId11"/>
    <p:sldId id="383" r:id="rId12"/>
  </p:sldIdLst>
  <p:sldSz cx="9144000" cy="6858000" type="screen4x3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81"/>
    <a:srgbClr val="000099"/>
    <a:srgbClr val="FFCCCC"/>
    <a:srgbClr val="FFFF99"/>
    <a:srgbClr val="FF9966"/>
    <a:srgbClr val="FFCCFF"/>
    <a:srgbClr val="EAEAEA"/>
    <a:srgbClr val="DDDDD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055" autoAdjust="0"/>
    <p:restoredTop sz="90057" autoAdjust="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52" y="-108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066" cy="495221"/>
          </a:xfrm>
          <a:prstGeom prst="rect">
            <a:avLst/>
          </a:prstGeom>
        </p:spPr>
        <p:txBody>
          <a:bodyPr vert="horz" lIns="91047" tIns="45523" rIns="91047" bIns="455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4456" y="0"/>
            <a:ext cx="2933066" cy="495221"/>
          </a:xfrm>
          <a:prstGeom prst="rect">
            <a:avLst/>
          </a:prstGeom>
        </p:spPr>
        <p:txBody>
          <a:bodyPr vert="horz" lIns="91047" tIns="45523" rIns="91047" bIns="45523" rtlCol="0"/>
          <a:lstStyle>
            <a:lvl1pPr algn="r">
              <a:defRPr sz="1200"/>
            </a:lvl1pPr>
          </a:lstStyle>
          <a:p>
            <a:fld id="{1178EB79-BA76-4DD7-9D5F-0CF432FCFA13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9198"/>
            <a:ext cx="2933066" cy="495220"/>
          </a:xfrm>
          <a:prstGeom prst="rect">
            <a:avLst/>
          </a:prstGeom>
        </p:spPr>
        <p:txBody>
          <a:bodyPr vert="horz" lIns="91047" tIns="45523" rIns="91047" bIns="455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4456" y="9409198"/>
            <a:ext cx="2933066" cy="495220"/>
          </a:xfrm>
          <a:prstGeom prst="rect">
            <a:avLst/>
          </a:prstGeom>
        </p:spPr>
        <p:txBody>
          <a:bodyPr vert="horz" lIns="91047" tIns="45523" rIns="91047" bIns="45523" rtlCol="0" anchor="b"/>
          <a:lstStyle>
            <a:lvl1pPr algn="r">
              <a:defRPr sz="1200"/>
            </a:lvl1pPr>
          </a:lstStyle>
          <a:p>
            <a:fld id="{6D7DAE40-7450-4D6A-AD9D-A50E64DF4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612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5" cy="495855"/>
          </a:xfrm>
          <a:prstGeom prst="rect">
            <a:avLst/>
          </a:prstGeom>
        </p:spPr>
        <p:txBody>
          <a:bodyPr vert="horz" lIns="91427" tIns="45715" rIns="91427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505" y="0"/>
            <a:ext cx="2934015" cy="495855"/>
          </a:xfrm>
          <a:prstGeom prst="rect">
            <a:avLst/>
          </a:prstGeom>
        </p:spPr>
        <p:txBody>
          <a:bodyPr vert="horz" lIns="91427" tIns="45715" rIns="91427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5DC053-47CA-40B2-8385-95531DF47A7A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5" rIns="91427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595" y="4705073"/>
            <a:ext cx="5415912" cy="4457937"/>
          </a:xfrm>
          <a:prstGeom prst="rect">
            <a:avLst/>
          </a:prstGeom>
        </p:spPr>
        <p:txBody>
          <a:bodyPr vert="horz" lIns="91427" tIns="45715" rIns="91427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563"/>
            <a:ext cx="2934015" cy="495854"/>
          </a:xfrm>
          <a:prstGeom prst="rect">
            <a:avLst/>
          </a:prstGeom>
        </p:spPr>
        <p:txBody>
          <a:bodyPr vert="horz" lIns="91427" tIns="45715" rIns="91427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505" y="9408563"/>
            <a:ext cx="2934015" cy="495854"/>
          </a:xfrm>
          <a:prstGeom prst="rect">
            <a:avLst/>
          </a:prstGeom>
        </p:spPr>
        <p:txBody>
          <a:bodyPr vert="horz" lIns="91427" tIns="45715" rIns="91427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DF76B4-711E-48DE-8177-8CD5E76B6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C78140-A6B1-421D-BE32-60D5A740899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DF76B4-711E-48DE-8177-8CD5E76B60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DF76B4-711E-48DE-8177-8CD5E76B60D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01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DF76B4-711E-48DE-8177-8CD5E76B60D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DF76B4-711E-48DE-8177-8CD5E76B60D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BF5D-F7B7-4478-B310-261525F9380E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41DB0-69A6-4472-B6AB-F17F6DE0D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CDF5-FAB2-4BB6-B62E-BD9B0CA67A81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860CC-B5BC-447B-9B99-B4837F96E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1F2E1-00C7-475B-9610-05907AB95B75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FD85-1738-427E-B761-E09EDEB4F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0025D-E42E-4563-8E44-70A2CC38AD71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30E9-F6AA-403A-B284-355157BD4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EDAF-3968-4575-A6AC-E3883544286D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7A3E-7837-481B-B5BC-E88FEB8B9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FB3F8-E5C4-4557-8553-AF1AB3BC1974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4627D-02CF-409A-B9C4-A9DE9B203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5F345-5A53-4B46-9CF8-9E352BE4F6C0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51AFA-F979-4729-A41A-029D8ED31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A092-007F-44C0-9B3F-92C0F16F2DAA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8EEA-2637-4E34-AEF7-7D64EC933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2BD4-8E5D-4ACF-82F2-01C704F2CAB0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6095-5D56-4BD8-ABCC-F1EE0E15B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8520C-DF27-46BF-8A4D-9A7078B0B14B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8125-E131-442C-9C27-D45C6495C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5351-9BD3-4F75-9735-994573EA04CE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49236-0D07-46A5-9B3E-61BF18427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C953-BB06-43E2-9C89-3496687516D6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3BC16-E8BE-4442-B9B4-5ADB615C9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46150E-E3A2-4F93-9160-A3AD63DCC19E}" type="datetime1">
              <a:rPr lang="ru-RU" smtClean="0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B07D6B-B7F6-480C-B6A3-B4287BD8B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 descr="Shablon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med">
    <p:wedg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7544" y="1010979"/>
            <a:ext cx="8568952" cy="5878532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00AC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Внутренний контроль как инструмент повышения качества работы органа Федерального казначейства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                            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В.А. Брун, начальник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ОВКиА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         УФК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г. Санкт-Петербургу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>
              <a:solidFill>
                <a:srgbClr val="0000A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6342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05516" y="5877272"/>
            <a:ext cx="7919986" cy="365125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НАРУШЕНИЙ, ТЕМ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683568" y="260648"/>
            <a:ext cx="778524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9.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РЕЙТИНГ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РЕЗУЛЬТАТИВНОСТИ КАК ИНДИКАТОР ЭФФЕКТИВНОСТИ ВНУТРЕННЕГО КОНТРОЛЯ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72316" y="1098950"/>
            <a:ext cx="4947956" cy="8178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формирования рейтинга результативности деятельности ТОФК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507891"/>
            <a:ext cx="1776504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</a:p>
        </p:txBody>
      </p:sp>
      <p:sp>
        <p:nvSpPr>
          <p:cNvPr id="6" name="Овал 5"/>
          <p:cNvSpPr/>
          <p:nvPr/>
        </p:nvSpPr>
        <p:spPr>
          <a:xfrm>
            <a:off x="2172040" y="3065793"/>
            <a:ext cx="4704216" cy="7952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Итоговая оценка деятельности ТОФК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337244" y="3957687"/>
            <a:ext cx="501560" cy="21602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72040" y="4293096"/>
            <a:ext cx="4848232" cy="1023502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 РЕЗУЛЬТАТИВНОСТИ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ТОФК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95987" y="2106461"/>
            <a:ext cx="1776504" cy="8184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Экспертная оценка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30110" y="2106461"/>
            <a:ext cx="1776504" cy="8184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Интегральная оценка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8998" y="1300438"/>
            <a:ext cx="1776504" cy="10872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Оценка полпредов Президента РФ и глав…….. </a:t>
            </a:r>
          </a:p>
        </p:txBody>
      </p:sp>
      <p:cxnSp>
        <p:nvCxnSpPr>
          <p:cNvPr id="12" name="Прямая со стрелкой 11"/>
          <p:cNvCxnSpPr>
            <a:endCxn id="6" idx="1"/>
          </p:cNvCxnSpPr>
          <p:nvPr/>
        </p:nvCxnSpPr>
        <p:spPr>
          <a:xfrm>
            <a:off x="2860956" y="2924944"/>
            <a:ext cx="0" cy="2573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372200" y="2949761"/>
            <a:ext cx="0" cy="2573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75656" y="2588011"/>
            <a:ext cx="864096" cy="6763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706614" y="2387678"/>
            <a:ext cx="898588" cy="8766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омер слайда 1"/>
          <p:cNvSpPr txBox="1">
            <a:spLocks/>
          </p:cNvSpPr>
          <p:nvPr/>
        </p:nvSpPr>
        <p:spPr>
          <a:xfrm>
            <a:off x="348654" y="5878426"/>
            <a:ext cx="81624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6205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908720"/>
            <a:ext cx="9144000" cy="5688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315" y="2498120"/>
            <a:ext cx="8215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5339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3059832" y="4149080"/>
            <a:ext cx="3035736" cy="198793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рекомендаций по обработке документов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осуществлению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внутреннего контроля 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012160" y="4149080"/>
            <a:ext cx="3035736" cy="198793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предложений по применению возможностей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ППО «АСФК» 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07504" y="4149080"/>
            <a:ext cx="3035736" cy="1987929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Координация работы территориальных отделов по организации и осуществлению внутреннего контроля 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708342" y="3212976"/>
            <a:ext cx="3738716" cy="720080"/>
          </a:xfrm>
          <a:prstGeom prst="downArrow">
            <a:avLst>
              <a:gd name="adj1" fmla="val 50000"/>
              <a:gd name="adj2" fmla="val 3830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143239" y="1340768"/>
            <a:ext cx="2848475" cy="169031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ОБЪЕДИНЕННАЯ РАБОЧАЯ ГРУППА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835696" y="1770943"/>
            <a:ext cx="1224136" cy="72008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095568" y="1765929"/>
            <a:ext cx="1296144" cy="72008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СОСТАВ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1484784"/>
            <a:ext cx="1512000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30028" y="1484784"/>
            <a:ext cx="1512000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683568" y="260648"/>
            <a:ext cx="778524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СОЗДАНИЕ ОБЪЕДИНЕННОЙ РАБОЧЕЙ ГРУППЫ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17311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09209" y="1161887"/>
            <a:ext cx="2806607" cy="16910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ОБЪЕДИНЕННАЯ РАБОЧАЯ ГРУППА</a:t>
            </a:r>
            <a:endParaRPr lang="ru-RU" sz="17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250873" y="1125634"/>
            <a:ext cx="2448272" cy="2658745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обработке Сведений о бюджетном обязательстве и осуществлению внутреннего контроля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987824" y="1647004"/>
            <a:ext cx="1517868" cy="72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53578" y="3470099"/>
            <a:ext cx="1517868" cy="72008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6014068" y="1211205"/>
            <a:ext cx="2448272" cy="2686069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обработке Заявок на кассовый расход и осуществлению внутреннего контроля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4576192" y="3498688"/>
            <a:ext cx="2448272" cy="2448272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обработке исполнительных документов и осуществлению внутреннего контроля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6300192" y="3645024"/>
            <a:ext cx="2448272" cy="2418174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обработке решений налоговых органов и осуществлению внутреннего контроля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1842" y="4722825"/>
            <a:ext cx="2703974" cy="15144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ФЕДЕРАЛЬНОЕ КАЗНАЧЕЙСТВО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2"/>
          <p:cNvSpPr txBox="1">
            <a:spLocks/>
          </p:cNvSpPr>
          <p:nvPr/>
        </p:nvSpPr>
        <p:spPr>
          <a:xfrm>
            <a:off x="683568" y="260648"/>
            <a:ext cx="778524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ОСНОВНЫЕ РЕЗУЛЬТАТЫ СОЗДАНИЯ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ОБЪЕДИНЕННОЙ РАБОЧЕЙ ГРУППЫ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1496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2"/>
          <p:cNvSpPr txBox="1">
            <a:spLocks/>
          </p:cNvSpPr>
          <p:nvPr/>
        </p:nvSpPr>
        <p:spPr>
          <a:xfrm>
            <a:off x="971600" y="260896"/>
            <a:ext cx="7344816" cy="4318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46912" y="6592267"/>
            <a:ext cx="2133600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" name="Заголовок 2"/>
          <p:cNvSpPr txBox="1">
            <a:spLocks/>
          </p:cNvSpPr>
          <p:nvPr/>
        </p:nvSpPr>
        <p:spPr>
          <a:xfrm>
            <a:off x="1142976" y="0"/>
            <a:ext cx="7321648" cy="98072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47769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Реквизиты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ru-RU" sz="1400" dirty="0"/>
              <a:t> 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16366"/>
              </p:ext>
            </p:extLst>
          </p:nvPr>
        </p:nvGraphicFramePr>
        <p:xfrm>
          <a:off x="179511" y="1871926"/>
          <a:ext cx="8928993" cy="1314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8408"/>
                <a:gridCol w="711819"/>
                <a:gridCol w="1027551"/>
                <a:gridCol w="957452"/>
                <a:gridCol w="1028122"/>
                <a:gridCol w="820673"/>
                <a:gridCol w="3234968"/>
              </a:tblGrid>
              <a:tr h="235436"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 валюте</a:t>
                      </a:r>
                    </a:p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валюты</a:t>
                      </a:r>
                    </a:p>
                    <a:p>
                      <a:pPr marL="17780"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ОКВ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495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marL="23495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рублевом эквиваленте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</a:t>
                      </a:r>
                    </a:p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авансового платежа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Очередность</a:t>
                      </a:r>
                    </a:p>
                    <a:p>
                      <a:pPr marL="2540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платежа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платежа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платежа</a:t>
                      </a:r>
                    </a:p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(примечание)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7718"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495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436">
                <a:tc>
                  <a:txBody>
                    <a:bodyPr/>
                    <a:lstStyle/>
                    <a:p>
                      <a:pPr marL="17780" marR="1778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495" marR="1016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7940" marR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58008" y="336250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Реквизиты документа - основания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31327"/>
              </p:ext>
            </p:extLst>
          </p:nvPr>
        </p:nvGraphicFramePr>
        <p:xfrm>
          <a:off x="200530" y="3640001"/>
          <a:ext cx="8886956" cy="725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545"/>
                <a:gridCol w="1562355"/>
                <a:gridCol w="1421957"/>
                <a:gridCol w="4165099"/>
              </a:tblGrid>
              <a:tr h="122043">
                <a:tc>
                  <a:txBody>
                    <a:bodyPr/>
                    <a:lstStyle/>
                    <a:p>
                      <a:pPr marL="17780" marR="15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15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25"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2043">
                <a:tc>
                  <a:txBody>
                    <a:bodyPr/>
                    <a:lstStyle/>
                    <a:p>
                      <a:pPr marL="17780" marR="15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15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225"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953">
                <a:tc>
                  <a:txBody>
                    <a:bodyPr/>
                    <a:lstStyle/>
                    <a:p>
                      <a:pPr marL="17780" marR="15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15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13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225" marR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17036" y="4453661"/>
            <a:ext cx="37029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Реквизиты контрагента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056250"/>
              </p:ext>
            </p:extLst>
          </p:nvPr>
        </p:nvGraphicFramePr>
        <p:xfrm>
          <a:off x="215515" y="4730660"/>
          <a:ext cx="8856986" cy="1389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5015"/>
                <a:gridCol w="740192"/>
                <a:gridCol w="848370"/>
                <a:gridCol w="1097764"/>
                <a:gridCol w="1535044"/>
                <a:gridCol w="1153047"/>
                <a:gridCol w="765758"/>
                <a:gridCol w="1611796"/>
              </a:tblGrid>
              <a:tr h="366128">
                <a:tc>
                  <a:txBody>
                    <a:bodyPr/>
                    <a:lstStyle/>
                    <a:p>
                      <a:pPr marL="1778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Наименование/</a:t>
                      </a:r>
                    </a:p>
                    <a:p>
                      <a:pPr marL="1778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КПП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Лицевой</a:t>
                      </a:r>
                    </a:p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Банковский счет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marL="25400"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банка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БИК банка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Корреспондентский</a:t>
                      </a:r>
                    </a:p>
                    <a:p>
                      <a:pPr marL="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 банка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2043">
                <a:tc>
                  <a:txBody>
                    <a:bodyPr/>
                    <a:lstStyle/>
                    <a:p>
                      <a:pPr marL="1778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702">
                <a:tc>
                  <a:txBody>
                    <a:bodyPr/>
                    <a:lstStyle/>
                    <a:p>
                      <a:pPr marL="17780" marR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77789" y="1078012"/>
            <a:ext cx="400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КАССОВЫЙ РАСХОД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683568" y="260648"/>
            <a:ext cx="778524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 ИСПОЛЬЗОВАНИЕ ОБРАЗЦОВ ФОРМ ДОКУМЕНТОВ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619672" y="4113075"/>
            <a:ext cx="3312368" cy="3405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79512" y="5913276"/>
            <a:ext cx="2880320" cy="2520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96136" y="2816932"/>
            <a:ext cx="3347864" cy="4680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04048" y="4113075"/>
            <a:ext cx="4032448" cy="3405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5643570" y="1071546"/>
            <a:ext cx="3286148" cy="1300294"/>
          </a:xfrm>
          <a:prstGeom prst="wedgeRoundRectCallout">
            <a:avLst>
              <a:gd name="adj1" fmla="val 34142"/>
              <a:gd name="adj2" fmla="val 87624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Назначение платежа </a:t>
            </a:r>
          </a:p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соответствует содержанию операции, исходя из документа, подтверждающего возникновение денежного обязательства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786050" y="1785926"/>
            <a:ext cx="2571768" cy="1561461"/>
          </a:xfrm>
          <a:prstGeom prst="wedgeRoundRectCallout">
            <a:avLst>
              <a:gd name="adj1" fmla="val 115451"/>
              <a:gd name="adj2" fmla="val 94704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</a:p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соответствует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предмету документа, подтверждающего возникновение денежного обязательства</a:t>
            </a: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214282" y="1000108"/>
            <a:ext cx="2357454" cy="1714512"/>
          </a:xfrm>
          <a:prstGeom prst="wedgeRoundRectCallout">
            <a:avLst>
              <a:gd name="adj1" fmla="val 88945"/>
              <a:gd name="adj2" fmla="val 136789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Дата/номер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соответствует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документу,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подтверждающему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возникновение денежного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обязательства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3500430" y="4761438"/>
            <a:ext cx="5429288" cy="1453644"/>
          </a:xfrm>
          <a:prstGeom prst="wedgeRoundRectCallout">
            <a:avLst>
              <a:gd name="adj1" fmla="val -59245"/>
              <a:gd name="adj2" fmla="val 34957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идентично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наименованию в поставленном на учет бюджетном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обязательстве/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соответствуют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ИНН (КПП)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получателя, указанным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документах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подтверждающих возникновение денежного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обязательства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7497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62492"/>
              </p:ext>
            </p:extLst>
          </p:nvPr>
        </p:nvGraphicFramePr>
        <p:xfrm>
          <a:off x="251520" y="1709536"/>
          <a:ext cx="8712972" cy="2306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9"/>
                <a:gridCol w="1008112"/>
                <a:gridCol w="504056"/>
                <a:gridCol w="432048"/>
                <a:gridCol w="648071"/>
                <a:gridCol w="864096"/>
                <a:gridCol w="1008116"/>
                <a:gridCol w="648072"/>
                <a:gridCol w="504056"/>
                <a:gridCol w="700876"/>
                <a:gridCol w="534460"/>
                <a:gridCol w="534460"/>
                <a:gridCol w="894500"/>
              </a:tblGrid>
              <a:tr h="253370">
                <a:tc gridSpan="4">
                  <a:txBody>
                    <a:bodyPr/>
                    <a:lstStyle/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Документ- основание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2390" marR="53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 по документу-основанию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0485" marR="628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Учетный номер бюджетного обязательства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295" marR="622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Уникальный номер реестровой записи в реестре контрактов/ реестре соглашений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4930" marR="584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в валюте обязательства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8740" marR="55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валюты по ОКВ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9215" marR="596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в валюте Российской Федерации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7470" marR="596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Уведомление о поступлении исполнительного документа/решения налогового органа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7470" marR="584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Основание для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невключения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договора (государственного контракта) в реестр контрактов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7718"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Номер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780"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3495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5400"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540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7940" marR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192"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936"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90872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бюджетном обязательстве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17093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Раздел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Реквизиты документа-основания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постановки на учет бюджетного обязательства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(для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изменений)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90755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контрагента/взыскателя по исполнительному документу/налогового органа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00406"/>
              </p:ext>
            </p:extLst>
          </p:nvPr>
        </p:nvGraphicFramePr>
        <p:xfrm>
          <a:off x="238630" y="4581128"/>
          <a:ext cx="8712966" cy="18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1913"/>
                <a:gridCol w="890176"/>
                <a:gridCol w="890176"/>
                <a:gridCol w="709067"/>
                <a:gridCol w="893468"/>
                <a:gridCol w="896214"/>
                <a:gridCol w="898407"/>
                <a:gridCol w="812794"/>
                <a:gridCol w="1340751"/>
              </a:tblGrid>
              <a:tr h="930050"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юридического лица/ФИО физического лица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КПП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Код по Сводному реестру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Номер лицевого счета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Номер банковского счета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банка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БИК банка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Корреспондентский счет банка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078"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2"/>
          <p:cNvSpPr txBox="1">
            <a:spLocks/>
          </p:cNvSpPr>
          <p:nvPr/>
        </p:nvSpPr>
        <p:spPr>
          <a:xfrm>
            <a:off x="683568" y="260648"/>
            <a:ext cx="778524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4. ИСПОЛЬЗОВАНИЕ ОБРАЗЦОВ ФОРМ ДОКУМЕНТОВ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31640" y="3681028"/>
            <a:ext cx="1080120" cy="2520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24128" y="5877272"/>
            <a:ext cx="115212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07504" y="5877272"/>
            <a:ext cx="259228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483768" y="3681028"/>
            <a:ext cx="1008112" cy="2520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2932185" y="4244643"/>
            <a:ext cx="2308734" cy="1658760"/>
          </a:xfrm>
          <a:prstGeom prst="wedgeRoundRectCallout">
            <a:avLst>
              <a:gd name="adj1" fmla="val -118742"/>
              <a:gd name="adj2" fmla="val 4712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Наименование/ИНН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не соответствует документу-основанию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6835266" y="4090756"/>
            <a:ext cx="2094452" cy="1683628"/>
          </a:xfrm>
          <a:prstGeom prst="wedgeRoundRectCallout">
            <a:avLst>
              <a:gd name="adj1" fmla="val -67002"/>
              <a:gd name="adj2" fmla="val 56877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 банка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соответствует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документу-основанию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177273" y="1740313"/>
            <a:ext cx="2308734" cy="1328647"/>
          </a:xfrm>
          <a:prstGeom prst="wedgeRoundRectCallout">
            <a:avLst>
              <a:gd name="adj1" fmla="val -975"/>
              <a:gd name="adj2" fmla="val 102774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Номер/дата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соответствует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документу-основанию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4857752" y="1714488"/>
            <a:ext cx="2308734" cy="1966540"/>
          </a:xfrm>
          <a:prstGeom prst="wedgeRoundRectCallout">
            <a:avLst>
              <a:gd name="adj1" fmla="val -110784"/>
              <a:gd name="adj2" fmla="val 51664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соответствует документу-основанию (предмет указан не полностью)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10310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820192" y="6381328"/>
            <a:ext cx="2133600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683568" y="260648"/>
            <a:ext cx="778524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5. СХЕМА ОРГАНИЗАЦИИ И ОСУЩЕСТВЛЕНИЯ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«ПЕРЕКРЕСТНОГО (ВЗАИМНОГО) МОНИТОРИНГА»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83274" y="2132856"/>
            <a:ext cx="3368397" cy="2304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211666"/>
            <a:ext cx="1512000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Скругленная соединительная линия 5"/>
          <p:cNvCxnSpPr/>
          <p:nvPr/>
        </p:nvCxnSpPr>
        <p:spPr>
          <a:xfrm rot="16200000" flipH="1">
            <a:off x="7039458" y="1597712"/>
            <a:ext cx="72008" cy="3384376"/>
          </a:xfrm>
          <a:prstGeom prst="curvedConnector3">
            <a:avLst>
              <a:gd name="adj1" fmla="val -1537849"/>
            </a:avLst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кругленная соединительная линия 6"/>
          <p:cNvCxnSpPr/>
          <p:nvPr/>
        </p:nvCxnSpPr>
        <p:spPr>
          <a:xfrm rot="5400000" flipH="1">
            <a:off x="7039458" y="1628800"/>
            <a:ext cx="72008" cy="3384376"/>
          </a:xfrm>
          <a:prstGeom prst="curvedConnector3">
            <a:avLst>
              <a:gd name="adj1" fmla="val -1504865"/>
            </a:avLst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19677" y="2276872"/>
            <a:ext cx="1111569" cy="432048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2194357"/>
              </a:avLst>
            </a:prstTxWarp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312624">
            <a:off x="6461597" y="3934703"/>
            <a:ext cx="1511036" cy="40011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79015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90317" y="2746108"/>
            <a:ext cx="1011487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№ …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55724" y="3380262"/>
            <a:ext cx="1019738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№…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24860" y="3517578"/>
            <a:ext cx="1070811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№ 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14064" y="2881025"/>
            <a:ext cx="1060384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№ …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39671" y="1208137"/>
            <a:ext cx="1512000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347864" y="1052736"/>
            <a:ext cx="2163615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ОТВЕТСТВЕННЫЕ СОТРУДНИКИ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3939317" y="5373129"/>
            <a:ext cx="501560" cy="21602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 flipV="1">
            <a:off x="5552452" y="1628802"/>
            <a:ext cx="1687219" cy="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Номер слайда 1"/>
          <p:cNvSpPr txBox="1">
            <a:spLocks/>
          </p:cNvSpPr>
          <p:nvPr/>
        </p:nvSpPr>
        <p:spPr>
          <a:xfrm>
            <a:off x="5511478" y="1215897"/>
            <a:ext cx="1832778" cy="4129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«АСФК»</a:t>
            </a:r>
            <a:endParaRPr lang="ru-RU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907536" y="1628802"/>
            <a:ext cx="1440328" cy="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Номер слайда 1"/>
          <p:cNvSpPr txBox="1">
            <a:spLocks/>
          </p:cNvSpPr>
          <p:nvPr/>
        </p:nvSpPr>
        <p:spPr>
          <a:xfrm>
            <a:off x="1940029" y="1235492"/>
            <a:ext cx="1551852" cy="186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назначение</a:t>
            </a:r>
            <a:endParaRPr lang="ru-RU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9512" y="2491472"/>
            <a:ext cx="2059878" cy="182409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ОВКиА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2472300" y="2491472"/>
            <a:ext cx="2736304" cy="8344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АЛГОРИТМ (ЗАДАЧА)</a:t>
            </a:r>
            <a:endParaRPr lang="ru-RU" sz="17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 rot="5400000">
            <a:off x="3360237" y="2507224"/>
            <a:ext cx="864096" cy="2632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275595" y="2659686"/>
            <a:ext cx="1019738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№ 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>
          <a:xfrm>
            <a:off x="6782556" y="4879973"/>
            <a:ext cx="2181932" cy="648072"/>
          </a:xfrm>
          <a:prstGeom prst="wedgeRoundRectCallout">
            <a:avLst>
              <a:gd name="adj1" fmla="val -41739"/>
              <a:gd name="adj2" fmla="val -104085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ГРАФИКОМ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1245455" y="4315565"/>
            <a:ext cx="1" cy="309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179512" y="4599130"/>
            <a:ext cx="2016223" cy="6120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РАССМОТРЕНИЕ(АНАЛИЗ)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79512" y="5551582"/>
            <a:ext cx="2245600" cy="7577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СОГЛАСОВАНИЕ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ПРОФИЛЬНЫМ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ОТДЕЛОМ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254200" y="5218214"/>
            <a:ext cx="1" cy="309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209088" y="4932349"/>
            <a:ext cx="43204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2656066" y="4606146"/>
            <a:ext cx="3068062" cy="6120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ДОВЕДЕНИЕ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РУКОВОДСТВА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1619672" y="5218214"/>
            <a:ext cx="0" cy="309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кругленный прямоугольник 51"/>
          <p:cNvSpPr/>
          <p:nvPr/>
        </p:nvSpPr>
        <p:spPr>
          <a:xfrm>
            <a:off x="2656066" y="5661248"/>
            <a:ext cx="3068062" cy="64807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УПРАВЛЕНЧЕСКОЕ  РЕШЕНИЕ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2430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2"/>
          <p:cNvSpPr txBox="1">
            <a:spLocks/>
          </p:cNvSpPr>
          <p:nvPr/>
        </p:nvSpPr>
        <p:spPr>
          <a:xfrm>
            <a:off x="971600" y="260896"/>
            <a:ext cx="7344816" cy="4318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46912" y="6592267"/>
            <a:ext cx="2133600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" name="Заголовок 2"/>
          <p:cNvSpPr txBox="1">
            <a:spLocks/>
          </p:cNvSpPr>
          <p:nvPr/>
        </p:nvSpPr>
        <p:spPr>
          <a:xfrm>
            <a:off x="1142976" y="0"/>
            <a:ext cx="7321648" cy="98072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406055"/>
              </p:ext>
            </p:extLst>
          </p:nvPr>
        </p:nvGraphicFramePr>
        <p:xfrm>
          <a:off x="179512" y="1917914"/>
          <a:ext cx="8784975" cy="307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707443"/>
                <a:gridCol w="222589"/>
                <a:gridCol w="400368"/>
                <a:gridCol w="515476"/>
                <a:gridCol w="589114"/>
                <a:gridCol w="957311"/>
                <a:gridCol w="1030950"/>
                <a:gridCol w="1325508"/>
                <a:gridCol w="725536"/>
                <a:gridCol w="452693"/>
                <a:gridCol w="906629"/>
                <a:gridCol w="735334"/>
              </a:tblGrid>
              <a:tr h="2230113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№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Наименование документа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Дата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Сумма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(руб.)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Описание нарушения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ФИО, должность</a:t>
                      </a: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сотрудника, допустившего нарушение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ФИО, должность сотрудника, осуществляющего «Контроль по</a:t>
                      </a: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уровню подчиненности»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0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Результативность сотрудника, допустившего нарушение/</a:t>
                      </a:r>
                      <a:r>
                        <a:rPr lang="ru-RU" sz="1300" b="1" i="0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сотрудника, осуществляющего контроль по уровню подчиненности</a:t>
                      </a:r>
                      <a:r>
                        <a:rPr lang="ru-RU" sz="13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lang="ru-RU" sz="1300" b="1" kern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Причины возникновения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(кратко)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Возражения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Наличие</a:t>
                      </a:r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(отсутствие) процесса (операции) с нарушением в карте внутреннего контроля</a:t>
                      </a:r>
                    </a:p>
                    <a:p>
                      <a:pPr algn="ctr"/>
                      <a:r>
                        <a:rPr lang="ru-RU" sz="1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(+/-)</a:t>
                      </a:r>
                      <a:endParaRPr lang="ru-RU" sz="1200" b="1" kern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Позиция ОВКиА, согласованная с ОР</a:t>
                      </a:r>
                      <a:endParaRPr lang="ru-RU" sz="13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6004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683568" y="260648"/>
            <a:ext cx="778524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6. ОФОРМЛЕНИЕ РЕЗУЛЬТАТОВ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«ПЕРЕКРЕСТНОГО (ВЗАИМНОГО) МОНИТОРИНГА»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6300" y="5085184"/>
            <a:ext cx="813690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Начальник Отдела</a:t>
            </a:r>
          </a:p>
          <a:p>
            <a:pPr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внутреннего контроля и аудита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______________________           «____» _______________ 20__ г. </a:t>
            </a:r>
          </a:p>
          <a:p>
            <a:pPr hangingPunct="1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личная подпись                                                                   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6300" y="5877272"/>
            <a:ext cx="831094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Начальник Отдела расходов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________________________          «____» _______________ 20__ г. </a:t>
            </a:r>
          </a:p>
          <a:p>
            <a:pPr hangingPunct="1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личная подпись                                                                   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1124744"/>
            <a:ext cx="885698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algn="ctr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«перекрестного (взаимного) мониторинга» за период с «___» по «___»___________20___г.</a:t>
            </a:r>
          </a:p>
          <a:p>
            <a:pPr hangingPunct="1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7223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7584" y="4722602"/>
            <a:ext cx="432048" cy="365125"/>
          </a:xfrm>
        </p:spPr>
        <p:txBody>
          <a:bodyPr/>
          <a:lstStyle/>
          <a:p>
            <a:pPr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028103" y="1818069"/>
            <a:ext cx="2727754" cy="504056"/>
          </a:xfrm>
          <a:prstGeom prst="downArrow">
            <a:avLst>
              <a:gd name="adj1" fmla="val 50000"/>
              <a:gd name="adj2" fmla="val 38306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ПЕРЕЧНИ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655754" y="2225778"/>
            <a:ext cx="2308734" cy="602819"/>
          </a:xfrm>
          <a:prstGeom prst="wedgeRoundRectCallout">
            <a:avLst>
              <a:gd name="adj1" fmla="val -94240"/>
              <a:gd name="adj2" fmla="val 14284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нет единой формы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395212" y="4565870"/>
            <a:ext cx="2321430" cy="648072"/>
          </a:xfrm>
          <a:prstGeom prst="wedgeRoundRectCallout">
            <a:avLst>
              <a:gd name="adj1" fmla="val 79160"/>
              <a:gd name="adj2" fmla="val -71955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при проведении проверок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428627"/>
            <a:ext cx="1776504" cy="8039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нарушений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47664" y="1098950"/>
            <a:ext cx="5688631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КАЗНАЧЕЙСТВО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699792" y="2440966"/>
            <a:ext cx="3456384" cy="62799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УФК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1799" y="3501008"/>
            <a:ext cx="3456384" cy="8203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ФИКСАЦИЯ (ОФОРМЛЕНИЕ) РЕЗУЛЬТАТОВ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589" y="3501008"/>
            <a:ext cx="1776504" cy="8074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Проведение мониторинга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99734" y="4852610"/>
            <a:ext cx="1864753" cy="10104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Принятие управленческих решений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83323" y="3366814"/>
            <a:ext cx="1881164" cy="8762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Доведение результатов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руководства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214282" y="5357826"/>
            <a:ext cx="2361860" cy="9309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71799" y="5382128"/>
            <a:ext cx="4104457" cy="1023502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ТИПОВОЙ ФОРМЫ ДОКУМЕНТА ДЛЯ ПРИМЕНЕНИЯ ВСЕМИ ТОФК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1990786" y="2754962"/>
            <a:ext cx="709006" cy="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228183" y="3800022"/>
            <a:ext cx="85514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39093" y="3800022"/>
            <a:ext cx="73270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043608" y="3232620"/>
            <a:ext cx="0" cy="2683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413171" y="1752583"/>
            <a:ext cx="648072" cy="46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Номер слайда 1"/>
          <p:cNvSpPr txBox="1">
            <a:spLocks/>
          </p:cNvSpPr>
          <p:nvPr/>
        </p:nvSpPr>
        <p:spPr>
          <a:xfrm>
            <a:off x="7629195" y="1711018"/>
            <a:ext cx="432048" cy="4077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8061243" y="4243052"/>
            <a:ext cx="0" cy="6095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Заголовок 2"/>
          <p:cNvSpPr txBox="1">
            <a:spLocks/>
          </p:cNvSpPr>
          <p:nvPr/>
        </p:nvSpPr>
        <p:spPr>
          <a:xfrm>
            <a:off x="683568" y="260648"/>
            <a:ext cx="778524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7. ПРИМЕНЕНИЕ ТИПОВОЙ ФОРМЫ ДОКУМЕНТА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 ОФОРМЛЕНИИ РЕЗУЛЬТАТОВ МОНИТОРИНГА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9138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2"/>
          <p:cNvSpPr txBox="1">
            <a:spLocks/>
          </p:cNvSpPr>
          <p:nvPr/>
        </p:nvSpPr>
        <p:spPr>
          <a:xfrm>
            <a:off x="971600" y="260896"/>
            <a:ext cx="7344816" cy="4318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27584" y="2708920"/>
            <a:ext cx="7641232" cy="12241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/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10… Эффективность и результативность     профессиональной служебной деятельности    оценивается…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46912" y="6592267"/>
            <a:ext cx="2133600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6300192" y="4052469"/>
            <a:ext cx="2664296" cy="2112836"/>
          </a:xfrm>
          <a:prstGeom prst="wedgeRoundRectCallout">
            <a:avLst>
              <a:gd name="adj1" fmla="val -71897"/>
              <a:gd name="adj2" fmla="val 38969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 данного  показателя устанавливается в зависимости от возможных последствий его неисполнения / ненадлежащего исполнения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40575" y="1142984"/>
            <a:ext cx="8723913" cy="14219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Х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должностного регламента ГГС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«Показатели эффективности и результативности профессиональной служебной деятельности гражданского служащего»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Вертикальный свиток 25"/>
          <p:cNvSpPr/>
          <p:nvPr/>
        </p:nvSpPr>
        <p:spPr>
          <a:xfrm>
            <a:off x="240575" y="4149081"/>
            <a:ext cx="5699577" cy="2016224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ОСУЩЕСТВЛЕНИЯ ВНУТРЕННЕГО КОНТРОЛЯ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выполняемых функций и осуществляемых полномочий требованиям нормативных правовых актов Российской Федерации</a:t>
            </a:r>
          </a:p>
          <a:p>
            <a:pPr algn="just"/>
            <a:endParaRPr lang="ru-RU" sz="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683568" y="116632"/>
            <a:ext cx="7785248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8. ВКЛЮЧЕНИЕ В ДОЛЖНОСТНЫЕ РЕГЛАМЕНТЫ ПОКАЗАТЕЛЯ  РЕЗУЛЬТАТИВНОСТИ ПО ОСУЩЕСТВЛЕНИЮ ВНУТРЕННЕГО КОНТРОЛЯ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6893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по политике УР 17.04.2014</Template>
  <TotalTime>12368</TotalTime>
  <Words>802</Words>
  <Application>Microsoft Office PowerPoint</Application>
  <PresentationFormat>Экран (4:3)</PresentationFormat>
  <Paragraphs>278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казначейскими рисками: необходимость организации</dc:title>
  <dc:creator>Шубкин Р.А.</dc:creator>
  <cp:lastModifiedBy>Брун Владимир Андреевич</cp:lastModifiedBy>
  <cp:revision>1577</cp:revision>
  <cp:lastPrinted>2016-08-16T07:07:00Z</cp:lastPrinted>
  <dcterms:modified xsi:type="dcterms:W3CDTF">2016-08-16T09:06:37Z</dcterms:modified>
</cp:coreProperties>
</file>