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 id="2147483660" r:id="rId2"/>
    <p:sldMasterId id="2147483684" r:id="rId3"/>
    <p:sldMasterId id="2147483696" r:id="rId4"/>
  </p:sldMasterIdLst>
  <p:notesMasterIdLst>
    <p:notesMasterId r:id="rId57"/>
  </p:notesMasterIdLst>
  <p:sldIdLst>
    <p:sldId id="489" r:id="rId5"/>
    <p:sldId id="652" r:id="rId6"/>
    <p:sldId id="657" r:id="rId7"/>
    <p:sldId id="614" r:id="rId8"/>
    <p:sldId id="615" r:id="rId9"/>
    <p:sldId id="610" r:id="rId10"/>
    <p:sldId id="625" r:id="rId11"/>
    <p:sldId id="626" r:id="rId12"/>
    <p:sldId id="620" r:id="rId13"/>
    <p:sldId id="631" r:id="rId14"/>
    <p:sldId id="628" r:id="rId15"/>
    <p:sldId id="630" r:id="rId16"/>
    <p:sldId id="637" r:id="rId17"/>
    <p:sldId id="629" r:id="rId18"/>
    <p:sldId id="632" r:id="rId19"/>
    <p:sldId id="633" r:id="rId20"/>
    <p:sldId id="636" r:id="rId21"/>
    <p:sldId id="634" r:id="rId22"/>
    <p:sldId id="658" r:id="rId23"/>
    <p:sldId id="635" r:id="rId24"/>
    <p:sldId id="647" r:id="rId25"/>
    <p:sldId id="638" r:id="rId26"/>
    <p:sldId id="639" r:id="rId27"/>
    <p:sldId id="640" r:id="rId28"/>
    <p:sldId id="660" r:id="rId29"/>
    <p:sldId id="641" r:id="rId30"/>
    <p:sldId id="646" r:id="rId31"/>
    <p:sldId id="642" r:id="rId32"/>
    <p:sldId id="662" r:id="rId33"/>
    <p:sldId id="656" r:id="rId34"/>
    <p:sldId id="644" r:id="rId35"/>
    <p:sldId id="645" r:id="rId36"/>
    <p:sldId id="651" r:id="rId37"/>
    <p:sldId id="648" r:id="rId38"/>
    <p:sldId id="649" r:id="rId39"/>
    <p:sldId id="650" r:id="rId40"/>
    <p:sldId id="653" r:id="rId41"/>
    <p:sldId id="663" r:id="rId42"/>
    <p:sldId id="607" r:id="rId43"/>
    <p:sldId id="659" r:id="rId44"/>
    <p:sldId id="613" r:id="rId45"/>
    <p:sldId id="621" r:id="rId46"/>
    <p:sldId id="622" r:id="rId47"/>
    <p:sldId id="624" r:id="rId48"/>
    <p:sldId id="623" r:id="rId49"/>
    <p:sldId id="618" r:id="rId50"/>
    <p:sldId id="654" r:id="rId51"/>
    <p:sldId id="616" r:id="rId52"/>
    <p:sldId id="619" r:id="rId53"/>
    <p:sldId id="655" r:id="rId54"/>
    <p:sldId id="617" r:id="rId55"/>
    <p:sldId id="606" r:id="rId56"/>
  </p:sldIdLst>
  <p:sldSz cx="12801600" cy="9601200" type="A3"/>
  <p:notesSz cx="6797675" cy="9926638"/>
  <p:embeddedFontLst>
    <p:embeddedFont>
      <p:font typeface="Calibri" panose="020F0502020204030204" pitchFamily="34" charset="0"/>
      <p:regular r:id="rId58"/>
      <p:bold r:id="rId59"/>
      <p:italic r:id="rId60"/>
      <p:boldItalic r:id="rId61"/>
    </p:embeddedFont>
    <p:embeddedFont>
      <p:font typeface="Calibri Light" panose="020B0604020202020204" charset="0"/>
      <p:regular r:id="rId62"/>
      <p:italic r:id="rId63"/>
    </p:embeddedFont>
  </p:embeddedFontLst>
  <p:defaultTextStyle>
    <a:defPPr>
      <a:defRPr lang="ru-RU"/>
    </a:defPPr>
    <a:lvl1pPr algn="l" rtl="0" fontAlgn="base">
      <a:spcBef>
        <a:spcPct val="0"/>
      </a:spcBef>
      <a:spcAft>
        <a:spcPct val="0"/>
      </a:spcAft>
      <a:defRPr kern="1200">
        <a:solidFill>
          <a:schemeClr val="tx1"/>
        </a:solidFill>
        <a:latin typeface="Calibri" pitchFamily="34" charset="0"/>
        <a:ea typeface="+mn-ea"/>
        <a:cs typeface="Arial" charset="0"/>
      </a:defRPr>
    </a:lvl1pPr>
    <a:lvl2pPr marL="548244" algn="l" rtl="0" fontAlgn="base">
      <a:spcBef>
        <a:spcPct val="0"/>
      </a:spcBef>
      <a:spcAft>
        <a:spcPct val="0"/>
      </a:spcAft>
      <a:defRPr kern="1200">
        <a:solidFill>
          <a:schemeClr val="tx1"/>
        </a:solidFill>
        <a:latin typeface="Calibri" pitchFamily="34" charset="0"/>
        <a:ea typeface="+mn-ea"/>
        <a:cs typeface="Arial" charset="0"/>
      </a:defRPr>
    </a:lvl2pPr>
    <a:lvl3pPr marL="1096488" algn="l" rtl="0" fontAlgn="base">
      <a:spcBef>
        <a:spcPct val="0"/>
      </a:spcBef>
      <a:spcAft>
        <a:spcPct val="0"/>
      </a:spcAft>
      <a:defRPr kern="1200">
        <a:solidFill>
          <a:schemeClr val="tx1"/>
        </a:solidFill>
        <a:latin typeface="Calibri" pitchFamily="34" charset="0"/>
        <a:ea typeface="+mn-ea"/>
        <a:cs typeface="Arial" charset="0"/>
      </a:defRPr>
    </a:lvl3pPr>
    <a:lvl4pPr marL="1644732" algn="l" rtl="0" fontAlgn="base">
      <a:spcBef>
        <a:spcPct val="0"/>
      </a:spcBef>
      <a:spcAft>
        <a:spcPct val="0"/>
      </a:spcAft>
      <a:defRPr kern="1200">
        <a:solidFill>
          <a:schemeClr val="tx1"/>
        </a:solidFill>
        <a:latin typeface="Calibri" pitchFamily="34" charset="0"/>
        <a:ea typeface="+mn-ea"/>
        <a:cs typeface="Arial" charset="0"/>
      </a:defRPr>
    </a:lvl4pPr>
    <a:lvl5pPr marL="2192977" algn="l" rtl="0" fontAlgn="base">
      <a:spcBef>
        <a:spcPct val="0"/>
      </a:spcBef>
      <a:spcAft>
        <a:spcPct val="0"/>
      </a:spcAft>
      <a:defRPr kern="1200">
        <a:solidFill>
          <a:schemeClr val="tx1"/>
        </a:solidFill>
        <a:latin typeface="Calibri" pitchFamily="34" charset="0"/>
        <a:ea typeface="+mn-ea"/>
        <a:cs typeface="Arial" charset="0"/>
      </a:defRPr>
    </a:lvl5pPr>
    <a:lvl6pPr marL="2741221" algn="l" defTabSz="1096488" rtl="0" eaLnBrk="1" latinLnBrk="0" hangingPunct="1">
      <a:defRPr kern="1200">
        <a:solidFill>
          <a:schemeClr val="tx1"/>
        </a:solidFill>
        <a:latin typeface="Calibri" pitchFamily="34" charset="0"/>
        <a:ea typeface="+mn-ea"/>
        <a:cs typeface="Arial" charset="0"/>
      </a:defRPr>
    </a:lvl6pPr>
    <a:lvl7pPr marL="3289465" algn="l" defTabSz="1096488" rtl="0" eaLnBrk="1" latinLnBrk="0" hangingPunct="1">
      <a:defRPr kern="1200">
        <a:solidFill>
          <a:schemeClr val="tx1"/>
        </a:solidFill>
        <a:latin typeface="Calibri" pitchFamily="34" charset="0"/>
        <a:ea typeface="+mn-ea"/>
        <a:cs typeface="Arial" charset="0"/>
      </a:defRPr>
    </a:lvl7pPr>
    <a:lvl8pPr marL="3837709" algn="l" defTabSz="1096488" rtl="0" eaLnBrk="1" latinLnBrk="0" hangingPunct="1">
      <a:defRPr kern="1200">
        <a:solidFill>
          <a:schemeClr val="tx1"/>
        </a:solidFill>
        <a:latin typeface="Calibri" pitchFamily="34" charset="0"/>
        <a:ea typeface="+mn-ea"/>
        <a:cs typeface="Arial" charset="0"/>
      </a:defRPr>
    </a:lvl8pPr>
    <a:lvl9pPr marL="4385953" algn="l" defTabSz="1096488"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6F9"/>
    <a:srgbClr val="EEF6F0"/>
    <a:srgbClr val="FFCC99"/>
    <a:srgbClr val="FFCCFF"/>
    <a:srgbClr val="CCFFCC"/>
    <a:srgbClr val="D0D6D0"/>
    <a:srgbClr val="E4E8E4"/>
    <a:srgbClr val="C9CEDD"/>
    <a:srgbClr val="DAE0F2"/>
    <a:srgbClr val="FFE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99886" autoAdjust="0"/>
  </p:normalViewPr>
  <p:slideViewPr>
    <p:cSldViewPr snapToGrid="0">
      <p:cViewPr>
        <p:scale>
          <a:sx n="90" d="100"/>
          <a:sy n="90" d="100"/>
        </p:scale>
        <p:origin x="-1080" y="414"/>
      </p:cViewPr>
      <p:guideLst>
        <p:guide orient="horz" pos="5580"/>
        <p:guide pos="170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font" Target="fonts/font6.fntdata"/><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1.fntdata"/><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font" Target="fonts/font4.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2.fntdata"/><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3.fntdata"/><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4"/>
            <a:ext cx="2946400" cy="496888"/>
          </a:xfrm>
          <a:prstGeom prst="rect">
            <a:avLst/>
          </a:prstGeom>
        </p:spPr>
        <p:txBody>
          <a:bodyPr vert="horz" lIns="91986" tIns="45994" rIns="91986" bIns="45994" rtlCol="0"/>
          <a:lstStyle>
            <a:lvl1pPr algn="l">
              <a:defRPr sz="1200"/>
            </a:lvl1pPr>
          </a:lstStyle>
          <a:p>
            <a:endParaRPr lang="ru-RU"/>
          </a:p>
        </p:txBody>
      </p:sp>
      <p:sp>
        <p:nvSpPr>
          <p:cNvPr id="3" name="Дата 2"/>
          <p:cNvSpPr>
            <a:spLocks noGrp="1"/>
          </p:cNvSpPr>
          <p:nvPr>
            <p:ph type="dt" idx="1"/>
          </p:nvPr>
        </p:nvSpPr>
        <p:spPr>
          <a:xfrm>
            <a:off x="3849688" y="4"/>
            <a:ext cx="2946400" cy="496888"/>
          </a:xfrm>
          <a:prstGeom prst="rect">
            <a:avLst/>
          </a:prstGeom>
        </p:spPr>
        <p:txBody>
          <a:bodyPr vert="horz" lIns="91986" tIns="45994" rIns="91986" bIns="45994" rtlCol="0"/>
          <a:lstStyle>
            <a:lvl1pPr algn="r">
              <a:defRPr sz="1200"/>
            </a:lvl1pPr>
          </a:lstStyle>
          <a:p>
            <a:fld id="{364AC6B0-C38D-44B3-B1E5-026FABB06AC7}" type="datetimeFigureOut">
              <a:rPr lang="ru-RU" smtClean="0"/>
              <a:pPr/>
              <a:t>18.09.2018</a:t>
            </a:fld>
            <a:endParaRPr lang="ru-RU"/>
          </a:p>
        </p:txBody>
      </p:sp>
      <p:sp>
        <p:nvSpPr>
          <p:cNvPr id="4" name="Образ слайда 3"/>
          <p:cNvSpPr>
            <a:spLocks noGrp="1" noRot="1" noChangeAspect="1"/>
          </p:cNvSpPr>
          <p:nvPr>
            <p:ph type="sldImg" idx="2"/>
          </p:nvPr>
        </p:nvSpPr>
        <p:spPr>
          <a:xfrm>
            <a:off x="912813" y="741363"/>
            <a:ext cx="4972050" cy="3729037"/>
          </a:xfrm>
          <a:prstGeom prst="rect">
            <a:avLst/>
          </a:prstGeom>
          <a:noFill/>
          <a:ln w="12700">
            <a:solidFill>
              <a:prstClr val="black"/>
            </a:solidFill>
          </a:ln>
        </p:spPr>
        <p:txBody>
          <a:bodyPr vert="horz" lIns="91986" tIns="45994" rIns="91986" bIns="45994" rtlCol="0" anchor="ctr"/>
          <a:lstStyle/>
          <a:p>
            <a:endParaRPr lang="ru-RU"/>
          </a:p>
        </p:txBody>
      </p:sp>
      <p:sp>
        <p:nvSpPr>
          <p:cNvPr id="5" name="Заметки 4"/>
          <p:cNvSpPr>
            <a:spLocks noGrp="1"/>
          </p:cNvSpPr>
          <p:nvPr>
            <p:ph type="body" sz="quarter" idx="3"/>
          </p:nvPr>
        </p:nvSpPr>
        <p:spPr>
          <a:xfrm>
            <a:off x="679457" y="4714878"/>
            <a:ext cx="5438775" cy="4467225"/>
          </a:xfrm>
          <a:prstGeom prst="rect">
            <a:avLst/>
          </a:prstGeom>
        </p:spPr>
        <p:txBody>
          <a:bodyPr vert="horz" lIns="91986" tIns="45994" rIns="91986" bIns="45994"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168"/>
            <a:ext cx="2946400" cy="496887"/>
          </a:xfrm>
          <a:prstGeom prst="rect">
            <a:avLst/>
          </a:prstGeom>
        </p:spPr>
        <p:txBody>
          <a:bodyPr vert="horz" lIns="91986" tIns="45994" rIns="91986" bIns="45994" rtlCol="0" anchor="b"/>
          <a:lstStyle>
            <a:lvl1pPr algn="l">
              <a:defRPr sz="1200"/>
            </a:lvl1pPr>
          </a:lstStyle>
          <a:p>
            <a:endParaRPr lang="ru-RU"/>
          </a:p>
        </p:txBody>
      </p:sp>
      <p:sp>
        <p:nvSpPr>
          <p:cNvPr id="7" name="Номер слайда 6"/>
          <p:cNvSpPr>
            <a:spLocks noGrp="1"/>
          </p:cNvSpPr>
          <p:nvPr>
            <p:ph type="sldNum" sz="quarter" idx="5"/>
          </p:nvPr>
        </p:nvSpPr>
        <p:spPr>
          <a:xfrm>
            <a:off x="3849688" y="9428168"/>
            <a:ext cx="2946400" cy="496887"/>
          </a:xfrm>
          <a:prstGeom prst="rect">
            <a:avLst/>
          </a:prstGeom>
        </p:spPr>
        <p:txBody>
          <a:bodyPr vert="horz" lIns="91986" tIns="45994" rIns="91986" bIns="45994" rtlCol="0" anchor="b"/>
          <a:lstStyle>
            <a:lvl1pPr algn="r">
              <a:defRPr sz="1200"/>
            </a:lvl1pPr>
          </a:lstStyle>
          <a:p>
            <a:fld id="{C608DC69-DD7A-435E-BB76-5052C14525C9}" type="slidenum">
              <a:rPr lang="ru-RU" smtClean="0"/>
              <a:pPr/>
              <a:t>‹#›</a:t>
            </a:fld>
            <a:endParaRPr lang="ru-RU"/>
          </a:p>
        </p:txBody>
      </p:sp>
    </p:spTree>
    <p:extLst>
      <p:ext uri="{BB962C8B-B14F-4D97-AF65-F5344CB8AC3E}">
        <p14:creationId xmlns:p14="http://schemas.microsoft.com/office/powerpoint/2010/main" val="1741300242"/>
      </p:ext>
    </p:extLst>
  </p:cSld>
  <p:clrMap bg1="lt1" tx1="dk1" bg2="lt2" tx2="dk2" accent1="accent1" accent2="accent2" accent3="accent3" accent4="accent4" accent5="accent5" accent6="accent6" hlink="hlink" folHlink="folHlink"/>
  <p:notesStyle>
    <a:lvl1pPr marL="0" algn="l" defTabSz="1096488" rtl="0" eaLnBrk="1" latinLnBrk="0" hangingPunct="1">
      <a:defRPr sz="1400" kern="1200">
        <a:solidFill>
          <a:schemeClr val="tx1"/>
        </a:solidFill>
        <a:latin typeface="+mn-lt"/>
        <a:ea typeface="+mn-ea"/>
        <a:cs typeface="+mn-cs"/>
      </a:defRPr>
    </a:lvl1pPr>
    <a:lvl2pPr marL="548244" algn="l" defTabSz="1096488" rtl="0" eaLnBrk="1" latinLnBrk="0" hangingPunct="1">
      <a:defRPr sz="1400" kern="1200">
        <a:solidFill>
          <a:schemeClr val="tx1"/>
        </a:solidFill>
        <a:latin typeface="+mn-lt"/>
        <a:ea typeface="+mn-ea"/>
        <a:cs typeface="+mn-cs"/>
      </a:defRPr>
    </a:lvl2pPr>
    <a:lvl3pPr marL="1096488" algn="l" defTabSz="1096488" rtl="0" eaLnBrk="1" latinLnBrk="0" hangingPunct="1">
      <a:defRPr sz="1400" kern="1200">
        <a:solidFill>
          <a:schemeClr val="tx1"/>
        </a:solidFill>
        <a:latin typeface="+mn-lt"/>
        <a:ea typeface="+mn-ea"/>
        <a:cs typeface="+mn-cs"/>
      </a:defRPr>
    </a:lvl3pPr>
    <a:lvl4pPr marL="1644732" algn="l" defTabSz="1096488" rtl="0" eaLnBrk="1" latinLnBrk="0" hangingPunct="1">
      <a:defRPr sz="1400" kern="1200">
        <a:solidFill>
          <a:schemeClr val="tx1"/>
        </a:solidFill>
        <a:latin typeface="+mn-lt"/>
        <a:ea typeface="+mn-ea"/>
        <a:cs typeface="+mn-cs"/>
      </a:defRPr>
    </a:lvl4pPr>
    <a:lvl5pPr marL="2192977" algn="l" defTabSz="1096488" rtl="0" eaLnBrk="1" latinLnBrk="0" hangingPunct="1">
      <a:defRPr sz="1400" kern="1200">
        <a:solidFill>
          <a:schemeClr val="tx1"/>
        </a:solidFill>
        <a:latin typeface="+mn-lt"/>
        <a:ea typeface="+mn-ea"/>
        <a:cs typeface="+mn-cs"/>
      </a:defRPr>
    </a:lvl5pPr>
    <a:lvl6pPr marL="2741221" algn="l" defTabSz="1096488" rtl="0" eaLnBrk="1" latinLnBrk="0" hangingPunct="1">
      <a:defRPr sz="1400" kern="1200">
        <a:solidFill>
          <a:schemeClr val="tx1"/>
        </a:solidFill>
        <a:latin typeface="+mn-lt"/>
        <a:ea typeface="+mn-ea"/>
        <a:cs typeface="+mn-cs"/>
      </a:defRPr>
    </a:lvl6pPr>
    <a:lvl7pPr marL="3289465" algn="l" defTabSz="1096488" rtl="0" eaLnBrk="1" latinLnBrk="0" hangingPunct="1">
      <a:defRPr sz="1400" kern="1200">
        <a:solidFill>
          <a:schemeClr val="tx1"/>
        </a:solidFill>
        <a:latin typeface="+mn-lt"/>
        <a:ea typeface="+mn-ea"/>
        <a:cs typeface="+mn-cs"/>
      </a:defRPr>
    </a:lvl7pPr>
    <a:lvl8pPr marL="3837709" algn="l" defTabSz="1096488" rtl="0" eaLnBrk="1" latinLnBrk="0" hangingPunct="1">
      <a:defRPr sz="1400" kern="1200">
        <a:solidFill>
          <a:schemeClr val="tx1"/>
        </a:solidFill>
        <a:latin typeface="+mn-lt"/>
        <a:ea typeface="+mn-ea"/>
        <a:cs typeface="+mn-cs"/>
      </a:defRPr>
    </a:lvl8pPr>
    <a:lvl9pPr marL="4385953" algn="l" defTabSz="1096488"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2813" y="741363"/>
            <a:ext cx="4972050" cy="372903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71DEA95-66EA-47A1-AFBD-284DB7673433}" type="slidenum">
              <a:rPr lang="ru-RU" smtClean="0"/>
              <a:t>11</a:t>
            </a:fld>
            <a:endParaRPr lang="ru-RU"/>
          </a:p>
        </p:txBody>
      </p:sp>
    </p:spTree>
    <p:extLst>
      <p:ext uri="{BB962C8B-B14F-4D97-AF65-F5344CB8AC3E}">
        <p14:creationId xmlns:p14="http://schemas.microsoft.com/office/powerpoint/2010/main" val="3786525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2C88944-45A6-4202-8B2E-145F7DD8B4F9}" type="slidenum">
              <a:rPr lang="ru-RU" altLang="ru-RU" smtClean="0">
                <a:solidFill>
                  <a:prstClr val="black"/>
                </a:solidFill>
              </a:rPr>
              <a:pPr/>
              <a:t>12</a:t>
            </a:fld>
            <a:endParaRPr lang="ru-RU" altLang="ru-RU" dirty="0">
              <a:solidFill>
                <a:prstClr val="black"/>
              </a:solidFill>
            </a:endParaRPr>
          </a:p>
        </p:txBody>
      </p:sp>
    </p:spTree>
    <p:extLst>
      <p:ext uri="{BB962C8B-B14F-4D97-AF65-F5344CB8AC3E}">
        <p14:creationId xmlns:p14="http://schemas.microsoft.com/office/powerpoint/2010/main" val="2906300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2813" y="741363"/>
            <a:ext cx="4972050" cy="372903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71DEA95-66EA-47A1-AFBD-284DB7673433}" type="slidenum">
              <a:rPr lang="ru-RU" smtClean="0">
                <a:solidFill>
                  <a:prstClr val="black"/>
                </a:solidFill>
              </a:rPr>
              <a:pPr/>
              <a:t>13</a:t>
            </a:fld>
            <a:endParaRPr lang="ru-RU">
              <a:solidFill>
                <a:prstClr val="black"/>
              </a:solidFill>
            </a:endParaRPr>
          </a:p>
        </p:txBody>
      </p:sp>
    </p:spTree>
    <p:extLst>
      <p:ext uri="{BB962C8B-B14F-4D97-AF65-F5344CB8AC3E}">
        <p14:creationId xmlns:p14="http://schemas.microsoft.com/office/powerpoint/2010/main" val="2481830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71DEA95-66EA-47A1-AFBD-284DB7673433}" type="slidenum">
              <a:rPr lang="ru-RU" smtClean="0">
                <a:solidFill>
                  <a:prstClr val="black"/>
                </a:solidFill>
              </a:rPr>
              <a:pPr/>
              <a:t>14</a:t>
            </a:fld>
            <a:endParaRPr lang="ru-RU">
              <a:solidFill>
                <a:prstClr val="black"/>
              </a:solidFill>
            </a:endParaRPr>
          </a:p>
        </p:txBody>
      </p:sp>
    </p:spTree>
    <p:extLst>
      <p:ext uri="{BB962C8B-B14F-4D97-AF65-F5344CB8AC3E}">
        <p14:creationId xmlns:p14="http://schemas.microsoft.com/office/powerpoint/2010/main" val="2481830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71DEA95-66EA-47A1-AFBD-284DB7673433}" type="slidenum">
              <a:rPr lang="ru-RU" smtClean="0">
                <a:solidFill>
                  <a:prstClr val="black"/>
                </a:solidFill>
              </a:rPr>
              <a:pPr/>
              <a:t>15</a:t>
            </a:fld>
            <a:endParaRPr lang="ru-RU">
              <a:solidFill>
                <a:prstClr val="black"/>
              </a:solidFill>
            </a:endParaRPr>
          </a:p>
        </p:txBody>
      </p:sp>
    </p:spTree>
    <p:extLst>
      <p:ext uri="{BB962C8B-B14F-4D97-AF65-F5344CB8AC3E}">
        <p14:creationId xmlns:p14="http://schemas.microsoft.com/office/powerpoint/2010/main" val="1768401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71DEA95-66EA-47A1-AFBD-284DB7673433}" type="slidenum">
              <a:rPr lang="ru-RU" smtClean="0">
                <a:solidFill>
                  <a:prstClr val="black"/>
                </a:solidFill>
              </a:rPr>
              <a:pPr/>
              <a:t>16</a:t>
            </a:fld>
            <a:endParaRPr lang="ru-RU">
              <a:solidFill>
                <a:prstClr val="black"/>
              </a:solidFill>
            </a:endParaRPr>
          </a:p>
        </p:txBody>
      </p:sp>
    </p:spTree>
    <p:extLst>
      <p:ext uri="{BB962C8B-B14F-4D97-AF65-F5344CB8AC3E}">
        <p14:creationId xmlns:p14="http://schemas.microsoft.com/office/powerpoint/2010/main" val="3393397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71DEA95-66EA-47A1-AFBD-284DB7673433}" type="slidenum">
              <a:rPr lang="ru-RU" smtClean="0"/>
              <a:t>18</a:t>
            </a:fld>
            <a:endParaRPr lang="ru-RU"/>
          </a:p>
        </p:txBody>
      </p:sp>
    </p:spTree>
    <p:extLst>
      <p:ext uri="{BB962C8B-B14F-4D97-AF65-F5344CB8AC3E}">
        <p14:creationId xmlns:p14="http://schemas.microsoft.com/office/powerpoint/2010/main" val="2256966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71DEA95-66EA-47A1-AFBD-284DB7673433}" type="slidenum">
              <a:rPr lang="ru-RU" smtClean="0">
                <a:solidFill>
                  <a:prstClr val="black"/>
                </a:solidFill>
              </a:rPr>
              <a:pPr/>
              <a:t>35</a:t>
            </a:fld>
            <a:endParaRPr lang="ru-RU">
              <a:solidFill>
                <a:prstClr val="black"/>
              </a:solidFill>
            </a:endParaRPr>
          </a:p>
        </p:txBody>
      </p:sp>
    </p:spTree>
    <p:extLst>
      <p:ext uri="{BB962C8B-B14F-4D97-AF65-F5344CB8AC3E}">
        <p14:creationId xmlns:p14="http://schemas.microsoft.com/office/powerpoint/2010/main" val="2495323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Образ слайда 1"/>
          <p:cNvSpPr>
            <a:spLocks noGrp="1" noRot="1" noChangeAspect="1" noTextEdit="1"/>
          </p:cNvSpPr>
          <p:nvPr>
            <p:ph type="sldImg"/>
          </p:nvPr>
        </p:nvSpPr>
        <p:spPr bwMode="auto">
          <a:xfrm>
            <a:off x="912813" y="741363"/>
            <a:ext cx="4972050" cy="3729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b="1" smtClean="0">
                <a:solidFill>
                  <a:srgbClr val="203864"/>
                </a:solidFill>
                <a:latin typeface="Arial" charset="0"/>
              </a:rPr>
              <a:t>Тезис: Необходимо разработать единые форматы загрузки</a:t>
            </a:r>
          </a:p>
          <a:p>
            <a:endParaRPr lang="ru-RU" altLang="ru-RU" smtClean="0"/>
          </a:p>
        </p:txBody>
      </p:sp>
      <p:sp>
        <p:nvSpPr>
          <p:cNvPr id="512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E3BC2049-C163-486E-B834-84F223FE237E}" type="slidenum">
              <a:rPr lang="ru-RU" altLang="ru-RU">
                <a:solidFill>
                  <a:srgbClr val="000000"/>
                </a:solidFill>
              </a:rPr>
              <a:pPr>
                <a:spcBef>
                  <a:spcPct val="0"/>
                </a:spcBef>
              </a:pPr>
              <a:t>49</a:t>
            </a:fld>
            <a:endParaRPr lang="ru-RU" altLang="ru-RU">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00200" y="1571310"/>
            <a:ext cx="9601200" cy="3342640"/>
          </a:xfrm>
        </p:spPr>
        <p:txBody>
          <a:bodyPr anchor="b"/>
          <a:lstStyle>
            <a:lvl1pPr algn="ctr">
              <a:defRPr sz="7200"/>
            </a:lvl1pPr>
          </a:lstStyle>
          <a:p>
            <a:r>
              <a:rPr lang="ru-RU" smtClean="0"/>
              <a:t>Образец заголовка</a:t>
            </a:r>
            <a:endParaRPr lang="ru-RU"/>
          </a:p>
        </p:txBody>
      </p:sp>
      <p:sp>
        <p:nvSpPr>
          <p:cNvPr id="3" name="Подзаголовок 2"/>
          <p:cNvSpPr>
            <a:spLocks noGrp="1"/>
          </p:cNvSpPr>
          <p:nvPr>
            <p:ph type="subTitle" idx="1"/>
          </p:nvPr>
        </p:nvSpPr>
        <p:spPr>
          <a:xfrm>
            <a:off x="1600200" y="5042853"/>
            <a:ext cx="9601200" cy="2318067"/>
          </a:xfrm>
        </p:spPr>
        <p:txBody>
          <a:bodyPr/>
          <a:lstStyle>
            <a:lvl1pPr marL="0" indent="0" algn="ctr">
              <a:buNone/>
              <a:defRPr sz="2900"/>
            </a:lvl1pPr>
            <a:lvl2pPr marL="548244" indent="0" algn="ctr">
              <a:buNone/>
              <a:defRPr sz="2400"/>
            </a:lvl2pPr>
            <a:lvl3pPr marL="1096488" indent="0" algn="ctr">
              <a:buNone/>
              <a:defRPr sz="2200"/>
            </a:lvl3pPr>
            <a:lvl4pPr marL="1644732" indent="0" algn="ctr">
              <a:buNone/>
              <a:defRPr sz="1900"/>
            </a:lvl4pPr>
            <a:lvl5pPr marL="2192977" indent="0" algn="ctr">
              <a:buNone/>
              <a:defRPr sz="1900"/>
            </a:lvl5pPr>
            <a:lvl6pPr marL="2741221" indent="0" algn="ctr">
              <a:buNone/>
              <a:defRPr sz="1900"/>
            </a:lvl6pPr>
            <a:lvl7pPr marL="3289465" indent="0" algn="ctr">
              <a:buNone/>
              <a:defRPr sz="1900"/>
            </a:lvl7pPr>
            <a:lvl8pPr marL="3837709" indent="0" algn="ctr">
              <a:buNone/>
              <a:defRPr sz="1900"/>
            </a:lvl8pPr>
            <a:lvl9pPr marL="4385953" indent="0" algn="ctr">
              <a:buNone/>
              <a:defRPr sz="19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r>
              <a:rPr lang="ru-RU" smtClean="0"/>
              <a:t>10.02.2016</a:t>
            </a: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BF228ED-B2EE-4F15-A0C7-6C0A4540E08A}" type="slidenum">
              <a:rPr lang="ru-RU"/>
              <a:pPr>
                <a:defRPr/>
              </a:pPr>
              <a:t>‹#›</a:t>
            </a:fld>
            <a:endParaRPr lang="ru-RU"/>
          </a:p>
        </p:txBody>
      </p:sp>
    </p:spTree>
    <p:extLst>
      <p:ext uri="{BB962C8B-B14F-4D97-AF65-F5344CB8AC3E}">
        <p14:creationId xmlns:p14="http://schemas.microsoft.com/office/powerpoint/2010/main" val="985873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r>
              <a:rPr lang="ru-RU" smtClean="0"/>
              <a:t>10.02.2016</a:t>
            </a: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18EBDE8-C4F5-46D8-A81D-B6AF711C3B2B}" type="slidenum">
              <a:rPr lang="ru-RU"/>
              <a:pPr>
                <a:defRPr/>
              </a:pPr>
              <a:t>‹#›</a:t>
            </a:fld>
            <a:endParaRPr lang="ru-RU"/>
          </a:p>
        </p:txBody>
      </p:sp>
    </p:spTree>
    <p:extLst>
      <p:ext uri="{BB962C8B-B14F-4D97-AF65-F5344CB8AC3E}">
        <p14:creationId xmlns:p14="http://schemas.microsoft.com/office/powerpoint/2010/main" val="804636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161145" y="511188"/>
            <a:ext cx="2760345" cy="81365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80110" y="511188"/>
            <a:ext cx="8121015" cy="81365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r>
              <a:rPr lang="ru-RU" smtClean="0"/>
              <a:t>10.02.2016</a:t>
            </a: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499F1A9-CE99-4E9B-9B96-ACE372EA209C}" type="slidenum">
              <a:rPr lang="ru-RU"/>
              <a:pPr>
                <a:defRPr/>
              </a:pPr>
              <a:t>‹#›</a:t>
            </a:fld>
            <a:endParaRPr lang="ru-RU"/>
          </a:p>
        </p:txBody>
      </p:sp>
    </p:spTree>
    <p:extLst>
      <p:ext uri="{BB962C8B-B14F-4D97-AF65-F5344CB8AC3E}">
        <p14:creationId xmlns:p14="http://schemas.microsoft.com/office/powerpoint/2010/main" val="1923424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00200" y="1571308"/>
            <a:ext cx="9601200" cy="3342640"/>
          </a:xfrm>
        </p:spPr>
        <p:txBody>
          <a:bodyPr anchor="b"/>
          <a:lstStyle>
            <a:lvl1pPr algn="ctr">
              <a:defRPr sz="7100"/>
            </a:lvl1pPr>
          </a:lstStyle>
          <a:p>
            <a:r>
              <a:rPr lang="ru-RU"/>
              <a:t>Образец заголовка</a:t>
            </a:r>
          </a:p>
        </p:txBody>
      </p:sp>
      <p:sp>
        <p:nvSpPr>
          <p:cNvPr id="3" name="Подзаголовок 2"/>
          <p:cNvSpPr>
            <a:spLocks noGrp="1"/>
          </p:cNvSpPr>
          <p:nvPr>
            <p:ph type="subTitle" idx="1"/>
          </p:nvPr>
        </p:nvSpPr>
        <p:spPr>
          <a:xfrm>
            <a:off x="1600200" y="5042855"/>
            <a:ext cx="9601200" cy="2318068"/>
          </a:xfrm>
        </p:spPr>
        <p:txBody>
          <a:bodyPr/>
          <a:lstStyle>
            <a:lvl1pPr marL="0" indent="0" algn="ctr">
              <a:buNone/>
              <a:defRPr sz="2800"/>
            </a:lvl1pPr>
            <a:lvl2pPr marL="535991" indent="0" algn="ctr">
              <a:buNone/>
              <a:defRPr sz="2400"/>
            </a:lvl2pPr>
            <a:lvl3pPr marL="1072000" indent="0" algn="ctr">
              <a:buNone/>
              <a:defRPr sz="2200"/>
            </a:lvl3pPr>
            <a:lvl4pPr marL="1607992" indent="0" algn="ctr">
              <a:buNone/>
              <a:defRPr sz="1900"/>
            </a:lvl4pPr>
            <a:lvl5pPr marL="2143994" indent="0" algn="ctr">
              <a:buNone/>
              <a:defRPr sz="1900"/>
            </a:lvl5pPr>
            <a:lvl6pPr marL="2679977" indent="0" algn="ctr">
              <a:buNone/>
              <a:defRPr sz="1900"/>
            </a:lvl6pPr>
            <a:lvl7pPr marL="3215987" indent="0" algn="ctr">
              <a:buNone/>
              <a:defRPr sz="1900"/>
            </a:lvl7pPr>
            <a:lvl8pPr marL="3751990" indent="0" algn="ctr">
              <a:buNone/>
              <a:defRPr sz="1900"/>
            </a:lvl8pPr>
            <a:lvl9pPr marL="4287982" indent="0" algn="ctr">
              <a:buNone/>
              <a:defRPr sz="19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2A1039C8-E3FB-4B67-88AE-01D249EA316F}" type="datetime1">
              <a:rPr lang="ru-RU" smtClean="0">
                <a:solidFill>
                  <a:prstClr val="black">
                    <a:tint val="75000"/>
                  </a:prstClr>
                </a:solidFill>
              </a:rPr>
              <a:pPr>
                <a:defRPr/>
              </a:pPr>
              <a:t>18.09.2018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BF228ED-B2EE-4F15-A0C7-6C0A4540E08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982928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87861AC4-4713-4A35-A496-26DCB5838E7A}" type="datetime1">
              <a:rPr lang="ru-RU" smtClean="0">
                <a:solidFill>
                  <a:prstClr val="black">
                    <a:tint val="75000"/>
                  </a:prstClr>
                </a:solidFill>
              </a:rPr>
              <a:pPr>
                <a:defRPr/>
              </a:pPr>
              <a:t>18.09.2018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B71FCD68-0AFD-4048-852E-53B764BC6EE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61167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3445" y="2393649"/>
            <a:ext cx="11041380" cy="3993832"/>
          </a:xfrm>
        </p:spPr>
        <p:txBody>
          <a:bodyPr anchor="b"/>
          <a:lstStyle>
            <a:lvl1pPr>
              <a:defRPr sz="7100"/>
            </a:lvl1pPr>
          </a:lstStyle>
          <a:p>
            <a:r>
              <a:rPr lang="ru-RU"/>
              <a:t>Образец заголовка</a:t>
            </a:r>
          </a:p>
        </p:txBody>
      </p:sp>
      <p:sp>
        <p:nvSpPr>
          <p:cNvPr id="3" name="Текст 2"/>
          <p:cNvSpPr>
            <a:spLocks noGrp="1"/>
          </p:cNvSpPr>
          <p:nvPr>
            <p:ph type="body" idx="1"/>
          </p:nvPr>
        </p:nvSpPr>
        <p:spPr>
          <a:xfrm>
            <a:off x="873445" y="6425254"/>
            <a:ext cx="11041380" cy="2100262"/>
          </a:xfrm>
        </p:spPr>
        <p:txBody>
          <a:bodyPr/>
          <a:lstStyle>
            <a:lvl1pPr marL="0" indent="0">
              <a:buNone/>
              <a:defRPr sz="2800">
                <a:solidFill>
                  <a:schemeClr val="tx1">
                    <a:tint val="75000"/>
                  </a:schemeClr>
                </a:solidFill>
              </a:defRPr>
            </a:lvl1pPr>
            <a:lvl2pPr marL="535991" indent="0">
              <a:buNone/>
              <a:defRPr sz="2400">
                <a:solidFill>
                  <a:schemeClr val="tx1">
                    <a:tint val="75000"/>
                  </a:schemeClr>
                </a:solidFill>
              </a:defRPr>
            </a:lvl2pPr>
            <a:lvl3pPr marL="1072000" indent="0">
              <a:buNone/>
              <a:defRPr sz="2200">
                <a:solidFill>
                  <a:schemeClr val="tx1">
                    <a:tint val="75000"/>
                  </a:schemeClr>
                </a:solidFill>
              </a:defRPr>
            </a:lvl3pPr>
            <a:lvl4pPr marL="1607992" indent="0">
              <a:buNone/>
              <a:defRPr sz="1900">
                <a:solidFill>
                  <a:schemeClr val="tx1">
                    <a:tint val="75000"/>
                  </a:schemeClr>
                </a:solidFill>
              </a:defRPr>
            </a:lvl4pPr>
            <a:lvl5pPr marL="2143994" indent="0">
              <a:buNone/>
              <a:defRPr sz="1900">
                <a:solidFill>
                  <a:schemeClr val="tx1">
                    <a:tint val="75000"/>
                  </a:schemeClr>
                </a:solidFill>
              </a:defRPr>
            </a:lvl5pPr>
            <a:lvl6pPr marL="2679977" indent="0">
              <a:buNone/>
              <a:defRPr sz="1900">
                <a:solidFill>
                  <a:schemeClr val="tx1">
                    <a:tint val="75000"/>
                  </a:schemeClr>
                </a:solidFill>
              </a:defRPr>
            </a:lvl6pPr>
            <a:lvl7pPr marL="3215987" indent="0">
              <a:buNone/>
              <a:defRPr sz="1900">
                <a:solidFill>
                  <a:schemeClr val="tx1">
                    <a:tint val="75000"/>
                  </a:schemeClr>
                </a:solidFill>
              </a:defRPr>
            </a:lvl7pPr>
            <a:lvl8pPr marL="3751990" indent="0">
              <a:buNone/>
              <a:defRPr sz="1900">
                <a:solidFill>
                  <a:schemeClr val="tx1">
                    <a:tint val="75000"/>
                  </a:schemeClr>
                </a:solidFill>
              </a:defRPr>
            </a:lvl8pPr>
            <a:lvl9pPr marL="4287982" indent="0">
              <a:buNone/>
              <a:defRPr sz="19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FA41C995-3D96-4CDF-A40B-78288F12709A}" type="datetime1">
              <a:rPr lang="ru-RU" smtClean="0">
                <a:solidFill>
                  <a:prstClr val="black">
                    <a:tint val="75000"/>
                  </a:prstClr>
                </a:solidFill>
              </a:rPr>
              <a:pPr>
                <a:defRPr/>
              </a:pPr>
              <a:t>18.09.2018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A22171C-80CF-4EB9-A959-3CDAA13E4B7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240851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80110" y="2555875"/>
            <a:ext cx="5440680" cy="60918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480810" y="2555875"/>
            <a:ext cx="5440680" cy="60918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1598C743-294F-4AC4-B100-286D956C9649}" type="datetime1">
              <a:rPr lang="ru-RU" smtClean="0">
                <a:solidFill>
                  <a:prstClr val="black">
                    <a:tint val="75000"/>
                  </a:prstClr>
                </a:solidFill>
              </a:rPr>
              <a:pPr>
                <a:defRPr/>
              </a:pPr>
              <a:t>18.09.2018</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00B7E1EA-8D70-4860-BF45-409C57149FC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642699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1778" y="511181"/>
            <a:ext cx="11041380" cy="1855788"/>
          </a:xfrm>
        </p:spPr>
        <p:txBody>
          <a:bodyPr/>
          <a:lstStyle/>
          <a:p>
            <a:r>
              <a:rPr lang="ru-RU"/>
              <a:t>Образец заголовка</a:t>
            </a:r>
          </a:p>
        </p:txBody>
      </p:sp>
      <p:sp>
        <p:nvSpPr>
          <p:cNvPr id="3" name="Текст 2"/>
          <p:cNvSpPr>
            <a:spLocks noGrp="1"/>
          </p:cNvSpPr>
          <p:nvPr>
            <p:ph type="body" idx="1"/>
          </p:nvPr>
        </p:nvSpPr>
        <p:spPr>
          <a:xfrm>
            <a:off x="881779" y="2353628"/>
            <a:ext cx="5415676" cy="1153477"/>
          </a:xfrm>
        </p:spPr>
        <p:txBody>
          <a:bodyPr anchor="b"/>
          <a:lstStyle>
            <a:lvl1pPr marL="0" indent="0">
              <a:buNone/>
              <a:defRPr sz="2800" b="1"/>
            </a:lvl1pPr>
            <a:lvl2pPr marL="535991" indent="0">
              <a:buNone/>
              <a:defRPr sz="2400" b="1"/>
            </a:lvl2pPr>
            <a:lvl3pPr marL="1072000" indent="0">
              <a:buNone/>
              <a:defRPr sz="2200" b="1"/>
            </a:lvl3pPr>
            <a:lvl4pPr marL="1607992" indent="0">
              <a:buNone/>
              <a:defRPr sz="1900" b="1"/>
            </a:lvl4pPr>
            <a:lvl5pPr marL="2143994" indent="0">
              <a:buNone/>
              <a:defRPr sz="1900" b="1"/>
            </a:lvl5pPr>
            <a:lvl6pPr marL="2679977" indent="0">
              <a:buNone/>
              <a:defRPr sz="1900" b="1"/>
            </a:lvl6pPr>
            <a:lvl7pPr marL="3215987" indent="0">
              <a:buNone/>
              <a:defRPr sz="1900" b="1"/>
            </a:lvl7pPr>
            <a:lvl8pPr marL="3751990" indent="0">
              <a:buNone/>
              <a:defRPr sz="1900" b="1"/>
            </a:lvl8pPr>
            <a:lvl9pPr marL="4287982" indent="0">
              <a:buNone/>
              <a:defRPr sz="1900" b="1"/>
            </a:lvl9pPr>
          </a:lstStyle>
          <a:p>
            <a:pPr lvl="0"/>
            <a:r>
              <a:rPr lang="ru-RU"/>
              <a:t>Образец текста</a:t>
            </a:r>
          </a:p>
        </p:txBody>
      </p:sp>
      <p:sp>
        <p:nvSpPr>
          <p:cNvPr id="4" name="Объект 3"/>
          <p:cNvSpPr>
            <a:spLocks noGrp="1"/>
          </p:cNvSpPr>
          <p:nvPr>
            <p:ph sz="half" idx="2"/>
          </p:nvPr>
        </p:nvSpPr>
        <p:spPr>
          <a:xfrm>
            <a:off x="881779" y="3507112"/>
            <a:ext cx="5415676" cy="515842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480813" y="2353628"/>
            <a:ext cx="5442347" cy="1153477"/>
          </a:xfrm>
        </p:spPr>
        <p:txBody>
          <a:bodyPr anchor="b"/>
          <a:lstStyle>
            <a:lvl1pPr marL="0" indent="0">
              <a:buNone/>
              <a:defRPr sz="2800" b="1"/>
            </a:lvl1pPr>
            <a:lvl2pPr marL="535991" indent="0">
              <a:buNone/>
              <a:defRPr sz="2400" b="1"/>
            </a:lvl2pPr>
            <a:lvl3pPr marL="1072000" indent="0">
              <a:buNone/>
              <a:defRPr sz="2200" b="1"/>
            </a:lvl3pPr>
            <a:lvl4pPr marL="1607992" indent="0">
              <a:buNone/>
              <a:defRPr sz="1900" b="1"/>
            </a:lvl4pPr>
            <a:lvl5pPr marL="2143994" indent="0">
              <a:buNone/>
              <a:defRPr sz="1900" b="1"/>
            </a:lvl5pPr>
            <a:lvl6pPr marL="2679977" indent="0">
              <a:buNone/>
              <a:defRPr sz="1900" b="1"/>
            </a:lvl6pPr>
            <a:lvl7pPr marL="3215987" indent="0">
              <a:buNone/>
              <a:defRPr sz="1900" b="1"/>
            </a:lvl7pPr>
            <a:lvl8pPr marL="3751990" indent="0">
              <a:buNone/>
              <a:defRPr sz="1900" b="1"/>
            </a:lvl8pPr>
            <a:lvl9pPr marL="4287982" indent="0">
              <a:buNone/>
              <a:defRPr sz="1900" b="1"/>
            </a:lvl9pPr>
          </a:lstStyle>
          <a:p>
            <a:pPr lvl="0"/>
            <a:r>
              <a:rPr lang="ru-RU"/>
              <a:t>Образец текста</a:t>
            </a:r>
          </a:p>
        </p:txBody>
      </p:sp>
      <p:sp>
        <p:nvSpPr>
          <p:cNvPr id="6" name="Объект 5"/>
          <p:cNvSpPr>
            <a:spLocks noGrp="1"/>
          </p:cNvSpPr>
          <p:nvPr>
            <p:ph sz="quarter" idx="4"/>
          </p:nvPr>
        </p:nvSpPr>
        <p:spPr>
          <a:xfrm>
            <a:off x="6480813" y="3507112"/>
            <a:ext cx="5442347" cy="515842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8654FC5E-6C4E-40CE-8F6C-27D2631A7FDA}" type="datetime1">
              <a:rPr lang="ru-RU" smtClean="0">
                <a:solidFill>
                  <a:prstClr val="black">
                    <a:tint val="75000"/>
                  </a:prstClr>
                </a:solidFill>
              </a:rPr>
              <a:pPr>
                <a:defRPr/>
              </a:pPr>
              <a:t>18.09.2018</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D9AC3CE3-15E3-41B9-AE14-EA2B846D9B6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042639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497C5D34-9C5E-46AA-B7C7-64F1349267EB}" type="datetime1">
              <a:rPr lang="ru-RU" smtClean="0">
                <a:solidFill>
                  <a:prstClr val="black">
                    <a:tint val="75000"/>
                  </a:prstClr>
                </a:solidFill>
              </a:rPr>
              <a:pPr>
                <a:defRPr/>
              </a:pPr>
              <a:t>18.09.2018</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7DDD3E9E-ECEF-4AC7-BCA9-85B732FA39F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383414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69E7E5B-58E3-4B0A-A091-5A47C65CA85F}" type="datetime1">
              <a:rPr lang="ru-RU" smtClean="0">
                <a:solidFill>
                  <a:prstClr val="black">
                    <a:tint val="75000"/>
                  </a:prstClr>
                </a:solidFill>
              </a:rPr>
              <a:pPr>
                <a:defRPr/>
              </a:pPr>
              <a:t>18.09.2018</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47EA9584-6FC9-446B-89E9-C9D48C4D166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64148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1844" y="640080"/>
            <a:ext cx="4128849" cy="2240280"/>
          </a:xfrm>
        </p:spPr>
        <p:txBody>
          <a:bodyPr anchor="b"/>
          <a:lstStyle>
            <a:lvl1pPr>
              <a:defRPr sz="3800"/>
            </a:lvl1pPr>
          </a:lstStyle>
          <a:p>
            <a:r>
              <a:rPr lang="ru-RU"/>
              <a:t>Образец заголовка</a:t>
            </a:r>
          </a:p>
        </p:txBody>
      </p:sp>
      <p:sp>
        <p:nvSpPr>
          <p:cNvPr id="3" name="Объект 2"/>
          <p:cNvSpPr>
            <a:spLocks noGrp="1"/>
          </p:cNvSpPr>
          <p:nvPr>
            <p:ph idx="1"/>
          </p:nvPr>
        </p:nvSpPr>
        <p:spPr>
          <a:xfrm>
            <a:off x="5442347" y="1382495"/>
            <a:ext cx="6480810" cy="6823075"/>
          </a:xfrm>
        </p:spPr>
        <p:txBody>
          <a:bodyPr/>
          <a:lstStyle>
            <a:lvl1pPr>
              <a:defRPr sz="3800"/>
            </a:lvl1pPr>
            <a:lvl2pPr>
              <a:defRPr sz="3300"/>
            </a:lvl2pPr>
            <a:lvl3pPr>
              <a:defRPr sz="2800"/>
            </a:lvl3pPr>
            <a:lvl4pPr>
              <a:defRPr sz="2400"/>
            </a:lvl4pPr>
            <a:lvl5pPr>
              <a:defRPr sz="2400"/>
            </a:lvl5pPr>
            <a:lvl6pPr>
              <a:defRPr sz="2400"/>
            </a:lvl6pPr>
            <a:lvl7pPr>
              <a:defRPr sz="2400"/>
            </a:lvl7pPr>
            <a:lvl8pPr>
              <a:defRPr sz="2400"/>
            </a:lvl8pPr>
            <a:lvl9pPr>
              <a:defRPr sz="2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81844" y="2880364"/>
            <a:ext cx="4128849" cy="5336223"/>
          </a:xfrm>
        </p:spPr>
        <p:txBody>
          <a:bodyPr/>
          <a:lstStyle>
            <a:lvl1pPr marL="0" indent="0">
              <a:buNone/>
              <a:defRPr sz="1900"/>
            </a:lvl1pPr>
            <a:lvl2pPr marL="535991" indent="0">
              <a:buNone/>
              <a:defRPr sz="1800"/>
            </a:lvl2pPr>
            <a:lvl3pPr marL="1072000" indent="0">
              <a:buNone/>
              <a:defRPr sz="1400"/>
            </a:lvl3pPr>
            <a:lvl4pPr marL="1607992" indent="0">
              <a:buNone/>
              <a:defRPr sz="1300"/>
            </a:lvl4pPr>
            <a:lvl5pPr marL="2143994" indent="0">
              <a:buNone/>
              <a:defRPr sz="1300"/>
            </a:lvl5pPr>
            <a:lvl6pPr marL="2679977" indent="0">
              <a:buNone/>
              <a:defRPr sz="1300"/>
            </a:lvl6pPr>
            <a:lvl7pPr marL="3215987" indent="0">
              <a:buNone/>
              <a:defRPr sz="1300"/>
            </a:lvl7pPr>
            <a:lvl8pPr marL="3751990" indent="0">
              <a:buNone/>
              <a:defRPr sz="1300"/>
            </a:lvl8pPr>
            <a:lvl9pPr marL="4287982" indent="0">
              <a:buNone/>
              <a:defRPr sz="13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4FB1464B-6175-4BBF-9494-1871EEB3020E}" type="datetime1">
              <a:rPr lang="ru-RU" smtClean="0">
                <a:solidFill>
                  <a:prstClr val="black">
                    <a:tint val="75000"/>
                  </a:prstClr>
                </a:solidFill>
              </a:rPr>
              <a:pPr>
                <a:defRPr/>
              </a:pPr>
              <a:t>18.09.2018</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060EB9F3-39CE-44E7-B9F9-66414ECE552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122071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r>
              <a:rPr lang="ru-RU" smtClean="0"/>
              <a:t>10.02.2016</a:t>
            </a: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71FCD68-0AFD-4048-852E-53B764BC6EED}" type="slidenum">
              <a:rPr lang="ru-RU"/>
              <a:pPr>
                <a:defRPr/>
              </a:pPr>
              <a:t>‹#›</a:t>
            </a:fld>
            <a:endParaRPr lang="ru-RU"/>
          </a:p>
        </p:txBody>
      </p:sp>
    </p:spTree>
    <p:extLst>
      <p:ext uri="{BB962C8B-B14F-4D97-AF65-F5344CB8AC3E}">
        <p14:creationId xmlns:p14="http://schemas.microsoft.com/office/powerpoint/2010/main" val="18911899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1844" y="640080"/>
            <a:ext cx="4128849" cy="2240280"/>
          </a:xfrm>
        </p:spPr>
        <p:txBody>
          <a:bodyPr anchor="b"/>
          <a:lstStyle>
            <a:lvl1pPr>
              <a:defRPr sz="3800"/>
            </a:lvl1pPr>
          </a:lstStyle>
          <a:p>
            <a:r>
              <a:rPr lang="ru-RU"/>
              <a:t>Образец заголовка</a:t>
            </a:r>
          </a:p>
        </p:txBody>
      </p:sp>
      <p:sp>
        <p:nvSpPr>
          <p:cNvPr id="3" name="Рисунок 2"/>
          <p:cNvSpPr>
            <a:spLocks noGrp="1"/>
          </p:cNvSpPr>
          <p:nvPr>
            <p:ph type="pic" idx="1"/>
          </p:nvPr>
        </p:nvSpPr>
        <p:spPr>
          <a:xfrm>
            <a:off x="5442347" y="1382495"/>
            <a:ext cx="6480810" cy="6823075"/>
          </a:xfrm>
        </p:spPr>
        <p:txBody>
          <a:bodyPr rtlCol="0">
            <a:normAutofit/>
          </a:bodyPr>
          <a:lstStyle>
            <a:lvl1pPr marL="0" indent="0">
              <a:buNone/>
              <a:defRPr sz="3800"/>
            </a:lvl1pPr>
            <a:lvl2pPr marL="535991" indent="0">
              <a:buNone/>
              <a:defRPr sz="3300"/>
            </a:lvl2pPr>
            <a:lvl3pPr marL="1072000" indent="0">
              <a:buNone/>
              <a:defRPr sz="2800"/>
            </a:lvl3pPr>
            <a:lvl4pPr marL="1607992" indent="0">
              <a:buNone/>
              <a:defRPr sz="2400"/>
            </a:lvl4pPr>
            <a:lvl5pPr marL="2143994" indent="0">
              <a:buNone/>
              <a:defRPr sz="2400"/>
            </a:lvl5pPr>
            <a:lvl6pPr marL="2679977" indent="0">
              <a:buNone/>
              <a:defRPr sz="2400"/>
            </a:lvl6pPr>
            <a:lvl7pPr marL="3215987" indent="0">
              <a:buNone/>
              <a:defRPr sz="2400"/>
            </a:lvl7pPr>
            <a:lvl8pPr marL="3751990" indent="0">
              <a:buNone/>
              <a:defRPr sz="2400"/>
            </a:lvl8pPr>
            <a:lvl9pPr marL="4287982" indent="0">
              <a:buNone/>
              <a:defRPr sz="2400"/>
            </a:lvl9pPr>
          </a:lstStyle>
          <a:p>
            <a:pPr lvl="0"/>
            <a:endParaRPr lang="ru-RU" noProof="0"/>
          </a:p>
        </p:txBody>
      </p:sp>
      <p:sp>
        <p:nvSpPr>
          <p:cNvPr id="4" name="Текст 3"/>
          <p:cNvSpPr>
            <a:spLocks noGrp="1"/>
          </p:cNvSpPr>
          <p:nvPr>
            <p:ph type="body" sz="half" idx="2"/>
          </p:nvPr>
        </p:nvSpPr>
        <p:spPr>
          <a:xfrm>
            <a:off x="881844" y="2880364"/>
            <a:ext cx="4128849" cy="5336223"/>
          </a:xfrm>
        </p:spPr>
        <p:txBody>
          <a:bodyPr/>
          <a:lstStyle>
            <a:lvl1pPr marL="0" indent="0">
              <a:buNone/>
              <a:defRPr sz="1900"/>
            </a:lvl1pPr>
            <a:lvl2pPr marL="535991" indent="0">
              <a:buNone/>
              <a:defRPr sz="1800"/>
            </a:lvl2pPr>
            <a:lvl3pPr marL="1072000" indent="0">
              <a:buNone/>
              <a:defRPr sz="1400"/>
            </a:lvl3pPr>
            <a:lvl4pPr marL="1607992" indent="0">
              <a:buNone/>
              <a:defRPr sz="1300"/>
            </a:lvl4pPr>
            <a:lvl5pPr marL="2143994" indent="0">
              <a:buNone/>
              <a:defRPr sz="1300"/>
            </a:lvl5pPr>
            <a:lvl6pPr marL="2679977" indent="0">
              <a:buNone/>
              <a:defRPr sz="1300"/>
            </a:lvl6pPr>
            <a:lvl7pPr marL="3215987" indent="0">
              <a:buNone/>
              <a:defRPr sz="1300"/>
            </a:lvl7pPr>
            <a:lvl8pPr marL="3751990" indent="0">
              <a:buNone/>
              <a:defRPr sz="1300"/>
            </a:lvl8pPr>
            <a:lvl9pPr marL="4287982" indent="0">
              <a:buNone/>
              <a:defRPr sz="13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2C04F3AB-8866-44D2-B637-4184812D9200}" type="datetime1">
              <a:rPr lang="ru-RU" smtClean="0">
                <a:solidFill>
                  <a:prstClr val="black">
                    <a:tint val="75000"/>
                  </a:prstClr>
                </a:solidFill>
              </a:rPr>
              <a:pPr>
                <a:defRPr/>
              </a:pPr>
              <a:t>18.09.2018</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2B2B362C-59B7-4224-B209-68A5E34A71C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6170750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F3CA7A45-6C47-4ABB-90B5-AE196FBA9048}" type="datetime1">
              <a:rPr lang="ru-RU" smtClean="0">
                <a:solidFill>
                  <a:prstClr val="black">
                    <a:tint val="75000"/>
                  </a:prstClr>
                </a:solidFill>
              </a:rPr>
              <a:pPr>
                <a:defRPr/>
              </a:pPr>
              <a:t>18.09.2018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918EBDE8-C4F5-46D8-A81D-B6AF711C3B2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0370702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161152" y="511269"/>
            <a:ext cx="2760345" cy="813657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80117" y="511269"/>
            <a:ext cx="8121015" cy="81365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F39F8664-64CA-4810-B46F-48EBBAFF424F}" type="datetime1">
              <a:rPr lang="ru-RU" smtClean="0">
                <a:solidFill>
                  <a:prstClr val="black">
                    <a:tint val="75000"/>
                  </a:prstClr>
                </a:solidFill>
              </a:rPr>
              <a:pPr>
                <a:defRPr/>
              </a:pPr>
              <a:t>18.09.2018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C499F1A9-CE99-4E9B-9B96-ACE372EA209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2742460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00200" y="1571310"/>
            <a:ext cx="9601200" cy="3342640"/>
          </a:xfrm>
        </p:spPr>
        <p:txBody>
          <a:bodyPr anchor="b"/>
          <a:lstStyle>
            <a:lvl1pPr algn="ctr">
              <a:defRPr sz="7100"/>
            </a:lvl1pPr>
          </a:lstStyle>
          <a:p>
            <a:r>
              <a:rPr lang="ru-RU" smtClean="0"/>
              <a:t>Образец заголовка</a:t>
            </a:r>
            <a:endParaRPr lang="ru-RU"/>
          </a:p>
        </p:txBody>
      </p:sp>
      <p:sp>
        <p:nvSpPr>
          <p:cNvPr id="3" name="Подзаголовок 2"/>
          <p:cNvSpPr>
            <a:spLocks noGrp="1"/>
          </p:cNvSpPr>
          <p:nvPr>
            <p:ph type="subTitle" idx="1"/>
          </p:nvPr>
        </p:nvSpPr>
        <p:spPr>
          <a:xfrm>
            <a:off x="1600200" y="5042853"/>
            <a:ext cx="9601200" cy="2318067"/>
          </a:xfrm>
        </p:spPr>
        <p:txBody>
          <a:bodyPr/>
          <a:lstStyle>
            <a:lvl1pPr marL="0" indent="0" algn="ctr">
              <a:buNone/>
              <a:defRPr sz="2900"/>
            </a:lvl1pPr>
            <a:lvl2pPr marL="547982" indent="0" algn="ctr">
              <a:buNone/>
              <a:defRPr sz="2400"/>
            </a:lvl2pPr>
            <a:lvl3pPr marL="1095961" indent="0" algn="ctr">
              <a:buNone/>
              <a:defRPr sz="2200"/>
            </a:lvl3pPr>
            <a:lvl4pPr marL="1643942" indent="0" algn="ctr">
              <a:buNone/>
              <a:defRPr sz="2000"/>
            </a:lvl4pPr>
            <a:lvl5pPr marL="2191924" indent="0" algn="ctr">
              <a:buNone/>
              <a:defRPr sz="2000"/>
            </a:lvl5pPr>
            <a:lvl6pPr marL="2739905" indent="0" algn="ctr">
              <a:buNone/>
              <a:defRPr sz="2000"/>
            </a:lvl6pPr>
            <a:lvl7pPr marL="3287887" indent="0" algn="ctr">
              <a:buNone/>
              <a:defRPr sz="2000"/>
            </a:lvl7pPr>
            <a:lvl8pPr marL="3835866" indent="0" algn="ctr">
              <a:buNone/>
              <a:defRPr sz="2000"/>
            </a:lvl8pPr>
            <a:lvl9pPr marL="4383847" indent="0" algn="ctr">
              <a:buNone/>
              <a:defRPr sz="20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BF228ED-B2EE-4F15-A0C7-6C0A4540E08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8676225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B71FCD68-0AFD-4048-852E-53B764BC6EE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9585854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3443" y="2393636"/>
            <a:ext cx="11041380" cy="3993830"/>
          </a:xfrm>
        </p:spPr>
        <p:txBody>
          <a:bodyPr anchor="b"/>
          <a:lstStyle>
            <a:lvl1pPr>
              <a:defRPr sz="7100"/>
            </a:lvl1pPr>
          </a:lstStyle>
          <a:p>
            <a:r>
              <a:rPr lang="ru-RU" smtClean="0"/>
              <a:t>Образец заголовка</a:t>
            </a:r>
            <a:endParaRPr lang="ru-RU"/>
          </a:p>
        </p:txBody>
      </p:sp>
      <p:sp>
        <p:nvSpPr>
          <p:cNvPr id="3" name="Текст 2"/>
          <p:cNvSpPr>
            <a:spLocks noGrp="1"/>
          </p:cNvSpPr>
          <p:nvPr>
            <p:ph type="body" idx="1"/>
          </p:nvPr>
        </p:nvSpPr>
        <p:spPr>
          <a:xfrm>
            <a:off x="873443" y="6425250"/>
            <a:ext cx="11041380" cy="2100262"/>
          </a:xfrm>
        </p:spPr>
        <p:txBody>
          <a:bodyPr/>
          <a:lstStyle>
            <a:lvl1pPr marL="0" indent="0">
              <a:buNone/>
              <a:defRPr sz="2900">
                <a:solidFill>
                  <a:schemeClr val="tx1">
                    <a:tint val="75000"/>
                  </a:schemeClr>
                </a:solidFill>
              </a:defRPr>
            </a:lvl1pPr>
            <a:lvl2pPr marL="547982" indent="0">
              <a:buNone/>
              <a:defRPr sz="2400">
                <a:solidFill>
                  <a:schemeClr val="tx1">
                    <a:tint val="75000"/>
                  </a:schemeClr>
                </a:solidFill>
              </a:defRPr>
            </a:lvl2pPr>
            <a:lvl3pPr marL="1095961" indent="0">
              <a:buNone/>
              <a:defRPr sz="2200">
                <a:solidFill>
                  <a:schemeClr val="tx1">
                    <a:tint val="75000"/>
                  </a:schemeClr>
                </a:solidFill>
              </a:defRPr>
            </a:lvl3pPr>
            <a:lvl4pPr marL="1643942" indent="0">
              <a:buNone/>
              <a:defRPr sz="2000">
                <a:solidFill>
                  <a:schemeClr val="tx1">
                    <a:tint val="75000"/>
                  </a:schemeClr>
                </a:solidFill>
              </a:defRPr>
            </a:lvl4pPr>
            <a:lvl5pPr marL="2191924" indent="0">
              <a:buNone/>
              <a:defRPr sz="2000">
                <a:solidFill>
                  <a:schemeClr val="tx1">
                    <a:tint val="75000"/>
                  </a:schemeClr>
                </a:solidFill>
              </a:defRPr>
            </a:lvl5pPr>
            <a:lvl6pPr marL="2739905" indent="0">
              <a:buNone/>
              <a:defRPr sz="2000">
                <a:solidFill>
                  <a:schemeClr val="tx1">
                    <a:tint val="75000"/>
                  </a:schemeClr>
                </a:solidFill>
              </a:defRPr>
            </a:lvl6pPr>
            <a:lvl7pPr marL="3287887" indent="0">
              <a:buNone/>
              <a:defRPr sz="2000">
                <a:solidFill>
                  <a:schemeClr val="tx1">
                    <a:tint val="75000"/>
                  </a:schemeClr>
                </a:solidFill>
              </a:defRPr>
            </a:lvl7pPr>
            <a:lvl8pPr marL="3835866" indent="0">
              <a:buNone/>
              <a:defRPr sz="2000">
                <a:solidFill>
                  <a:schemeClr val="tx1">
                    <a:tint val="75000"/>
                  </a:schemeClr>
                </a:solidFill>
              </a:defRPr>
            </a:lvl8pPr>
            <a:lvl9pPr marL="4383847" indent="0">
              <a:buNone/>
              <a:defRPr sz="20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A22171C-80CF-4EB9-A959-3CDAA13E4B7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7653010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80110" y="2555875"/>
            <a:ext cx="5440680" cy="60918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480810" y="2555875"/>
            <a:ext cx="5440680" cy="60918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00B7E1EA-8D70-4860-BF45-409C57149FC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599554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1777" y="511177"/>
            <a:ext cx="11041380" cy="1855788"/>
          </a:xfrm>
        </p:spPr>
        <p:txBody>
          <a:bodyPr/>
          <a:lstStyle/>
          <a:p>
            <a:r>
              <a:rPr lang="ru-RU" smtClean="0"/>
              <a:t>Образец заголовка</a:t>
            </a:r>
            <a:endParaRPr lang="ru-RU"/>
          </a:p>
        </p:txBody>
      </p:sp>
      <p:sp>
        <p:nvSpPr>
          <p:cNvPr id="3" name="Текст 2"/>
          <p:cNvSpPr>
            <a:spLocks noGrp="1"/>
          </p:cNvSpPr>
          <p:nvPr>
            <p:ph type="body" idx="1"/>
          </p:nvPr>
        </p:nvSpPr>
        <p:spPr>
          <a:xfrm>
            <a:off x="881779" y="2353631"/>
            <a:ext cx="5415676" cy="1153477"/>
          </a:xfrm>
        </p:spPr>
        <p:txBody>
          <a:bodyPr anchor="b"/>
          <a:lstStyle>
            <a:lvl1pPr marL="0" indent="0">
              <a:buNone/>
              <a:defRPr sz="2900" b="1"/>
            </a:lvl1pPr>
            <a:lvl2pPr marL="547982" indent="0">
              <a:buNone/>
              <a:defRPr sz="2400" b="1"/>
            </a:lvl2pPr>
            <a:lvl3pPr marL="1095961" indent="0">
              <a:buNone/>
              <a:defRPr sz="2200" b="1"/>
            </a:lvl3pPr>
            <a:lvl4pPr marL="1643942" indent="0">
              <a:buNone/>
              <a:defRPr sz="2000" b="1"/>
            </a:lvl4pPr>
            <a:lvl5pPr marL="2191924" indent="0">
              <a:buNone/>
              <a:defRPr sz="2000" b="1"/>
            </a:lvl5pPr>
            <a:lvl6pPr marL="2739905" indent="0">
              <a:buNone/>
              <a:defRPr sz="2000" b="1"/>
            </a:lvl6pPr>
            <a:lvl7pPr marL="3287887" indent="0">
              <a:buNone/>
              <a:defRPr sz="2000" b="1"/>
            </a:lvl7pPr>
            <a:lvl8pPr marL="3835866" indent="0">
              <a:buNone/>
              <a:defRPr sz="2000" b="1"/>
            </a:lvl8pPr>
            <a:lvl9pPr marL="4383847" indent="0">
              <a:buNone/>
              <a:defRPr sz="2000" b="1"/>
            </a:lvl9pPr>
          </a:lstStyle>
          <a:p>
            <a:pPr lvl="0"/>
            <a:r>
              <a:rPr lang="ru-RU" smtClean="0"/>
              <a:t>Образец текста</a:t>
            </a:r>
          </a:p>
        </p:txBody>
      </p:sp>
      <p:sp>
        <p:nvSpPr>
          <p:cNvPr id="4" name="Объект 3"/>
          <p:cNvSpPr>
            <a:spLocks noGrp="1"/>
          </p:cNvSpPr>
          <p:nvPr>
            <p:ph sz="half" idx="2"/>
          </p:nvPr>
        </p:nvSpPr>
        <p:spPr>
          <a:xfrm>
            <a:off x="881779" y="3507108"/>
            <a:ext cx="5415676" cy="51584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480815" y="2353631"/>
            <a:ext cx="5442347" cy="1153477"/>
          </a:xfrm>
        </p:spPr>
        <p:txBody>
          <a:bodyPr anchor="b"/>
          <a:lstStyle>
            <a:lvl1pPr marL="0" indent="0">
              <a:buNone/>
              <a:defRPr sz="2900" b="1"/>
            </a:lvl1pPr>
            <a:lvl2pPr marL="547982" indent="0">
              <a:buNone/>
              <a:defRPr sz="2400" b="1"/>
            </a:lvl2pPr>
            <a:lvl3pPr marL="1095961" indent="0">
              <a:buNone/>
              <a:defRPr sz="2200" b="1"/>
            </a:lvl3pPr>
            <a:lvl4pPr marL="1643942" indent="0">
              <a:buNone/>
              <a:defRPr sz="2000" b="1"/>
            </a:lvl4pPr>
            <a:lvl5pPr marL="2191924" indent="0">
              <a:buNone/>
              <a:defRPr sz="2000" b="1"/>
            </a:lvl5pPr>
            <a:lvl6pPr marL="2739905" indent="0">
              <a:buNone/>
              <a:defRPr sz="2000" b="1"/>
            </a:lvl6pPr>
            <a:lvl7pPr marL="3287887" indent="0">
              <a:buNone/>
              <a:defRPr sz="2000" b="1"/>
            </a:lvl7pPr>
            <a:lvl8pPr marL="3835866" indent="0">
              <a:buNone/>
              <a:defRPr sz="2000" b="1"/>
            </a:lvl8pPr>
            <a:lvl9pPr marL="4383847" indent="0">
              <a:buNone/>
              <a:defRPr sz="2000" b="1"/>
            </a:lvl9pPr>
          </a:lstStyle>
          <a:p>
            <a:pPr lvl="0"/>
            <a:r>
              <a:rPr lang="ru-RU" smtClean="0"/>
              <a:t>Образец текста</a:t>
            </a:r>
          </a:p>
        </p:txBody>
      </p:sp>
      <p:sp>
        <p:nvSpPr>
          <p:cNvPr id="6" name="Объект 5"/>
          <p:cNvSpPr>
            <a:spLocks noGrp="1"/>
          </p:cNvSpPr>
          <p:nvPr>
            <p:ph sz="quarter" idx="4"/>
          </p:nvPr>
        </p:nvSpPr>
        <p:spPr>
          <a:xfrm>
            <a:off x="6480815" y="3507108"/>
            <a:ext cx="5442347" cy="51584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D9AC3CE3-15E3-41B9-AE14-EA2B846D9B6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4061383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7DDD3E9E-ECEF-4AC7-BCA9-85B732FA39F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8257236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47EA9584-6FC9-446B-89E9-C9D48C4D166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045802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3443" y="2393636"/>
            <a:ext cx="11041380" cy="3993830"/>
          </a:xfrm>
        </p:spPr>
        <p:txBody>
          <a:bodyPr anchor="b"/>
          <a:lstStyle>
            <a:lvl1pPr>
              <a:defRPr sz="7200"/>
            </a:lvl1pPr>
          </a:lstStyle>
          <a:p>
            <a:r>
              <a:rPr lang="ru-RU" smtClean="0"/>
              <a:t>Образец заголовка</a:t>
            </a:r>
            <a:endParaRPr lang="ru-RU"/>
          </a:p>
        </p:txBody>
      </p:sp>
      <p:sp>
        <p:nvSpPr>
          <p:cNvPr id="3" name="Текст 2"/>
          <p:cNvSpPr>
            <a:spLocks noGrp="1"/>
          </p:cNvSpPr>
          <p:nvPr>
            <p:ph type="body" idx="1"/>
          </p:nvPr>
        </p:nvSpPr>
        <p:spPr>
          <a:xfrm>
            <a:off x="873443" y="6425250"/>
            <a:ext cx="11041380" cy="2100262"/>
          </a:xfrm>
        </p:spPr>
        <p:txBody>
          <a:bodyPr/>
          <a:lstStyle>
            <a:lvl1pPr marL="0" indent="0">
              <a:buNone/>
              <a:defRPr sz="2900">
                <a:solidFill>
                  <a:schemeClr val="tx1">
                    <a:tint val="75000"/>
                  </a:schemeClr>
                </a:solidFill>
              </a:defRPr>
            </a:lvl1pPr>
            <a:lvl2pPr marL="548244" indent="0">
              <a:buNone/>
              <a:defRPr sz="2400">
                <a:solidFill>
                  <a:schemeClr val="tx1">
                    <a:tint val="75000"/>
                  </a:schemeClr>
                </a:solidFill>
              </a:defRPr>
            </a:lvl2pPr>
            <a:lvl3pPr marL="1096488" indent="0">
              <a:buNone/>
              <a:defRPr sz="2200">
                <a:solidFill>
                  <a:schemeClr val="tx1">
                    <a:tint val="75000"/>
                  </a:schemeClr>
                </a:solidFill>
              </a:defRPr>
            </a:lvl3pPr>
            <a:lvl4pPr marL="1644732" indent="0">
              <a:buNone/>
              <a:defRPr sz="1900">
                <a:solidFill>
                  <a:schemeClr val="tx1">
                    <a:tint val="75000"/>
                  </a:schemeClr>
                </a:solidFill>
              </a:defRPr>
            </a:lvl4pPr>
            <a:lvl5pPr marL="2192977" indent="0">
              <a:buNone/>
              <a:defRPr sz="1900">
                <a:solidFill>
                  <a:schemeClr val="tx1">
                    <a:tint val="75000"/>
                  </a:schemeClr>
                </a:solidFill>
              </a:defRPr>
            </a:lvl5pPr>
            <a:lvl6pPr marL="2741221" indent="0">
              <a:buNone/>
              <a:defRPr sz="1900">
                <a:solidFill>
                  <a:schemeClr val="tx1">
                    <a:tint val="75000"/>
                  </a:schemeClr>
                </a:solidFill>
              </a:defRPr>
            </a:lvl6pPr>
            <a:lvl7pPr marL="3289465" indent="0">
              <a:buNone/>
              <a:defRPr sz="1900">
                <a:solidFill>
                  <a:schemeClr val="tx1">
                    <a:tint val="75000"/>
                  </a:schemeClr>
                </a:solidFill>
              </a:defRPr>
            </a:lvl7pPr>
            <a:lvl8pPr marL="3837709" indent="0">
              <a:buNone/>
              <a:defRPr sz="1900">
                <a:solidFill>
                  <a:schemeClr val="tx1">
                    <a:tint val="75000"/>
                  </a:schemeClr>
                </a:solidFill>
              </a:defRPr>
            </a:lvl8pPr>
            <a:lvl9pPr marL="4385953" indent="0">
              <a:buNone/>
              <a:defRPr sz="19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r>
              <a:rPr lang="ru-RU" smtClean="0"/>
              <a:t>10.02.2016</a:t>
            </a: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A22171C-80CF-4EB9-A959-3CDAA13E4B70}" type="slidenum">
              <a:rPr lang="ru-RU"/>
              <a:pPr>
                <a:defRPr/>
              </a:pPr>
              <a:t>‹#›</a:t>
            </a:fld>
            <a:endParaRPr lang="ru-RU"/>
          </a:p>
        </p:txBody>
      </p:sp>
    </p:spTree>
    <p:extLst>
      <p:ext uri="{BB962C8B-B14F-4D97-AF65-F5344CB8AC3E}">
        <p14:creationId xmlns:p14="http://schemas.microsoft.com/office/powerpoint/2010/main" val="18353773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1789" y="640081"/>
            <a:ext cx="4128849" cy="2240280"/>
          </a:xfrm>
        </p:spPr>
        <p:txBody>
          <a:bodyPr anchor="b"/>
          <a:lstStyle>
            <a:lvl1pPr>
              <a:defRPr sz="3800"/>
            </a:lvl1pPr>
          </a:lstStyle>
          <a:p>
            <a:r>
              <a:rPr lang="ru-RU" smtClean="0"/>
              <a:t>Образец заголовка</a:t>
            </a:r>
            <a:endParaRPr lang="ru-RU"/>
          </a:p>
        </p:txBody>
      </p:sp>
      <p:sp>
        <p:nvSpPr>
          <p:cNvPr id="3" name="Объект 2"/>
          <p:cNvSpPr>
            <a:spLocks noGrp="1"/>
          </p:cNvSpPr>
          <p:nvPr>
            <p:ph idx="1"/>
          </p:nvPr>
        </p:nvSpPr>
        <p:spPr>
          <a:xfrm>
            <a:off x="5442347" y="1382396"/>
            <a:ext cx="6480810" cy="6823074"/>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81789" y="2880377"/>
            <a:ext cx="4128849" cy="5336225"/>
          </a:xfrm>
        </p:spPr>
        <p:txBody>
          <a:bodyPr/>
          <a:lstStyle>
            <a:lvl1pPr marL="0" indent="0">
              <a:buNone/>
              <a:defRPr sz="2000"/>
            </a:lvl1pPr>
            <a:lvl2pPr marL="547982" indent="0">
              <a:buNone/>
              <a:defRPr sz="1500"/>
            </a:lvl2pPr>
            <a:lvl3pPr marL="1095961" indent="0">
              <a:buNone/>
              <a:defRPr sz="1400"/>
            </a:lvl3pPr>
            <a:lvl4pPr marL="1643942" indent="0">
              <a:buNone/>
              <a:defRPr sz="1300"/>
            </a:lvl4pPr>
            <a:lvl5pPr marL="2191924" indent="0">
              <a:buNone/>
              <a:defRPr sz="1300"/>
            </a:lvl5pPr>
            <a:lvl6pPr marL="2739905" indent="0">
              <a:buNone/>
              <a:defRPr sz="1300"/>
            </a:lvl6pPr>
            <a:lvl7pPr marL="3287887" indent="0">
              <a:buNone/>
              <a:defRPr sz="1300"/>
            </a:lvl7pPr>
            <a:lvl8pPr marL="3835866" indent="0">
              <a:buNone/>
              <a:defRPr sz="1300"/>
            </a:lvl8pPr>
            <a:lvl9pPr marL="4383847" indent="0">
              <a:buNone/>
              <a:defRPr sz="13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060EB9F3-39CE-44E7-B9F9-66414ECE552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9982102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1789" y="640081"/>
            <a:ext cx="4128849" cy="2240280"/>
          </a:xfrm>
        </p:spPr>
        <p:txBody>
          <a:bodyPr anchor="b"/>
          <a:lstStyle>
            <a:lvl1pPr>
              <a:defRPr sz="3800"/>
            </a:lvl1pPr>
          </a:lstStyle>
          <a:p>
            <a:r>
              <a:rPr lang="ru-RU" smtClean="0"/>
              <a:t>Образец заголовка</a:t>
            </a:r>
            <a:endParaRPr lang="ru-RU"/>
          </a:p>
        </p:txBody>
      </p:sp>
      <p:sp>
        <p:nvSpPr>
          <p:cNvPr id="3" name="Рисунок 2"/>
          <p:cNvSpPr>
            <a:spLocks noGrp="1"/>
          </p:cNvSpPr>
          <p:nvPr>
            <p:ph type="pic" idx="1"/>
          </p:nvPr>
        </p:nvSpPr>
        <p:spPr>
          <a:xfrm>
            <a:off x="5442347" y="1382396"/>
            <a:ext cx="6480810" cy="6823074"/>
          </a:xfrm>
        </p:spPr>
        <p:txBody>
          <a:bodyPr rtlCol="0">
            <a:normAutofit/>
          </a:bodyPr>
          <a:lstStyle>
            <a:lvl1pPr marL="0" indent="0">
              <a:buNone/>
              <a:defRPr sz="3800"/>
            </a:lvl1pPr>
            <a:lvl2pPr marL="547982" indent="0">
              <a:buNone/>
              <a:defRPr sz="3400"/>
            </a:lvl2pPr>
            <a:lvl3pPr marL="1095961" indent="0">
              <a:buNone/>
              <a:defRPr sz="2900"/>
            </a:lvl3pPr>
            <a:lvl4pPr marL="1643942" indent="0">
              <a:buNone/>
              <a:defRPr sz="2400"/>
            </a:lvl4pPr>
            <a:lvl5pPr marL="2191924" indent="0">
              <a:buNone/>
              <a:defRPr sz="2400"/>
            </a:lvl5pPr>
            <a:lvl6pPr marL="2739905" indent="0">
              <a:buNone/>
              <a:defRPr sz="2400"/>
            </a:lvl6pPr>
            <a:lvl7pPr marL="3287887" indent="0">
              <a:buNone/>
              <a:defRPr sz="2400"/>
            </a:lvl7pPr>
            <a:lvl8pPr marL="3835866" indent="0">
              <a:buNone/>
              <a:defRPr sz="2400"/>
            </a:lvl8pPr>
            <a:lvl9pPr marL="4383847" indent="0">
              <a:buNone/>
              <a:defRPr sz="2400"/>
            </a:lvl9pPr>
          </a:lstStyle>
          <a:p>
            <a:pPr lvl="0"/>
            <a:endParaRPr lang="ru-RU" noProof="0"/>
          </a:p>
        </p:txBody>
      </p:sp>
      <p:sp>
        <p:nvSpPr>
          <p:cNvPr id="4" name="Текст 3"/>
          <p:cNvSpPr>
            <a:spLocks noGrp="1"/>
          </p:cNvSpPr>
          <p:nvPr>
            <p:ph type="body" sz="half" idx="2"/>
          </p:nvPr>
        </p:nvSpPr>
        <p:spPr>
          <a:xfrm>
            <a:off x="881789" y="2880377"/>
            <a:ext cx="4128849" cy="5336225"/>
          </a:xfrm>
        </p:spPr>
        <p:txBody>
          <a:bodyPr/>
          <a:lstStyle>
            <a:lvl1pPr marL="0" indent="0">
              <a:buNone/>
              <a:defRPr sz="2000"/>
            </a:lvl1pPr>
            <a:lvl2pPr marL="547982" indent="0">
              <a:buNone/>
              <a:defRPr sz="1500"/>
            </a:lvl2pPr>
            <a:lvl3pPr marL="1095961" indent="0">
              <a:buNone/>
              <a:defRPr sz="1400"/>
            </a:lvl3pPr>
            <a:lvl4pPr marL="1643942" indent="0">
              <a:buNone/>
              <a:defRPr sz="1300"/>
            </a:lvl4pPr>
            <a:lvl5pPr marL="2191924" indent="0">
              <a:buNone/>
              <a:defRPr sz="1300"/>
            </a:lvl5pPr>
            <a:lvl6pPr marL="2739905" indent="0">
              <a:buNone/>
              <a:defRPr sz="1300"/>
            </a:lvl6pPr>
            <a:lvl7pPr marL="3287887" indent="0">
              <a:buNone/>
              <a:defRPr sz="1300"/>
            </a:lvl7pPr>
            <a:lvl8pPr marL="3835866" indent="0">
              <a:buNone/>
              <a:defRPr sz="1300"/>
            </a:lvl8pPr>
            <a:lvl9pPr marL="4383847" indent="0">
              <a:buNone/>
              <a:defRPr sz="13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2B2B362C-59B7-4224-B209-68A5E34A71C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5097811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918EBDE8-C4F5-46D8-A81D-B6AF711C3B2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3629097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161150" y="511194"/>
            <a:ext cx="2760345" cy="81365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80115" y="511194"/>
            <a:ext cx="8121015" cy="81365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C499F1A9-CE99-4E9B-9B96-ACE372EA209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4131282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60120" y="2982600"/>
            <a:ext cx="10881360" cy="205803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537667" indent="0" algn="ctr">
              <a:buNone/>
              <a:defRPr>
                <a:solidFill>
                  <a:schemeClr val="tx1">
                    <a:tint val="75000"/>
                  </a:schemeClr>
                </a:solidFill>
              </a:defRPr>
            </a:lvl2pPr>
            <a:lvl3pPr marL="1075334" indent="0" algn="ctr">
              <a:buNone/>
              <a:defRPr>
                <a:solidFill>
                  <a:schemeClr val="tx1">
                    <a:tint val="75000"/>
                  </a:schemeClr>
                </a:solidFill>
              </a:defRPr>
            </a:lvl3pPr>
            <a:lvl4pPr marL="1613002" indent="0" algn="ctr">
              <a:buNone/>
              <a:defRPr>
                <a:solidFill>
                  <a:schemeClr val="tx1">
                    <a:tint val="75000"/>
                  </a:schemeClr>
                </a:solidFill>
              </a:defRPr>
            </a:lvl4pPr>
            <a:lvl5pPr marL="2150669" indent="0" algn="ctr">
              <a:buNone/>
              <a:defRPr>
                <a:solidFill>
                  <a:schemeClr val="tx1">
                    <a:tint val="75000"/>
                  </a:schemeClr>
                </a:solidFill>
              </a:defRPr>
            </a:lvl5pPr>
            <a:lvl6pPr marL="2688336" indent="0" algn="ctr">
              <a:buNone/>
              <a:defRPr>
                <a:solidFill>
                  <a:schemeClr val="tx1">
                    <a:tint val="75000"/>
                  </a:schemeClr>
                </a:solidFill>
              </a:defRPr>
            </a:lvl6pPr>
            <a:lvl7pPr marL="3226003" indent="0" algn="ctr">
              <a:buNone/>
              <a:defRPr>
                <a:solidFill>
                  <a:schemeClr val="tx1">
                    <a:tint val="75000"/>
                  </a:schemeClr>
                </a:solidFill>
              </a:defRPr>
            </a:lvl7pPr>
            <a:lvl8pPr marL="3763670" indent="0" algn="ctr">
              <a:buNone/>
              <a:defRPr>
                <a:solidFill>
                  <a:schemeClr val="tx1">
                    <a:tint val="75000"/>
                  </a:schemeClr>
                </a:solidFill>
              </a:defRPr>
            </a:lvl8pPr>
            <a:lvl9pPr marL="4301338"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defRPr/>
            </a:pPr>
            <a:fld id="{C9FF9421-D313-46DB-92C7-C0B0F301E0B4}" type="datetime1">
              <a:rPr lang="ru-RU" smtClean="0">
                <a:solidFill>
                  <a:prstClr val="black">
                    <a:tint val="75000"/>
                  </a:prstClr>
                </a:solidFill>
              </a:rPr>
              <a:pPr>
                <a:defRPr/>
              </a:pPr>
              <a:t>18.09.2018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DBF228ED-B2EE-4F15-A0C7-6C0A4540E08A}"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5907074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E96BB3CA-7590-49BD-9E0B-CB8752F00D8E}" type="datetime1">
              <a:rPr lang="ru-RU" smtClean="0">
                <a:solidFill>
                  <a:prstClr val="black">
                    <a:tint val="75000"/>
                  </a:prstClr>
                </a:solidFill>
              </a:rPr>
              <a:pPr>
                <a:defRPr/>
              </a:pPr>
              <a:t>18.09.2018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B71FCD68-0AFD-4048-852E-53B764BC6EED}"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414074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1238" y="6169665"/>
            <a:ext cx="10881360" cy="1906905"/>
          </a:xfrm>
        </p:spPr>
        <p:txBody>
          <a:bodyPr anchor="t"/>
          <a:lstStyle>
            <a:lvl1pPr algn="l">
              <a:defRPr sz="4700" b="1" cap="all"/>
            </a:lvl1pPr>
          </a:lstStyle>
          <a:p>
            <a:r>
              <a:rPr lang="ru-RU" smtClean="0"/>
              <a:t>Образец заголовка</a:t>
            </a:r>
            <a:endParaRPr lang="ru-RU"/>
          </a:p>
        </p:txBody>
      </p:sp>
      <p:sp>
        <p:nvSpPr>
          <p:cNvPr id="3" name="Текст 2"/>
          <p:cNvSpPr>
            <a:spLocks noGrp="1"/>
          </p:cNvSpPr>
          <p:nvPr>
            <p:ph type="body" idx="1"/>
          </p:nvPr>
        </p:nvSpPr>
        <p:spPr>
          <a:xfrm>
            <a:off x="1011238" y="4069399"/>
            <a:ext cx="10881360" cy="2100262"/>
          </a:xfrm>
        </p:spPr>
        <p:txBody>
          <a:bodyPr anchor="b"/>
          <a:lstStyle>
            <a:lvl1pPr marL="0" indent="0">
              <a:buNone/>
              <a:defRPr sz="2400">
                <a:solidFill>
                  <a:schemeClr val="tx1">
                    <a:tint val="75000"/>
                  </a:schemeClr>
                </a:solidFill>
              </a:defRPr>
            </a:lvl1pPr>
            <a:lvl2pPr marL="537667" indent="0">
              <a:buNone/>
              <a:defRPr sz="2100">
                <a:solidFill>
                  <a:schemeClr val="tx1">
                    <a:tint val="75000"/>
                  </a:schemeClr>
                </a:solidFill>
              </a:defRPr>
            </a:lvl2pPr>
            <a:lvl3pPr marL="1075334" indent="0">
              <a:buNone/>
              <a:defRPr sz="1900">
                <a:solidFill>
                  <a:schemeClr val="tx1">
                    <a:tint val="75000"/>
                  </a:schemeClr>
                </a:solidFill>
              </a:defRPr>
            </a:lvl3pPr>
            <a:lvl4pPr marL="1613002" indent="0">
              <a:buNone/>
              <a:defRPr sz="1600">
                <a:solidFill>
                  <a:schemeClr val="tx1">
                    <a:tint val="75000"/>
                  </a:schemeClr>
                </a:solidFill>
              </a:defRPr>
            </a:lvl4pPr>
            <a:lvl5pPr marL="2150669" indent="0">
              <a:buNone/>
              <a:defRPr sz="1600">
                <a:solidFill>
                  <a:schemeClr val="tx1">
                    <a:tint val="75000"/>
                  </a:schemeClr>
                </a:solidFill>
              </a:defRPr>
            </a:lvl5pPr>
            <a:lvl6pPr marL="2688336" indent="0">
              <a:buNone/>
              <a:defRPr sz="1600">
                <a:solidFill>
                  <a:schemeClr val="tx1">
                    <a:tint val="75000"/>
                  </a:schemeClr>
                </a:solidFill>
              </a:defRPr>
            </a:lvl6pPr>
            <a:lvl7pPr marL="3226003" indent="0">
              <a:buNone/>
              <a:defRPr sz="1600">
                <a:solidFill>
                  <a:schemeClr val="tx1">
                    <a:tint val="75000"/>
                  </a:schemeClr>
                </a:solidFill>
              </a:defRPr>
            </a:lvl7pPr>
            <a:lvl8pPr marL="3763670" indent="0">
              <a:buNone/>
              <a:defRPr sz="1600">
                <a:solidFill>
                  <a:schemeClr val="tx1">
                    <a:tint val="75000"/>
                  </a:schemeClr>
                </a:solidFill>
              </a:defRPr>
            </a:lvl8pPr>
            <a:lvl9pPr marL="4301338"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fld id="{F206E288-B81B-4A09-8D5E-56596D16ACE9}" type="datetime1">
              <a:rPr lang="ru-RU" smtClean="0">
                <a:solidFill>
                  <a:prstClr val="black">
                    <a:tint val="75000"/>
                  </a:prstClr>
                </a:solidFill>
              </a:rPr>
              <a:pPr>
                <a:defRPr/>
              </a:pPr>
              <a:t>18.09.2018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1A22171C-80CF-4EB9-A959-3CDAA13E4B70}"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6221437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53440" y="2240285"/>
            <a:ext cx="7574280" cy="6336348"/>
          </a:xfrm>
        </p:spPr>
        <p:txBody>
          <a:bodyPr/>
          <a:lstStyle>
            <a:lvl1pPr>
              <a:defRPr sz="33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8641080" y="2240285"/>
            <a:ext cx="7574280" cy="6336348"/>
          </a:xfrm>
        </p:spPr>
        <p:txBody>
          <a:bodyPr/>
          <a:lstStyle>
            <a:lvl1pPr>
              <a:defRPr sz="33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fld id="{5DAD1564-E9F8-4CA0-9B58-FC6B24C6BF4D}" type="datetime1">
              <a:rPr lang="ru-RU" smtClean="0">
                <a:solidFill>
                  <a:prstClr val="black">
                    <a:tint val="75000"/>
                  </a:prstClr>
                </a:solidFill>
              </a:rPr>
              <a:pPr>
                <a:defRPr/>
              </a:pPr>
              <a:t>18.09.2018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pPr>
              <a:defRPr/>
            </a:pP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pPr>
              <a:defRPr/>
            </a:pPr>
            <a:fld id="{00B7E1EA-8D70-4860-BF45-409C57149FC5}"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5476428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0080" y="384493"/>
            <a:ext cx="11521440" cy="16002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40080" y="2149158"/>
            <a:ext cx="5656263" cy="895667"/>
          </a:xfrm>
        </p:spPr>
        <p:txBody>
          <a:bodyPr anchor="b"/>
          <a:lstStyle>
            <a:lvl1pPr marL="0" indent="0">
              <a:buNone/>
              <a:defRPr sz="2800" b="1"/>
            </a:lvl1pPr>
            <a:lvl2pPr marL="537667" indent="0">
              <a:buNone/>
              <a:defRPr sz="2400" b="1"/>
            </a:lvl2pPr>
            <a:lvl3pPr marL="1075334" indent="0">
              <a:buNone/>
              <a:defRPr sz="2100" b="1"/>
            </a:lvl3pPr>
            <a:lvl4pPr marL="1613002" indent="0">
              <a:buNone/>
              <a:defRPr sz="1900" b="1"/>
            </a:lvl4pPr>
            <a:lvl5pPr marL="2150669" indent="0">
              <a:buNone/>
              <a:defRPr sz="1900" b="1"/>
            </a:lvl5pPr>
            <a:lvl6pPr marL="2688336" indent="0">
              <a:buNone/>
              <a:defRPr sz="1900" b="1"/>
            </a:lvl6pPr>
            <a:lvl7pPr marL="3226003" indent="0">
              <a:buNone/>
              <a:defRPr sz="1900" b="1"/>
            </a:lvl7pPr>
            <a:lvl8pPr marL="3763670" indent="0">
              <a:buNone/>
              <a:defRPr sz="1900" b="1"/>
            </a:lvl8pPr>
            <a:lvl9pPr marL="4301338" indent="0">
              <a:buNone/>
              <a:defRPr sz="1900" b="1"/>
            </a:lvl9pPr>
          </a:lstStyle>
          <a:p>
            <a:pPr lvl="0"/>
            <a:r>
              <a:rPr lang="ru-RU" smtClean="0"/>
              <a:t>Образец текста</a:t>
            </a:r>
          </a:p>
        </p:txBody>
      </p:sp>
      <p:sp>
        <p:nvSpPr>
          <p:cNvPr id="4" name="Объект 3"/>
          <p:cNvSpPr>
            <a:spLocks noGrp="1"/>
          </p:cNvSpPr>
          <p:nvPr>
            <p:ph sz="half" idx="2"/>
          </p:nvPr>
        </p:nvSpPr>
        <p:spPr>
          <a:xfrm>
            <a:off x="640080" y="3044825"/>
            <a:ext cx="5656263" cy="5531803"/>
          </a:xfrm>
        </p:spPr>
        <p:txBody>
          <a:bodyPr/>
          <a:lstStyle>
            <a:lvl1pPr>
              <a:defRPr sz="28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503038" y="2149158"/>
            <a:ext cx="5658485" cy="895667"/>
          </a:xfrm>
        </p:spPr>
        <p:txBody>
          <a:bodyPr anchor="b"/>
          <a:lstStyle>
            <a:lvl1pPr marL="0" indent="0">
              <a:buNone/>
              <a:defRPr sz="2800" b="1"/>
            </a:lvl1pPr>
            <a:lvl2pPr marL="537667" indent="0">
              <a:buNone/>
              <a:defRPr sz="2400" b="1"/>
            </a:lvl2pPr>
            <a:lvl3pPr marL="1075334" indent="0">
              <a:buNone/>
              <a:defRPr sz="2100" b="1"/>
            </a:lvl3pPr>
            <a:lvl4pPr marL="1613002" indent="0">
              <a:buNone/>
              <a:defRPr sz="1900" b="1"/>
            </a:lvl4pPr>
            <a:lvl5pPr marL="2150669" indent="0">
              <a:buNone/>
              <a:defRPr sz="1900" b="1"/>
            </a:lvl5pPr>
            <a:lvl6pPr marL="2688336" indent="0">
              <a:buNone/>
              <a:defRPr sz="1900" b="1"/>
            </a:lvl6pPr>
            <a:lvl7pPr marL="3226003" indent="0">
              <a:buNone/>
              <a:defRPr sz="1900" b="1"/>
            </a:lvl7pPr>
            <a:lvl8pPr marL="3763670" indent="0">
              <a:buNone/>
              <a:defRPr sz="1900" b="1"/>
            </a:lvl8pPr>
            <a:lvl9pPr marL="4301338" indent="0">
              <a:buNone/>
              <a:defRPr sz="1900" b="1"/>
            </a:lvl9pPr>
          </a:lstStyle>
          <a:p>
            <a:pPr lvl="0"/>
            <a:r>
              <a:rPr lang="ru-RU" smtClean="0"/>
              <a:t>Образец текста</a:t>
            </a:r>
          </a:p>
        </p:txBody>
      </p:sp>
      <p:sp>
        <p:nvSpPr>
          <p:cNvPr id="6" name="Объект 5"/>
          <p:cNvSpPr>
            <a:spLocks noGrp="1"/>
          </p:cNvSpPr>
          <p:nvPr>
            <p:ph sz="quarter" idx="4"/>
          </p:nvPr>
        </p:nvSpPr>
        <p:spPr>
          <a:xfrm>
            <a:off x="6503038" y="3044825"/>
            <a:ext cx="5658485" cy="5531803"/>
          </a:xfrm>
        </p:spPr>
        <p:txBody>
          <a:bodyPr/>
          <a:lstStyle>
            <a:lvl1pPr>
              <a:defRPr sz="28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fld id="{F6E5C0DB-244D-4FE5-965C-A8554FEAED7B}" type="datetime1">
              <a:rPr lang="ru-RU" smtClean="0">
                <a:solidFill>
                  <a:prstClr val="black">
                    <a:tint val="75000"/>
                  </a:prstClr>
                </a:solidFill>
              </a:rPr>
              <a:pPr>
                <a:defRPr/>
              </a:pPr>
              <a:t>18.09.2018</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pPr>
              <a:defRPr/>
            </a:pPr>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pPr>
              <a:defRPr/>
            </a:pPr>
            <a:fld id="{D9AC3CE3-15E3-41B9-AE14-EA2B846D9B63}"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3768255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fld id="{DC1378C7-A4DC-4CDD-AE86-500B2B744A5E}" type="datetime1">
              <a:rPr lang="ru-RU" smtClean="0">
                <a:solidFill>
                  <a:prstClr val="black">
                    <a:tint val="75000"/>
                  </a:prstClr>
                </a:solidFill>
              </a:rPr>
              <a:pPr>
                <a:defRPr/>
              </a:pPr>
              <a:t>18.09.2018</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pPr>
              <a:defRPr/>
            </a:pPr>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pPr>
              <a:defRPr/>
            </a:pPr>
            <a:fld id="{7DDD3E9E-ECEF-4AC7-BCA9-85B732FA39F3}"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000024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80110" y="2555875"/>
            <a:ext cx="5440680" cy="60918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480810" y="2555875"/>
            <a:ext cx="5440680" cy="60918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r>
              <a:rPr lang="ru-RU" smtClean="0"/>
              <a:t>10.02.2016</a:t>
            </a: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0B7E1EA-8D70-4860-BF45-409C57149FC5}" type="slidenum">
              <a:rPr lang="ru-RU"/>
              <a:pPr>
                <a:defRPr/>
              </a:pPr>
              <a:t>‹#›</a:t>
            </a:fld>
            <a:endParaRPr lang="ru-RU"/>
          </a:p>
        </p:txBody>
      </p:sp>
    </p:spTree>
    <p:extLst>
      <p:ext uri="{BB962C8B-B14F-4D97-AF65-F5344CB8AC3E}">
        <p14:creationId xmlns:p14="http://schemas.microsoft.com/office/powerpoint/2010/main" val="6559325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C8DC68F3-2548-4613-AC5F-F28D0D444270}" type="datetime1">
              <a:rPr lang="ru-RU" smtClean="0">
                <a:solidFill>
                  <a:prstClr val="black">
                    <a:tint val="75000"/>
                  </a:prstClr>
                </a:solidFill>
              </a:rPr>
              <a:pPr>
                <a:defRPr/>
              </a:pPr>
              <a:t>18.09.2018</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pPr>
              <a:defRPr/>
            </a:pPr>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pPr>
              <a:defRPr/>
            </a:pPr>
            <a:fld id="{47EA9584-6FC9-446B-89E9-C9D48C4D1663}"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9445587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0082" y="382270"/>
            <a:ext cx="4211638" cy="1626870"/>
          </a:xfrm>
        </p:spPr>
        <p:txBody>
          <a:bodyPr anchor="b"/>
          <a:lstStyle>
            <a:lvl1pPr algn="l">
              <a:defRPr sz="2400" b="1"/>
            </a:lvl1pPr>
          </a:lstStyle>
          <a:p>
            <a:r>
              <a:rPr lang="ru-RU" smtClean="0"/>
              <a:t>Образец заголовка</a:t>
            </a:r>
            <a:endParaRPr lang="ru-RU"/>
          </a:p>
        </p:txBody>
      </p:sp>
      <p:sp>
        <p:nvSpPr>
          <p:cNvPr id="3" name="Объект 2"/>
          <p:cNvSpPr>
            <a:spLocks noGrp="1"/>
          </p:cNvSpPr>
          <p:nvPr>
            <p:ph idx="1"/>
          </p:nvPr>
        </p:nvSpPr>
        <p:spPr>
          <a:xfrm>
            <a:off x="5005070" y="382275"/>
            <a:ext cx="7156450" cy="8194358"/>
          </a:xfrm>
        </p:spPr>
        <p:txBody>
          <a:bodyPr/>
          <a:lstStyle>
            <a:lvl1pPr>
              <a:defRPr sz="3800"/>
            </a:lvl1pPr>
            <a:lvl2pPr>
              <a:defRPr sz="3300"/>
            </a:lvl2pPr>
            <a:lvl3pPr>
              <a:defRPr sz="2800"/>
            </a:lvl3pPr>
            <a:lvl4pPr>
              <a:defRPr sz="2400"/>
            </a:lvl4pPr>
            <a:lvl5pPr>
              <a:defRPr sz="2400"/>
            </a:lvl5pPr>
            <a:lvl6pPr>
              <a:defRPr sz="2400"/>
            </a:lvl6pPr>
            <a:lvl7pPr>
              <a:defRPr sz="2400"/>
            </a:lvl7pPr>
            <a:lvl8pPr>
              <a:defRPr sz="2400"/>
            </a:lvl8pPr>
            <a:lvl9pPr>
              <a:defRPr sz="2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40082" y="2009145"/>
            <a:ext cx="4211638" cy="6567488"/>
          </a:xfrm>
        </p:spPr>
        <p:txBody>
          <a:bodyPr/>
          <a:lstStyle>
            <a:lvl1pPr marL="0" indent="0">
              <a:buNone/>
              <a:defRPr sz="1600"/>
            </a:lvl1pPr>
            <a:lvl2pPr marL="537667" indent="0">
              <a:buNone/>
              <a:defRPr sz="1400"/>
            </a:lvl2pPr>
            <a:lvl3pPr marL="1075334" indent="0">
              <a:buNone/>
              <a:defRPr sz="1200"/>
            </a:lvl3pPr>
            <a:lvl4pPr marL="1613002" indent="0">
              <a:buNone/>
              <a:defRPr sz="1100"/>
            </a:lvl4pPr>
            <a:lvl5pPr marL="2150669" indent="0">
              <a:buNone/>
              <a:defRPr sz="1100"/>
            </a:lvl5pPr>
            <a:lvl6pPr marL="2688336" indent="0">
              <a:buNone/>
              <a:defRPr sz="1100"/>
            </a:lvl6pPr>
            <a:lvl7pPr marL="3226003" indent="0">
              <a:buNone/>
              <a:defRPr sz="1100"/>
            </a:lvl7pPr>
            <a:lvl8pPr marL="3763670" indent="0">
              <a:buNone/>
              <a:defRPr sz="1100"/>
            </a:lvl8pPr>
            <a:lvl9pPr marL="4301338" indent="0">
              <a:buNone/>
              <a:defRPr sz="11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A33F7614-9FBB-4FCA-9462-90501EFED06F}" type="datetime1">
              <a:rPr lang="ru-RU" smtClean="0">
                <a:solidFill>
                  <a:prstClr val="black">
                    <a:tint val="75000"/>
                  </a:prstClr>
                </a:solidFill>
              </a:rPr>
              <a:pPr>
                <a:defRPr/>
              </a:pPr>
              <a:t>18.09.2018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pPr>
              <a:defRPr/>
            </a:pP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pPr>
              <a:defRPr/>
            </a:pPr>
            <a:fld id="{060EB9F3-39CE-44E7-B9F9-66414ECE5524}"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6794486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9203" y="6720840"/>
            <a:ext cx="7680960" cy="793433"/>
          </a:xfrm>
        </p:spPr>
        <p:txBody>
          <a:bodyPr anchor="b"/>
          <a:lstStyle>
            <a:lvl1pPr algn="l">
              <a:defRPr sz="2400" b="1"/>
            </a:lvl1pPr>
          </a:lstStyle>
          <a:p>
            <a:r>
              <a:rPr lang="ru-RU" smtClean="0"/>
              <a:t>Образец заголовка</a:t>
            </a:r>
            <a:endParaRPr lang="ru-RU"/>
          </a:p>
        </p:txBody>
      </p:sp>
      <p:sp>
        <p:nvSpPr>
          <p:cNvPr id="3" name="Рисунок 2"/>
          <p:cNvSpPr>
            <a:spLocks noGrp="1"/>
          </p:cNvSpPr>
          <p:nvPr>
            <p:ph type="pic" idx="1"/>
          </p:nvPr>
        </p:nvSpPr>
        <p:spPr>
          <a:xfrm>
            <a:off x="2509203" y="857885"/>
            <a:ext cx="7680960" cy="5760720"/>
          </a:xfrm>
        </p:spPr>
        <p:txBody>
          <a:bodyPr/>
          <a:lstStyle>
            <a:lvl1pPr marL="0" indent="0">
              <a:buNone/>
              <a:defRPr sz="3800"/>
            </a:lvl1pPr>
            <a:lvl2pPr marL="537667" indent="0">
              <a:buNone/>
              <a:defRPr sz="3300"/>
            </a:lvl2pPr>
            <a:lvl3pPr marL="1075334" indent="0">
              <a:buNone/>
              <a:defRPr sz="2800"/>
            </a:lvl3pPr>
            <a:lvl4pPr marL="1613002" indent="0">
              <a:buNone/>
              <a:defRPr sz="2400"/>
            </a:lvl4pPr>
            <a:lvl5pPr marL="2150669" indent="0">
              <a:buNone/>
              <a:defRPr sz="2400"/>
            </a:lvl5pPr>
            <a:lvl6pPr marL="2688336" indent="0">
              <a:buNone/>
              <a:defRPr sz="2400"/>
            </a:lvl6pPr>
            <a:lvl7pPr marL="3226003" indent="0">
              <a:buNone/>
              <a:defRPr sz="2400"/>
            </a:lvl7pPr>
            <a:lvl8pPr marL="3763670" indent="0">
              <a:buNone/>
              <a:defRPr sz="2400"/>
            </a:lvl8pPr>
            <a:lvl9pPr marL="4301338" indent="0">
              <a:buNone/>
              <a:defRPr sz="2400"/>
            </a:lvl9pPr>
          </a:lstStyle>
          <a:p>
            <a:endParaRPr lang="ru-RU"/>
          </a:p>
        </p:txBody>
      </p:sp>
      <p:sp>
        <p:nvSpPr>
          <p:cNvPr id="4" name="Текст 3"/>
          <p:cNvSpPr>
            <a:spLocks noGrp="1"/>
          </p:cNvSpPr>
          <p:nvPr>
            <p:ph type="body" sz="half" idx="2"/>
          </p:nvPr>
        </p:nvSpPr>
        <p:spPr>
          <a:xfrm>
            <a:off x="2509203" y="7514273"/>
            <a:ext cx="7680960" cy="1126807"/>
          </a:xfrm>
        </p:spPr>
        <p:txBody>
          <a:bodyPr/>
          <a:lstStyle>
            <a:lvl1pPr marL="0" indent="0">
              <a:buNone/>
              <a:defRPr sz="1600"/>
            </a:lvl1pPr>
            <a:lvl2pPr marL="537667" indent="0">
              <a:buNone/>
              <a:defRPr sz="1400"/>
            </a:lvl2pPr>
            <a:lvl3pPr marL="1075334" indent="0">
              <a:buNone/>
              <a:defRPr sz="1200"/>
            </a:lvl3pPr>
            <a:lvl4pPr marL="1613002" indent="0">
              <a:buNone/>
              <a:defRPr sz="1100"/>
            </a:lvl4pPr>
            <a:lvl5pPr marL="2150669" indent="0">
              <a:buNone/>
              <a:defRPr sz="1100"/>
            </a:lvl5pPr>
            <a:lvl6pPr marL="2688336" indent="0">
              <a:buNone/>
              <a:defRPr sz="1100"/>
            </a:lvl6pPr>
            <a:lvl7pPr marL="3226003" indent="0">
              <a:buNone/>
              <a:defRPr sz="1100"/>
            </a:lvl7pPr>
            <a:lvl8pPr marL="3763670" indent="0">
              <a:buNone/>
              <a:defRPr sz="1100"/>
            </a:lvl8pPr>
            <a:lvl9pPr marL="4301338" indent="0">
              <a:buNone/>
              <a:defRPr sz="11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344E31A9-CBA2-4A0B-B696-878B475EEAB2}" type="datetime1">
              <a:rPr lang="ru-RU" smtClean="0">
                <a:solidFill>
                  <a:prstClr val="black">
                    <a:tint val="75000"/>
                  </a:prstClr>
                </a:solidFill>
              </a:rPr>
              <a:pPr>
                <a:defRPr/>
              </a:pPr>
              <a:t>18.09.2018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pPr>
              <a:defRPr/>
            </a:pP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pPr>
              <a:defRPr/>
            </a:pPr>
            <a:fld id="{2B2B362C-59B7-4224-B209-68A5E34A71CF}"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3219584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BF70EEF2-CB80-40F0-B63F-8AAC69D0F3F5}" type="datetime1">
              <a:rPr lang="ru-RU" smtClean="0">
                <a:solidFill>
                  <a:prstClr val="black">
                    <a:tint val="75000"/>
                  </a:prstClr>
                </a:solidFill>
              </a:rPr>
              <a:pPr>
                <a:defRPr/>
              </a:pPr>
              <a:t>18.09.2018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918EBDE8-C4F5-46D8-A81D-B6AF711C3B2B}"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6997318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2374880" y="384498"/>
            <a:ext cx="3840480" cy="819213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53440" y="384498"/>
            <a:ext cx="11308080" cy="819213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116B77B3-1EAA-4FF0-B227-6B14348E690C}" type="datetime1">
              <a:rPr lang="ru-RU" smtClean="0">
                <a:solidFill>
                  <a:prstClr val="black">
                    <a:tint val="75000"/>
                  </a:prstClr>
                </a:solidFill>
              </a:rPr>
              <a:pPr>
                <a:defRPr/>
              </a:pPr>
              <a:t>18.09.2018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C499F1A9-CE99-4E9B-9B96-ACE372EA209C}"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324056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1777" y="511177"/>
            <a:ext cx="11041380" cy="1855788"/>
          </a:xfrm>
        </p:spPr>
        <p:txBody>
          <a:bodyPr/>
          <a:lstStyle/>
          <a:p>
            <a:r>
              <a:rPr lang="ru-RU" smtClean="0"/>
              <a:t>Образец заголовка</a:t>
            </a:r>
            <a:endParaRPr lang="ru-RU"/>
          </a:p>
        </p:txBody>
      </p:sp>
      <p:sp>
        <p:nvSpPr>
          <p:cNvPr id="3" name="Текст 2"/>
          <p:cNvSpPr>
            <a:spLocks noGrp="1"/>
          </p:cNvSpPr>
          <p:nvPr>
            <p:ph type="body" idx="1"/>
          </p:nvPr>
        </p:nvSpPr>
        <p:spPr>
          <a:xfrm>
            <a:off x="881779" y="2353631"/>
            <a:ext cx="5415676" cy="1153477"/>
          </a:xfrm>
        </p:spPr>
        <p:txBody>
          <a:bodyPr anchor="b"/>
          <a:lstStyle>
            <a:lvl1pPr marL="0" indent="0">
              <a:buNone/>
              <a:defRPr sz="2900" b="1"/>
            </a:lvl1pPr>
            <a:lvl2pPr marL="548244" indent="0">
              <a:buNone/>
              <a:defRPr sz="2400" b="1"/>
            </a:lvl2pPr>
            <a:lvl3pPr marL="1096488" indent="0">
              <a:buNone/>
              <a:defRPr sz="2200" b="1"/>
            </a:lvl3pPr>
            <a:lvl4pPr marL="1644732" indent="0">
              <a:buNone/>
              <a:defRPr sz="1900" b="1"/>
            </a:lvl4pPr>
            <a:lvl5pPr marL="2192977" indent="0">
              <a:buNone/>
              <a:defRPr sz="1900" b="1"/>
            </a:lvl5pPr>
            <a:lvl6pPr marL="2741221" indent="0">
              <a:buNone/>
              <a:defRPr sz="1900" b="1"/>
            </a:lvl6pPr>
            <a:lvl7pPr marL="3289465" indent="0">
              <a:buNone/>
              <a:defRPr sz="1900" b="1"/>
            </a:lvl7pPr>
            <a:lvl8pPr marL="3837709" indent="0">
              <a:buNone/>
              <a:defRPr sz="1900" b="1"/>
            </a:lvl8pPr>
            <a:lvl9pPr marL="4385953" indent="0">
              <a:buNone/>
              <a:defRPr sz="1900" b="1"/>
            </a:lvl9pPr>
          </a:lstStyle>
          <a:p>
            <a:pPr lvl="0"/>
            <a:r>
              <a:rPr lang="ru-RU" smtClean="0"/>
              <a:t>Образец текста</a:t>
            </a:r>
          </a:p>
        </p:txBody>
      </p:sp>
      <p:sp>
        <p:nvSpPr>
          <p:cNvPr id="4" name="Объект 3"/>
          <p:cNvSpPr>
            <a:spLocks noGrp="1"/>
          </p:cNvSpPr>
          <p:nvPr>
            <p:ph sz="half" idx="2"/>
          </p:nvPr>
        </p:nvSpPr>
        <p:spPr>
          <a:xfrm>
            <a:off x="881779" y="3507108"/>
            <a:ext cx="5415676" cy="51584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480810" y="2353631"/>
            <a:ext cx="5442347" cy="1153477"/>
          </a:xfrm>
        </p:spPr>
        <p:txBody>
          <a:bodyPr anchor="b"/>
          <a:lstStyle>
            <a:lvl1pPr marL="0" indent="0">
              <a:buNone/>
              <a:defRPr sz="2900" b="1"/>
            </a:lvl1pPr>
            <a:lvl2pPr marL="548244" indent="0">
              <a:buNone/>
              <a:defRPr sz="2400" b="1"/>
            </a:lvl2pPr>
            <a:lvl3pPr marL="1096488" indent="0">
              <a:buNone/>
              <a:defRPr sz="2200" b="1"/>
            </a:lvl3pPr>
            <a:lvl4pPr marL="1644732" indent="0">
              <a:buNone/>
              <a:defRPr sz="1900" b="1"/>
            </a:lvl4pPr>
            <a:lvl5pPr marL="2192977" indent="0">
              <a:buNone/>
              <a:defRPr sz="1900" b="1"/>
            </a:lvl5pPr>
            <a:lvl6pPr marL="2741221" indent="0">
              <a:buNone/>
              <a:defRPr sz="1900" b="1"/>
            </a:lvl6pPr>
            <a:lvl7pPr marL="3289465" indent="0">
              <a:buNone/>
              <a:defRPr sz="1900" b="1"/>
            </a:lvl7pPr>
            <a:lvl8pPr marL="3837709" indent="0">
              <a:buNone/>
              <a:defRPr sz="1900" b="1"/>
            </a:lvl8pPr>
            <a:lvl9pPr marL="4385953" indent="0">
              <a:buNone/>
              <a:defRPr sz="1900" b="1"/>
            </a:lvl9pPr>
          </a:lstStyle>
          <a:p>
            <a:pPr lvl="0"/>
            <a:r>
              <a:rPr lang="ru-RU" smtClean="0"/>
              <a:t>Образец текста</a:t>
            </a:r>
          </a:p>
        </p:txBody>
      </p:sp>
      <p:sp>
        <p:nvSpPr>
          <p:cNvPr id="6" name="Объект 5"/>
          <p:cNvSpPr>
            <a:spLocks noGrp="1"/>
          </p:cNvSpPr>
          <p:nvPr>
            <p:ph sz="quarter" idx="4"/>
          </p:nvPr>
        </p:nvSpPr>
        <p:spPr>
          <a:xfrm>
            <a:off x="6480810" y="3507108"/>
            <a:ext cx="5442347" cy="51584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r>
              <a:rPr lang="ru-RU" smtClean="0"/>
              <a:t>10.02.2016</a:t>
            </a:r>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D9AC3CE3-15E3-41B9-AE14-EA2B846D9B63}" type="slidenum">
              <a:rPr lang="ru-RU"/>
              <a:pPr>
                <a:defRPr/>
              </a:pPr>
              <a:t>‹#›</a:t>
            </a:fld>
            <a:endParaRPr lang="ru-RU"/>
          </a:p>
        </p:txBody>
      </p:sp>
    </p:spTree>
    <p:extLst>
      <p:ext uri="{BB962C8B-B14F-4D97-AF65-F5344CB8AC3E}">
        <p14:creationId xmlns:p14="http://schemas.microsoft.com/office/powerpoint/2010/main" val="1278066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r>
              <a:rPr lang="ru-RU" smtClean="0"/>
              <a:t>10.02.2016</a:t>
            </a:r>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7DDD3E9E-ECEF-4AC7-BCA9-85B732FA39F3}" type="slidenum">
              <a:rPr lang="ru-RU"/>
              <a:pPr>
                <a:defRPr/>
              </a:pPr>
              <a:t>‹#›</a:t>
            </a:fld>
            <a:endParaRPr lang="ru-RU"/>
          </a:p>
        </p:txBody>
      </p:sp>
    </p:spTree>
    <p:extLst>
      <p:ext uri="{BB962C8B-B14F-4D97-AF65-F5344CB8AC3E}">
        <p14:creationId xmlns:p14="http://schemas.microsoft.com/office/powerpoint/2010/main" val="2122313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r>
              <a:rPr lang="ru-RU" smtClean="0"/>
              <a:t>10.02.2016</a:t>
            </a:r>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47EA9584-6FC9-446B-89E9-C9D48C4D1663}" type="slidenum">
              <a:rPr lang="ru-RU"/>
              <a:pPr>
                <a:defRPr/>
              </a:pPr>
              <a:t>‹#›</a:t>
            </a:fld>
            <a:endParaRPr lang="ru-RU"/>
          </a:p>
        </p:txBody>
      </p:sp>
    </p:spTree>
    <p:extLst>
      <p:ext uri="{BB962C8B-B14F-4D97-AF65-F5344CB8AC3E}">
        <p14:creationId xmlns:p14="http://schemas.microsoft.com/office/powerpoint/2010/main" val="1994262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1789" y="640081"/>
            <a:ext cx="4128849" cy="2240280"/>
          </a:xfrm>
        </p:spPr>
        <p:txBody>
          <a:bodyPr anchor="b"/>
          <a:lstStyle>
            <a:lvl1pPr>
              <a:defRPr sz="3800"/>
            </a:lvl1pPr>
          </a:lstStyle>
          <a:p>
            <a:r>
              <a:rPr lang="ru-RU" smtClean="0"/>
              <a:t>Образец заголовка</a:t>
            </a:r>
            <a:endParaRPr lang="ru-RU"/>
          </a:p>
        </p:txBody>
      </p:sp>
      <p:sp>
        <p:nvSpPr>
          <p:cNvPr id="3" name="Объект 2"/>
          <p:cNvSpPr>
            <a:spLocks noGrp="1"/>
          </p:cNvSpPr>
          <p:nvPr>
            <p:ph idx="1"/>
          </p:nvPr>
        </p:nvSpPr>
        <p:spPr>
          <a:xfrm>
            <a:off x="5442347" y="1382396"/>
            <a:ext cx="6480810" cy="6823074"/>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81789" y="2880372"/>
            <a:ext cx="4128849" cy="5336225"/>
          </a:xfrm>
        </p:spPr>
        <p:txBody>
          <a:bodyPr/>
          <a:lstStyle>
            <a:lvl1pPr marL="0" indent="0">
              <a:buNone/>
              <a:defRPr sz="1900"/>
            </a:lvl1pPr>
            <a:lvl2pPr marL="548244" indent="0">
              <a:buNone/>
              <a:defRPr sz="1600"/>
            </a:lvl2pPr>
            <a:lvl3pPr marL="1096488" indent="0">
              <a:buNone/>
              <a:defRPr sz="1400"/>
            </a:lvl3pPr>
            <a:lvl4pPr marL="1644732" indent="0">
              <a:buNone/>
              <a:defRPr sz="1200"/>
            </a:lvl4pPr>
            <a:lvl5pPr marL="2192977" indent="0">
              <a:buNone/>
              <a:defRPr sz="1200"/>
            </a:lvl5pPr>
            <a:lvl6pPr marL="2741221" indent="0">
              <a:buNone/>
              <a:defRPr sz="1200"/>
            </a:lvl6pPr>
            <a:lvl7pPr marL="3289465" indent="0">
              <a:buNone/>
              <a:defRPr sz="1200"/>
            </a:lvl7pPr>
            <a:lvl8pPr marL="3837709" indent="0">
              <a:buNone/>
              <a:defRPr sz="1200"/>
            </a:lvl8pPr>
            <a:lvl9pPr marL="4385953" indent="0">
              <a:buNone/>
              <a:defRPr sz="12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r>
              <a:rPr lang="ru-RU" smtClean="0"/>
              <a:t>10.02.2016</a:t>
            </a: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60EB9F3-39CE-44E7-B9F9-66414ECE5524}" type="slidenum">
              <a:rPr lang="ru-RU"/>
              <a:pPr>
                <a:defRPr/>
              </a:pPr>
              <a:t>‹#›</a:t>
            </a:fld>
            <a:endParaRPr lang="ru-RU"/>
          </a:p>
        </p:txBody>
      </p:sp>
    </p:spTree>
    <p:extLst>
      <p:ext uri="{BB962C8B-B14F-4D97-AF65-F5344CB8AC3E}">
        <p14:creationId xmlns:p14="http://schemas.microsoft.com/office/powerpoint/2010/main" val="3205878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1789" y="640081"/>
            <a:ext cx="4128849" cy="2240280"/>
          </a:xfrm>
        </p:spPr>
        <p:txBody>
          <a:bodyPr anchor="b"/>
          <a:lstStyle>
            <a:lvl1pPr>
              <a:defRPr sz="3800"/>
            </a:lvl1pPr>
          </a:lstStyle>
          <a:p>
            <a:r>
              <a:rPr lang="ru-RU" smtClean="0"/>
              <a:t>Образец заголовка</a:t>
            </a:r>
            <a:endParaRPr lang="ru-RU"/>
          </a:p>
        </p:txBody>
      </p:sp>
      <p:sp>
        <p:nvSpPr>
          <p:cNvPr id="3" name="Рисунок 2"/>
          <p:cNvSpPr>
            <a:spLocks noGrp="1"/>
          </p:cNvSpPr>
          <p:nvPr>
            <p:ph type="pic" idx="1"/>
          </p:nvPr>
        </p:nvSpPr>
        <p:spPr>
          <a:xfrm>
            <a:off x="5442347" y="1382396"/>
            <a:ext cx="6480810" cy="6823074"/>
          </a:xfrm>
        </p:spPr>
        <p:txBody>
          <a:bodyPr rtlCol="0">
            <a:normAutofit/>
          </a:bodyPr>
          <a:lstStyle>
            <a:lvl1pPr marL="0" indent="0">
              <a:buNone/>
              <a:defRPr sz="3800"/>
            </a:lvl1pPr>
            <a:lvl2pPr marL="548244" indent="0">
              <a:buNone/>
              <a:defRPr sz="3400"/>
            </a:lvl2pPr>
            <a:lvl3pPr marL="1096488" indent="0">
              <a:buNone/>
              <a:defRPr sz="2900"/>
            </a:lvl3pPr>
            <a:lvl4pPr marL="1644732" indent="0">
              <a:buNone/>
              <a:defRPr sz="2400"/>
            </a:lvl4pPr>
            <a:lvl5pPr marL="2192977" indent="0">
              <a:buNone/>
              <a:defRPr sz="2400"/>
            </a:lvl5pPr>
            <a:lvl6pPr marL="2741221" indent="0">
              <a:buNone/>
              <a:defRPr sz="2400"/>
            </a:lvl6pPr>
            <a:lvl7pPr marL="3289465" indent="0">
              <a:buNone/>
              <a:defRPr sz="2400"/>
            </a:lvl7pPr>
            <a:lvl8pPr marL="3837709" indent="0">
              <a:buNone/>
              <a:defRPr sz="2400"/>
            </a:lvl8pPr>
            <a:lvl9pPr marL="4385953" indent="0">
              <a:buNone/>
              <a:defRPr sz="2400"/>
            </a:lvl9pPr>
          </a:lstStyle>
          <a:p>
            <a:pPr lvl="0"/>
            <a:endParaRPr lang="ru-RU" noProof="0"/>
          </a:p>
        </p:txBody>
      </p:sp>
      <p:sp>
        <p:nvSpPr>
          <p:cNvPr id="4" name="Текст 3"/>
          <p:cNvSpPr>
            <a:spLocks noGrp="1"/>
          </p:cNvSpPr>
          <p:nvPr>
            <p:ph type="body" sz="half" idx="2"/>
          </p:nvPr>
        </p:nvSpPr>
        <p:spPr>
          <a:xfrm>
            <a:off x="881789" y="2880372"/>
            <a:ext cx="4128849" cy="5336225"/>
          </a:xfrm>
        </p:spPr>
        <p:txBody>
          <a:bodyPr/>
          <a:lstStyle>
            <a:lvl1pPr marL="0" indent="0">
              <a:buNone/>
              <a:defRPr sz="1900"/>
            </a:lvl1pPr>
            <a:lvl2pPr marL="548244" indent="0">
              <a:buNone/>
              <a:defRPr sz="1600"/>
            </a:lvl2pPr>
            <a:lvl3pPr marL="1096488" indent="0">
              <a:buNone/>
              <a:defRPr sz="1400"/>
            </a:lvl3pPr>
            <a:lvl4pPr marL="1644732" indent="0">
              <a:buNone/>
              <a:defRPr sz="1200"/>
            </a:lvl4pPr>
            <a:lvl5pPr marL="2192977" indent="0">
              <a:buNone/>
              <a:defRPr sz="1200"/>
            </a:lvl5pPr>
            <a:lvl6pPr marL="2741221" indent="0">
              <a:buNone/>
              <a:defRPr sz="1200"/>
            </a:lvl6pPr>
            <a:lvl7pPr marL="3289465" indent="0">
              <a:buNone/>
              <a:defRPr sz="1200"/>
            </a:lvl7pPr>
            <a:lvl8pPr marL="3837709" indent="0">
              <a:buNone/>
              <a:defRPr sz="1200"/>
            </a:lvl8pPr>
            <a:lvl9pPr marL="4385953" indent="0">
              <a:buNone/>
              <a:defRPr sz="12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r>
              <a:rPr lang="ru-RU" smtClean="0"/>
              <a:t>10.02.2016</a:t>
            </a: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B2B362C-59B7-4224-B209-68A5E34A71CF}" type="slidenum">
              <a:rPr lang="ru-RU"/>
              <a:pPr>
                <a:defRPr/>
              </a:pPr>
              <a:t>‹#›</a:t>
            </a:fld>
            <a:endParaRPr lang="ru-RU"/>
          </a:p>
        </p:txBody>
      </p:sp>
    </p:spTree>
    <p:extLst>
      <p:ext uri="{BB962C8B-B14F-4D97-AF65-F5344CB8AC3E}">
        <p14:creationId xmlns:p14="http://schemas.microsoft.com/office/powerpoint/2010/main" val="2291016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80110" y="511177"/>
            <a:ext cx="11041380"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650" tIns="54824" rIns="109650" bIns="54824"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880110" y="2555875"/>
            <a:ext cx="11041380" cy="609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650" tIns="54824" rIns="109650" bIns="54824"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880110" y="8898906"/>
            <a:ext cx="2880360" cy="511175"/>
          </a:xfrm>
          <a:prstGeom prst="rect">
            <a:avLst/>
          </a:prstGeom>
        </p:spPr>
        <p:txBody>
          <a:bodyPr vert="horz" lIns="109650" tIns="54824" rIns="109650" bIns="54824" rtlCol="0" anchor="ctr"/>
          <a:lstStyle>
            <a:lvl1pPr algn="l" fontAlgn="auto">
              <a:spcBef>
                <a:spcPts val="0"/>
              </a:spcBef>
              <a:spcAft>
                <a:spcPts val="0"/>
              </a:spcAft>
              <a:defRPr sz="1400">
                <a:solidFill>
                  <a:schemeClr val="tx1">
                    <a:tint val="75000"/>
                  </a:schemeClr>
                </a:solidFill>
                <a:latin typeface="+mn-lt"/>
                <a:cs typeface="+mn-cs"/>
              </a:defRPr>
            </a:lvl1pPr>
          </a:lstStyle>
          <a:p>
            <a:pPr>
              <a:defRPr/>
            </a:pPr>
            <a:r>
              <a:rPr lang="ru-RU" smtClean="0"/>
              <a:t>10.02.2016</a:t>
            </a:r>
            <a:endParaRPr lang="ru-RU"/>
          </a:p>
        </p:txBody>
      </p:sp>
      <p:sp>
        <p:nvSpPr>
          <p:cNvPr id="5" name="Нижний колонтитул 4"/>
          <p:cNvSpPr>
            <a:spLocks noGrp="1"/>
          </p:cNvSpPr>
          <p:nvPr>
            <p:ph type="ftr" sz="quarter" idx="3"/>
          </p:nvPr>
        </p:nvSpPr>
        <p:spPr>
          <a:xfrm>
            <a:off x="4240530" y="8898906"/>
            <a:ext cx="4320540" cy="511175"/>
          </a:xfrm>
          <a:prstGeom prst="rect">
            <a:avLst/>
          </a:prstGeom>
        </p:spPr>
        <p:txBody>
          <a:bodyPr vert="horz" lIns="109650" tIns="54824" rIns="109650" bIns="54824" rtlCol="0" anchor="ctr"/>
          <a:lstStyle>
            <a:lvl1pPr algn="ctr" fontAlgn="auto">
              <a:spcBef>
                <a:spcPts val="0"/>
              </a:spcBef>
              <a:spcAft>
                <a:spcPts val="0"/>
              </a:spcAft>
              <a:defRPr sz="14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9041130" y="8898906"/>
            <a:ext cx="2880360" cy="511175"/>
          </a:xfrm>
          <a:prstGeom prst="rect">
            <a:avLst/>
          </a:prstGeom>
        </p:spPr>
        <p:txBody>
          <a:bodyPr vert="horz" lIns="109650" tIns="54824" rIns="109650" bIns="54824" rtlCol="0" anchor="ctr"/>
          <a:lstStyle>
            <a:lvl1pPr algn="r" fontAlgn="auto">
              <a:spcBef>
                <a:spcPts val="0"/>
              </a:spcBef>
              <a:spcAft>
                <a:spcPts val="0"/>
              </a:spcAft>
              <a:defRPr sz="1400">
                <a:solidFill>
                  <a:schemeClr val="tx1">
                    <a:tint val="75000"/>
                  </a:schemeClr>
                </a:solidFill>
                <a:latin typeface="+mn-lt"/>
                <a:cs typeface="+mn-cs"/>
              </a:defRPr>
            </a:lvl1pPr>
          </a:lstStyle>
          <a:p>
            <a:pPr>
              <a:defRPr/>
            </a:pPr>
            <a:fld id="{1AF6D111-74A9-45D9-ADCC-62D41ADA5A7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rtl="0" eaLnBrk="0" fontAlgn="base" hangingPunct="0">
        <a:lnSpc>
          <a:spcPct val="90000"/>
        </a:lnSpc>
        <a:spcBef>
          <a:spcPct val="0"/>
        </a:spcBef>
        <a:spcAft>
          <a:spcPct val="0"/>
        </a:spcAft>
        <a:defRPr sz="5300" kern="1200">
          <a:solidFill>
            <a:schemeClr val="tx1"/>
          </a:solidFill>
          <a:latin typeface="+mj-lt"/>
          <a:ea typeface="+mj-ea"/>
          <a:cs typeface="+mj-cs"/>
        </a:defRPr>
      </a:lvl1pPr>
      <a:lvl2pPr algn="l" rtl="0" eaLnBrk="0" fontAlgn="base" hangingPunct="0">
        <a:lnSpc>
          <a:spcPct val="90000"/>
        </a:lnSpc>
        <a:spcBef>
          <a:spcPct val="0"/>
        </a:spcBef>
        <a:spcAft>
          <a:spcPct val="0"/>
        </a:spcAft>
        <a:defRPr sz="5300">
          <a:solidFill>
            <a:schemeClr val="tx1"/>
          </a:solidFill>
          <a:latin typeface="Calibri Light" pitchFamily="34" charset="0"/>
        </a:defRPr>
      </a:lvl2pPr>
      <a:lvl3pPr algn="l" rtl="0" eaLnBrk="0" fontAlgn="base" hangingPunct="0">
        <a:lnSpc>
          <a:spcPct val="90000"/>
        </a:lnSpc>
        <a:spcBef>
          <a:spcPct val="0"/>
        </a:spcBef>
        <a:spcAft>
          <a:spcPct val="0"/>
        </a:spcAft>
        <a:defRPr sz="5300">
          <a:solidFill>
            <a:schemeClr val="tx1"/>
          </a:solidFill>
          <a:latin typeface="Calibri Light" pitchFamily="34" charset="0"/>
        </a:defRPr>
      </a:lvl3pPr>
      <a:lvl4pPr algn="l" rtl="0" eaLnBrk="0" fontAlgn="base" hangingPunct="0">
        <a:lnSpc>
          <a:spcPct val="90000"/>
        </a:lnSpc>
        <a:spcBef>
          <a:spcPct val="0"/>
        </a:spcBef>
        <a:spcAft>
          <a:spcPct val="0"/>
        </a:spcAft>
        <a:defRPr sz="5300">
          <a:solidFill>
            <a:schemeClr val="tx1"/>
          </a:solidFill>
          <a:latin typeface="Calibri Light" pitchFamily="34" charset="0"/>
        </a:defRPr>
      </a:lvl4pPr>
      <a:lvl5pPr algn="l" rtl="0" eaLnBrk="0" fontAlgn="base" hangingPunct="0">
        <a:lnSpc>
          <a:spcPct val="90000"/>
        </a:lnSpc>
        <a:spcBef>
          <a:spcPct val="0"/>
        </a:spcBef>
        <a:spcAft>
          <a:spcPct val="0"/>
        </a:spcAft>
        <a:defRPr sz="5300">
          <a:solidFill>
            <a:schemeClr val="tx1"/>
          </a:solidFill>
          <a:latin typeface="Calibri Light" pitchFamily="34" charset="0"/>
        </a:defRPr>
      </a:lvl5pPr>
      <a:lvl6pPr marL="548244" algn="l" rtl="0" fontAlgn="base">
        <a:lnSpc>
          <a:spcPct val="90000"/>
        </a:lnSpc>
        <a:spcBef>
          <a:spcPct val="0"/>
        </a:spcBef>
        <a:spcAft>
          <a:spcPct val="0"/>
        </a:spcAft>
        <a:defRPr sz="5300">
          <a:solidFill>
            <a:schemeClr val="tx1"/>
          </a:solidFill>
          <a:latin typeface="Calibri Light" pitchFamily="34" charset="0"/>
        </a:defRPr>
      </a:lvl6pPr>
      <a:lvl7pPr marL="1096488" algn="l" rtl="0" fontAlgn="base">
        <a:lnSpc>
          <a:spcPct val="90000"/>
        </a:lnSpc>
        <a:spcBef>
          <a:spcPct val="0"/>
        </a:spcBef>
        <a:spcAft>
          <a:spcPct val="0"/>
        </a:spcAft>
        <a:defRPr sz="5300">
          <a:solidFill>
            <a:schemeClr val="tx1"/>
          </a:solidFill>
          <a:latin typeface="Calibri Light" pitchFamily="34" charset="0"/>
        </a:defRPr>
      </a:lvl7pPr>
      <a:lvl8pPr marL="1644732" algn="l" rtl="0" fontAlgn="base">
        <a:lnSpc>
          <a:spcPct val="90000"/>
        </a:lnSpc>
        <a:spcBef>
          <a:spcPct val="0"/>
        </a:spcBef>
        <a:spcAft>
          <a:spcPct val="0"/>
        </a:spcAft>
        <a:defRPr sz="5300">
          <a:solidFill>
            <a:schemeClr val="tx1"/>
          </a:solidFill>
          <a:latin typeface="Calibri Light" pitchFamily="34" charset="0"/>
        </a:defRPr>
      </a:lvl8pPr>
      <a:lvl9pPr marL="2192977" algn="l" rtl="0" fontAlgn="base">
        <a:lnSpc>
          <a:spcPct val="90000"/>
        </a:lnSpc>
        <a:spcBef>
          <a:spcPct val="0"/>
        </a:spcBef>
        <a:spcAft>
          <a:spcPct val="0"/>
        </a:spcAft>
        <a:defRPr sz="5300">
          <a:solidFill>
            <a:schemeClr val="tx1"/>
          </a:solidFill>
          <a:latin typeface="Calibri Light" pitchFamily="34" charset="0"/>
        </a:defRPr>
      </a:lvl9pPr>
    </p:titleStyle>
    <p:bodyStyle>
      <a:lvl1pPr marL="274122" indent="-274122" algn="l" rtl="0" eaLnBrk="0" fontAlgn="base" hangingPunct="0">
        <a:lnSpc>
          <a:spcPct val="90000"/>
        </a:lnSpc>
        <a:spcBef>
          <a:spcPts val="1200"/>
        </a:spcBef>
        <a:spcAft>
          <a:spcPct val="0"/>
        </a:spcAft>
        <a:buFont typeface="Arial" charset="0"/>
        <a:buChar char="•"/>
        <a:defRPr sz="3400" kern="1200">
          <a:solidFill>
            <a:schemeClr val="tx1"/>
          </a:solidFill>
          <a:latin typeface="+mn-lt"/>
          <a:ea typeface="+mn-ea"/>
          <a:cs typeface="+mn-cs"/>
        </a:defRPr>
      </a:lvl1pPr>
      <a:lvl2pPr marL="822366" indent="-274122" algn="l" rtl="0" eaLnBrk="0" fontAlgn="base" hangingPunct="0">
        <a:lnSpc>
          <a:spcPct val="90000"/>
        </a:lnSpc>
        <a:spcBef>
          <a:spcPts val="600"/>
        </a:spcBef>
        <a:spcAft>
          <a:spcPct val="0"/>
        </a:spcAft>
        <a:buFont typeface="Arial" charset="0"/>
        <a:buChar char="•"/>
        <a:defRPr sz="2900" kern="1200">
          <a:solidFill>
            <a:schemeClr val="tx1"/>
          </a:solidFill>
          <a:latin typeface="+mn-lt"/>
          <a:ea typeface="+mn-ea"/>
          <a:cs typeface="+mn-cs"/>
        </a:defRPr>
      </a:lvl2pPr>
      <a:lvl3pPr marL="1370610" indent="-274122" algn="l" rtl="0" eaLnBrk="0" fontAlgn="base" hangingPunct="0">
        <a:lnSpc>
          <a:spcPct val="90000"/>
        </a:lnSpc>
        <a:spcBef>
          <a:spcPts val="600"/>
        </a:spcBef>
        <a:spcAft>
          <a:spcPct val="0"/>
        </a:spcAft>
        <a:buFont typeface="Arial" charset="0"/>
        <a:buChar char="•"/>
        <a:defRPr sz="2400" kern="1200">
          <a:solidFill>
            <a:schemeClr val="tx1"/>
          </a:solidFill>
          <a:latin typeface="+mn-lt"/>
          <a:ea typeface="+mn-ea"/>
          <a:cs typeface="+mn-cs"/>
        </a:defRPr>
      </a:lvl3pPr>
      <a:lvl4pPr marL="1918855" indent="-274122" algn="l" rtl="0" eaLnBrk="0" fontAlgn="base" hangingPunct="0">
        <a:lnSpc>
          <a:spcPct val="90000"/>
        </a:lnSpc>
        <a:spcBef>
          <a:spcPts val="600"/>
        </a:spcBef>
        <a:spcAft>
          <a:spcPct val="0"/>
        </a:spcAft>
        <a:buFont typeface="Arial" charset="0"/>
        <a:buChar char="•"/>
        <a:defRPr sz="2400" kern="1200">
          <a:solidFill>
            <a:schemeClr val="tx1"/>
          </a:solidFill>
          <a:latin typeface="+mn-lt"/>
          <a:ea typeface="+mn-ea"/>
          <a:cs typeface="+mn-cs"/>
        </a:defRPr>
      </a:lvl4pPr>
      <a:lvl5pPr marL="2467099" indent="-274122" algn="l" rtl="0" eaLnBrk="0" fontAlgn="base" hangingPunct="0">
        <a:lnSpc>
          <a:spcPct val="90000"/>
        </a:lnSpc>
        <a:spcBef>
          <a:spcPts val="600"/>
        </a:spcBef>
        <a:spcAft>
          <a:spcPct val="0"/>
        </a:spcAft>
        <a:buFont typeface="Arial" charset="0"/>
        <a:buChar char="•"/>
        <a:defRPr sz="2400" kern="1200">
          <a:solidFill>
            <a:schemeClr val="tx1"/>
          </a:solidFill>
          <a:latin typeface="+mn-lt"/>
          <a:ea typeface="+mn-ea"/>
          <a:cs typeface="+mn-cs"/>
        </a:defRPr>
      </a:lvl5pPr>
      <a:lvl6pPr marL="3015343" indent="-274122" algn="l" defTabSz="1096488"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3586" indent="-274122" algn="l" defTabSz="1096488"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1830" indent="-274122" algn="l" defTabSz="1096488"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0075" indent="-274122" algn="l" defTabSz="1096488"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ru-RU"/>
      </a:defPPr>
      <a:lvl1pPr marL="0" algn="l" defTabSz="1096488" rtl="0" eaLnBrk="1" latinLnBrk="0" hangingPunct="1">
        <a:defRPr sz="2200" kern="1200">
          <a:solidFill>
            <a:schemeClr val="tx1"/>
          </a:solidFill>
          <a:latin typeface="+mn-lt"/>
          <a:ea typeface="+mn-ea"/>
          <a:cs typeface="+mn-cs"/>
        </a:defRPr>
      </a:lvl1pPr>
      <a:lvl2pPr marL="548244" algn="l" defTabSz="1096488" rtl="0" eaLnBrk="1" latinLnBrk="0" hangingPunct="1">
        <a:defRPr sz="2200" kern="1200">
          <a:solidFill>
            <a:schemeClr val="tx1"/>
          </a:solidFill>
          <a:latin typeface="+mn-lt"/>
          <a:ea typeface="+mn-ea"/>
          <a:cs typeface="+mn-cs"/>
        </a:defRPr>
      </a:lvl2pPr>
      <a:lvl3pPr marL="1096488" algn="l" defTabSz="1096488" rtl="0" eaLnBrk="1" latinLnBrk="0" hangingPunct="1">
        <a:defRPr sz="2200" kern="1200">
          <a:solidFill>
            <a:schemeClr val="tx1"/>
          </a:solidFill>
          <a:latin typeface="+mn-lt"/>
          <a:ea typeface="+mn-ea"/>
          <a:cs typeface="+mn-cs"/>
        </a:defRPr>
      </a:lvl3pPr>
      <a:lvl4pPr marL="1644732" algn="l" defTabSz="1096488" rtl="0" eaLnBrk="1" latinLnBrk="0" hangingPunct="1">
        <a:defRPr sz="2200" kern="1200">
          <a:solidFill>
            <a:schemeClr val="tx1"/>
          </a:solidFill>
          <a:latin typeface="+mn-lt"/>
          <a:ea typeface="+mn-ea"/>
          <a:cs typeface="+mn-cs"/>
        </a:defRPr>
      </a:lvl4pPr>
      <a:lvl5pPr marL="2192977" algn="l" defTabSz="1096488" rtl="0" eaLnBrk="1" latinLnBrk="0" hangingPunct="1">
        <a:defRPr sz="2200" kern="1200">
          <a:solidFill>
            <a:schemeClr val="tx1"/>
          </a:solidFill>
          <a:latin typeface="+mn-lt"/>
          <a:ea typeface="+mn-ea"/>
          <a:cs typeface="+mn-cs"/>
        </a:defRPr>
      </a:lvl5pPr>
      <a:lvl6pPr marL="2741221" algn="l" defTabSz="1096488" rtl="0" eaLnBrk="1" latinLnBrk="0" hangingPunct="1">
        <a:defRPr sz="2200" kern="1200">
          <a:solidFill>
            <a:schemeClr val="tx1"/>
          </a:solidFill>
          <a:latin typeface="+mn-lt"/>
          <a:ea typeface="+mn-ea"/>
          <a:cs typeface="+mn-cs"/>
        </a:defRPr>
      </a:lvl6pPr>
      <a:lvl7pPr marL="3289465" algn="l" defTabSz="1096488" rtl="0" eaLnBrk="1" latinLnBrk="0" hangingPunct="1">
        <a:defRPr sz="2200" kern="1200">
          <a:solidFill>
            <a:schemeClr val="tx1"/>
          </a:solidFill>
          <a:latin typeface="+mn-lt"/>
          <a:ea typeface="+mn-ea"/>
          <a:cs typeface="+mn-cs"/>
        </a:defRPr>
      </a:lvl7pPr>
      <a:lvl8pPr marL="3837709" algn="l" defTabSz="1096488" rtl="0" eaLnBrk="1" latinLnBrk="0" hangingPunct="1">
        <a:defRPr sz="2200" kern="1200">
          <a:solidFill>
            <a:schemeClr val="tx1"/>
          </a:solidFill>
          <a:latin typeface="+mn-lt"/>
          <a:ea typeface="+mn-ea"/>
          <a:cs typeface="+mn-cs"/>
        </a:defRPr>
      </a:lvl8pPr>
      <a:lvl9pPr marL="4385953" algn="l" defTabSz="1096488" rtl="0" eaLnBrk="1" latinLnBrk="0" hangingPunct="1">
        <a:defRPr sz="2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80111" y="511181"/>
            <a:ext cx="11041380"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7204" tIns="53608" rIns="107204" bIns="53608" numCol="1" anchor="ctr" anchorCtr="0" compatLnSpc="1">
            <a:prstTxWarp prst="textNoShape">
              <a:avLst/>
            </a:prstTxWarp>
          </a:bodyPr>
          <a:lstStyle/>
          <a:p>
            <a:pPr lvl="0"/>
            <a:r>
              <a:rPr lang="ru-RU" altLang="ru-RU"/>
              <a:t>Образец заголовка</a:t>
            </a:r>
          </a:p>
        </p:txBody>
      </p:sp>
      <p:sp>
        <p:nvSpPr>
          <p:cNvPr id="1027" name="Текст 2"/>
          <p:cNvSpPr>
            <a:spLocks noGrp="1"/>
          </p:cNvSpPr>
          <p:nvPr>
            <p:ph type="body" idx="1"/>
          </p:nvPr>
        </p:nvSpPr>
        <p:spPr bwMode="auto">
          <a:xfrm>
            <a:off x="880111" y="2555875"/>
            <a:ext cx="11041380" cy="609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7204" tIns="53608" rIns="107204" bIns="53608"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880110" y="8898976"/>
            <a:ext cx="2880360" cy="511175"/>
          </a:xfrm>
          <a:prstGeom prst="rect">
            <a:avLst/>
          </a:prstGeom>
        </p:spPr>
        <p:txBody>
          <a:bodyPr vert="horz" lIns="107204" tIns="53608" rIns="107204" bIns="53608" rtlCol="0" anchor="ctr"/>
          <a:lstStyle>
            <a:lvl1pPr algn="l" fontAlgn="auto">
              <a:spcBef>
                <a:spcPts val="0"/>
              </a:spcBef>
              <a:spcAft>
                <a:spcPts val="0"/>
              </a:spcAft>
              <a:defRPr sz="1400">
                <a:solidFill>
                  <a:schemeClr val="tx1">
                    <a:tint val="75000"/>
                  </a:schemeClr>
                </a:solidFill>
                <a:latin typeface="+mn-lt"/>
                <a:cs typeface="+mn-cs"/>
              </a:defRPr>
            </a:lvl1pPr>
          </a:lstStyle>
          <a:p>
            <a:pPr>
              <a:defRPr/>
            </a:pPr>
            <a:fld id="{458F31DD-E171-40ED-9F8A-75ADE219A475}" type="datetime1">
              <a:rPr lang="ru-RU" smtClean="0">
                <a:solidFill>
                  <a:prstClr val="black">
                    <a:tint val="75000"/>
                  </a:prstClr>
                </a:solidFill>
              </a:rPr>
              <a:pPr>
                <a:defRPr/>
              </a:pPr>
              <a:t>18.09.2018</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240531" y="8898976"/>
            <a:ext cx="4320540" cy="511175"/>
          </a:xfrm>
          <a:prstGeom prst="rect">
            <a:avLst/>
          </a:prstGeom>
        </p:spPr>
        <p:txBody>
          <a:bodyPr vert="horz" lIns="107204" tIns="53608" rIns="107204" bIns="53608" rtlCol="0" anchor="ctr"/>
          <a:lstStyle>
            <a:lvl1pPr algn="ctr" fontAlgn="auto">
              <a:spcBef>
                <a:spcPts val="0"/>
              </a:spcBef>
              <a:spcAft>
                <a:spcPts val="0"/>
              </a:spcAft>
              <a:defRPr sz="14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9041130" y="8898976"/>
            <a:ext cx="2880360" cy="511175"/>
          </a:xfrm>
          <a:prstGeom prst="rect">
            <a:avLst/>
          </a:prstGeom>
        </p:spPr>
        <p:txBody>
          <a:bodyPr vert="horz" lIns="107204" tIns="53608" rIns="107204" bIns="53608" rtlCol="0" anchor="ctr"/>
          <a:lstStyle>
            <a:lvl1pPr algn="r" fontAlgn="auto">
              <a:spcBef>
                <a:spcPts val="0"/>
              </a:spcBef>
              <a:spcAft>
                <a:spcPts val="0"/>
              </a:spcAft>
              <a:defRPr sz="1400">
                <a:solidFill>
                  <a:schemeClr val="tx1">
                    <a:tint val="75000"/>
                  </a:schemeClr>
                </a:solidFill>
                <a:latin typeface="+mn-lt"/>
                <a:cs typeface="+mn-cs"/>
              </a:defRPr>
            </a:lvl1pPr>
          </a:lstStyle>
          <a:p>
            <a:pPr>
              <a:defRPr/>
            </a:pPr>
            <a:fld id="{1AF6D111-74A9-45D9-ADCC-62D41ADA5A7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731400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lnSpc>
          <a:spcPct val="90000"/>
        </a:lnSpc>
        <a:spcBef>
          <a:spcPct val="0"/>
        </a:spcBef>
        <a:spcAft>
          <a:spcPct val="0"/>
        </a:spcAft>
        <a:defRPr sz="5200" kern="1200">
          <a:solidFill>
            <a:schemeClr val="tx1"/>
          </a:solidFill>
          <a:latin typeface="+mj-lt"/>
          <a:ea typeface="+mj-ea"/>
          <a:cs typeface="+mj-cs"/>
        </a:defRPr>
      </a:lvl1pPr>
      <a:lvl2pPr algn="l" rtl="0" eaLnBrk="0" fontAlgn="base" hangingPunct="0">
        <a:lnSpc>
          <a:spcPct val="90000"/>
        </a:lnSpc>
        <a:spcBef>
          <a:spcPct val="0"/>
        </a:spcBef>
        <a:spcAft>
          <a:spcPct val="0"/>
        </a:spcAft>
        <a:defRPr sz="5200">
          <a:solidFill>
            <a:schemeClr val="tx1"/>
          </a:solidFill>
          <a:latin typeface="Calibri Light" pitchFamily="34" charset="0"/>
        </a:defRPr>
      </a:lvl2pPr>
      <a:lvl3pPr algn="l" rtl="0" eaLnBrk="0" fontAlgn="base" hangingPunct="0">
        <a:lnSpc>
          <a:spcPct val="90000"/>
        </a:lnSpc>
        <a:spcBef>
          <a:spcPct val="0"/>
        </a:spcBef>
        <a:spcAft>
          <a:spcPct val="0"/>
        </a:spcAft>
        <a:defRPr sz="5200">
          <a:solidFill>
            <a:schemeClr val="tx1"/>
          </a:solidFill>
          <a:latin typeface="Calibri Light" pitchFamily="34" charset="0"/>
        </a:defRPr>
      </a:lvl3pPr>
      <a:lvl4pPr algn="l" rtl="0" eaLnBrk="0" fontAlgn="base" hangingPunct="0">
        <a:lnSpc>
          <a:spcPct val="90000"/>
        </a:lnSpc>
        <a:spcBef>
          <a:spcPct val="0"/>
        </a:spcBef>
        <a:spcAft>
          <a:spcPct val="0"/>
        </a:spcAft>
        <a:defRPr sz="5200">
          <a:solidFill>
            <a:schemeClr val="tx1"/>
          </a:solidFill>
          <a:latin typeface="Calibri Light" pitchFamily="34" charset="0"/>
        </a:defRPr>
      </a:lvl4pPr>
      <a:lvl5pPr algn="l" rtl="0" eaLnBrk="0" fontAlgn="base" hangingPunct="0">
        <a:lnSpc>
          <a:spcPct val="90000"/>
        </a:lnSpc>
        <a:spcBef>
          <a:spcPct val="0"/>
        </a:spcBef>
        <a:spcAft>
          <a:spcPct val="0"/>
        </a:spcAft>
        <a:defRPr sz="5200">
          <a:solidFill>
            <a:schemeClr val="tx1"/>
          </a:solidFill>
          <a:latin typeface="Calibri Light" pitchFamily="34" charset="0"/>
        </a:defRPr>
      </a:lvl5pPr>
      <a:lvl6pPr marL="535991" algn="l" rtl="0" fontAlgn="base">
        <a:lnSpc>
          <a:spcPct val="90000"/>
        </a:lnSpc>
        <a:spcBef>
          <a:spcPct val="0"/>
        </a:spcBef>
        <a:spcAft>
          <a:spcPct val="0"/>
        </a:spcAft>
        <a:defRPr sz="5200">
          <a:solidFill>
            <a:schemeClr val="tx1"/>
          </a:solidFill>
          <a:latin typeface="Calibri Light" pitchFamily="34" charset="0"/>
        </a:defRPr>
      </a:lvl6pPr>
      <a:lvl7pPr marL="1072000" algn="l" rtl="0" fontAlgn="base">
        <a:lnSpc>
          <a:spcPct val="90000"/>
        </a:lnSpc>
        <a:spcBef>
          <a:spcPct val="0"/>
        </a:spcBef>
        <a:spcAft>
          <a:spcPct val="0"/>
        </a:spcAft>
        <a:defRPr sz="5200">
          <a:solidFill>
            <a:schemeClr val="tx1"/>
          </a:solidFill>
          <a:latin typeface="Calibri Light" pitchFamily="34" charset="0"/>
        </a:defRPr>
      </a:lvl7pPr>
      <a:lvl8pPr marL="1607992" algn="l" rtl="0" fontAlgn="base">
        <a:lnSpc>
          <a:spcPct val="90000"/>
        </a:lnSpc>
        <a:spcBef>
          <a:spcPct val="0"/>
        </a:spcBef>
        <a:spcAft>
          <a:spcPct val="0"/>
        </a:spcAft>
        <a:defRPr sz="5200">
          <a:solidFill>
            <a:schemeClr val="tx1"/>
          </a:solidFill>
          <a:latin typeface="Calibri Light" pitchFamily="34" charset="0"/>
        </a:defRPr>
      </a:lvl8pPr>
      <a:lvl9pPr marL="2143994" algn="l" rtl="0" fontAlgn="base">
        <a:lnSpc>
          <a:spcPct val="90000"/>
        </a:lnSpc>
        <a:spcBef>
          <a:spcPct val="0"/>
        </a:spcBef>
        <a:spcAft>
          <a:spcPct val="0"/>
        </a:spcAft>
        <a:defRPr sz="5200">
          <a:solidFill>
            <a:schemeClr val="tx1"/>
          </a:solidFill>
          <a:latin typeface="Calibri Light" pitchFamily="34" charset="0"/>
        </a:defRPr>
      </a:lvl9pPr>
    </p:titleStyle>
    <p:bodyStyle>
      <a:lvl1pPr marL="267989" indent="-267989" algn="l" rtl="0" eaLnBrk="0" fontAlgn="base" hangingPunct="0">
        <a:lnSpc>
          <a:spcPct val="90000"/>
        </a:lnSpc>
        <a:spcBef>
          <a:spcPts val="1176"/>
        </a:spcBef>
        <a:spcAft>
          <a:spcPct val="0"/>
        </a:spcAft>
        <a:buFont typeface="Arial" charset="0"/>
        <a:buChar char="•"/>
        <a:defRPr sz="3300" kern="1200">
          <a:solidFill>
            <a:schemeClr val="tx1"/>
          </a:solidFill>
          <a:latin typeface="+mn-lt"/>
          <a:ea typeface="+mn-ea"/>
          <a:cs typeface="+mn-cs"/>
        </a:defRPr>
      </a:lvl1pPr>
      <a:lvl2pPr marL="803998" indent="-267989" algn="l" rtl="0" eaLnBrk="0" fontAlgn="base" hangingPunct="0">
        <a:lnSpc>
          <a:spcPct val="90000"/>
        </a:lnSpc>
        <a:spcBef>
          <a:spcPts val="588"/>
        </a:spcBef>
        <a:spcAft>
          <a:spcPct val="0"/>
        </a:spcAft>
        <a:buFont typeface="Arial" charset="0"/>
        <a:buChar char="•"/>
        <a:defRPr sz="2800" kern="1200">
          <a:solidFill>
            <a:schemeClr val="tx1"/>
          </a:solidFill>
          <a:latin typeface="+mn-lt"/>
          <a:ea typeface="+mn-ea"/>
          <a:cs typeface="+mn-cs"/>
        </a:defRPr>
      </a:lvl2pPr>
      <a:lvl3pPr marL="1339987" indent="-267989" algn="l" rtl="0" eaLnBrk="0" fontAlgn="base" hangingPunct="0">
        <a:lnSpc>
          <a:spcPct val="90000"/>
        </a:lnSpc>
        <a:spcBef>
          <a:spcPts val="588"/>
        </a:spcBef>
        <a:spcAft>
          <a:spcPct val="0"/>
        </a:spcAft>
        <a:buFont typeface="Arial" charset="0"/>
        <a:buChar char="•"/>
        <a:defRPr sz="2400" kern="1200">
          <a:solidFill>
            <a:schemeClr val="tx1"/>
          </a:solidFill>
          <a:latin typeface="+mn-lt"/>
          <a:ea typeface="+mn-ea"/>
          <a:cs typeface="+mn-cs"/>
        </a:defRPr>
      </a:lvl3pPr>
      <a:lvl4pPr marL="1876001" indent="-267989" algn="l" rtl="0" eaLnBrk="0" fontAlgn="base" hangingPunct="0">
        <a:lnSpc>
          <a:spcPct val="90000"/>
        </a:lnSpc>
        <a:spcBef>
          <a:spcPts val="588"/>
        </a:spcBef>
        <a:spcAft>
          <a:spcPct val="0"/>
        </a:spcAft>
        <a:buFont typeface="Arial" charset="0"/>
        <a:buChar char="•"/>
        <a:defRPr sz="2400" kern="1200">
          <a:solidFill>
            <a:schemeClr val="tx1"/>
          </a:solidFill>
          <a:latin typeface="+mn-lt"/>
          <a:ea typeface="+mn-ea"/>
          <a:cs typeface="+mn-cs"/>
        </a:defRPr>
      </a:lvl4pPr>
      <a:lvl5pPr marL="2411987" indent="-267989" algn="l" rtl="0" eaLnBrk="0" fontAlgn="base" hangingPunct="0">
        <a:lnSpc>
          <a:spcPct val="90000"/>
        </a:lnSpc>
        <a:spcBef>
          <a:spcPts val="588"/>
        </a:spcBef>
        <a:spcAft>
          <a:spcPct val="0"/>
        </a:spcAft>
        <a:buFont typeface="Arial" charset="0"/>
        <a:buChar char="•"/>
        <a:defRPr sz="2400" kern="1200">
          <a:solidFill>
            <a:schemeClr val="tx1"/>
          </a:solidFill>
          <a:latin typeface="+mn-lt"/>
          <a:ea typeface="+mn-ea"/>
          <a:cs typeface="+mn-cs"/>
        </a:defRPr>
      </a:lvl5pPr>
      <a:lvl6pPr marL="2947970" indent="-267989" algn="l" defTabSz="1072000" rtl="0" eaLnBrk="1" latinLnBrk="0" hangingPunct="1">
        <a:lnSpc>
          <a:spcPct val="90000"/>
        </a:lnSpc>
        <a:spcBef>
          <a:spcPts val="588"/>
        </a:spcBef>
        <a:buFont typeface="Arial" panose="020B0604020202020204" pitchFamily="34" charset="0"/>
        <a:buChar char="•"/>
        <a:defRPr sz="2200" kern="1200">
          <a:solidFill>
            <a:schemeClr val="tx1"/>
          </a:solidFill>
          <a:latin typeface="+mn-lt"/>
          <a:ea typeface="+mn-ea"/>
          <a:cs typeface="+mn-cs"/>
        </a:defRPr>
      </a:lvl6pPr>
      <a:lvl7pPr marL="3483986" indent="-267989" algn="l" defTabSz="1072000" rtl="0" eaLnBrk="1" latinLnBrk="0" hangingPunct="1">
        <a:lnSpc>
          <a:spcPct val="90000"/>
        </a:lnSpc>
        <a:spcBef>
          <a:spcPts val="588"/>
        </a:spcBef>
        <a:buFont typeface="Arial" panose="020B0604020202020204" pitchFamily="34" charset="0"/>
        <a:buChar char="•"/>
        <a:defRPr sz="2200" kern="1200">
          <a:solidFill>
            <a:schemeClr val="tx1"/>
          </a:solidFill>
          <a:latin typeface="+mn-lt"/>
          <a:ea typeface="+mn-ea"/>
          <a:cs typeface="+mn-cs"/>
        </a:defRPr>
      </a:lvl7pPr>
      <a:lvl8pPr marL="4019978" indent="-267989" algn="l" defTabSz="1072000" rtl="0" eaLnBrk="1" latinLnBrk="0" hangingPunct="1">
        <a:lnSpc>
          <a:spcPct val="90000"/>
        </a:lnSpc>
        <a:spcBef>
          <a:spcPts val="588"/>
        </a:spcBef>
        <a:buFont typeface="Arial" panose="020B0604020202020204" pitchFamily="34" charset="0"/>
        <a:buChar char="•"/>
        <a:defRPr sz="2200" kern="1200">
          <a:solidFill>
            <a:schemeClr val="tx1"/>
          </a:solidFill>
          <a:latin typeface="+mn-lt"/>
          <a:ea typeface="+mn-ea"/>
          <a:cs typeface="+mn-cs"/>
        </a:defRPr>
      </a:lvl8pPr>
      <a:lvl9pPr marL="4555989" indent="-267989" algn="l" defTabSz="1072000" rtl="0" eaLnBrk="1" latinLnBrk="0" hangingPunct="1">
        <a:lnSpc>
          <a:spcPct val="90000"/>
        </a:lnSpc>
        <a:spcBef>
          <a:spcPts val="588"/>
        </a:spcBef>
        <a:buFont typeface="Arial" panose="020B0604020202020204" pitchFamily="34" charset="0"/>
        <a:buChar char="•"/>
        <a:defRPr sz="2200" kern="1200">
          <a:solidFill>
            <a:schemeClr val="tx1"/>
          </a:solidFill>
          <a:latin typeface="+mn-lt"/>
          <a:ea typeface="+mn-ea"/>
          <a:cs typeface="+mn-cs"/>
        </a:defRPr>
      </a:lvl9pPr>
    </p:bodyStyle>
    <p:otherStyle>
      <a:defPPr>
        <a:defRPr lang="ru-RU"/>
      </a:defPPr>
      <a:lvl1pPr marL="0" algn="l" defTabSz="1072000" rtl="0" eaLnBrk="1" latinLnBrk="0" hangingPunct="1">
        <a:defRPr sz="2200" kern="1200">
          <a:solidFill>
            <a:schemeClr val="tx1"/>
          </a:solidFill>
          <a:latin typeface="+mn-lt"/>
          <a:ea typeface="+mn-ea"/>
          <a:cs typeface="+mn-cs"/>
        </a:defRPr>
      </a:lvl1pPr>
      <a:lvl2pPr marL="535991" algn="l" defTabSz="1072000" rtl="0" eaLnBrk="1" latinLnBrk="0" hangingPunct="1">
        <a:defRPr sz="2200" kern="1200">
          <a:solidFill>
            <a:schemeClr val="tx1"/>
          </a:solidFill>
          <a:latin typeface="+mn-lt"/>
          <a:ea typeface="+mn-ea"/>
          <a:cs typeface="+mn-cs"/>
        </a:defRPr>
      </a:lvl2pPr>
      <a:lvl3pPr marL="1072000" algn="l" defTabSz="1072000" rtl="0" eaLnBrk="1" latinLnBrk="0" hangingPunct="1">
        <a:defRPr sz="2200" kern="1200">
          <a:solidFill>
            <a:schemeClr val="tx1"/>
          </a:solidFill>
          <a:latin typeface="+mn-lt"/>
          <a:ea typeface="+mn-ea"/>
          <a:cs typeface="+mn-cs"/>
        </a:defRPr>
      </a:lvl3pPr>
      <a:lvl4pPr marL="1607992" algn="l" defTabSz="1072000" rtl="0" eaLnBrk="1" latinLnBrk="0" hangingPunct="1">
        <a:defRPr sz="2200" kern="1200">
          <a:solidFill>
            <a:schemeClr val="tx1"/>
          </a:solidFill>
          <a:latin typeface="+mn-lt"/>
          <a:ea typeface="+mn-ea"/>
          <a:cs typeface="+mn-cs"/>
        </a:defRPr>
      </a:lvl4pPr>
      <a:lvl5pPr marL="2143994" algn="l" defTabSz="1072000" rtl="0" eaLnBrk="1" latinLnBrk="0" hangingPunct="1">
        <a:defRPr sz="2200" kern="1200">
          <a:solidFill>
            <a:schemeClr val="tx1"/>
          </a:solidFill>
          <a:latin typeface="+mn-lt"/>
          <a:ea typeface="+mn-ea"/>
          <a:cs typeface="+mn-cs"/>
        </a:defRPr>
      </a:lvl5pPr>
      <a:lvl6pPr marL="2679977" algn="l" defTabSz="1072000" rtl="0" eaLnBrk="1" latinLnBrk="0" hangingPunct="1">
        <a:defRPr sz="2200" kern="1200">
          <a:solidFill>
            <a:schemeClr val="tx1"/>
          </a:solidFill>
          <a:latin typeface="+mn-lt"/>
          <a:ea typeface="+mn-ea"/>
          <a:cs typeface="+mn-cs"/>
        </a:defRPr>
      </a:lvl6pPr>
      <a:lvl7pPr marL="3215987" algn="l" defTabSz="1072000" rtl="0" eaLnBrk="1" latinLnBrk="0" hangingPunct="1">
        <a:defRPr sz="2200" kern="1200">
          <a:solidFill>
            <a:schemeClr val="tx1"/>
          </a:solidFill>
          <a:latin typeface="+mn-lt"/>
          <a:ea typeface="+mn-ea"/>
          <a:cs typeface="+mn-cs"/>
        </a:defRPr>
      </a:lvl7pPr>
      <a:lvl8pPr marL="3751990" algn="l" defTabSz="1072000" rtl="0" eaLnBrk="1" latinLnBrk="0" hangingPunct="1">
        <a:defRPr sz="2200" kern="1200">
          <a:solidFill>
            <a:schemeClr val="tx1"/>
          </a:solidFill>
          <a:latin typeface="+mn-lt"/>
          <a:ea typeface="+mn-ea"/>
          <a:cs typeface="+mn-cs"/>
        </a:defRPr>
      </a:lvl8pPr>
      <a:lvl9pPr marL="4287982" algn="l" defTabSz="1072000" rtl="0" eaLnBrk="1" latinLnBrk="0" hangingPunct="1">
        <a:defRPr sz="2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80110" y="511177"/>
            <a:ext cx="11041380"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593" tIns="54797" rIns="109593" bIns="54797"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880110" y="2555875"/>
            <a:ext cx="11041380" cy="609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593" tIns="54797" rIns="109593" bIns="54797"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880110" y="8898912"/>
            <a:ext cx="2880360" cy="511175"/>
          </a:xfrm>
          <a:prstGeom prst="rect">
            <a:avLst/>
          </a:prstGeom>
        </p:spPr>
        <p:txBody>
          <a:bodyPr vert="horz" lIns="109593" tIns="54797" rIns="109593" bIns="54797" rtlCol="0" anchor="ctr"/>
          <a:lstStyle>
            <a:lvl1pPr algn="l" fontAlgn="auto">
              <a:spcBef>
                <a:spcPts val="0"/>
              </a:spcBef>
              <a:spcAft>
                <a:spcPts val="0"/>
              </a:spcAft>
              <a:defRPr sz="1400">
                <a:solidFill>
                  <a:schemeClr val="tx1">
                    <a:tint val="75000"/>
                  </a:schemeClr>
                </a:solidFill>
                <a:latin typeface="+mn-lt"/>
                <a:cs typeface="+mn-cs"/>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5" name="Нижний колонтитул 4"/>
          <p:cNvSpPr>
            <a:spLocks noGrp="1"/>
          </p:cNvSpPr>
          <p:nvPr>
            <p:ph type="ftr" sz="quarter" idx="3"/>
          </p:nvPr>
        </p:nvSpPr>
        <p:spPr>
          <a:xfrm>
            <a:off x="4240530" y="8898912"/>
            <a:ext cx="4320540" cy="511175"/>
          </a:xfrm>
          <a:prstGeom prst="rect">
            <a:avLst/>
          </a:prstGeom>
        </p:spPr>
        <p:txBody>
          <a:bodyPr vert="horz" lIns="109593" tIns="54797" rIns="109593" bIns="54797" rtlCol="0" anchor="ctr"/>
          <a:lstStyle>
            <a:lvl1pPr algn="ctr" fontAlgn="auto">
              <a:spcBef>
                <a:spcPts val="0"/>
              </a:spcBef>
              <a:spcAft>
                <a:spcPts val="0"/>
              </a:spcAft>
              <a:defRPr sz="14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9041130" y="8898912"/>
            <a:ext cx="2880360" cy="511175"/>
          </a:xfrm>
          <a:prstGeom prst="rect">
            <a:avLst/>
          </a:prstGeom>
        </p:spPr>
        <p:txBody>
          <a:bodyPr vert="horz" lIns="109593" tIns="54797" rIns="109593" bIns="54797" rtlCol="0" anchor="ctr"/>
          <a:lstStyle>
            <a:lvl1pPr algn="r" fontAlgn="auto">
              <a:spcBef>
                <a:spcPts val="0"/>
              </a:spcBef>
              <a:spcAft>
                <a:spcPts val="0"/>
              </a:spcAft>
              <a:defRPr sz="1400">
                <a:solidFill>
                  <a:schemeClr val="tx1">
                    <a:tint val="75000"/>
                  </a:schemeClr>
                </a:solidFill>
                <a:latin typeface="+mn-lt"/>
                <a:cs typeface="+mn-cs"/>
              </a:defRPr>
            </a:lvl1pPr>
          </a:lstStyle>
          <a:p>
            <a:pPr>
              <a:defRPr/>
            </a:pPr>
            <a:fld id="{1AF6D111-74A9-45D9-ADCC-62D41ADA5A7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1800669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rtl="0" eaLnBrk="0" fontAlgn="base" hangingPunct="0">
        <a:lnSpc>
          <a:spcPct val="90000"/>
        </a:lnSpc>
        <a:spcBef>
          <a:spcPct val="0"/>
        </a:spcBef>
        <a:spcAft>
          <a:spcPct val="0"/>
        </a:spcAft>
        <a:defRPr sz="5300" kern="1200">
          <a:solidFill>
            <a:schemeClr val="tx1"/>
          </a:solidFill>
          <a:latin typeface="+mj-lt"/>
          <a:ea typeface="+mj-ea"/>
          <a:cs typeface="+mj-cs"/>
        </a:defRPr>
      </a:lvl1pPr>
      <a:lvl2pPr algn="l" rtl="0" eaLnBrk="0" fontAlgn="base" hangingPunct="0">
        <a:lnSpc>
          <a:spcPct val="90000"/>
        </a:lnSpc>
        <a:spcBef>
          <a:spcPct val="0"/>
        </a:spcBef>
        <a:spcAft>
          <a:spcPct val="0"/>
        </a:spcAft>
        <a:defRPr sz="5300">
          <a:solidFill>
            <a:schemeClr val="tx1"/>
          </a:solidFill>
          <a:latin typeface="Calibri Light" pitchFamily="34" charset="0"/>
        </a:defRPr>
      </a:lvl2pPr>
      <a:lvl3pPr algn="l" rtl="0" eaLnBrk="0" fontAlgn="base" hangingPunct="0">
        <a:lnSpc>
          <a:spcPct val="90000"/>
        </a:lnSpc>
        <a:spcBef>
          <a:spcPct val="0"/>
        </a:spcBef>
        <a:spcAft>
          <a:spcPct val="0"/>
        </a:spcAft>
        <a:defRPr sz="5300">
          <a:solidFill>
            <a:schemeClr val="tx1"/>
          </a:solidFill>
          <a:latin typeface="Calibri Light" pitchFamily="34" charset="0"/>
        </a:defRPr>
      </a:lvl3pPr>
      <a:lvl4pPr algn="l" rtl="0" eaLnBrk="0" fontAlgn="base" hangingPunct="0">
        <a:lnSpc>
          <a:spcPct val="90000"/>
        </a:lnSpc>
        <a:spcBef>
          <a:spcPct val="0"/>
        </a:spcBef>
        <a:spcAft>
          <a:spcPct val="0"/>
        </a:spcAft>
        <a:defRPr sz="5300">
          <a:solidFill>
            <a:schemeClr val="tx1"/>
          </a:solidFill>
          <a:latin typeface="Calibri Light" pitchFamily="34" charset="0"/>
        </a:defRPr>
      </a:lvl4pPr>
      <a:lvl5pPr algn="l" rtl="0" eaLnBrk="0" fontAlgn="base" hangingPunct="0">
        <a:lnSpc>
          <a:spcPct val="90000"/>
        </a:lnSpc>
        <a:spcBef>
          <a:spcPct val="0"/>
        </a:spcBef>
        <a:spcAft>
          <a:spcPct val="0"/>
        </a:spcAft>
        <a:defRPr sz="5300">
          <a:solidFill>
            <a:schemeClr val="tx1"/>
          </a:solidFill>
          <a:latin typeface="Calibri Light" pitchFamily="34" charset="0"/>
        </a:defRPr>
      </a:lvl5pPr>
      <a:lvl6pPr marL="547982" algn="l" rtl="0" fontAlgn="base">
        <a:lnSpc>
          <a:spcPct val="90000"/>
        </a:lnSpc>
        <a:spcBef>
          <a:spcPct val="0"/>
        </a:spcBef>
        <a:spcAft>
          <a:spcPct val="0"/>
        </a:spcAft>
        <a:defRPr sz="5300">
          <a:solidFill>
            <a:schemeClr val="tx1"/>
          </a:solidFill>
          <a:latin typeface="Calibri Light" pitchFamily="34" charset="0"/>
        </a:defRPr>
      </a:lvl6pPr>
      <a:lvl7pPr marL="1095961" algn="l" rtl="0" fontAlgn="base">
        <a:lnSpc>
          <a:spcPct val="90000"/>
        </a:lnSpc>
        <a:spcBef>
          <a:spcPct val="0"/>
        </a:spcBef>
        <a:spcAft>
          <a:spcPct val="0"/>
        </a:spcAft>
        <a:defRPr sz="5300">
          <a:solidFill>
            <a:schemeClr val="tx1"/>
          </a:solidFill>
          <a:latin typeface="Calibri Light" pitchFamily="34" charset="0"/>
        </a:defRPr>
      </a:lvl7pPr>
      <a:lvl8pPr marL="1643942" algn="l" rtl="0" fontAlgn="base">
        <a:lnSpc>
          <a:spcPct val="90000"/>
        </a:lnSpc>
        <a:spcBef>
          <a:spcPct val="0"/>
        </a:spcBef>
        <a:spcAft>
          <a:spcPct val="0"/>
        </a:spcAft>
        <a:defRPr sz="5300">
          <a:solidFill>
            <a:schemeClr val="tx1"/>
          </a:solidFill>
          <a:latin typeface="Calibri Light" pitchFamily="34" charset="0"/>
        </a:defRPr>
      </a:lvl8pPr>
      <a:lvl9pPr marL="2191924" algn="l" rtl="0" fontAlgn="base">
        <a:lnSpc>
          <a:spcPct val="90000"/>
        </a:lnSpc>
        <a:spcBef>
          <a:spcPct val="0"/>
        </a:spcBef>
        <a:spcAft>
          <a:spcPct val="0"/>
        </a:spcAft>
        <a:defRPr sz="5300">
          <a:solidFill>
            <a:schemeClr val="tx1"/>
          </a:solidFill>
          <a:latin typeface="Calibri Light" pitchFamily="34" charset="0"/>
        </a:defRPr>
      </a:lvl9pPr>
    </p:titleStyle>
    <p:bodyStyle>
      <a:lvl1pPr marL="273992" indent="-273992" algn="l" rtl="0" eaLnBrk="0" fontAlgn="base" hangingPunct="0">
        <a:lnSpc>
          <a:spcPct val="90000"/>
        </a:lnSpc>
        <a:spcBef>
          <a:spcPts val="1200"/>
        </a:spcBef>
        <a:spcAft>
          <a:spcPct val="0"/>
        </a:spcAft>
        <a:buFont typeface="Arial" charset="0"/>
        <a:buChar char="•"/>
        <a:defRPr sz="3400" kern="1200">
          <a:solidFill>
            <a:schemeClr val="tx1"/>
          </a:solidFill>
          <a:latin typeface="+mn-lt"/>
          <a:ea typeface="+mn-ea"/>
          <a:cs typeface="+mn-cs"/>
        </a:defRPr>
      </a:lvl1pPr>
      <a:lvl2pPr marL="821973" indent="-273992" algn="l" rtl="0" eaLnBrk="0" fontAlgn="base" hangingPunct="0">
        <a:lnSpc>
          <a:spcPct val="90000"/>
        </a:lnSpc>
        <a:spcBef>
          <a:spcPts val="601"/>
        </a:spcBef>
        <a:spcAft>
          <a:spcPct val="0"/>
        </a:spcAft>
        <a:buFont typeface="Arial" charset="0"/>
        <a:buChar char="•"/>
        <a:defRPr sz="2900" kern="1200">
          <a:solidFill>
            <a:schemeClr val="tx1"/>
          </a:solidFill>
          <a:latin typeface="+mn-lt"/>
          <a:ea typeface="+mn-ea"/>
          <a:cs typeface="+mn-cs"/>
        </a:defRPr>
      </a:lvl2pPr>
      <a:lvl3pPr marL="1369951" indent="-273992" algn="l" rtl="0" eaLnBrk="0" fontAlgn="base" hangingPunct="0">
        <a:lnSpc>
          <a:spcPct val="90000"/>
        </a:lnSpc>
        <a:spcBef>
          <a:spcPts val="601"/>
        </a:spcBef>
        <a:spcAft>
          <a:spcPct val="0"/>
        </a:spcAft>
        <a:buFont typeface="Arial" charset="0"/>
        <a:buChar char="•"/>
        <a:defRPr sz="2400" kern="1200">
          <a:solidFill>
            <a:schemeClr val="tx1"/>
          </a:solidFill>
          <a:latin typeface="+mn-lt"/>
          <a:ea typeface="+mn-ea"/>
          <a:cs typeface="+mn-cs"/>
        </a:defRPr>
      </a:lvl3pPr>
      <a:lvl4pPr marL="1917933" indent="-273992" algn="l" rtl="0" eaLnBrk="0" fontAlgn="base" hangingPunct="0">
        <a:lnSpc>
          <a:spcPct val="90000"/>
        </a:lnSpc>
        <a:spcBef>
          <a:spcPts val="601"/>
        </a:spcBef>
        <a:spcAft>
          <a:spcPct val="0"/>
        </a:spcAft>
        <a:buFont typeface="Arial" charset="0"/>
        <a:buChar char="•"/>
        <a:defRPr sz="2400" kern="1200">
          <a:solidFill>
            <a:schemeClr val="tx1"/>
          </a:solidFill>
          <a:latin typeface="+mn-lt"/>
          <a:ea typeface="+mn-ea"/>
          <a:cs typeface="+mn-cs"/>
        </a:defRPr>
      </a:lvl4pPr>
      <a:lvl5pPr marL="2465913" indent="-273992" algn="l" rtl="0" eaLnBrk="0" fontAlgn="base" hangingPunct="0">
        <a:lnSpc>
          <a:spcPct val="90000"/>
        </a:lnSpc>
        <a:spcBef>
          <a:spcPts val="601"/>
        </a:spcBef>
        <a:spcAft>
          <a:spcPct val="0"/>
        </a:spcAft>
        <a:buFont typeface="Arial" charset="0"/>
        <a:buChar char="•"/>
        <a:defRPr sz="2400" kern="1200">
          <a:solidFill>
            <a:schemeClr val="tx1"/>
          </a:solidFill>
          <a:latin typeface="+mn-lt"/>
          <a:ea typeface="+mn-ea"/>
          <a:cs typeface="+mn-cs"/>
        </a:defRPr>
      </a:lvl5pPr>
      <a:lvl6pPr marL="3013895" indent="-273992" algn="l" defTabSz="1095961" rtl="0" eaLnBrk="1" latinLnBrk="0" hangingPunct="1">
        <a:lnSpc>
          <a:spcPct val="90000"/>
        </a:lnSpc>
        <a:spcBef>
          <a:spcPts val="601"/>
        </a:spcBef>
        <a:buFont typeface="Arial" panose="020B0604020202020204" pitchFamily="34" charset="0"/>
        <a:buChar char="•"/>
        <a:defRPr sz="2200" kern="1200">
          <a:solidFill>
            <a:schemeClr val="tx1"/>
          </a:solidFill>
          <a:latin typeface="+mn-lt"/>
          <a:ea typeface="+mn-ea"/>
          <a:cs typeface="+mn-cs"/>
        </a:defRPr>
      </a:lvl6pPr>
      <a:lvl7pPr marL="3561876" indent="-273992" algn="l" defTabSz="1095961" rtl="0" eaLnBrk="1" latinLnBrk="0" hangingPunct="1">
        <a:lnSpc>
          <a:spcPct val="90000"/>
        </a:lnSpc>
        <a:spcBef>
          <a:spcPts val="601"/>
        </a:spcBef>
        <a:buFont typeface="Arial" panose="020B0604020202020204" pitchFamily="34" charset="0"/>
        <a:buChar char="•"/>
        <a:defRPr sz="2200" kern="1200">
          <a:solidFill>
            <a:schemeClr val="tx1"/>
          </a:solidFill>
          <a:latin typeface="+mn-lt"/>
          <a:ea typeface="+mn-ea"/>
          <a:cs typeface="+mn-cs"/>
        </a:defRPr>
      </a:lvl7pPr>
      <a:lvl8pPr marL="4109857" indent="-273992" algn="l" defTabSz="1095961" rtl="0" eaLnBrk="1" latinLnBrk="0" hangingPunct="1">
        <a:lnSpc>
          <a:spcPct val="90000"/>
        </a:lnSpc>
        <a:spcBef>
          <a:spcPts val="601"/>
        </a:spcBef>
        <a:buFont typeface="Arial" panose="020B0604020202020204" pitchFamily="34" charset="0"/>
        <a:buChar char="•"/>
        <a:defRPr sz="2200" kern="1200">
          <a:solidFill>
            <a:schemeClr val="tx1"/>
          </a:solidFill>
          <a:latin typeface="+mn-lt"/>
          <a:ea typeface="+mn-ea"/>
          <a:cs typeface="+mn-cs"/>
        </a:defRPr>
      </a:lvl8pPr>
      <a:lvl9pPr marL="4657840" indent="-273992" algn="l" defTabSz="1095961" rtl="0" eaLnBrk="1" latinLnBrk="0" hangingPunct="1">
        <a:lnSpc>
          <a:spcPct val="90000"/>
        </a:lnSpc>
        <a:spcBef>
          <a:spcPts val="601"/>
        </a:spcBef>
        <a:buFont typeface="Arial" panose="020B0604020202020204" pitchFamily="34" charset="0"/>
        <a:buChar char="•"/>
        <a:defRPr sz="2200" kern="1200">
          <a:solidFill>
            <a:schemeClr val="tx1"/>
          </a:solidFill>
          <a:latin typeface="+mn-lt"/>
          <a:ea typeface="+mn-ea"/>
          <a:cs typeface="+mn-cs"/>
        </a:defRPr>
      </a:lvl9pPr>
    </p:bodyStyle>
    <p:otherStyle>
      <a:defPPr>
        <a:defRPr lang="ru-RU"/>
      </a:defPPr>
      <a:lvl1pPr marL="0" algn="l" defTabSz="1095961" rtl="0" eaLnBrk="1" latinLnBrk="0" hangingPunct="1">
        <a:defRPr sz="2200" kern="1200">
          <a:solidFill>
            <a:schemeClr val="tx1"/>
          </a:solidFill>
          <a:latin typeface="+mn-lt"/>
          <a:ea typeface="+mn-ea"/>
          <a:cs typeface="+mn-cs"/>
        </a:defRPr>
      </a:lvl1pPr>
      <a:lvl2pPr marL="547982" algn="l" defTabSz="1095961" rtl="0" eaLnBrk="1" latinLnBrk="0" hangingPunct="1">
        <a:defRPr sz="2200" kern="1200">
          <a:solidFill>
            <a:schemeClr val="tx1"/>
          </a:solidFill>
          <a:latin typeface="+mn-lt"/>
          <a:ea typeface="+mn-ea"/>
          <a:cs typeface="+mn-cs"/>
        </a:defRPr>
      </a:lvl2pPr>
      <a:lvl3pPr marL="1095961" algn="l" defTabSz="1095961" rtl="0" eaLnBrk="1" latinLnBrk="0" hangingPunct="1">
        <a:defRPr sz="2200" kern="1200">
          <a:solidFill>
            <a:schemeClr val="tx1"/>
          </a:solidFill>
          <a:latin typeface="+mn-lt"/>
          <a:ea typeface="+mn-ea"/>
          <a:cs typeface="+mn-cs"/>
        </a:defRPr>
      </a:lvl3pPr>
      <a:lvl4pPr marL="1643942" algn="l" defTabSz="1095961" rtl="0" eaLnBrk="1" latinLnBrk="0" hangingPunct="1">
        <a:defRPr sz="2200" kern="1200">
          <a:solidFill>
            <a:schemeClr val="tx1"/>
          </a:solidFill>
          <a:latin typeface="+mn-lt"/>
          <a:ea typeface="+mn-ea"/>
          <a:cs typeface="+mn-cs"/>
        </a:defRPr>
      </a:lvl4pPr>
      <a:lvl5pPr marL="2191924" algn="l" defTabSz="1095961" rtl="0" eaLnBrk="1" latinLnBrk="0" hangingPunct="1">
        <a:defRPr sz="2200" kern="1200">
          <a:solidFill>
            <a:schemeClr val="tx1"/>
          </a:solidFill>
          <a:latin typeface="+mn-lt"/>
          <a:ea typeface="+mn-ea"/>
          <a:cs typeface="+mn-cs"/>
        </a:defRPr>
      </a:lvl5pPr>
      <a:lvl6pPr marL="2739905" algn="l" defTabSz="1095961" rtl="0" eaLnBrk="1" latinLnBrk="0" hangingPunct="1">
        <a:defRPr sz="2200" kern="1200">
          <a:solidFill>
            <a:schemeClr val="tx1"/>
          </a:solidFill>
          <a:latin typeface="+mn-lt"/>
          <a:ea typeface="+mn-ea"/>
          <a:cs typeface="+mn-cs"/>
        </a:defRPr>
      </a:lvl6pPr>
      <a:lvl7pPr marL="3287887" algn="l" defTabSz="1095961" rtl="0" eaLnBrk="1" latinLnBrk="0" hangingPunct="1">
        <a:defRPr sz="2200" kern="1200">
          <a:solidFill>
            <a:schemeClr val="tx1"/>
          </a:solidFill>
          <a:latin typeface="+mn-lt"/>
          <a:ea typeface="+mn-ea"/>
          <a:cs typeface="+mn-cs"/>
        </a:defRPr>
      </a:lvl7pPr>
      <a:lvl8pPr marL="3835866" algn="l" defTabSz="1095961" rtl="0" eaLnBrk="1" latinLnBrk="0" hangingPunct="1">
        <a:defRPr sz="2200" kern="1200">
          <a:solidFill>
            <a:schemeClr val="tx1"/>
          </a:solidFill>
          <a:latin typeface="+mn-lt"/>
          <a:ea typeface="+mn-ea"/>
          <a:cs typeface="+mn-cs"/>
        </a:defRPr>
      </a:lvl8pPr>
      <a:lvl9pPr marL="4383847" algn="l" defTabSz="1095961" rtl="0" eaLnBrk="1" latinLnBrk="0" hangingPunct="1">
        <a:defRPr sz="2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0080" y="384493"/>
            <a:ext cx="11521440" cy="1600200"/>
          </a:xfrm>
          <a:prstGeom prst="rect">
            <a:avLst/>
          </a:prstGeom>
        </p:spPr>
        <p:txBody>
          <a:bodyPr vert="horz" lIns="107533" tIns="53767" rIns="107533" bIns="53767"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40080" y="2240285"/>
            <a:ext cx="11521440" cy="6336348"/>
          </a:xfrm>
          <a:prstGeom prst="rect">
            <a:avLst/>
          </a:prstGeom>
        </p:spPr>
        <p:txBody>
          <a:bodyPr vert="horz" lIns="107533" tIns="53767" rIns="107533" bIns="53767"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40080" y="8898895"/>
            <a:ext cx="2987040" cy="511175"/>
          </a:xfrm>
          <a:prstGeom prst="rect">
            <a:avLst/>
          </a:prstGeom>
        </p:spPr>
        <p:txBody>
          <a:bodyPr vert="horz" lIns="107533" tIns="53767" rIns="107533" bIns="53767" rtlCol="0" anchor="ctr"/>
          <a:lstStyle>
            <a:lvl1pPr algn="l">
              <a:defRPr sz="1400">
                <a:solidFill>
                  <a:schemeClr val="tx1">
                    <a:tint val="75000"/>
                  </a:schemeClr>
                </a:solidFill>
              </a:defRPr>
            </a:lvl1pPr>
          </a:lstStyle>
          <a:p>
            <a:pPr>
              <a:defRPr/>
            </a:pPr>
            <a:fld id="{BB1C20DA-73CF-4153-B3D1-558AA3000D9D}" type="datetime1">
              <a:rPr lang="ru-RU" smtClean="0">
                <a:solidFill>
                  <a:prstClr val="black">
                    <a:tint val="75000"/>
                  </a:prstClr>
                </a:solidFill>
              </a:rPr>
              <a:pPr>
                <a:defRPr/>
              </a:pPr>
              <a:t>18.09.2018</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373880" y="8898895"/>
            <a:ext cx="4053840" cy="511175"/>
          </a:xfrm>
          <a:prstGeom prst="rect">
            <a:avLst/>
          </a:prstGeom>
        </p:spPr>
        <p:txBody>
          <a:bodyPr vert="horz" lIns="107533" tIns="53767" rIns="107533" bIns="53767" rtlCol="0" anchor="ctr"/>
          <a:lstStyle>
            <a:lvl1pPr algn="ctr">
              <a:defRPr sz="1400">
                <a:solidFill>
                  <a:schemeClr val="tx1">
                    <a:tint val="75000"/>
                  </a:schemeClr>
                </a:solidFill>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9174480" y="8898895"/>
            <a:ext cx="2987040" cy="511175"/>
          </a:xfrm>
          <a:prstGeom prst="rect">
            <a:avLst/>
          </a:prstGeom>
        </p:spPr>
        <p:txBody>
          <a:bodyPr vert="horz" lIns="107533" tIns="53767" rIns="107533" bIns="53767" rtlCol="0" anchor="ctr"/>
          <a:lstStyle>
            <a:lvl1pPr algn="r">
              <a:defRPr sz="1400">
                <a:solidFill>
                  <a:schemeClr val="tx1">
                    <a:tint val="75000"/>
                  </a:schemeClr>
                </a:solidFill>
              </a:defRPr>
            </a:lvl1pPr>
          </a:lstStyle>
          <a:p>
            <a:pPr>
              <a:defRPr/>
            </a:pPr>
            <a:fld id="{1AF6D111-74A9-45D9-ADCC-62D41ADA5A71}"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0617370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1075334" rtl="0" eaLnBrk="1" latinLnBrk="0" hangingPunct="1">
        <a:spcBef>
          <a:spcPct val="0"/>
        </a:spcBef>
        <a:buNone/>
        <a:defRPr sz="5200" kern="1200">
          <a:solidFill>
            <a:schemeClr val="tx1"/>
          </a:solidFill>
          <a:latin typeface="+mj-lt"/>
          <a:ea typeface="+mj-ea"/>
          <a:cs typeface="+mj-cs"/>
        </a:defRPr>
      </a:lvl1pPr>
    </p:titleStyle>
    <p:bodyStyle>
      <a:lvl1pPr marL="403250" indent="-403250" algn="l" defTabSz="1075334"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73709" indent="-336042" algn="l" defTabSz="1075334"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44168" indent="-268834" algn="l" defTabSz="1075334"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881835" indent="-268834" algn="l" defTabSz="107533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19502" indent="-268834" algn="l" defTabSz="107533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57170" indent="-268834" algn="l" defTabSz="107533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94837" indent="-268834" algn="l" defTabSz="107533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32504" indent="-268834" algn="l" defTabSz="107533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570171" indent="-268834" algn="l" defTabSz="107533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ru-RU"/>
      </a:defPPr>
      <a:lvl1pPr marL="0" algn="l" defTabSz="1075334" rtl="0" eaLnBrk="1" latinLnBrk="0" hangingPunct="1">
        <a:defRPr sz="2100" kern="1200">
          <a:solidFill>
            <a:schemeClr val="tx1"/>
          </a:solidFill>
          <a:latin typeface="+mn-lt"/>
          <a:ea typeface="+mn-ea"/>
          <a:cs typeface="+mn-cs"/>
        </a:defRPr>
      </a:lvl1pPr>
      <a:lvl2pPr marL="537667" algn="l" defTabSz="1075334" rtl="0" eaLnBrk="1" latinLnBrk="0" hangingPunct="1">
        <a:defRPr sz="2100" kern="1200">
          <a:solidFill>
            <a:schemeClr val="tx1"/>
          </a:solidFill>
          <a:latin typeface="+mn-lt"/>
          <a:ea typeface="+mn-ea"/>
          <a:cs typeface="+mn-cs"/>
        </a:defRPr>
      </a:lvl2pPr>
      <a:lvl3pPr marL="1075334" algn="l" defTabSz="1075334" rtl="0" eaLnBrk="1" latinLnBrk="0" hangingPunct="1">
        <a:defRPr sz="2100" kern="1200">
          <a:solidFill>
            <a:schemeClr val="tx1"/>
          </a:solidFill>
          <a:latin typeface="+mn-lt"/>
          <a:ea typeface="+mn-ea"/>
          <a:cs typeface="+mn-cs"/>
        </a:defRPr>
      </a:lvl3pPr>
      <a:lvl4pPr marL="1613002" algn="l" defTabSz="1075334" rtl="0" eaLnBrk="1" latinLnBrk="0" hangingPunct="1">
        <a:defRPr sz="2100" kern="1200">
          <a:solidFill>
            <a:schemeClr val="tx1"/>
          </a:solidFill>
          <a:latin typeface="+mn-lt"/>
          <a:ea typeface="+mn-ea"/>
          <a:cs typeface="+mn-cs"/>
        </a:defRPr>
      </a:lvl4pPr>
      <a:lvl5pPr marL="2150669" algn="l" defTabSz="1075334" rtl="0" eaLnBrk="1" latinLnBrk="0" hangingPunct="1">
        <a:defRPr sz="2100" kern="1200">
          <a:solidFill>
            <a:schemeClr val="tx1"/>
          </a:solidFill>
          <a:latin typeface="+mn-lt"/>
          <a:ea typeface="+mn-ea"/>
          <a:cs typeface="+mn-cs"/>
        </a:defRPr>
      </a:lvl5pPr>
      <a:lvl6pPr marL="2688336" algn="l" defTabSz="1075334" rtl="0" eaLnBrk="1" latinLnBrk="0" hangingPunct="1">
        <a:defRPr sz="2100" kern="1200">
          <a:solidFill>
            <a:schemeClr val="tx1"/>
          </a:solidFill>
          <a:latin typeface="+mn-lt"/>
          <a:ea typeface="+mn-ea"/>
          <a:cs typeface="+mn-cs"/>
        </a:defRPr>
      </a:lvl6pPr>
      <a:lvl7pPr marL="3226003" algn="l" defTabSz="1075334" rtl="0" eaLnBrk="1" latinLnBrk="0" hangingPunct="1">
        <a:defRPr sz="2100" kern="1200">
          <a:solidFill>
            <a:schemeClr val="tx1"/>
          </a:solidFill>
          <a:latin typeface="+mn-lt"/>
          <a:ea typeface="+mn-ea"/>
          <a:cs typeface="+mn-cs"/>
        </a:defRPr>
      </a:lvl7pPr>
      <a:lvl8pPr marL="3763670" algn="l" defTabSz="1075334" rtl="0" eaLnBrk="1" latinLnBrk="0" hangingPunct="1">
        <a:defRPr sz="2100" kern="1200">
          <a:solidFill>
            <a:schemeClr val="tx1"/>
          </a:solidFill>
          <a:latin typeface="+mn-lt"/>
          <a:ea typeface="+mn-ea"/>
          <a:cs typeface="+mn-cs"/>
        </a:defRPr>
      </a:lvl8pPr>
      <a:lvl9pPr marL="4301338" algn="l" defTabSz="1075334"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microsoft.com/office/2007/relationships/hdphoto" Target="../media/hdphoto1.wdp"/><Relationship Id="rId10" Type="http://schemas.openxmlformats.org/officeDocument/2006/relationships/image" Target="../media/image10.jpeg"/><Relationship Id="rId4" Type="http://schemas.openxmlformats.org/officeDocument/2006/relationships/image" Target="../media/image5.png"/><Relationship Id="rId9"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2.pn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3.png"/><Relationship Id="rId4" Type="http://schemas.microsoft.com/office/2007/relationships/hdphoto" Target="../media/hdphoto2.wdp"/><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emf"/><Relationship Id="rId5" Type="http://schemas.microsoft.com/office/2007/relationships/hdphoto" Target="../media/hdphoto4.wdp"/><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5.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6.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G"/><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8" Type="http://schemas.openxmlformats.org/officeDocument/2006/relationships/image" Target="../media/image57.emf"/><Relationship Id="rId13" Type="http://schemas.openxmlformats.org/officeDocument/2006/relationships/image" Target="../media/image62.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 Id="rId14" Type="http://schemas.openxmlformats.org/officeDocument/2006/relationships/image" Target="../media/image6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47EA9584-6FC9-446B-89E9-C9D48C4D1663}" type="slidenum">
              <a:rPr lang="ru-RU" smtClean="0">
                <a:solidFill>
                  <a:schemeClr val="bg1"/>
                </a:solidFill>
              </a:rPr>
              <a:pPr>
                <a:defRPr/>
              </a:pPr>
              <a:t>1</a:t>
            </a:fld>
            <a:endParaRPr lang="ru-RU" dirty="0">
              <a:solidFill>
                <a:schemeClr val="bg1"/>
              </a:solidFill>
            </a:endParaRPr>
          </a:p>
        </p:txBody>
      </p:sp>
      <p:sp>
        <p:nvSpPr>
          <p:cNvPr id="4" name="TextBox 3"/>
          <p:cNvSpPr txBox="1"/>
          <p:nvPr/>
        </p:nvSpPr>
        <p:spPr>
          <a:xfrm>
            <a:off x="1169582" y="3176973"/>
            <a:ext cx="11121655" cy="2677610"/>
          </a:xfrm>
          <a:prstGeom prst="rect">
            <a:avLst/>
          </a:prstGeom>
          <a:noFill/>
        </p:spPr>
        <p:txBody>
          <a:bodyPr wrap="square" lIns="91396" tIns="45697" rIns="91396" bIns="45697" rtlCol="0">
            <a:spAutoFit/>
          </a:bodyPr>
          <a:lstStyle/>
          <a:p>
            <a:pPr algn="ctr">
              <a:lnSpc>
                <a:spcPct val="150000"/>
              </a:lnSpc>
            </a:pPr>
            <a:r>
              <a:rPr lang="ru-RU" sz="2800" b="1" dirty="0">
                <a:latin typeface="Times New Roman" panose="02020603050405020304" pitchFamily="18" charset="0"/>
                <a:cs typeface="Times New Roman" panose="02020603050405020304" pitchFamily="18" charset="0"/>
              </a:rPr>
              <a:t>ЦЕЛЕВАЯ МОДЕЛЬ КАЗНАЧЕЙСКОГО </a:t>
            </a:r>
            <a:r>
              <a:rPr lang="ru-RU" sz="2800" b="1" dirty="0">
                <a:latin typeface="Times New Roman" panose="02020603050405020304" pitchFamily="18" charset="0"/>
                <a:cs typeface="Times New Roman" panose="02020603050405020304" pitchFamily="18" charset="0"/>
              </a:rPr>
              <a:t>СОПРОВОЖДЕНИЯ СРЕДСТВ В ВАЛЮТЕ РОССИЙСКОЙ ФЕДЕРАЦИИ И РЕЗУЛЬТАТЫ БЮДЖЕТНОГО МОНИТОРИНГА </a:t>
            </a:r>
          </a:p>
          <a:p>
            <a:pPr algn="ctr">
              <a:lnSpc>
                <a:spcPct val="150000"/>
              </a:lnSpc>
            </a:pPr>
            <a:r>
              <a:rPr lang="ru-RU" sz="2800" b="1" dirty="0">
                <a:latin typeface="Times New Roman" panose="02020603050405020304" pitchFamily="18" charset="0"/>
                <a:cs typeface="Times New Roman" panose="02020603050405020304" pitchFamily="18" charset="0"/>
              </a:rPr>
              <a:t>ЗА 2017-2018 ГОДЫ</a:t>
            </a:r>
            <a:endParaRPr lang="ru-RU"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7326" t="22454" r="51344" b="60012"/>
          <a:stretch/>
        </p:blipFill>
        <p:spPr bwMode="auto">
          <a:xfrm>
            <a:off x="47304" y="189195"/>
            <a:ext cx="5396566" cy="2522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526774" y="7442714"/>
            <a:ext cx="2764465" cy="830950"/>
          </a:xfrm>
          <a:prstGeom prst="rect">
            <a:avLst/>
          </a:prstGeom>
          <a:noFill/>
        </p:spPr>
        <p:txBody>
          <a:bodyPr wrap="square" lIns="91396" tIns="45697" rIns="91396" bIns="45697" rtlCol="0">
            <a:spAutoFit/>
          </a:bodyPr>
          <a:lstStyle/>
          <a:p>
            <a:pPr algn="ctr"/>
            <a:r>
              <a:rPr lang="ru-RU" sz="1600" dirty="0">
                <a:latin typeface="Times New Roman" panose="02020603050405020304" pitchFamily="18" charset="0"/>
                <a:cs typeface="Times New Roman" panose="02020603050405020304" pitchFamily="18" charset="0"/>
              </a:rPr>
              <a:t>А.Ю.Демидов</a:t>
            </a:r>
          </a:p>
          <a:p>
            <a:pPr algn="ctr"/>
            <a:r>
              <a:rPr lang="ru-RU" sz="1600" dirty="0">
                <a:latin typeface="Times New Roman" panose="02020603050405020304" pitchFamily="18" charset="0"/>
                <a:cs typeface="Times New Roman" panose="02020603050405020304" pitchFamily="18" charset="0"/>
              </a:rPr>
              <a:t>Заместитель руководителя</a:t>
            </a:r>
          </a:p>
          <a:p>
            <a:pPr algn="ctr"/>
            <a:r>
              <a:rPr lang="ru-RU" sz="1600" dirty="0">
                <a:latin typeface="Times New Roman" panose="02020603050405020304" pitchFamily="18" charset="0"/>
                <a:cs typeface="Times New Roman" panose="02020603050405020304" pitchFamily="18" charset="0"/>
              </a:rPr>
              <a:t>Федерального казначейства</a:t>
            </a:r>
            <a:endParaRPr lang="ru-RU" sz="1600" dirty="0"/>
          </a:p>
        </p:txBody>
      </p:sp>
    </p:spTree>
    <p:extLst>
      <p:ext uri="{BB962C8B-B14F-4D97-AF65-F5344CB8AC3E}">
        <p14:creationId xmlns:p14="http://schemas.microsoft.com/office/powerpoint/2010/main" val="1890973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831500282"/>
              </p:ext>
            </p:extLst>
          </p:nvPr>
        </p:nvGraphicFramePr>
        <p:xfrm>
          <a:off x="308343" y="1158951"/>
          <a:ext cx="12215862" cy="7464552"/>
        </p:xfrm>
        <a:graphic>
          <a:graphicData uri="http://schemas.openxmlformats.org/drawingml/2006/table">
            <a:tbl>
              <a:tblPr>
                <a:effectLst/>
                <a:tableStyleId>{5C22544A-7EE6-4342-B048-85BDC9FD1C3A}</a:tableStyleId>
              </a:tblPr>
              <a:tblGrid>
                <a:gridCol w="12215862">
                  <a:extLst>
                    <a:ext uri="{9D8B030D-6E8A-4147-A177-3AD203B41FA5}">
                      <a16:colId xmlns="" xmlns:a16="http://schemas.microsoft.com/office/drawing/2014/main" val="20003"/>
                    </a:ext>
                  </a:extLst>
                </a:gridCol>
              </a:tblGrid>
              <a:tr h="832104">
                <a:tc>
                  <a:txBody>
                    <a:bodyPr/>
                    <a:lstStyle/>
                    <a:p>
                      <a:pPr marL="285750" indent="-285750" algn="l" fontAlgn="ctr">
                        <a:buFont typeface="Wingdings" panose="05000000000000000000" pitchFamily="2" charset="2"/>
                        <a:buChar char="Ø"/>
                      </a:pPr>
                      <a:endParaRPr lang="ru-RU" sz="1800" u="none" strike="noStrike" dirty="0" smtClean="0">
                        <a:effectLst/>
                        <a:latin typeface="Times New Roman" panose="02020603050405020304" pitchFamily="18" charset="0"/>
                        <a:cs typeface="Times New Roman" panose="02020603050405020304" pitchFamily="18" charset="0"/>
                      </a:endParaRPr>
                    </a:p>
                    <a:p>
                      <a:pPr marL="285750" indent="-285750" algn="l" fontAlgn="ctr">
                        <a:buFont typeface="Wingdings" panose="05000000000000000000" pitchFamily="2" charset="2"/>
                        <a:buChar char="Ø"/>
                      </a:pPr>
                      <a:r>
                        <a:rPr lang="ru-RU" sz="1800" u="none" strike="noStrike" dirty="0" smtClean="0">
                          <a:effectLst/>
                          <a:latin typeface="Times New Roman" panose="02020603050405020304" pitchFamily="18" charset="0"/>
                          <a:cs typeface="Times New Roman" panose="02020603050405020304" pitchFamily="18" charset="0"/>
                        </a:rPr>
                        <a:t>СТРОИТЕЛЬСТВО ПЕРЕХОДА ЧЕРЕЗ КЕРЧЕНСКИЙ ПРОЛИВ</a:t>
                      </a:r>
                    </a:p>
                    <a:p>
                      <a:pPr marL="0" indent="0" algn="l" fontAlgn="ctr">
                        <a:buFont typeface="Wingdings" panose="05000000000000000000" pitchFamily="2" charset="2"/>
                        <a:buNone/>
                      </a:pPr>
                      <a:endParaRPr lang="ru-RU" sz="1800" u="none" strike="noStrike" dirty="0">
                        <a:effectLst/>
                        <a:latin typeface="Times New Roman" panose="02020603050405020304" pitchFamily="18" charset="0"/>
                        <a:cs typeface="Times New Roman" panose="02020603050405020304" pitchFamily="18" charset="0"/>
                      </a:endParaRPr>
                    </a:p>
                  </a:txBody>
                  <a:tcPr marL="0" marR="37800" marT="0" marB="0">
                    <a:solidFill>
                      <a:schemeClr val="accent1">
                        <a:lumMod val="20000"/>
                        <a:lumOff val="80000"/>
                        <a:alpha val="69000"/>
                      </a:schemeClr>
                    </a:solidFill>
                  </a:tcPr>
                </a:tc>
                <a:extLst>
                  <a:ext uri="{0D108BD9-81ED-4DB2-BD59-A6C34878D82A}">
                    <a16:rowId xmlns="" xmlns:a16="http://schemas.microsoft.com/office/drawing/2014/main" val="10009"/>
                  </a:ext>
                </a:extLst>
              </a:tr>
              <a:tr h="832104">
                <a:tc>
                  <a:txBody>
                    <a:bodyPr/>
                    <a:lstStyle/>
                    <a:p>
                      <a:pPr marL="285750" indent="-285750" algn="l" fontAlgn="ctr">
                        <a:buFont typeface="Wingdings" panose="05000000000000000000" pitchFamily="2" charset="2"/>
                        <a:buChar char="Ø"/>
                      </a:pPr>
                      <a:endParaRPr lang="ru-RU" sz="1800" u="none" strike="noStrike" dirty="0" smtClean="0">
                        <a:effectLst/>
                        <a:latin typeface="Times New Roman" panose="02020603050405020304" pitchFamily="18" charset="0"/>
                        <a:cs typeface="Times New Roman" panose="02020603050405020304" pitchFamily="18" charset="0"/>
                      </a:endParaRPr>
                    </a:p>
                    <a:p>
                      <a:pPr marL="285750" indent="-285750" algn="l" fontAlgn="ctr">
                        <a:buFont typeface="Wingdings" panose="05000000000000000000" pitchFamily="2" charset="2"/>
                        <a:buChar char="Ø"/>
                      </a:pPr>
                      <a:r>
                        <a:rPr lang="ru-RU" sz="1800" u="none" strike="noStrike" dirty="0" smtClean="0">
                          <a:effectLst/>
                          <a:latin typeface="Times New Roman" panose="02020603050405020304" pitchFamily="18" charset="0"/>
                          <a:cs typeface="Times New Roman" panose="02020603050405020304" pitchFamily="18" charset="0"/>
                        </a:rPr>
                        <a:t>СТРОИТЕЛЬСТВО СТАДИОНОВ В РАМКАХ ПРОВЕДЕНИЯ ЧЕМПИОНАТА МИРА ПО ФУТБОЛУ FIFA 2018</a:t>
                      </a:r>
                    </a:p>
                    <a:p>
                      <a:pPr marL="0" indent="0" algn="l" fontAlgn="ctr">
                        <a:buFont typeface="Wingdings" panose="05000000000000000000" pitchFamily="2" charset="2"/>
                        <a:buNone/>
                      </a:pP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37800" marT="0" marB="0">
                    <a:solidFill>
                      <a:schemeClr val="accent1">
                        <a:lumMod val="20000"/>
                        <a:lumOff val="80000"/>
                        <a:alpha val="69000"/>
                      </a:schemeClr>
                    </a:solidFill>
                  </a:tcPr>
                </a:tc>
                <a:extLst>
                  <a:ext uri="{0D108BD9-81ED-4DB2-BD59-A6C34878D82A}">
                    <a16:rowId xmlns="" xmlns:a16="http://schemas.microsoft.com/office/drawing/2014/main" val="10010"/>
                  </a:ext>
                </a:extLst>
              </a:tr>
              <a:tr h="832104">
                <a:tc>
                  <a:txBody>
                    <a:bodyPr/>
                    <a:lstStyle/>
                    <a:p>
                      <a:pPr marL="285750" indent="-285750" algn="l" fontAlgn="ctr">
                        <a:buFont typeface="Wingdings" panose="05000000000000000000" pitchFamily="2" charset="2"/>
                        <a:buChar char="Ø"/>
                      </a:pPr>
                      <a:endParaRPr lang="ru-RU" sz="1800" u="none" strike="noStrike" dirty="0" smtClean="0">
                        <a:effectLst/>
                        <a:latin typeface="Times New Roman" panose="02020603050405020304" pitchFamily="18" charset="0"/>
                        <a:cs typeface="Times New Roman" panose="02020603050405020304" pitchFamily="18" charset="0"/>
                      </a:endParaRPr>
                    </a:p>
                    <a:p>
                      <a:pPr marL="285750" indent="-285750" algn="l" fontAlgn="ctr">
                        <a:buFont typeface="Wingdings" panose="05000000000000000000" pitchFamily="2" charset="2"/>
                        <a:buChar char="Ø"/>
                      </a:pPr>
                      <a:r>
                        <a:rPr lang="ru-RU" sz="1800" u="none" strike="noStrike" dirty="0" smtClean="0">
                          <a:effectLst/>
                          <a:latin typeface="Times New Roman" panose="02020603050405020304" pitchFamily="18" charset="0"/>
                          <a:cs typeface="Times New Roman" panose="02020603050405020304" pitchFamily="18" charset="0"/>
                        </a:rPr>
                        <a:t>ИНФОРМАЦИОННОЕ ОБЕСПЕЧЕНИЕ ЧЕМПИОНАТА МИРА ПО ФУТБОЛУ FIFA 2018</a:t>
                      </a:r>
                    </a:p>
                    <a:p>
                      <a:pPr marL="0" indent="0" algn="l" fontAlgn="ctr">
                        <a:buFont typeface="Wingdings" panose="05000000000000000000" pitchFamily="2" charset="2"/>
                        <a:buNone/>
                      </a:pP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37800" marT="0" marB="0">
                    <a:solidFill>
                      <a:schemeClr val="accent1">
                        <a:lumMod val="20000"/>
                        <a:lumOff val="80000"/>
                        <a:alpha val="69000"/>
                      </a:schemeClr>
                    </a:solidFill>
                  </a:tcPr>
                </a:tc>
                <a:extLst>
                  <a:ext uri="{0D108BD9-81ED-4DB2-BD59-A6C34878D82A}">
                    <a16:rowId xmlns="" xmlns:a16="http://schemas.microsoft.com/office/drawing/2014/main" val="10011"/>
                  </a:ext>
                </a:extLst>
              </a:tr>
              <a:tr h="832104">
                <a:tc>
                  <a:txBody>
                    <a:bodyPr/>
                    <a:lstStyle/>
                    <a:p>
                      <a:pPr marL="285750" indent="-285750" algn="l" fontAlgn="ctr">
                        <a:buFont typeface="Wingdings" panose="05000000000000000000" pitchFamily="2" charset="2"/>
                        <a:buChar char="Ø"/>
                      </a:pPr>
                      <a:endParaRPr lang="ru-RU" sz="1800" u="none" strike="noStrike" dirty="0" smtClean="0">
                        <a:effectLst/>
                        <a:latin typeface="Times New Roman" panose="02020603050405020304" pitchFamily="18" charset="0"/>
                        <a:cs typeface="Times New Roman" panose="02020603050405020304" pitchFamily="18" charset="0"/>
                      </a:endParaRPr>
                    </a:p>
                    <a:p>
                      <a:pPr marL="285750" indent="-285750" algn="l" fontAlgn="ctr">
                        <a:buFont typeface="Wingdings" panose="05000000000000000000" pitchFamily="2" charset="2"/>
                        <a:buChar char="Ø"/>
                      </a:pPr>
                      <a:r>
                        <a:rPr lang="ru-RU" sz="1800" u="none" strike="noStrike" dirty="0" smtClean="0">
                          <a:effectLst/>
                          <a:latin typeface="Times New Roman" panose="02020603050405020304" pitchFamily="18" charset="0"/>
                          <a:cs typeface="Times New Roman" panose="02020603050405020304" pitchFamily="18" charset="0"/>
                        </a:rPr>
                        <a:t>КАЗНАЧЕЙСКОЕ СОПРОВОЖДЕНИЕ СРЕДСТВ ФИНАНСОВО-ХОЗЯЙСТВЕННОЙ ДЕЯТЕЛЬНОСТИ  АО «ОЭЗ»</a:t>
                      </a:r>
                    </a:p>
                    <a:p>
                      <a:pPr marL="0" indent="0" algn="l" fontAlgn="ctr">
                        <a:buFont typeface="Wingdings" panose="05000000000000000000" pitchFamily="2" charset="2"/>
                        <a:buNone/>
                      </a:pPr>
                      <a:endParaRPr lang="ru-RU" sz="1800" u="none" strike="noStrike" dirty="0">
                        <a:effectLst/>
                        <a:latin typeface="Times New Roman" panose="02020603050405020304" pitchFamily="18" charset="0"/>
                        <a:cs typeface="Times New Roman" panose="02020603050405020304" pitchFamily="18" charset="0"/>
                      </a:endParaRPr>
                    </a:p>
                  </a:txBody>
                  <a:tcPr marL="0" marR="37800" marT="0" marB="0">
                    <a:solidFill>
                      <a:schemeClr val="accent1">
                        <a:lumMod val="20000"/>
                        <a:lumOff val="80000"/>
                        <a:alpha val="69000"/>
                      </a:schemeClr>
                    </a:solidFill>
                  </a:tcPr>
                </a:tc>
                <a:extLst>
                  <a:ext uri="{0D108BD9-81ED-4DB2-BD59-A6C34878D82A}">
                    <a16:rowId xmlns="" xmlns:a16="http://schemas.microsoft.com/office/drawing/2014/main" val="10012"/>
                  </a:ext>
                </a:extLst>
              </a:tr>
              <a:tr h="1097279">
                <a:tc>
                  <a:txBody>
                    <a:bodyPr/>
                    <a:lstStyle/>
                    <a:p>
                      <a:pPr marL="285750" indent="-285750" algn="l" fontAlgn="ctr">
                        <a:buFont typeface="Wingdings" panose="05000000000000000000" pitchFamily="2" charset="2"/>
                        <a:buChar char="Ø"/>
                      </a:pPr>
                      <a:endParaRPr lang="ru-RU" sz="1800" u="none" strike="noStrike" dirty="0" smtClean="0">
                        <a:effectLst/>
                        <a:latin typeface="Times New Roman" panose="02020603050405020304" pitchFamily="18" charset="0"/>
                        <a:cs typeface="Times New Roman" panose="02020603050405020304" pitchFamily="18" charset="0"/>
                      </a:endParaRPr>
                    </a:p>
                    <a:p>
                      <a:pPr marL="285750" indent="-285750" algn="l" fontAlgn="ctr">
                        <a:buFont typeface="Wingdings" panose="05000000000000000000" pitchFamily="2" charset="2"/>
                        <a:buChar char="Ø"/>
                      </a:pPr>
                      <a:r>
                        <a:rPr lang="ru-RU" sz="1800" u="none" strike="noStrike" dirty="0" smtClean="0">
                          <a:effectLst/>
                          <a:latin typeface="Times New Roman" panose="02020603050405020304" pitchFamily="18" charset="0"/>
                          <a:cs typeface="Times New Roman" panose="02020603050405020304" pitchFamily="18" charset="0"/>
                        </a:rPr>
                        <a:t>ПРИОБРЕТЕНИЕ (СТРОИТЕЛЬСТВО) ДОМОВ ДЛЯ ПЕРЕСЕЛЕНИЯ ГРАЖДАН ИЗ ВЕТХОГО ЖИЛЬЯ (РЕСПУБЛИКА ТЫВА)</a:t>
                      </a:r>
                    </a:p>
                    <a:p>
                      <a:pPr marL="0" indent="0" algn="l" fontAlgn="ctr">
                        <a:buFont typeface="Wingdings" panose="05000000000000000000" pitchFamily="2" charset="2"/>
                        <a:buNone/>
                      </a:pP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37800" marT="0" marB="0">
                    <a:solidFill>
                      <a:schemeClr val="accent1">
                        <a:lumMod val="20000"/>
                        <a:lumOff val="80000"/>
                        <a:alpha val="69000"/>
                      </a:schemeClr>
                    </a:solidFill>
                  </a:tcPr>
                </a:tc>
                <a:extLst>
                  <a:ext uri="{0D108BD9-81ED-4DB2-BD59-A6C34878D82A}">
                    <a16:rowId xmlns="" xmlns:a16="http://schemas.microsoft.com/office/drawing/2014/main" val="10013"/>
                  </a:ext>
                </a:extLst>
              </a:tr>
              <a:tr h="832104">
                <a:tc>
                  <a:txBody>
                    <a:bodyPr/>
                    <a:lstStyle/>
                    <a:p>
                      <a:pPr marL="285750" indent="-285750" algn="l" defTabSz="914104" rtl="0" eaLnBrk="1" fontAlgn="ctr" latinLnBrk="0" hangingPunct="1">
                        <a:buFont typeface="Wingdings" panose="05000000000000000000" pitchFamily="2" charset="2"/>
                        <a:buChar char="Ø"/>
                      </a:pPr>
                      <a:endParaRPr lang="ru-RU" sz="1800" u="none" strike="noStrike" kern="1200" noProof="0" dirty="0" smtClean="0">
                        <a:solidFill>
                          <a:schemeClr val="dk1"/>
                        </a:solidFill>
                        <a:effectLst/>
                        <a:latin typeface="Times New Roman" panose="02020603050405020304" pitchFamily="18" charset="0"/>
                        <a:ea typeface="+mn-ea"/>
                        <a:cs typeface="Times New Roman" panose="02020603050405020304" pitchFamily="18" charset="0"/>
                      </a:endParaRPr>
                    </a:p>
                    <a:p>
                      <a:pPr marL="285750" indent="-285750" algn="l" defTabSz="914104" rtl="0" eaLnBrk="1" fontAlgn="ctr" latinLnBrk="0" hangingPunct="1">
                        <a:buFont typeface="Wingdings" panose="05000000000000000000" pitchFamily="2" charset="2"/>
                        <a:buChar char="Ø"/>
                      </a:pPr>
                      <a:r>
                        <a:rPr lang="ru-RU" sz="1800" u="none" strike="noStrike" kern="1200" noProof="0" dirty="0" smtClean="0">
                          <a:solidFill>
                            <a:schemeClr val="dk1"/>
                          </a:solidFill>
                          <a:effectLst/>
                          <a:latin typeface="Times New Roman" panose="02020603050405020304" pitchFamily="18" charset="0"/>
                          <a:ea typeface="+mn-ea"/>
                          <a:cs typeface="Times New Roman" panose="02020603050405020304" pitchFamily="18" charset="0"/>
                        </a:rPr>
                        <a:t>КАЗНАЧЕЙСКОЕ СОПРОВОЖДЕНИЕ КОНЦЕССИОННЫХ СОГЛАШЕНИЙ</a:t>
                      </a:r>
                    </a:p>
                    <a:p>
                      <a:pPr marL="0" indent="0" algn="l" defTabSz="914104" rtl="0" eaLnBrk="1" fontAlgn="ctr" latinLnBrk="0" hangingPunct="1">
                        <a:buFont typeface="Wingdings" panose="05000000000000000000" pitchFamily="2" charset="2"/>
                        <a:buNone/>
                      </a:pPr>
                      <a:endParaRPr lang="ru-RU" sz="1800" u="none" strike="noStrike" kern="1200" noProof="0" dirty="0" smtClean="0">
                        <a:solidFill>
                          <a:schemeClr val="dk1"/>
                        </a:solidFill>
                        <a:effectLst/>
                        <a:latin typeface="Times New Roman" panose="02020603050405020304" pitchFamily="18" charset="0"/>
                        <a:ea typeface="+mn-ea"/>
                        <a:cs typeface="Times New Roman" panose="02020603050405020304" pitchFamily="18" charset="0"/>
                      </a:endParaRPr>
                    </a:p>
                  </a:txBody>
                  <a:tcPr marL="0" marR="37800" marT="0" marB="0">
                    <a:solidFill>
                      <a:schemeClr val="accent1">
                        <a:lumMod val="20000"/>
                        <a:lumOff val="80000"/>
                        <a:alpha val="69000"/>
                      </a:schemeClr>
                    </a:solidFill>
                  </a:tcPr>
                </a:tc>
              </a:tr>
              <a:tr h="1109472">
                <a:tc>
                  <a:txBody>
                    <a:bodyPr/>
                    <a:lstStyle/>
                    <a:p>
                      <a:pPr marL="285750" indent="-285750" algn="l" defTabSz="914104" rtl="0" eaLnBrk="1" fontAlgn="ctr" latinLnBrk="0" hangingPunct="1">
                        <a:buFont typeface="Wingdings" panose="05000000000000000000" pitchFamily="2" charset="2"/>
                        <a:buChar char="Ø"/>
                      </a:pPr>
                      <a:endParaRPr lang="ru-RU" sz="1800" u="none" strike="noStrike" dirty="0" smtClean="0">
                        <a:effectLst/>
                        <a:latin typeface="Times New Roman" panose="02020603050405020304" pitchFamily="18" charset="0"/>
                        <a:cs typeface="Times New Roman" panose="02020603050405020304" pitchFamily="18" charset="0"/>
                      </a:endParaRPr>
                    </a:p>
                    <a:p>
                      <a:pPr marL="285750" indent="-285750" algn="l" defTabSz="914104" rtl="0" eaLnBrk="1" fontAlgn="ctr" latinLnBrk="0" hangingPunct="1">
                        <a:buFont typeface="Wingdings" panose="05000000000000000000" pitchFamily="2" charset="2"/>
                        <a:buChar char="Ø"/>
                      </a:pPr>
                      <a:r>
                        <a:rPr lang="ru-RU" sz="1800" u="none" strike="noStrike" dirty="0" smtClean="0">
                          <a:effectLst/>
                          <a:latin typeface="Times New Roman" panose="02020603050405020304" pitchFamily="18" charset="0"/>
                          <a:cs typeface="Times New Roman" panose="02020603050405020304" pitchFamily="18" charset="0"/>
                        </a:rPr>
                        <a:t>СУБСИДИИ СЕЛЬСКОХОЗЯЙСТВЕННЫМ ТОВАРОПРОИЗВОДИТЕЛЯМ ИЗ БЮДЖЕТА СУБЪЕКТА </a:t>
                      </a:r>
                    </a:p>
                    <a:p>
                      <a:pPr marL="0" indent="0" algn="l" defTabSz="914104" rtl="0" eaLnBrk="1" fontAlgn="ctr" latinLnBrk="0" hangingPunct="1">
                        <a:buFont typeface="Wingdings" panose="05000000000000000000" pitchFamily="2" charset="2"/>
                        <a:buNone/>
                      </a:pPr>
                      <a:r>
                        <a:rPr lang="ru-RU" sz="1800" u="none" strike="noStrike" dirty="0" smtClean="0">
                          <a:effectLst/>
                          <a:latin typeface="Times New Roman" panose="02020603050405020304" pitchFamily="18" charset="0"/>
                          <a:cs typeface="Times New Roman" panose="02020603050405020304" pitchFamily="18" charset="0"/>
                        </a:rPr>
                        <a:t>     РОССИЙСКОЙ ФЕДЕРАЦИИ (МЕСТНОГО БЮДЖЕТА)</a:t>
                      </a:r>
                    </a:p>
                    <a:p>
                      <a:pPr marL="0" indent="0" algn="l" defTabSz="914104" rtl="0" eaLnBrk="1" fontAlgn="ctr" latinLnBrk="0" hangingPunct="1">
                        <a:buFont typeface="Wingdings" panose="05000000000000000000" pitchFamily="2" charset="2"/>
                        <a:buNone/>
                      </a:pPr>
                      <a:endParaRPr lang="ru-RU" sz="1800" u="none" strike="noStrike" dirty="0" smtClean="0">
                        <a:effectLst/>
                        <a:latin typeface="Times New Roman" panose="02020603050405020304" pitchFamily="18" charset="0"/>
                        <a:cs typeface="Times New Roman" panose="02020603050405020304" pitchFamily="18" charset="0"/>
                      </a:endParaRPr>
                    </a:p>
                  </a:txBody>
                  <a:tcPr marL="0" marR="37800" marT="0" marB="0">
                    <a:solidFill>
                      <a:schemeClr val="accent1">
                        <a:lumMod val="20000"/>
                        <a:lumOff val="80000"/>
                        <a:alpha val="69000"/>
                      </a:schemeClr>
                    </a:solidFill>
                  </a:tcPr>
                </a:tc>
              </a:tr>
              <a:tr h="1097279">
                <a:tc>
                  <a:txBody>
                    <a:bodyPr/>
                    <a:lstStyle/>
                    <a:p>
                      <a:pPr marL="285750" indent="-285750" algn="l" defTabSz="914104" rtl="0" eaLnBrk="1" fontAlgn="ctr" latinLnBrk="0" hangingPunct="1">
                        <a:buFont typeface="Wingdings" panose="05000000000000000000" pitchFamily="2" charset="2"/>
                        <a:buChar char="Ø"/>
                      </a:pPr>
                      <a:endParaRPr lang="ru-RU" sz="1800" b="0" u="none" strike="noStrike"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285750" indent="-285750" algn="l" defTabSz="914104" rtl="0" eaLnBrk="1" fontAlgn="ctr" latinLnBrk="0" hangingPunct="1">
                        <a:buFont typeface="Wingdings" panose="05000000000000000000" pitchFamily="2" charset="2"/>
                        <a:buChar char="Ø"/>
                      </a:pPr>
                      <a:r>
                        <a:rPr lang="ru-RU" sz="1800" b="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СУБСИДИИ НА КАПИТАЛЬНЫЕ ВЛОЖЕНИЯ ИЗ БЮДЖЕТА СУБЪЕКТА РОССИЙСКОЙ ФЕДЕРАЦИИ (МЕСТНОГО БЮДЖЕТА)</a:t>
                      </a:r>
                    </a:p>
                    <a:p>
                      <a:pPr marL="0" indent="0" algn="l" defTabSz="914104" rtl="0" eaLnBrk="1" fontAlgn="ctr" latinLnBrk="0" hangingPunct="1">
                        <a:buFont typeface="Wingdings" panose="05000000000000000000" pitchFamily="2" charset="2"/>
                        <a:buNone/>
                      </a:pPr>
                      <a:endParaRPr lang="ru-RU" sz="1800" b="0" u="none" strike="noStrike"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marL="0" marR="37800" marT="0" marB="0">
                    <a:solidFill>
                      <a:schemeClr val="accent1">
                        <a:lumMod val="20000"/>
                        <a:lumOff val="80000"/>
                        <a:alpha val="69000"/>
                      </a:schemeClr>
                    </a:solidFill>
                  </a:tcPr>
                </a:tc>
              </a:tr>
            </a:tbl>
          </a:graphicData>
        </a:graphic>
      </p:graphicFrame>
      <p:sp>
        <p:nvSpPr>
          <p:cNvPr id="6" name="Номер слайда 2"/>
          <p:cNvSpPr>
            <a:spLocks noGrp="1"/>
          </p:cNvSpPr>
          <p:nvPr>
            <p:ph type="sldNum" sz="quarter" idx="12"/>
          </p:nvPr>
        </p:nvSpPr>
        <p:spPr>
          <a:xfrm>
            <a:off x="9931975" y="9101170"/>
            <a:ext cx="2880360" cy="511175"/>
          </a:xfrm>
        </p:spPr>
        <p:txBody>
          <a:bodyPr/>
          <a:lstStyle/>
          <a:p>
            <a:pPr>
              <a:defRPr/>
            </a:pPr>
            <a:r>
              <a:rPr lang="ru-RU" dirty="0" smtClean="0"/>
              <a:t>10</a:t>
            </a:r>
            <a:endParaRPr lang="ru-RU" dirty="0"/>
          </a:p>
        </p:txBody>
      </p:sp>
      <p:sp>
        <p:nvSpPr>
          <p:cNvPr id="7" name="Прямоугольник 6"/>
          <p:cNvSpPr/>
          <p:nvPr/>
        </p:nvSpPr>
        <p:spPr>
          <a:xfrm>
            <a:off x="308343" y="127595"/>
            <a:ext cx="12238076" cy="723873"/>
          </a:xfrm>
          <a:prstGeom prst="rect">
            <a:avLst/>
          </a:prstGeom>
        </p:spPr>
        <p:txBody>
          <a:bodyPr wrap="square" lIns="107269" tIns="53636" rIns="107269" bIns="53636">
            <a:spAutoFit/>
          </a:bodyPr>
          <a:lstStyle/>
          <a:p>
            <a:pPr algn="ctr" fontAlgn="ctr"/>
            <a:r>
              <a:rPr lang="ru-RU" sz="2000" b="1" dirty="0">
                <a:latin typeface="Times New Roman" panose="02020603050405020304" pitchFamily="18" charset="0"/>
                <a:ea typeface="Open Sans Condensed Light" pitchFamily="34" charset="0"/>
                <a:cs typeface="Times New Roman" panose="02020603050405020304" pitchFamily="18" charset="0"/>
              </a:rPr>
              <a:t>ПЕРЕЧЕНЬ НАИБОЛЕЕ КРУПНЫХ ПРОЕКТОВ, </a:t>
            </a:r>
          </a:p>
          <a:p>
            <a:pPr algn="ctr" fontAlgn="ctr"/>
            <a:r>
              <a:rPr lang="ru-RU" sz="2000" b="1" dirty="0">
                <a:latin typeface="Times New Roman" panose="02020603050405020304" pitchFamily="18" charset="0"/>
                <a:ea typeface="Open Sans Condensed Light" pitchFamily="34" charset="0"/>
                <a:cs typeface="Times New Roman" panose="02020603050405020304" pitchFamily="18" charset="0"/>
              </a:rPr>
              <a:t>ПОДЛЕЖАЩИХ КАЗНАЧЕЙСКОМУ СОПРОВОЖДЕНИЮ</a:t>
            </a:r>
          </a:p>
        </p:txBody>
      </p:sp>
    </p:spTree>
    <p:extLst>
      <p:ext uri="{BB962C8B-B14F-4D97-AF65-F5344CB8AC3E}">
        <p14:creationId xmlns:p14="http://schemas.microsoft.com/office/powerpoint/2010/main" val="13678288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Загнутый угол 19"/>
          <p:cNvSpPr/>
          <p:nvPr/>
        </p:nvSpPr>
        <p:spPr>
          <a:xfrm>
            <a:off x="9375928" y="5227103"/>
            <a:ext cx="3351244" cy="3608553"/>
          </a:xfrm>
          <a:prstGeom prst="foldedCorner">
            <a:avLst/>
          </a:prstGeom>
          <a:noFill/>
          <a:ln>
            <a:noFill/>
          </a:ln>
          <a:effectLst>
            <a:glow rad="114300">
              <a:schemeClr val="accent1">
                <a:satMod val="175000"/>
                <a:alpha val="30000"/>
              </a:schemeClr>
            </a:glow>
            <a:softEdge rad="127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208" tIns="45599" rIns="91208" bIns="45599" anchor="ctr"/>
          <a:lstStyle/>
          <a:p>
            <a:pPr algn="ctr" defTabSz="1275641">
              <a:lnSpc>
                <a:spcPts val="1764"/>
              </a:lnSpc>
            </a:pPr>
            <a:endParaRPr lang="ru-RU" altLang="ru-RU" sz="1600" b="1" dirty="0">
              <a:solidFill>
                <a:prstClr val="black"/>
              </a:solidFill>
              <a:cs typeface="Times New Roman" panose="02020603050405020304" pitchFamily="18" charset="0"/>
            </a:endParaRPr>
          </a:p>
          <a:p>
            <a:pPr algn="ctr" defTabSz="1275641">
              <a:lnSpc>
                <a:spcPts val="1764"/>
              </a:lnSpc>
            </a:pPr>
            <a:r>
              <a:rPr lang="ru-RU" altLang="ru-RU" sz="1600" b="1" dirty="0">
                <a:solidFill>
                  <a:prstClr val="black"/>
                </a:solidFill>
                <a:latin typeface="Times New Roman" panose="02020603050405020304" pitchFamily="18" charset="0"/>
                <a:cs typeface="Times New Roman" panose="02020603050405020304" pitchFamily="18" charset="0"/>
              </a:rPr>
              <a:t>ОСОБЕННОСТИ </a:t>
            </a:r>
          </a:p>
          <a:p>
            <a:pPr algn="ctr" defTabSz="1275641">
              <a:lnSpc>
                <a:spcPts val="1764"/>
              </a:lnSpc>
            </a:pPr>
            <a:r>
              <a:rPr lang="ru-RU" altLang="ru-RU" sz="1600" b="1" dirty="0">
                <a:solidFill>
                  <a:prstClr val="black"/>
                </a:solidFill>
                <a:latin typeface="Times New Roman" panose="02020603050405020304" pitchFamily="18" charset="0"/>
                <a:cs typeface="Times New Roman" panose="02020603050405020304" pitchFamily="18" charset="0"/>
              </a:rPr>
              <a:t>СОПРОВОЖДЕНИЯ</a:t>
            </a:r>
          </a:p>
          <a:p>
            <a:pPr algn="ctr" defTabSz="1275641">
              <a:lnSpc>
                <a:spcPts val="1764"/>
              </a:lnSpc>
            </a:pPr>
            <a:endParaRPr lang="ru-RU" altLang="ru-RU" b="1" dirty="0">
              <a:solidFill>
                <a:prstClr val="black"/>
              </a:solidFill>
              <a:latin typeface="Times New Roman" panose="02020603050405020304" pitchFamily="18" charset="0"/>
              <a:cs typeface="Times New Roman" panose="02020603050405020304" pitchFamily="18" charset="0"/>
            </a:endParaRPr>
          </a:p>
          <a:p>
            <a:pPr algn="ctr" defTabSz="1275641">
              <a:lnSpc>
                <a:spcPts val="1764"/>
              </a:lnSpc>
            </a:pPr>
            <a:r>
              <a:rPr lang="ru-RU" altLang="ru-RU" sz="1600" b="1" dirty="0">
                <a:solidFill>
                  <a:prstClr val="black"/>
                </a:solidFill>
                <a:latin typeface="Times New Roman" panose="02020603050405020304" pitchFamily="18" charset="0"/>
                <a:cs typeface="Times New Roman" panose="02020603050405020304" pitchFamily="18" charset="0"/>
              </a:rPr>
              <a:t>Комбинированное </a:t>
            </a:r>
            <a:r>
              <a:rPr lang="ru-RU" altLang="ru-RU" sz="1600" b="1" dirty="0">
                <a:solidFill>
                  <a:prstClr val="black"/>
                </a:solidFill>
                <a:latin typeface="Times New Roman" panose="02020603050405020304" pitchFamily="18" charset="0"/>
                <a:cs typeface="Times New Roman" panose="02020603050405020304" pitchFamily="18" charset="0"/>
              </a:rPr>
              <a:t>казначейско-банковское </a:t>
            </a:r>
            <a:r>
              <a:rPr lang="ru-RU" altLang="ru-RU" sz="1600" b="1" dirty="0">
                <a:solidFill>
                  <a:prstClr val="black"/>
                </a:solidFill>
                <a:latin typeface="Times New Roman" panose="02020603050405020304" pitchFamily="18" charset="0"/>
                <a:cs typeface="Times New Roman" panose="02020603050405020304" pitchFamily="18" charset="0"/>
              </a:rPr>
              <a:t>сопровождение </a:t>
            </a:r>
            <a:r>
              <a:rPr lang="ru-RU" altLang="ru-RU" sz="1600" dirty="0">
                <a:solidFill>
                  <a:prstClr val="black"/>
                </a:solidFill>
                <a:latin typeface="Times New Roman" panose="02020603050405020304" pitchFamily="18" charset="0"/>
                <a:cs typeface="Times New Roman" panose="02020603050405020304" pitchFamily="18" charset="0"/>
              </a:rPr>
              <a:t>государственного контракта, контрактов (договоров) на выполнение работ по проектированию и строительству транспортного перехода через </a:t>
            </a:r>
            <a:endParaRPr lang="ru-RU" altLang="ru-RU" sz="1600" dirty="0">
              <a:solidFill>
                <a:prstClr val="black"/>
              </a:solidFill>
              <a:latin typeface="Times New Roman" panose="02020603050405020304" pitchFamily="18" charset="0"/>
              <a:cs typeface="Times New Roman" panose="02020603050405020304" pitchFamily="18" charset="0"/>
            </a:endParaRPr>
          </a:p>
          <a:p>
            <a:pPr algn="ctr" defTabSz="1275641">
              <a:lnSpc>
                <a:spcPts val="1764"/>
              </a:lnSpc>
            </a:pPr>
            <a:r>
              <a:rPr lang="ru-RU" altLang="ru-RU" sz="1600" dirty="0">
                <a:solidFill>
                  <a:prstClr val="black"/>
                </a:solidFill>
                <a:latin typeface="Times New Roman" panose="02020603050405020304" pitchFamily="18" charset="0"/>
                <a:cs typeface="Times New Roman" panose="02020603050405020304" pitchFamily="18" charset="0"/>
              </a:rPr>
              <a:t>Керченский </a:t>
            </a:r>
            <a:r>
              <a:rPr lang="ru-RU" altLang="ru-RU" sz="1600" dirty="0">
                <a:solidFill>
                  <a:prstClr val="black"/>
                </a:solidFill>
                <a:latin typeface="Times New Roman" panose="02020603050405020304" pitchFamily="18" charset="0"/>
                <a:cs typeface="Times New Roman" panose="02020603050405020304" pitchFamily="18" charset="0"/>
              </a:rPr>
              <a:t>пролив</a:t>
            </a:r>
          </a:p>
        </p:txBody>
      </p:sp>
      <p:sp>
        <p:nvSpPr>
          <p:cNvPr id="4" name="TextBox 3"/>
          <p:cNvSpPr txBox="1"/>
          <p:nvPr/>
        </p:nvSpPr>
        <p:spPr>
          <a:xfrm>
            <a:off x="223386" y="154295"/>
            <a:ext cx="12417905" cy="723869"/>
          </a:xfrm>
          <a:prstGeom prst="rect">
            <a:avLst/>
          </a:prstGeom>
          <a:noFill/>
        </p:spPr>
        <p:txBody>
          <a:bodyPr wrap="square" lIns="107264" tIns="53634" rIns="107264" bIns="53634">
            <a:spAutoFit/>
          </a:bodyPr>
          <a:lstStyle/>
          <a:p>
            <a:pPr algn="ctr" eaLnBrk="0" hangingPunct="0">
              <a:defRPr/>
            </a:pPr>
            <a:r>
              <a:rPr lang="ru-RU" sz="2000" b="1" dirty="0">
                <a:solidFill>
                  <a:prstClr val="black"/>
                </a:solidFill>
                <a:latin typeface="Times New Roman" panose="02020603050405020304" pitchFamily="18" charset="0"/>
                <a:ea typeface="Open Sans Condensed Light" pitchFamily="34" charset="0"/>
                <a:cs typeface="Times New Roman" panose="02020603050405020304" pitchFamily="18" charset="0"/>
              </a:rPr>
              <a:t>КАЗНАЧЕЙСКОЕ СОПРОВОЖДЕНИЕ ГОСУДАРСТВЕННОГО КОНТРАКТА </a:t>
            </a:r>
            <a:r>
              <a:rPr lang="ru-RU" sz="2000" b="1" dirty="0">
                <a:solidFill>
                  <a:prstClr val="black"/>
                </a:solidFill>
                <a:latin typeface="Times New Roman" panose="02020603050405020304" pitchFamily="18" charset="0"/>
                <a:ea typeface="Open Sans Condensed Light" pitchFamily="34" charset="0"/>
                <a:cs typeface="Times New Roman" panose="02020603050405020304" pitchFamily="18" charset="0"/>
              </a:rPr>
              <a:t/>
            </a:r>
            <a:br>
              <a:rPr lang="ru-RU" sz="2000" b="1" dirty="0">
                <a:solidFill>
                  <a:prstClr val="black"/>
                </a:solidFill>
                <a:latin typeface="Times New Roman" panose="02020603050405020304" pitchFamily="18" charset="0"/>
                <a:ea typeface="Open Sans Condensed Light" pitchFamily="34" charset="0"/>
                <a:cs typeface="Times New Roman" panose="02020603050405020304" pitchFamily="18" charset="0"/>
              </a:rPr>
            </a:br>
            <a:r>
              <a:rPr lang="ru-RU" sz="2000" b="1" dirty="0">
                <a:solidFill>
                  <a:prstClr val="black"/>
                </a:solidFill>
                <a:latin typeface="Times New Roman" panose="02020603050405020304" pitchFamily="18" charset="0"/>
                <a:ea typeface="Open Sans Condensed Light" pitchFamily="34" charset="0"/>
                <a:cs typeface="Times New Roman" panose="02020603050405020304" pitchFamily="18" charset="0"/>
              </a:rPr>
              <a:t>ПО </a:t>
            </a:r>
            <a:r>
              <a:rPr lang="ru-RU" sz="2000" b="1" dirty="0">
                <a:solidFill>
                  <a:prstClr val="black"/>
                </a:solidFill>
                <a:latin typeface="Times New Roman" panose="02020603050405020304" pitchFamily="18" charset="0"/>
                <a:ea typeface="Open Sans Condensed Light" pitchFamily="34" charset="0"/>
                <a:cs typeface="Times New Roman" panose="02020603050405020304" pitchFamily="18" charset="0"/>
              </a:rPr>
              <a:t>СТРОИТЕЛЬСТВУ ПЕРЕХОДА ЧЕРЕЗ  </a:t>
            </a:r>
            <a:r>
              <a:rPr lang="ru-RU" sz="2000" b="1" dirty="0">
                <a:solidFill>
                  <a:prstClr val="black"/>
                </a:solidFill>
                <a:latin typeface="Times New Roman" panose="02020603050405020304" pitchFamily="18" charset="0"/>
                <a:ea typeface="Open Sans Condensed Light" pitchFamily="34" charset="0"/>
                <a:cs typeface="Times New Roman" panose="02020603050405020304" pitchFamily="18" charset="0"/>
              </a:rPr>
              <a:t>КЕРЧЕНСКИЙ </a:t>
            </a:r>
            <a:r>
              <a:rPr lang="ru-RU" sz="2000" b="1" dirty="0">
                <a:solidFill>
                  <a:prstClr val="black"/>
                </a:solidFill>
                <a:latin typeface="Times New Roman" panose="02020603050405020304" pitchFamily="18" charset="0"/>
                <a:ea typeface="Open Sans Condensed Light" pitchFamily="34" charset="0"/>
                <a:cs typeface="Times New Roman" panose="02020603050405020304" pitchFamily="18" charset="0"/>
              </a:rPr>
              <a:t>ПРОЛИВ</a:t>
            </a:r>
          </a:p>
        </p:txBody>
      </p:sp>
      <p:sp>
        <p:nvSpPr>
          <p:cNvPr id="5" name="Прямоугольник 4"/>
          <p:cNvSpPr/>
          <p:nvPr/>
        </p:nvSpPr>
        <p:spPr>
          <a:xfrm>
            <a:off x="584295" y="900752"/>
            <a:ext cx="11261121" cy="841452"/>
          </a:xfrm>
          <a:prstGeom prst="rect">
            <a:avLst/>
          </a:prstGeom>
          <a:noFill/>
          <a:ln w="19050">
            <a:noFill/>
          </a:ln>
          <a:effectLst>
            <a:outerShdw blurRad="50800" dist="38100" dir="2700000" sx="1000" sy="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204" tIns="45597" rIns="91204" bIns="45597"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ru-RU" altLang="ru-RU" sz="1900" b="1" i="1" dirty="0">
              <a:solidFill>
                <a:prstClr val="black"/>
              </a:solidFill>
              <a:latin typeface="Calibri"/>
              <a:cs typeface="Times New Roman" panose="02020603050405020304" pitchFamily="18" charset="0"/>
            </a:endParaRPr>
          </a:p>
          <a:p>
            <a:pPr algn="ctr" eaLnBrk="1" hangingPunct="1"/>
            <a:r>
              <a:rPr lang="ru-RU" altLang="ru-RU" sz="2000" i="1" dirty="0">
                <a:solidFill>
                  <a:prstClr val="black"/>
                </a:solidFill>
                <a:latin typeface="Times New Roman" panose="02020603050405020304" pitchFamily="18" charset="0"/>
                <a:cs typeface="Times New Roman" panose="02020603050405020304" pitchFamily="18" charset="0"/>
              </a:rPr>
              <a:t>Распоряжение Правительства Российской Федерации от 30 января 2015 г. № 118-р </a:t>
            </a:r>
          </a:p>
          <a:p>
            <a:pPr algn="ctr" eaLnBrk="1" hangingPunct="1"/>
            <a:r>
              <a:rPr lang="ru-RU" altLang="ru-RU" sz="2000" i="1" dirty="0">
                <a:solidFill>
                  <a:prstClr val="black"/>
                </a:solidFill>
                <a:latin typeface="Times New Roman" panose="02020603050405020304" pitchFamily="18" charset="0"/>
                <a:cs typeface="Times New Roman" panose="02020603050405020304" pitchFamily="18" charset="0"/>
              </a:rPr>
              <a:t>(в редакции распоряжения Правительства Российской Федерации от 5 июля 2016 г. № 1416-р)</a:t>
            </a:r>
          </a:p>
          <a:p>
            <a:pPr algn="ctr" eaLnBrk="1" hangingPunct="1"/>
            <a:endParaRPr lang="ru-RU" altLang="ru-RU" sz="1900" i="1" dirty="0">
              <a:solidFill>
                <a:prstClr val="black"/>
              </a:solidFill>
              <a:latin typeface="Calibri"/>
              <a:cs typeface="Times New Roman" panose="02020603050405020304" pitchFamily="18" charset="0"/>
            </a:endParaRPr>
          </a:p>
        </p:txBody>
      </p:sp>
      <p:sp>
        <p:nvSpPr>
          <p:cNvPr id="7" name="Прямоугольник 6"/>
          <p:cNvSpPr/>
          <p:nvPr/>
        </p:nvSpPr>
        <p:spPr bwMode="auto">
          <a:xfrm>
            <a:off x="5465136" y="1839751"/>
            <a:ext cx="7262036" cy="3217819"/>
          </a:xfrm>
          <a:prstGeom prst="rect">
            <a:avLst/>
          </a:prstGeom>
          <a:solidFill>
            <a:schemeClr val="accent1">
              <a:lumMod val="20000"/>
              <a:lumOff val="80000"/>
              <a:alpha val="12000"/>
            </a:schemeClr>
          </a:solidFill>
          <a:ln>
            <a:noFill/>
          </a:ln>
          <a:effectLst>
            <a:glow rad="114300">
              <a:schemeClr val="accent1">
                <a:satMod val="175000"/>
                <a:alpha val="30000"/>
              </a:schemeClr>
            </a:glow>
            <a:softEdge rad="127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208" tIns="45599" rIns="91208" bIns="45599" anchor="ctr"/>
          <a:lstStyle>
            <a:lvl1pPr defTabSz="1087438" eaLnBrk="0" hangingPunct="0">
              <a:defRPr>
                <a:solidFill>
                  <a:schemeClr val="tx1"/>
                </a:solidFill>
                <a:latin typeface="Calibri" pitchFamily="34" charset="0"/>
                <a:cs typeface="Arial" charset="0"/>
              </a:defRPr>
            </a:lvl1pPr>
            <a:lvl2pPr marL="742950" indent="-285750" defTabSz="1087438" eaLnBrk="0" hangingPunct="0">
              <a:defRPr>
                <a:solidFill>
                  <a:schemeClr val="tx1"/>
                </a:solidFill>
                <a:latin typeface="Calibri" pitchFamily="34" charset="0"/>
                <a:cs typeface="Arial" charset="0"/>
              </a:defRPr>
            </a:lvl2pPr>
            <a:lvl3pPr marL="1143000" indent="-228600" defTabSz="1087438" eaLnBrk="0" hangingPunct="0">
              <a:defRPr>
                <a:solidFill>
                  <a:schemeClr val="tx1"/>
                </a:solidFill>
                <a:latin typeface="Calibri" pitchFamily="34" charset="0"/>
                <a:cs typeface="Arial" charset="0"/>
              </a:defRPr>
            </a:lvl3pPr>
            <a:lvl4pPr marL="1600200" indent="-228600" defTabSz="1087438" eaLnBrk="0" hangingPunct="0">
              <a:defRPr>
                <a:solidFill>
                  <a:schemeClr val="tx1"/>
                </a:solidFill>
                <a:latin typeface="Calibri" pitchFamily="34" charset="0"/>
                <a:cs typeface="Arial" charset="0"/>
              </a:defRPr>
            </a:lvl4pPr>
            <a:lvl5pPr marL="2057400" indent="-228600" defTabSz="1087438" eaLnBrk="0" hangingPunct="0">
              <a:defRPr>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ts val="1764"/>
              </a:lnSpc>
            </a:pPr>
            <a:endParaRPr lang="ru-RU" altLang="ru-RU" sz="1600" b="1" dirty="0">
              <a:solidFill>
                <a:prstClr val="black"/>
              </a:solidFill>
              <a:latin typeface="Calibri"/>
              <a:cs typeface="Times New Roman" panose="02020603050405020304" pitchFamily="18" charset="0"/>
            </a:endParaRPr>
          </a:p>
          <a:p>
            <a:pPr algn="ctr" eaLnBrk="1" hangingPunct="1">
              <a:lnSpc>
                <a:spcPts val="1764"/>
              </a:lnSpc>
            </a:pPr>
            <a:r>
              <a:rPr lang="ru-RU" altLang="ru-RU" sz="1600" b="1" i="1" dirty="0">
                <a:solidFill>
                  <a:prstClr val="black"/>
                </a:solidFill>
                <a:latin typeface="Times New Roman" panose="02020603050405020304" pitchFamily="18" charset="0"/>
                <a:cs typeface="Times New Roman" panose="02020603050405020304" pitchFamily="18" charset="0"/>
              </a:rPr>
              <a:t>Государственный контракт от 17 февраля 2015 г. № 2, </a:t>
            </a:r>
          </a:p>
          <a:p>
            <a:pPr algn="ctr" eaLnBrk="1" hangingPunct="1">
              <a:lnSpc>
                <a:spcPts val="1764"/>
              </a:lnSpc>
            </a:pPr>
            <a:r>
              <a:rPr lang="ru-RU" altLang="ru-RU" sz="1600" b="1" i="1" dirty="0">
                <a:solidFill>
                  <a:prstClr val="black"/>
                </a:solidFill>
                <a:latin typeface="Times New Roman" panose="02020603050405020304" pitchFamily="18" charset="0"/>
                <a:cs typeface="Times New Roman" panose="02020603050405020304" pitchFamily="18" charset="0"/>
              </a:rPr>
              <a:t>заключенный ФКУ «Управление федеральных автомобильных дорог «</a:t>
            </a:r>
            <a:r>
              <a:rPr lang="ru-RU" altLang="ru-RU" sz="1600" b="1" i="1" dirty="0">
                <a:solidFill>
                  <a:prstClr val="black"/>
                </a:solidFill>
                <a:latin typeface="Times New Roman" panose="02020603050405020304" pitchFamily="18" charset="0"/>
                <a:cs typeface="Times New Roman" panose="02020603050405020304" pitchFamily="18" charset="0"/>
              </a:rPr>
              <a:t>Тамань» с </a:t>
            </a:r>
            <a:r>
              <a:rPr lang="ru-RU" altLang="ru-RU" sz="1600" b="1" i="1" dirty="0">
                <a:solidFill>
                  <a:prstClr val="black"/>
                </a:solidFill>
                <a:latin typeface="Times New Roman" panose="02020603050405020304" pitchFamily="18" charset="0"/>
                <a:cs typeface="Times New Roman" panose="02020603050405020304" pitchFamily="18" charset="0"/>
              </a:rPr>
              <a:t>ООО «СТРОЙГАЗМОНТАЖ» </a:t>
            </a:r>
            <a:endParaRPr lang="ru-RU" altLang="ru-RU" sz="1600" i="1" dirty="0">
              <a:solidFill>
                <a:prstClr val="black"/>
              </a:solidFill>
              <a:latin typeface="Times New Roman" panose="02020603050405020304" pitchFamily="18" charset="0"/>
              <a:cs typeface="Times New Roman" panose="02020603050405020304" pitchFamily="18" charset="0"/>
            </a:endParaRPr>
          </a:p>
          <a:p>
            <a:pPr algn="ctr" eaLnBrk="1" hangingPunct="1">
              <a:lnSpc>
                <a:spcPts val="1764"/>
              </a:lnSpc>
            </a:pPr>
            <a:r>
              <a:rPr lang="ru-RU" altLang="ru-RU" sz="1600" i="1" dirty="0">
                <a:solidFill>
                  <a:prstClr val="black"/>
                </a:solidFill>
                <a:latin typeface="Times New Roman" panose="02020603050405020304" pitchFamily="18" charset="0"/>
                <a:cs typeface="Times New Roman" panose="02020603050405020304" pitchFamily="18" charset="0"/>
              </a:rPr>
              <a:t>на выполнение работ по проектированию и строительству транспортного </a:t>
            </a:r>
            <a:r>
              <a:rPr lang="ru-RU" altLang="ru-RU" sz="1600" i="1" dirty="0">
                <a:solidFill>
                  <a:prstClr val="black"/>
                </a:solidFill>
                <a:latin typeface="Times New Roman" panose="02020603050405020304" pitchFamily="18" charset="0"/>
                <a:cs typeface="Times New Roman" panose="02020603050405020304" pitchFamily="18" charset="0"/>
              </a:rPr>
              <a:t>перехода </a:t>
            </a:r>
            <a:r>
              <a:rPr lang="ru-RU" altLang="ru-RU" sz="1600" i="1" dirty="0">
                <a:solidFill>
                  <a:prstClr val="black"/>
                </a:solidFill>
                <a:latin typeface="Times New Roman" panose="02020603050405020304" pitchFamily="18" charset="0"/>
                <a:cs typeface="Times New Roman" panose="02020603050405020304" pitchFamily="18" charset="0"/>
              </a:rPr>
              <a:t>через Керченский </a:t>
            </a:r>
            <a:r>
              <a:rPr lang="ru-RU" altLang="ru-RU" sz="1600" i="1" dirty="0">
                <a:solidFill>
                  <a:prstClr val="black"/>
                </a:solidFill>
                <a:latin typeface="Times New Roman" panose="02020603050405020304" pitchFamily="18" charset="0"/>
                <a:cs typeface="Times New Roman" panose="02020603050405020304" pitchFamily="18" charset="0"/>
              </a:rPr>
              <a:t>пролив</a:t>
            </a:r>
          </a:p>
          <a:p>
            <a:pPr algn="ctr" eaLnBrk="1" hangingPunct="1">
              <a:lnSpc>
                <a:spcPts val="1764"/>
              </a:lnSpc>
            </a:pPr>
            <a:endParaRPr lang="ru-RU" altLang="ru-RU" sz="1600" i="1" dirty="0">
              <a:solidFill>
                <a:prstClr val="black"/>
              </a:solidFill>
              <a:latin typeface="Times New Roman" panose="02020603050405020304" pitchFamily="18" charset="0"/>
              <a:cs typeface="Times New Roman" panose="02020603050405020304" pitchFamily="18" charset="0"/>
            </a:endParaRPr>
          </a:p>
          <a:p>
            <a:pPr algn="ctr" eaLnBrk="1" hangingPunct="1">
              <a:lnSpc>
                <a:spcPts val="1646"/>
              </a:lnSpc>
            </a:pPr>
            <a:r>
              <a:rPr lang="ru-RU" altLang="ru-RU" sz="1600" i="1" dirty="0">
                <a:solidFill>
                  <a:prstClr val="black"/>
                </a:solidFill>
                <a:latin typeface="Times New Roman" panose="02020603050405020304" pitchFamily="18" charset="0"/>
                <a:cs typeface="Times New Roman" panose="02020603050405020304" pitchFamily="18" charset="0"/>
              </a:rPr>
              <a:t>Стоимость государственного контракта - </a:t>
            </a:r>
            <a:r>
              <a:rPr lang="ru-RU" altLang="ru-RU" sz="1600" b="1" i="1" dirty="0">
                <a:solidFill>
                  <a:prstClr val="black"/>
                </a:solidFill>
                <a:latin typeface="Times New Roman" panose="02020603050405020304" pitchFamily="18" charset="0"/>
                <a:cs typeface="Times New Roman" panose="02020603050405020304" pitchFamily="18" charset="0"/>
              </a:rPr>
              <a:t>228 млрд. </a:t>
            </a:r>
            <a:r>
              <a:rPr lang="ru-RU" altLang="ru-RU" sz="1600" b="1" i="1" dirty="0">
                <a:solidFill>
                  <a:prstClr val="black"/>
                </a:solidFill>
                <a:latin typeface="Times New Roman" panose="02020603050405020304" pitchFamily="18" charset="0"/>
                <a:cs typeface="Times New Roman" panose="02020603050405020304" pitchFamily="18" charset="0"/>
              </a:rPr>
              <a:t>руб.</a:t>
            </a:r>
            <a:endParaRPr lang="ru-RU" altLang="ru-RU" sz="1600" b="1" i="1" dirty="0">
              <a:solidFill>
                <a:prstClr val="black"/>
              </a:solidFill>
              <a:latin typeface="Times New Roman" panose="02020603050405020304" pitchFamily="18" charset="0"/>
              <a:cs typeface="Times New Roman" panose="02020603050405020304" pitchFamily="18" charset="0"/>
            </a:endParaRPr>
          </a:p>
          <a:p>
            <a:pPr algn="ctr" eaLnBrk="1" hangingPunct="1">
              <a:lnSpc>
                <a:spcPts val="1646"/>
              </a:lnSpc>
            </a:pPr>
            <a:endParaRPr lang="ru-RU" altLang="ru-RU" sz="1600" b="1" i="1" dirty="0">
              <a:solidFill>
                <a:prstClr val="black"/>
              </a:solidFill>
              <a:latin typeface="Times New Roman" panose="02020603050405020304" pitchFamily="18" charset="0"/>
              <a:cs typeface="Times New Roman" panose="02020603050405020304" pitchFamily="18" charset="0"/>
            </a:endParaRPr>
          </a:p>
          <a:p>
            <a:pPr algn="ctr" eaLnBrk="1" hangingPunct="1">
              <a:lnSpc>
                <a:spcPts val="1646"/>
              </a:lnSpc>
            </a:pPr>
            <a:r>
              <a:rPr lang="ru-RU" sz="1600" i="1" dirty="0">
                <a:solidFill>
                  <a:prstClr val="black"/>
                </a:solidFill>
                <a:latin typeface="Times New Roman" panose="02020603050405020304" pitchFamily="18" charset="0"/>
                <a:cs typeface="Times New Roman" panose="02020603050405020304" pitchFamily="18" charset="0"/>
              </a:rPr>
              <a:t>Поступило на лицевые счета исполнителей в ТОФК – 153,52 млрд. </a:t>
            </a:r>
            <a:r>
              <a:rPr lang="ru-RU" sz="1600" i="1" dirty="0">
                <a:solidFill>
                  <a:prstClr val="black"/>
                </a:solidFill>
                <a:latin typeface="Times New Roman" panose="02020603050405020304" pitchFamily="18" charset="0"/>
                <a:cs typeface="Times New Roman" panose="02020603050405020304" pitchFamily="18" charset="0"/>
              </a:rPr>
              <a:t>руб.</a:t>
            </a:r>
          </a:p>
          <a:p>
            <a:pPr algn="ctr" eaLnBrk="1" hangingPunct="1">
              <a:lnSpc>
                <a:spcPts val="1646"/>
              </a:lnSpc>
            </a:pPr>
            <a:r>
              <a:rPr lang="ru-RU" sz="1600" i="1" dirty="0">
                <a:solidFill>
                  <a:prstClr val="black"/>
                </a:solidFill>
                <a:latin typeface="Times New Roman" panose="02020603050405020304" pitchFamily="18" charset="0"/>
                <a:cs typeface="Times New Roman" panose="02020603050405020304" pitchFamily="18" charset="0"/>
              </a:rPr>
              <a:t>                                                                                                                  </a:t>
            </a:r>
          </a:p>
          <a:p>
            <a:pPr algn="ctr" eaLnBrk="1" hangingPunct="1">
              <a:lnSpc>
                <a:spcPts val="1646"/>
              </a:lnSpc>
            </a:pPr>
            <a:r>
              <a:rPr lang="ru-RU" sz="1600" i="1" dirty="0">
                <a:solidFill>
                  <a:prstClr val="black"/>
                </a:solidFill>
                <a:latin typeface="Times New Roman" panose="02020603050405020304" pitchFamily="18" charset="0"/>
                <a:cs typeface="Times New Roman" panose="02020603050405020304" pitchFamily="18" charset="0"/>
              </a:rPr>
              <a:t>Кассовый </a:t>
            </a:r>
            <a:r>
              <a:rPr lang="ru-RU" sz="1600" i="1" dirty="0">
                <a:solidFill>
                  <a:prstClr val="black"/>
                </a:solidFill>
                <a:latin typeface="Times New Roman" panose="02020603050405020304" pitchFamily="18" charset="0"/>
                <a:cs typeface="Times New Roman" panose="02020603050405020304" pitchFamily="18" charset="0"/>
              </a:rPr>
              <a:t>расход в кредитные организации – 151,08 млрд. </a:t>
            </a:r>
            <a:r>
              <a:rPr lang="ru-RU" sz="1600" i="1" dirty="0">
                <a:solidFill>
                  <a:prstClr val="black"/>
                </a:solidFill>
                <a:latin typeface="Times New Roman" panose="02020603050405020304" pitchFamily="18" charset="0"/>
                <a:cs typeface="Times New Roman" panose="02020603050405020304" pitchFamily="18" charset="0"/>
              </a:rPr>
              <a:t>руб.</a:t>
            </a:r>
          </a:p>
          <a:p>
            <a:pPr algn="ctr" eaLnBrk="1" hangingPunct="1">
              <a:lnSpc>
                <a:spcPts val="1646"/>
              </a:lnSpc>
            </a:pPr>
            <a:endParaRPr lang="ru-RU" sz="1600" i="1" dirty="0">
              <a:solidFill>
                <a:prstClr val="black"/>
              </a:solidFill>
              <a:latin typeface="Times New Roman" panose="02020603050405020304" pitchFamily="18" charset="0"/>
              <a:cs typeface="Times New Roman" panose="02020603050405020304" pitchFamily="18" charset="0"/>
            </a:endParaRPr>
          </a:p>
          <a:p>
            <a:pPr algn="ctr" eaLnBrk="1" hangingPunct="1">
              <a:lnSpc>
                <a:spcPts val="1646"/>
              </a:lnSpc>
            </a:pPr>
            <a:r>
              <a:rPr lang="ru-RU" sz="1600" i="1" dirty="0">
                <a:solidFill>
                  <a:prstClr val="black"/>
                </a:solidFill>
                <a:latin typeface="Times New Roman" panose="02020603050405020304" pitchFamily="18" charset="0"/>
                <a:cs typeface="Times New Roman" panose="02020603050405020304" pitchFamily="18" charset="0"/>
              </a:rPr>
              <a:t>Остаток на лицевых счетах исполнителей в ТОФК - 2,44 млрд. </a:t>
            </a:r>
            <a:r>
              <a:rPr lang="ru-RU" sz="1600" i="1" dirty="0">
                <a:solidFill>
                  <a:prstClr val="black"/>
                </a:solidFill>
                <a:latin typeface="Times New Roman" panose="02020603050405020304" pitchFamily="18" charset="0"/>
                <a:cs typeface="Times New Roman" panose="02020603050405020304" pitchFamily="18" charset="0"/>
              </a:rPr>
              <a:t>руб. </a:t>
            </a:r>
          </a:p>
          <a:p>
            <a:pPr algn="ctr" eaLnBrk="1" hangingPunct="1">
              <a:lnSpc>
                <a:spcPts val="1646"/>
              </a:lnSpc>
            </a:pPr>
            <a:r>
              <a:rPr lang="ru-RU" sz="1600" i="1" dirty="0">
                <a:solidFill>
                  <a:prstClr val="black"/>
                </a:solidFill>
                <a:latin typeface="Times New Roman" panose="02020603050405020304" pitchFamily="18" charset="0"/>
                <a:cs typeface="Times New Roman" panose="02020603050405020304" pitchFamily="18" charset="0"/>
              </a:rPr>
              <a:t>(</a:t>
            </a:r>
            <a:r>
              <a:rPr lang="ru-RU" sz="1600" i="1" dirty="0">
                <a:solidFill>
                  <a:prstClr val="black"/>
                </a:solidFill>
                <a:latin typeface="Times New Roman" panose="02020603050405020304" pitchFamily="18" charset="0"/>
                <a:cs typeface="Times New Roman" panose="02020603050405020304" pitchFamily="18" charset="0"/>
              </a:rPr>
              <a:t>по состоянию </a:t>
            </a:r>
            <a:r>
              <a:rPr lang="ru-RU" sz="1600" i="1" dirty="0">
                <a:solidFill>
                  <a:srgbClr val="FF0000"/>
                </a:solidFill>
                <a:latin typeface="Times New Roman" panose="02020603050405020304" pitchFamily="18" charset="0"/>
                <a:cs typeface="Times New Roman" panose="02020603050405020304" pitchFamily="18" charset="0"/>
              </a:rPr>
              <a:t>на 10 сентября 2018 года</a:t>
            </a:r>
            <a:r>
              <a:rPr lang="ru-RU" sz="1600" i="1" dirty="0">
                <a:solidFill>
                  <a:prstClr val="black"/>
                </a:solidFill>
                <a:latin typeface="Times New Roman" panose="02020603050405020304" pitchFamily="18" charset="0"/>
                <a:cs typeface="Times New Roman" panose="02020603050405020304" pitchFamily="18" charset="0"/>
              </a:rPr>
              <a:t>)</a:t>
            </a:r>
          </a:p>
          <a:p>
            <a:pPr algn="ctr" eaLnBrk="1" hangingPunct="1">
              <a:lnSpc>
                <a:spcPts val="1646"/>
              </a:lnSpc>
            </a:pPr>
            <a:endParaRPr lang="ru-RU" sz="1600" i="1" dirty="0">
              <a:solidFill>
                <a:srgbClr val="FF0000"/>
              </a:solidFill>
              <a:latin typeface="Calibri"/>
            </a:endParaRPr>
          </a:p>
        </p:txBody>
      </p:sp>
      <p:pic>
        <p:nvPicPr>
          <p:cNvPr id="2051" name="Picture 3" descr="C:\Users\3523\Desktop\МОСТ\dlya_kerchenskogo_mosta_nachali_sobirat_sudokhodnye_prolety_dorogi_rossi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79" y="1839752"/>
            <a:ext cx="5291838" cy="6995904"/>
          </a:xfrm>
          <a:prstGeom prst="rect">
            <a:avLst/>
          </a:prstGeom>
          <a:solidFill>
            <a:schemeClr val="accent5">
              <a:lumMod val="40000"/>
              <a:lumOff val="60000"/>
              <a:alpha val="59000"/>
            </a:schemeClr>
          </a:solidFill>
          <a:effectLst>
            <a:glow rad="114300">
              <a:schemeClr val="accent1">
                <a:satMod val="175000"/>
                <a:alpha val="30000"/>
              </a:schemeClr>
            </a:glow>
            <a:softEdge rad="12700"/>
          </a:effectLst>
          <a:scene3d>
            <a:camera prst="orthographicFront"/>
            <a:lightRig rig="threePt" dir="t"/>
          </a:scene3d>
          <a:sp3d>
            <a:bevelT/>
          </a:sp3d>
        </p:spPr>
      </p:pic>
      <p:sp>
        <p:nvSpPr>
          <p:cNvPr id="8" name="Стрелка вниз 7"/>
          <p:cNvSpPr/>
          <p:nvPr/>
        </p:nvSpPr>
        <p:spPr>
          <a:xfrm>
            <a:off x="2716698" y="3077682"/>
            <a:ext cx="2622102" cy="1979890"/>
          </a:xfrm>
          <a:prstGeom prst="downArrow">
            <a:avLst>
              <a:gd name="adj1" fmla="val 71233"/>
              <a:gd name="adj2" fmla="val 48239"/>
            </a:avLst>
          </a:prstGeom>
          <a:gradFill flip="none" rotWithShape="1">
            <a:gsLst>
              <a:gs pos="0">
                <a:schemeClr val="accent1">
                  <a:tint val="66000"/>
                  <a:satMod val="160000"/>
                  <a:lumMod val="84000"/>
                </a:schemeClr>
              </a:gs>
              <a:gs pos="100000">
                <a:schemeClr val="accent1">
                  <a:tint val="44500"/>
                  <a:satMod val="160000"/>
                  <a:alpha val="35000"/>
                </a:schemeClr>
              </a:gs>
              <a:gs pos="100000">
                <a:schemeClr val="accent1">
                  <a:tint val="23500"/>
                  <a:satMod val="160000"/>
                </a:schemeClr>
              </a:gs>
            </a:gsLst>
            <a:lin ang="5400000" scaled="1"/>
            <a:tileRect/>
          </a:gradFill>
          <a:ln>
            <a:solidFill>
              <a:schemeClr val="accent1">
                <a:shade val="50000"/>
                <a:alpha val="50000"/>
              </a:schemeClr>
            </a:solidFill>
          </a:ln>
          <a:effectLst>
            <a:outerShdw blurRad="50800" dist="38100" dir="2700000" algn="tl" rotWithShape="0">
              <a:prstClr val="black">
                <a:alpha val="40000"/>
              </a:prstClr>
            </a:outerShdw>
          </a:effectLst>
          <a:scene3d>
            <a:camera prst="orthographicFront"/>
            <a:lightRig rig="three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lIns="107269" tIns="53636" rIns="107269" bIns="53636" rtlCol="0" anchor="ctr"/>
          <a:lstStyle/>
          <a:p>
            <a:pPr algn="ctr"/>
            <a:endParaRPr lang="ru-RU" sz="1300" b="1" dirty="0">
              <a:solidFill>
                <a:prstClr val="white"/>
              </a:solidFill>
              <a:effectLst>
                <a:outerShdw blurRad="38100" dist="38100" dir="2700000" algn="tl">
                  <a:srgbClr val="000000">
                    <a:alpha val="43137"/>
                  </a:srgbClr>
                </a:outerShdw>
              </a:effectLst>
            </a:endParaRPr>
          </a:p>
          <a:p>
            <a:pPr algn="ctr"/>
            <a:r>
              <a:rPr lang="ru-RU" sz="1300" b="1" dirty="0">
                <a:solidFill>
                  <a:srgbClr val="FF0000"/>
                </a:solidFill>
                <a:effectLst>
                  <a:outerShdw blurRad="38100" dist="38100" dir="2700000" algn="tl">
                    <a:srgbClr val="000000">
                      <a:alpha val="43137"/>
                    </a:srgbClr>
                  </a:outerShdw>
                </a:effectLst>
              </a:rPr>
              <a:t>16 МАЯ 2018 ГОДА</a:t>
            </a:r>
          </a:p>
          <a:p>
            <a:pPr algn="ctr"/>
            <a:r>
              <a:rPr lang="ru-RU" sz="1300" b="1" dirty="0">
                <a:solidFill>
                  <a:srgbClr val="FF0000"/>
                </a:solidFill>
                <a:effectLst>
                  <a:outerShdw blurRad="38100" dist="38100" dir="2700000" algn="tl">
                    <a:srgbClr val="000000">
                      <a:alpha val="43137"/>
                    </a:srgbClr>
                  </a:outerShdw>
                </a:effectLst>
              </a:rPr>
              <a:t>ОТКРЫТО ДВИЖЕНИЕ ПО АВТОМОБИЛЬНОЙ ЧАСТИ КРЫМСКОГО МОСТА</a:t>
            </a:r>
            <a:endParaRPr lang="ru-RU" dirty="0">
              <a:solidFill>
                <a:srgbClr val="FF0000"/>
              </a:solidFill>
            </a:endParaRPr>
          </a:p>
        </p:txBody>
      </p:sp>
      <p:sp>
        <p:nvSpPr>
          <p:cNvPr id="9" name="Стрелка вверх 8"/>
          <p:cNvSpPr/>
          <p:nvPr/>
        </p:nvSpPr>
        <p:spPr>
          <a:xfrm>
            <a:off x="70780" y="6655982"/>
            <a:ext cx="2862702" cy="1948271"/>
          </a:xfrm>
          <a:prstGeom prst="upArrow">
            <a:avLst>
              <a:gd name="adj1" fmla="val 71661"/>
              <a:gd name="adj2" fmla="val 50000"/>
            </a:avLst>
          </a:prstGeom>
          <a:gradFill flip="none" rotWithShape="1">
            <a:gsLst>
              <a:gs pos="0">
                <a:schemeClr val="accent1">
                  <a:tint val="66000"/>
                  <a:satMod val="160000"/>
                  <a:lumMod val="84000"/>
                </a:schemeClr>
              </a:gs>
              <a:gs pos="100000">
                <a:schemeClr val="accent1">
                  <a:tint val="44500"/>
                  <a:satMod val="160000"/>
                  <a:alpha val="35000"/>
                </a:schemeClr>
              </a:gs>
              <a:gs pos="100000">
                <a:schemeClr val="accent1">
                  <a:tint val="23500"/>
                  <a:satMod val="160000"/>
                </a:schemeClr>
              </a:gs>
            </a:gsLst>
            <a:lin ang="5400000" scaled="1"/>
            <a:tileRect/>
          </a:gradFill>
          <a:ln>
            <a:solidFill>
              <a:schemeClr val="accent1">
                <a:shade val="50000"/>
                <a:alpha val="50000"/>
              </a:schemeClr>
            </a:solidFill>
          </a:ln>
          <a:effectLst>
            <a:outerShdw blurRad="50800" dist="38100" dir="2700000" algn="tl" rotWithShape="0">
              <a:prstClr val="black">
                <a:alpha val="40000"/>
              </a:prstClr>
            </a:outerShdw>
          </a:effectLst>
          <a:scene3d>
            <a:camera prst="orthographicFront"/>
            <a:lightRig rig="three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lIns="107269" tIns="53636" rIns="107269" bIns="53636" rtlCol="0" anchor="ctr"/>
          <a:lstStyle/>
          <a:p>
            <a:pPr algn="ctr"/>
            <a:r>
              <a:rPr lang="ru-RU" sz="1300" b="1" dirty="0">
                <a:solidFill>
                  <a:srgbClr val="002060"/>
                </a:solidFill>
                <a:effectLst>
                  <a:outerShdw blurRad="38100" dist="38100" dir="2700000" algn="tl">
                    <a:srgbClr val="000000">
                      <a:alpha val="43137"/>
                    </a:srgbClr>
                  </a:outerShdw>
                </a:effectLst>
              </a:rPr>
              <a:t>ОТКРЫТИЕ ДВИЖЕНИЯ ПО ЖЕЛЕЗНОДОРОЖНОЙ ЧАСТИ КРЫМСКОГО МОСТА ЗАПЛАНИРОВАНО </a:t>
            </a:r>
          </a:p>
          <a:p>
            <a:pPr algn="ctr"/>
            <a:r>
              <a:rPr lang="ru-RU" sz="1300" b="1" dirty="0">
                <a:solidFill>
                  <a:srgbClr val="002060"/>
                </a:solidFill>
                <a:effectLst>
                  <a:outerShdw blurRad="38100" dist="38100" dir="2700000" algn="tl">
                    <a:srgbClr val="000000">
                      <a:alpha val="43137"/>
                    </a:srgbClr>
                  </a:outerShdw>
                </a:effectLst>
              </a:rPr>
              <a:t>НА ДЕКАБРЬ 2019 ГОДА </a:t>
            </a:r>
          </a:p>
          <a:p>
            <a:pPr algn="ctr"/>
            <a:endParaRPr lang="ru-RU" sz="1300" b="1" dirty="0">
              <a:solidFill>
                <a:prstClr val="white"/>
              </a:solidFill>
              <a:effectLst>
                <a:outerShdw blurRad="38100" dist="38100" dir="2700000" algn="tl">
                  <a:srgbClr val="000000">
                    <a:alpha val="43137"/>
                  </a:srgbClr>
                </a:outerShdw>
              </a:effectLst>
            </a:endParaRPr>
          </a:p>
        </p:txBody>
      </p:sp>
      <p:cxnSp>
        <p:nvCxnSpPr>
          <p:cNvPr id="21" name="Прямая соединительная линия 20"/>
          <p:cNvCxnSpPr/>
          <p:nvPr/>
        </p:nvCxnSpPr>
        <p:spPr>
          <a:xfrm>
            <a:off x="9828806" y="6091469"/>
            <a:ext cx="2445488" cy="0"/>
          </a:xfrm>
          <a:prstGeom prst="line">
            <a:avLst/>
          </a:prstGeom>
          <a:ln w="15875" cmpd="thickThin">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graphicFrame>
        <p:nvGraphicFramePr>
          <p:cNvPr id="36" name="Таблица 35"/>
          <p:cNvGraphicFramePr>
            <a:graphicFrameLocks noGrp="1"/>
          </p:cNvGraphicFramePr>
          <p:nvPr>
            <p:extLst>
              <p:ext uri="{D42A27DB-BD31-4B8C-83A1-F6EECF244321}">
                <p14:modId xmlns:p14="http://schemas.microsoft.com/office/powerpoint/2010/main" val="2120805262"/>
              </p:ext>
            </p:extLst>
          </p:nvPr>
        </p:nvGraphicFramePr>
        <p:xfrm>
          <a:off x="5465137" y="5241847"/>
          <a:ext cx="3824916" cy="3593801"/>
        </p:xfrm>
        <a:graphic>
          <a:graphicData uri="http://schemas.openxmlformats.org/drawingml/2006/table">
            <a:tbl>
              <a:tblPr>
                <a:effectLst>
                  <a:outerShdw blurRad="114300" dist="38100" dir="3000000" algn="tl" rotWithShape="0">
                    <a:prstClr val="black">
                      <a:alpha val="40000"/>
                    </a:prstClr>
                  </a:outerShdw>
                </a:effectLst>
              </a:tblPr>
              <a:tblGrid>
                <a:gridCol w="1854732"/>
                <a:gridCol w="784288"/>
                <a:gridCol w="1185896"/>
              </a:tblGrid>
              <a:tr h="349227">
                <a:tc rowSpan="2">
                  <a:txBody>
                    <a:bodyPr/>
                    <a:lstStyle/>
                    <a:p>
                      <a:pPr algn="ctr"/>
                      <a:r>
                        <a:rPr lang="ru-RU" sz="1500" b="0" dirty="0" smtClean="0">
                          <a:solidFill>
                            <a:schemeClr val="accent5">
                              <a:lumMod val="50000"/>
                            </a:schemeClr>
                          </a:solidFill>
                          <a:effectLst/>
                          <a:latin typeface="Times New Roman" panose="02020603050405020304" pitchFamily="18" charset="0"/>
                          <a:cs typeface="Times New Roman" panose="02020603050405020304" pitchFamily="18" charset="0"/>
                        </a:rPr>
                        <a:t>ВСЕГО КОНТРАКТОВ,</a:t>
                      </a:r>
                    </a:p>
                    <a:p>
                      <a:pPr algn="ctr"/>
                      <a:r>
                        <a:rPr lang="ru-RU" sz="1500" b="0" dirty="0" smtClean="0">
                          <a:solidFill>
                            <a:schemeClr val="accent5">
                              <a:lumMod val="50000"/>
                            </a:schemeClr>
                          </a:solidFill>
                          <a:effectLst/>
                          <a:latin typeface="Times New Roman" panose="02020603050405020304" pitchFamily="18" charset="0"/>
                          <a:cs typeface="Times New Roman" panose="02020603050405020304" pitchFamily="18" charset="0"/>
                        </a:rPr>
                        <a:t>в том числе:</a:t>
                      </a:r>
                      <a:endParaRPr lang="ru-RU" sz="1500" b="0" i="0" u="none" strike="noStrike" dirty="0">
                        <a:solidFill>
                          <a:schemeClr val="accent5">
                            <a:lumMod val="50000"/>
                          </a:schemeClr>
                        </a:solidFill>
                        <a:effectLst/>
                        <a:latin typeface="Times New Roman" panose="02020603050405020304" pitchFamily="18" charset="0"/>
                        <a:cs typeface="Times New Roman" panose="02020603050405020304" pitchFamily="18" charset="0"/>
                      </a:endParaRPr>
                    </a:p>
                  </a:txBody>
                  <a:tcPr marL="37800" marR="37800" marT="50400" marB="50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EE"/>
                    </a:solidFill>
                  </a:tcPr>
                </a:tc>
                <a:tc gridSpan="2">
                  <a:txBody>
                    <a:bodyPr/>
                    <a:lstStyle/>
                    <a:p>
                      <a:pPr algn="ctr"/>
                      <a:r>
                        <a:rPr lang="ru-RU" sz="1500" b="1" dirty="0" smtClean="0">
                          <a:solidFill>
                            <a:schemeClr val="accent5">
                              <a:lumMod val="50000"/>
                            </a:schemeClr>
                          </a:solidFill>
                          <a:effectLst/>
                          <a:latin typeface="Times New Roman" panose="02020603050405020304" pitchFamily="18" charset="0"/>
                          <a:cs typeface="Times New Roman" panose="02020603050405020304" pitchFamily="18" charset="0"/>
                        </a:rPr>
                        <a:t>1 307</a:t>
                      </a:r>
                      <a:endParaRPr lang="ru-RU" sz="1500" b="1" i="0" u="none" strike="noStrike" dirty="0">
                        <a:solidFill>
                          <a:schemeClr val="accent5">
                            <a:lumMod val="50000"/>
                          </a:schemeClr>
                        </a:solidFill>
                        <a:effectLst/>
                        <a:latin typeface="Times New Roman" panose="02020603050405020304" pitchFamily="18" charset="0"/>
                        <a:cs typeface="Times New Roman" panose="02020603050405020304" pitchFamily="18" charset="0"/>
                      </a:endParaRPr>
                    </a:p>
                  </a:txBody>
                  <a:tcPr marL="37800" marR="37800" marT="50400" marB="50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EE"/>
                    </a:solidFill>
                  </a:tcPr>
                </a:tc>
                <a:tc hMerge="1">
                  <a:txBody>
                    <a:bodyPr/>
                    <a:lstStyle/>
                    <a:p>
                      <a:pPr algn="ctr"/>
                      <a:endParaRPr lang="ru-RU" sz="1300" b="1" i="0" u="none" strike="noStrike" dirty="0">
                        <a:solidFill>
                          <a:srgbClr val="000000"/>
                        </a:solidFill>
                        <a:effectLst/>
                        <a:latin typeface="Times New Roman"/>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596313">
                <a:tc vMerge="1">
                  <a:txBody>
                    <a:bodyPr/>
                    <a:lstStyle/>
                    <a:p>
                      <a:endParaRPr lang="ru-RU"/>
                    </a:p>
                  </a:txBody>
                  <a:tcPr/>
                </a:tc>
                <a:tc>
                  <a:txBody>
                    <a:bodyPr/>
                    <a:lstStyle/>
                    <a:p>
                      <a:pPr algn="ctr"/>
                      <a:r>
                        <a:rPr lang="ru-RU" sz="1500" b="0" dirty="0" smtClean="0">
                          <a:solidFill>
                            <a:schemeClr val="accent5">
                              <a:lumMod val="50000"/>
                            </a:schemeClr>
                          </a:solidFill>
                          <a:effectLst/>
                          <a:latin typeface="Times New Roman" panose="02020603050405020304" pitchFamily="18" charset="0"/>
                          <a:cs typeface="Times New Roman" panose="02020603050405020304" pitchFamily="18" charset="0"/>
                        </a:rPr>
                        <a:t>2 в ТОФК</a:t>
                      </a:r>
                      <a:endParaRPr lang="ru-RU" sz="1500" b="0" i="0" u="none" strike="noStrike" dirty="0">
                        <a:solidFill>
                          <a:schemeClr val="accent5">
                            <a:lumMod val="50000"/>
                          </a:schemeClr>
                        </a:solidFill>
                        <a:effectLst/>
                        <a:latin typeface="Times New Roman" panose="02020603050405020304" pitchFamily="18" charset="0"/>
                        <a:cs typeface="Times New Roman" panose="02020603050405020304" pitchFamily="18" charset="0"/>
                      </a:endParaRPr>
                    </a:p>
                  </a:txBody>
                  <a:tcPr marL="37800" marR="37800" marT="50400" marB="50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EE"/>
                    </a:solidFill>
                  </a:tcPr>
                </a:tc>
                <a:tc>
                  <a:txBody>
                    <a:bodyPr/>
                    <a:lstStyle/>
                    <a:p>
                      <a:pPr algn="ctr"/>
                      <a:r>
                        <a:rPr lang="ru-RU" sz="1500" b="0" dirty="0" smtClean="0">
                          <a:solidFill>
                            <a:schemeClr val="accent5">
                              <a:lumMod val="50000"/>
                            </a:schemeClr>
                          </a:solidFill>
                          <a:effectLst/>
                          <a:latin typeface="Times New Roman" panose="02020603050405020304" pitchFamily="18" charset="0"/>
                          <a:cs typeface="Times New Roman" panose="02020603050405020304" pitchFamily="18" charset="0"/>
                        </a:rPr>
                        <a:t>1 305 в </a:t>
                      </a:r>
                    </a:p>
                    <a:p>
                      <a:pPr algn="ctr"/>
                      <a:r>
                        <a:rPr lang="ru-RU" sz="1500" b="0" dirty="0" smtClean="0">
                          <a:solidFill>
                            <a:schemeClr val="accent5">
                              <a:lumMod val="50000"/>
                            </a:schemeClr>
                          </a:solidFill>
                          <a:effectLst/>
                          <a:latin typeface="Times New Roman" panose="02020603050405020304" pitchFamily="18" charset="0"/>
                          <a:cs typeface="Times New Roman" panose="02020603050405020304" pitchFamily="18" charset="0"/>
                        </a:rPr>
                        <a:t>КО</a:t>
                      </a:r>
                      <a:endParaRPr lang="ru-RU" sz="1500" b="0" i="0" u="none" strike="noStrike" dirty="0">
                        <a:solidFill>
                          <a:schemeClr val="accent5">
                            <a:lumMod val="50000"/>
                          </a:schemeClr>
                        </a:solidFill>
                        <a:effectLst/>
                        <a:latin typeface="Times New Roman" panose="02020603050405020304" pitchFamily="18" charset="0"/>
                        <a:cs typeface="Times New Roman" panose="02020603050405020304" pitchFamily="18" charset="0"/>
                      </a:endParaRPr>
                    </a:p>
                  </a:txBody>
                  <a:tcPr marL="37800" marR="37800" marT="50400" marB="50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EE"/>
                    </a:solidFill>
                  </a:tcPr>
                </a:tc>
              </a:tr>
              <a:tr h="378323">
                <a:tc>
                  <a:txBody>
                    <a:bodyPr/>
                    <a:lstStyle/>
                    <a:p>
                      <a:pPr marL="0" marR="0" indent="0" algn="ctr" defTabSz="914104" rtl="0" eaLnBrk="1" fontAlgn="b" latinLnBrk="0" hangingPunct="1">
                        <a:lnSpc>
                          <a:spcPct val="100000"/>
                        </a:lnSpc>
                        <a:spcBef>
                          <a:spcPts val="0"/>
                        </a:spcBef>
                        <a:spcAft>
                          <a:spcPts val="0"/>
                        </a:spcAft>
                        <a:buClrTx/>
                        <a:buSzTx/>
                        <a:buFontTx/>
                        <a:buNone/>
                        <a:tabLst/>
                        <a:defRPr/>
                      </a:pPr>
                      <a:r>
                        <a:rPr lang="ru-RU" sz="1400" b="0" dirty="0" smtClean="0">
                          <a:solidFill>
                            <a:schemeClr val="accent5">
                              <a:lumMod val="50000"/>
                            </a:schemeClr>
                          </a:solidFill>
                          <a:effectLst/>
                          <a:latin typeface="Times New Roman" panose="02020603050405020304" pitchFamily="18" charset="0"/>
                          <a:cs typeface="Times New Roman" panose="02020603050405020304" pitchFamily="18" charset="0"/>
                        </a:rPr>
                        <a:t>Контрактов 0 уровня</a:t>
                      </a:r>
                      <a:endParaRPr lang="ru-RU" sz="1400" b="0" i="0" u="none" strike="noStrike" kern="1200" dirty="0">
                        <a:solidFill>
                          <a:schemeClr val="accent5">
                            <a:lumMod val="50000"/>
                          </a:schemeClr>
                        </a:solidFill>
                        <a:effectLst/>
                        <a:latin typeface="Times New Roman" panose="02020603050405020304" pitchFamily="18" charset="0"/>
                        <a:ea typeface="+mn-ea"/>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alpha val="71000"/>
                      </a:schemeClr>
                    </a:solidFill>
                  </a:tcPr>
                </a:tc>
                <a:tc>
                  <a:txBody>
                    <a:bodyPr/>
                    <a:lstStyle/>
                    <a:p>
                      <a:pPr marL="0" marR="0" indent="0" algn="ctr" defTabSz="914104" rtl="0" eaLnBrk="1" fontAlgn="b" latinLnBrk="0" hangingPunct="1">
                        <a:lnSpc>
                          <a:spcPct val="100000"/>
                        </a:lnSpc>
                        <a:spcBef>
                          <a:spcPts val="0"/>
                        </a:spcBef>
                        <a:spcAft>
                          <a:spcPts val="0"/>
                        </a:spcAft>
                        <a:buClrTx/>
                        <a:buSzTx/>
                        <a:buFontTx/>
                        <a:buNone/>
                        <a:tabLst/>
                        <a:defRPr/>
                      </a:pPr>
                      <a:r>
                        <a:rPr lang="ru-RU" sz="1400" b="1" dirty="0" smtClean="0">
                          <a:solidFill>
                            <a:schemeClr val="accent5">
                              <a:lumMod val="50000"/>
                            </a:schemeClr>
                          </a:solidFill>
                          <a:effectLst/>
                          <a:latin typeface="Times New Roman" panose="02020603050405020304" pitchFamily="18" charset="0"/>
                          <a:cs typeface="Times New Roman" panose="02020603050405020304" pitchFamily="18" charset="0"/>
                        </a:rPr>
                        <a:t>1</a:t>
                      </a:r>
                      <a:endParaRPr lang="ru-RU" sz="1400" b="1" i="0" u="none" strike="noStrike" kern="1200" dirty="0">
                        <a:solidFill>
                          <a:schemeClr val="accent5">
                            <a:lumMod val="50000"/>
                          </a:schemeClr>
                        </a:solidFill>
                        <a:effectLst/>
                        <a:latin typeface="Times New Roman" panose="02020603050405020304" pitchFamily="18" charset="0"/>
                        <a:ea typeface="+mn-ea"/>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alpha val="71000"/>
                      </a:schemeClr>
                    </a:solidFill>
                  </a:tcPr>
                </a:tc>
                <a:tc>
                  <a:txBody>
                    <a:bodyPr/>
                    <a:lstStyle/>
                    <a:p>
                      <a:pPr marL="0" marR="0" indent="0" algn="ctr" defTabSz="914104" rtl="0" eaLnBrk="1" fontAlgn="b" latinLnBrk="0" hangingPunct="1">
                        <a:lnSpc>
                          <a:spcPct val="100000"/>
                        </a:lnSpc>
                        <a:spcBef>
                          <a:spcPts val="0"/>
                        </a:spcBef>
                        <a:spcAft>
                          <a:spcPts val="0"/>
                        </a:spcAft>
                        <a:buClrTx/>
                        <a:buSzTx/>
                        <a:buFontTx/>
                        <a:buNone/>
                        <a:tabLst/>
                        <a:defRPr/>
                      </a:pPr>
                      <a:r>
                        <a:rPr lang="ru-RU" sz="1400" b="1" dirty="0" smtClean="0">
                          <a:solidFill>
                            <a:schemeClr val="accent5">
                              <a:lumMod val="50000"/>
                            </a:schemeClr>
                          </a:solidFill>
                          <a:effectLst/>
                          <a:latin typeface="Times New Roman" panose="02020603050405020304" pitchFamily="18" charset="0"/>
                          <a:cs typeface="Times New Roman" panose="02020603050405020304" pitchFamily="18" charset="0"/>
                        </a:rPr>
                        <a:t>-</a:t>
                      </a:r>
                      <a:endParaRPr lang="ru-RU" sz="1400" b="1" i="0" u="none" strike="noStrike" kern="1200" dirty="0">
                        <a:solidFill>
                          <a:schemeClr val="accent5">
                            <a:lumMod val="50000"/>
                          </a:schemeClr>
                        </a:solidFill>
                        <a:effectLst/>
                        <a:latin typeface="Times New Roman" panose="02020603050405020304" pitchFamily="18" charset="0"/>
                        <a:ea typeface="+mn-ea"/>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alpha val="71000"/>
                      </a:schemeClr>
                    </a:solidFill>
                  </a:tcPr>
                </a:tc>
              </a:tr>
              <a:tr h="378323">
                <a:tc>
                  <a:txBody>
                    <a:bodyPr/>
                    <a:lstStyle/>
                    <a:p>
                      <a:pPr marL="0" marR="0" indent="0" algn="ctr" defTabSz="914104" rtl="0" eaLnBrk="1" fontAlgn="b" latinLnBrk="0" hangingPunct="1">
                        <a:lnSpc>
                          <a:spcPct val="100000"/>
                        </a:lnSpc>
                        <a:spcBef>
                          <a:spcPts val="0"/>
                        </a:spcBef>
                        <a:spcAft>
                          <a:spcPts val="0"/>
                        </a:spcAft>
                        <a:buClrTx/>
                        <a:buSzTx/>
                        <a:buFontTx/>
                        <a:buNone/>
                        <a:tabLst/>
                        <a:defRPr/>
                      </a:pPr>
                      <a:r>
                        <a:rPr lang="ru-RU" sz="1400" b="0" dirty="0" smtClean="0">
                          <a:solidFill>
                            <a:schemeClr val="accent5">
                              <a:lumMod val="50000"/>
                            </a:schemeClr>
                          </a:solidFill>
                          <a:effectLst/>
                          <a:latin typeface="Times New Roman" panose="02020603050405020304" pitchFamily="18" charset="0"/>
                          <a:cs typeface="Times New Roman" panose="02020603050405020304" pitchFamily="18" charset="0"/>
                        </a:rPr>
                        <a:t>Контрактов 1 уровня</a:t>
                      </a:r>
                      <a:endParaRPr lang="ru-RU" sz="1400" b="0" i="0" u="none" strike="noStrike" kern="1200" dirty="0">
                        <a:solidFill>
                          <a:schemeClr val="accent5">
                            <a:lumMod val="50000"/>
                          </a:schemeClr>
                        </a:solidFill>
                        <a:effectLst/>
                        <a:latin typeface="Times New Roman" panose="02020603050405020304" pitchFamily="18" charset="0"/>
                        <a:ea typeface="+mn-ea"/>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alpha val="71000"/>
                      </a:schemeClr>
                    </a:solidFill>
                  </a:tcPr>
                </a:tc>
                <a:tc>
                  <a:txBody>
                    <a:bodyPr/>
                    <a:lstStyle/>
                    <a:p>
                      <a:pPr marL="0" marR="0" indent="0" algn="ctr" defTabSz="914104" rtl="0" eaLnBrk="1" fontAlgn="b" latinLnBrk="0" hangingPunct="1">
                        <a:lnSpc>
                          <a:spcPct val="100000"/>
                        </a:lnSpc>
                        <a:spcBef>
                          <a:spcPts val="0"/>
                        </a:spcBef>
                        <a:spcAft>
                          <a:spcPts val="0"/>
                        </a:spcAft>
                        <a:buClrTx/>
                        <a:buSzTx/>
                        <a:buFontTx/>
                        <a:buNone/>
                        <a:tabLst/>
                        <a:defRPr/>
                      </a:pPr>
                      <a:r>
                        <a:rPr lang="ru-RU" sz="1400" b="1" dirty="0" smtClean="0">
                          <a:solidFill>
                            <a:schemeClr val="accent5">
                              <a:lumMod val="50000"/>
                            </a:schemeClr>
                          </a:solidFill>
                          <a:effectLst/>
                          <a:latin typeface="Times New Roman" panose="02020603050405020304" pitchFamily="18" charset="0"/>
                          <a:cs typeface="Times New Roman" panose="02020603050405020304" pitchFamily="18" charset="0"/>
                        </a:rPr>
                        <a:t>1</a:t>
                      </a:r>
                      <a:endParaRPr lang="ru-RU" sz="1400" b="1" i="0" u="none" strike="noStrike" kern="1200" dirty="0">
                        <a:solidFill>
                          <a:schemeClr val="accent5">
                            <a:lumMod val="50000"/>
                          </a:schemeClr>
                        </a:solidFill>
                        <a:effectLst/>
                        <a:latin typeface="Times New Roman" panose="02020603050405020304" pitchFamily="18" charset="0"/>
                        <a:ea typeface="+mn-ea"/>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alpha val="71000"/>
                      </a:schemeClr>
                    </a:solidFill>
                  </a:tcPr>
                </a:tc>
                <a:tc>
                  <a:txBody>
                    <a:bodyPr/>
                    <a:lstStyle/>
                    <a:p>
                      <a:pPr marL="0" marR="0" indent="0" algn="ctr" defTabSz="914104" rtl="0" eaLnBrk="1" fontAlgn="b" latinLnBrk="0" hangingPunct="1">
                        <a:lnSpc>
                          <a:spcPct val="100000"/>
                        </a:lnSpc>
                        <a:spcBef>
                          <a:spcPts val="0"/>
                        </a:spcBef>
                        <a:spcAft>
                          <a:spcPts val="0"/>
                        </a:spcAft>
                        <a:buClrTx/>
                        <a:buSzTx/>
                        <a:buFontTx/>
                        <a:buNone/>
                        <a:tabLst/>
                        <a:defRPr/>
                      </a:pPr>
                      <a:r>
                        <a:rPr lang="ru-RU" sz="1400" b="1" dirty="0" smtClean="0">
                          <a:solidFill>
                            <a:schemeClr val="accent5">
                              <a:lumMod val="50000"/>
                            </a:schemeClr>
                          </a:solidFill>
                          <a:effectLst/>
                          <a:latin typeface="Times New Roman" panose="02020603050405020304" pitchFamily="18" charset="0"/>
                          <a:cs typeface="Times New Roman" panose="02020603050405020304" pitchFamily="18" charset="0"/>
                        </a:rPr>
                        <a:t>5</a:t>
                      </a:r>
                      <a:endParaRPr lang="ru-RU" sz="1400" b="1" i="0" u="none" strike="noStrike" kern="1200" dirty="0">
                        <a:solidFill>
                          <a:schemeClr val="accent5">
                            <a:lumMod val="50000"/>
                          </a:schemeClr>
                        </a:solidFill>
                        <a:effectLst/>
                        <a:latin typeface="Times New Roman" panose="02020603050405020304" pitchFamily="18" charset="0"/>
                        <a:ea typeface="+mn-ea"/>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alpha val="71000"/>
                      </a:schemeClr>
                    </a:solidFill>
                  </a:tcPr>
                </a:tc>
              </a:tr>
              <a:tr h="378323">
                <a:tc>
                  <a:txBody>
                    <a:bodyPr/>
                    <a:lstStyle/>
                    <a:p>
                      <a:pPr marL="0" marR="0" indent="0" algn="ctr" defTabSz="914104" rtl="0" eaLnBrk="1" fontAlgn="b" latinLnBrk="0" hangingPunct="1">
                        <a:lnSpc>
                          <a:spcPct val="100000"/>
                        </a:lnSpc>
                        <a:spcBef>
                          <a:spcPts val="0"/>
                        </a:spcBef>
                        <a:spcAft>
                          <a:spcPts val="0"/>
                        </a:spcAft>
                        <a:buClrTx/>
                        <a:buSzTx/>
                        <a:buFontTx/>
                        <a:buNone/>
                        <a:tabLst/>
                        <a:defRPr/>
                      </a:pPr>
                      <a:r>
                        <a:rPr lang="ru-RU" sz="1400" b="0" dirty="0" smtClean="0">
                          <a:solidFill>
                            <a:schemeClr val="accent5">
                              <a:lumMod val="50000"/>
                            </a:schemeClr>
                          </a:solidFill>
                          <a:effectLst/>
                          <a:latin typeface="Times New Roman" panose="02020603050405020304" pitchFamily="18" charset="0"/>
                          <a:cs typeface="Times New Roman" panose="02020603050405020304" pitchFamily="18" charset="0"/>
                        </a:rPr>
                        <a:t>Контрактов 2 уровня</a:t>
                      </a:r>
                      <a:endParaRPr lang="ru-RU" sz="1400" b="0" i="0" u="none" strike="noStrike" kern="1200" dirty="0">
                        <a:solidFill>
                          <a:schemeClr val="accent5">
                            <a:lumMod val="50000"/>
                          </a:schemeClr>
                        </a:solidFill>
                        <a:effectLst/>
                        <a:latin typeface="Times New Roman" panose="02020603050405020304" pitchFamily="18" charset="0"/>
                        <a:ea typeface="+mn-ea"/>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alpha val="71000"/>
                      </a:schemeClr>
                    </a:solidFill>
                  </a:tcPr>
                </a:tc>
                <a:tc>
                  <a:txBody>
                    <a:bodyPr/>
                    <a:lstStyle/>
                    <a:p>
                      <a:pPr marL="0" marR="0" indent="0" algn="ctr" defTabSz="914104" rtl="0" eaLnBrk="1" fontAlgn="b" latinLnBrk="0" hangingPunct="1">
                        <a:lnSpc>
                          <a:spcPct val="100000"/>
                        </a:lnSpc>
                        <a:spcBef>
                          <a:spcPts val="0"/>
                        </a:spcBef>
                        <a:spcAft>
                          <a:spcPts val="0"/>
                        </a:spcAft>
                        <a:buClrTx/>
                        <a:buSzTx/>
                        <a:buFontTx/>
                        <a:buNone/>
                        <a:tabLst/>
                        <a:defRPr/>
                      </a:pPr>
                      <a:endParaRPr lang="ru-RU" sz="1400" b="1" i="0" u="none" strike="noStrike" kern="1200" dirty="0">
                        <a:solidFill>
                          <a:schemeClr val="accent5">
                            <a:lumMod val="50000"/>
                          </a:schemeClr>
                        </a:solidFill>
                        <a:effectLst/>
                        <a:latin typeface="Times New Roman" panose="02020603050405020304" pitchFamily="18" charset="0"/>
                        <a:ea typeface="+mn-ea"/>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alpha val="71000"/>
                      </a:schemeClr>
                    </a:solidFill>
                  </a:tcPr>
                </a:tc>
                <a:tc>
                  <a:txBody>
                    <a:bodyPr/>
                    <a:lstStyle/>
                    <a:p>
                      <a:pPr marL="0" marR="0" indent="0" algn="ctr" defTabSz="914104" rtl="0" eaLnBrk="1" fontAlgn="b" latinLnBrk="0" hangingPunct="1">
                        <a:lnSpc>
                          <a:spcPct val="100000"/>
                        </a:lnSpc>
                        <a:spcBef>
                          <a:spcPts val="0"/>
                        </a:spcBef>
                        <a:spcAft>
                          <a:spcPts val="0"/>
                        </a:spcAft>
                        <a:buClrTx/>
                        <a:buSzTx/>
                        <a:buFontTx/>
                        <a:buNone/>
                        <a:tabLst/>
                        <a:defRPr/>
                      </a:pPr>
                      <a:r>
                        <a:rPr lang="ru-RU" sz="1400" b="1" dirty="0" smtClean="0">
                          <a:solidFill>
                            <a:schemeClr val="accent5">
                              <a:lumMod val="50000"/>
                            </a:schemeClr>
                          </a:solidFill>
                          <a:effectLst/>
                          <a:latin typeface="Times New Roman" panose="02020603050405020304" pitchFamily="18" charset="0"/>
                          <a:cs typeface="Times New Roman" panose="02020603050405020304" pitchFamily="18" charset="0"/>
                        </a:rPr>
                        <a:t>88</a:t>
                      </a:r>
                      <a:endParaRPr lang="ru-RU" sz="1400" b="1" i="0" u="none" strike="noStrike" kern="1200" dirty="0">
                        <a:solidFill>
                          <a:schemeClr val="accent5">
                            <a:lumMod val="50000"/>
                          </a:schemeClr>
                        </a:solidFill>
                        <a:effectLst/>
                        <a:latin typeface="Times New Roman" panose="02020603050405020304" pitchFamily="18" charset="0"/>
                        <a:ea typeface="+mn-ea"/>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alpha val="71000"/>
                      </a:schemeClr>
                    </a:solidFill>
                  </a:tcPr>
                </a:tc>
              </a:tr>
              <a:tr h="378323">
                <a:tc>
                  <a:txBody>
                    <a:bodyPr/>
                    <a:lstStyle/>
                    <a:p>
                      <a:pPr marL="0" marR="0" indent="0" algn="ctr" defTabSz="914104" rtl="0" eaLnBrk="1" fontAlgn="b" latinLnBrk="0" hangingPunct="1">
                        <a:lnSpc>
                          <a:spcPct val="100000"/>
                        </a:lnSpc>
                        <a:spcBef>
                          <a:spcPts val="0"/>
                        </a:spcBef>
                        <a:spcAft>
                          <a:spcPts val="0"/>
                        </a:spcAft>
                        <a:buClrTx/>
                        <a:buSzTx/>
                        <a:buFontTx/>
                        <a:buNone/>
                        <a:tabLst/>
                        <a:defRPr/>
                      </a:pPr>
                      <a:r>
                        <a:rPr lang="ru-RU" sz="1400" b="0" dirty="0" smtClean="0">
                          <a:solidFill>
                            <a:schemeClr val="accent5">
                              <a:lumMod val="50000"/>
                            </a:schemeClr>
                          </a:solidFill>
                          <a:effectLst/>
                          <a:latin typeface="Times New Roman" panose="02020603050405020304" pitchFamily="18" charset="0"/>
                          <a:cs typeface="Times New Roman" panose="02020603050405020304" pitchFamily="18" charset="0"/>
                        </a:rPr>
                        <a:t>Контрактов 3 уровня</a:t>
                      </a:r>
                      <a:endParaRPr lang="ru-RU" sz="1400" b="0" i="0" u="none" strike="noStrike" kern="1200" dirty="0">
                        <a:solidFill>
                          <a:schemeClr val="accent5">
                            <a:lumMod val="50000"/>
                          </a:schemeClr>
                        </a:solidFill>
                        <a:effectLst/>
                        <a:latin typeface="Times New Roman" panose="02020603050405020304" pitchFamily="18" charset="0"/>
                        <a:ea typeface="+mn-ea"/>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alpha val="71000"/>
                      </a:schemeClr>
                    </a:solidFill>
                  </a:tcPr>
                </a:tc>
                <a:tc>
                  <a:txBody>
                    <a:bodyPr/>
                    <a:lstStyle/>
                    <a:p>
                      <a:pPr marL="0" marR="0" indent="0" algn="ctr" defTabSz="914104" rtl="0" eaLnBrk="1" fontAlgn="b" latinLnBrk="0" hangingPunct="1">
                        <a:lnSpc>
                          <a:spcPct val="100000"/>
                        </a:lnSpc>
                        <a:spcBef>
                          <a:spcPts val="0"/>
                        </a:spcBef>
                        <a:spcAft>
                          <a:spcPts val="0"/>
                        </a:spcAft>
                        <a:buClrTx/>
                        <a:buSzTx/>
                        <a:buFontTx/>
                        <a:buNone/>
                        <a:tabLst/>
                        <a:defRPr/>
                      </a:pPr>
                      <a:endParaRPr lang="ru-RU" sz="1400" b="1" i="0" u="none" strike="noStrike" kern="1200" dirty="0">
                        <a:solidFill>
                          <a:schemeClr val="accent5">
                            <a:lumMod val="50000"/>
                          </a:schemeClr>
                        </a:solidFill>
                        <a:effectLst/>
                        <a:latin typeface="Times New Roman" panose="02020603050405020304" pitchFamily="18" charset="0"/>
                        <a:ea typeface="+mn-ea"/>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alpha val="71000"/>
                      </a:schemeClr>
                    </a:solidFill>
                  </a:tcPr>
                </a:tc>
                <a:tc>
                  <a:txBody>
                    <a:bodyPr/>
                    <a:lstStyle/>
                    <a:p>
                      <a:pPr marL="0" marR="0" indent="0" algn="ctr" defTabSz="914104" rtl="0" eaLnBrk="1" fontAlgn="b" latinLnBrk="0" hangingPunct="1">
                        <a:lnSpc>
                          <a:spcPct val="100000"/>
                        </a:lnSpc>
                        <a:spcBef>
                          <a:spcPts val="0"/>
                        </a:spcBef>
                        <a:spcAft>
                          <a:spcPts val="0"/>
                        </a:spcAft>
                        <a:buClrTx/>
                        <a:buSzTx/>
                        <a:buFontTx/>
                        <a:buNone/>
                        <a:tabLst/>
                        <a:defRPr/>
                      </a:pPr>
                      <a:r>
                        <a:rPr lang="ru-RU" sz="1400" b="1" dirty="0" smtClean="0">
                          <a:solidFill>
                            <a:schemeClr val="accent5">
                              <a:lumMod val="50000"/>
                            </a:schemeClr>
                          </a:solidFill>
                          <a:effectLst/>
                          <a:latin typeface="Times New Roman" panose="02020603050405020304" pitchFamily="18" charset="0"/>
                          <a:cs typeface="Times New Roman" panose="02020603050405020304" pitchFamily="18" charset="0"/>
                        </a:rPr>
                        <a:t>414</a:t>
                      </a:r>
                      <a:endParaRPr lang="ru-RU" sz="1400" b="1" i="0" u="none" strike="noStrike" kern="1200" dirty="0">
                        <a:solidFill>
                          <a:schemeClr val="accent5">
                            <a:lumMod val="50000"/>
                          </a:schemeClr>
                        </a:solidFill>
                        <a:effectLst/>
                        <a:latin typeface="Times New Roman" panose="02020603050405020304" pitchFamily="18" charset="0"/>
                        <a:ea typeface="+mn-ea"/>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alpha val="71000"/>
                      </a:schemeClr>
                    </a:solidFill>
                  </a:tcPr>
                </a:tc>
              </a:tr>
              <a:tr h="378323">
                <a:tc>
                  <a:txBody>
                    <a:bodyPr/>
                    <a:lstStyle/>
                    <a:p>
                      <a:pPr marL="0" marR="0" indent="0" algn="ctr" defTabSz="914104" rtl="0" eaLnBrk="1" fontAlgn="b" latinLnBrk="0" hangingPunct="1">
                        <a:lnSpc>
                          <a:spcPct val="100000"/>
                        </a:lnSpc>
                        <a:spcBef>
                          <a:spcPts val="0"/>
                        </a:spcBef>
                        <a:spcAft>
                          <a:spcPts val="0"/>
                        </a:spcAft>
                        <a:buClrTx/>
                        <a:buSzTx/>
                        <a:buFontTx/>
                        <a:buNone/>
                        <a:tabLst/>
                        <a:defRPr/>
                      </a:pPr>
                      <a:r>
                        <a:rPr lang="ru-RU" sz="1400" b="0" dirty="0" smtClean="0">
                          <a:solidFill>
                            <a:schemeClr val="accent5">
                              <a:lumMod val="50000"/>
                            </a:schemeClr>
                          </a:solidFill>
                          <a:effectLst/>
                          <a:latin typeface="Times New Roman" panose="02020603050405020304" pitchFamily="18" charset="0"/>
                          <a:cs typeface="Times New Roman" panose="02020603050405020304" pitchFamily="18" charset="0"/>
                        </a:rPr>
                        <a:t>Контрактов 4 уровня</a:t>
                      </a:r>
                      <a:endParaRPr lang="ru-RU" sz="1400" b="0" i="0" u="none" strike="noStrike" kern="1200" dirty="0">
                        <a:solidFill>
                          <a:schemeClr val="accent5">
                            <a:lumMod val="50000"/>
                          </a:schemeClr>
                        </a:solidFill>
                        <a:effectLst/>
                        <a:latin typeface="Times New Roman" panose="02020603050405020304" pitchFamily="18" charset="0"/>
                        <a:ea typeface="+mn-ea"/>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alpha val="71000"/>
                      </a:schemeClr>
                    </a:solidFill>
                  </a:tcPr>
                </a:tc>
                <a:tc>
                  <a:txBody>
                    <a:bodyPr/>
                    <a:lstStyle/>
                    <a:p>
                      <a:pPr marL="0" marR="0" indent="0" algn="ctr" defTabSz="914104" rtl="0" eaLnBrk="1" fontAlgn="b" latinLnBrk="0" hangingPunct="1">
                        <a:lnSpc>
                          <a:spcPct val="100000"/>
                        </a:lnSpc>
                        <a:spcBef>
                          <a:spcPts val="0"/>
                        </a:spcBef>
                        <a:spcAft>
                          <a:spcPts val="0"/>
                        </a:spcAft>
                        <a:buClrTx/>
                        <a:buSzTx/>
                        <a:buFontTx/>
                        <a:buNone/>
                        <a:tabLst/>
                        <a:defRPr/>
                      </a:pPr>
                      <a:endParaRPr lang="ru-RU" sz="1400" b="1" i="0" u="none" strike="noStrike" kern="1200" dirty="0">
                        <a:solidFill>
                          <a:schemeClr val="accent5">
                            <a:lumMod val="50000"/>
                          </a:schemeClr>
                        </a:solidFill>
                        <a:effectLst/>
                        <a:latin typeface="Times New Roman" panose="02020603050405020304" pitchFamily="18" charset="0"/>
                        <a:ea typeface="+mn-ea"/>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alpha val="71000"/>
                      </a:schemeClr>
                    </a:solidFill>
                  </a:tcPr>
                </a:tc>
                <a:tc>
                  <a:txBody>
                    <a:bodyPr/>
                    <a:lstStyle/>
                    <a:p>
                      <a:pPr marL="0" marR="0" indent="0" algn="ctr" defTabSz="914104" rtl="0" eaLnBrk="1" fontAlgn="b" latinLnBrk="0" hangingPunct="1">
                        <a:lnSpc>
                          <a:spcPct val="100000"/>
                        </a:lnSpc>
                        <a:spcBef>
                          <a:spcPts val="0"/>
                        </a:spcBef>
                        <a:spcAft>
                          <a:spcPts val="0"/>
                        </a:spcAft>
                        <a:buClrTx/>
                        <a:buSzTx/>
                        <a:buFontTx/>
                        <a:buNone/>
                        <a:tabLst/>
                        <a:defRPr/>
                      </a:pPr>
                      <a:r>
                        <a:rPr lang="ru-RU" sz="1400" b="1" dirty="0" smtClean="0">
                          <a:solidFill>
                            <a:schemeClr val="accent5">
                              <a:lumMod val="50000"/>
                            </a:schemeClr>
                          </a:solidFill>
                          <a:effectLst/>
                          <a:latin typeface="Times New Roman" panose="02020603050405020304" pitchFamily="18" charset="0"/>
                          <a:cs typeface="Times New Roman" panose="02020603050405020304" pitchFamily="18" charset="0"/>
                        </a:rPr>
                        <a:t>654</a:t>
                      </a:r>
                      <a:endParaRPr lang="ru-RU" sz="1400" b="1" i="0" u="none" strike="noStrike" kern="1200" dirty="0">
                        <a:solidFill>
                          <a:schemeClr val="accent5">
                            <a:lumMod val="50000"/>
                          </a:schemeClr>
                        </a:solidFill>
                        <a:effectLst/>
                        <a:latin typeface="Times New Roman" panose="02020603050405020304" pitchFamily="18" charset="0"/>
                        <a:ea typeface="+mn-ea"/>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alpha val="71000"/>
                      </a:schemeClr>
                    </a:solidFill>
                  </a:tcPr>
                </a:tc>
              </a:tr>
              <a:tr h="378323">
                <a:tc>
                  <a:txBody>
                    <a:bodyPr/>
                    <a:lstStyle/>
                    <a:p>
                      <a:pPr marL="0" marR="0" indent="0" algn="ctr" defTabSz="914104" rtl="0" eaLnBrk="1" fontAlgn="b" latinLnBrk="0" hangingPunct="1">
                        <a:lnSpc>
                          <a:spcPct val="100000"/>
                        </a:lnSpc>
                        <a:spcBef>
                          <a:spcPts val="0"/>
                        </a:spcBef>
                        <a:spcAft>
                          <a:spcPts val="0"/>
                        </a:spcAft>
                        <a:buClrTx/>
                        <a:buSzTx/>
                        <a:buFontTx/>
                        <a:buNone/>
                        <a:tabLst/>
                        <a:defRPr/>
                      </a:pPr>
                      <a:r>
                        <a:rPr lang="ru-RU" sz="1400" b="0" dirty="0" smtClean="0">
                          <a:solidFill>
                            <a:schemeClr val="accent5">
                              <a:lumMod val="50000"/>
                            </a:schemeClr>
                          </a:solidFill>
                          <a:effectLst/>
                          <a:latin typeface="Times New Roman" panose="02020603050405020304" pitchFamily="18" charset="0"/>
                          <a:cs typeface="Times New Roman" panose="02020603050405020304" pitchFamily="18" charset="0"/>
                        </a:rPr>
                        <a:t>Контрактов 5 уровня</a:t>
                      </a:r>
                      <a:endParaRPr lang="ru-RU" sz="1400" b="0" i="0" u="none" strike="noStrike" kern="1200" dirty="0">
                        <a:solidFill>
                          <a:schemeClr val="accent5">
                            <a:lumMod val="50000"/>
                          </a:schemeClr>
                        </a:solidFill>
                        <a:effectLst/>
                        <a:latin typeface="Times New Roman" panose="02020603050405020304" pitchFamily="18" charset="0"/>
                        <a:ea typeface="+mn-ea"/>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alpha val="71000"/>
                      </a:schemeClr>
                    </a:solidFill>
                  </a:tcPr>
                </a:tc>
                <a:tc>
                  <a:txBody>
                    <a:bodyPr/>
                    <a:lstStyle/>
                    <a:p>
                      <a:pPr marL="0" marR="0" indent="0" algn="ctr" defTabSz="914104" rtl="0" eaLnBrk="1" fontAlgn="b" latinLnBrk="0" hangingPunct="1">
                        <a:lnSpc>
                          <a:spcPct val="100000"/>
                        </a:lnSpc>
                        <a:spcBef>
                          <a:spcPts val="0"/>
                        </a:spcBef>
                        <a:spcAft>
                          <a:spcPts val="0"/>
                        </a:spcAft>
                        <a:buClrTx/>
                        <a:buSzTx/>
                        <a:buFontTx/>
                        <a:buNone/>
                        <a:tabLst/>
                        <a:defRPr/>
                      </a:pPr>
                      <a:endParaRPr lang="ru-RU" sz="1400" b="1" i="0" u="none" strike="noStrike" kern="1200" dirty="0">
                        <a:solidFill>
                          <a:schemeClr val="accent5">
                            <a:lumMod val="50000"/>
                          </a:schemeClr>
                        </a:solidFill>
                        <a:effectLst/>
                        <a:latin typeface="Times New Roman" panose="02020603050405020304" pitchFamily="18" charset="0"/>
                        <a:ea typeface="+mn-ea"/>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alpha val="71000"/>
                      </a:schemeClr>
                    </a:solidFill>
                  </a:tcPr>
                </a:tc>
                <a:tc>
                  <a:txBody>
                    <a:bodyPr/>
                    <a:lstStyle/>
                    <a:p>
                      <a:pPr marL="0" marR="0" indent="0" algn="ctr" defTabSz="914104" rtl="0" eaLnBrk="1" fontAlgn="b" latinLnBrk="0" hangingPunct="1">
                        <a:lnSpc>
                          <a:spcPct val="100000"/>
                        </a:lnSpc>
                        <a:spcBef>
                          <a:spcPts val="0"/>
                        </a:spcBef>
                        <a:spcAft>
                          <a:spcPts val="0"/>
                        </a:spcAft>
                        <a:buClrTx/>
                        <a:buSzTx/>
                        <a:buFontTx/>
                        <a:buNone/>
                        <a:tabLst/>
                        <a:defRPr/>
                      </a:pPr>
                      <a:r>
                        <a:rPr lang="ru-RU" sz="1400" b="1" dirty="0" smtClean="0">
                          <a:solidFill>
                            <a:schemeClr val="accent5">
                              <a:lumMod val="50000"/>
                            </a:schemeClr>
                          </a:solidFill>
                          <a:effectLst/>
                          <a:latin typeface="Times New Roman" panose="02020603050405020304" pitchFamily="18" charset="0"/>
                          <a:cs typeface="Times New Roman" panose="02020603050405020304" pitchFamily="18" charset="0"/>
                        </a:rPr>
                        <a:t>140</a:t>
                      </a:r>
                      <a:endParaRPr lang="ru-RU" sz="1400" b="1" i="0" u="none" strike="noStrike" kern="1200" dirty="0">
                        <a:solidFill>
                          <a:schemeClr val="accent5">
                            <a:lumMod val="50000"/>
                          </a:schemeClr>
                        </a:solidFill>
                        <a:effectLst/>
                        <a:latin typeface="Times New Roman" panose="02020603050405020304" pitchFamily="18" charset="0"/>
                        <a:ea typeface="+mn-ea"/>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alpha val="71000"/>
                      </a:schemeClr>
                    </a:solidFill>
                  </a:tcPr>
                </a:tc>
              </a:tr>
              <a:tr h="378323">
                <a:tc>
                  <a:txBody>
                    <a:bodyPr/>
                    <a:lstStyle/>
                    <a:p>
                      <a:pPr marL="0" marR="0" indent="0" algn="ctr" defTabSz="914104" rtl="0" eaLnBrk="1" fontAlgn="b" latinLnBrk="0" hangingPunct="1">
                        <a:lnSpc>
                          <a:spcPct val="100000"/>
                        </a:lnSpc>
                        <a:spcBef>
                          <a:spcPts val="0"/>
                        </a:spcBef>
                        <a:spcAft>
                          <a:spcPts val="0"/>
                        </a:spcAft>
                        <a:buClrTx/>
                        <a:buSzTx/>
                        <a:buFontTx/>
                        <a:buNone/>
                        <a:tabLst/>
                        <a:defRPr/>
                      </a:pPr>
                      <a:r>
                        <a:rPr lang="ru-RU" sz="1400" b="0" dirty="0" smtClean="0">
                          <a:solidFill>
                            <a:schemeClr val="accent5">
                              <a:lumMod val="50000"/>
                            </a:schemeClr>
                          </a:solidFill>
                          <a:effectLst/>
                          <a:latin typeface="Times New Roman" panose="02020603050405020304" pitchFamily="18" charset="0"/>
                          <a:cs typeface="Times New Roman" panose="02020603050405020304" pitchFamily="18" charset="0"/>
                        </a:rPr>
                        <a:t>Контрактов 6 уровня</a:t>
                      </a:r>
                      <a:endParaRPr lang="ru-RU" sz="1400" b="0" i="0" u="none" strike="noStrike" kern="1200" dirty="0">
                        <a:solidFill>
                          <a:schemeClr val="accent5">
                            <a:lumMod val="50000"/>
                          </a:schemeClr>
                        </a:solidFill>
                        <a:effectLst/>
                        <a:latin typeface="Times New Roman" panose="02020603050405020304" pitchFamily="18" charset="0"/>
                        <a:ea typeface="+mn-ea"/>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alpha val="71000"/>
                      </a:schemeClr>
                    </a:solidFill>
                  </a:tcPr>
                </a:tc>
                <a:tc>
                  <a:txBody>
                    <a:bodyPr/>
                    <a:lstStyle/>
                    <a:p>
                      <a:pPr marL="0" marR="0" indent="0" algn="ctr" defTabSz="914104" rtl="0" eaLnBrk="1" fontAlgn="b" latinLnBrk="0" hangingPunct="1">
                        <a:lnSpc>
                          <a:spcPct val="100000"/>
                        </a:lnSpc>
                        <a:spcBef>
                          <a:spcPts val="0"/>
                        </a:spcBef>
                        <a:spcAft>
                          <a:spcPts val="0"/>
                        </a:spcAft>
                        <a:buClrTx/>
                        <a:buSzTx/>
                        <a:buFontTx/>
                        <a:buNone/>
                        <a:tabLst/>
                        <a:defRPr/>
                      </a:pPr>
                      <a:endParaRPr lang="ru-RU" sz="1400" b="1" i="0" u="none" strike="noStrike" kern="1200" dirty="0">
                        <a:solidFill>
                          <a:schemeClr val="accent5">
                            <a:lumMod val="50000"/>
                          </a:schemeClr>
                        </a:solidFill>
                        <a:effectLst/>
                        <a:latin typeface="Times New Roman" panose="02020603050405020304" pitchFamily="18" charset="0"/>
                        <a:ea typeface="+mn-ea"/>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alpha val="71000"/>
                      </a:schemeClr>
                    </a:solidFill>
                  </a:tcPr>
                </a:tc>
                <a:tc>
                  <a:txBody>
                    <a:bodyPr/>
                    <a:lstStyle/>
                    <a:p>
                      <a:pPr marL="0" marR="0" indent="0" algn="ctr" defTabSz="914104" rtl="0" eaLnBrk="1" fontAlgn="b" latinLnBrk="0" hangingPunct="1">
                        <a:lnSpc>
                          <a:spcPct val="100000"/>
                        </a:lnSpc>
                        <a:spcBef>
                          <a:spcPts val="0"/>
                        </a:spcBef>
                        <a:spcAft>
                          <a:spcPts val="0"/>
                        </a:spcAft>
                        <a:buClrTx/>
                        <a:buSzTx/>
                        <a:buFontTx/>
                        <a:buNone/>
                        <a:tabLst/>
                        <a:defRPr/>
                      </a:pPr>
                      <a:r>
                        <a:rPr lang="ru-RU" sz="1400" b="1" dirty="0" smtClean="0">
                          <a:solidFill>
                            <a:schemeClr val="accent5">
                              <a:lumMod val="50000"/>
                            </a:schemeClr>
                          </a:solidFill>
                          <a:effectLst/>
                          <a:latin typeface="Times New Roman" panose="02020603050405020304" pitchFamily="18" charset="0"/>
                          <a:cs typeface="Times New Roman" panose="02020603050405020304" pitchFamily="18" charset="0"/>
                        </a:rPr>
                        <a:t>4</a:t>
                      </a:r>
                      <a:endParaRPr lang="ru-RU" sz="1400" b="1" i="0" u="none" strike="noStrike" kern="1200" dirty="0">
                        <a:solidFill>
                          <a:schemeClr val="accent5">
                            <a:lumMod val="50000"/>
                          </a:schemeClr>
                        </a:solidFill>
                        <a:effectLst/>
                        <a:latin typeface="Times New Roman" panose="02020603050405020304" pitchFamily="18" charset="0"/>
                        <a:ea typeface="+mn-ea"/>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alpha val="71000"/>
                      </a:schemeClr>
                    </a:solidFill>
                  </a:tcPr>
                </a:tc>
              </a:tr>
            </a:tbl>
          </a:graphicData>
        </a:graphic>
      </p:graphicFrame>
      <p:sp>
        <p:nvSpPr>
          <p:cNvPr id="12" name="Номер слайда 2"/>
          <p:cNvSpPr txBox="1">
            <a:spLocks/>
          </p:cNvSpPr>
          <p:nvPr/>
        </p:nvSpPr>
        <p:spPr>
          <a:xfrm>
            <a:off x="9921240" y="9090030"/>
            <a:ext cx="2880360" cy="511175"/>
          </a:xfrm>
          <a:prstGeom prst="rect">
            <a:avLst/>
          </a:prstGeom>
        </p:spPr>
        <p:txBody>
          <a:bodyPr vert="horz" lIns="107234" tIns="53623" rIns="107234" bIns="53623" rtlCol="0" anchor="ctr"/>
          <a:lstStyle>
            <a:defPPr>
              <a:defRPr lang="ru-RU"/>
            </a:defPPr>
            <a:lvl1pPr algn="r" rtl="0" fontAlgn="auto">
              <a:spcBef>
                <a:spcPts val="0"/>
              </a:spcBef>
              <a:spcAft>
                <a:spcPts val="0"/>
              </a:spcAft>
              <a:defRPr sz="1200" kern="1200">
                <a:solidFill>
                  <a:schemeClr val="tx1">
                    <a:tint val="75000"/>
                  </a:schemeClr>
                </a:solidFill>
                <a:latin typeface="+mn-lt"/>
                <a:ea typeface="+mn-ea"/>
                <a:cs typeface="+mn-cs"/>
              </a:defRPr>
            </a:lvl1pPr>
            <a:lvl2pPr marL="456109" algn="l" rtl="0" fontAlgn="base">
              <a:spcBef>
                <a:spcPct val="0"/>
              </a:spcBef>
              <a:spcAft>
                <a:spcPct val="0"/>
              </a:spcAft>
              <a:defRPr kern="1200">
                <a:solidFill>
                  <a:schemeClr val="tx1"/>
                </a:solidFill>
                <a:latin typeface="Calibri" pitchFamily="34" charset="0"/>
                <a:ea typeface="+mn-ea"/>
                <a:cs typeface="Arial" charset="0"/>
              </a:defRPr>
            </a:lvl2pPr>
            <a:lvl3pPr marL="912227" algn="l" rtl="0" fontAlgn="base">
              <a:spcBef>
                <a:spcPct val="0"/>
              </a:spcBef>
              <a:spcAft>
                <a:spcPct val="0"/>
              </a:spcAft>
              <a:defRPr kern="1200">
                <a:solidFill>
                  <a:schemeClr val="tx1"/>
                </a:solidFill>
                <a:latin typeface="Calibri" pitchFamily="34" charset="0"/>
                <a:ea typeface="+mn-ea"/>
                <a:cs typeface="Arial" charset="0"/>
              </a:defRPr>
            </a:lvl3pPr>
            <a:lvl4pPr marL="1368329" algn="l" rtl="0" fontAlgn="base">
              <a:spcBef>
                <a:spcPct val="0"/>
              </a:spcBef>
              <a:spcAft>
                <a:spcPct val="0"/>
              </a:spcAft>
              <a:defRPr kern="1200">
                <a:solidFill>
                  <a:schemeClr val="tx1"/>
                </a:solidFill>
                <a:latin typeface="Calibri" pitchFamily="34" charset="0"/>
                <a:ea typeface="+mn-ea"/>
                <a:cs typeface="Arial" charset="0"/>
              </a:defRPr>
            </a:lvl4pPr>
            <a:lvl5pPr marL="1824446" algn="l" rtl="0" fontAlgn="base">
              <a:spcBef>
                <a:spcPct val="0"/>
              </a:spcBef>
              <a:spcAft>
                <a:spcPct val="0"/>
              </a:spcAft>
              <a:defRPr kern="1200">
                <a:solidFill>
                  <a:schemeClr val="tx1"/>
                </a:solidFill>
                <a:latin typeface="Calibri" pitchFamily="34" charset="0"/>
                <a:ea typeface="+mn-ea"/>
                <a:cs typeface="Arial" charset="0"/>
              </a:defRPr>
            </a:lvl5pPr>
            <a:lvl6pPr marL="2280545" algn="l" defTabSz="912227" rtl="0" eaLnBrk="1" latinLnBrk="0" hangingPunct="1">
              <a:defRPr kern="1200">
                <a:solidFill>
                  <a:schemeClr val="tx1"/>
                </a:solidFill>
                <a:latin typeface="Calibri" pitchFamily="34" charset="0"/>
                <a:ea typeface="+mn-ea"/>
                <a:cs typeface="Arial" charset="0"/>
              </a:defRPr>
            </a:lvl6pPr>
            <a:lvl7pPr marL="2736660" algn="l" defTabSz="912227" rtl="0" eaLnBrk="1" latinLnBrk="0" hangingPunct="1">
              <a:defRPr kern="1200">
                <a:solidFill>
                  <a:schemeClr val="tx1"/>
                </a:solidFill>
                <a:latin typeface="Calibri" pitchFamily="34" charset="0"/>
                <a:ea typeface="+mn-ea"/>
                <a:cs typeface="Arial" charset="0"/>
              </a:defRPr>
            </a:lvl7pPr>
            <a:lvl8pPr marL="3192777" algn="l" defTabSz="912227" rtl="0" eaLnBrk="1" latinLnBrk="0" hangingPunct="1">
              <a:defRPr kern="1200">
                <a:solidFill>
                  <a:schemeClr val="tx1"/>
                </a:solidFill>
                <a:latin typeface="Calibri" pitchFamily="34" charset="0"/>
                <a:ea typeface="+mn-ea"/>
                <a:cs typeface="Arial" charset="0"/>
              </a:defRPr>
            </a:lvl8pPr>
            <a:lvl9pPr marL="3648890" algn="l" defTabSz="912227" rtl="0" eaLnBrk="1" latinLnBrk="0" hangingPunct="1">
              <a:defRPr kern="1200">
                <a:solidFill>
                  <a:schemeClr val="tx1"/>
                </a:solidFill>
                <a:latin typeface="Calibri" pitchFamily="34" charset="0"/>
                <a:ea typeface="+mn-ea"/>
                <a:cs typeface="Arial" charset="0"/>
              </a:defRPr>
            </a:lvl9pPr>
          </a:lstStyle>
          <a:p>
            <a:pPr>
              <a:defRPr/>
            </a:pPr>
            <a:fld id="{47EA9584-6FC9-446B-89E9-C9D48C4D1663}" type="slidenum">
              <a:rPr lang="ru-RU" sz="1400"/>
              <a:pPr>
                <a:defRPr/>
              </a:pPr>
              <a:t>11</a:t>
            </a:fld>
            <a:endParaRPr lang="ru-RU" sz="1400" dirty="0"/>
          </a:p>
        </p:txBody>
      </p:sp>
    </p:spTree>
    <p:extLst>
      <p:ext uri="{BB962C8B-B14F-4D97-AF65-F5344CB8AC3E}">
        <p14:creationId xmlns:p14="http://schemas.microsoft.com/office/powerpoint/2010/main" val="54766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Блок-схема: альтернативный процесс 88"/>
          <p:cNvSpPr/>
          <p:nvPr/>
        </p:nvSpPr>
        <p:spPr>
          <a:xfrm>
            <a:off x="9022723" y="4538656"/>
            <a:ext cx="3727440" cy="1444288"/>
          </a:xfrm>
          <a:prstGeom prst="flowChartAlternateProcess">
            <a:avLst/>
          </a:prstGeom>
          <a:solidFill>
            <a:schemeClr val="accent6">
              <a:lumMod val="20000"/>
              <a:lumOff val="80000"/>
              <a:alpha val="50000"/>
            </a:schemeClr>
          </a:solidFill>
          <a:ln>
            <a:noFill/>
          </a:ln>
          <a:effectLst>
            <a:glow rad="63500">
              <a:schemeClr val="accent1">
                <a:satMod val="175000"/>
                <a:alpha val="36000"/>
              </a:schemeClr>
            </a:glow>
            <a:softEdge rad="5207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53920" rIns="0" bIns="53920" rtlCol="0" anchor="ctr"/>
          <a:lstStyle/>
          <a:p>
            <a:pPr algn="ctr"/>
            <a:endParaRPr lang="ru-RU" sz="1400" b="1" dirty="0">
              <a:solidFill>
                <a:srgbClr val="5B9BD5">
                  <a:lumMod val="50000"/>
                </a:srgbClr>
              </a:solidFill>
            </a:endParaRPr>
          </a:p>
        </p:txBody>
      </p:sp>
      <p:sp>
        <p:nvSpPr>
          <p:cNvPr id="64" name="Прямоугольник 63"/>
          <p:cNvSpPr/>
          <p:nvPr/>
        </p:nvSpPr>
        <p:spPr bwMode="auto">
          <a:xfrm>
            <a:off x="7363002" y="2416058"/>
            <a:ext cx="5380673" cy="1967871"/>
          </a:xfrm>
          <a:prstGeom prst="rect">
            <a:avLst/>
          </a:prstGeom>
          <a:solidFill>
            <a:schemeClr val="accent1">
              <a:lumMod val="40000"/>
              <a:lumOff val="60000"/>
              <a:alpha val="50000"/>
            </a:schemeClr>
          </a:solidFill>
          <a:ln>
            <a:noFill/>
          </a:ln>
          <a:effectLst>
            <a:glow rad="50800">
              <a:schemeClr val="accent1">
                <a:alpha val="29000"/>
              </a:schemeClr>
            </a:glow>
            <a:softEdge rad="0"/>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lIns="107834" tIns="53920" rIns="107834" bIns="53920" rtlCol="0" anchor="b" anchorCtr="0"/>
          <a:lstStyle/>
          <a:p>
            <a:pPr algn="ctr"/>
            <a:endParaRPr lang="ru-RU" sz="1600" b="1" dirty="0">
              <a:solidFill>
                <a:srgbClr val="E7E6E6">
                  <a:lumMod val="25000"/>
                </a:srgbClr>
              </a:solidFill>
            </a:endParaRPr>
          </a:p>
        </p:txBody>
      </p:sp>
      <p:sp>
        <p:nvSpPr>
          <p:cNvPr id="2" name="Загнутый угол 1"/>
          <p:cNvSpPr/>
          <p:nvPr/>
        </p:nvSpPr>
        <p:spPr>
          <a:xfrm>
            <a:off x="7508163" y="6084129"/>
            <a:ext cx="5248749" cy="3333833"/>
          </a:xfrm>
          <a:prstGeom prst="foldedCorner">
            <a:avLst/>
          </a:prstGeom>
          <a:solidFill>
            <a:srgbClr val="F8CBAD">
              <a:alpha val="59000"/>
            </a:srgbClr>
          </a:solidFill>
          <a:ln>
            <a:solidFill>
              <a:srgbClr val="C00000"/>
            </a:solidFill>
          </a:ln>
          <a:effectLst>
            <a:glow rad="76200">
              <a:schemeClr val="accent1">
                <a:satMod val="175000"/>
                <a:alpha val="30000"/>
              </a:schemeClr>
            </a:glow>
            <a:softEdge rad="127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692" tIns="45839" rIns="91692" bIns="45839" anchor="ctr"/>
          <a:lstStyle/>
          <a:p>
            <a:pPr algn="ctr" defTabSz="1282399">
              <a:lnSpc>
                <a:spcPts val="1772"/>
              </a:lnSpc>
            </a:pPr>
            <a:endParaRPr lang="ru-RU" b="1">
              <a:solidFill>
                <a:prstClr val="black"/>
              </a:solidFill>
              <a:cs typeface="Times New Roman" panose="02020603050405020304" pitchFamily="18" charset="0"/>
            </a:endParaRPr>
          </a:p>
        </p:txBody>
      </p:sp>
      <p:sp>
        <p:nvSpPr>
          <p:cNvPr id="75" name="Прямоугольник 74"/>
          <p:cNvSpPr/>
          <p:nvPr/>
        </p:nvSpPr>
        <p:spPr>
          <a:xfrm>
            <a:off x="1727279" y="2452968"/>
            <a:ext cx="4895894" cy="892737"/>
          </a:xfrm>
          <a:prstGeom prst="rect">
            <a:avLst/>
          </a:prstGeom>
          <a:solidFill>
            <a:schemeClr val="accent5">
              <a:lumMod val="40000"/>
              <a:lumOff val="60000"/>
              <a:alpha val="59000"/>
            </a:schemeClr>
          </a:solidFill>
          <a:ln>
            <a:solidFill>
              <a:schemeClr val="accent1">
                <a:lumMod val="50000"/>
              </a:schemeClr>
            </a:solidFill>
          </a:ln>
          <a:effectLst>
            <a:glow rad="50800">
              <a:schemeClr val="accent1">
                <a:satMod val="175000"/>
                <a:alpha val="30000"/>
              </a:schemeClr>
            </a:glow>
            <a:softEdge rad="12700"/>
          </a:effectLst>
          <a:scene3d>
            <a:camera prst="orthographicFront"/>
            <a:lightRig rig="threePt" dir="t"/>
          </a:scene3d>
          <a:sp3d>
            <a:bevelT/>
          </a:sp3d>
          <a:extLst/>
        </p:spPr>
        <p:style>
          <a:lnRef idx="1">
            <a:schemeClr val="accent4"/>
          </a:lnRef>
          <a:fillRef idx="2">
            <a:schemeClr val="accent4"/>
          </a:fillRef>
          <a:effectRef idx="1">
            <a:schemeClr val="accent4"/>
          </a:effectRef>
          <a:fontRef idx="minor">
            <a:schemeClr val="dk1"/>
          </a:fontRef>
        </p:style>
        <p:txBody>
          <a:bodyPr lIns="42455" tIns="63410" rIns="42455" bIns="63410" anchor="ctr"/>
          <a:lstStyle/>
          <a:p>
            <a:r>
              <a:rPr lang="ru-RU" sz="1200" b="1" dirty="0">
                <a:solidFill>
                  <a:prstClr val="black"/>
                </a:solidFill>
                <a:cs typeface="Times New Roman" panose="02020603050405020304" pitchFamily="18" charset="0"/>
              </a:rPr>
              <a:t>Строительство стадиона на 45000 зрительских мест </a:t>
            </a:r>
          </a:p>
          <a:p>
            <a:r>
              <a:rPr lang="ru-RU" sz="1200" b="1" dirty="0">
                <a:solidFill>
                  <a:prstClr val="black"/>
                </a:solidFill>
                <a:cs typeface="Times New Roman" panose="02020603050405020304" pitchFamily="18" charset="0"/>
              </a:rPr>
              <a:t>в г. Волгоград, </a:t>
            </a:r>
            <a:r>
              <a:rPr lang="ru-RU" sz="1200" dirty="0">
                <a:solidFill>
                  <a:prstClr val="black"/>
                </a:solidFill>
                <a:cs typeface="Times New Roman" panose="02020603050405020304" pitchFamily="18" charset="0"/>
              </a:rPr>
              <a:t>ГК</a:t>
            </a:r>
            <a:r>
              <a:rPr lang="ru-RU" sz="1200" b="1" dirty="0">
                <a:solidFill>
                  <a:prstClr val="black"/>
                </a:solidFill>
                <a:cs typeface="Times New Roman" panose="02020603050405020304" pitchFamily="18" charset="0"/>
              </a:rPr>
              <a:t> </a:t>
            </a:r>
            <a:r>
              <a:rPr lang="ru-RU" sz="1200" dirty="0">
                <a:solidFill>
                  <a:prstClr val="black"/>
                </a:solidFill>
                <a:cs typeface="Times New Roman" panose="02020603050405020304" pitchFamily="18" charset="0"/>
              </a:rPr>
              <a:t>от 25.11.2014г. № 25-11-01 на сумму </a:t>
            </a:r>
          </a:p>
          <a:p>
            <a:r>
              <a:rPr lang="ru-RU" sz="1200" b="1" dirty="0">
                <a:solidFill>
                  <a:prstClr val="black"/>
                </a:solidFill>
                <a:cs typeface="Times New Roman" panose="02020603050405020304" pitchFamily="18" charset="0"/>
              </a:rPr>
              <a:t>16 131,2 </a:t>
            </a:r>
            <a:r>
              <a:rPr lang="ru-RU" sz="1200" dirty="0">
                <a:solidFill>
                  <a:prstClr val="black"/>
                </a:solidFill>
                <a:cs typeface="Times New Roman" panose="02020603050405020304" pitchFamily="18" charset="0"/>
              </a:rPr>
              <a:t>млн. руб. </a:t>
            </a:r>
            <a:r>
              <a:rPr lang="ru-RU" sz="1200" i="1" dirty="0">
                <a:solidFill>
                  <a:prstClr val="black"/>
                </a:solidFill>
                <a:cs typeface="Times New Roman" panose="02020603050405020304" pitchFamily="18" charset="0"/>
              </a:rPr>
              <a:t>(срок исполнения – 31.05.2018 г.)</a:t>
            </a:r>
          </a:p>
        </p:txBody>
      </p:sp>
      <p:sp>
        <p:nvSpPr>
          <p:cNvPr id="82" name="Прямоугольник 81"/>
          <p:cNvSpPr/>
          <p:nvPr/>
        </p:nvSpPr>
        <p:spPr>
          <a:xfrm>
            <a:off x="1712302" y="8540086"/>
            <a:ext cx="4985608" cy="869870"/>
          </a:xfrm>
          <a:prstGeom prst="rect">
            <a:avLst/>
          </a:prstGeom>
          <a:solidFill>
            <a:schemeClr val="accent5">
              <a:lumMod val="40000"/>
              <a:lumOff val="60000"/>
              <a:alpha val="59000"/>
            </a:schemeClr>
          </a:solidFill>
          <a:ln>
            <a:solidFill>
              <a:schemeClr val="accent1">
                <a:lumMod val="50000"/>
              </a:schemeClr>
            </a:solidFill>
          </a:ln>
          <a:effectLst>
            <a:glow rad="50800">
              <a:schemeClr val="accent1">
                <a:satMod val="175000"/>
                <a:alpha val="30000"/>
              </a:schemeClr>
            </a:glow>
            <a:softEdge rad="12700"/>
          </a:effectLst>
          <a:scene3d>
            <a:camera prst="orthographicFront"/>
            <a:lightRig rig="threePt" dir="t"/>
          </a:scene3d>
          <a:sp3d>
            <a:bevelT/>
          </a:sp3d>
          <a:extLst/>
        </p:spPr>
        <p:style>
          <a:lnRef idx="1">
            <a:schemeClr val="accent4"/>
          </a:lnRef>
          <a:fillRef idx="2">
            <a:schemeClr val="accent4"/>
          </a:fillRef>
          <a:effectRef idx="1">
            <a:schemeClr val="accent4"/>
          </a:effectRef>
          <a:fontRef idx="minor">
            <a:schemeClr val="dk1"/>
          </a:fontRef>
        </p:style>
        <p:txBody>
          <a:bodyPr lIns="42455" tIns="63410" rIns="42455" bIns="63410" anchor="ctr"/>
          <a:lstStyle/>
          <a:p>
            <a:r>
              <a:rPr lang="ru-RU" sz="1200" b="1" dirty="0">
                <a:solidFill>
                  <a:prstClr val="black"/>
                </a:solidFill>
                <a:cs typeface="Times New Roman" panose="02020603050405020304" pitchFamily="18" charset="0"/>
              </a:rPr>
              <a:t>«Строительство стадиона на 45000 зрительских</a:t>
            </a:r>
          </a:p>
          <a:p>
            <a:r>
              <a:rPr lang="ru-RU" sz="1200" b="1" dirty="0">
                <a:solidFill>
                  <a:prstClr val="black"/>
                </a:solidFill>
                <a:cs typeface="Times New Roman" panose="02020603050405020304" pitchFamily="18" charset="0"/>
              </a:rPr>
              <a:t>мест, г. Самара»</a:t>
            </a:r>
            <a:r>
              <a:rPr lang="ru-RU" sz="1200" dirty="0">
                <a:solidFill>
                  <a:prstClr val="black"/>
                </a:solidFill>
                <a:cs typeface="Times New Roman" panose="02020603050405020304" pitchFamily="18" charset="0"/>
              </a:rPr>
              <a:t>, ГК от 28.08.2014г. № 28-08-01 на сумму</a:t>
            </a:r>
          </a:p>
          <a:p>
            <a:r>
              <a:rPr lang="ru-RU" sz="1200" b="1" dirty="0">
                <a:solidFill>
                  <a:prstClr val="black"/>
                </a:solidFill>
                <a:cs typeface="Times New Roman" panose="02020603050405020304" pitchFamily="18" charset="0"/>
              </a:rPr>
              <a:t>17 629,2</a:t>
            </a:r>
            <a:r>
              <a:rPr lang="ru-RU" sz="1200" dirty="0">
                <a:solidFill>
                  <a:prstClr val="black"/>
                </a:solidFill>
                <a:cs typeface="Times New Roman" panose="02020603050405020304" pitchFamily="18" charset="0"/>
              </a:rPr>
              <a:t> млн. руб. </a:t>
            </a:r>
            <a:r>
              <a:rPr lang="ru-RU" sz="1200" i="1" dirty="0">
                <a:solidFill>
                  <a:prstClr val="black"/>
                </a:solidFill>
                <a:cs typeface="Times New Roman" panose="02020603050405020304" pitchFamily="18" charset="0"/>
              </a:rPr>
              <a:t>(срок исполнения – 31.03.2018г.)</a:t>
            </a:r>
            <a:endParaRPr lang="ru-RU" sz="1200" dirty="0">
              <a:solidFill>
                <a:prstClr val="black"/>
              </a:solidFill>
              <a:cs typeface="Times New Roman" panose="02020603050405020304" pitchFamily="18" charset="0"/>
            </a:endParaRPr>
          </a:p>
        </p:txBody>
      </p:sp>
      <p:sp>
        <p:nvSpPr>
          <p:cNvPr id="81" name="Прямоугольник 80"/>
          <p:cNvSpPr/>
          <p:nvPr/>
        </p:nvSpPr>
        <p:spPr>
          <a:xfrm>
            <a:off x="1705954" y="7519177"/>
            <a:ext cx="4069203" cy="905246"/>
          </a:xfrm>
          <a:prstGeom prst="rect">
            <a:avLst/>
          </a:prstGeom>
          <a:solidFill>
            <a:schemeClr val="accent5">
              <a:lumMod val="40000"/>
              <a:lumOff val="60000"/>
              <a:alpha val="59000"/>
            </a:schemeClr>
          </a:solidFill>
          <a:ln>
            <a:solidFill>
              <a:schemeClr val="accent1">
                <a:lumMod val="50000"/>
              </a:schemeClr>
            </a:solidFill>
          </a:ln>
          <a:effectLst>
            <a:glow rad="50800">
              <a:schemeClr val="accent1">
                <a:satMod val="175000"/>
                <a:alpha val="30000"/>
              </a:schemeClr>
            </a:glow>
            <a:softEdge rad="12700"/>
          </a:effectLst>
          <a:scene3d>
            <a:camera prst="orthographicFront"/>
            <a:lightRig rig="threePt" dir="t"/>
          </a:scene3d>
          <a:sp3d>
            <a:bevelT/>
          </a:sp3d>
          <a:extLst/>
        </p:spPr>
        <p:style>
          <a:lnRef idx="1">
            <a:schemeClr val="accent4"/>
          </a:lnRef>
          <a:fillRef idx="2">
            <a:schemeClr val="accent4"/>
          </a:fillRef>
          <a:effectRef idx="1">
            <a:schemeClr val="accent4"/>
          </a:effectRef>
          <a:fontRef idx="minor">
            <a:schemeClr val="dk1"/>
          </a:fontRef>
        </p:style>
        <p:txBody>
          <a:bodyPr lIns="42455" tIns="63410" rIns="42455" bIns="63410" anchor="ctr"/>
          <a:lstStyle/>
          <a:p>
            <a:r>
              <a:rPr lang="ru-RU" sz="1200" b="1" dirty="0">
                <a:solidFill>
                  <a:prstClr val="black"/>
                </a:solidFill>
                <a:cs typeface="Times New Roman" panose="02020603050405020304" pitchFamily="18" charset="0"/>
              </a:rPr>
              <a:t>«Стадион «Центральный Комплекс» вмести-</a:t>
            </a:r>
          </a:p>
          <a:p>
            <a:r>
              <a:rPr lang="ru-RU" sz="1200" b="1" dirty="0" err="1">
                <a:solidFill>
                  <a:prstClr val="black"/>
                </a:solidFill>
                <a:cs typeface="Times New Roman" panose="02020603050405020304" pitchFamily="18" charset="0"/>
              </a:rPr>
              <a:t>мостью</a:t>
            </a:r>
            <a:r>
              <a:rPr lang="ru-RU" sz="1200" b="1" dirty="0">
                <a:solidFill>
                  <a:prstClr val="black"/>
                </a:solidFill>
                <a:cs typeface="Times New Roman" panose="02020603050405020304" pitchFamily="18" charset="0"/>
              </a:rPr>
              <a:t> 35000 зрительных мест, </a:t>
            </a:r>
            <a:r>
              <a:rPr lang="ru-RU" sz="1200" b="1" dirty="0" err="1">
                <a:solidFill>
                  <a:prstClr val="black"/>
                </a:solidFill>
                <a:cs typeface="Times New Roman" panose="02020603050405020304" pitchFamily="18" charset="0"/>
              </a:rPr>
              <a:t>г.Екатеринбург</a:t>
            </a:r>
            <a:r>
              <a:rPr lang="ru-RU" sz="1200" b="1" dirty="0">
                <a:solidFill>
                  <a:prstClr val="black"/>
                </a:solidFill>
                <a:cs typeface="Times New Roman" panose="02020603050405020304" pitchFamily="18" charset="0"/>
              </a:rPr>
              <a:t>»,</a:t>
            </a:r>
          </a:p>
          <a:p>
            <a:r>
              <a:rPr lang="ru-RU" sz="1200" dirty="0">
                <a:solidFill>
                  <a:prstClr val="black"/>
                </a:solidFill>
                <a:cs typeface="Times New Roman" panose="02020603050405020304" pitchFamily="18" charset="0"/>
              </a:rPr>
              <a:t>ГК от 11.09.2015г. № 2-2-5/09 на сумму </a:t>
            </a:r>
            <a:r>
              <a:rPr lang="ru-RU" sz="1200" b="1" dirty="0">
                <a:solidFill>
                  <a:prstClr val="black"/>
                </a:solidFill>
                <a:cs typeface="Times New Roman" panose="02020603050405020304" pitchFamily="18" charset="0"/>
              </a:rPr>
              <a:t>12 003,8</a:t>
            </a:r>
          </a:p>
          <a:p>
            <a:r>
              <a:rPr lang="ru-RU" sz="1200" dirty="0">
                <a:solidFill>
                  <a:prstClr val="black"/>
                </a:solidFill>
                <a:cs typeface="Times New Roman" panose="02020603050405020304" pitchFamily="18" charset="0"/>
              </a:rPr>
              <a:t>млн. руб. </a:t>
            </a:r>
            <a:r>
              <a:rPr lang="ru-RU" sz="1200" i="1" dirty="0">
                <a:solidFill>
                  <a:prstClr val="black"/>
                </a:solidFill>
                <a:cs typeface="Times New Roman" panose="02020603050405020304" pitchFamily="18" charset="0"/>
              </a:rPr>
              <a:t>(срок исполнения – 31.05.2018г.)</a:t>
            </a:r>
            <a:endParaRPr lang="ru-RU" sz="1200" dirty="0">
              <a:solidFill>
                <a:prstClr val="black"/>
              </a:solidFill>
              <a:cs typeface="Times New Roman" panose="02020603050405020304" pitchFamily="18" charset="0"/>
            </a:endParaRPr>
          </a:p>
        </p:txBody>
      </p:sp>
      <p:sp>
        <p:nvSpPr>
          <p:cNvPr id="80" name="Прямоугольник 79"/>
          <p:cNvSpPr/>
          <p:nvPr/>
        </p:nvSpPr>
        <p:spPr>
          <a:xfrm>
            <a:off x="1712354" y="6494030"/>
            <a:ext cx="4065464" cy="904870"/>
          </a:xfrm>
          <a:prstGeom prst="rect">
            <a:avLst/>
          </a:prstGeom>
          <a:solidFill>
            <a:schemeClr val="accent5">
              <a:lumMod val="40000"/>
              <a:lumOff val="60000"/>
              <a:alpha val="59000"/>
            </a:schemeClr>
          </a:solidFill>
          <a:ln>
            <a:solidFill>
              <a:schemeClr val="accent1">
                <a:lumMod val="50000"/>
              </a:schemeClr>
            </a:solidFill>
          </a:ln>
          <a:effectLst>
            <a:glow rad="50800">
              <a:schemeClr val="accent1">
                <a:satMod val="175000"/>
                <a:alpha val="30000"/>
              </a:schemeClr>
            </a:glow>
            <a:softEdge rad="12700"/>
          </a:effectLst>
          <a:scene3d>
            <a:camera prst="orthographicFront"/>
            <a:lightRig rig="threePt" dir="t"/>
          </a:scene3d>
          <a:sp3d>
            <a:bevelT/>
          </a:sp3d>
          <a:extLst/>
        </p:spPr>
        <p:style>
          <a:lnRef idx="1">
            <a:schemeClr val="accent4"/>
          </a:lnRef>
          <a:fillRef idx="2">
            <a:schemeClr val="accent4"/>
          </a:fillRef>
          <a:effectRef idx="1">
            <a:schemeClr val="accent4"/>
          </a:effectRef>
          <a:fontRef idx="minor">
            <a:schemeClr val="dk1"/>
          </a:fontRef>
        </p:style>
        <p:txBody>
          <a:bodyPr lIns="42455" tIns="63410" rIns="42455" bIns="63410" anchor="ctr"/>
          <a:lstStyle/>
          <a:p>
            <a:r>
              <a:rPr lang="ru-RU" sz="1200" b="1" dirty="0">
                <a:solidFill>
                  <a:prstClr val="black"/>
                </a:solidFill>
                <a:cs typeface="Times New Roman" panose="02020603050405020304" pitchFamily="18" charset="0"/>
              </a:rPr>
              <a:t>«Строительство стадиона на 45000 зри-</a:t>
            </a:r>
          </a:p>
          <a:p>
            <a:r>
              <a:rPr lang="ru-RU" sz="1200" b="1" dirty="0" err="1">
                <a:solidFill>
                  <a:prstClr val="black"/>
                </a:solidFill>
                <a:cs typeface="Times New Roman" panose="02020603050405020304" pitchFamily="18" charset="0"/>
              </a:rPr>
              <a:t>тельских</a:t>
            </a:r>
            <a:r>
              <a:rPr lang="ru-RU" sz="1200" b="1" dirty="0">
                <a:solidFill>
                  <a:prstClr val="black"/>
                </a:solidFill>
                <a:cs typeface="Times New Roman" panose="02020603050405020304" pitchFamily="18" charset="0"/>
              </a:rPr>
              <a:t> мест в г. Ростов-на-Дону»</a:t>
            </a:r>
            <a:r>
              <a:rPr lang="ru-RU" sz="1200" dirty="0">
                <a:solidFill>
                  <a:prstClr val="black"/>
                </a:solidFill>
                <a:cs typeface="Times New Roman" panose="02020603050405020304" pitchFamily="18" charset="0"/>
              </a:rPr>
              <a:t>, ГК от </a:t>
            </a:r>
          </a:p>
          <a:p>
            <a:r>
              <a:rPr lang="ru-RU" sz="1200" dirty="0">
                <a:solidFill>
                  <a:prstClr val="black"/>
                </a:solidFill>
                <a:cs typeface="Times New Roman" panose="02020603050405020304" pitchFamily="18" charset="0"/>
              </a:rPr>
              <a:t>25.12.2014г. № 22-12-03 на сумму </a:t>
            </a:r>
            <a:r>
              <a:rPr lang="ru-RU" sz="1200" b="1" dirty="0">
                <a:solidFill>
                  <a:prstClr val="black"/>
                </a:solidFill>
                <a:cs typeface="Times New Roman" panose="02020603050405020304" pitchFamily="18" charset="0"/>
              </a:rPr>
              <a:t>18 340,2</a:t>
            </a:r>
          </a:p>
          <a:p>
            <a:r>
              <a:rPr lang="ru-RU" sz="1200" dirty="0">
                <a:solidFill>
                  <a:prstClr val="black"/>
                </a:solidFill>
                <a:cs typeface="Times New Roman" panose="02020603050405020304" pitchFamily="18" charset="0"/>
              </a:rPr>
              <a:t>млн. руб. </a:t>
            </a:r>
            <a:r>
              <a:rPr lang="ru-RU" sz="1200" i="1" dirty="0">
                <a:solidFill>
                  <a:prstClr val="black"/>
                </a:solidFill>
                <a:cs typeface="Times New Roman" panose="02020603050405020304" pitchFamily="18" charset="0"/>
              </a:rPr>
              <a:t>(срок исполнения – 31.03.2018г.)</a:t>
            </a:r>
            <a:r>
              <a:rPr lang="ru-RU" sz="1200" dirty="0">
                <a:solidFill>
                  <a:prstClr val="black"/>
                </a:solidFill>
                <a:cs typeface="Times New Roman" panose="02020603050405020304" pitchFamily="18" charset="0"/>
              </a:rPr>
              <a:t> </a:t>
            </a:r>
          </a:p>
        </p:txBody>
      </p:sp>
      <p:sp>
        <p:nvSpPr>
          <p:cNvPr id="79" name="Прямоугольник 78"/>
          <p:cNvSpPr/>
          <p:nvPr/>
        </p:nvSpPr>
        <p:spPr>
          <a:xfrm>
            <a:off x="1712302" y="5492312"/>
            <a:ext cx="4086287" cy="885555"/>
          </a:xfrm>
          <a:prstGeom prst="rect">
            <a:avLst/>
          </a:prstGeom>
          <a:solidFill>
            <a:schemeClr val="accent5">
              <a:lumMod val="40000"/>
              <a:lumOff val="60000"/>
              <a:alpha val="59000"/>
            </a:schemeClr>
          </a:solidFill>
          <a:ln>
            <a:solidFill>
              <a:schemeClr val="accent1">
                <a:lumMod val="50000"/>
              </a:schemeClr>
            </a:solidFill>
          </a:ln>
          <a:effectLst>
            <a:glow rad="50800">
              <a:schemeClr val="accent1">
                <a:satMod val="175000"/>
                <a:alpha val="30000"/>
              </a:schemeClr>
            </a:glow>
            <a:softEdge rad="12700"/>
          </a:effectLst>
          <a:scene3d>
            <a:camera prst="orthographicFront"/>
            <a:lightRig rig="threePt" dir="t"/>
          </a:scene3d>
          <a:sp3d>
            <a:bevelT/>
          </a:sp3d>
          <a:extLst/>
        </p:spPr>
        <p:style>
          <a:lnRef idx="1">
            <a:schemeClr val="accent4"/>
          </a:lnRef>
          <a:fillRef idx="2">
            <a:schemeClr val="accent4"/>
          </a:fillRef>
          <a:effectRef idx="1">
            <a:schemeClr val="accent4"/>
          </a:effectRef>
          <a:fontRef idx="minor">
            <a:schemeClr val="dk1"/>
          </a:fontRef>
        </p:style>
        <p:txBody>
          <a:bodyPr lIns="42455" tIns="63410" rIns="42455" bIns="63410" anchor="ctr"/>
          <a:lstStyle/>
          <a:p>
            <a:r>
              <a:rPr lang="ru-RU" sz="1200" b="1" dirty="0">
                <a:solidFill>
                  <a:prstClr val="black"/>
                </a:solidFill>
                <a:cs typeface="Times New Roman" panose="02020603050405020304" pitchFamily="18" charset="0"/>
              </a:rPr>
              <a:t>«Строительство стадиона на 45000 зри-</a:t>
            </a:r>
          </a:p>
          <a:p>
            <a:r>
              <a:rPr lang="ru-RU" sz="1200" b="1" dirty="0" err="1">
                <a:solidFill>
                  <a:prstClr val="black"/>
                </a:solidFill>
                <a:cs typeface="Times New Roman" panose="02020603050405020304" pitchFamily="18" charset="0"/>
              </a:rPr>
              <a:t>тельских</a:t>
            </a:r>
            <a:r>
              <a:rPr lang="ru-RU" sz="1200" b="1" dirty="0">
                <a:solidFill>
                  <a:prstClr val="black"/>
                </a:solidFill>
                <a:cs typeface="Times New Roman" panose="02020603050405020304" pitchFamily="18" charset="0"/>
              </a:rPr>
              <a:t> мест, г. Саранск»</a:t>
            </a:r>
            <a:r>
              <a:rPr lang="ru-RU" sz="1200" dirty="0">
                <a:solidFill>
                  <a:prstClr val="black"/>
                </a:solidFill>
                <a:cs typeface="Times New Roman" panose="02020603050405020304" pitchFamily="18" charset="0"/>
              </a:rPr>
              <a:t>, ГК от 22.12.</a:t>
            </a:r>
          </a:p>
          <a:p>
            <a:r>
              <a:rPr lang="ru-RU" sz="1200" dirty="0">
                <a:solidFill>
                  <a:prstClr val="black"/>
                </a:solidFill>
                <a:cs typeface="Times New Roman" panose="02020603050405020304" pitchFamily="18" charset="0"/>
              </a:rPr>
              <a:t>2014г. № 22-12-02 на сумму </a:t>
            </a:r>
            <a:r>
              <a:rPr lang="ru-RU" sz="1200" b="1" dirty="0">
                <a:solidFill>
                  <a:prstClr val="black"/>
                </a:solidFill>
                <a:cs typeface="Times New Roman" panose="02020603050405020304" pitchFamily="18" charset="0"/>
              </a:rPr>
              <a:t>15 215,7 </a:t>
            </a:r>
          </a:p>
          <a:p>
            <a:r>
              <a:rPr lang="ru-RU" sz="1200" dirty="0" err="1">
                <a:solidFill>
                  <a:prstClr val="black"/>
                </a:solidFill>
                <a:cs typeface="Times New Roman" panose="02020603050405020304" pitchFamily="18" charset="0"/>
              </a:rPr>
              <a:t>млн.руб</a:t>
            </a:r>
            <a:r>
              <a:rPr lang="ru-RU" sz="1200" dirty="0">
                <a:solidFill>
                  <a:prstClr val="black"/>
                </a:solidFill>
                <a:cs typeface="Times New Roman" panose="02020603050405020304" pitchFamily="18" charset="0"/>
              </a:rPr>
              <a:t>.</a:t>
            </a:r>
            <a:r>
              <a:rPr lang="ru-RU" sz="1200" i="1" dirty="0">
                <a:solidFill>
                  <a:prstClr val="black"/>
                </a:solidFill>
                <a:cs typeface="Times New Roman" panose="02020603050405020304" pitchFamily="18" charset="0"/>
              </a:rPr>
              <a:t>(срок исполнения – 31.05.2018г.)</a:t>
            </a:r>
            <a:endParaRPr lang="ru-RU" sz="1200" dirty="0">
              <a:solidFill>
                <a:prstClr val="black"/>
              </a:solidFill>
              <a:cs typeface="Times New Roman" panose="02020603050405020304" pitchFamily="18" charset="0"/>
            </a:endParaRPr>
          </a:p>
        </p:txBody>
      </p:sp>
      <p:pic>
        <p:nvPicPr>
          <p:cNvPr id="1030" name="Picture 6" descr="C:\Users\3523\Desktop\СТАДИОНЫ\STADION саранск.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8013" y="5492316"/>
            <a:ext cx="784829" cy="885550"/>
          </a:xfrm>
          <a:prstGeom prst="rect">
            <a:avLst/>
          </a:prstGeom>
          <a:solidFill>
            <a:schemeClr val="accent5">
              <a:lumMod val="40000"/>
              <a:lumOff val="60000"/>
              <a:alpha val="59000"/>
            </a:schemeClr>
          </a:solidFill>
          <a:effectLst>
            <a:glow rad="50800">
              <a:schemeClr val="accent1">
                <a:satMod val="175000"/>
                <a:alpha val="30000"/>
              </a:schemeClr>
            </a:glow>
            <a:softEdge rad="12700"/>
          </a:effectLst>
          <a:scene3d>
            <a:camera prst="orthographicFront"/>
            <a:lightRig rig="threePt" dir="t"/>
          </a:scene3d>
          <a:sp3d>
            <a:bevelT/>
          </a:sp3d>
          <a:extLst/>
        </p:spPr>
      </p:pic>
      <p:sp>
        <p:nvSpPr>
          <p:cNvPr id="78" name="Прямоугольник 77"/>
          <p:cNvSpPr/>
          <p:nvPr/>
        </p:nvSpPr>
        <p:spPr>
          <a:xfrm>
            <a:off x="1729332" y="4491327"/>
            <a:ext cx="4098536" cy="892555"/>
          </a:xfrm>
          <a:prstGeom prst="rect">
            <a:avLst/>
          </a:prstGeom>
          <a:solidFill>
            <a:schemeClr val="accent5">
              <a:lumMod val="40000"/>
              <a:lumOff val="60000"/>
              <a:alpha val="59000"/>
            </a:schemeClr>
          </a:solidFill>
          <a:ln>
            <a:solidFill>
              <a:schemeClr val="accent1">
                <a:lumMod val="50000"/>
              </a:schemeClr>
            </a:solidFill>
          </a:ln>
          <a:effectLst>
            <a:glow rad="50800">
              <a:schemeClr val="accent1">
                <a:satMod val="175000"/>
                <a:alpha val="30000"/>
              </a:schemeClr>
            </a:glow>
            <a:softEdge rad="12700"/>
          </a:effectLst>
          <a:scene3d>
            <a:camera prst="orthographicFront"/>
            <a:lightRig rig="threePt" dir="t"/>
          </a:scene3d>
          <a:sp3d>
            <a:bevelT/>
          </a:sp3d>
          <a:extLst/>
        </p:spPr>
        <p:style>
          <a:lnRef idx="1">
            <a:schemeClr val="accent4"/>
          </a:lnRef>
          <a:fillRef idx="2">
            <a:schemeClr val="accent4"/>
          </a:fillRef>
          <a:effectRef idx="1">
            <a:schemeClr val="accent4"/>
          </a:effectRef>
          <a:fontRef idx="minor">
            <a:schemeClr val="dk1"/>
          </a:fontRef>
        </p:style>
        <p:txBody>
          <a:bodyPr lIns="42455" tIns="63410" rIns="42455" bIns="63410" anchor="ctr"/>
          <a:lstStyle/>
          <a:p>
            <a:r>
              <a:rPr lang="ru-RU" sz="1200" b="1" dirty="0">
                <a:solidFill>
                  <a:prstClr val="black"/>
                </a:solidFill>
                <a:cs typeface="Times New Roman" panose="02020603050405020304" pitchFamily="18" charset="0"/>
              </a:rPr>
              <a:t>«Строительство стадиона на 35000 зритель-</a:t>
            </a:r>
          </a:p>
          <a:p>
            <a:r>
              <a:rPr lang="ru-RU" sz="1200" b="1" dirty="0" err="1">
                <a:solidFill>
                  <a:prstClr val="black"/>
                </a:solidFill>
                <a:cs typeface="Times New Roman" panose="02020603050405020304" pitchFamily="18" charset="0"/>
              </a:rPr>
              <a:t>ных</a:t>
            </a:r>
            <a:r>
              <a:rPr lang="ru-RU" sz="1200" b="1" dirty="0">
                <a:solidFill>
                  <a:prstClr val="black"/>
                </a:solidFill>
                <a:cs typeface="Times New Roman" panose="02020603050405020304" pitchFamily="18" charset="0"/>
              </a:rPr>
              <a:t> мест в г. Калининград»</a:t>
            </a:r>
            <a:r>
              <a:rPr lang="ru-RU" sz="1200" dirty="0">
                <a:solidFill>
                  <a:prstClr val="black"/>
                </a:solidFill>
                <a:cs typeface="Times New Roman" panose="02020603050405020304" pitchFamily="18" charset="0"/>
              </a:rPr>
              <a:t>, ГК от 07.12.</a:t>
            </a:r>
          </a:p>
          <a:p>
            <a:r>
              <a:rPr lang="ru-RU" sz="1200" dirty="0">
                <a:solidFill>
                  <a:prstClr val="black"/>
                </a:solidFill>
                <a:cs typeface="Times New Roman" panose="02020603050405020304" pitchFamily="18" charset="0"/>
              </a:rPr>
              <a:t>2015г. № 3-2-5/21 на сумму </a:t>
            </a:r>
            <a:r>
              <a:rPr lang="ru-RU" sz="1200" b="1" dirty="0">
                <a:solidFill>
                  <a:prstClr val="black"/>
                </a:solidFill>
                <a:cs typeface="Times New Roman" panose="02020603050405020304" pitchFamily="18" charset="0"/>
              </a:rPr>
              <a:t>17 362,3</a:t>
            </a:r>
          </a:p>
          <a:p>
            <a:r>
              <a:rPr lang="ru-RU" sz="1200" dirty="0" err="1">
                <a:solidFill>
                  <a:prstClr val="black"/>
                </a:solidFill>
                <a:cs typeface="Times New Roman" panose="02020603050405020304" pitchFamily="18" charset="0"/>
              </a:rPr>
              <a:t>млн.руб</a:t>
            </a:r>
            <a:r>
              <a:rPr lang="ru-RU" sz="1200" dirty="0">
                <a:solidFill>
                  <a:prstClr val="black"/>
                </a:solidFill>
                <a:cs typeface="Times New Roman" panose="02020603050405020304" pitchFamily="18" charset="0"/>
              </a:rPr>
              <a:t>.</a:t>
            </a:r>
            <a:r>
              <a:rPr lang="ru-RU" sz="1200" i="1" dirty="0">
                <a:solidFill>
                  <a:prstClr val="black"/>
                </a:solidFill>
                <a:cs typeface="Times New Roman" panose="02020603050405020304" pitchFamily="18" charset="0"/>
              </a:rPr>
              <a:t>(срок исполнения – 31.05.2018г.)</a:t>
            </a:r>
            <a:endParaRPr lang="ru-RU" sz="1200" dirty="0">
              <a:solidFill>
                <a:prstClr val="black"/>
              </a:solidFill>
              <a:cs typeface="Times New Roman" panose="02020603050405020304" pitchFamily="18" charset="0"/>
            </a:endParaRPr>
          </a:p>
        </p:txBody>
      </p:sp>
      <p:sp>
        <p:nvSpPr>
          <p:cNvPr id="77" name="Прямоугольник 76"/>
          <p:cNvSpPr/>
          <p:nvPr/>
        </p:nvSpPr>
        <p:spPr>
          <a:xfrm>
            <a:off x="1729337" y="3442273"/>
            <a:ext cx="4358205" cy="941662"/>
          </a:xfrm>
          <a:prstGeom prst="rect">
            <a:avLst/>
          </a:prstGeom>
          <a:solidFill>
            <a:schemeClr val="accent5">
              <a:lumMod val="40000"/>
              <a:lumOff val="60000"/>
              <a:alpha val="59000"/>
            </a:schemeClr>
          </a:solidFill>
          <a:ln>
            <a:solidFill>
              <a:schemeClr val="accent1">
                <a:lumMod val="50000"/>
              </a:schemeClr>
            </a:solidFill>
          </a:ln>
          <a:effectLst>
            <a:glow rad="50800">
              <a:schemeClr val="accent1">
                <a:satMod val="175000"/>
                <a:alpha val="30000"/>
              </a:schemeClr>
            </a:glow>
            <a:softEdge rad="12700"/>
          </a:effectLst>
          <a:scene3d>
            <a:camera prst="orthographicFront"/>
            <a:lightRig rig="threePt" dir="t"/>
          </a:scene3d>
          <a:sp3d>
            <a:bevelT/>
          </a:sp3d>
          <a:extLst/>
        </p:spPr>
        <p:style>
          <a:lnRef idx="1">
            <a:schemeClr val="accent4"/>
          </a:lnRef>
          <a:fillRef idx="2">
            <a:schemeClr val="accent4"/>
          </a:fillRef>
          <a:effectRef idx="1">
            <a:schemeClr val="accent4"/>
          </a:effectRef>
          <a:fontRef idx="minor">
            <a:schemeClr val="dk1"/>
          </a:fontRef>
        </p:style>
        <p:txBody>
          <a:bodyPr lIns="42455" tIns="63410" rIns="42455" bIns="63410" anchor="ctr"/>
          <a:lstStyle/>
          <a:p>
            <a:r>
              <a:rPr lang="ru-RU" sz="1200" b="1" dirty="0">
                <a:solidFill>
                  <a:prstClr val="black"/>
                </a:solidFill>
                <a:cs typeface="Times New Roman" panose="02020603050405020304" pitchFamily="18" charset="0"/>
              </a:rPr>
              <a:t>«Строительство стадиона на 45000 зрительских </a:t>
            </a:r>
          </a:p>
          <a:p>
            <a:r>
              <a:rPr lang="ru-RU" sz="1200" b="1" dirty="0">
                <a:solidFill>
                  <a:prstClr val="black"/>
                </a:solidFill>
                <a:cs typeface="Times New Roman" panose="02020603050405020304" pitchFamily="18" charset="0"/>
              </a:rPr>
              <a:t>мест в г. Нижний Новгород»</a:t>
            </a:r>
            <a:r>
              <a:rPr lang="ru-RU" sz="1200" dirty="0">
                <a:solidFill>
                  <a:prstClr val="black"/>
                </a:solidFill>
                <a:cs typeface="Times New Roman" panose="02020603050405020304" pitchFamily="18" charset="0"/>
              </a:rPr>
              <a:t>, ГК от 22.12.2014г.</a:t>
            </a:r>
          </a:p>
          <a:p>
            <a:r>
              <a:rPr lang="ru-RU" sz="1200" dirty="0">
                <a:solidFill>
                  <a:prstClr val="black"/>
                </a:solidFill>
                <a:cs typeface="Times New Roman" panose="02020603050405020304" pitchFamily="18" charset="0"/>
              </a:rPr>
              <a:t>№ 22-12-01 на сумму </a:t>
            </a:r>
            <a:r>
              <a:rPr lang="ru-RU" sz="1200" b="1" dirty="0">
                <a:solidFill>
                  <a:prstClr val="black"/>
                </a:solidFill>
                <a:cs typeface="Times New Roman" panose="02020603050405020304" pitchFamily="18" charset="0"/>
              </a:rPr>
              <a:t>16 734,7</a:t>
            </a:r>
            <a:r>
              <a:rPr lang="ru-RU" sz="1200" dirty="0">
                <a:solidFill>
                  <a:prstClr val="black"/>
                </a:solidFill>
                <a:cs typeface="Times New Roman" panose="02020603050405020304" pitchFamily="18" charset="0"/>
              </a:rPr>
              <a:t> млн. руб. </a:t>
            </a:r>
          </a:p>
          <a:p>
            <a:r>
              <a:rPr lang="ru-RU" sz="1200" i="1" dirty="0">
                <a:solidFill>
                  <a:prstClr val="black"/>
                </a:solidFill>
                <a:cs typeface="Times New Roman" panose="02020603050405020304" pitchFamily="18" charset="0"/>
              </a:rPr>
              <a:t>(срок исполнения – 31.05.2018г.)</a:t>
            </a:r>
          </a:p>
        </p:txBody>
      </p:sp>
      <p:sp>
        <p:nvSpPr>
          <p:cNvPr id="76" name="Прямоугольник 75"/>
          <p:cNvSpPr/>
          <p:nvPr/>
        </p:nvSpPr>
        <p:spPr bwMode="auto">
          <a:xfrm>
            <a:off x="8455954" y="6131099"/>
            <a:ext cx="4416789" cy="331312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107833" tIns="53918" rIns="107833" bIns="53918" anchor="ctr"/>
          <a:lstStyle/>
          <a:p>
            <a:pPr algn="ctr" defTabSz="1508097">
              <a:defRPr/>
            </a:pPr>
            <a:r>
              <a:rPr lang="ru-RU" altLang="ru-RU" sz="1300" b="1" dirty="0">
                <a:solidFill>
                  <a:prstClr val="black"/>
                </a:solidFill>
                <a:cs typeface="Times New Roman" panose="02020603050405020304" pitchFamily="18" charset="0"/>
              </a:rPr>
              <a:t>                  </a:t>
            </a:r>
          </a:p>
          <a:p>
            <a:pPr algn="ctr" defTabSz="1508097">
              <a:defRPr/>
            </a:pPr>
            <a:endParaRPr lang="ru-RU" altLang="ru-RU" sz="1300" b="1" dirty="0">
              <a:solidFill>
                <a:prstClr val="black"/>
              </a:solidFill>
              <a:cs typeface="Times New Roman" panose="02020603050405020304" pitchFamily="18" charset="0"/>
            </a:endParaRPr>
          </a:p>
          <a:p>
            <a:pPr algn="ctr" defTabSz="1508097">
              <a:defRPr/>
            </a:pPr>
            <a:r>
              <a:rPr lang="ru-RU" altLang="ru-RU" sz="1300" b="1" dirty="0">
                <a:solidFill>
                  <a:prstClr val="black"/>
                </a:solidFill>
                <a:cs typeface="Times New Roman" panose="02020603050405020304" pitchFamily="18" charset="0"/>
              </a:rPr>
              <a:t>  </a:t>
            </a:r>
          </a:p>
          <a:p>
            <a:pPr algn="ctr" defTabSz="1508097">
              <a:defRPr/>
            </a:pPr>
            <a:endParaRPr lang="ru-RU" altLang="ru-RU" sz="1300" b="1" dirty="0">
              <a:solidFill>
                <a:prstClr val="black"/>
              </a:solidFill>
              <a:cs typeface="Times New Roman" panose="02020603050405020304" pitchFamily="18" charset="0"/>
            </a:endParaRPr>
          </a:p>
          <a:p>
            <a:pPr algn="ctr" defTabSz="1508097">
              <a:defRPr/>
            </a:pPr>
            <a:r>
              <a:rPr lang="ru-RU" altLang="ru-RU" sz="1300" b="1" dirty="0">
                <a:solidFill>
                  <a:prstClr val="black"/>
                </a:solidFill>
                <a:cs typeface="Times New Roman" panose="02020603050405020304" pitchFamily="18" charset="0"/>
              </a:rPr>
              <a:t>                           </a:t>
            </a:r>
          </a:p>
          <a:p>
            <a:pPr algn="ctr" defTabSz="1508097">
              <a:defRPr/>
            </a:pPr>
            <a:r>
              <a:rPr lang="ru-RU" altLang="ru-RU" sz="1400" b="1" dirty="0">
                <a:solidFill>
                  <a:prstClr val="black"/>
                </a:solidFill>
                <a:cs typeface="Times New Roman" panose="02020603050405020304" pitchFamily="18" charset="0"/>
              </a:rPr>
              <a:t>                            ОСОБЕННОСТИ </a:t>
            </a:r>
          </a:p>
          <a:p>
            <a:pPr algn="ctr" defTabSz="1508097">
              <a:defRPr/>
            </a:pPr>
            <a:r>
              <a:rPr lang="ru-RU" altLang="ru-RU" sz="1400" b="1" dirty="0">
                <a:solidFill>
                  <a:prstClr val="black"/>
                </a:solidFill>
                <a:cs typeface="Times New Roman" panose="02020603050405020304" pitchFamily="18" charset="0"/>
              </a:rPr>
              <a:t>                              КАЗНАЧЕЙСКОГО СОПРОВОЖДЕНИЯ</a:t>
            </a:r>
          </a:p>
          <a:p>
            <a:pPr algn="ctr" defTabSz="1508097">
              <a:defRPr/>
            </a:pPr>
            <a:endParaRPr lang="ru-RU" altLang="ru-RU" sz="1300" b="1" dirty="0">
              <a:solidFill>
                <a:prstClr val="black"/>
              </a:solidFill>
              <a:cs typeface="Times New Roman" panose="02020603050405020304" pitchFamily="18" charset="0"/>
            </a:endParaRPr>
          </a:p>
          <a:p>
            <a:pPr algn="r" defTabSz="1508097">
              <a:defRPr/>
            </a:pPr>
            <a:r>
              <a:rPr lang="ru-RU" sz="1300" dirty="0">
                <a:solidFill>
                  <a:prstClr val="black"/>
                </a:solidFill>
                <a:ea typeface="Open Sans Condensed Light" pitchFamily="34" charset="0"/>
                <a:cs typeface="Times New Roman" panose="02020603050405020304" pitchFamily="18" charset="0"/>
              </a:rPr>
              <a:t>Осуществление контроля за соответствием </a:t>
            </a:r>
          </a:p>
          <a:p>
            <a:pPr algn="r" defTabSz="1508097">
              <a:defRPr/>
            </a:pPr>
            <a:r>
              <a:rPr lang="ru-RU" sz="1300" b="1" dirty="0">
                <a:solidFill>
                  <a:prstClr val="black"/>
                </a:solidFill>
                <a:ea typeface="Open Sans Condensed Light" pitchFamily="34" charset="0"/>
                <a:cs typeface="Times New Roman" panose="02020603050405020304" pitchFamily="18" charset="0"/>
              </a:rPr>
              <a:t>информации</a:t>
            </a:r>
            <a:r>
              <a:rPr lang="ru-RU" sz="1300" dirty="0">
                <a:solidFill>
                  <a:prstClr val="black"/>
                </a:solidFill>
                <a:ea typeface="Open Sans Condensed Light" pitchFamily="34" charset="0"/>
                <a:cs typeface="Times New Roman" panose="02020603050405020304" pitchFamily="18" charset="0"/>
              </a:rPr>
              <a:t>, содержащейся в документах, </a:t>
            </a:r>
          </a:p>
          <a:p>
            <a:pPr algn="r" defTabSz="1508097">
              <a:defRPr/>
            </a:pPr>
            <a:r>
              <a:rPr lang="ru-RU" sz="1300" dirty="0">
                <a:solidFill>
                  <a:prstClr val="black"/>
                </a:solidFill>
                <a:ea typeface="Open Sans Condensed Light" pitchFamily="34" charset="0"/>
                <a:cs typeface="Times New Roman" panose="02020603050405020304" pitchFamily="18" charset="0"/>
              </a:rPr>
              <a:t>предоставляемых для санкционирования </a:t>
            </a:r>
          </a:p>
          <a:p>
            <a:pPr algn="r" defTabSz="1508097">
              <a:defRPr/>
            </a:pPr>
            <a:r>
              <a:rPr lang="ru-RU" sz="1300" dirty="0">
                <a:solidFill>
                  <a:prstClr val="black"/>
                </a:solidFill>
                <a:ea typeface="Open Sans Condensed Light" pitchFamily="34" charset="0"/>
                <a:cs typeface="Times New Roman" panose="02020603050405020304" pitchFamily="18" charset="0"/>
              </a:rPr>
              <a:t>операций, </a:t>
            </a:r>
            <a:r>
              <a:rPr lang="ru-RU" sz="1300" b="1" dirty="0">
                <a:solidFill>
                  <a:prstClr val="black"/>
                </a:solidFill>
                <a:ea typeface="Open Sans Condensed Light" pitchFamily="34" charset="0"/>
                <a:cs typeface="Times New Roman" panose="02020603050405020304" pitchFamily="18" charset="0"/>
              </a:rPr>
              <a:t>условиям государственного </a:t>
            </a:r>
          </a:p>
          <a:p>
            <a:pPr algn="r" defTabSz="1508097">
              <a:defRPr/>
            </a:pPr>
            <a:r>
              <a:rPr lang="ru-RU" sz="1300" b="1" dirty="0">
                <a:solidFill>
                  <a:prstClr val="black"/>
                </a:solidFill>
                <a:ea typeface="Open Sans Condensed Light" pitchFamily="34" charset="0"/>
                <a:cs typeface="Times New Roman" panose="02020603050405020304" pitchFamily="18" charset="0"/>
              </a:rPr>
              <a:t>Контракта </a:t>
            </a:r>
            <a:r>
              <a:rPr lang="ru-RU" sz="1300" dirty="0">
                <a:solidFill>
                  <a:prstClr val="black"/>
                </a:solidFill>
                <a:ea typeface="Open Sans Condensed Light" pitchFamily="34" charset="0"/>
                <a:cs typeface="Times New Roman" panose="02020603050405020304" pitchFamily="18" charset="0"/>
              </a:rPr>
              <a:t>(контракта, договора) в части </a:t>
            </a:r>
            <a:r>
              <a:rPr lang="ru-RU" sz="1300" b="1" dirty="0">
                <a:solidFill>
                  <a:prstClr val="black"/>
                </a:solidFill>
                <a:ea typeface="Open Sans Condensed Light" pitchFamily="34" charset="0"/>
                <a:cs typeface="Times New Roman" panose="02020603050405020304" pitchFamily="18" charset="0"/>
              </a:rPr>
              <a:t>сроков</a:t>
            </a:r>
            <a:r>
              <a:rPr lang="ru-RU" sz="1300" dirty="0">
                <a:solidFill>
                  <a:prstClr val="black"/>
                </a:solidFill>
                <a:ea typeface="Open Sans Condensed Light" pitchFamily="34" charset="0"/>
                <a:cs typeface="Times New Roman" panose="02020603050405020304" pitchFamily="18" charset="0"/>
              </a:rPr>
              <a:t> </a:t>
            </a:r>
          </a:p>
          <a:p>
            <a:pPr algn="r" defTabSz="1508097">
              <a:defRPr/>
            </a:pPr>
            <a:r>
              <a:rPr lang="ru-RU" sz="1300" dirty="0">
                <a:solidFill>
                  <a:prstClr val="black"/>
                </a:solidFill>
                <a:ea typeface="Open Sans Condensed Light" pitchFamily="34" charset="0"/>
                <a:cs typeface="Times New Roman" panose="02020603050405020304" pitchFamily="18" charset="0"/>
              </a:rPr>
              <a:t>поставки товаров (выполнения работ, оказания </a:t>
            </a:r>
          </a:p>
          <a:p>
            <a:pPr algn="r" defTabSz="1508097">
              <a:defRPr/>
            </a:pPr>
            <a:r>
              <a:rPr lang="ru-RU" sz="1300" dirty="0">
                <a:solidFill>
                  <a:prstClr val="black"/>
                </a:solidFill>
                <a:ea typeface="Open Sans Condensed Light" pitchFamily="34" charset="0"/>
                <a:cs typeface="Times New Roman" panose="02020603050405020304" pitchFamily="18" charset="0"/>
              </a:rPr>
              <a:t>услуг), </a:t>
            </a:r>
            <a:r>
              <a:rPr lang="ru-RU" sz="1300" b="1" dirty="0">
                <a:solidFill>
                  <a:prstClr val="black"/>
                </a:solidFill>
                <a:ea typeface="Open Sans Condensed Light" pitchFamily="34" charset="0"/>
                <a:cs typeface="Times New Roman" panose="02020603050405020304" pitchFamily="18" charset="0"/>
              </a:rPr>
              <a:t>количества</a:t>
            </a:r>
            <a:r>
              <a:rPr lang="ru-RU" sz="1300" dirty="0">
                <a:solidFill>
                  <a:prstClr val="black"/>
                </a:solidFill>
                <a:ea typeface="Open Sans Condensed Light" pitchFamily="34" charset="0"/>
                <a:cs typeface="Times New Roman" panose="02020603050405020304" pitchFamily="18" charset="0"/>
              </a:rPr>
              <a:t> товаров (объема работ, услуг).</a:t>
            </a:r>
          </a:p>
          <a:p>
            <a:pPr algn="r" defTabSz="1508097">
              <a:defRPr/>
            </a:pPr>
            <a:endParaRPr lang="ru-RU" sz="1300" dirty="0">
              <a:solidFill>
                <a:prstClr val="black"/>
              </a:solidFill>
              <a:ea typeface="Open Sans Condensed Light" pitchFamily="34" charset="0"/>
              <a:cs typeface="Times New Roman" panose="02020603050405020304" pitchFamily="18" charset="0"/>
            </a:endParaRPr>
          </a:p>
          <a:p>
            <a:pPr algn="r" defTabSz="1508097">
              <a:defRPr/>
            </a:pPr>
            <a:endParaRPr lang="ru-RU" sz="1300" dirty="0">
              <a:solidFill>
                <a:prstClr val="black"/>
              </a:solidFill>
              <a:ea typeface="Open Sans Condensed Light" pitchFamily="34" charset="0"/>
              <a:cs typeface="Times New Roman" panose="02020603050405020304" pitchFamily="18" charset="0"/>
            </a:endParaRPr>
          </a:p>
          <a:p>
            <a:pPr algn="r" defTabSz="1508097">
              <a:defRPr/>
            </a:pPr>
            <a:endParaRPr lang="ru-RU" sz="1300" dirty="0">
              <a:solidFill>
                <a:prstClr val="black"/>
              </a:solidFill>
              <a:ea typeface="Open Sans Condensed Light" pitchFamily="34" charset="0"/>
              <a:cs typeface="Times New Roman" panose="02020603050405020304" pitchFamily="18" charset="0"/>
            </a:endParaRPr>
          </a:p>
          <a:p>
            <a:pPr algn="r" defTabSz="1508097">
              <a:defRPr/>
            </a:pPr>
            <a:endParaRPr lang="ru-RU" sz="1300" dirty="0">
              <a:solidFill>
                <a:prstClr val="black"/>
              </a:solidFill>
              <a:ea typeface="Open Sans Condensed Light" pitchFamily="34" charset="0"/>
              <a:cs typeface="Times New Roman" panose="02020603050405020304" pitchFamily="18" charset="0"/>
            </a:endParaRPr>
          </a:p>
          <a:p>
            <a:pPr algn="r" defTabSz="1508097">
              <a:defRPr/>
            </a:pPr>
            <a:endParaRPr lang="ru-RU" sz="1300" dirty="0">
              <a:solidFill>
                <a:prstClr val="black"/>
              </a:solidFill>
              <a:ea typeface="Open Sans Condensed Light" pitchFamily="34" charset="0"/>
              <a:cs typeface="Times New Roman" panose="02020603050405020304" pitchFamily="18" charset="0"/>
            </a:endParaRPr>
          </a:p>
          <a:p>
            <a:pPr algn="r" defTabSz="1508097">
              <a:defRPr/>
            </a:pPr>
            <a:endParaRPr lang="ru-RU" sz="1300" dirty="0">
              <a:solidFill>
                <a:prstClr val="black"/>
              </a:solidFill>
              <a:ea typeface="Open Sans Condensed Light" pitchFamily="34" charset="0"/>
              <a:cs typeface="Times New Roman" panose="02020603050405020304" pitchFamily="18" charset="0"/>
            </a:endParaRPr>
          </a:p>
          <a:p>
            <a:pPr algn="r" defTabSz="1508097">
              <a:defRPr/>
            </a:pPr>
            <a:endParaRPr lang="ru-RU" sz="1300" dirty="0">
              <a:solidFill>
                <a:prstClr val="black"/>
              </a:solidFill>
              <a:ea typeface="Open Sans Condensed Light" pitchFamily="34" charset="0"/>
              <a:cs typeface="Times New Roman" panose="02020603050405020304" pitchFamily="18" charset="0"/>
            </a:endParaRPr>
          </a:p>
        </p:txBody>
      </p:sp>
      <p:sp>
        <p:nvSpPr>
          <p:cNvPr id="74" name="Прямоугольник 73"/>
          <p:cNvSpPr/>
          <p:nvPr/>
        </p:nvSpPr>
        <p:spPr>
          <a:xfrm>
            <a:off x="1059945" y="1086607"/>
            <a:ext cx="10842525" cy="671502"/>
          </a:xfrm>
          <a:prstGeom prst="rect">
            <a:avLst/>
          </a:prstGeom>
          <a:noFill/>
          <a:ln w="19050">
            <a:noFill/>
          </a:ln>
          <a:effectLst>
            <a:outerShdw blurRad="50800" dist="38100" dir="2700000" sx="1000" sy="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7833" tIns="53918" rIns="107833" bIns="53918" anchor="ctr"/>
          <a:lstStyle/>
          <a:p>
            <a:pPr algn="ctr">
              <a:defRPr/>
            </a:pPr>
            <a:r>
              <a:rPr lang="ru-RU" sz="2000" i="1" dirty="0">
                <a:solidFill>
                  <a:prstClr val="black"/>
                </a:solidFill>
                <a:latin typeface="Times New Roman" panose="02020603050405020304" pitchFamily="18" charset="0"/>
                <a:ea typeface="Open Sans Condensed Light" charset="0"/>
                <a:cs typeface="Times New Roman" panose="02020603050405020304" pitchFamily="18" charset="0"/>
              </a:rPr>
              <a:t>Поручение Первого заместителя Председателя Правительства Российской Федерации </a:t>
            </a:r>
            <a:endParaRPr lang="ru-RU" sz="2000" i="1" dirty="0">
              <a:solidFill>
                <a:prstClr val="black"/>
              </a:solidFill>
              <a:latin typeface="Times New Roman" panose="02020603050405020304" pitchFamily="18" charset="0"/>
              <a:ea typeface="Open Sans Condensed Light" charset="0"/>
              <a:cs typeface="Times New Roman" panose="02020603050405020304" pitchFamily="18" charset="0"/>
            </a:endParaRPr>
          </a:p>
          <a:p>
            <a:pPr algn="ctr">
              <a:defRPr/>
            </a:pPr>
            <a:r>
              <a:rPr lang="ru-RU" sz="2000" i="1" dirty="0">
                <a:solidFill>
                  <a:prstClr val="black"/>
                </a:solidFill>
                <a:latin typeface="Times New Roman" panose="02020603050405020304" pitchFamily="18" charset="0"/>
                <a:ea typeface="Open Sans Condensed Light" charset="0"/>
                <a:cs typeface="Times New Roman" panose="02020603050405020304" pitchFamily="18" charset="0"/>
              </a:rPr>
              <a:t>И.И</a:t>
            </a:r>
            <a:r>
              <a:rPr lang="ru-RU" sz="2000" i="1" dirty="0">
                <a:solidFill>
                  <a:prstClr val="black"/>
                </a:solidFill>
                <a:latin typeface="Times New Roman" panose="02020603050405020304" pitchFamily="18" charset="0"/>
                <a:ea typeface="Open Sans Condensed Light" charset="0"/>
                <a:cs typeface="Times New Roman" panose="02020603050405020304" pitchFamily="18" charset="0"/>
              </a:rPr>
              <a:t>. Шувалова от 11 августа 2016 г. № ИШ-П12-4802 </a:t>
            </a:r>
          </a:p>
        </p:txBody>
      </p:sp>
      <p:grpSp>
        <p:nvGrpSpPr>
          <p:cNvPr id="24" name="Группа 23"/>
          <p:cNvGrpSpPr/>
          <p:nvPr/>
        </p:nvGrpSpPr>
        <p:grpSpPr>
          <a:xfrm>
            <a:off x="4187242" y="2220786"/>
            <a:ext cx="5752832" cy="7408789"/>
            <a:chOff x="2092500" y="559428"/>
            <a:chExt cx="6955433" cy="6350385"/>
          </a:xfrm>
        </p:grpSpPr>
        <p:sp>
          <p:nvSpPr>
            <p:cNvPr id="25" name="Пирог 24"/>
            <p:cNvSpPr/>
            <p:nvPr/>
          </p:nvSpPr>
          <p:spPr>
            <a:xfrm>
              <a:off x="2463758" y="559428"/>
              <a:ext cx="6584175" cy="6350385"/>
            </a:xfrm>
            <a:prstGeom prst="pie">
              <a:avLst>
                <a:gd name="adj1" fmla="val 10028574"/>
                <a:gd name="adj2" fmla="val 13214160"/>
              </a:avLst>
            </a:prstGeom>
            <a:solidFill>
              <a:srgbClr val="8497B0"/>
            </a:solidFill>
            <a:ln w="38100">
              <a:solidFill>
                <a:schemeClr val="bg1"/>
              </a:solidFill>
            </a:ln>
            <a:effectLst>
              <a:outerShdw blurRad="50800" dist="38100" dir="2700000" algn="tl" rotWithShape="0">
                <a:prstClr val="black">
                  <a:alpha val="40000"/>
                </a:prstClr>
              </a:outerShdw>
            </a:effectLst>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6" name="Пирог 4"/>
            <p:cNvSpPr/>
            <p:nvPr/>
          </p:nvSpPr>
          <p:spPr>
            <a:xfrm>
              <a:off x="2092500" y="2252083"/>
              <a:ext cx="2167509" cy="10982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algn="ctr" defTabSz="1048376">
                <a:lnSpc>
                  <a:spcPct val="90000"/>
                </a:lnSpc>
                <a:spcAft>
                  <a:spcPct val="35000"/>
                </a:spcAft>
              </a:pPr>
              <a:r>
                <a:rPr lang="ru-RU" sz="1400" b="1" dirty="0">
                  <a:solidFill>
                    <a:prstClr val="white"/>
                  </a:solidFill>
                  <a:effectLst>
                    <a:outerShdw blurRad="38100" dist="38100" dir="2700000" algn="tl">
                      <a:srgbClr val="000000">
                        <a:alpha val="43137"/>
                      </a:srgbClr>
                    </a:outerShdw>
                  </a:effectLst>
                  <a:latin typeface="Calibri Light"/>
                </a:rPr>
                <a:t>Ростов</a:t>
              </a:r>
              <a:endParaRPr lang="en-US" sz="1400" b="1" dirty="0">
                <a:solidFill>
                  <a:prstClr val="white"/>
                </a:solidFill>
                <a:effectLst>
                  <a:outerShdw blurRad="38100" dist="38100" dir="2700000" algn="tl">
                    <a:srgbClr val="000000">
                      <a:alpha val="43137"/>
                    </a:srgbClr>
                  </a:outerShdw>
                </a:effectLst>
                <a:latin typeface="Calibri Light"/>
              </a:endParaRPr>
            </a:p>
            <a:p>
              <a:pPr algn="ctr" defTabSz="1048376">
                <a:lnSpc>
                  <a:spcPct val="90000"/>
                </a:lnSpc>
                <a:spcAft>
                  <a:spcPct val="35000"/>
                </a:spcAft>
              </a:pPr>
              <a:r>
                <a:rPr lang="en-US" sz="1400" b="1" dirty="0">
                  <a:solidFill>
                    <a:prstClr val="white"/>
                  </a:solidFill>
                  <a:effectLst>
                    <a:outerShdw blurRad="38100" dist="38100" dir="2700000" algn="tl">
                      <a:srgbClr val="000000">
                        <a:alpha val="43137"/>
                      </a:srgbClr>
                    </a:outerShdw>
                  </a:effectLst>
                  <a:latin typeface="Calibri Light"/>
                </a:rPr>
                <a:t>-</a:t>
              </a:r>
              <a:r>
                <a:rPr lang="ru-RU" sz="1400" b="1" dirty="0">
                  <a:solidFill>
                    <a:prstClr val="white"/>
                  </a:solidFill>
                  <a:effectLst>
                    <a:outerShdw blurRad="38100" dist="38100" dir="2700000" algn="tl">
                      <a:srgbClr val="000000">
                        <a:alpha val="43137"/>
                      </a:srgbClr>
                    </a:outerShdw>
                  </a:effectLst>
                  <a:latin typeface="Calibri Light"/>
                </a:rPr>
                <a:t>на Дону</a:t>
              </a:r>
            </a:p>
          </p:txBody>
        </p:sp>
      </p:grpSp>
      <p:grpSp>
        <p:nvGrpSpPr>
          <p:cNvPr id="13" name="Группа 12"/>
          <p:cNvGrpSpPr/>
          <p:nvPr/>
        </p:nvGrpSpPr>
        <p:grpSpPr>
          <a:xfrm>
            <a:off x="4421512" y="2379677"/>
            <a:ext cx="5371482" cy="7011544"/>
            <a:chOff x="2318603" y="393227"/>
            <a:chExt cx="6479994" cy="6479994"/>
          </a:xfrm>
        </p:grpSpPr>
        <p:sp>
          <p:nvSpPr>
            <p:cNvPr id="16" name="Пирог 15"/>
            <p:cNvSpPr/>
            <p:nvPr/>
          </p:nvSpPr>
          <p:spPr>
            <a:xfrm>
              <a:off x="2318603" y="393227"/>
              <a:ext cx="6479994" cy="6479994"/>
            </a:xfrm>
            <a:prstGeom prst="pie">
              <a:avLst>
                <a:gd name="adj1" fmla="val 771428"/>
                <a:gd name="adj2" fmla="val 3857143"/>
              </a:avLst>
            </a:prstGeom>
            <a:solidFill>
              <a:schemeClr val="accent1">
                <a:lumMod val="60000"/>
                <a:lumOff val="40000"/>
                <a:alpha val="90000"/>
              </a:schemeClr>
            </a:solidFill>
            <a:ln w="38100">
              <a:solidFill>
                <a:schemeClr val="bg1"/>
              </a:solidFill>
            </a:ln>
            <a:effectLst>
              <a:outerShdw blurRad="50800" dist="38100" dir="2700000" algn="tl" rotWithShape="0">
                <a:prstClr val="black">
                  <a:alpha val="40000"/>
                </a:prstClr>
              </a:outerShdw>
            </a:effectLst>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7" name="Пирог 4"/>
            <p:cNvSpPr/>
            <p:nvPr/>
          </p:nvSpPr>
          <p:spPr>
            <a:xfrm>
              <a:off x="6108781" y="3746522"/>
              <a:ext cx="2168351" cy="12686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algn="ctr" defTabSz="1100795">
                <a:lnSpc>
                  <a:spcPct val="90000"/>
                </a:lnSpc>
                <a:spcAft>
                  <a:spcPct val="35000"/>
                </a:spcAft>
              </a:pPr>
              <a:r>
                <a:rPr lang="ru-RU" sz="1600" b="1" dirty="0">
                  <a:solidFill>
                    <a:prstClr val="white"/>
                  </a:solidFill>
                  <a:latin typeface="Calibri Light"/>
                </a:rPr>
                <a:t>      </a:t>
              </a:r>
              <a:r>
                <a:rPr lang="ru-RU" sz="1600" b="1" dirty="0">
                  <a:solidFill>
                    <a:prstClr val="white"/>
                  </a:solidFill>
                  <a:effectLst>
                    <a:outerShdw blurRad="38100" dist="38100" dir="2700000" algn="tl">
                      <a:srgbClr val="000000">
                        <a:alpha val="43137"/>
                      </a:srgbClr>
                    </a:outerShdw>
                  </a:effectLst>
                  <a:latin typeface="Calibri Light"/>
                </a:rPr>
                <a:t>Самара</a:t>
              </a:r>
            </a:p>
          </p:txBody>
        </p:sp>
      </p:grpSp>
      <p:grpSp>
        <p:nvGrpSpPr>
          <p:cNvPr id="18" name="Группа 17"/>
          <p:cNvGrpSpPr/>
          <p:nvPr/>
        </p:nvGrpSpPr>
        <p:grpSpPr>
          <a:xfrm>
            <a:off x="4387729" y="2553039"/>
            <a:ext cx="5427884" cy="6831164"/>
            <a:chOff x="2227995" y="453875"/>
            <a:chExt cx="6479994" cy="6479992"/>
          </a:xfrm>
        </p:grpSpPr>
        <p:sp>
          <p:nvSpPr>
            <p:cNvPr id="19" name="Пирог 18"/>
            <p:cNvSpPr/>
            <p:nvPr/>
          </p:nvSpPr>
          <p:spPr>
            <a:xfrm>
              <a:off x="2227995" y="453875"/>
              <a:ext cx="6479994" cy="6479992"/>
            </a:xfrm>
            <a:prstGeom prst="pie">
              <a:avLst>
                <a:gd name="adj1" fmla="val 3857226"/>
                <a:gd name="adj2" fmla="val 6942858"/>
              </a:avLst>
            </a:prstGeom>
            <a:solidFill>
              <a:srgbClr val="2D4F6E">
                <a:alpha val="73000"/>
              </a:srgbClr>
            </a:solidFill>
            <a:ln w="38100">
              <a:solidFill>
                <a:schemeClr val="bg1"/>
              </a:solidFill>
            </a:ln>
            <a:effectLst>
              <a:outerShdw blurRad="50800" dist="38100" dir="2700000" algn="tl" rotWithShape="0">
                <a:prstClr val="black">
                  <a:alpha val="40000"/>
                </a:prstClr>
              </a:outerShdw>
            </a:effectLst>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0" name="Пирог 4"/>
            <p:cNvSpPr/>
            <p:nvPr/>
          </p:nvSpPr>
          <p:spPr>
            <a:xfrm>
              <a:off x="4277770" y="4882746"/>
              <a:ext cx="2415403" cy="8905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algn="ctr" defTabSz="1048376">
                <a:lnSpc>
                  <a:spcPct val="90000"/>
                </a:lnSpc>
                <a:spcAft>
                  <a:spcPct val="35000"/>
                </a:spcAft>
              </a:pPr>
              <a:r>
                <a:rPr lang="ru-RU" sz="1600" b="1" dirty="0">
                  <a:solidFill>
                    <a:prstClr val="white"/>
                  </a:solidFill>
                  <a:effectLst>
                    <a:outerShdw blurRad="38100" dist="38100" dir="2700000" algn="tl">
                      <a:srgbClr val="000000">
                        <a:alpha val="43137"/>
                      </a:srgbClr>
                    </a:outerShdw>
                  </a:effectLst>
                  <a:latin typeface="Calibri Light"/>
                </a:rPr>
                <a:t>Калининград</a:t>
              </a:r>
            </a:p>
          </p:txBody>
        </p:sp>
      </p:grpSp>
      <p:grpSp>
        <p:nvGrpSpPr>
          <p:cNvPr id="21" name="Группа 20"/>
          <p:cNvGrpSpPr/>
          <p:nvPr/>
        </p:nvGrpSpPr>
        <p:grpSpPr>
          <a:xfrm>
            <a:off x="4497908" y="2406842"/>
            <a:ext cx="5224473" cy="7037801"/>
            <a:chOff x="2496470" y="389293"/>
            <a:chExt cx="6514213" cy="6504262"/>
          </a:xfrm>
        </p:grpSpPr>
        <p:sp>
          <p:nvSpPr>
            <p:cNvPr id="22" name="Пирог 21"/>
            <p:cNvSpPr/>
            <p:nvPr/>
          </p:nvSpPr>
          <p:spPr>
            <a:xfrm>
              <a:off x="2496470" y="389293"/>
              <a:ext cx="6514213" cy="6504262"/>
            </a:xfrm>
            <a:prstGeom prst="pie">
              <a:avLst>
                <a:gd name="adj1" fmla="val 6942858"/>
                <a:gd name="adj2" fmla="val 10028574"/>
              </a:avLst>
            </a:prstGeom>
            <a:solidFill>
              <a:schemeClr val="tx1">
                <a:lumMod val="75000"/>
                <a:lumOff val="25000"/>
                <a:alpha val="94000"/>
              </a:schemeClr>
            </a:solidFill>
            <a:ln w="38100">
              <a:solidFill>
                <a:schemeClr val="bg1"/>
              </a:solidFill>
            </a:ln>
            <a:effectLst>
              <a:outerShdw blurRad="50800" dist="38100" dir="2700000" algn="tl" rotWithShape="0">
                <a:prstClr val="black">
                  <a:alpha val="40000"/>
                </a:prstClr>
              </a:outerShdw>
            </a:effectLst>
          </p:spPr>
          <p:style>
            <a:lnRef idx="2">
              <a:scrgbClr r="0" g="0" b="0"/>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3" name="Пирог 4"/>
            <p:cNvSpPr/>
            <p:nvPr/>
          </p:nvSpPr>
          <p:spPr>
            <a:xfrm>
              <a:off x="2576000" y="3754232"/>
              <a:ext cx="2393382" cy="12342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algn="ctr" defTabSz="1048376">
                <a:lnSpc>
                  <a:spcPct val="90000"/>
                </a:lnSpc>
                <a:spcAft>
                  <a:spcPct val="35000"/>
                </a:spcAft>
              </a:pPr>
              <a:r>
                <a:rPr lang="ru-RU" sz="1600" b="1" dirty="0">
                  <a:solidFill>
                    <a:prstClr val="white"/>
                  </a:solidFill>
                  <a:effectLst>
                    <a:outerShdw blurRad="38100" dist="38100" dir="2700000" algn="tl">
                      <a:srgbClr val="000000">
                        <a:alpha val="43137"/>
                      </a:srgbClr>
                    </a:outerShdw>
                  </a:effectLst>
                  <a:latin typeface="Calibri Light"/>
                </a:rPr>
                <a:t>Саранск</a:t>
              </a:r>
            </a:p>
          </p:txBody>
        </p:sp>
      </p:grpSp>
      <p:grpSp>
        <p:nvGrpSpPr>
          <p:cNvPr id="27" name="Группа 26"/>
          <p:cNvGrpSpPr/>
          <p:nvPr/>
        </p:nvGrpSpPr>
        <p:grpSpPr>
          <a:xfrm>
            <a:off x="4448303" y="2434576"/>
            <a:ext cx="5427885" cy="7011544"/>
            <a:chOff x="2311950" y="487269"/>
            <a:chExt cx="6479994" cy="6479994"/>
          </a:xfrm>
        </p:grpSpPr>
        <p:sp>
          <p:nvSpPr>
            <p:cNvPr id="28" name="Пирог 27"/>
            <p:cNvSpPr/>
            <p:nvPr/>
          </p:nvSpPr>
          <p:spPr>
            <a:xfrm>
              <a:off x="2311950" y="487269"/>
              <a:ext cx="6479994" cy="6479994"/>
            </a:xfrm>
            <a:prstGeom prst="pie">
              <a:avLst>
                <a:gd name="adj1" fmla="val 13114284"/>
                <a:gd name="adj2" fmla="val 16200000"/>
              </a:avLst>
            </a:prstGeom>
            <a:solidFill>
              <a:srgbClr val="DAE3F3"/>
            </a:solidFill>
            <a:ln w="38100">
              <a:solidFill>
                <a:schemeClr val="bg1"/>
              </a:solid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ru-RU" dirty="0">
                <a:solidFill>
                  <a:prstClr val="white"/>
                </a:solidFill>
              </a:endParaRPr>
            </a:p>
          </p:txBody>
        </p:sp>
        <p:sp>
          <p:nvSpPr>
            <p:cNvPr id="29" name="Пирог 4"/>
            <p:cNvSpPr/>
            <p:nvPr/>
          </p:nvSpPr>
          <p:spPr>
            <a:xfrm>
              <a:off x="3214268" y="658162"/>
              <a:ext cx="2643600" cy="10993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algn="ctr" defTabSz="1048376">
                <a:lnSpc>
                  <a:spcPct val="90000"/>
                </a:lnSpc>
                <a:spcAft>
                  <a:spcPct val="35000"/>
                </a:spcAft>
              </a:pPr>
              <a:r>
                <a:rPr lang="ru-RU" sz="1600" b="1" dirty="0">
                  <a:solidFill>
                    <a:prstClr val="white"/>
                  </a:solidFill>
                  <a:effectLst>
                    <a:outerShdw blurRad="38100" dist="38100" dir="2700000" algn="tl">
                      <a:srgbClr val="000000">
                        <a:alpha val="43137"/>
                      </a:srgbClr>
                    </a:outerShdw>
                  </a:effectLst>
                  <a:latin typeface="Calibri Light"/>
                </a:rPr>
                <a:t>Волгоград</a:t>
              </a:r>
            </a:p>
          </p:txBody>
        </p:sp>
      </p:grpSp>
      <p:grpSp>
        <p:nvGrpSpPr>
          <p:cNvPr id="30" name="Группа 29"/>
          <p:cNvGrpSpPr/>
          <p:nvPr/>
        </p:nvGrpSpPr>
        <p:grpSpPr>
          <a:xfrm>
            <a:off x="4427069" y="2414118"/>
            <a:ext cx="5427885" cy="7011544"/>
            <a:chOff x="2230373" y="439932"/>
            <a:chExt cx="6479994" cy="6479994"/>
          </a:xfrm>
        </p:grpSpPr>
        <p:sp>
          <p:nvSpPr>
            <p:cNvPr id="31" name="Пирог 30"/>
            <p:cNvSpPr/>
            <p:nvPr/>
          </p:nvSpPr>
          <p:spPr>
            <a:xfrm>
              <a:off x="2230373" y="439932"/>
              <a:ext cx="6479994" cy="6479994"/>
            </a:xfrm>
            <a:prstGeom prst="pie">
              <a:avLst>
                <a:gd name="adj1" fmla="val 16200000"/>
                <a:gd name="adj2" fmla="val 19285716"/>
              </a:avLst>
            </a:prstGeom>
            <a:solidFill>
              <a:srgbClr val="A8BBBF"/>
            </a:solidFill>
            <a:ln w="38100">
              <a:solidFill>
                <a:schemeClr val="bg1"/>
              </a:solidFill>
            </a:ln>
            <a:effectLst>
              <a:outerShdw blurRad="50800" dist="38100" dir="2700000" algn="tl" rotWithShape="0">
                <a:prstClr val="black">
                  <a:alpha val="40000"/>
                </a:prstClr>
              </a:outerShdw>
            </a:effectLst>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2" name="Пирог 4"/>
            <p:cNvSpPr/>
            <p:nvPr/>
          </p:nvSpPr>
          <p:spPr>
            <a:xfrm>
              <a:off x="5168204" y="656665"/>
              <a:ext cx="2769455" cy="11185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algn="ctr" defTabSz="1153220">
                <a:lnSpc>
                  <a:spcPct val="90000"/>
                </a:lnSpc>
                <a:spcAft>
                  <a:spcPct val="35000"/>
                </a:spcAft>
              </a:pPr>
              <a:r>
                <a:rPr lang="ru-RU" sz="1600" b="1" dirty="0">
                  <a:solidFill>
                    <a:prstClr val="white"/>
                  </a:solidFill>
                  <a:effectLst>
                    <a:outerShdw blurRad="38100" dist="38100" dir="2700000" algn="tl">
                      <a:srgbClr val="000000">
                        <a:alpha val="43137"/>
                      </a:srgbClr>
                    </a:outerShdw>
                  </a:effectLst>
                  <a:latin typeface="Calibri Light"/>
                </a:rPr>
                <a:t>Екатеринбург</a:t>
              </a:r>
            </a:p>
          </p:txBody>
        </p:sp>
      </p:grpSp>
      <p:grpSp>
        <p:nvGrpSpPr>
          <p:cNvPr id="33" name="Группа 32"/>
          <p:cNvGrpSpPr/>
          <p:nvPr/>
        </p:nvGrpSpPr>
        <p:grpSpPr>
          <a:xfrm>
            <a:off x="4627831" y="2352563"/>
            <a:ext cx="5287591" cy="7011544"/>
            <a:chOff x="2249389" y="437783"/>
            <a:chExt cx="6612263" cy="6479994"/>
          </a:xfrm>
        </p:grpSpPr>
        <p:sp>
          <p:nvSpPr>
            <p:cNvPr id="34" name="Пирог 33"/>
            <p:cNvSpPr/>
            <p:nvPr/>
          </p:nvSpPr>
          <p:spPr>
            <a:xfrm>
              <a:off x="2249389" y="437783"/>
              <a:ext cx="6479998" cy="6479994"/>
            </a:xfrm>
            <a:prstGeom prst="pie">
              <a:avLst>
                <a:gd name="adj1" fmla="val 19285716"/>
                <a:gd name="adj2" fmla="val 771428"/>
              </a:avLst>
            </a:prstGeom>
            <a:ln w="38100">
              <a:solidFill>
                <a:schemeClr val="bg1"/>
              </a:solidFill>
            </a:ln>
            <a:effectLst>
              <a:outerShdw blurRad="50800" dist="38100" dir="2700000" algn="tl" rotWithShape="0">
                <a:prstClr val="black">
                  <a:alpha val="40000"/>
                </a:prstClr>
              </a:outerShdw>
            </a:effectLst>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5" name="Пирог 4"/>
            <p:cNvSpPr/>
            <p:nvPr/>
          </p:nvSpPr>
          <p:spPr>
            <a:xfrm>
              <a:off x="6979368" y="2111619"/>
              <a:ext cx="1882284" cy="12991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algn="ctr" defTabSz="1153220">
                <a:lnSpc>
                  <a:spcPct val="90000"/>
                </a:lnSpc>
                <a:spcAft>
                  <a:spcPct val="35000"/>
                </a:spcAft>
              </a:pPr>
              <a:r>
                <a:rPr lang="ru-RU" sz="1600" b="1" dirty="0">
                  <a:solidFill>
                    <a:prstClr val="white"/>
                  </a:solidFill>
                  <a:effectLst>
                    <a:outerShdw blurRad="38100" dist="38100" dir="2700000" algn="tl">
                      <a:srgbClr val="000000">
                        <a:alpha val="43137"/>
                      </a:srgbClr>
                    </a:outerShdw>
                  </a:effectLst>
                  <a:latin typeface="Calibri Light"/>
                </a:rPr>
                <a:t>Нижний </a:t>
              </a:r>
            </a:p>
            <a:p>
              <a:pPr algn="ctr" defTabSz="1153220">
                <a:lnSpc>
                  <a:spcPct val="90000"/>
                </a:lnSpc>
                <a:spcAft>
                  <a:spcPct val="35000"/>
                </a:spcAft>
              </a:pPr>
              <a:r>
                <a:rPr lang="ru-RU" sz="1600" b="1" dirty="0">
                  <a:solidFill>
                    <a:prstClr val="white"/>
                  </a:solidFill>
                  <a:effectLst>
                    <a:outerShdw blurRad="38100" dist="38100" dir="2700000" algn="tl">
                      <a:srgbClr val="000000">
                        <a:alpha val="43137"/>
                      </a:srgbClr>
                    </a:outerShdw>
                  </a:effectLst>
                  <a:latin typeface="Calibri Light"/>
                </a:rPr>
                <a:t>Новгород</a:t>
              </a:r>
            </a:p>
          </p:txBody>
        </p:sp>
      </p:grpSp>
      <p:grpSp>
        <p:nvGrpSpPr>
          <p:cNvPr id="10" name="Группа 9"/>
          <p:cNvGrpSpPr/>
          <p:nvPr/>
        </p:nvGrpSpPr>
        <p:grpSpPr>
          <a:xfrm>
            <a:off x="5951815" y="4302045"/>
            <a:ext cx="2331248" cy="3000474"/>
            <a:chOff x="-3479322" y="4726073"/>
            <a:chExt cx="3600000" cy="3600000"/>
          </a:xfrm>
        </p:grpSpPr>
        <p:sp>
          <p:nvSpPr>
            <p:cNvPr id="7" name="Овал 6"/>
            <p:cNvSpPr/>
            <p:nvPr/>
          </p:nvSpPr>
          <p:spPr>
            <a:xfrm>
              <a:off x="-3479322" y="4726073"/>
              <a:ext cx="3600000" cy="360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2052" name="Picture 4" descr="Картинки по запросу выпусклый круг"/>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3500" b="81250" l="25667" r="71167"/>
                      </a14:imgEffect>
                    </a14:imgLayer>
                  </a14:imgProps>
                </a:ext>
                <a:ext uri="{28A0092B-C50C-407E-A947-70E740481C1C}">
                  <a14:useLocalDpi xmlns:a14="http://schemas.microsoft.com/office/drawing/2010/main" val="0"/>
                </a:ext>
              </a:extLst>
            </a:blip>
            <a:srcRect l="25555" t="14674" r="30000" b="19326"/>
            <a:stretch/>
          </p:blipFill>
          <p:spPr bwMode="auto">
            <a:xfrm>
              <a:off x="-3351213" y="4862487"/>
              <a:ext cx="3386666" cy="3352801"/>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Прямоугольник 43"/>
          <p:cNvSpPr/>
          <p:nvPr/>
        </p:nvSpPr>
        <p:spPr>
          <a:xfrm>
            <a:off x="5775155" y="4832071"/>
            <a:ext cx="2766618" cy="2324884"/>
          </a:xfrm>
          <a:prstGeom prst="rect">
            <a:avLst/>
          </a:prstGeom>
        </p:spPr>
        <p:txBody>
          <a:bodyPr wrap="square" lIns="107834" tIns="53920" rIns="107834" bIns="53920">
            <a:spAutoFit/>
          </a:bodyPr>
          <a:lstStyle/>
          <a:p>
            <a:pPr algn="ctr">
              <a:spcAft>
                <a:spcPts val="0"/>
              </a:spcAft>
            </a:pPr>
            <a:r>
              <a:rPr lang="ru-RU" sz="1200" b="1" dirty="0">
                <a:solidFill>
                  <a:srgbClr val="5B9BD5">
                    <a:lumMod val="75000"/>
                  </a:srgbClr>
                </a:solidFill>
                <a:latin typeface="Calibri Light"/>
              </a:rPr>
              <a:t>Общая цена </a:t>
            </a:r>
          </a:p>
          <a:p>
            <a:pPr algn="ctr">
              <a:spcAft>
                <a:spcPts val="0"/>
              </a:spcAft>
            </a:pPr>
            <a:r>
              <a:rPr lang="ru-RU" sz="1200" b="1" dirty="0">
                <a:solidFill>
                  <a:prstClr val="black"/>
                </a:solidFill>
                <a:latin typeface="Calibri Light"/>
              </a:rPr>
              <a:t>7</a:t>
            </a:r>
            <a:r>
              <a:rPr lang="ru-RU" sz="1200" b="1" dirty="0">
                <a:solidFill>
                  <a:srgbClr val="5B9BD5">
                    <a:lumMod val="75000"/>
                  </a:srgbClr>
                </a:solidFill>
                <a:latin typeface="Calibri Light"/>
              </a:rPr>
              <a:t> государственных </a:t>
            </a:r>
          </a:p>
          <a:p>
            <a:pPr algn="ctr">
              <a:spcAft>
                <a:spcPts val="0"/>
              </a:spcAft>
            </a:pPr>
            <a:r>
              <a:rPr lang="ru-RU" sz="1200" b="1" dirty="0">
                <a:solidFill>
                  <a:srgbClr val="5B9BD5">
                    <a:lumMod val="75000"/>
                  </a:srgbClr>
                </a:solidFill>
                <a:latin typeface="Calibri Light"/>
              </a:rPr>
              <a:t>контрактов по </a:t>
            </a:r>
            <a:r>
              <a:rPr lang="ru-RU" sz="1200" b="1" dirty="0">
                <a:solidFill>
                  <a:prstClr val="black"/>
                </a:solidFill>
                <a:latin typeface="Calibri Light"/>
              </a:rPr>
              <a:t>7</a:t>
            </a:r>
            <a:r>
              <a:rPr lang="ru-RU" sz="1200" b="1" dirty="0">
                <a:solidFill>
                  <a:srgbClr val="5B9BD5">
                    <a:lumMod val="75000"/>
                  </a:srgbClr>
                </a:solidFill>
                <a:latin typeface="Calibri Light"/>
              </a:rPr>
              <a:t> стадионам </a:t>
            </a:r>
          </a:p>
          <a:p>
            <a:pPr algn="ctr">
              <a:spcAft>
                <a:spcPts val="0"/>
              </a:spcAft>
            </a:pPr>
            <a:r>
              <a:rPr lang="ru-RU" sz="1200" b="1" dirty="0">
                <a:solidFill>
                  <a:prstClr val="black"/>
                </a:solidFill>
                <a:latin typeface="Calibri Light"/>
              </a:rPr>
              <a:t>113,4 млрд. руб.</a:t>
            </a:r>
          </a:p>
          <a:p>
            <a:pPr algn="ctr">
              <a:spcAft>
                <a:spcPts val="0"/>
              </a:spcAft>
            </a:pPr>
            <a:endParaRPr lang="ru-RU" sz="600" b="1" dirty="0">
              <a:solidFill>
                <a:srgbClr val="5B9BD5">
                  <a:lumMod val="75000"/>
                </a:srgbClr>
              </a:solidFill>
              <a:latin typeface="Calibri Light"/>
            </a:endParaRPr>
          </a:p>
          <a:p>
            <a:pPr algn="ctr">
              <a:spcAft>
                <a:spcPts val="0"/>
              </a:spcAft>
            </a:pPr>
            <a:endParaRPr lang="ru-RU" sz="600" b="1" dirty="0">
              <a:solidFill>
                <a:srgbClr val="5B9BD5">
                  <a:lumMod val="75000"/>
                </a:srgbClr>
              </a:solidFill>
              <a:latin typeface="Calibri Light"/>
            </a:endParaRPr>
          </a:p>
          <a:p>
            <a:pPr algn="ctr">
              <a:spcAft>
                <a:spcPts val="0"/>
              </a:spcAft>
            </a:pPr>
            <a:endParaRPr lang="ru-RU" sz="1200" b="1" dirty="0">
              <a:solidFill>
                <a:srgbClr val="5B9BD5">
                  <a:lumMod val="75000"/>
                </a:srgbClr>
              </a:solidFill>
              <a:latin typeface="Calibri Light"/>
            </a:endParaRPr>
          </a:p>
          <a:p>
            <a:pPr algn="ctr">
              <a:spcAft>
                <a:spcPts val="0"/>
              </a:spcAft>
            </a:pPr>
            <a:endParaRPr lang="ru-RU" sz="1200" b="1" dirty="0">
              <a:solidFill>
                <a:srgbClr val="5B9BD5">
                  <a:lumMod val="75000"/>
                </a:srgbClr>
              </a:solidFill>
              <a:latin typeface="Calibri Light"/>
            </a:endParaRPr>
          </a:p>
          <a:p>
            <a:pPr algn="ctr">
              <a:spcAft>
                <a:spcPts val="0"/>
              </a:spcAft>
            </a:pPr>
            <a:r>
              <a:rPr lang="ru-RU" sz="1200" b="1" dirty="0">
                <a:solidFill>
                  <a:srgbClr val="5B9BD5">
                    <a:lumMod val="75000"/>
                  </a:srgbClr>
                </a:solidFill>
                <a:latin typeface="Calibri Light"/>
              </a:rPr>
              <a:t>Заключено </a:t>
            </a:r>
            <a:r>
              <a:rPr lang="ru-RU" sz="1200" b="1" dirty="0">
                <a:solidFill>
                  <a:prstClr val="black"/>
                </a:solidFill>
                <a:latin typeface="Calibri Light"/>
              </a:rPr>
              <a:t>234</a:t>
            </a:r>
            <a:r>
              <a:rPr lang="ru-RU" sz="1200" b="1" dirty="0">
                <a:solidFill>
                  <a:srgbClr val="5B9BD5">
                    <a:lumMod val="75000"/>
                  </a:srgbClr>
                </a:solidFill>
                <a:latin typeface="Calibri Light"/>
              </a:rPr>
              <a:t> контракта</a:t>
            </a:r>
          </a:p>
          <a:p>
            <a:pPr algn="ctr">
              <a:spcAft>
                <a:spcPts val="0"/>
              </a:spcAft>
            </a:pPr>
            <a:r>
              <a:rPr lang="ru-RU" sz="1200" b="1" dirty="0">
                <a:solidFill>
                  <a:srgbClr val="5B9BD5">
                    <a:lumMod val="75000"/>
                  </a:srgbClr>
                </a:solidFill>
                <a:latin typeface="Calibri Light"/>
              </a:rPr>
              <a:t>в рамках исполнения  </a:t>
            </a:r>
          </a:p>
          <a:p>
            <a:pPr algn="ctr">
              <a:spcAft>
                <a:spcPts val="0"/>
              </a:spcAft>
            </a:pPr>
            <a:r>
              <a:rPr lang="ru-RU" sz="1200" b="1" dirty="0">
                <a:solidFill>
                  <a:srgbClr val="5B9BD5">
                    <a:lumMod val="75000"/>
                  </a:srgbClr>
                </a:solidFill>
                <a:latin typeface="Calibri Light"/>
              </a:rPr>
              <a:t>государственных </a:t>
            </a:r>
          </a:p>
          <a:p>
            <a:pPr algn="ctr">
              <a:spcAft>
                <a:spcPts val="0"/>
              </a:spcAft>
            </a:pPr>
            <a:r>
              <a:rPr lang="ru-RU" sz="1200" b="1" dirty="0">
                <a:solidFill>
                  <a:srgbClr val="5B9BD5">
                    <a:lumMod val="75000"/>
                  </a:srgbClr>
                </a:solidFill>
                <a:latin typeface="Calibri Light"/>
              </a:rPr>
              <a:t>контрактов</a:t>
            </a:r>
          </a:p>
          <a:p>
            <a:pPr algn="ctr">
              <a:spcAft>
                <a:spcPts val="0"/>
              </a:spcAft>
            </a:pPr>
            <a:endParaRPr lang="ru-RU" sz="1200" dirty="0">
              <a:solidFill>
                <a:srgbClr val="5B9BD5">
                  <a:lumMod val="75000"/>
                </a:srgbClr>
              </a:solidFill>
              <a:latin typeface="Calibri Light"/>
            </a:endParaRPr>
          </a:p>
        </p:txBody>
      </p:sp>
      <p:sp>
        <p:nvSpPr>
          <p:cNvPr id="63" name="TextBox 62"/>
          <p:cNvSpPr txBox="1"/>
          <p:nvPr/>
        </p:nvSpPr>
        <p:spPr>
          <a:xfrm>
            <a:off x="210032" y="87590"/>
            <a:ext cx="12591574" cy="743612"/>
          </a:xfrm>
          <a:prstGeom prst="rect">
            <a:avLst/>
          </a:prstGeom>
          <a:noFill/>
        </p:spPr>
        <p:txBody>
          <a:bodyPr wrap="square" lIns="126815" tIns="63410" rIns="126815" bIns="63410">
            <a:spAutoFit/>
          </a:bodyPr>
          <a:lstStyle/>
          <a:p>
            <a:pPr algn="ctr" eaLnBrk="0" hangingPunct="0">
              <a:defRPr/>
            </a:pPr>
            <a:r>
              <a:rPr lang="ru-RU" sz="2000" b="1" dirty="0">
                <a:solidFill>
                  <a:prstClr val="black"/>
                </a:solidFill>
                <a:latin typeface="Times New Roman" panose="02020603050405020304" pitchFamily="18" charset="0"/>
                <a:ea typeface="Open Sans Condensed Light" pitchFamily="34" charset="0"/>
                <a:cs typeface="Times New Roman" panose="02020603050405020304" pitchFamily="18" charset="0"/>
              </a:rPr>
              <a:t>КАЗНАЧЕЙСКОЕ СОПРОВОЖДЕНИЕ ГОСУДАРСТВЕННЫХ </a:t>
            </a:r>
            <a:r>
              <a:rPr lang="ru-RU" sz="2000" b="1" dirty="0">
                <a:solidFill>
                  <a:prstClr val="black"/>
                </a:solidFill>
                <a:latin typeface="Times New Roman" panose="02020603050405020304" pitchFamily="18" charset="0"/>
                <a:ea typeface="Open Sans Condensed Light" pitchFamily="34" charset="0"/>
                <a:cs typeface="Times New Roman" panose="02020603050405020304" pitchFamily="18" charset="0"/>
              </a:rPr>
              <a:t>КОНТРАКТОВ НА </a:t>
            </a:r>
            <a:r>
              <a:rPr lang="ru-RU" sz="2000" b="1" dirty="0">
                <a:solidFill>
                  <a:prstClr val="black"/>
                </a:solidFill>
                <a:latin typeface="Times New Roman" panose="02020603050405020304" pitchFamily="18" charset="0"/>
                <a:ea typeface="Open Sans Condensed Light" pitchFamily="34" charset="0"/>
                <a:cs typeface="Times New Roman" panose="02020603050405020304" pitchFamily="18" charset="0"/>
              </a:rPr>
              <a:t>СТРОИТЕЛЬСТВО </a:t>
            </a:r>
            <a:r>
              <a:rPr lang="ru-RU" sz="2000" b="1" dirty="0">
                <a:solidFill>
                  <a:prstClr val="black"/>
                </a:solidFill>
                <a:latin typeface="Times New Roman" panose="02020603050405020304" pitchFamily="18" charset="0"/>
                <a:ea typeface="Open Sans Condensed Light" pitchFamily="34" charset="0"/>
                <a:cs typeface="Times New Roman" panose="02020603050405020304" pitchFamily="18" charset="0"/>
              </a:rPr>
              <a:t/>
            </a:r>
            <a:br>
              <a:rPr lang="ru-RU" sz="2000" b="1" dirty="0">
                <a:solidFill>
                  <a:prstClr val="black"/>
                </a:solidFill>
                <a:latin typeface="Times New Roman" panose="02020603050405020304" pitchFamily="18" charset="0"/>
                <a:ea typeface="Open Sans Condensed Light" pitchFamily="34" charset="0"/>
                <a:cs typeface="Times New Roman" panose="02020603050405020304" pitchFamily="18" charset="0"/>
              </a:rPr>
            </a:br>
            <a:r>
              <a:rPr lang="ru-RU" sz="2000" b="1" dirty="0">
                <a:solidFill>
                  <a:prstClr val="black"/>
                </a:solidFill>
                <a:latin typeface="Times New Roman" panose="02020603050405020304" pitchFamily="18" charset="0"/>
                <a:ea typeface="Open Sans Condensed Light" pitchFamily="34" charset="0"/>
                <a:cs typeface="Times New Roman" panose="02020603050405020304" pitchFamily="18" charset="0"/>
              </a:rPr>
              <a:t>СТАДИОНОВ В </a:t>
            </a:r>
            <a:r>
              <a:rPr lang="ru-RU" sz="2000" b="1" dirty="0">
                <a:solidFill>
                  <a:prstClr val="black"/>
                </a:solidFill>
                <a:latin typeface="Times New Roman" panose="02020603050405020304" pitchFamily="18" charset="0"/>
                <a:ea typeface="Open Sans Condensed Light" pitchFamily="34" charset="0"/>
                <a:cs typeface="Times New Roman" panose="02020603050405020304" pitchFamily="18" charset="0"/>
              </a:rPr>
              <a:t>РАМКАХ </a:t>
            </a:r>
            <a:r>
              <a:rPr lang="ru-RU" sz="2000" b="1" dirty="0">
                <a:solidFill>
                  <a:prstClr val="black"/>
                </a:solidFill>
                <a:latin typeface="Times New Roman" panose="02020603050405020304" pitchFamily="18" charset="0"/>
                <a:ea typeface="Open Sans Condensed Light" pitchFamily="34" charset="0"/>
                <a:cs typeface="Times New Roman" panose="02020603050405020304" pitchFamily="18" charset="0"/>
              </a:rPr>
              <a:t>ПРОВЕДЕНИЯ ЧЕМПИОНАТА </a:t>
            </a:r>
            <a:r>
              <a:rPr lang="ru-RU" sz="2000" b="1" dirty="0">
                <a:solidFill>
                  <a:prstClr val="black"/>
                </a:solidFill>
                <a:latin typeface="Times New Roman" panose="02020603050405020304" pitchFamily="18" charset="0"/>
                <a:ea typeface="Open Sans Condensed Light" pitchFamily="34" charset="0"/>
                <a:cs typeface="Times New Roman" panose="02020603050405020304" pitchFamily="18" charset="0"/>
              </a:rPr>
              <a:t>МИРА ПО ФУТБОЛУ </a:t>
            </a:r>
            <a:r>
              <a:rPr lang="en-US" sz="2000" b="1" dirty="0">
                <a:solidFill>
                  <a:prstClr val="black"/>
                </a:solidFill>
                <a:latin typeface="Times New Roman" panose="02020603050405020304" pitchFamily="18" charset="0"/>
                <a:ea typeface="Open Sans Condensed Light" pitchFamily="34" charset="0"/>
                <a:cs typeface="Times New Roman" panose="02020603050405020304" pitchFamily="18" charset="0"/>
              </a:rPr>
              <a:t>FIFA 2018</a:t>
            </a:r>
            <a:endParaRPr lang="ru-RU" sz="2000" b="1" dirty="0">
              <a:solidFill>
                <a:prstClr val="black"/>
              </a:solidFill>
              <a:latin typeface="Times New Roman" panose="02020603050405020304" pitchFamily="18" charset="0"/>
              <a:ea typeface="Open Sans Condensed Light" pitchFamily="34" charset="0"/>
              <a:cs typeface="Times New Roman" panose="02020603050405020304" pitchFamily="18" charset="0"/>
            </a:endParaRPr>
          </a:p>
        </p:txBody>
      </p:sp>
      <p:pic>
        <p:nvPicPr>
          <p:cNvPr id="1027" name="Picture 3" descr="C:\Users\3523\Desktop\СТАДИОНЫ\stadion_volgograd_aren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flipV="1">
            <a:off x="946985" y="2440844"/>
            <a:ext cx="784829" cy="916779"/>
          </a:xfrm>
          <a:prstGeom prst="rect">
            <a:avLst/>
          </a:prstGeom>
          <a:solidFill>
            <a:schemeClr val="accent5">
              <a:lumMod val="40000"/>
              <a:lumOff val="60000"/>
              <a:alpha val="59000"/>
            </a:schemeClr>
          </a:solidFill>
          <a:effectLst>
            <a:glow rad="50800">
              <a:schemeClr val="accent1">
                <a:satMod val="175000"/>
                <a:alpha val="30000"/>
              </a:schemeClr>
            </a:glow>
            <a:softEdge rad="12700"/>
          </a:effectLst>
          <a:scene3d>
            <a:camera prst="orthographicFront"/>
            <a:lightRig rig="threePt" dir="t"/>
          </a:scene3d>
          <a:sp3d>
            <a:bevelT/>
          </a:sp3d>
          <a:extLst/>
        </p:spPr>
      </p:pic>
      <p:pic>
        <p:nvPicPr>
          <p:cNvPr id="1028" name="Picture 4" descr="C:\Users\3523\Desktop\СТАДИОНЫ\stadion-volga-arena-nizhnii-novgorod-1-768x43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6992" y="3442267"/>
            <a:ext cx="784829" cy="941662"/>
          </a:xfrm>
          <a:prstGeom prst="rect">
            <a:avLst/>
          </a:prstGeom>
          <a:solidFill>
            <a:schemeClr val="accent5">
              <a:lumMod val="40000"/>
              <a:lumOff val="60000"/>
              <a:alpha val="59000"/>
            </a:schemeClr>
          </a:solidFill>
          <a:effectLst>
            <a:glow rad="50800">
              <a:schemeClr val="accent1">
                <a:satMod val="175000"/>
                <a:alpha val="30000"/>
              </a:schemeClr>
            </a:glow>
            <a:softEdge rad="12700"/>
          </a:effectLst>
          <a:scene3d>
            <a:camera prst="orthographicFront"/>
            <a:lightRig rig="threePt" dir="t"/>
          </a:scene3d>
          <a:sp3d>
            <a:bevelT/>
          </a:sp3d>
          <a:extLst/>
        </p:spPr>
      </p:pic>
      <p:pic>
        <p:nvPicPr>
          <p:cNvPr id="1029" name="Picture 5" descr="C:\Users\3523\Desktop\СТАДИОНЫ\калининград.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6992" y="4491327"/>
            <a:ext cx="784829" cy="892555"/>
          </a:xfrm>
          <a:prstGeom prst="rect">
            <a:avLst/>
          </a:prstGeom>
          <a:solidFill>
            <a:schemeClr val="accent5">
              <a:lumMod val="40000"/>
              <a:lumOff val="60000"/>
              <a:alpha val="59000"/>
            </a:schemeClr>
          </a:solidFill>
          <a:effectLst>
            <a:glow rad="50800">
              <a:schemeClr val="accent1">
                <a:satMod val="175000"/>
                <a:alpha val="30000"/>
              </a:schemeClr>
            </a:glow>
            <a:softEdge rad="12700"/>
          </a:effectLst>
          <a:scene3d>
            <a:camera prst="orthographicFront"/>
            <a:lightRig rig="threePt" dir="t"/>
          </a:scene3d>
          <a:sp3d>
            <a:bevelT/>
          </a:sp3d>
          <a:extLst/>
        </p:spPr>
      </p:pic>
      <p:pic>
        <p:nvPicPr>
          <p:cNvPr id="1031" name="Picture 7" descr="C:\Users\3523\Desktop\СТАДИОНЫ\Ростов на дону.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38014" y="6489001"/>
            <a:ext cx="784829" cy="923233"/>
          </a:xfrm>
          <a:prstGeom prst="rect">
            <a:avLst/>
          </a:prstGeom>
          <a:solidFill>
            <a:schemeClr val="accent5">
              <a:lumMod val="40000"/>
              <a:lumOff val="60000"/>
              <a:alpha val="59000"/>
            </a:schemeClr>
          </a:solidFill>
          <a:effectLst>
            <a:glow rad="50800">
              <a:schemeClr val="accent1">
                <a:satMod val="175000"/>
                <a:alpha val="30000"/>
              </a:schemeClr>
            </a:glow>
            <a:softEdge rad="12700"/>
          </a:effectLst>
          <a:scene3d>
            <a:camera prst="orthographicFront"/>
            <a:lightRig rig="threePt" dir="t"/>
          </a:scene3d>
          <a:sp3d>
            <a:bevelT/>
          </a:sp3d>
          <a:extLst/>
        </p:spPr>
      </p:pic>
      <p:pic>
        <p:nvPicPr>
          <p:cNvPr id="1032" name="Picture 8" descr="C:\Users\3523\Desktop\СТАДИОНЫ\екатринбург.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38019" y="7507175"/>
            <a:ext cx="778961" cy="917323"/>
          </a:xfrm>
          <a:prstGeom prst="rect">
            <a:avLst/>
          </a:prstGeom>
          <a:solidFill>
            <a:schemeClr val="accent5">
              <a:lumMod val="40000"/>
              <a:lumOff val="60000"/>
              <a:alpha val="59000"/>
            </a:schemeClr>
          </a:solidFill>
          <a:effectLst>
            <a:glow rad="50800">
              <a:schemeClr val="accent1">
                <a:satMod val="175000"/>
                <a:alpha val="30000"/>
              </a:schemeClr>
            </a:glow>
            <a:softEdge rad="12700"/>
          </a:effectLst>
          <a:scene3d>
            <a:camera prst="orthographicFront"/>
            <a:lightRig rig="threePt" dir="t"/>
          </a:scene3d>
          <a:sp3d>
            <a:bevelT/>
          </a:sp3d>
          <a:extLst/>
        </p:spPr>
      </p:pic>
      <p:pic>
        <p:nvPicPr>
          <p:cNvPr id="1033" name="Picture 9" descr="C:\Users\3523\Desktop\СТАДИОНЫ\stadion-v-samare-768x542.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46994" y="8540494"/>
            <a:ext cx="778960" cy="880481"/>
          </a:xfrm>
          <a:prstGeom prst="rect">
            <a:avLst/>
          </a:prstGeom>
          <a:solidFill>
            <a:schemeClr val="accent5">
              <a:lumMod val="40000"/>
              <a:lumOff val="60000"/>
              <a:alpha val="59000"/>
            </a:schemeClr>
          </a:solidFill>
          <a:effectLst>
            <a:glow rad="50800">
              <a:schemeClr val="accent1">
                <a:satMod val="175000"/>
                <a:alpha val="30000"/>
              </a:schemeClr>
            </a:glow>
            <a:softEdge rad="12700"/>
          </a:effectLst>
          <a:scene3d>
            <a:camera prst="orthographicFront"/>
            <a:lightRig rig="threePt" dir="t"/>
          </a:scene3d>
          <a:sp3d>
            <a:bevelT/>
          </a:sp3d>
          <a:extLst/>
        </p:spPr>
      </p:pic>
      <p:graphicFrame>
        <p:nvGraphicFramePr>
          <p:cNvPr id="3" name="Таблица 2"/>
          <p:cNvGraphicFramePr>
            <a:graphicFrameLocks noGrp="1"/>
          </p:cNvGraphicFramePr>
          <p:nvPr>
            <p:extLst>
              <p:ext uri="{D42A27DB-BD31-4B8C-83A1-F6EECF244321}">
                <p14:modId xmlns:p14="http://schemas.microsoft.com/office/powerpoint/2010/main" val="159933899"/>
              </p:ext>
            </p:extLst>
          </p:nvPr>
        </p:nvGraphicFramePr>
        <p:xfrm>
          <a:off x="6357806" y="8025189"/>
          <a:ext cx="1487586" cy="943917"/>
        </p:xfrm>
        <a:graphic>
          <a:graphicData uri="http://schemas.openxmlformats.org/drawingml/2006/table">
            <a:tbl>
              <a:tblPr>
                <a:effectLst>
                  <a:outerShdw blurRad="50800" dist="38100" dir="2700000" algn="tl" rotWithShape="0">
                    <a:prstClr val="black">
                      <a:alpha val="40000"/>
                    </a:prstClr>
                  </a:outerShdw>
                </a:effectLst>
              </a:tblPr>
              <a:tblGrid>
                <a:gridCol w="1185164">
                  <a:extLst>
                    <a:ext uri="{9D8B030D-6E8A-4147-A177-3AD203B41FA5}">
                      <a16:colId xmlns:a16="http://schemas.microsoft.com/office/drawing/2014/main" xmlns="" val="20000"/>
                    </a:ext>
                  </a:extLst>
                </a:gridCol>
                <a:gridCol w="302422">
                  <a:extLst>
                    <a:ext uri="{9D8B030D-6E8A-4147-A177-3AD203B41FA5}">
                      <a16:colId xmlns:a16="http://schemas.microsoft.com/office/drawing/2014/main" xmlns="" val="20001"/>
                    </a:ext>
                  </a:extLst>
                </a:gridCol>
              </a:tblGrid>
              <a:tr h="314639">
                <a:tc>
                  <a:txBody>
                    <a:bodyPr/>
                    <a:lstStyle/>
                    <a:p>
                      <a:pPr algn="ctr" fontAlgn="ctr"/>
                      <a:r>
                        <a:rPr lang="ru-RU" sz="800" b="1" i="0" u="none" strike="noStrike" dirty="0">
                          <a:solidFill>
                            <a:srgbClr val="000000"/>
                          </a:solidFill>
                          <a:effectLst/>
                          <a:latin typeface="Calibri"/>
                        </a:rPr>
                        <a:t>контрактов 1 уровня</a:t>
                      </a:r>
                    </a:p>
                  </a:txBody>
                  <a:tcPr marL="10001" marR="10001"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alpha val="50000"/>
                      </a:srgbClr>
                    </a:solidFill>
                  </a:tcPr>
                </a:tc>
                <a:tc>
                  <a:txBody>
                    <a:bodyPr/>
                    <a:lstStyle/>
                    <a:p>
                      <a:pPr algn="ctr" fontAlgn="ctr"/>
                      <a:r>
                        <a:rPr lang="ru-RU" sz="800" b="1" i="0" u="none" strike="noStrike" dirty="0">
                          <a:solidFill>
                            <a:srgbClr val="000000"/>
                          </a:solidFill>
                          <a:effectLst/>
                          <a:latin typeface="Calibri"/>
                        </a:rPr>
                        <a:t>14 </a:t>
                      </a:r>
                    </a:p>
                  </a:txBody>
                  <a:tcPr marL="10001" marR="10001"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alpha val="50000"/>
                      </a:srgbClr>
                    </a:solidFill>
                  </a:tcPr>
                </a:tc>
                <a:extLst>
                  <a:ext uri="{0D108BD9-81ED-4DB2-BD59-A6C34878D82A}">
                    <a16:rowId xmlns:a16="http://schemas.microsoft.com/office/drawing/2014/main" xmlns="" val="10000"/>
                  </a:ext>
                </a:extLst>
              </a:tr>
              <a:tr h="314639">
                <a:tc>
                  <a:txBody>
                    <a:bodyPr/>
                    <a:lstStyle/>
                    <a:p>
                      <a:pPr algn="ctr" fontAlgn="ctr"/>
                      <a:r>
                        <a:rPr lang="ru-RU" sz="800" b="1" i="0" u="none" strike="noStrike" dirty="0">
                          <a:solidFill>
                            <a:srgbClr val="000000"/>
                          </a:solidFill>
                          <a:effectLst/>
                          <a:latin typeface="Calibri"/>
                        </a:rPr>
                        <a:t>контрактов 2 уровня</a:t>
                      </a:r>
                    </a:p>
                  </a:txBody>
                  <a:tcPr marL="10001" marR="10001"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ru-RU" sz="800" b="1" i="0" u="none" strike="noStrike" dirty="0">
                          <a:solidFill>
                            <a:srgbClr val="000000"/>
                          </a:solidFill>
                          <a:effectLst/>
                          <a:latin typeface="Calibri"/>
                        </a:rPr>
                        <a:t>49 </a:t>
                      </a:r>
                    </a:p>
                  </a:txBody>
                  <a:tcPr marL="10001" marR="10001"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xmlns="" val="10001"/>
                  </a:ext>
                </a:extLst>
              </a:tr>
              <a:tr h="314639">
                <a:tc>
                  <a:txBody>
                    <a:bodyPr/>
                    <a:lstStyle/>
                    <a:p>
                      <a:pPr algn="ctr" fontAlgn="ctr"/>
                      <a:r>
                        <a:rPr lang="ru-RU" sz="800" b="1" i="0" u="none" strike="noStrike" dirty="0">
                          <a:solidFill>
                            <a:srgbClr val="000000"/>
                          </a:solidFill>
                          <a:effectLst/>
                          <a:latin typeface="Calibri"/>
                        </a:rPr>
                        <a:t>контрактов 3 уровня</a:t>
                      </a:r>
                    </a:p>
                  </a:txBody>
                  <a:tcPr marL="10001" marR="10001"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ru-RU" sz="800" b="1" i="0" u="none" strike="noStrike" dirty="0">
                          <a:solidFill>
                            <a:srgbClr val="000000"/>
                          </a:solidFill>
                          <a:effectLst/>
                          <a:latin typeface="Calibri"/>
                        </a:rPr>
                        <a:t>8 </a:t>
                      </a:r>
                    </a:p>
                  </a:txBody>
                  <a:tcPr marL="10001" marR="10001"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xmlns="" val="10002"/>
                  </a:ext>
                </a:extLst>
              </a:tr>
            </a:tbl>
          </a:graphicData>
        </a:graphic>
      </p:graphicFrame>
      <p:graphicFrame>
        <p:nvGraphicFramePr>
          <p:cNvPr id="83" name="Таблица 82"/>
          <p:cNvGraphicFramePr>
            <a:graphicFrameLocks noGrp="1"/>
          </p:cNvGraphicFramePr>
          <p:nvPr>
            <p:extLst>
              <p:ext uri="{D42A27DB-BD31-4B8C-83A1-F6EECF244321}">
                <p14:modId xmlns:p14="http://schemas.microsoft.com/office/powerpoint/2010/main" val="96519045"/>
              </p:ext>
            </p:extLst>
          </p:nvPr>
        </p:nvGraphicFramePr>
        <p:xfrm>
          <a:off x="4585499" y="5182449"/>
          <a:ext cx="1346295" cy="786174"/>
        </p:xfrm>
        <a:graphic>
          <a:graphicData uri="http://schemas.openxmlformats.org/drawingml/2006/table">
            <a:tbl>
              <a:tblPr>
                <a:effectLst>
                  <a:outerShdw blurRad="50800" dist="38100" dir="2700000" algn="tl" rotWithShape="0">
                    <a:prstClr val="black">
                      <a:alpha val="40000"/>
                    </a:prstClr>
                  </a:outerShdw>
                </a:effectLst>
              </a:tblPr>
              <a:tblGrid>
                <a:gridCol w="1111097">
                  <a:extLst>
                    <a:ext uri="{9D8B030D-6E8A-4147-A177-3AD203B41FA5}">
                      <a16:colId xmlns:a16="http://schemas.microsoft.com/office/drawing/2014/main" xmlns="" val="20000"/>
                    </a:ext>
                  </a:extLst>
                </a:gridCol>
                <a:gridCol w="235198">
                  <a:extLst>
                    <a:ext uri="{9D8B030D-6E8A-4147-A177-3AD203B41FA5}">
                      <a16:colId xmlns:a16="http://schemas.microsoft.com/office/drawing/2014/main" xmlns="" val="20001"/>
                    </a:ext>
                  </a:extLst>
                </a:gridCol>
              </a:tblGrid>
              <a:tr h="262058">
                <a:tc>
                  <a:txBody>
                    <a:bodyPr/>
                    <a:lstStyle/>
                    <a:p>
                      <a:pPr algn="ctr" fontAlgn="ctr"/>
                      <a:r>
                        <a:rPr lang="ru-RU" sz="800" b="1" i="0" u="none" strike="noStrike" dirty="0">
                          <a:solidFill>
                            <a:srgbClr val="000000"/>
                          </a:solidFill>
                          <a:effectLst/>
                          <a:latin typeface="Calibri"/>
                        </a:rPr>
                        <a:t>контрактов 1 уровня</a:t>
                      </a:r>
                    </a:p>
                  </a:txBody>
                  <a:tcPr marL="10001" marR="10001"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alpha val="50000"/>
                      </a:srgbClr>
                    </a:solidFill>
                  </a:tcPr>
                </a:tc>
                <a:tc>
                  <a:txBody>
                    <a:bodyPr/>
                    <a:lstStyle/>
                    <a:p>
                      <a:pPr algn="ctr" fontAlgn="ctr"/>
                      <a:r>
                        <a:rPr lang="ru-RU" sz="800" b="1" i="0" u="none" strike="noStrike" dirty="0">
                          <a:solidFill>
                            <a:srgbClr val="000000"/>
                          </a:solidFill>
                          <a:effectLst/>
                          <a:latin typeface="Calibri"/>
                        </a:rPr>
                        <a:t>4 </a:t>
                      </a:r>
                    </a:p>
                  </a:txBody>
                  <a:tcPr marL="10001" marR="10001"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alpha val="50000"/>
                      </a:srgbClr>
                    </a:solidFill>
                  </a:tcPr>
                </a:tc>
                <a:extLst>
                  <a:ext uri="{0D108BD9-81ED-4DB2-BD59-A6C34878D82A}">
                    <a16:rowId xmlns:a16="http://schemas.microsoft.com/office/drawing/2014/main" xmlns="" val="10000"/>
                  </a:ext>
                </a:extLst>
              </a:tr>
              <a:tr h="262058">
                <a:tc>
                  <a:txBody>
                    <a:bodyPr/>
                    <a:lstStyle/>
                    <a:p>
                      <a:pPr algn="ctr" fontAlgn="ctr"/>
                      <a:r>
                        <a:rPr lang="ru-RU" sz="800" b="1" i="0" u="none" strike="noStrike" dirty="0">
                          <a:solidFill>
                            <a:srgbClr val="000000"/>
                          </a:solidFill>
                          <a:effectLst/>
                          <a:latin typeface="Calibri"/>
                        </a:rPr>
                        <a:t>контрактов 2 уровня</a:t>
                      </a:r>
                    </a:p>
                  </a:txBody>
                  <a:tcPr marL="10001" marR="10001"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ru-RU" sz="800" b="1" i="0" u="none" strike="noStrike" dirty="0">
                          <a:solidFill>
                            <a:srgbClr val="000000"/>
                          </a:solidFill>
                          <a:effectLst/>
                          <a:latin typeface="Calibri"/>
                        </a:rPr>
                        <a:t>20</a:t>
                      </a:r>
                    </a:p>
                  </a:txBody>
                  <a:tcPr marL="10001" marR="10001"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xmlns="" val="10001"/>
                  </a:ext>
                </a:extLst>
              </a:tr>
              <a:tr h="262058">
                <a:tc>
                  <a:txBody>
                    <a:bodyPr/>
                    <a:lstStyle/>
                    <a:p>
                      <a:pPr algn="ctr" fontAlgn="ctr"/>
                      <a:r>
                        <a:rPr lang="ru-RU" sz="800" b="1" i="0" u="none" strike="noStrike" dirty="0">
                          <a:solidFill>
                            <a:srgbClr val="000000"/>
                          </a:solidFill>
                          <a:effectLst/>
                          <a:latin typeface="Calibri"/>
                        </a:rPr>
                        <a:t>контрактов 3 уровня</a:t>
                      </a:r>
                    </a:p>
                  </a:txBody>
                  <a:tcPr marL="10001" marR="10001"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ru-RU" sz="800" b="1" i="0" u="none" strike="noStrike" dirty="0">
                          <a:solidFill>
                            <a:srgbClr val="000000"/>
                          </a:solidFill>
                          <a:effectLst/>
                          <a:latin typeface="Calibri"/>
                        </a:rPr>
                        <a:t>4 </a:t>
                      </a:r>
                    </a:p>
                  </a:txBody>
                  <a:tcPr marL="10001" marR="10001"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xmlns="" val="10002"/>
                  </a:ext>
                </a:extLst>
              </a:tr>
            </a:tbl>
          </a:graphicData>
        </a:graphic>
      </p:graphicFrame>
      <p:graphicFrame>
        <p:nvGraphicFramePr>
          <p:cNvPr id="84" name="Таблица 83"/>
          <p:cNvGraphicFramePr>
            <a:graphicFrameLocks noGrp="1"/>
          </p:cNvGraphicFramePr>
          <p:nvPr>
            <p:extLst>
              <p:ext uri="{D42A27DB-BD31-4B8C-83A1-F6EECF244321}">
                <p14:modId xmlns:p14="http://schemas.microsoft.com/office/powerpoint/2010/main" val="273732138"/>
              </p:ext>
            </p:extLst>
          </p:nvPr>
        </p:nvGraphicFramePr>
        <p:xfrm>
          <a:off x="5457911" y="3395700"/>
          <a:ext cx="1534623" cy="871476"/>
        </p:xfrm>
        <a:graphic>
          <a:graphicData uri="http://schemas.openxmlformats.org/drawingml/2006/table">
            <a:tbl>
              <a:tblPr>
                <a:effectLst>
                  <a:outerShdw blurRad="50800" dist="38100" dir="2700000" algn="tl" rotWithShape="0">
                    <a:prstClr val="black">
                      <a:alpha val="40000"/>
                    </a:prstClr>
                  </a:outerShdw>
                </a:effectLst>
              </a:tblPr>
              <a:tblGrid>
                <a:gridCol w="1221404">
                  <a:extLst>
                    <a:ext uri="{9D8B030D-6E8A-4147-A177-3AD203B41FA5}">
                      <a16:colId xmlns:a16="http://schemas.microsoft.com/office/drawing/2014/main" xmlns="" val="20000"/>
                    </a:ext>
                  </a:extLst>
                </a:gridCol>
                <a:gridCol w="313219">
                  <a:extLst>
                    <a:ext uri="{9D8B030D-6E8A-4147-A177-3AD203B41FA5}">
                      <a16:colId xmlns:a16="http://schemas.microsoft.com/office/drawing/2014/main" xmlns="" val="20001"/>
                    </a:ext>
                  </a:extLst>
                </a:gridCol>
              </a:tblGrid>
              <a:tr h="290492">
                <a:tc>
                  <a:txBody>
                    <a:bodyPr/>
                    <a:lstStyle/>
                    <a:p>
                      <a:pPr algn="ctr" fontAlgn="ctr"/>
                      <a:r>
                        <a:rPr lang="ru-RU" sz="800" b="1" i="0" u="none" strike="noStrike" dirty="0">
                          <a:solidFill>
                            <a:srgbClr val="000000"/>
                          </a:solidFill>
                          <a:effectLst/>
                          <a:latin typeface="Calibri"/>
                        </a:rPr>
                        <a:t>контрактов 1 уровня</a:t>
                      </a:r>
                    </a:p>
                  </a:txBody>
                  <a:tcPr marL="10001" marR="10001"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alpha val="50000"/>
                      </a:srgbClr>
                    </a:solidFill>
                  </a:tcPr>
                </a:tc>
                <a:tc>
                  <a:txBody>
                    <a:bodyPr/>
                    <a:lstStyle/>
                    <a:p>
                      <a:pPr algn="ctr" fontAlgn="ctr"/>
                      <a:r>
                        <a:rPr lang="ru-RU" sz="800" b="1" i="0" u="none" strike="noStrike" dirty="0">
                          <a:solidFill>
                            <a:srgbClr val="000000"/>
                          </a:solidFill>
                          <a:effectLst/>
                          <a:latin typeface="Calibri"/>
                        </a:rPr>
                        <a:t>36 </a:t>
                      </a:r>
                    </a:p>
                  </a:txBody>
                  <a:tcPr marL="10001" marR="10001"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alpha val="50000"/>
                      </a:srgbClr>
                    </a:solidFill>
                  </a:tcPr>
                </a:tc>
                <a:extLst>
                  <a:ext uri="{0D108BD9-81ED-4DB2-BD59-A6C34878D82A}">
                    <a16:rowId xmlns:a16="http://schemas.microsoft.com/office/drawing/2014/main" xmlns="" val="10000"/>
                  </a:ext>
                </a:extLst>
              </a:tr>
              <a:tr h="290492">
                <a:tc>
                  <a:txBody>
                    <a:bodyPr/>
                    <a:lstStyle/>
                    <a:p>
                      <a:pPr algn="ctr" fontAlgn="ctr"/>
                      <a:r>
                        <a:rPr lang="ru-RU" sz="800" b="1" i="0" u="none" strike="noStrike" dirty="0">
                          <a:solidFill>
                            <a:srgbClr val="000000"/>
                          </a:solidFill>
                          <a:effectLst/>
                          <a:latin typeface="Calibri"/>
                        </a:rPr>
                        <a:t>контрактов 2 уровня</a:t>
                      </a:r>
                    </a:p>
                  </a:txBody>
                  <a:tcPr marL="10001" marR="10001"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ru-RU" sz="800" b="1" i="0" u="none" strike="noStrike" dirty="0">
                          <a:solidFill>
                            <a:srgbClr val="000000"/>
                          </a:solidFill>
                          <a:effectLst/>
                          <a:latin typeface="Calibri"/>
                        </a:rPr>
                        <a:t>13</a:t>
                      </a:r>
                    </a:p>
                  </a:txBody>
                  <a:tcPr marL="10001" marR="10001"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xmlns="" val="10001"/>
                  </a:ext>
                </a:extLst>
              </a:tr>
              <a:tr h="290492">
                <a:tc>
                  <a:txBody>
                    <a:bodyPr/>
                    <a:lstStyle/>
                    <a:p>
                      <a:pPr algn="ctr" fontAlgn="ctr"/>
                      <a:r>
                        <a:rPr lang="ru-RU" sz="800" b="1" i="0" u="none" strike="noStrike" dirty="0">
                          <a:solidFill>
                            <a:srgbClr val="000000"/>
                          </a:solidFill>
                          <a:effectLst/>
                          <a:latin typeface="Calibri"/>
                        </a:rPr>
                        <a:t>контрактов 3 уровня</a:t>
                      </a:r>
                    </a:p>
                  </a:txBody>
                  <a:tcPr marL="10001" marR="10001"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ru-RU" sz="800" b="1" i="0" u="none" strike="noStrike" dirty="0">
                          <a:solidFill>
                            <a:srgbClr val="000000"/>
                          </a:solidFill>
                          <a:effectLst/>
                          <a:latin typeface="Calibri"/>
                        </a:rPr>
                        <a:t>6 </a:t>
                      </a:r>
                    </a:p>
                  </a:txBody>
                  <a:tcPr marL="10001" marR="10001"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xmlns="" val="10002"/>
                  </a:ext>
                </a:extLst>
              </a:tr>
            </a:tbl>
          </a:graphicData>
        </a:graphic>
      </p:graphicFrame>
      <p:graphicFrame>
        <p:nvGraphicFramePr>
          <p:cNvPr id="85" name="Таблица 84"/>
          <p:cNvGraphicFramePr>
            <a:graphicFrameLocks noGrp="1"/>
          </p:cNvGraphicFramePr>
          <p:nvPr>
            <p:extLst>
              <p:ext uri="{D42A27DB-BD31-4B8C-83A1-F6EECF244321}">
                <p14:modId xmlns:p14="http://schemas.microsoft.com/office/powerpoint/2010/main" val="1710771113"/>
              </p:ext>
            </p:extLst>
          </p:nvPr>
        </p:nvGraphicFramePr>
        <p:xfrm>
          <a:off x="7328141" y="3385850"/>
          <a:ext cx="1555078" cy="905079"/>
        </p:xfrm>
        <a:graphic>
          <a:graphicData uri="http://schemas.openxmlformats.org/drawingml/2006/table">
            <a:tbl>
              <a:tblPr>
                <a:effectLst>
                  <a:outerShdw blurRad="50800" dist="38100" dir="2700000" algn="tl" rotWithShape="0">
                    <a:prstClr val="black">
                      <a:alpha val="40000"/>
                    </a:prstClr>
                  </a:outerShdw>
                </a:effectLst>
              </a:tblPr>
              <a:tblGrid>
                <a:gridCol w="1239735">
                  <a:extLst>
                    <a:ext uri="{9D8B030D-6E8A-4147-A177-3AD203B41FA5}">
                      <a16:colId xmlns:a16="http://schemas.microsoft.com/office/drawing/2014/main" xmlns="" val="20000"/>
                    </a:ext>
                  </a:extLst>
                </a:gridCol>
                <a:gridCol w="315343">
                  <a:extLst>
                    <a:ext uri="{9D8B030D-6E8A-4147-A177-3AD203B41FA5}">
                      <a16:colId xmlns:a16="http://schemas.microsoft.com/office/drawing/2014/main" xmlns="" val="20001"/>
                    </a:ext>
                  </a:extLst>
                </a:gridCol>
              </a:tblGrid>
              <a:tr h="301693">
                <a:tc>
                  <a:txBody>
                    <a:bodyPr/>
                    <a:lstStyle/>
                    <a:p>
                      <a:pPr algn="ctr" fontAlgn="ctr"/>
                      <a:r>
                        <a:rPr lang="ru-RU" sz="800" b="1" i="0" u="none" strike="noStrike" dirty="0">
                          <a:solidFill>
                            <a:srgbClr val="000000"/>
                          </a:solidFill>
                          <a:effectLst/>
                          <a:latin typeface="Calibri"/>
                        </a:rPr>
                        <a:t>контрактов 1 уровня</a:t>
                      </a:r>
                    </a:p>
                  </a:txBody>
                  <a:tcPr marL="10001" marR="10001"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alpha val="50000"/>
                      </a:srgbClr>
                    </a:solidFill>
                  </a:tcPr>
                </a:tc>
                <a:tc>
                  <a:txBody>
                    <a:bodyPr/>
                    <a:lstStyle/>
                    <a:p>
                      <a:pPr algn="ctr" fontAlgn="ctr"/>
                      <a:r>
                        <a:rPr lang="ru-RU" sz="800" b="1" i="0" u="none" strike="noStrike" dirty="0">
                          <a:solidFill>
                            <a:srgbClr val="000000"/>
                          </a:solidFill>
                          <a:effectLst/>
                          <a:latin typeface="Calibri"/>
                        </a:rPr>
                        <a:t>9 </a:t>
                      </a:r>
                    </a:p>
                  </a:txBody>
                  <a:tcPr marL="10001" marR="10001"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alpha val="50000"/>
                      </a:srgbClr>
                    </a:solidFill>
                  </a:tcPr>
                </a:tc>
                <a:extLst>
                  <a:ext uri="{0D108BD9-81ED-4DB2-BD59-A6C34878D82A}">
                    <a16:rowId xmlns:a16="http://schemas.microsoft.com/office/drawing/2014/main" xmlns="" val="10000"/>
                  </a:ext>
                </a:extLst>
              </a:tr>
              <a:tr h="301693">
                <a:tc>
                  <a:txBody>
                    <a:bodyPr/>
                    <a:lstStyle/>
                    <a:p>
                      <a:pPr algn="ctr" fontAlgn="ctr"/>
                      <a:r>
                        <a:rPr lang="ru-RU" sz="800" b="1" i="0" u="none" strike="noStrike" dirty="0">
                          <a:solidFill>
                            <a:srgbClr val="000000"/>
                          </a:solidFill>
                          <a:effectLst/>
                          <a:latin typeface="Calibri"/>
                        </a:rPr>
                        <a:t>контрактов 2 уровня</a:t>
                      </a:r>
                    </a:p>
                  </a:txBody>
                  <a:tcPr marL="10001" marR="10001"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ru-RU" sz="800" b="1" i="0" u="none" strike="noStrike" dirty="0">
                          <a:solidFill>
                            <a:srgbClr val="000000"/>
                          </a:solidFill>
                          <a:effectLst/>
                          <a:latin typeface="Calibri"/>
                        </a:rPr>
                        <a:t>6</a:t>
                      </a:r>
                    </a:p>
                  </a:txBody>
                  <a:tcPr marL="10001" marR="10001"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xmlns="" val="10001"/>
                  </a:ext>
                </a:extLst>
              </a:tr>
              <a:tr h="301693">
                <a:tc>
                  <a:txBody>
                    <a:bodyPr/>
                    <a:lstStyle/>
                    <a:p>
                      <a:pPr algn="ctr" fontAlgn="ctr"/>
                      <a:r>
                        <a:rPr lang="ru-RU" sz="800" b="1" i="0" u="none" strike="noStrike" dirty="0">
                          <a:solidFill>
                            <a:srgbClr val="000000"/>
                          </a:solidFill>
                          <a:effectLst/>
                          <a:latin typeface="Calibri"/>
                        </a:rPr>
                        <a:t>контрактов 3 уровня</a:t>
                      </a:r>
                    </a:p>
                  </a:txBody>
                  <a:tcPr marL="10001" marR="10001"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ru-RU" sz="800" b="1" i="0" u="none" strike="noStrike" dirty="0">
                          <a:solidFill>
                            <a:srgbClr val="000000"/>
                          </a:solidFill>
                          <a:effectLst/>
                          <a:latin typeface="Calibri"/>
                        </a:rPr>
                        <a:t>3 </a:t>
                      </a:r>
                    </a:p>
                  </a:txBody>
                  <a:tcPr marL="10001" marR="10001"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xmlns="" val="10002"/>
                  </a:ext>
                </a:extLst>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375112240"/>
              </p:ext>
            </p:extLst>
          </p:nvPr>
        </p:nvGraphicFramePr>
        <p:xfrm>
          <a:off x="8330207" y="5134541"/>
          <a:ext cx="1363767" cy="966508"/>
        </p:xfrm>
        <a:graphic>
          <a:graphicData uri="http://schemas.openxmlformats.org/drawingml/2006/table">
            <a:tbl>
              <a:tblPr>
                <a:effectLst>
                  <a:outerShdw blurRad="50800" dist="38100" dir="2700000" algn="tl" rotWithShape="0">
                    <a:prstClr val="black">
                      <a:alpha val="40000"/>
                    </a:prstClr>
                  </a:outerShdw>
                </a:effectLst>
              </a:tblPr>
              <a:tblGrid>
                <a:gridCol w="1132310">
                  <a:extLst>
                    <a:ext uri="{9D8B030D-6E8A-4147-A177-3AD203B41FA5}">
                      <a16:colId xmlns:a16="http://schemas.microsoft.com/office/drawing/2014/main" xmlns="" val="20000"/>
                    </a:ext>
                  </a:extLst>
                </a:gridCol>
                <a:gridCol w="231457">
                  <a:extLst>
                    <a:ext uri="{9D8B030D-6E8A-4147-A177-3AD203B41FA5}">
                      <a16:colId xmlns:a16="http://schemas.microsoft.com/office/drawing/2014/main" xmlns="" val="20001"/>
                    </a:ext>
                  </a:extLst>
                </a:gridCol>
              </a:tblGrid>
              <a:tr h="241627">
                <a:tc>
                  <a:txBody>
                    <a:bodyPr/>
                    <a:lstStyle/>
                    <a:p>
                      <a:pPr algn="ctr" fontAlgn="ctr"/>
                      <a:r>
                        <a:rPr lang="ru-RU" sz="800" b="1" i="0" u="none" strike="noStrike" dirty="0">
                          <a:solidFill>
                            <a:srgbClr val="000000"/>
                          </a:solidFill>
                          <a:effectLst/>
                          <a:latin typeface="Calibri"/>
                        </a:rPr>
                        <a:t>контрактов 1 уровня</a:t>
                      </a:r>
                    </a:p>
                  </a:txBody>
                  <a:tcPr marL="10001" marR="10001"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alpha val="50000"/>
                      </a:srgbClr>
                    </a:solidFill>
                  </a:tcPr>
                </a:tc>
                <a:tc>
                  <a:txBody>
                    <a:bodyPr/>
                    <a:lstStyle/>
                    <a:p>
                      <a:pPr algn="ctr" fontAlgn="ctr"/>
                      <a:r>
                        <a:rPr lang="ru-RU" sz="800" b="1" i="0" u="none" strike="noStrike" dirty="0">
                          <a:solidFill>
                            <a:srgbClr val="000000"/>
                          </a:solidFill>
                          <a:effectLst/>
                          <a:latin typeface="Calibri"/>
                        </a:rPr>
                        <a:t>42</a:t>
                      </a:r>
                    </a:p>
                  </a:txBody>
                  <a:tcPr marL="10001" marR="10001"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alpha val="50000"/>
                      </a:srgbClr>
                    </a:solidFill>
                  </a:tcPr>
                </a:tc>
                <a:extLst>
                  <a:ext uri="{0D108BD9-81ED-4DB2-BD59-A6C34878D82A}">
                    <a16:rowId xmlns:a16="http://schemas.microsoft.com/office/drawing/2014/main" xmlns="" val="10000"/>
                  </a:ext>
                </a:extLst>
              </a:tr>
              <a:tr h="241627">
                <a:tc>
                  <a:txBody>
                    <a:bodyPr/>
                    <a:lstStyle/>
                    <a:p>
                      <a:pPr algn="ctr" fontAlgn="ctr"/>
                      <a:r>
                        <a:rPr lang="ru-RU" sz="800" b="1" i="0" u="none" strike="noStrike" dirty="0">
                          <a:solidFill>
                            <a:srgbClr val="000000"/>
                          </a:solidFill>
                          <a:effectLst/>
                          <a:latin typeface="Calibri"/>
                        </a:rPr>
                        <a:t>контрактов 2 уровня</a:t>
                      </a:r>
                    </a:p>
                  </a:txBody>
                  <a:tcPr marL="10001" marR="10001"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ru-RU" sz="800" b="1" i="0" u="none" strike="noStrike" dirty="0">
                          <a:solidFill>
                            <a:srgbClr val="000000"/>
                          </a:solidFill>
                          <a:effectLst/>
                          <a:latin typeface="Calibri"/>
                        </a:rPr>
                        <a:t>15</a:t>
                      </a:r>
                    </a:p>
                  </a:txBody>
                  <a:tcPr marL="10001" marR="10001"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xmlns="" val="10001"/>
                  </a:ext>
                </a:extLst>
              </a:tr>
              <a:tr h="241627">
                <a:tc>
                  <a:txBody>
                    <a:bodyPr/>
                    <a:lstStyle/>
                    <a:p>
                      <a:pPr algn="ctr" fontAlgn="ctr"/>
                      <a:r>
                        <a:rPr lang="ru-RU" sz="800" b="1" i="0" u="none" strike="noStrike" dirty="0">
                          <a:solidFill>
                            <a:srgbClr val="000000"/>
                          </a:solidFill>
                          <a:effectLst/>
                          <a:latin typeface="Calibri"/>
                        </a:rPr>
                        <a:t>контрактов 3 уровня</a:t>
                      </a:r>
                    </a:p>
                  </a:txBody>
                  <a:tcPr marL="10001" marR="10001"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ru-RU" sz="800" b="1" i="0" u="none" strike="noStrike" dirty="0">
                          <a:solidFill>
                            <a:srgbClr val="000000"/>
                          </a:solidFill>
                          <a:effectLst/>
                          <a:latin typeface="Calibri"/>
                        </a:rPr>
                        <a:t>2</a:t>
                      </a:r>
                    </a:p>
                  </a:txBody>
                  <a:tcPr marL="10001" marR="10001"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xmlns="" val="10002"/>
                  </a:ext>
                </a:extLst>
              </a:tr>
              <a:tr h="241627">
                <a:tc>
                  <a:txBody>
                    <a:bodyPr/>
                    <a:lstStyle/>
                    <a:p>
                      <a:pPr algn="ctr" fontAlgn="ctr"/>
                      <a:r>
                        <a:rPr lang="ru-RU" sz="800" b="1" i="0" u="none" strike="noStrike" dirty="0">
                          <a:solidFill>
                            <a:srgbClr val="000000"/>
                          </a:solidFill>
                          <a:effectLst/>
                          <a:latin typeface="Calibri"/>
                        </a:rPr>
                        <a:t>контрактов 4 уровня</a:t>
                      </a:r>
                    </a:p>
                  </a:txBody>
                  <a:tcPr marL="10001" marR="10001"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dirty="0">
                          <a:solidFill>
                            <a:srgbClr val="000000"/>
                          </a:solidFill>
                          <a:effectLst/>
                          <a:latin typeface="Calibri"/>
                        </a:rPr>
                        <a:t>1</a:t>
                      </a:r>
                    </a:p>
                  </a:txBody>
                  <a:tcPr marL="10001" marR="10001"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10003"/>
                  </a:ext>
                </a:extLst>
              </a:tr>
            </a:tbl>
          </a:graphicData>
        </a:graphic>
      </p:graphicFrame>
      <p:sp>
        <p:nvSpPr>
          <p:cNvPr id="6" name="Скругленный прямоугольник 5"/>
          <p:cNvSpPr/>
          <p:nvPr/>
        </p:nvSpPr>
        <p:spPr>
          <a:xfrm>
            <a:off x="6104690" y="5621724"/>
            <a:ext cx="2023233" cy="509370"/>
          </a:xfrm>
          <a:prstGeom prst="roundRect">
            <a:avLst/>
          </a:prstGeom>
          <a:solidFill>
            <a:schemeClr val="accent1">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lIns="107834" tIns="53920" rIns="107834" bIns="53920" rtlCol="0" anchor="ctr"/>
          <a:lstStyle/>
          <a:p>
            <a:pPr algn="ctr"/>
            <a:r>
              <a:rPr lang="ru-RU" sz="1400" b="1" dirty="0">
                <a:solidFill>
                  <a:prstClr val="white"/>
                </a:solidFill>
                <a:effectLst>
                  <a:outerShdw blurRad="38100" dist="38100" dir="2700000" algn="tl">
                    <a:srgbClr val="000000">
                      <a:alpha val="43137"/>
                    </a:srgbClr>
                  </a:outerShdw>
                </a:effectLst>
              </a:rPr>
              <a:t>СРОК РЕАЛИЗАЦИИ</a:t>
            </a:r>
          </a:p>
          <a:p>
            <a:pPr algn="ctr"/>
            <a:r>
              <a:rPr lang="ru-RU" sz="1400" b="1" dirty="0">
                <a:solidFill>
                  <a:prstClr val="white"/>
                </a:solidFill>
                <a:effectLst>
                  <a:outerShdw blurRad="38100" dist="38100" dir="2700000" algn="tl">
                    <a:srgbClr val="000000">
                      <a:alpha val="43137"/>
                    </a:srgbClr>
                  </a:outerShdw>
                </a:effectLst>
              </a:rPr>
              <a:t>2015 – 2018 годы</a:t>
            </a:r>
          </a:p>
        </p:txBody>
      </p:sp>
      <p:cxnSp>
        <p:nvCxnSpPr>
          <p:cNvPr id="8" name="Прямая соединительная линия 7"/>
          <p:cNvCxnSpPr/>
          <p:nvPr/>
        </p:nvCxnSpPr>
        <p:spPr>
          <a:xfrm>
            <a:off x="9832466" y="7036756"/>
            <a:ext cx="2878768" cy="0"/>
          </a:xfrm>
          <a:prstGeom prst="line">
            <a:avLst/>
          </a:prstGeom>
          <a:ln w="15875" cmpd="thickThin">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graphicFrame>
        <p:nvGraphicFramePr>
          <p:cNvPr id="56" name="Таблица 55"/>
          <p:cNvGraphicFramePr>
            <a:graphicFrameLocks noGrp="1"/>
          </p:cNvGraphicFramePr>
          <p:nvPr>
            <p:extLst>
              <p:ext uri="{D42A27DB-BD31-4B8C-83A1-F6EECF244321}">
                <p14:modId xmlns:p14="http://schemas.microsoft.com/office/powerpoint/2010/main" val="422040269"/>
              </p:ext>
            </p:extLst>
          </p:nvPr>
        </p:nvGraphicFramePr>
        <p:xfrm>
          <a:off x="4847925" y="6972464"/>
          <a:ext cx="1393629" cy="639704"/>
        </p:xfrm>
        <a:graphic>
          <a:graphicData uri="http://schemas.openxmlformats.org/drawingml/2006/table">
            <a:tbl>
              <a:tblPr>
                <a:effectLst>
                  <a:outerShdw blurRad="50800" dist="38100" dir="2700000" algn="tl" rotWithShape="0">
                    <a:prstClr val="black">
                      <a:alpha val="40000"/>
                    </a:prstClr>
                  </a:outerShdw>
                </a:effectLst>
              </a:tblPr>
              <a:tblGrid>
                <a:gridCol w="1177755">
                  <a:extLst>
                    <a:ext uri="{9D8B030D-6E8A-4147-A177-3AD203B41FA5}">
                      <a16:colId xmlns:a16="http://schemas.microsoft.com/office/drawing/2014/main" xmlns="" val="20000"/>
                    </a:ext>
                  </a:extLst>
                </a:gridCol>
                <a:gridCol w="215874">
                  <a:extLst>
                    <a:ext uri="{9D8B030D-6E8A-4147-A177-3AD203B41FA5}">
                      <a16:colId xmlns:a16="http://schemas.microsoft.com/office/drawing/2014/main" xmlns="" val="20001"/>
                    </a:ext>
                  </a:extLst>
                </a:gridCol>
              </a:tblGrid>
              <a:tr h="193894">
                <a:tc>
                  <a:txBody>
                    <a:bodyPr/>
                    <a:lstStyle/>
                    <a:p>
                      <a:pPr algn="ctr" fontAlgn="ctr"/>
                      <a:r>
                        <a:rPr lang="ru-RU" sz="800" b="1" i="0" u="none" strike="noStrike" dirty="0">
                          <a:solidFill>
                            <a:srgbClr val="000000"/>
                          </a:solidFill>
                          <a:effectLst/>
                          <a:latin typeface="Calibri"/>
                        </a:rPr>
                        <a:t>контрактов в ТОФК</a:t>
                      </a:r>
                    </a:p>
                  </a:txBody>
                  <a:tcPr marL="37800" marR="37800"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alpha val="50000"/>
                      </a:srgbClr>
                    </a:solidFill>
                  </a:tcPr>
                </a:tc>
                <a:tc>
                  <a:txBody>
                    <a:bodyPr/>
                    <a:lstStyle/>
                    <a:p>
                      <a:pPr algn="ctr" fontAlgn="ctr"/>
                      <a:r>
                        <a:rPr lang="ru-RU" sz="800" b="1" i="0" u="none" strike="noStrike" dirty="0">
                          <a:solidFill>
                            <a:srgbClr val="000000"/>
                          </a:solidFill>
                          <a:effectLst/>
                          <a:latin typeface="Calibri"/>
                        </a:rPr>
                        <a:t>1 </a:t>
                      </a:r>
                    </a:p>
                  </a:txBody>
                  <a:tcPr marL="37800" marR="37800"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alpha val="50000"/>
                      </a:srgbClr>
                    </a:solidFill>
                  </a:tcPr>
                </a:tc>
                <a:extLst>
                  <a:ext uri="{0D108BD9-81ED-4DB2-BD59-A6C34878D82A}">
                    <a16:rowId xmlns:a16="http://schemas.microsoft.com/office/drawing/2014/main" xmlns="" val="10000"/>
                  </a:ext>
                </a:extLst>
              </a:tr>
              <a:tr h="445810">
                <a:tc>
                  <a:txBody>
                    <a:bodyPr/>
                    <a:lstStyle/>
                    <a:p>
                      <a:pPr algn="ctr" fontAlgn="ctr"/>
                      <a:r>
                        <a:rPr lang="ru-RU" sz="800" b="1" i="0" u="none" strike="noStrike" dirty="0">
                          <a:solidFill>
                            <a:srgbClr val="000000"/>
                          </a:solidFill>
                          <a:effectLst/>
                          <a:latin typeface="Calibri"/>
                        </a:rPr>
                        <a:t>контрактов в кредитной организации </a:t>
                      </a:r>
                    </a:p>
                  </a:txBody>
                  <a:tcPr marL="37800" marR="37800"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ru-RU" sz="800" b="1" i="0" u="none" strike="noStrike" dirty="0">
                          <a:solidFill>
                            <a:srgbClr val="000000"/>
                          </a:solidFill>
                          <a:effectLst/>
                          <a:latin typeface="Calibri"/>
                        </a:rPr>
                        <a:t>22</a:t>
                      </a:r>
                    </a:p>
                  </a:txBody>
                  <a:tcPr marL="37800" marR="37800"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xmlns="" val="10001"/>
                  </a:ext>
                </a:extLst>
              </a:tr>
            </a:tbl>
          </a:graphicData>
        </a:graphic>
      </p:graphicFrame>
      <p:graphicFrame>
        <p:nvGraphicFramePr>
          <p:cNvPr id="58" name="Таблица 57"/>
          <p:cNvGraphicFramePr>
            <a:graphicFrameLocks noGrp="1"/>
          </p:cNvGraphicFramePr>
          <p:nvPr>
            <p:extLst>
              <p:ext uri="{D42A27DB-BD31-4B8C-83A1-F6EECF244321}">
                <p14:modId xmlns:p14="http://schemas.microsoft.com/office/powerpoint/2010/main" val="1738239787"/>
              </p:ext>
            </p:extLst>
          </p:nvPr>
        </p:nvGraphicFramePr>
        <p:xfrm>
          <a:off x="7963611" y="6915987"/>
          <a:ext cx="1412126" cy="684556"/>
        </p:xfrm>
        <a:graphic>
          <a:graphicData uri="http://schemas.openxmlformats.org/drawingml/2006/table">
            <a:tbl>
              <a:tblPr>
                <a:effectLst>
                  <a:outerShdw blurRad="50800" dist="38100" dir="2700000" algn="tl" rotWithShape="0">
                    <a:prstClr val="black">
                      <a:alpha val="40000"/>
                    </a:prstClr>
                  </a:outerShdw>
                </a:effectLst>
              </a:tblPr>
              <a:tblGrid>
                <a:gridCol w="1114152">
                  <a:extLst>
                    <a:ext uri="{9D8B030D-6E8A-4147-A177-3AD203B41FA5}">
                      <a16:colId xmlns:a16="http://schemas.microsoft.com/office/drawing/2014/main" xmlns="" val="20000"/>
                    </a:ext>
                  </a:extLst>
                </a:gridCol>
                <a:gridCol w="297974">
                  <a:extLst>
                    <a:ext uri="{9D8B030D-6E8A-4147-A177-3AD203B41FA5}">
                      <a16:colId xmlns:a16="http://schemas.microsoft.com/office/drawing/2014/main" xmlns="" val="20001"/>
                    </a:ext>
                  </a:extLst>
                </a:gridCol>
              </a:tblGrid>
              <a:tr h="238746">
                <a:tc>
                  <a:txBody>
                    <a:bodyPr/>
                    <a:lstStyle/>
                    <a:p>
                      <a:pPr algn="ctr" fontAlgn="ctr"/>
                      <a:r>
                        <a:rPr lang="ru-RU" sz="800" b="1" i="0" u="none" strike="noStrike" dirty="0">
                          <a:solidFill>
                            <a:srgbClr val="000000"/>
                          </a:solidFill>
                          <a:effectLst/>
                          <a:latin typeface="Calibri"/>
                        </a:rPr>
                        <a:t>контрактов в ТОФК</a:t>
                      </a:r>
                    </a:p>
                  </a:txBody>
                  <a:tcPr marL="37800" marR="37800"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alpha val="50000"/>
                      </a:srgbClr>
                    </a:solidFill>
                  </a:tcPr>
                </a:tc>
                <a:tc>
                  <a:txBody>
                    <a:bodyPr/>
                    <a:lstStyle/>
                    <a:p>
                      <a:pPr algn="ctr" fontAlgn="ctr"/>
                      <a:r>
                        <a:rPr lang="ru-RU" sz="800" b="1" i="0" u="none" strike="noStrike" dirty="0">
                          <a:solidFill>
                            <a:srgbClr val="000000"/>
                          </a:solidFill>
                          <a:effectLst/>
                          <a:latin typeface="Calibri"/>
                        </a:rPr>
                        <a:t>1 </a:t>
                      </a:r>
                    </a:p>
                  </a:txBody>
                  <a:tcPr marL="37800" marR="37800"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alpha val="50000"/>
                      </a:srgbClr>
                    </a:solidFill>
                  </a:tcPr>
                </a:tc>
                <a:extLst>
                  <a:ext uri="{0D108BD9-81ED-4DB2-BD59-A6C34878D82A}">
                    <a16:rowId xmlns:a16="http://schemas.microsoft.com/office/drawing/2014/main" xmlns="" val="10000"/>
                  </a:ext>
                </a:extLst>
              </a:tr>
              <a:tr h="445810">
                <a:tc>
                  <a:txBody>
                    <a:bodyPr/>
                    <a:lstStyle/>
                    <a:p>
                      <a:pPr algn="ctr" fontAlgn="ctr"/>
                      <a:r>
                        <a:rPr lang="ru-RU" sz="800" b="1" i="0" u="none" strike="noStrike" dirty="0">
                          <a:solidFill>
                            <a:srgbClr val="000000"/>
                          </a:solidFill>
                          <a:effectLst/>
                          <a:latin typeface="Calibri"/>
                        </a:rPr>
                        <a:t>контрактов в кредитной организации </a:t>
                      </a:r>
                    </a:p>
                  </a:txBody>
                  <a:tcPr marL="37800" marR="37800"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ru-RU" sz="800" b="1" i="0" u="none" strike="noStrike" dirty="0">
                          <a:solidFill>
                            <a:srgbClr val="000000"/>
                          </a:solidFill>
                          <a:effectLst/>
                          <a:latin typeface="Calibri"/>
                        </a:rPr>
                        <a:t>25</a:t>
                      </a:r>
                    </a:p>
                  </a:txBody>
                  <a:tcPr marL="37800" marR="37800"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xmlns="" val="10001"/>
                  </a:ext>
                </a:extLst>
              </a:tr>
            </a:tbl>
          </a:graphicData>
        </a:graphic>
      </p:graphicFrame>
      <p:sp>
        <p:nvSpPr>
          <p:cNvPr id="38" name="Прямоугольник 37"/>
          <p:cNvSpPr/>
          <p:nvPr/>
        </p:nvSpPr>
        <p:spPr>
          <a:xfrm>
            <a:off x="8704579" y="2440843"/>
            <a:ext cx="3989798" cy="1943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53920" rIns="0" bIns="53920" rtlCol="0" anchor="ctr" anchorCtr="0"/>
          <a:lstStyle/>
          <a:p>
            <a:pPr algn="r"/>
            <a:r>
              <a:rPr lang="ru-RU" sz="1200" dirty="0">
                <a:solidFill>
                  <a:prstClr val="black">
                    <a:lumMod val="95000"/>
                    <a:lumOff val="5000"/>
                  </a:prstClr>
                </a:solidFill>
              </a:rPr>
              <a:t>Всего по состоянию на </a:t>
            </a:r>
            <a:r>
              <a:rPr lang="ru-RU" sz="1200" b="1" dirty="0">
                <a:solidFill>
                  <a:srgbClr val="FF0000"/>
                </a:solidFill>
              </a:rPr>
              <a:t>10 сентября 2018 года </a:t>
            </a:r>
            <a:r>
              <a:rPr lang="ru-RU" sz="1200" dirty="0">
                <a:solidFill>
                  <a:prstClr val="black">
                    <a:lumMod val="95000"/>
                    <a:lumOff val="5000"/>
                  </a:prstClr>
                </a:solidFill>
              </a:rPr>
              <a:t>по </a:t>
            </a:r>
            <a:r>
              <a:rPr lang="ru-RU" sz="1200" b="1" dirty="0">
                <a:solidFill>
                  <a:prstClr val="black">
                    <a:lumMod val="95000"/>
                    <a:lumOff val="5000"/>
                  </a:prstClr>
                </a:solidFill>
              </a:rPr>
              <a:t>7 </a:t>
            </a:r>
            <a:r>
              <a:rPr lang="ru-RU" sz="1200" dirty="0">
                <a:solidFill>
                  <a:prstClr val="black">
                    <a:lumMod val="95000"/>
                    <a:lumOff val="5000"/>
                  </a:prstClr>
                </a:solidFill>
              </a:rPr>
              <a:t>ГК перечислено </a:t>
            </a:r>
            <a:r>
              <a:rPr lang="ru-RU" sz="1200" b="1" dirty="0">
                <a:solidFill>
                  <a:prstClr val="black">
                    <a:lumMod val="95000"/>
                    <a:lumOff val="5000"/>
                  </a:prstClr>
                </a:solidFill>
              </a:rPr>
              <a:t>111 125,82</a:t>
            </a:r>
            <a:r>
              <a:rPr lang="ru-RU" sz="1200" dirty="0">
                <a:solidFill>
                  <a:prstClr val="black">
                    <a:lumMod val="95000"/>
                    <a:lumOff val="5000"/>
                  </a:prstClr>
                </a:solidFill>
              </a:rPr>
              <a:t> млн. руб. (</a:t>
            </a:r>
            <a:r>
              <a:rPr lang="ru-RU" sz="1200" b="1" dirty="0">
                <a:solidFill>
                  <a:prstClr val="black">
                    <a:lumMod val="95000"/>
                    <a:lumOff val="5000"/>
                  </a:prstClr>
                </a:solidFill>
              </a:rPr>
              <a:t>97,98</a:t>
            </a:r>
            <a:r>
              <a:rPr lang="ru-RU" sz="1200" dirty="0">
                <a:solidFill>
                  <a:prstClr val="black">
                    <a:lumMod val="95000"/>
                    <a:lumOff val="5000"/>
                  </a:prstClr>
                </a:solidFill>
              </a:rPr>
              <a:t>% от суммы заключенных ГК), включая авансовые платежи – </a:t>
            </a:r>
            <a:r>
              <a:rPr lang="ru-RU" sz="1200" b="1" dirty="0">
                <a:solidFill>
                  <a:prstClr val="black">
                    <a:lumMod val="95000"/>
                    <a:lumOff val="5000"/>
                  </a:prstClr>
                </a:solidFill>
              </a:rPr>
              <a:t>67 661,99</a:t>
            </a:r>
            <a:r>
              <a:rPr lang="ru-RU" sz="1200" dirty="0">
                <a:solidFill>
                  <a:prstClr val="black">
                    <a:lumMod val="95000"/>
                    <a:lumOff val="5000"/>
                  </a:prstClr>
                </a:solidFill>
              </a:rPr>
              <a:t> млн. руб. (</a:t>
            </a:r>
            <a:r>
              <a:rPr lang="ru-RU" sz="1200" b="1" dirty="0">
                <a:solidFill>
                  <a:prstClr val="black">
                    <a:lumMod val="95000"/>
                    <a:lumOff val="5000"/>
                  </a:prstClr>
                </a:solidFill>
              </a:rPr>
              <a:t>59,66% </a:t>
            </a:r>
            <a:r>
              <a:rPr lang="ru-RU" sz="1200" dirty="0">
                <a:solidFill>
                  <a:prstClr val="black">
                    <a:lumMod val="95000"/>
                    <a:lumOff val="5000"/>
                  </a:prstClr>
                </a:solidFill>
              </a:rPr>
              <a:t>от суммы заключенных ГК). Стоимость выполненных работ составила </a:t>
            </a:r>
            <a:r>
              <a:rPr lang="ru-RU" sz="1200" b="1" dirty="0">
                <a:solidFill>
                  <a:prstClr val="black">
                    <a:lumMod val="95000"/>
                    <a:lumOff val="5000"/>
                  </a:prstClr>
                </a:solidFill>
              </a:rPr>
              <a:t>71 704,24 </a:t>
            </a:r>
            <a:r>
              <a:rPr lang="ru-RU" sz="1200" dirty="0">
                <a:solidFill>
                  <a:prstClr val="black">
                    <a:lumMod val="95000"/>
                    <a:lumOff val="5000"/>
                  </a:prstClr>
                </a:solidFill>
              </a:rPr>
              <a:t>млн. руб. </a:t>
            </a:r>
          </a:p>
          <a:p>
            <a:pPr algn="r"/>
            <a:r>
              <a:rPr lang="ru-RU" sz="1200" dirty="0">
                <a:solidFill>
                  <a:prstClr val="black">
                    <a:lumMod val="95000"/>
                    <a:lumOff val="5000"/>
                  </a:prstClr>
                </a:solidFill>
              </a:rPr>
              <a:t>(</a:t>
            </a:r>
            <a:r>
              <a:rPr lang="ru-RU" sz="1200" b="1" dirty="0">
                <a:solidFill>
                  <a:prstClr val="black">
                    <a:lumMod val="95000"/>
                    <a:lumOff val="5000"/>
                  </a:prstClr>
                </a:solidFill>
              </a:rPr>
              <a:t>63,22</a:t>
            </a:r>
            <a:r>
              <a:rPr lang="ru-RU" sz="1200" dirty="0">
                <a:solidFill>
                  <a:prstClr val="black">
                    <a:lumMod val="95000"/>
                    <a:lumOff val="5000"/>
                  </a:prstClr>
                </a:solidFill>
              </a:rPr>
              <a:t>% от суммы заключенных ГК), аванс закрыт </a:t>
            </a:r>
          </a:p>
          <a:p>
            <a:pPr algn="r"/>
            <a:r>
              <a:rPr lang="ru-RU" sz="1200" dirty="0">
                <a:solidFill>
                  <a:prstClr val="black">
                    <a:lumMod val="95000"/>
                    <a:lumOff val="5000"/>
                  </a:prstClr>
                </a:solidFill>
              </a:rPr>
              <a:t>на сумму </a:t>
            </a:r>
            <a:r>
              <a:rPr lang="ru-RU" sz="1200" b="1" dirty="0">
                <a:solidFill>
                  <a:prstClr val="black">
                    <a:lumMod val="95000"/>
                    <a:lumOff val="5000"/>
                  </a:prstClr>
                </a:solidFill>
              </a:rPr>
              <a:t>28 232,06 </a:t>
            </a:r>
            <a:r>
              <a:rPr lang="ru-RU" sz="1200" dirty="0">
                <a:solidFill>
                  <a:prstClr val="black">
                    <a:lumMod val="95000"/>
                    <a:lumOff val="5000"/>
                  </a:prstClr>
                </a:solidFill>
              </a:rPr>
              <a:t>млн. руб. (</a:t>
            </a:r>
            <a:r>
              <a:rPr lang="ru-RU" sz="1200" b="1" dirty="0">
                <a:solidFill>
                  <a:prstClr val="black">
                    <a:lumMod val="95000"/>
                    <a:lumOff val="5000"/>
                  </a:prstClr>
                </a:solidFill>
              </a:rPr>
              <a:t>41,73</a:t>
            </a:r>
            <a:r>
              <a:rPr lang="ru-RU" sz="1200" dirty="0">
                <a:solidFill>
                  <a:prstClr val="black">
                    <a:lumMod val="95000"/>
                    <a:lumOff val="5000"/>
                  </a:prstClr>
                </a:solidFill>
              </a:rPr>
              <a:t>% от суммы </a:t>
            </a:r>
          </a:p>
          <a:p>
            <a:pPr algn="r"/>
            <a:r>
              <a:rPr lang="ru-RU" sz="1200" dirty="0">
                <a:solidFill>
                  <a:prstClr val="black">
                    <a:lumMod val="95000"/>
                    <a:lumOff val="5000"/>
                  </a:prstClr>
                </a:solidFill>
              </a:rPr>
              <a:t>выплаченного аванса).</a:t>
            </a:r>
          </a:p>
        </p:txBody>
      </p:sp>
      <p:sp>
        <p:nvSpPr>
          <p:cNvPr id="60" name="Блок-схема: альтернативный процесс 59"/>
          <p:cNvSpPr/>
          <p:nvPr/>
        </p:nvSpPr>
        <p:spPr>
          <a:xfrm>
            <a:off x="54350" y="1835711"/>
            <a:ext cx="1755632" cy="492418"/>
          </a:xfrm>
          <a:prstGeom prst="flowChartAlternateProcess">
            <a:avLst/>
          </a:prstGeom>
          <a:solidFill>
            <a:schemeClr val="accent6">
              <a:lumMod val="20000"/>
              <a:lumOff val="80000"/>
              <a:alpha val="59000"/>
            </a:schemeClr>
          </a:solidFill>
          <a:ln>
            <a:solidFill>
              <a:srgbClr val="C00000"/>
            </a:solidFill>
          </a:ln>
          <a:effectLst>
            <a:glow rad="38100">
              <a:schemeClr val="accent1">
                <a:satMod val="175000"/>
                <a:alpha val="30000"/>
              </a:schemeClr>
            </a:glow>
            <a:softEdge rad="127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2455" tIns="53920" rIns="0" bIns="53920" rtlCol="0" anchor="ctr"/>
          <a:lstStyle/>
          <a:p>
            <a:r>
              <a:rPr lang="ru-RU" sz="1100" b="1" dirty="0">
                <a:solidFill>
                  <a:srgbClr val="FF0000"/>
                </a:solidFill>
              </a:rPr>
              <a:t>Эксплуатационная готовность </a:t>
            </a:r>
            <a:r>
              <a:rPr lang="ru-RU" sz="1100" b="1" dirty="0">
                <a:solidFill>
                  <a:srgbClr val="5B9BD5">
                    <a:lumMod val="50000"/>
                  </a:srgbClr>
                </a:solidFill>
              </a:rPr>
              <a:t>/ </a:t>
            </a:r>
            <a:r>
              <a:rPr lang="ru-RU" sz="1100" b="1" dirty="0">
                <a:solidFill>
                  <a:srgbClr val="00B050"/>
                </a:solidFill>
              </a:rPr>
              <a:t>Перечислено средств  по ГК</a:t>
            </a:r>
          </a:p>
        </p:txBody>
      </p:sp>
      <p:sp>
        <p:nvSpPr>
          <p:cNvPr id="12" name="Стрелка вправо 11"/>
          <p:cNvSpPr/>
          <p:nvPr/>
        </p:nvSpPr>
        <p:spPr>
          <a:xfrm>
            <a:off x="54403" y="2440839"/>
            <a:ext cx="877758" cy="904814"/>
          </a:xfrm>
          <a:prstGeom prst="rightArrow">
            <a:avLst>
              <a:gd name="adj1" fmla="val 100000"/>
              <a:gd name="adj2" fmla="val 21239"/>
            </a:avLst>
          </a:prstGeom>
          <a:solidFill>
            <a:schemeClr val="accent6">
              <a:lumMod val="20000"/>
              <a:lumOff val="80000"/>
              <a:alpha val="59000"/>
            </a:schemeClr>
          </a:solidFill>
          <a:ln>
            <a:solidFill>
              <a:srgbClr val="C00000"/>
            </a:solidFill>
          </a:ln>
          <a:effectLst>
            <a:glow rad="38100">
              <a:schemeClr val="accent1">
                <a:satMod val="175000"/>
                <a:alpha val="30000"/>
              </a:schemeClr>
            </a:glow>
            <a:softEdge rad="127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53920" rIns="0" bIns="53920" rtlCol="0" anchor="ctr"/>
          <a:lstStyle/>
          <a:p>
            <a:pPr algn="ctr"/>
            <a:r>
              <a:rPr lang="ru-RU" sz="1600" b="1" dirty="0">
                <a:solidFill>
                  <a:srgbClr val="FF0000"/>
                </a:solidFill>
              </a:rPr>
              <a:t>100%</a:t>
            </a:r>
            <a:r>
              <a:rPr lang="ru-RU" sz="1600" b="1" dirty="0">
                <a:solidFill>
                  <a:prstClr val="black"/>
                </a:solidFill>
              </a:rPr>
              <a:t>/</a:t>
            </a:r>
            <a:r>
              <a:rPr lang="ru-RU" sz="1600" b="1" dirty="0">
                <a:solidFill>
                  <a:srgbClr val="FF0000"/>
                </a:solidFill>
              </a:rPr>
              <a:t> </a:t>
            </a:r>
          </a:p>
          <a:p>
            <a:pPr algn="ctr"/>
            <a:r>
              <a:rPr lang="ru-RU" sz="1600" b="1" dirty="0">
                <a:solidFill>
                  <a:srgbClr val="00B050"/>
                </a:solidFill>
              </a:rPr>
              <a:t>98,0 %</a:t>
            </a:r>
          </a:p>
        </p:txBody>
      </p:sp>
      <p:sp>
        <p:nvSpPr>
          <p:cNvPr id="71" name="Стрелка вправо 70"/>
          <p:cNvSpPr/>
          <p:nvPr/>
        </p:nvSpPr>
        <p:spPr>
          <a:xfrm>
            <a:off x="54403" y="8540418"/>
            <a:ext cx="877758" cy="880480"/>
          </a:xfrm>
          <a:prstGeom prst="rightArrow">
            <a:avLst>
              <a:gd name="adj1" fmla="val 100000"/>
              <a:gd name="adj2" fmla="val 21239"/>
            </a:avLst>
          </a:prstGeom>
          <a:solidFill>
            <a:schemeClr val="accent6">
              <a:lumMod val="20000"/>
              <a:lumOff val="80000"/>
              <a:alpha val="59000"/>
            </a:schemeClr>
          </a:solidFill>
          <a:ln>
            <a:solidFill>
              <a:srgbClr val="C00000"/>
            </a:solidFill>
          </a:ln>
          <a:effectLst>
            <a:glow rad="38100">
              <a:schemeClr val="accent1">
                <a:satMod val="175000"/>
                <a:alpha val="30000"/>
              </a:schemeClr>
            </a:glow>
            <a:softEdge rad="127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53920" rIns="0" bIns="53920" rtlCol="0" anchor="ctr"/>
          <a:lstStyle/>
          <a:p>
            <a:pPr algn="ctr"/>
            <a:r>
              <a:rPr lang="ru-RU" sz="1600" b="1" dirty="0">
                <a:solidFill>
                  <a:srgbClr val="FF0000"/>
                </a:solidFill>
              </a:rPr>
              <a:t>100%</a:t>
            </a:r>
            <a:r>
              <a:rPr lang="ru-RU" sz="1600" b="1" dirty="0">
                <a:solidFill>
                  <a:srgbClr val="5B9BD5">
                    <a:lumMod val="50000"/>
                  </a:srgbClr>
                </a:solidFill>
              </a:rPr>
              <a:t>/ </a:t>
            </a:r>
            <a:r>
              <a:rPr lang="ru-RU" sz="1600" b="1" dirty="0">
                <a:solidFill>
                  <a:srgbClr val="00B050"/>
                </a:solidFill>
              </a:rPr>
              <a:t>98,0%</a:t>
            </a:r>
          </a:p>
        </p:txBody>
      </p:sp>
      <p:sp>
        <p:nvSpPr>
          <p:cNvPr id="72" name="Стрелка вправо 71"/>
          <p:cNvSpPr/>
          <p:nvPr/>
        </p:nvSpPr>
        <p:spPr>
          <a:xfrm>
            <a:off x="54398" y="3461954"/>
            <a:ext cx="877758" cy="935316"/>
          </a:xfrm>
          <a:prstGeom prst="rightArrow">
            <a:avLst>
              <a:gd name="adj1" fmla="val 100000"/>
              <a:gd name="adj2" fmla="val 21239"/>
            </a:avLst>
          </a:prstGeom>
          <a:solidFill>
            <a:schemeClr val="accent6">
              <a:lumMod val="20000"/>
              <a:lumOff val="80000"/>
              <a:alpha val="59000"/>
            </a:schemeClr>
          </a:solidFill>
          <a:ln>
            <a:solidFill>
              <a:srgbClr val="C00000"/>
            </a:solidFill>
          </a:ln>
          <a:effectLst>
            <a:glow rad="38100">
              <a:schemeClr val="accent1">
                <a:satMod val="175000"/>
                <a:alpha val="30000"/>
              </a:schemeClr>
            </a:glow>
            <a:softEdge rad="127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53920" rIns="0" bIns="53920" rtlCol="0" anchor="ctr"/>
          <a:lstStyle/>
          <a:p>
            <a:pPr algn="ctr"/>
            <a:r>
              <a:rPr lang="ru-RU" sz="1600" b="1" dirty="0">
                <a:solidFill>
                  <a:srgbClr val="FF0000"/>
                </a:solidFill>
              </a:rPr>
              <a:t>100%</a:t>
            </a:r>
            <a:r>
              <a:rPr lang="ru-RU" sz="1600" b="1" dirty="0">
                <a:solidFill>
                  <a:prstClr val="black"/>
                </a:solidFill>
              </a:rPr>
              <a:t>/</a:t>
            </a:r>
            <a:r>
              <a:rPr lang="ru-RU" sz="1600" b="1" dirty="0">
                <a:solidFill>
                  <a:srgbClr val="FF0000"/>
                </a:solidFill>
              </a:rPr>
              <a:t> </a:t>
            </a:r>
            <a:r>
              <a:rPr lang="ru-RU" sz="1600" b="1" dirty="0">
                <a:solidFill>
                  <a:srgbClr val="00B050"/>
                </a:solidFill>
              </a:rPr>
              <a:t>98,0%</a:t>
            </a:r>
          </a:p>
        </p:txBody>
      </p:sp>
      <p:sp>
        <p:nvSpPr>
          <p:cNvPr id="73" name="Стрелка вправо 72"/>
          <p:cNvSpPr/>
          <p:nvPr/>
        </p:nvSpPr>
        <p:spPr>
          <a:xfrm>
            <a:off x="52299" y="4504160"/>
            <a:ext cx="877758" cy="892555"/>
          </a:xfrm>
          <a:prstGeom prst="rightArrow">
            <a:avLst>
              <a:gd name="adj1" fmla="val 100000"/>
              <a:gd name="adj2" fmla="val 21239"/>
            </a:avLst>
          </a:prstGeom>
          <a:solidFill>
            <a:schemeClr val="accent6">
              <a:lumMod val="20000"/>
              <a:lumOff val="80000"/>
              <a:alpha val="59000"/>
            </a:schemeClr>
          </a:solidFill>
          <a:ln>
            <a:solidFill>
              <a:srgbClr val="C00000"/>
            </a:solidFill>
          </a:ln>
          <a:effectLst>
            <a:glow rad="38100">
              <a:schemeClr val="accent1">
                <a:satMod val="175000"/>
                <a:alpha val="30000"/>
              </a:schemeClr>
            </a:glow>
            <a:softEdge rad="127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53920" rIns="0" bIns="53920" rtlCol="0" anchor="ctr"/>
          <a:lstStyle/>
          <a:p>
            <a:pPr algn="ctr"/>
            <a:r>
              <a:rPr lang="ru-RU" sz="1600" b="1" dirty="0">
                <a:solidFill>
                  <a:srgbClr val="FF0000"/>
                </a:solidFill>
              </a:rPr>
              <a:t>100%</a:t>
            </a:r>
            <a:r>
              <a:rPr lang="ru-RU" sz="1600" b="1" dirty="0">
                <a:solidFill>
                  <a:prstClr val="black"/>
                </a:solidFill>
              </a:rPr>
              <a:t>/</a:t>
            </a:r>
            <a:r>
              <a:rPr lang="ru-RU" sz="1600" b="1" dirty="0">
                <a:solidFill>
                  <a:srgbClr val="FF0000"/>
                </a:solidFill>
              </a:rPr>
              <a:t> </a:t>
            </a:r>
          </a:p>
          <a:p>
            <a:pPr algn="ctr"/>
            <a:r>
              <a:rPr lang="ru-RU" sz="1600" b="1" dirty="0">
                <a:solidFill>
                  <a:srgbClr val="00B050"/>
                </a:solidFill>
              </a:rPr>
              <a:t>97,9%</a:t>
            </a:r>
          </a:p>
        </p:txBody>
      </p:sp>
      <p:sp>
        <p:nvSpPr>
          <p:cNvPr id="86" name="Стрелка вправо 85"/>
          <p:cNvSpPr/>
          <p:nvPr/>
        </p:nvSpPr>
        <p:spPr>
          <a:xfrm>
            <a:off x="54407" y="5510542"/>
            <a:ext cx="877758" cy="880660"/>
          </a:xfrm>
          <a:prstGeom prst="rightArrow">
            <a:avLst>
              <a:gd name="adj1" fmla="val 100000"/>
              <a:gd name="adj2" fmla="val 21239"/>
            </a:avLst>
          </a:prstGeom>
          <a:solidFill>
            <a:schemeClr val="accent6">
              <a:lumMod val="20000"/>
              <a:lumOff val="80000"/>
              <a:alpha val="59000"/>
            </a:schemeClr>
          </a:solidFill>
          <a:ln>
            <a:solidFill>
              <a:srgbClr val="C00000"/>
            </a:solidFill>
          </a:ln>
          <a:effectLst>
            <a:glow rad="38100">
              <a:schemeClr val="accent1">
                <a:satMod val="175000"/>
                <a:alpha val="30000"/>
              </a:schemeClr>
            </a:glow>
            <a:softEdge rad="127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53920" rIns="0" bIns="53920" rtlCol="0" anchor="ctr"/>
          <a:lstStyle/>
          <a:p>
            <a:pPr algn="ctr"/>
            <a:r>
              <a:rPr lang="ru-RU" sz="1600" b="1" dirty="0">
                <a:solidFill>
                  <a:srgbClr val="FF0000"/>
                </a:solidFill>
              </a:rPr>
              <a:t>100%</a:t>
            </a:r>
            <a:r>
              <a:rPr lang="ru-RU" sz="1600" b="1" dirty="0">
                <a:solidFill>
                  <a:prstClr val="black"/>
                </a:solidFill>
              </a:rPr>
              <a:t>/</a:t>
            </a:r>
            <a:r>
              <a:rPr lang="ru-RU" sz="1600" b="1" dirty="0">
                <a:solidFill>
                  <a:srgbClr val="5B9BD5">
                    <a:lumMod val="50000"/>
                  </a:srgbClr>
                </a:solidFill>
              </a:rPr>
              <a:t> </a:t>
            </a:r>
            <a:r>
              <a:rPr lang="ru-RU" sz="1600" b="1" dirty="0">
                <a:solidFill>
                  <a:srgbClr val="00B050"/>
                </a:solidFill>
              </a:rPr>
              <a:t>98,0%</a:t>
            </a:r>
          </a:p>
        </p:txBody>
      </p:sp>
      <p:sp>
        <p:nvSpPr>
          <p:cNvPr id="87" name="Стрелка вправо 86"/>
          <p:cNvSpPr/>
          <p:nvPr/>
        </p:nvSpPr>
        <p:spPr>
          <a:xfrm>
            <a:off x="54407" y="6494058"/>
            <a:ext cx="877758" cy="904842"/>
          </a:xfrm>
          <a:prstGeom prst="rightArrow">
            <a:avLst>
              <a:gd name="adj1" fmla="val 100000"/>
              <a:gd name="adj2" fmla="val 21239"/>
            </a:avLst>
          </a:prstGeom>
          <a:solidFill>
            <a:schemeClr val="accent6">
              <a:lumMod val="20000"/>
              <a:lumOff val="80000"/>
              <a:alpha val="59000"/>
            </a:schemeClr>
          </a:solidFill>
          <a:ln>
            <a:solidFill>
              <a:srgbClr val="C00000"/>
            </a:solidFill>
          </a:ln>
          <a:effectLst>
            <a:glow rad="38100">
              <a:schemeClr val="accent1">
                <a:satMod val="175000"/>
                <a:alpha val="30000"/>
              </a:schemeClr>
            </a:glow>
            <a:softEdge rad="127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53920" rIns="0" bIns="53920" rtlCol="0" anchor="ctr"/>
          <a:lstStyle/>
          <a:p>
            <a:pPr algn="ctr"/>
            <a:r>
              <a:rPr lang="ru-RU" sz="1600" b="1" dirty="0">
                <a:solidFill>
                  <a:srgbClr val="FF0000"/>
                </a:solidFill>
              </a:rPr>
              <a:t>100%</a:t>
            </a:r>
            <a:r>
              <a:rPr lang="ru-RU" sz="1600" b="1" dirty="0">
                <a:solidFill>
                  <a:srgbClr val="5B9BD5">
                    <a:lumMod val="50000"/>
                  </a:srgbClr>
                </a:solidFill>
              </a:rPr>
              <a:t>/ </a:t>
            </a:r>
            <a:r>
              <a:rPr lang="ru-RU" sz="1600" b="1" dirty="0">
                <a:solidFill>
                  <a:srgbClr val="00B050"/>
                </a:solidFill>
              </a:rPr>
              <a:t>98,0%</a:t>
            </a:r>
          </a:p>
        </p:txBody>
      </p:sp>
      <p:sp>
        <p:nvSpPr>
          <p:cNvPr id="88" name="Стрелка вправо 87"/>
          <p:cNvSpPr/>
          <p:nvPr/>
        </p:nvSpPr>
        <p:spPr>
          <a:xfrm>
            <a:off x="54407" y="7508364"/>
            <a:ext cx="877758" cy="929400"/>
          </a:xfrm>
          <a:prstGeom prst="rightArrow">
            <a:avLst>
              <a:gd name="adj1" fmla="val 100000"/>
              <a:gd name="adj2" fmla="val 21239"/>
            </a:avLst>
          </a:prstGeom>
          <a:solidFill>
            <a:schemeClr val="accent6">
              <a:lumMod val="20000"/>
              <a:lumOff val="80000"/>
              <a:alpha val="59000"/>
            </a:schemeClr>
          </a:solidFill>
          <a:ln>
            <a:solidFill>
              <a:srgbClr val="C00000"/>
            </a:solidFill>
          </a:ln>
          <a:effectLst>
            <a:glow rad="38100">
              <a:schemeClr val="accent1">
                <a:satMod val="175000"/>
                <a:alpha val="30000"/>
              </a:schemeClr>
            </a:glow>
            <a:softEdge rad="127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53920" rIns="0" bIns="53920" rtlCol="0" anchor="ctr"/>
          <a:lstStyle/>
          <a:p>
            <a:pPr algn="ctr"/>
            <a:r>
              <a:rPr lang="ru-RU" sz="1600" b="1" dirty="0">
                <a:solidFill>
                  <a:srgbClr val="FF0000"/>
                </a:solidFill>
              </a:rPr>
              <a:t>100%</a:t>
            </a:r>
            <a:r>
              <a:rPr lang="ru-RU" sz="1600" b="1" dirty="0">
                <a:solidFill>
                  <a:srgbClr val="5B9BD5">
                    <a:lumMod val="50000"/>
                  </a:srgbClr>
                </a:solidFill>
              </a:rPr>
              <a:t>/ </a:t>
            </a:r>
            <a:r>
              <a:rPr lang="ru-RU" sz="1600" b="1" dirty="0">
                <a:solidFill>
                  <a:srgbClr val="00B050"/>
                </a:solidFill>
              </a:rPr>
              <a:t>98,0%</a:t>
            </a:r>
          </a:p>
        </p:txBody>
      </p:sp>
      <p:sp>
        <p:nvSpPr>
          <p:cNvPr id="14" name="Прямоугольник 13"/>
          <p:cNvSpPr/>
          <p:nvPr/>
        </p:nvSpPr>
        <p:spPr>
          <a:xfrm>
            <a:off x="9854954" y="4685084"/>
            <a:ext cx="2930656" cy="11913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02189" indent="-202189">
              <a:spcAft>
                <a:spcPts val="0"/>
              </a:spcAft>
              <a:buFont typeface="Wingdings" panose="05000000000000000000" pitchFamily="2" charset="2"/>
              <a:buChar char="ü"/>
            </a:pPr>
            <a:r>
              <a:rPr lang="ru-RU" sz="1300" b="1" dirty="0">
                <a:solidFill>
                  <a:srgbClr val="FF0000"/>
                </a:solidFill>
              </a:rPr>
              <a:t>ПОЛУЧЕНЫ РАЗРЕШЕНИЯ НА ВВОД </a:t>
            </a:r>
          </a:p>
          <a:p>
            <a:pPr>
              <a:spcAft>
                <a:spcPts val="709"/>
              </a:spcAft>
            </a:pPr>
            <a:r>
              <a:rPr lang="ru-RU" sz="1300" b="1" dirty="0">
                <a:solidFill>
                  <a:srgbClr val="FF0000"/>
                </a:solidFill>
              </a:rPr>
              <a:t>      В ЭКСПЛУАТАЦИЮ ВСЕХ СТАДИОНОВ</a:t>
            </a:r>
          </a:p>
          <a:p>
            <a:pPr>
              <a:spcAft>
                <a:spcPts val="709"/>
              </a:spcAft>
            </a:pPr>
            <a:r>
              <a:rPr lang="ru-RU" sz="100" b="1" dirty="0">
                <a:solidFill>
                  <a:srgbClr val="FF0000"/>
                </a:solidFill>
              </a:rPr>
              <a:t> </a:t>
            </a:r>
          </a:p>
          <a:p>
            <a:pPr marL="202189" indent="-202189">
              <a:spcAft>
                <a:spcPts val="709"/>
              </a:spcAft>
              <a:buFont typeface="Wingdings" panose="05000000000000000000" pitchFamily="2" charset="2"/>
              <a:buChar char="ü"/>
            </a:pPr>
            <a:r>
              <a:rPr lang="ru-RU" sz="1300" b="1" dirty="0">
                <a:solidFill>
                  <a:srgbClr val="FF0000"/>
                </a:solidFill>
              </a:rPr>
              <a:t>НА ВСЕХ СТАДИОНАХ ПРОВЕДЕНЫ МАТЧИ  </a:t>
            </a:r>
          </a:p>
        </p:txBody>
      </p:sp>
      <p:sp>
        <p:nvSpPr>
          <p:cNvPr id="68" name="Номер слайда 2"/>
          <p:cNvSpPr>
            <a:spLocks noGrp="1"/>
          </p:cNvSpPr>
          <p:nvPr>
            <p:ph type="sldNum" sz="quarter" idx="12"/>
          </p:nvPr>
        </p:nvSpPr>
        <p:spPr>
          <a:xfrm>
            <a:off x="9921977" y="9101173"/>
            <a:ext cx="2880360" cy="511175"/>
          </a:xfrm>
        </p:spPr>
        <p:txBody>
          <a:bodyPr/>
          <a:lstStyle/>
          <a:p>
            <a:pPr>
              <a:defRPr/>
            </a:pPr>
            <a:fld id="{47EA9584-6FC9-446B-89E9-C9D48C4D1663}" type="slidenum">
              <a:rPr lang="ru-RU" smtClean="0">
                <a:solidFill>
                  <a:prstClr val="black">
                    <a:tint val="75000"/>
                  </a:prstClr>
                </a:solidFill>
              </a:rPr>
              <a:pPr>
                <a:defRPr/>
              </a:pPr>
              <a:t>12</a:t>
            </a:fld>
            <a:endParaRPr lang="ru-RU" dirty="0">
              <a:solidFill>
                <a:prstClr val="black">
                  <a:tint val="75000"/>
                </a:prstClr>
              </a:solidFill>
            </a:endParaRPr>
          </a:p>
        </p:txBody>
      </p:sp>
      <p:sp>
        <p:nvSpPr>
          <p:cNvPr id="67" name="Прямоугольник 66"/>
          <p:cNvSpPr/>
          <p:nvPr/>
        </p:nvSpPr>
        <p:spPr bwMode="auto">
          <a:xfrm>
            <a:off x="8445534" y="8398079"/>
            <a:ext cx="4416789" cy="79552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107833" tIns="53918" rIns="107833" bIns="53918" anchor="ctr"/>
          <a:lstStyle/>
          <a:p>
            <a:pPr algn="ctr" defTabSz="1508097">
              <a:defRPr/>
            </a:pPr>
            <a:r>
              <a:rPr lang="ru-RU" altLang="ru-RU" sz="1200" b="1" dirty="0">
                <a:solidFill>
                  <a:prstClr val="black"/>
                </a:solidFill>
                <a:cs typeface="Times New Roman" panose="02020603050405020304" pitchFamily="18" charset="0"/>
              </a:rPr>
              <a:t>                  </a:t>
            </a:r>
          </a:p>
          <a:p>
            <a:pPr algn="ctr" defTabSz="1508097">
              <a:defRPr/>
            </a:pPr>
            <a:r>
              <a:rPr lang="ru-RU" altLang="ru-RU" sz="1200" b="1" dirty="0">
                <a:solidFill>
                  <a:prstClr val="black"/>
                </a:solidFill>
                <a:cs typeface="Times New Roman" panose="02020603050405020304" pitchFamily="18" charset="0"/>
              </a:rPr>
              <a:t>              </a:t>
            </a:r>
            <a:r>
              <a:rPr lang="ru-RU" sz="1200" b="1" dirty="0">
                <a:solidFill>
                  <a:prstClr val="black"/>
                </a:solidFill>
                <a:ea typeface="Open Sans Condensed Light" pitchFamily="34" charset="0"/>
                <a:cs typeface="Times New Roman" panose="02020603050405020304" pitchFamily="18" charset="0"/>
              </a:rPr>
              <a:t>Не подлежат </a:t>
            </a:r>
            <a:r>
              <a:rPr lang="ru-RU" sz="1200" dirty="0">
                <a:solidFill>
                  <a:prstClr val="black"/>
                </a:solidFill>
                <a:ea typeface="Open Sans Condensed Light" pitchFamily="34" charset="0"/>
                <a:cs typeface="Times New Roman" panose="02020603050405020304" pitchFamily="18" charset="0"/>
              </a:rPr>
              <a:t>казначейскому сопровождению:</a:t>
            </a:r>
          </a:p>
          <a:p>
            <a:pPr algn="r" defTabSz="1508097">
              <a:defRPr/>
            </a:pPr>
            <a:r>
              <a:rPr lang="ru-RU" sz="1200" dirty="0">
                <a:solidFill>
                  <a:prstClr val="black"/>
                </a:solidFill>
                <a:ea typeface="Open Sans Condensed Light" pitchFamily="34" charset="0"/>
                <a:cs typeface="Times New Roman" panose="02020603050405020304" pitchFamily="18" charset="0"/>
              </a:rPr>
              <a:t> - в 2017 году  контракты (договоры) на сумму до 10 млн. руб. </a:t>
            </a:r>
          </a:p>
          <a:p>
            <a:pPr algn="r" defTabSz="1508097">
              <a:defRPr/>
            </a:pPr>
            <a:r>
              <a:rPr lang="ru-RU" sz="1200" dirty="0">
                <a:solidFill>
                  <a:prstClr val="black"/>
                </a:solidFill>
                <a:ea typeface="Open Sans Condensed Light" pitchFamily="34" charset="0"/>
                <a:cs typeface="Times New Roman" panose="02020603050405020304" pitchFamily="18" charset="0"/>
              </a:rPr>
              <a:t>- в 2018 году  контракты (договоры) на сумму до 3 млн. руб.</a:t>
            </a:r>
          </a:p>
        </p:txBody>
      </p:sp>
    </p:spTree>
    <p:extLst>
      <p:ext uri="{BB962C8B-B14F-4D97-AF65-F5344CB8AC3E}">
        <p14:creationId xmlns:p14="http://schemas.microsoft.com/office/powerpoint/2010/main" val="37673907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p:cNvSpPr/>
          <p:nvPr/>
        </p:nvSpPr>
        <p:spPr>
          <a:xfrm>
            <a:off x="120018" y="6042234"/>
            <a:ext cx="6965459" cy="3467353"/>
          </a:xfrm>
          <a:prstGeom prst="rect">
            <a:avLst/>
          </a:prstGeom>
          <a:solidFill>
            <a:schemeClr val="bg2">
              <a:alpha val="46000"/>
            </a:schemeClr>
          </a:solidFill>
          <a:ln>
            <a:noFill/>
          </a:ln>
          <a:effectLst>
            <a:glow rad="88900">
              <a:schemeClr val="accent3">
                <a:lumMod val="60000"/>
                <a:lumOff val="4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07853" tIns="53928" rIns="107853" bIns="53928" rtlCol="0" anchor="ctr"/>
          <a:lstStyle/>
          <a:p>
            <a:endParaRPr lang="ru-RU" sz="600" dirty="0">
              <a:solidFill>
                <a:srgbClr val="5B9BD5">
                  <a:lumMod val="50000"/>
                </a:srgbClr>
              </a:solidFill>
            </a:endParaRPr>
          </a:p>
        </p:txBody>
      </p:sp>
      <p:sp>
        <p:nvSpPr>
          <p:cNvPr id="5" name="Прямоугольник 4"/>
          <p:cNvSpPr/>
          <p:nvPr/>
        </p:nvSpPr>
        <p:spPr>
          <a:xfrm>
            <a:off x="753581" y="882055"/>
            <a:ext cx="11264493" cy="681989"/>
          </a:xfrm>
          <a:prstGeom prst="rect">
            <a:avLst/>
          </a:prstGeom>
          <a:noFill/>
          <a:ln w="19050">
            <a:noFill/>
          </a:ln>
          <a:effectLst>
            <a:outerShdw blurRad="50800" dist="38100" dir="2700000" sx="1000" sy="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700" tIns="45844" rIns="91700" bIns="45844" anchor="ctr"/>
          <a:lstStyle/>
          <a:p>
            <a:pPr algn="ctr">
              <a:defRPr/>
            </a:pPr>
            <a:r>
              <a:rPr lang="ru-RU" sz="2000" i="1" dirty="0">
                <a:solidFill>
                  <a:prstClr val="black"/>
                </a:solidFill>
                <a:cs typeface="Times New Roman" panose="02020603050405020304" pitchFamily="18" charset="0"/>
              </a:rPr>
              <a:t>Протокол совещания у Первого заместителя Председателя Правительства Российской Федерации И.И. Шувалова от 8 июля 2016 г. № ИШ-П13-45пр</a:t>
            </a:r>
          </a:p>
        </p:txBody>
      </p:sp>
      <p:sp>
        <p:nvSpPr>
          <p:cNvPr id="8" name="TextBox 7"/>
          <p:cNvSpPr txBox="1"/>
          <p:nvPr/>
        </p:nvSpPr>
        <p:spPr>
          <a:xfrm>
            <a:off x="120019" y="125202"/>
            <a:ext cx="12531619" cy="724456"/>
          </a:xfrm>
          <a:prstGeom prst="rect">
            <a:avLst/>
          </a:prstGeom>
          <a:noFill/>
        </p:spPr>
        <p:txBody>
          <a:bodyPr wrap="square" lIns="107847" tIns="53925" rIns="107847" bIns="53925">
            <a:spAutoFit/>
          </a:bodyPr>
          <a:lstStyle/>
          <a:p>
            <a:pPr algn="ctr" eaLnBrk="0" hangingPunct="0">
              <a:defRPr/>
            </a:pPr>
            <a:r>
              <a:rPr lang="ru-RU" sz="2000" b="1" dirty="0">
                <a:solidFill>
                  <a:prstClr val="black"/>
                </a:solidFill>
                <a:latin typeface="Times New Roman" panose="02020603050405020304" pitchFamily="18" charset="0"/>
                <a:ea typeface="Open Sans Condensed Light" pitchFamily="34" charset="0"/>
                <a:cs typeface="Times New Roman" panose="02020603050405020304" pitchFamily="18" charset="0"/>
              </a:rPr>
              <a:t>КАЗНАЧЕЙСКОЕ СОПРОВОЖДЕНИЕ </a:t>
            </a:r>
            <a:r>
              <a:rPr lang="ru-RU" sz="2000" b="1" dirty="0">
                <a:solidFill>
                  <a:prstClr val="black"/>
                </a:solidFill>
                <a:latin typeface="Times New Roman" panose="02020603050405020304" pitchFamily="18" charset="0"/>
                <a:ea typeface="Open Sans Condensed Light" pitchFamily="34" charset="0"/>
                <a:cs typeface="Times New Roman" panose="02020603050405020304" pitchFamily="18" charset="0"/>
              </a:rPr>
              <a:t>ГОСУДАРСТВЕННОГО КОНТРАКТА ПО </a:t>
            </a:r>
            <a:r>
              <a:rPr lang="ru-RU" sz="2000" b="1" dirty="0">
                <a:solidFill>
                  <a:prstClr val="black"/>
                </a:solidFill>
                <a:latin typeface="Times New Roman" panose="02020603050405020304" pitchFamily="18" charset="0"/>
                <a:ea typeface="Open Sans Condensed Light" pitchFamily="34" charset="0"/>
                <a:cs typeface="Times New Roman" panose="02020603050405020304" pitchFamily="18" charset="0"/>
              </a:rPr>
              <a:t>ИНФОРМАЦИОННОМУ ОБЕСПЕЧЕНИЮ </a:t>
            </a:r>
            <a:r>
              <a:rPr lang="ru-RU" sz="2000" b="1" dirty="0">
                <a:solidFill>
                  <a:prstClr val="black"/>
                </a:solidFill>
                <a:latin typeface="Times New Roman" panose="02020603050405020304" pitchFamily="18" charset="0"/>
                <a:ea typeface="Open Sans Condensed Light" pitchFamily="34" charset="0"/>
                <a:cs typeface="Times New Roman" panose="02020603050405020304" pitchFamily="18" charset="0"/>
              </a:rPr>
              <a:t>ЧЕМПИОНАТА </a:t>
            </a:r>
            <a:r>
              <a:rPr lang="ru-RU" sz="2000" b="1" dirty="0">
                <a:solidFill>
                  <a:prstClr val="black"/>
                </a:solidFill>
                <a:latin typeface="Times New Roman" panose="02020603050405020304" pitchFamily="18" charset="0"/>
                <a:ea typeface="Open Sans Condensed Light" pitchFamily="34" charset="0"/>
                <a:cs typeface="Times New Roman" panose="02020603050405020304" pitchFamily="18" charset="0"/>
              </a:rPr>
              <a:t>МИРА ПО </a:t>
            </a:r>
            <a:r>
              <a:rPr lang="ru-RU" sz="2000" b="1" dirty="0">
                <a:solidFill>
                  <a:prstClr val="black"/>
                </a:solidFill>
                <a:latin typeface="Times New Roman" panose="02020603050405020304" pitchFamily="18" charset="0"/>
                <a:ea typeface="Open Sans Condensed Light" pitchFamily="34" charset="0"/>
                <a:cs typeface="Times New Roman" panose="02020603050405020304" pitchFamily="18" charset="0"/>
              </a:rPr>
              <a:t>ФУТБОЛУ </a:t>
            </a:r>
            <a:r>
              <a:rPr lang="en-US" sz="2000" b="1" dirty="0">
                <a:solidFill>
                  <a:prstClr val="black"/>
                </a:solidFill>
                <a:latin typeface="Times New Roman" panose="02020603050405020304" pitchFamily="18" charset="0"/>
                <a:ea typeface="Open Sans Condensed Light" pitchFamily="34" charset="0"/>
                <a:cs typeface="Times New Roman" panose="02020603050405020304" pitchFamily="18" charset="0"/>
              </a:rPr>
              <a:t>FIFA 2018</a:t>
            </a:r>
            <a:endParaRPr lang="ru-RU" sz="2000" b="1" dirty="0">
              <a:solidFill>
                <a:prstClr val="black"/>
              </a:solidFill>
              <a:latin typeface="Times New Roman" panose="02020603050405020304" pitchFamily="18" charset="0"/>
              <a:ea typeface="Open Sans Condensed Light" pitchFamily="34" charset="0"/>
              <a:cs typeface="Times New Roman" panose="02020603050405020304" pitchFamily="18" charset="0"/>
            </a:endParaRPr>
          </a:p>
        </p:txBody>
      </p:sp>
      <p:sp>
        <p:nvSpPr>
          <p:cNvPr id="7" name="Прямоугольник 6"/>
          <p:cNvSpPr/>
          <p:nvPr/>
        </p:nvSpPr>
        <p:spPr bwMode="auto">
          <a:xfrm>
            <a:off x="120018" y="5932168"/>
            <a:ext cx="6965459" cy="3660615"/>
          </a:xfrm>
          <a:prstGeom prst="rect">
            <a:avLst/>
          </a:prstGeom>
          <a:noFill/>
          <a:ln>
            <a:noFill/>
          </a:ln>
          <a:effectLst>
            <a:glow rad="114300">
              <a:schemeClr val="accent1">
                <a:satMod val="175000"/>
                <a:alpha val="30000"/>
              </a:schemeClr>
            </a:glow>
            <a:softEdge rad="127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4922" tIns="84922" rIns="84922" bIns="84922" rtlCol="0" anchor="ctr"/>
          <a:lstStyle/>
          <a:p>
            <a:pPr algn="ctr"/>
            <a:r>
              <a:rPr lang="ru-RU" sz="1400" b="1" i="1" dirty="0">
                <a:solidFill>
                  <a:prstClr val="black">
                    <a:lumMod val="95000"/>
                    <a:lumOff val="5000"/>
                  </a:prstClr>
                </a:solidFill>
              </a:rPr>
              <a:t>Государственный контракт </a:t>
            </a:r>
            <a:r>
              <a:rPr lang="ru-RU" sz="1500" b="1" i="1" dirty="0">
                <a:solidFill>
                  <a:prstClr val="black">
                    <a:lumMod val="95000"/>
                    <a:lumOff val="5000"/>
                  </a:prstClr>
                </a:solidFill>
              </a:rPr>
              <a:t>от</a:t>
            </a:r>
            <a:r>
              <a:rPr lang="ru-RU" sz="1400" b="1" i="1" dirty="0">
                <a:solidFill>
                  <a:prstClr val="black">
                    <a:lumMod val="95000"/>
                    <a:lumOff val="5000"/>
                  </a:prstClr>
                </a:solidFill>
              </a:rPr>
              <a:t> 7 октября 2016 г. № 0410/139, заключенный Минкомсвязи России с ГК «Ростех» </a:t>
            </a:r>
          </a:p>
          <a:p>
            <a:pPr algn="ctr"/>
            <a:r>
              <a:rPr lang="ru-RU" sz="1400" i="1" dirty="0">
                <a:solidFill>
                  <a:prstClr val="black">
                    <a:lumMod val="95000"/>
                    <a:lumOff val="5000"/>
                  </a:prstClr>
                </a:solidFill>
              </a:rPr>
              <a:t>на оказание услуг по созданию и функционированию средств связи </a:t>
            </a:r>
            <a:br>
              <a:rPr lang="ru-RU" sz="1400" i="1" dirty="0">
                <a:solidFill>
                  <a:prstClr val="black">
                    <a:lumMod val="95000"/>
                    <a:lumOff val="5000"/>
                  </a:prstClr>
                </a:solidFill>
              </a:rPr>
            </a:br>
            <a:r>
              <a:rPr lang="ru-RU" sz="1400" i="1" dirty="0">
                <a:solidFill>
                  <a:prstClr val="black">
                    <a:lumMod val="95000"/>
                    <a:lumOff val="5000"/>
                  </a:prstClr>
                </a:solidFill>
              </a:rPr>
              <a:t>и информационных технологий в соответствии с Концепцией развития средств связи и информационных технологий в целях осуществления мероприятий по подготовке и проведению в Российской Федерации чемпионата мира по футболу FIFA 2018 года и Кубка конфедераций FIFA 2017 года</a:t>
            </a:r>
          </a:p>
          <a:p>
            <a:pPr algn="ctr"/>
            <a:endParaRPr lang="ru-RU" altLang="ru-RU" sz="500" b="1" i="1" dirty="0">
              <a:solidFill>
                <a:prstClr val="black">
                  <a:lumMod val="95000"/>
                  <a:lumOff val="5000"/>
                </a:prstClr>
              </a:solidFill>
            </a:endParaRPr>
          </a:p>
          <a:p>
            <a:pPr algn="ctr"/>
            <a:r>
              <a:rPr lang="ru-RU" altLang="ru-RU" sz="1400" b="1" i="1" dirty="0">
                <a:solidFill>
                  <a:prstClr val="black">
                    <a:lumMod val="95000"/>
                    <a:lumOff val="5000"/>
                  </a:prstClr>
                </a:solidFill>
              </a:rPr>
              <a:t>Стоимость государственного контракта</a:t>
            </a:r>
            <a:r>
              <a:rPr lang="ru-RU" altLang="ru-RU" sz="1400" i="1" dirty="0">
                <a:solidFill>
                  <a:prstClr val="black">
                    <a:lumMod val="95000"/>
                    <a:lumOff val="5000"/>
                  </a:prstClr>
                </a:solidFill>
              </a:rPr>
              <a:t> – </a:t>
            </a:r>
            <a:r>
              <a:rPr lang="ru-RU" altLang="ru-RU" sz="1400" b="1" i="1" dirty="0">
                <a:solidFill>
                  <a:prstClr val="black">
                    <a:lumMod val="95000"/>
                    <a:lumOff val="5000"/>
                  </a:prstClr>
                </a:solidFill>
              </a:rPr>
              <a:t>10,9</a:t>
            </a:r>
            <a:r>
              <a:rPr lang="ru-RU" altLang="ru-RU" sz="1400" i="1" dirty="0">
                <a:solidFill>
                  <a:prstClr val="black">
                    <a:lumMod val="95000"/>
                    <a:lumOff val="5000"/>
                  </a:prstClr>
                </a:solidFill>
              </a:rPr>
              <a:t> млрд. рублей., </a:t>
            </a:r>
          </a:p>
          <a:p>
            <a:pPr algn="ctr"/>
            <a:r>
              <a:rPr lang="ru-RU" altLang="ru-RU" sz="1400" b="1" i="1" dirty="0">
                <a:solidFill>
                  <a:prstClr val="black">
                    <a:lumMod val="95000"/>
                    <a:lumOff val="5000"/>
                  </a:prstClr>
                </a:solidFill>
              </a:rPr>
              <a:t>Прибыль </a:t>
            </a:r>
            <a:r>
              <a:rPr lang="ru-RU" altLang="ru-RU" sz="1400" i="1" dirty="0">
                <a:solidFill>
                  <a:prstClr val="black">
                    <a:lumMod val="95000"/>
                    <a:lumOff val="5000"/>
                  </a:prstClr>
                </a:solidFill>
              </a:rPr>
              <a:t>в соответствии с государственным контрактом – не более </a:t>
            </a:r>
            <a:r>
              <a:rPr lang="ru-RU" altLang="ru-RU" sz="1400" b="1" i="1" dirty="0">
                <a:solidFill>
                  <a:prstClr val="black">
                    <a:lumMod val="95000"/>
                    <a:lumOff val="5000"/>
                  </a:prstClr>
                </a:solidFill>
              </a:rPr>
              <a:t>10%  </a:t>
            </a:r>
          </a:p>
          <a:p>
            <a:pPr algn="ctr"/>
            <a:r>
              <a:rPr lang="ru-RU" sz="1400" b="1" i="1" dirty="0">
                <a:solidFill>
                  <a:prstClr val="black">
                    <a:lumMod val="95000"/>
                    <a:lumOff val="5000"/>
                  </a:prstClr>
                </a:solidFill>
              </a:rPr>
              <a:t>Срок исполнения государственного контракта</a:t>
            </a:r>
            <a:r>
              <a:rPr lang="ru-RU" sz="1400" i="1" dirty="0">
                <a:solidFill>
                  <a:prstClr val="black">
                    <a:lumMod val="95000"/>
                    <a:lumOff val="5000"/>
                  </a:prstClr>
                </a:solidFill>
              </a:rPr>
              <a:t> – </a:t>
            </a:r>
            <a:r>
              <a:rPr lang="ru-RU" sz="1400" b="1" i="1" dirty="0">
                <a:solidFill>
                  <a:prstClr val="black">
                    <a:lumMod val="95000"/>
                    <a:lumOff val="5000"/>
                  </a:prstClr>
                </a:solidFill>
              </a:rPr>
              <a:t>31 декабря 2018 года</a:t>
            </a:r>
          </a:p>
          <a:p>
            <a:pPr algn="ctr"/>
            <a:endParaRPr lang="ru-RU" altLang="ru-RU" sz="500" i="1" dirty="0">
              <a:solidFill>
                <a:prstClr val="black">
                  <a:lumMod val="95000"/>
                  <a:lumOff val="5000"/>
                </a:prstClr>
              </a:solidFill>
            </a:endParaRPr>
          </a:p>
          <a:p>
            <a:pPr algn="ctr"/>
            <a:r>
              <a:rPr lang="ru-RU" sz="1400" i="1" dirty="0">
                <a:solidFill>
                  <a:prstClr val="black">
                    <a:lumMod val="95000"/>
                    <a:lumOff val="5000"/>
                  </a:prstClr>
                </a:solidFill>
              </a:rPr>
              <a:t>В рамках государственного контракта ГК «Ростех» заключен контракт с </a:t>
            </a:r>
            <a:r>
              <a:rPr lang="ru-RU" sz="1400" b="1" i="1" dirty="0">
                <a:solidFill>
                  <a:prstClr val="black">
                    <a:lumMod val="95000"/>
                    <a:lumOff val="5000"/>
                  </a:prstClr>
                </a:solidFill>
              </a:rPr>
              <a:t>основным исполнителем </a:t>
            </a:r>
            <a:r>
              <a:rPr lang="ru-RU" sz="1400" i="1" dirty="0">
                <a:solidFill>
                  <a:prstClr val="black">
                    <a:lumMod val="95000"/>
                    <a:lumOff val="5000"/>
                  </a:prstClr>
                </a:solidFill>
              </a:rPr>
              <a:t>(1 уровня) ООО «Национальный Центр Информатизации» (ООО «НЦИ») от 28 октября 2016 г. № 17710474375160000980/РТ/1648-14287 на сумму </a:t>
            </a:r>
            <a:br>
              <a:rPr lang="ru-RU" sz="1400" i="1" dirty="0">
                <a:solidFill>
                  <a:prstClr val="black">
                    <a:lumMod val="95000"/>
                    <a:lumOff val="5000"/>
                  </a:prstClr>
                </a:solidFill>
              </a:rPr>
            </a:br>
            <a:r>
              <a:rPr lang="ru-RU" sz="1400" b="1" i="1" dirty="0">
                <a:solidFill>
                  <a:prstClr val="black">
                    <a:lumMod val="95000"/>
                    <a:lumOff val="5000"/>
                  </a:prstClr>
                </a:solidFill>
              </a:rPr>
              <a:t>10,8 </a:t>
            </a:r>
            <a:r>
              <a:rPr lang="ru-RU" sz="1400" i="1" dirty="0">
                <a:solidFill>
                  <a:prstClr val="black">
                    <a:lumMod val="95000"/>
                    <a:lumOff val="5000"/>
                  </a:prstClr>
                </a:solidFill>
              </a:rPr>
              <a:t>млрд. рублей, с </a:t>
            </a:r>
            <a:r>
              <a:rPr lang="ru-RU" sz="1400" b="1" i="1" dirty="0">
                <a:solidFill>
                  <a:prstClr val="black">
                    <a:lumMod val="95000"/>
                    <a:lumOff val="5000"/>
                  </a:prstClr>
                </a:solidFill>
              </a:rPr>
              <a:t>исполнителями </a:t>
            </a:r>
            <a:r>
              <a:rPr lang="ru-RU" sz="1400" i="1" dirty="0">
                <a:solidFill>
                  <a:prstClr val="black">
                    <a:lumMod val="95000"/>
                    <a:lumOff val="5000"/>
                  </a:prstClr>
                </a:solidFill>
              </a:rPr>
              <a:t>(2-5 уровней)</a:t>
            </a:r>
            <a:r>
              <a:rPr lang="ru-RU" sz="1400" b="1" i="1" dirty="0">
                <a:solidFill>
                  <a:prstClr val="black">
                    <a:lumMod val="95000"/>
                    <a:lumOff val="5000"/>
                  </a:prstClr>
                </a:solidFill>
              </a:rPr>
              <a:t> </a:t>
            </a:r>
            <a:r>
              <a:rPr lang="ru-RU" sz="1400" i="1" dirty="0">
                <a:solidFill>
                  <a:prstClr val="black">
                    <a:lumMod val="95000"/>
                    <a:lumOff val="5000"/>
                  </a:prstClr>
                </a:solidFill>
              </a:rPr>
              <a:t>заключено </a:t>
            </a:r>
            <a:r>
              <a:rPr lang="ru-RU" sz="1400" b="1" i="1" dirty="0">
                <a:solidFill>
                  <a:prstClr val="black">
                    <a:lumMod val="95000"/>
                    <a:lumOff val="5000"/>
                  </a:prstClr>
                </a:solidFill>
              </a:rPr>
              <a:t>103</a:t>
            </a:r>
            <a:r>
              <a:rPr lang="ru-RU" sz="1400" i="1" dirty="0">
                <a:solidFill>
                  <a:prstClr val="black">
                    <a:lumMod val="95000"/>
                    <a:lumOff val="5000"/>
                  </a:prstClr>
                </a:solidFill>
              </a:rPr>
              <a:t> контракта</a:t>
            </a:r>
            <a:endParaRPr lang="ru-RU" altLang="ru-RU" sz="1400" i="1" dirty="0">
              <a:solidFill>
                <a:prstClr val="black">
                  <a:lumMod val="95000"/>
                  <a:lumOff val="5000"/>
                </a:prstClr>
              </a:solidFill>
            </a:endParaRPr>
          </a:p>
        </p:txBody>
      </p:sp>
      <p:graphicFrame>
        <p:nvGraphicFramePr>
          <p:cNvPr id="10" name="Таблица 9">
            <a:extLst>
              <a:ext uri="{FF2B5EF4-FFF2-40B4-BE49-F238E27FC236}">
                <a16:creationId xmlns:a16="http://schemas.microsoft.com/office/drawing/2014/main" xmlns="" id="{10D3BE30-4A6D-48A4-B854-1159F0D2DEBB}"/>
              </a:ext>
            </a:extLst>
          </p:cNvPr>
          <p:cNvGraphicFramePr>
            <a:graphicFrameLocks noGrp="1"/>
          </p:cNvGraphicFramePr>
          <p:nvPr>
            <p:extLst>
              <p:ext uri="{D42A27DB-BD31-4B8C-83A1-F6EECF244321}">
                <p14:modId xmlns:p14="http://schemas.microsoft.com/office/powerpoint/2010/main" val="3859285801"/>
              </p:ext>
            </p:extLst>
          </p:nvPr>
        </p:nvGraphicFramePr>
        <p:xfrm>
          <a:off x="7183939" y="1600995"/>
          <a:ext cx="5467695" cy="3873020"/>
        </p:xfrm>
        <a:graphic>
          <a:graphicData uri="http://schemas.openxmlformats.org/drawingml/2006/table">
            <a:tbl>
              <a:tblPr>
                <a:effectLst>
                  <a:outerShdw blurRad="50800" dist="38100" dir="2700000" algn="tl" rotWithShape="0">
                    <a:prstClr val="black">
                      <a:alpha val="40000"/>
                    </a:prstClr>
                  </a:outerShdw>
                </a:effectLst>
              </a:tblPr>
              <a:tblGrid>
                <a:gridCol w="2511902">
                  <a:extLst>
                    <a:ext uri="{9D8B030D-6E8A-4147-A177-3AD203B41FA5}">
                      <a16:colId xmlns:a16="http://schemas.microsoft.com/office/drawing/2014/main" xmlns="" val="20000"/>
                    </a:ext>
                  </a:extLst>
                </a:gridCol>
                <a:gridCol w="925487">
                  <a:extLst>
                    <a:ext uri="{9D8B030D-6E8A-4147-A177-3AD203B41FA5}">
                      <a16:colId xmlns:a16="http://schemas.microsoft.com/office/drawing/2014/main" xmlns="" val="20002"/>
                    </a:ext>
                  </a:extLst>
                </a:gridCol>
                <a:gridCol w="1180148"/>
                <a:gridCol w="850158"/>
              </a:tblGrid>
              <a:tr h="662050">
                <a:tc gridSpan="4">
                  <a:txBody>
                    <a:bodyPr/>
                    <a:lstStyle/>
                    <a:p>
                      <a:pPr marL="0" algn="ctr" defTabSz="914104" rtl="0" eaLnBrk="1" fontAlgn="ctr" latinLnBrk="0" hangingPunct="1"/>
                      <a:r>
                        <a:rPr lang="ru-RU" sz="1400" b="0" i="0" u="none" strike="noStrike" kern="1200" dirty="0" smtClean="0">
                          <a:solidFill>
                            <a:schemeClr val="tx1"/>
                          </a:solidFill>
                          <a:effectLst/>
                          <a:latin typeface="Calibri"/>
                          <a:ea typeface="+mn-ea"/>
                          <a:cs typeface="+mn-cs"/>
                        </a:rPr>
                        <a:t>Структура</a:t>
                      </a:r>
                      <a:r>
                        <a:rPr lang="ru-RU" sz="1400" b="0" i="0" u="none" strike="noStrike" kern="1200" baseline="0" dirty="0" smtClean="0">
                          <a:solidFill>
                            <a:schemeClr val="tx1"/>
                          </a:solidFill>
                          <a:effectLst/>
                          <a:latin typeface="Calibri"/>
                          <a:ea typeface="+mn-ea"/>
                          <a:cs typeface="+mn-cs"/>
                        </a:rPr>
                        <a:t> цены </a:t>
                      </a:r>
                      <a:r>
                        <a:rPr lang="ru-RU" sz="1400" b="0" i="0" u="none" strike="noStrike" kern="1200" baseline="0" dirty="0" smtClean="0">
                          <a:solidFill>
                            <a:schemeClr val="tx1"/>
                          </a:solidFill>
                          <a:effectLst/>
                          <a:latin typeface="+mn-lt"/>
                          <a:ea typeface="+mn-ea"/>
                          <a:cs typeface="+mn-cs"/>
                        </a:rPr>
                        <a:t>ГК Минкомсвязи России с ГК «Ростех»  </a:t>
                      </a:r>
                    </a:p>
                    <a:p>
                      <a:pPr marL="0" algn="ctr" defTabSz="914104" rtl="0" eaLnBrk="1" fontAlgn="ctr" latinLnBrk="0" hangingPunct="1"/>
                      <a:r>
                        <a:rPr lang="ru-RU" sz="1400" b="0" i="0" u="none" strike="noStrike" kern="1200" baseline="0" dirty="0" smtClean="0">
                          <a:solidFill>
                            <a:schemeClr val="tx1"/>
                          </a:solidFill>
                          <a:effectLst/>
                          <a:latin typeface="+mn-lt"/>
                          <a:ea typeface="+mn-ea"/>
                          <a:cs typeface="+mn-cs"/>
                        </a:rPr>
                        <a:t>(0 уровень) и контракта ГК «Ростех» с ООО «НЦИ» (1 уровень),</a:t>
                      </a:r>
                    </a:p>
                    <a:p>
                      <a:pPr marL="0" algn="ctr" defTabSz="914104" rtl="0" eaLnBrk="1" fontAlgn="ctr" latinLnBrk="0" hangingPunct="1"/>
                      <a:r>
                        <a:rPr lang="ru-RU" sz="1400" b="0" i="0" u="none" strike="noStrike" kern="1200" baseline="0" dirty="0" smtClean="0">
                          <a:solidFill>
                            <a:schemeClr val="tx1"/>
                          </a:solidFill>
                          <a:effectLst/>
                          <a:latin typeface="+mn-lt"/>
                          <a:ea typeface="+mn-ea"/>
                          <a:cs typeface="+mn-cs"/>
                        </a:rPr>
                        <a:t> 2-5 уровни</a:t>
                      </a:r>
                      <a:endParaRPr lang="ru-RU" sz="1400" b="0" i="0" u="none" strike="noStrike" kern="1200" dirty="0">
                        <a:solidFill>
                          <a:schemeClr val="tx1"/>
                        </a:solidFill>
                        <a:effectLst/>
                        <a:latin typeface="Calibri"/>
                        <a:ea typeface="+mn-ea"/>
                        <a:cs typeface="+mn-cs"/>
                      </a:endParaRPr>
                    </a:p>
                  </a:txBody>
                  <a:tcPr marL="10001" marR="10001"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8EE">
                        <a:alpha val="89000"/>
                      </a:srgbClr>
                    </a:solidFill>
                  </a:tcPr>
                </a:tc>
                <a:tc hMerge="1">
                  <a:txBody>
                    <a:bodyPr/>
                    <a:lstStyle/>
                    <a:p>
                      <a:pPr marL="0" algn="ctr" defTabSz="914104" rtl="0" eaLnBrk="1" fontAlgn="ctr" latinLnBrk="0" hangingPunct="1"/>
                      <a:endParaRPr lang="ru-RU" sz="1050" b="1" i="0" u="none" strike="noStrike" kern="1200" dirty="0">
                        <a:solidFill>
                          <a:schemeClr val="accent1">
                            <a:lumMod val="50000"/>
                          </a:schemeClr>
                        </a:solidFill>
                        <a:effectLst/>
                        <a:latin typeface="Calibri"/>
                        <a:ea typeface="+mn-ea"/>
                        <a:cs typeface="+mn-cs"/>
                      </a:endParaRP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alpha val="89000"/>
                      </a:schemeClr>
                    </a:solidFill>
                  </a:tcPr>
                </a:tc>
                <a:tc hMerge="1">
                  <a:txBody>
                    <a:bodyPr/>
                    <a:lstStyle/>
                    <a:p>
                      <a:endParaRPr lang="ru-RU"/>
                    </a:p>
                  </a:txBody>
                  <a:tcPr/>
                </a:tc>
                <a:tc hMerge="1">
                  <a:txBody>
                    <a:bodyPr/>
                    <a:lstStyle/>
                    <a:p>
                      <a:pPr marL="0" algn="ctr" defTabSz="914104" rtl="0" eaLnBrk="1" fontAlgn="ctr" latinLnBrk="0" hangingPunct="1"/>
                      <a:endParaRPr lang="ru-RU" sz="1200" b="0" i="0" u="none" strike="noStrike" kern="1200" dirty="0">
                        <a:solidFill>
                          <a:schemeClr val="accent5">
                            <a:lumMod val="50000"/>
                          </a:schemeClr>
                        </a:solidFill>
                        <a:effectLst/>
                        <a:latin typeface="Calibri"/>
                        <a:ea typeface="+mn-ea"/>
                        <a:cs typeface="+mn-cs"/>
                      </a:endParaRP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8EE">
                        <a:alpha val="89000"/>
                      </a:srgbClr>
                    </a:solidFill>
                  </a:tcPr>
                </a:tc>
              </a:tr>
              <a:tr h="278041">
                <a:tc rowSpan="2">
                  <a:txBody>
                    <a:bodyPr/>
                    <a:lstStyle/>
                    <a:p>
                      <a:pPr marL="0" algn="ctr" defTabSz="914104" rtl="0" eaLnBrk="1" fontAlgn="ctr" latinLnBrk="0" hangingPunct="1"/>
                      <a:r>
                        <a:rPr lang="ru-RU" sz="1400" b="0" i="0" u="none" strike="noStrike" kern="1200" dirty="0" smtClean="0">
                          <a:solidFill>
                            <a:schemeClr val="tx1"/>
                          </a:solidFill>
                          <a:effectLst/>
                          <a:latin typeface="Calibri"/>
                          <a:ea typeface="+mn-ea"/>
                          <a:cs typeface="+mn-cs"/>
                        </a:rPr>
                        <a:t>Наименование показателя</a:t>
                      </a:r>
                      <a:endParaRPr lang="ru-RU" sz="1400" b="0" i="0" u="none" strike="noStrike" kern="1200" dirty="0">
                        <a:solidFill>
                          <a:schemeClr val="tx1"/>
                        </a:solidFill>
                        <a:effectLst/>
                        <a:latin typeface="Calibri"/>
                        <a:ea typeface="+mn-ea"/>
                        <a:cs typeface="+mn-cs"/>
                      </a:endParaRPr>
                    </a:p>
                  </a:txBody>
                  <a:tcPr marL="10001" marR="10001"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8EE">
                        <a:alpha val="89000"/>
                      </a:srgbClr>
                    </a:solidFill>
                  </a:tcPr>
                </a:tc>
                <a:tc gridSpan="3">
                  <a:txBody>
                    <a:bodyPr/>
                    <a:lstStyle/>
                    <a:p>
                      <a:pPr marL="0" algn="ctr" defTabSz="914104" rtl="0" eaLnBrk="1" fontAlgn="ctr" latinLnBrk="0" hangingPunct="1"/>
                      <a:r>
                        <a:rPr lang="ru-RU" sz="1400" b="0" i="0" u="none" strike="noStrike" kern="1200" dirty="0" smtClean="0">
                          <a:solidFill>
                            <a:schemeClr val="tx1"/>
                          </a:solidFill>
                          <a:effectLst/>
                          <a:latin typeface="Calibri"/>
                          <a:ea typeface="+mn-ea"/>
                          <a:cs typeface="+mn-cs"/>
                        </a:rPr>
                        <a:t>Цена, млн. руб</a:t>
                      </a:r>
                      <a:r>
                        <a:rPr lang="ru-RU" sz="1400" b="0" i="0" u="none" strike="noStrike" kern="1200" dirty="0">
                          <a:solidFill>
                            <a:schemeClr val="tx1"/>
                          </a:solidFill>
                          <a:effectLst/>
                          <a:latin typeface="Calibri"/>
                          <a:ea typeface="+mn-ea"/>
                          <a:cs typeface="+mn-cs"/>
                        </a:rPr>
                        <a:t>.</a:t>
                      </a:r>
                    </a:p>
                  </a:txBody>
                  <a:tcPr marL="10001" marR="10001"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8EE">
                        <a:alpha val="89000"/>
                      </a:srgbClr>
                    </a:solidFill>
                  </a:tcPr>
                </a:tc>
                <a:tc hMerge="1">
                  <a:txBody>
                    <a:bodyPr/>
                    <a:lstStyle/>
                    <a:p>
                      <a:endParaRPr lang="ru-RU"/>
                    </a:p>
                  </a:txBody>
                  <a:tcPr/>
                </a:tc>
                <a:tc hMerge="1">
                  <a:txBody>
                    <a:bodyPr/>
                    <a:lstStyle/>
                    <a:p>
                      <a:pPr marL="0" algn="ctr" defTabSz="914104" rtl="0" eaLnBrk="1" fontAlgn="ctr" latinLnBrk="0" hangingPunct="1"/>
                      <a:endParaRPr lang="ru-RU" sz="1200" b="0" i="0" u="none" strike="noStrike" kern="1200" dirty="0">
                        <a:solidFill>
                          <a:schemeClr val="accent5">
                            <a:lumMod val="50000"/>
                          </a:schemeClr>
                        </a:solidFill>
                        <a:effectLst/>
                        <a:latin typeface="Calibri"/>
                        <a:ea typeface="+mn-ea"/>
                        <a:cs typeface="+mn-cs"/>
                      </a:endParaRP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8EE">
                        <a:alpha val="89000"/>
                      </a:srgbClr>
                    </a:solidFill>
                  </a:tcPr>
                </a:tc>
              </a:tr>
              <a:tr h="504848">
                <a:tc vMerge="1">
                  <a:txBody>
                    <a:bodyPr/>
                    <a:lstStyle/>
                    <a:p>
                      <a:pPr marL="0" algn="ctr" defTabSz="914104" rtl="0" eaLnBrk="1" fontAlgn="ctr" latinLnBrk="0" hangingPunct="1"/>
                      <a:endParaRPr lang="ru-RU" sz="1050" b="1" i="0" u="none" strike="noStrike" kern="1200" dirty="0">
                        <a:solidFill>
                          <a:schemeClr val="accent1">
                            <a:lumMod val="50000"/>
                          </a:schemeClr>
                        </a:solidFill>
                        <a:effectLst/>
                        <a:latin typeface="Calibri"/>
                        <a:ea typeface="+mn-ea"/>
                        <a:cs typeface="+mn-cs"/>
                      </a:endParaRP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alpha val="89000"/>
                      </a:schemeClr>
                    </a:solidFill>
                  </a:tcPr>
                </a:tc>
                <a:tc>
                  <a:txBody>
                    <a:bodyPr/>
                    <a:lstStyle/>
                    <a:p>
                      <a:pPr marL="0" algn="ctr" defTabSz="914104" rtl="0" eaLnBrk="1" fontAlgn="ctr" latinLnBrk="0" hangingPunct="1"/>
                      <a:r>
                        <a:rPr lang="ru-RU" sz="1400" b="0" i="0" u="none" strike="noStrike" kern="1200" dirty="0" smtClean="0">
                          <a:solidFill>
                            <a:schemeClr val="tx1"/>
                          </a:solidFill>
                          <a:effectLst/>
                          <a:latin typeface="Calibri"/>
                          <a:ea typeface="+mn-ea"/>
                          <a:cs typeface="+mn-cs"/>
                        </a:rPr>
                        <a:t>0 уровень (план)</a:t>
                      </a:r>
                      <a:endParaRPr lang="ru-RU" sz="1400" b="0" i="0" u="none" strike="noStrike" kern="1200" dirty="0">
                        <a:solidFill>
                          <a:schemeClr val="tx1"/>
                        </a:solidFill>
                        <a:effectLst/>
                        <a:latin typeface="Calibri"/>
                        <a:ea typeface="+mn-ea"/>
                        <a:cs typeface="+mn-cs"/>
                      </a:endParaRPr>
                    </a:p>
                  </a:txBody>
                  <a:tcPr marL="10001" marR="10001"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8EE">
                        <a:alpha val="89000"/>
                      </a:srgbClr>
                    </a:solidFill>
                  </a:tcPr>
                </a:tc>
                <a:tc>
                  <a:txBody>
                    <a:bodyPr/>
                    <a:lstStyle/>
                    <a:p>
                      <a:pPr marL="0" algn="ctr" defTabSz="914104" rtl="0" eaLnBrk="1" fontAlgn="ctr" latinLnBrk="0" hangingPunct="1"/>
                      <a:r>
                        <a:rPr lang="ru-RU" sz="1400" b="0" i="0" u="none" strike="noStrike" kern="1200" dirty="0" smtClean="0">
                          <a:solidFill>
                            <a:schemeClr val="tx1"/>
                          </a:solidFill>
                          <a:effectLst/>
                          <a:latin typeface="Calibri"/>
                          <a:ea typeface="+mn-ea"/>
                          <a:cs typeface="+mn-cs"/>
                        </a:rPr>
                        <a:t>1 уровень</a:t>
                      </a:r>
                    </a:p>
                    <a:p>
                      <a:pPr marL="0" algn="ctr" defTabSz="914104" rtl="0" eaLnBrk="1" fontAlgn="ctr" latinLnBrk="0" hangingPunct="1"/>
                      <a:r>
                        <a:rPr lang="ru-RU" sz="1400" b="0" i="0" u="none" strike="noStrike" kern="1200" dirty="0" smtClean="0">
                          <a:solidFill>
                            <a:schemeClr val="tx1"/>
                          </a:solidFill>
                          <a:effectLst/>
                          <a:latin typeface="Calibri"/>
                          <a:ea typeface="+mn-ea"/>
                          <a:cs typeface="+mn-cs"/>
                        </a:rPr>
                        <a:t>(план)</a:t>
                      </a:r>
                    </a:p>
                  </a:txBody>
                  <a:tcPr marL="10001" marR="10001" marT="13335"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8EE">
                        <a:alpha val="89000"/>
                      </a:srgbClr>
                    </a:solidFill>
                  </a:tcPr>
                </a:tc>
                <a:tc>
                  <a:txBody>
                    <a:bodyPr/>
                    <a:lstStyle/>
                    <a:p>
                      <a:pPr marL="0" algn="ctr" defTabSz="914104" rtl="0" eaLnBrk="1" fontAlgn="ctr" latinLnBrk="0" hangingPunct="1"/>
                      <a:r>
                        <a:rPr lang="ru-RU" sz="1400" b="0" i="0" u="none" strike="noStrike" kern="1200" dirty="0" smtClean="0">
                          <a:solidFill>
                            <a:schemeClr val="tx1"/>
                          </a:solidFill>
                          <a:effectLst/>
                          <a:latin typeface="Calibri"/>
                          <a:ea typeface="+mn-ea"/>
                          <a:cs typeface="+mn-cs"/>
                        </a:rPr>
                        <a:t>2-5 уровни</a:t>
                      </a:r>
                    </a:p>
                  </a:txBody>
                  <a:tcPr marL="10001" marR="10001" marT="13335" marB="0">
                    <a:lnL w="12700" cap="flat" cmpd="sng" algn="ctr">
                      <a:solidFill>
                        <a:schemeClr val="bg2">
                          <a:lumMod val="75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8EE">
                        <a:alpha val="89000"/>
                      </a:srgbClr>
                    </a:solidFill>
                  </a:tcPr>
                </a:tc>
              </a:tr>
              <a:tr h="256019">
                <a:tc>
                  <a:txBody>
                    <a:bodyPr/>
                    <a:lstStyle/>
                    <a:p>
                      <a:pPr marL="0" marR="0" indent="0" algn="l" defTabSz="914104" rtl="0" eaLnBrk="1" fontAlgn="ctr" latinLnBrk="0" hangingPunct="1">
                        <a:lnSpc>
                          <a:spcPct val="100000"/>
                        </a:lnSpc>
                        <a:spcBef>
                          <a:spcPts val="0"/>
                        </a:spcBef>
                        <a:spcAft>
                          <a:spcPts val="0"/>
                        </a:spcAft>
                        <a:buClrTx/>
                        <a:buSzTx/>
                        <a:buFontTx/>
                        <a:buNone/>
                        <a:tabLst/>
                        <a:defRPr/>
                      </a:pPr>
                      <a:r>
                        <a:rPr lang="ru-RU" sz="1300" b="1" i="0" u="none" strike="noStrike" kern="1200" dirty="0" smtClean="0">
                          <a:solidFill>
                            <a:schemeClr val="accent1">
                              <a:lumMod val="50000"/>
                            </a:schemeClr>
                          </a:solidFill>
                          <a:effectLst/>
                          <a:latin typeface="Calibri"/>
                          <a:ea typeface="+mn-ea"/>
                          <a:cs typeface="+mn-cs"/>
                        </a:rPr>
                        <a:t>Материалы</a:t>
                      </a:r>
                      <a:endParaRPr lang="ru-RU" sz="1300" b="1" i="0" u="none" strike="noStrike" kern="1200" dirty="0">
                        <a:solidFill>
                          <a:schemeClr val="accent1">
                            <a:lumMod val="50000"/>
                          </a:schemeClr>
                        </a:solidFill>
                        <a:effectLst/>
                        <a:latin typeface="Calibri"/>
                        <a:ea typeface="+mn-ea"/>
                        <a:cs typeface="+mn-cs"/>
                      </a:endParaRPr>
                    </a:p>
                  </a:txBody>
                  <a:tcPr marL="75601" marR="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marL="0" algn="ctr" defTabSz="914104" rtl="0" eaLnBrk="1" fontAlgn="ctr" latinLnBrk="0" hangingPunct="1"/>
                      <a:r>
                        <a:rPr lang="ru-RU" sz="1300" b="1" i="0" u="none" strike="noStrike" kern="1200" dirty="0" smtClean="0">
                          <a:solidFill>
                            <a:schemeClr val="accent1">
                              <a:lumMod val="50000"/>
                            </a:schemeClr>
                          </a:solidFill>
                          <a:effectLst/>
                          <a:latin typeface="Calibri"/>
                          <a:ea typeface="+mn-ea"/>
                          <a:cs typeface="+mn-cs"/>
                        </a:rPr>
                        <a:t>-</a:t>
                      </a:r>
                      <a:endParaRPr lang="ru-RU" sz="1300" b="1" i="0" u="none" strike="noStrike" kern="1200" dirty="0">
                        <a:solidFill>
                          <a:schemeClr val="accent1">
                            <a:lumMod val="50000"/>
                          </a:schemeClr>
                        </a:solidFill>
                        <a:effectLst/>
                        <a:latin typeface="Calibri"/>
                        <a:ea typeface="+mn-ea"/>
                        <a:cs typeface="+mn-cs"/>
                      </a:endParaRPr>
                    </a:p>
                  </a:txBody>
                  <a:tcPr marL="113400" marR="10001"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marL="0" algn="ctr" defTabSz="914104" rtl="0" eaLnBrk="1" fontAlgn="ctr" latinLnBrk="0" hangingPunct="1"/>
                      <a:r>
                        <a:rPr lang="ru-RU" sz="1300" b="1" i="0" u="none" strike="noStrike" kern="1200" dirty="0" smtClean="0">
                          <a:solidFill>
                            <a:schemeClr val="accent1">
                              <a:lumMod val="50000"/>
                            </a:schemeClr>
                          </a:solidFill>
                          <a:effectLst/>
                          <a:latin typeface="Calibri"/>
                          <a:ea typeface="+mn-ea"/>
                          <a:cs typeface="+mn-cs"/>
                        </a:rPr>
                        <a:t>0,07</a:t>
                      </a:r>
                      <a:endParaRPr lang="ru-RU" sz="1300" b="1" i="0" u="none" strike="noStrike" kern="1200" dirty="0">
                        <a:solidFill>
                          <a:schemeClr val="accent1">
                            <a:lumMod val="50000"/>
                          </a:schemeClr>
                        </a:solidFill>
                        <a:effectLst/>
                        <a:latin typeface="Calibri"/>
                        <a:ea typeface="+mn-ea"/>
                        <a:cs typeface="+mn-cs"/>
                      </a:endParaRPr>
                    </a:p>
                  </a:txBody>
                  <a:tcPr marL="113400" marR="10001" marT="1333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marL="0" algn="ctr" defTabSz="914104" rtl="0" eaLnBrk="1" fontAlgn="ctr" latinLnBrk="0" hangingPunct="1"/>
                      <a:r>
                        <a:rPr lang="ru-RU" sz="1300" b="1" i="0" u="none" strike="noStrike" kern="1200" dirty="0" smtClean="0">
                          <a:solidFill>
                            <a:schemeClr val="accent1">
                              <a:lumMod val="50000"/>
                            </a:schemeClr>
                          </a:solidFill>
                          <a:effectLst/>
                          <a:latin typeface="Calibri"/>
                          <a:ea typeface="+mn-ea"/>
                          <a:cs typeface="+mn-cs"/>
                        </a:rPr>
                        <a:t>157,86</a:t>
                      </a:r>
                      <a:endParaRPr lang="ru-RU" sz="1300" b="1" i="0" u="none" strike="noStrike" kern="1200" dirty="0">
                        <a:solidFill>
                          <a:schemeClr val="accent1">
                            <a:lumMod val="50000"/>
                          </a:schemeClr>
                        </a:solidFill>
                        <a:effectLst/>
                        <a:latin typeface="Calibri"/>
                        <a:ea typeface="+mn-ea"/>
                        <a:cs typeface="+mn-cs"/>
                      </a:endParaRPr>
                    </a:p>
                  </a:txBody>
                  <a:tcPr marL="113400" marR="10001" marT="1333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r>
              <a:tr h="302068">
                <a:tc>
                  <a:txBody>
                    <a:bodyPr/>
                    <a:lstStyle/>
                    <a:p>
                      <a:pPr marL="0" algn="l" defTabSz="914104" rtl="0" eaLnBrk="1" fontAlgn="ctr" latinLnBrk="0" hangingPunct="1"/>
                      <a:r>
                        <a:rPr lang="ru-RU" sz="1300" b="1" i="0" u="none" strike="noStrike" kern="1200" dirty="0" smtClean="0">
                          <a:solidFill>
                            <a:schemeClr val="accent1">
                              <a:lumMod val="50000"/>
                            </a:schemeClr>
                          </a:solidFill>
                          <a:effectLst/>
                          <a:latin typeface="Calibri"/>
                          <a:ea typeface="+mn-ea"/>
                          <a:cs typeface="+mn-cs"/>
                        </a:rPr>
                        <a:t>Работы и услуги сторонних орг-й</a:t>
                      </a:r>
                      <a:endParaRPr lang="ru-RU" sz="1300" b="1" i="0" u="none" strike="noStrike" kern="1200" dirty="0">
                        <a:solidFill>
                          <a:schemeClr val="accent1">
                            <a:lumMod val="50000"/>
                          </a:schemeClr>
                        </a:solidFill>
                        <a:effectLst/>
                        <a:latin typeface="Calibri"/>
                        <a:ea typeface="+mn-ea"/>
                        <a:cs typeface="+mn-cs"/>
                      </a:endParaRPr>
                    </a:p>
                  </a:txBody>
                  <a:tcPr marL="75601" marR="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marL="0" algn="ctr" defTabSz="914104" rtl="0" eaLnBrk="1" fontAlgn="ctr" latinLnBrk="0" hangingPunct="1"/>
                      <a:r>
                        <a:rPr lang="ru-RU" sz="1300" b="1" i="0" u="none" strike="noStrike" kern="1200" dirty="0" smtClean="0">
                          <a:solidFill>
                            <a:schemeClr val="accent1">
                              <a:lumMod val="50000"/>
                            </a:schemeClr>
                          </a:solidFill>
                          <a:effectLst/>
                          <a:latin typeface="Calibri"/>
                          <a:ea typeface="+mn-ea"/>
                          <a:cs typeface="+mn-cs"/>
                        </a:rPr>
                        <a:t>9 197,77</a:t>
                      </a:r>
                      <a:endParaRPr lang="ru-RU" sz="1300" b="1" i="0" u="none" strike="noStrike" kern="1200" dirty="0">
                        <a:solidFill>
                          <a:schemeClr val="accent1">
                            <a:lumMod val="50000"/>
                          </a:schemeClr>
                        </a:solidFill>
                        <a:effectLst/>
                        <a:latin typeface="Calibri"/>
                        <a:ea typeface="+mn-ea"/>
                        <a:cs typeface="+mn-cs"/>
                      </a:endParaRPr>
                    </a:p>
                  </a:txBody>
                  <a:tcPr marL="113400" marR="10001"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marL="0" algn="ctr" defTabSz="914104" rtl="0" eaLnBrk="1" fontAlgn="ctr" latinLnBrk="0" hangingPunct="1"/>
                      <a:r>
                        <a:rPr lang="ru-RU" sz="1300" b="1" i="0" u="none" strike="noStrike" kern="1200" dirty="0" smtClean="0">
                          <a:solidFill>
                            <a:schemeClr val="accent1">
                              <a:lumMod val="50000"/>
                            </a:schemeClr>
                          </a:solidFill>
                          <a:effectLst/>
                          <a:latin typeface="Calibri"/>
                          <a:ea typeface="+mn-ea"/>
                          <a:cs typeface="+mn-cs"/>
                        </a:rPr>
                        <a:t>7 236,72</a:t>
                      </a:r>
                      <a:endParaRPr lang="ru-RU" sz="1300" b="1" i="0" u="none" strike="noStrike" kern="1200" dirty="0">
                        <a:solidFill>
                          <a:schemeClr val="accent1">
                            <a:lumMod val="50000"/>
                          </a:schemeClr>
                        </a:solidFill>
                        <a:effectLst/>
                        <a:latin typeface="Calibri"/>
                        <a:ea typeface="+mn-ea"/>
                        <a:cs typeface="+mn-cs"/>
                      </a:endParaRPr>
                    </a:p>
                  </a:txBody>
                  <a:tcPr marL="113400" marR="10001" marT="1333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marL="0" algn="ctr" defTabSz="914104" rtl="0" eaLnBrk="1" fontAlgn="ctr" latinLnBrk="0" hangingPunct="1"/>
                      <a:r>
                        <a:rPr lang="ru-RU" sz="1300" b="1" i="0" u="none" strike="noStrike" kern="1200" dirty="0" smtClean="0">
                          <a:solidFill>
                            <a:schemeClr val="accent1">
                              <a:lumMod val="50000"/>
                            </a:schemeClr>
                          </a:solidFill>
                          <a:effectLst/>
                          <a:latin typeface="Calibri"/>
                          <a:ea typeface="+mn-ea"/>
                          <a:cs typeface="+mn-cs"/>
                        </a:rPr>
                        <a:t>1 082,44</a:t>
                      </a:r>
                      <a:endParaRPr lang="ru-RU" sz="1300" b="1" i="0" u="none" strike="noStrike" kern="1200" dirty="0">
                        <a:solidFill>
                          <a:schemeClr val="accent1">
                            <a:lumMod val="50000"/>
                          </a:schemeClr>
                        </a:solidFill>
                        <a:effectLst/>
                        <a:latin typeface="Calibri"/>
                        <a:ea typeface="+mn-ea"/>
                        <a:cs typeface="+mn-cs"/>
                      </a:endParaRPr>
                    </a:p>
                  </a:txBody>
                  <a:tcPr marL="113400" marR="10001" marT="1333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extLst>
                  <a:ext uri="{0D108BD9-81ED-4DB2-BD59-A6C34878D82A}">
                    <a16:rowId xmlns:a16="http://schemas.microsoft.com/office/drawing/2014/main" xmlns="" val="10002"/>
                  </a:ext>
                </a:extLst>
              </a:tr>
              <a:tr h="248031">
                <a:tc>
                  <a:txBody>
                    <a:bodyPr/>
                    <a:lstStyle/>
                    <a:p>
                      <a:pPr marL="0" algn="l" defTabSz="914104" rtl="0" eaLnBrk="1" fontAlgn="ctr" latinLnBrk="0" hangingPunct="1"/>
                      <a:r>
                        <a:rPr lang="ru-RU" sz="1300" b="1" i="0" u="none" strike="noStrike" kern="1200" dirty="0" smtClean="0">
                          <a:solidFill>
                            <a:schemeClr val="accent1">
                              <a:lumMod val="50000"/>
                            </a:schemeClr>
                          </a:solidFill>
                          <a:effectLst/>
                          <a:latin typeface="Calibri"/>
                          <a:ea typeface="+mn-ea"/>
                          <a:cs typeface="+mn-cs"/>
                        </a:rPr>
                        <a:t>Амортизация</a:t>
                      </a:r>
                      <a:endParaRPr lang="ru-RU" sz="1300" b="1" i="0" u="none" strike="noStrike" kern="1200" dirty="0">
                        <a:solidFill>
                          <a:schemeClr val="accent1">
                            <a:lumMod val="50000"/>
                          </a:schemeClr>
                        </a:solidFill>
                        <a:effectLst/>
                        <a:latin typeface="Calibri"/>
                        <a:ea typeface="+mn-ea"/>
                        <a:cs typeface="+mn-cs"/>
                      </a:endParaRPr>
                    </a:p>
                  </a:txBody>
                  <a:tcPr marL="75601" marR="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marL="0" algn="ctr" defTabSz="914104" rtl="0" eaLnBrk="1" fontAlgn="ctr" latinLnBrk="0" hangingPunct="1"/>
                      <a:r>
                        <a:rPr lang="ru-RU" sz="1300" b="1" i="0" u="none" strike="noStrike" kern="1200" dirty="0" smtClean="0">
                          <a:solidFill>
                            <a:schemeClr val="accent1">
                              <a:lumMod val="50000"/>
                            </a:schemeClr>
                          </a:solidFill>
                          <a:effectLst/>
                          <a:latin typeface="Calibri"/>
                          <a:ea typeface="+mn-ea"/>
                          <a:cs typeface="+mn-cs"/>
                        </a:rPr>
                        <a:t>-</a:t>
                      </a:r>
                      <a:endParaRPr lang="ru-RU" sz="1300" b="1" i="0" u="none" strike="noStrike" kern="1200" dirty="0">
                        <a:solidFill>
                          <a:schemeClr val="accent1">
                            <a:lumMod val="50000"/>
                          </a:schemeClr>
                        </a:solidFill>
                        <a:effectLst/>
                        <a:latin typeface="Calibri"/>
                        <a:ea typeface="+mn-ea"/>
                        <a:cs typeface="+mn-cs"/>
                      </a:endParaRPr>
                    </a:p>
                  </a:txBody>
                  <a:tcPr marL="113400" marR="10001"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marL="0" algn="ctr" defTabSz="914104" rtl="0" eaLnBrk="1" fontAlgn="ctr" latinLnBrk="0" hangingPunct="1"/>
                      <a:r>
                        <a:rPr lang="ru-RU" sz="1300" b="1" i="0" u="none" strike="noStrike" kern="1200" dirty="0" smtClean="0">
                          <a:solidFill>
                            <a:schemeClr val="accent1">
                              <a:lumMod val="50000"/>
                            </a:schemeClr>
                          </a:solidFill>
                          <a:effectLst/>
                          <a:latin typeface="Calibri"/>
                          <a:ea typeface="+mn-ea"/>
                          <a:cs typeface="+mn-cs"/>
                        </a:rPr>
                        <a:t>-</a:t>
                      </a:r>
                      <a:endParaRPr lang="ru-RU" sz="1300" b="1" i="0" u="none" strike="noStrike" kern="1200" dirty="0">
                        <a:solidFill>
                          <a:schemeClr val="accent1">
                            <a:lumMod val="50000"/>
                          </a:schemeClr>
                        </a:solidFill>
                        <a:effectLst/>
                        <a:latin typeface="Calibri"/>
                        <a:ea typeface="+mn-ea"/>
                        <a:cs typeface="+mn-cs"/>
                      </a:endParaRPr>
                    </a:p>
                  </a:txBody>
                  <a:tcPr marL="113400" marR="10001" marT="1333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marL="0" algn="ctr" defTabSz="914104" rtl="0" eaLnBrk="1" fontAlgn="ctr" latinLnBrk="0" hangingPunct="1"/>
                      <a:r>
                        <a:rPr lang="ru-RU" sz="1300" b="1" i="0" u="none" strike="noStrike" kern="1200" dirty="0" smtClean="0">
                          <a:solidFill>
                            <a:schemeClr val="accent1">
                              <a:lumMod val="50000"/>
                            </a:schemeClr>
                          </a:solidFill>
                          <a:effectLst/>
                          <a:latin typeface="Calibri"/>
                          <a:ea typeface="+mn-ea"/>
                          <a:cs typeface="+mn-cs"/>
                        </a:rPr>
                        <a:t>475,55</a:t>
                      </a:r>
                      <a:endParaRPr lang="ru-RU" sz="1300" b="1" i="0" u="none" strike="noStrike" kern="1200" dirty="0">
                        <a:solidFill>
                          <a:schemeClr val="accent1">
                            <a:lumMod val="50000"/>
                          </a:schemeClr>
                        </a:solidFill>
                        <a:effectLst/>
                        <a:latin typeface="Calibri"/>
                        <a:ea typeface="+mn-ea"/>
                        <a:cs typeface="+mn-cs"/>
                      </a:endParaRPr>
                    </a:p>
                  </a:txBody>
                  <a:tcPr marL="113400" marR="10001" marT="1333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r>
              <a:tr h="345414">
                <a:tc>
                  <a:txBody>
                    <a:bodyPr/>
                    <a:lstStyle/>
                    <a:p>
                      <a:pPr algn="l" fontAlgn="ctr"/>
                      <a:r>
                        <a:rPr lang="ru-RU" sz="1300" b="1" i="0" u="none" strike="noStrike" dirty="0" smtClean="0">
                          <a:solidFill>
                            <a:schemeClr val="accent1">
                              <a:lumMod val="50000"/>
                            </a:schemeClr>
                          </a:solidFill>
                          <a:effectLst/>
                          <a:latin typeface="Calibri"/>
                        </a:rPr>
                        <a:t>Затраты на оплату</a:t>
                      </a:r>
                      <a:r>
                        <a:rPr lang="ru-RU" sz="1300" b="1" i="0" u="none" strike="noStrike" baseline="0" dirty="0" smtClean="0">
                          <a:solidFill>
                            <a:schemeClr val="accent1">
                              <a:lumMod val="50000"/>
                            </a:schemeClr>
                          </a:solidFill>
                          <a:effectLst/>
                          <a:latin typeface="Calibri"/>
                        </a:rPr>
                        <a:t> труда</a:t>
                      </a:r>
                      <a:endParaRPr lang="ru-RU" sz="1300" b="1" i="0" u="none" strike="noStrike" dirty="0">
                        <a:solidFill>
                          <a:schemeClr val="accent1">
                            <a:lumMod val="50000"/>
                          </a:schemeClr>
                        </a:solidFill>
                        <a:effectLst/>
                        <a:latin typeface="Calibri"/>
                      </a:endParaRPr>
                    </a:p>
                  </a:txBody>
                  <a:tcPr marL="75601" marR="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algn="ctr" fontAlgn="ctr"/>
                      <a:r>
                        <a:rPr lang="ru-RU" sz="1300" b="1" i="0" u="none" strike="noStrike" dirty="0" smtClean="0">
                          <a:solidFill>
                            <a:schemeClr val="accent1">
                              <a:lumMod val="50000"/>
                            </a:schemeClr>
                          </a:solidFill>
                          <a:effectLst/>
                          <a:latin typeface="Calibri"/>
                        </a:rPr>
                        <a:t>-</a:t>
                      </a:r>
                      <a:endParaRPr lang="ru-RU" sz="1300" b="1" i="0" u="none" strike="noStrike" dirty="0">
                        <a:solidFill>
                          <a:schemeClr val="accent1">
                            <a:lumMod val="50000"/>
                          </a:schemeClr>
                        </a:solidFill>
                        <a:effectLst/>
                        <a:latin typeface="Calibri"/>
                      </a:endParaRPr>
                    </a:p>
                  </a:txBody>
                  <a:tcPr marL="113400" marR="10001"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algn="ctr" fontAlgn="ctr"/>
                      <a:r>
                        <a:rPr lang="ru-RU" sz="1300" b="1" i="0" u="none" strike="noStrike" dirty="0" smtClean="0">
                          <a:solidFill>
                            <a:schemeClr val="accent1">
                              <a:lumMod val="50000"/>
                            </a:schemeClr>
                          </a:solidFill>
                          <a:effectLst/>
                          <a:latin typeface="Calibri"/>
                        </a:rPr>
                        <a:t>479,98</a:t>
                      </a:r>
                      <a:endParaRPr lang="ru-RU" sz="1300" b="1" i="0" u="none" strike="noStrike" dirty="0">
                        <a:solidFill>
                          <a:schemeClr val="accent1">
                            <a:lumMod val="50000"/>
                          </a:schemeClr>
                        </a:solidFill>
                        <a:effectLst/>
                        <a:latin typeface="Calibri"/>
                      </a:endParaRPr>
                    </a:p>
                  </a:txBody>
                  <a:tcPr marL="113400" marR="10001" marT="1333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algn="ctr" fontAlgn="ctr"/>
                      <a:r>
                        <a:rPr lang="ru-RU" sz="1300" b="1" i="0" u="none" strike="noStrike" dirty="0" smtClean="0">
                          <a:solidFill>
                            <a:schemeClr val="accent1">
                              <a:lumMod val="50000"/>
                            </a:schemeClr>
                          </a:solidFill>
                          <a:effectLst/>
                          <a:latin typeface="Calibri"/>
                        </a:rPr>
                        <a:t>452,32</a:t>
                      </a:r>
                      <a:endParaRPr lang="ru-RU" sz="1300" b="1" i="0" u="none" strike="noStrike" dirty="0">
                        <a:solidFill>
                          <a:schemeClr val="accent1">
                            <a:lumMod val="50000"/>
                          </a:schemeClr>
                        </a:solidFill>
                        <a:effectLst/>
                        <a:latin typeface="Calibri"/>
                      </a:endParaRPr>
                    </a:p>
                  </a:txBody>
                  <a:tcPr marL="113400" marR="10001" marT="1333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extLst>
                  <a:ext uri="{0D108BD9-81ED-4DB2-BD59-A6C34878D82A}">
                    <a16:rowId xmlns:a16="http://schemas.microsoft.com/office/drawing/2014/main" xmlns="" val="10003"/>
                  </a:ext>
                </a:extLst>
              </a:tr>
              <a:tr h="256019">
                <a:tc>
                  <a:txBody>
                    <a:bodyPr/>
                    <a:lstStyle/>
                    <a:p>
                      <a:pPr algn="l" fontAlgn="ctr"/>
                      <a:r>
                        <a:rPr lang="ru-RU" sz="1300" b="1" i="0" u="none" strike="noStrike" dirty="0" smtClean="0">
                          <a:solidFill>
                            <a:schemeClr val="accent1">
                              <a:lumMod val="50000"/>
                            </a:schemeClr>
                          </a:solidFill>
                          <a:effectLst/>
                          <a:latin typeface="Calibri"/>
                        </a:rPr>
                        <a:t>Страховые взносы</a:t>
                      </a:r>
                      <a:endParaRPr lang="ru-RU" sz="1300" b="1" i="0" u="none" strike="noStrike" dirty="0">
                        <a:solidFill>
                          <a:schemeClr val="accent1">
                            <a:lumMod val="50000"/>
                          </a:schemeClr>
                        </a:solidFill>
                        <a:effectLst/>
                        <a:latin typeface="Calibri"/>
                      </a:endParaRPr>
                    </a:p>
                  </a:txBody>
                  <a:tcPr marL="75601" marR="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marL="0" marR="0" indent="0" algn="ctr" defTabSz="914104" rtl="0" eaLnBrk="1" fontAlgn="ctr" latinLnBrk="0" hangingPunct="1">
                        <a:lnSpc>
                          <a:spcPct val="100000"/>
                        </a:lnSpc>
                        <a:spcBef>
                          <a:spcPts val="0"/>
                        </a:spcBef>
                        <a:spcAft>
                          <a:spcPts val="0"/>
                        </a:spcAft>
                        <a:buClrTx/>
                        <a:buSzTx/>
                        <a:buFontTx/>
                        <a:buNone/>
                        <a:tabLst/>
                        <a:defRPr/>
                      </a:pPr>
                      <a:r>
                        <a:rPr lang="ru-RU" sz="1300" b="1" i="0" u="none" strike="noStrike" dirty="0" smtClean="0">
                          <a:solidFill>
                            <a:schemeClr val="accent1">
                              <a:lumMod val="50000"/>
                            </a:schemeClr>
                          </a:solidFill>
                          <a:effectLst/>
                          <a:latin typeface="Calibri"/>
                        </a:rPr>
                        <a:t>-</a:t>
                      </a:r>
                      <a:endParaRPr lang="ru-RU" sz="1300" b="1" i="0" u="none" strike="noStrike" dirty="0">
                        <a:solidFill>
                          <a:schemeClr val="accent1">
                            <a:lumMod val="50000"/>
                          </a:schemeClr>
                        </a:solidFill>
                        <a:effectLst/>
                        <a:latin typeface="Calibri"/>
                      </a:endParaRPr>
                    </a:p>
                  </a:txBody>
                  <a:tcPr marL="113400" marR="10001"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marL="0" marR="0" indent="0" algn="ctr" defTabSz="914104" rtl="0" eaLnBrk="1" fontAlgn="ctr" latinLnBrk="0" hangingPunct="1">
                        <a:lnSpc>
                          <a:spcPct val="100000"/>
                        </a:lnSpc>
                        <a:spcBef>
                          <a:spcPts val="0"/>
                        </a:spcBef>
                        <a:spcAft>
                          <a:spcPts val="0"/>
                        </a:spcAft>
                        <a:buClrTx/>
                        <a:buSzTx/>
                        <a:buFontTx/>
                        <a:buNone/>
                        <a:tabLst/>
                        <a:defRPr/>
                      </a:pPr>
                      <a:r>
                        <a:rPr lang="ru-RU" sz="1300" b="1" i="0" u="none" strike="noStrike" dirty="0" smtClean="0">
                          <a:solidFill>
                            <a:schemeClr val="accent1">
                              <a:lumMod val="50000"/>
                            </a:schemeClr>
                          </a:solidFill>
                          <a:effectLst/>
                          <a:latin typeface="Calibri"/>
                        </a:rPr>
                        <a:t>99,89</a:t>
                      </a:r>
                      <a:endParaRPr lang="ru-RU" sz="1300" b="1" i="0" u="none" strike="noStrike" dirty="0">
                        <a:solidFill>
                          <a:schemeClr val="accent1">
                            <a:lumMod val="50000"/>
                          </a:schemeClr>
                        </a:solidFill>
                        <a:effectLst/>
                        <a:latin typeface="Calibri"/>
                      </a:endParaRPr>
                    </a:p>
                  </a:txBody>
                  <a:tcPr marL="113400" marR="10001" marT="1333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marL="0" marR="0" indent="0" algn="ctr" defTabSz="914104" rtl="0" eaLnBrk="1" fontAlgn="ctr" latinLnBrk="0" hangingPunct="1">
                        <a:lnSpc>
                          <a:spcPct val="100000"/>
                        </a:lnSpc>
                        <a:spcBef>
                          <a:spcPts val="0"/>
                        </a:spcBef>
                        <a:spcAft>
                          <a:spcPts val="0"/>
                        </a:spcAft>
                        <a:buClrTx/>
                        <a:buSzTx/>
                        <a:buFontTx/>
                        <a:buNone/>
                        <a:tabLst/>
                        <a:defRPr/>
                      </a:pPr>
                      <a:r>
                        <a:rPr lang="ru-RU" sz="1300" b="1" i="0" u="none" strike="noStrike" dirty="0" smtClean="0">
                          <a:solidFill>
                            <a:schemeClr val="accent1">
                              <a:lumMod val="50000"/>
                            </a:schemeClr>
                          </a:solidFill>
                          <a:effectLst/>
                          <a:latin typeface="Calibri"/>
                        </a:rPr>
                        <a:t>183,09</a:t>
                      </a:r>
                      <a:endParaRPr lang="ru-RU" sz="1300" b="1" i="0" u="none" strike="noStrike" dirty="0">
                        <a:solidFill>
                          <a:schemeClr val="accent1">
                            <a:lumMod val="50000"/>
                          </a:schemeClr>
                        </a:solidFill>
                        <a:effectLst/>
                        <a:latin typeface="Calibri"/>
                      </a:endParaRPr>
                    </a:p>
                  </a:txBody>
                  <a:tcPr marL="113400" marR="10001" marT="1333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extLst>
                  <a:ext uri="{0D108BD9-81ED-4DB2-BD59-A6C34878D82A}">
                    <a16:rowId xmlns:a16="http://schemas.microsoft.com/office/drawing/2014/main" xmlns="" val="10004"/>
                  </a:ext>
                </a:extLst>
              </a:tr>
              <a:tr h="256019">
                <a:tc>
                  <a:txBody>
                    <a:bodyPr/>
                    <a:lstStyle/>
                    <a:p>
                      <a:pPr algn="l" fontAlgn="ctr"/>
                      <a:r>
                        <a:rPr lang="ru-RU" sz="1300" b="1" i="0" u="none" strike="noStrike" dirty="0" smtClean="0">
                          <a:solidFill>
                            <a:schemeClr val="accent1">
                              <a:lumMod val="50000"/>
                            </a:schemeClr>
                          </a:solidFill>
                          <a:effectLst/>
                          <a:latin typeface="Calibri"/>
                        </a:rPr>
                        <a:t>Накладные расходы</a:t>
                      </a:r>
                      <a:endParaRPr lang="ru-RU" sz="1300" b="1" i="0" u="none" strike="noStrike" dirty="0">
                        <a:solidFill>
                          <a:schemeClr val="accent1">
                            <a:lumMod val="50000"/>
                          </a:schemeClr>
                        </a:solidFill>
                        <a:effectLst/>
                        <a:latin typeface="Calibri"/>
                      </a:endParaRPr>
                    </a:p>
                  </a:txBody>
                  <a:tcPr marL="75601" marR="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algn="ctr" fontAlgn="ctr"/>
                      <a:r>
                        <a:rPr lang="ru-RU" sz="1300" b="1" i="0" u="none" strike="noStrike" dirty="0" smtClean="0">
                          <a:solidFill>
                            <a:schemeClr val="accent1">
                              <a:lumMod val="50000"/>
                            </a:schemeClr>
                          </a:solidFill>
                          <a:effectLst/>
                          <a:latin typeface="Calibri"/>
                        </a:rPr>
                        <a:t>-</a:t>
                      </a:r>
                      <a:endParaRPr lang="ru-RU" sz="1300" b="1" i="0" u="none" strike="noStrike" dirty="0">
                        <a:solidFill>
                          <a:schemeClr val="accent1">
                            <a:lumMod val="50000"/>
                          </a:schemeClr>
                        </a:solidFill>
                        <a:effectLst/>
                        <a:latin typeface="Calibri"/>
                      </a:endParaRPr>
                    </a:p>
                  </a:txBody>
                  <a:tcPr marL="113400" marR="10001"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algn="ctr" fontAlgn="ctr"/>
                      <a:r>
                        <a:rPr lang="ru-RU" sz="1300" b="1" i="0" u="none" strike="noStrike" dirty="0" smtClean="0">
                          <a:solidFill>
                            <a:schemeClr val="accent1">
                              <a:lumMod val="50000"/>
                            </a:schemeClr>
                          </a:solidFill>
                          <a:effectLst/>
                          <a:latin typeface="Calibri"/>
                        </a:rPr>
                        <a:t>839,66</a:t>
                      </a:r>
                      <a:endParaRPr lang="ru-RU" sz="1300" b="1" i="0" u="none" strike="noStrike" dirty="0">
                        <a:solidFill>
                          <a:schemeClr val="accent1">
                            <a:lumMod val="50000"/>
                          </a:schemeClr>
                        </a:solidFill>
                        <a:effectLst/>
                        <a:latin typeface="Calibri"/>
                      </a:endParaRPr>
                    </a:p>
                  </a:txBody>
                  <a:tcPr marL="113400" marR="10001" marT="1333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algn="ctr" fontAlgn="ctr"/>
                      <a:r>
                        <a:rPr lang="ru-RU" sz="1300" b="1" i="0" u="none" strike="noStrike" dirty="0" smtClean="0">
                          <a:solidFill>
                            <a:schemeClr val="accent1">
                              <a:lumMod val="50000"/>
                            </a:schemeClr>
                          </a:solidFill>
                          <a:effectLst/>
                          <a:latin typeface="Calibri"/>
                        </a:rPr>
                        <a:t>976,53</a:t>
                      </a:r>
                      <a:endParaRPr lang="ru-RU" sz="1300" b="1" i="0" u="none" strike="noStrike" dirty="0">
                        <a:solidFill>
                          <a:schemeClr val="accent1">
                            <a:lumMod val="50000"/>
                          </a:schemeClr>
                        </a:solidFill>
                        <a:effectLst/>
                        <a:latin typeface="Calibri"/>
                      </a:endParaRPr>
                    </a:p>
                  </a:txBody>
                  <a:tcPr marL="113400" marR="10001" marT="1333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extLst>
                  <a:ext uri="{0D108BD9-81ED-4DB2-BD59-A6C34878D82A}">
                    <a16:rowId xmlns:a16="http://schemas.microsoft.com/office/drawing/2014/main" xmlns="" val="10005"/>
                  </a:ext>
                </a:extLst>
              </a:tr>
              <a:tr h="256019">
                <a:tc>
                  <a:txBody>
                    <a:bodyPr/>
                    <a:lstStyle/>
                    <a:p>
                      <a:pPr algn="l" fontAlgn="b"/>
                      <a:r>
                        <a:rPr lang="ru-RU" sz="1300" b="1" i="0" u="none" strike="noStrike" dirty="0" smtClean="0">
                          <a:solidFill>
                            <a:schemeClr val="accent1">
                              <a:lumMod val="50000"/>
                            </a:schemeClr>
                          </a:solidFill>
                          <a:effectLst/>
                          <a:latin typeface="Calibri"/>
                        </a:rPr>
                        <a:t>Прибыль</a:t>
                      </a:r>
                      <a:endParaRPr lang="ru-RU" sz="1300" b="1" i="0" u="none" strike="noStrike" dirty="0">
                        <a:solidFill>
                          <a:schemeClr val="accent1">
                            <a:lumMod val="50000"/>
                          </a:schemeClr>
                        </a:solidFill>
                        <a:effectLst/>
                        <a:latin typeface="Calibri"/>
                      </a:endParaRPr>
                    </a:p>
                  </a:txBody>
                  <a:tcPr marL="75601" marR="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algn="ctr" fontAlgn="b"/>
                      <a:r>
                        <a:rPr lang="ru-RU" sz="1300" b="1" i="0" u="none" strike="noStrike" dirty="0" smtClean="0">
                          <a:solidFill>
                            <a:schemeClr val="accent1">
                              <a:lumMod val="50000"/>
                            </a:schemeClr>
                          </a:solidFill>
                          <a:effectLst/>
                          <a:latin typeface="Calibri"/>
                        </a:rPr>
                        <a:t>92,90 (1 %)</a:t>
                      </a:r>
                      <a:endParaRPr lang="ru-RU" sz="1300" b="1" i="0" u="none" strike="noStrike" dirty="0">
                        <a:solidFill>
                          <a:schemeClr val="accent1">
                            <a:lumMod val="50000"/>
                          </a:schemeClr>
                        </a:solidFill>
                        <a:effectLst/>
                        <a:latin typeface="Calibri"/>
                      </a:endParaRPr>
                    </a:p>
                  </a:txBody>
                  <a:tcPr marL="113400" marR="10001"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algn="ctr" fontAlgn="b"/>
                      <a:r>
                        <a:rPr lang="ru-RU" sz="1300" b="1" i="0" u="none" strike="noStrike" dirty="0" smtClean="0">
                          <a:solidFill>
                            <a:schemeClr val="accent1">
                              <a:lumMod val="50000"/>
                            </a:schemeClr>
                          </a:solidFill>
                          <a:effectLst/>
                          <a:latin typeface="Calibri"/>
                        </a:rPr>
                        <a:t>616,44 (6 %)</a:t>
                      </a:r>
                      <a:endParaRPr lang="ru-RU" sz="1300" b="1" i="0" u="none" strike="noStrike" dirty="0">
                        <a:solidFill>
                          <a:schemeClr val="accent1">
                            <a:lumMod val="50000"/>
                          </a:schemeClr>
                        </a:solidFill>
                        <a:effectLst/>
                        <a:latin typeface="Calibri"/>
                      </a:endParaRPr>
                    </a:p>
                  </a:txBody>
                  <a:tcPr marL="113400" marR="10001" marT="1333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algn="ctr" fontAlgn="b"/>
                      <a:r>
                        <a:rPr lang="ru-RU" sz="1300" b="1" i="0" u="none" strike="noStrike" dirty="0" smtClean="0">
                          <a:solidFill>
                            <a:schemeClr val="accent1">
                              <a:lumMod val="50000"/>
                            </a:schemeClr>
                          </a:solidFill>
                          <a:effectLst/>
                          <a:latin typeface="Calibri"/>
                        </a:rPr>
                        <a:t>54,98</a:t>
                      </a:r>
                      <a:endParaRPr lang="ru-RU" sz="1300" b="1" i="0" u="none" strike="noStrike" dirty="0">
                        <a:solidFill>
                          <a:schemeClr val="accent1">
                            <a:lumMod val="50000"/>
                          </a:schemeClr>
                        </a:solidFill>
                        <a:effectLst/>
                        <a:latin typeface="Calibri"/>
                      </a:endParaRPr>
                    </a:p>
                  </a:txBody>
                  <a:tcPr marL="113400" marR="10001" marT="1333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extLst>
                  <a:ext uri="{0D108BD9-81ED-4DB2-BD59-A6C34878D82A}">
                    <a16:rowId xmlns:a16="http://schemas.microsoft.com/office/drawing/2014/main" xmlns="" val="10006"/>
                  </a:ext>
                </a:extLst>
              </a:tr>
              <a:tr h="254246">
                <a:tc>
                  <a:txBody>
                    <a:bodyPr/>
                    <a:lstStyle/>
                    <a:p>
                      <a:pPr algn="l" fontAlgn="b"/>
                      <a:r>
                        <a:rPr lang="ru-RU" sz="1300" b="1" i="0" u="none" strike="noStrike" dirty="0" smtClean="0">
                          <a:solidFill>
                            <a:schemeClr val="accent1">
                              <a:lumMod val="50000"/>
                            </a:schemeClr>
                          </a:solidFill>
                          <a:effectLst/>
                          <a:latin typeface="Calibri"/>
                        </a:rPr>
                        <a:t>НДС</a:t>
                      </a:r>
                      <a:endParaRPr lang="ru-RU" sz="1300" b="1" i="0" u="none" strike="noStrike" dirty="0">
                        <a:solidFill>
                          <a:schemeClr val="accent1">
                            <a:lumMod val="50000"/>
                          </a:schemeClr>
                        </a:solidFill>
                        <a:effectLst/>
                        <a:latin typeface="Calibri"/>
                      </a:endParaRPr>
                    </a:p>
                  </a:txBody>
                  <a:tcPr marL="75601" marR="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algn="ctr" fontAlgn="b"/>
                      <a:r>
                        <a:rPr lang="ru-RU" sz="1300" b="1" i="0" u="none" strike="noStrike" dirty="0" smtClean="0">
                          <a:solidFill>
                            <a:schemeClr val="accent1">
                              <a:lumMod val="50000"/>
                            </a:schemeClr>
                          </a:solidFill>
                          <a:effectLst/>
                          <a:latin typeface="Calibri"/>
                        </a:rPr>
                        <a:t>1 672,32</a:t>
                      </a:r>
                      <a:endParaRPr lang="ru-RU" sz="1300" b="1" i="0" u="none" strike="noStrike" dirty="0">
                        <a:solidFill>
                          <a:schemeClr val="accent1">
                            <a:lumMod val="50000"/>
                          </a:schemeClr>
                        </a:solidFill>
                        <a:effectLst/>
                        <a:latin typeface="Calibri"/>
                      </a:endParaRPr>
                    </a:p>
                  </a:txBody>
                  <a:tcPr marL="113400" marR="10001"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algn="ctr" fontAlgn="b"/>
                      <a:r>
                        <a:rPr lang="ru-RU" sz="1300" b="1" i="0" u="none" strike="noStrike" dirty="0" smtClean="0">
                          <a:solidFill>
                            <a:schemeClr val="accent1">
                              <a:lumMod val="50000"/>
                            </a:schemeClr>
                          </a:solidFill>
                          <a:effectLst/>
                          <a:latin typeface="Calibri"/>
                        </a:rPr>
                        <a:t>1 508,59</a:t>
                      </a:r>
                      <a:endParaRPr lang="ru-RU" sz="1300" b="1" i="0" u="none" strike="noStrike" dirty="0">
                        <a:solidFill>
                          <a:schemeClr val="accent1">
                            <a:lumMod val="50000"/>
                          </a:schemeClr>
                        </a:solidFill>
                        <a:effectLst/>
                        <a:latin typeface="Calibri"/>
                      </a:endParaRPr>
                    </a:p>
                  </a:txBody>
                  <a:tcPr marL="113400" marR="10001" marT="1333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algn="ctr" fontAlgn="b"/>
                      <a:r>
                        <a:rPr lang="ru-RU" sz="1300" b="1" i="0" u="none" strike="noStrike" dirty="0" smtClean="0">
                          <a:solidFill>
                            <a:schemeClr val="accent1">
                              <a:lumMod val="50000"/>
                            </a:schemeClr>
                          </a:solidFill>
                          <a:effectLst/>
                          <a:latin typeface="Calibri"/>
                        </a:rPr>
                        <a:t>607,37</a:t>
                      </a:r>
                      <a:endParaRPr lang="ru-RU" sz="1300" b="1" i="0" u="none" strike="noStrike" dirty="0">
                        <a:solidFill>
                          <a:schemeClr val="accent1">
                            <a:lumMod val="50000"/>
                          </a:schemeClr>
                        </a:solidFill>
                        <a:effectLst/>
                        <a:latin typeface="Calibri"/>
                      </a:endParaRPr>
                    </a:p>
                  </a:txBody>
                  <a:tcPr marL="113400" marR="10001" marT="1333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r>
              <a:tr h="254246">
                <a:tc>
                  <a:txBody>
                    <a:bodyPr/>
                    <a:lstStyle/>
                    <a:p>
                      <a:pPr algn="l" fontAlgn="b"/>
                      <a:r>
                        <a:rPr lang="ru-RU" sz="1300" b="1" i="0" u="none" strike="noStrike" dirty="0" smtClean="0">
                          <a:solidFill>
                            <a:schemeClr val="accent1">
                              <a:lumMod val="50000"/>
                            </a:schemeClr>
                          </a:solidFill>
                          <a:effectLst/>
                          <a:latin typeface="Calibri"/>
                        </a:rPr>
                        <a:t>Итого цена с НДС</a:t>
                      </a:r>
                      <a:endParaRPr lang="ru-RU" sz="1300" b="1" i="0" u="none" strike="noStrike" dirty="0">
                        <a:solidFill>
                          <a:schemeClr val="accent1">
                            <a:lumMod val="50000"/>
                          </a:schemeClr>
                        </a:solidFill>
                        <a:effectLst/>
                        <a:latin typeface="Calibri"/>
                      </a:endParaRPr>
                    </a:p>
                  </a:txBody>
                  <a:tcPr marL="75601" marR="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algn="ctr" fontAlgn="b"/>
                      <a:r>
                        <a:rPr lang="ru-RU" sz="1300" b="1" i="0" u="none" strike="noStrike" dirty="0" smtClean="0">
                          <a:solidFill>
                            <a:schemeClr val="accent1">
                              <a:lumMod val="50000"/>
                            </a:schemeClr>
                          </a:solidFill>
                          <a:effectLst/>
                          <a:latin typeface="Calibri"/>
                        </a:rPr>
                        <a:t>10 962,99</a:t>
                      </a:r>
                      <a:endParaRPr lang="ru-RU" sz="1300" b="1" i="0" u="none" strike="noStrike" dirty="0">
                        <a:solidFill>
                          <a:schemeClr val="accent1">
                            <a:lumMod val="50000"/>
                          </a:schemeClr>
                        </a:solidFill>
                        <a:effectLst/>
                        <a:latin typeface="Calibri"/>
                      </a:endParaRPr>
                    </a:p>
                  </a:txBody>
                  <a:tcPr marL="113400" marR="10001"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algn="ctr" fontAlgn="b"/>
                      <a:r>
                        <a:rPr lang="ru-RU" sz="1300" b="1" i="0" u="none" strike="noStrike" dirty="0" smtClean="0">
                          <a:solidFill>
                            <a:schemeClr val="accent1">
                              <a:lumMod val="50000"/>
                            </a:schemeClr>
                          </a:solidFill>
                          <a:effectLst/>
                          <a:latin typeface="Calibri"/>
                        </a:rPr>
                        <a:t>10 853,37</a:t>
                      </a:r>
                      <a:endParaRPr lang="ru-RU" sz="1300" b="1" i="0" u="none" strike="noStrike" dirty="0">
                        <a:solidFill>
                          <a:schemeClr val="accent1">
                            <a:lumMod val="50000"/>
                          </a:schemeClr>
                        </a:solidFill>
                        <a:effectLst/>
                        <a:latin typeface="Calibri"/>
                      </a:endParaRPr>
                    </a:p>
                  </a:txBody>
                  <a:tcPr marL="113400" marR="10001" marT="1333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algn="ctr" fontAlgn="b"/>
                      <a:r>
                        <a:rPr lang="ru-RU" sz="1300" b="1" i="0" u="none" strike="noStrike" dirty="0" smtClean="0">
                          <a:solidFill>
                            <a:schemeClr val="accent1">
                              <a:lumMod val="50000"/>
                            </a:schemeClr>
                          </a:solidFill>
                          <a:effectLst/>
                          <a:latin typeface="Calibri"/>
                        </a:rPr>
                        <a:t>3 990,2</a:t>
                      </a:r>
                      <a:endParaRPr lang="ru-RU" sz="1300" b="1" i="0" u="none" strike="noStrike" dirty="0">
                        <a:solidFill>
                          <a:schemeClr val="accent1">
                            <a:lumMod val="50000"/>
                          </a:schemeClr>
                        </a:solidFill>
                        <a:effectLst/>
                        <a:latin typeface="Calibri"/>
                      </a:endParaRPr>
                    </a:p>
                  </a:txBody>
                  <a:tcPr marL="113400" marR="10001" marT="1333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r>
            </a:tbl>
          </a:graphicData>
        </a:graphic>
      </p:graphicFrame>
      <p:sp>
        <p:nvSpPr>
          <p:cNvPr id="11" name="Прямоугольник 10"/>
          <p:cNvSpPr/>
          <p:nvPr/>
        </p:nvSpPr>
        <p:spPr>
          <a:xfrm>
            <a:off x="143268" y="5481889"/>
            <a:ext cx="3286318" cy="195476"/>
          </a:xfrm>
          <a:prstGeom prst="rect">
            <a:avLst/>
          </a:prstGeom>
          <a:solidFill>
            <a:schemeClr val="accent2">
              <a:lumMod val="40000"/>
              <a:lumOff val="60000"/>
              <a:alpha val="70000"/>
            </a:schemeClr>
          </a:solidFill>
          <a:ln>
            <a:noFill/>
          </a:ln>
          <a:effectLst>
            <a:glow rad="508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42463" tIns="53928" rIns="42463" bIns="53928" rtlCol="0" anchor="ctr"/>
          <a:lstStyle/>
          <a:p>
            <a:r>
              <a:rPr lang="ru-RU" sz="1200" i="1" dirty="0">
                <a:solidFill>
                  <a:prstClr val="black"/>
                </a:solidFill>
                <a:cs typeface="Times New Roman" panose="02020603050405020304" pitchFamily="18" charset="0"/>
              </a:rPr>
              <a:t>По состоянию на </a:t>
            </a:r>
            <a:r>
              <a:rPr lang="ru-RU" sz="1200" b="1" i="1" dirty="0">
                <a:solidFill>
                  <a:srgbClr val="FF0000"/>
                </a:solidFill>
                <a:cs typeface="Times New Roman" panose="02020603050405020304" pitchFamily="18" charset="0"/>
              </a:rPr>
              <a:t>10 сентября </a:t>
            </a:r>
            <a:r>
              <a:rPr lang="ru-RU" sz="1200" i="1" dirty="0">
                <a:solidFill>
                  <a:prstClr val="black"/>
                </a:solidFill>
                <a:cs typeface="Times New Roman" panose="02020603050405020304" pitchFamily="18" charset="0"/>
              </a:rPr>
              <a:t>2018 года</a:t>
            </a:r>
          </a:p>
        </p:txBody>
      </p:sp>
      <p:sp>
        <p:nvSpPr>
          <p:cNvPr id="14" name="Загнутый угол 13"/>
          <p:cNvSpPr/>
          <p:nvPr/>
        </p:nvSpPr>
        <p:spPr>
          <a:xfrm>
            <a:off x="7085477" y="5785478"/>
            <a:ext cx="5645007" cy="3724106"/>
          </a:xfrm>
          <a:prstGeom prst="foldedCorner">
            <a:avLst/>
          </a:prstGeom>
          <a:noFill/>
          <a:ln>
            <a:noFill/>
          </a:ln>
          <a:effectLst>
            <a:glow rad="76200">
              <a:schemeClr val="accent1">
                <a:satMod val="175000"/>
                <a:alpha val="30000"/>
              </a:schemeClr>
            </a:glow>
            <a:softEdge rad="127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69841" tIns="53928" rIns="0" bIns="53928" rtlCol="0" anchor="ctr"/>
          <a:lstStyle/>
          <a:p>
            <a:pPr algn="ctr"/>
            <a:endParaRPr lang="ru-RU" altLang="ru-RU" sz="1400" dirty="0">
              <a:solidFill>
                <a:prstClr val="black">
                  <a:lumMod val="95000"/>
                  <a:lumOff val="5000"/>
                </a:prstClr>
              </a:solidFill>
            </a:endParaRPr>
          </a:p>
          <a:p>
            <a:pPr algn="ctr"/>
            <a:endParaRPr lang="ru-RU" altLang="ru-RU" sz="1400" dirty="0">
              <a:solidFill>
                <a:prstClr val="black">
                  <a:lumMod val="95000"/>
                  <a:lumOff val="5000"/>
                </a:prstClr>
              </a:solidFill>
            </a:endParaRPr>
          </a:p>
          <a:p>
            <a:pPr algn="ctr"/>
            <a:endParaRPr lang="ru-RU" altLang="ru-RU" sz="800" b="1" dirty="0">
              <a:solidFill>
                <a:prstClr val="black">
                  <a:lumMod val="95000"/>
                  <a:lumOff val="5000"/>
                </a:prstClr>
              </a:solidFill>
            </a:endParaRPr>
          </a:p>
          <a:p>
            <a:pPr algn="ctr"/>
            <a:r>
              <a:rPr lang="ru-RU" altLang="ru-RU" sz="1600" b="1" dirty="0">
                <a:solidFill>
                  <a:prstClr val="black">
                    <a:lumMod val="95000"/>
                    <a:lumOff val="5000"/>
                  </a:prstClr>
                </a:solidFill>
                <a:latin typeface="Times New Roman" panose="02020603050405020304" pitchFamily="18" charset="0"/>
                <a:cs typeface="Times New Roman" panose="02020603050405020304" pitchFamily="18" charset="0"/>
              </a:rPr>
              <a:t>ОСОБЕННОСТИ</a:t>
            </a:r>
          </a:p>
          <a:p>
            <a:pPr algn="ctr"/>
            <a:r>
              <a:rPr lang="ru-RU" altLang="ru-RU" sz="1600" b="1" dirty="0">
                <a:solidFill>
                  <a:prstClr val="black">
                    <a:lumMod val="95000"/>
                    <a:lumOff val="5000"/>
                  </a:prstClr>
                </a:solidFill>
                <a:latin typeface="Times New Roman" panose="02020603050405020304" pitchFamily="18" charset="0"/>
                <a:cs typeface="Times New Roman" panose="02020603050405020304" pitchFamily="18" charset="0"/>
              </a:rPr>
              <a:t>КАЗНАЧЕЙСКОГО СОПРОВОЖДЕНИЯ</a:t>
            </a:r>
          </a:p>
          <a:p>
            <a:pPr marL="202218" indent="-202218">
              <a:spcAft>
                <a:spcPts val="473"/>
              </a:spcAft>
              <a:buFont typeface="Wingdings" panose="05000000000000000000" pitchFamily="2" charset="2"/>
              <a:buChar char="ü"/>
            </a:pPr>
            <a:r>
              <a:rPr lang="ru-RU" sz="1600" dirty="0">
                <a:solidFill>
                  <a:prstClr val="black">
                    <a:lumMod val="95000"/>
                    <a:lumOff val="5000"/>
                  </a:prstClr>
                </a:solidFill>
                <a:latin typeface="Times New Roman" panose="02020603050405020304" pitchFamily="18" charset="0"/>
                <a:cs typeface="Times New Roman" panose="02020603050405020304" pitchFamily="18" charset="0"/>
              </a:rPr>
              <a:t>Раскрытие исполнителем </a:t>
            </a:r>
            <a:r>
              <a:rPr lang="ru-RU" sz="1600" b="1" dirty="0">
                <a:solidFill>
                  <a:prstClr val="black">
                    <a:lumMod val="95000"/>
                    <a:lumOff val="5000"/>
                  </a:prstClr>
                </a:solidFill>
                <a:latin typeface="Times New Roman" panose="02020603050405020304" pitchFamily="18" charset="0"/>
                <a:cs typeface="Times New Roman" panose="02020603050405020304" pitchFamily="18" charset="0"/>
              </a:rPr>
              <a:t>структуры образования цены </a:t>
            </a:r>
            <a:r>
              <a:rPr lang="ru-RU" sz="1600" dirty="0">
                <a:solidFill>
                  <a:prstClr val="black">
                    <a:lumMod val="95000"/>
                    <a:lumOff val="5000"/>
                  </a:prstClr>
                </a:solidFill>
                <a:latin typeface="Times New Roman" panose="02020603050405020304" pitchFamily="18" charset="0"/>
                <a:cs typeface="Times New Roman" panose="02020603050405020304" pitchFamily="18" charset="0"/>
              </a:rPr>
              <a:t>товаров, работ, услуг с расчетом себестоимости по элементам затрат и прибыли (предельной доходности </a:t>
            </a:r>
            <a:r>
              <a:rPr lang="ru-RU" sz="1600" b="1" dirty="0">
                <a:solidFill>
                  <a:prstClr val="black">
                    <a:lumMod val="95000"/>
                    <a:lumOff val="5000"/>
                  </a:prstClr>
                </a:solidFill>
                <a:latin typeface="Times New Roman" panose="02020603050405020304" pitchFamily="18" charset="0"/>
                <a:cs typeface="Times New Roman" panose="02020603050405020304" pitchFamily="18" charset="0"/>
              </a:rPr>
              <a:t>не более 10 процентов ГК</a:t>
            </a:r>
            <a:r>
              <a:rPr lang="ru-RU" sz="1600" dirty="0">
                <a:solidFill>
                  <a:prstClr val="black">
                    <a:lumMod val="95000"/>
                    <a:lumOff val="5000"/>
                  </a:prstClr>
                </a:solidFill>
                <a:latin typeface="Times New Roman" panose="02020603050405020304" pitchFamily="18" charset="0"/>
                <a:cs typeface="Times New Roman" panose="02020603050405020304" pitchFamily="18" charset="0"/>
              </a:rPr>
              <a:t>) при заключении и исполнении ГК</a:t>
            </a:r>
          </a:p>
          <a:p>
            <a:pPr marL="202218" indent="-202218">
              <a:spcAft>
                <a:spcPts val="473"/>
              </a:spcAft>
              <a:buFont typeface="Wingdings" panose="05000000000000000000" pitchFamily="2" charset="2"/>
              <a:buChar char="ü"/>
            </a:pPr>
            <a:r>
              <a:rPr lang="ru-RU" sz="1600" dirty="0">
                <a:solidFill>
                  <a:prstClr val="black">
                    <a:lumMod val="95000"/>
                    <a:lumOff val="5000"/>
                  </a:prstClr>
                </a:solidFill>
                <a:latin typeface="Times New Roman" panose="02020603050405020304" pitchFamily="18" charset="0"/>
                <a:cs typeface="Times New Roman" panose="02020603050405020304" pitchFamily="18" charset="0"/>
              </a:rPr>
              <a:t>Определение в порядке оплаты ГК сроков и условий выплаты прибыли (предельной доходности не более 10 процентов ГК)</a:t>
            </a:r>
          </a:p>
          <a:p>
            <a:pPr marL="202218" indent="-202218">
              <a:spcAft>
                <a:spcPts val="473"/>
              </a:spcAft>
              <a:buFont typeface="Wingdings" panose="05000000000000000000" pitchFamily="2" charset="2"/>
              <a:buChar char="ü"/>
            </a:pPr>
            <a:r>
              <a:rPr lang="ru-RU" sz="1600" dirty="0">
                <a:solidFill>
                  <a:prstClr val="black">
                    <a:lumMod val="95000"/>
                    <a:lumOff val="5000"/>
                  </a:prstClr>
                </a:solidFill>
                <a:latin typeface="Times New Roman" panose="02020603050405020304" pitchFamily="18" charset="0"/>
                <a:cs typeface="Times New Roman" panose="02020603050405020304" pitchFamily="18" charset="0"/>
              </a:rPr>
              <a:t>Контроль за соответствием информации, содержащейся в документах, подтверждающих возникновение денежных обязательств, </a:t>
            </a:r>
            <a:r>
              <a:rPr lang="ru-RU" sz="1600" b="1" dirty="0">
                <a:solidFill>
                  <a:prstClr val="black">
                    <a:lumMod val="95000"/>
                    <a:lumOff val="5000"/>
                  </a:prstClr>
                </a:solidFill>
                <a:latin typeface="Times New Roman" panose="02020603050405020304" pitchFamily="18" charset="0"/>
                <a:cs typeface="Times New Roman" panose="02020603050405020304" pitchFamily="18" charset="0"/>
              </a:rPr>
              <a:t>срокам и объемам </a:t>
            </a:r>
            <a:r>
              <a:rPr lang="ru-RU" sz="1600" dirty="0">
                <a:solidFill>
                  <a:prstClr val="black">
                    <a:lumMod val="95000"/>
                    <a:lumOff val="5000"/>
                  </a:prstClr>
                </a:solidFill>
                <a:latin typeface="Times New Roman" panose="02020603050405020304" pitchFamily="18" charset="0"/>
                <a:cs typeface="Times New Roman" panose="02020603050405020304" pitchFamily="18" charset="0"/>
              </a:rPr>
              <a:t>оказанных услуг, предусмотренных условиями ГК </a:t>
            </a:r>
          </a:p>
          <a:p>
            <a:pPr marL="202218" indent="-202218">
              <a:spcAft>
                <a:spcPts val="473"/>
              </a:spcAft>
              <a:buFont typeface="Wingdings" panose="05000000000000000000" pitchFamily="2" charset="2"/>
              <a:buChar char="ü"/>
            </a:pPr>
            <a:r>
              <a:rPr lang="ru-RU" sz="1600" dirty="0">
                <a:solidFill>
                  <a:prstClr val="black">
                    <a:lumMod val="95000"/>
                    <a:lumOff val="5000"/>
                  </a:prstClr>
                </a:solidFill>
                <a:latin typeface="Times New Roman" panose="02020603050405020304" pitchFamily="18" charset="0"/>
                <a:cs typeface="Times New Roman" panose="02020603050405020304" pitchFamily="18" charset="0"/>
              </a:rPr>
              <a:t>Подтверждение </a:t>
            </a:r>
            <a:r>
              <a:rPr lang="ru-RU" sz="1600" b="1" dirty="0">
                <a:solidFill>
                  <a:prstClr val="black">
                    <a:lumMod val="95000"/>
                    <a:lumOff val="5000"/>
                  </a:prstClr>
                </a:solidFill>
                <a:latin typeface="Times New Roman" panose="02020603050405020304" pitchFamily="18" charset="0"/>
                <a:cs typeface="Times New Roman" panose="02020603050405020304" pitchFamily="18" charset="0"/>
              </a:rPr>
              <a:t>факта</a:t>
            </a:r>
            <a:r>
              <a:rPr lang="ru-RU" sz="1600" dirty="0">
                <a:solidFill>
                  <a:prstClr val="black">
                    <a:lumMod val="95000"/>
                    <a:lumOff val="5000"/>
                  </a:prstClr>
                </a:solidFill>
                <a:latin typeface="Times New Roman" panose="02020603050405020304" pitchFamily="18" charset="0"/>
                <a:cs typeface="Times New Roman" panose="02020603050405020304" pitchFamily="18" charset="0"/>
              </a:rPr>
              <a:t> оказания услуг с использованием </a:t>
            </a:r>
            <a:r>
              <a:rPr lang="ru-RU" sz="1600" b="1" dirty="0">
                <a:solidFill>
                  <a:prstClr val="black">
                    <a:lumMod val="95000"/>
                    <a:lumOff val="5000"/>
                  </a:prstClr>
                </a:solidFill>
                <a:latin typeface="Times New Roman" panose="02020603050405020304" pitchFamily="18" charset="0"/>
                <a:cs typeface="Times New Roman" panose="02020603050405020304" pitchFamily="18" charset="0"/>
              </a:rPr>
              <a:t>фото -, видеотехники</a:t>
            </a:r>
          </a:p>
        </p:txBody>
      </p:sp>
      <p:cxnSp>
        <p:nvCxnSpPr>
          <p:cNvPr id="16" name="Прямая соединительная линия 15"/>
          <p:cNvCxnSpPr/>
          <p:nvPr/>
        </p:nvCxnSpPr>
        <p:spPr>
          <a:xfrm>
            <a:off x="7928674" y="6179977"/>
            <a:ext cx="4181810" cy="0"/>
          </a:xfrm>
          <a:prstGeom prst="line">
            <a:avLst/>
          </a:prstGeom>
          <a:ln w="15875" cmpd="thickThin">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12" name="Номер слайда 2"/>
          <p:cNvSpPr>
            <a:spLocks noGrp="1"/>
          </p:cNvSpPr>
          <p:nvPr>
            <p:ph type="sldNum" sz="quarter" idx="12"/>
          </p:nvPr>
        </p:nvSpPr>
        <p:spPr>
          <a:xfrm>
            <a:off x="9921240" y="9175090"/>
            <a:ext cx="2880360" cy="511175"/>
          </a:xfrm>
        </p:spPr>
        <p:txBody>
          <a:bodyPr/>
          <a:lstStyle/>
          <a:p>
            <a:pPr>
              <a:defRPr/>
            </a:pPr>
            <a:fld id="{47EA9584-6FC9-446B-89E9-C9D48C4D1663}" type="slidenum">
              <a:rPr lang="ru-RU" smtClean="0">
                <a:solidFill>
                  <a:prstClr val="black">
                    <a:tint val="75000"/>
                  </a:prstClr>
                </a:solidFill>
              </a:rPr>
              <a:pPr>
                <a:defRPr/>
              </a:pPr>
              <a:t>13</a:t>
            </a:fld>
            <a:endParaRPr lang="ru-RU" dirty="0">
              <a:solidFill>
                <a:prstClr val="black">
                  <a:tint val="75000"/>
                </a:prstClr>
              </a:solidFill>
            </a:endParaRPr>
          </a:p>
        </p:txBody>
      </p:sp>
      <p:graphicFrame>
        <p:nvGraphicFramePr>
          <p:cNvPr id="13" name="Таблица 12">
            <a:extLst>
              <a:ext uri="{FF2B5EF4-FFF2-40B4-BE49-F238E27FC236}">
                <a16:creationId xmlns:a16="http://schemas.microsoft.com/office/drawing/2014/main" xmlns="" id="{10D3BE30-4A6D-48A4-B854-1159F0D2DEBB}"/>
              </a:ext>
            </a:extLst>
          </p:cNvPr>
          <p:cNvGraphicFramePr>
            <a:graphicFrameLocks noGrp="1"/>
          </p:cNvGraphicFramePr>
          <p:nvPr>
            <p:extLst>
              <p:ext uri="{D42A27DB-BD31-4B8C-83A1-F6EECF244321}">
                <p14:modId xmlns:p14="http://schemas.microsoft.com/office/powerpoint/2010/main" val="3491095716"/>
              </p:ext>
            </p:extLst>
          </p:nvPr>
        </p:nvGraphicFramePr>
        <p:xfrm>
          <a:off x="146325" y="1598915"/>
          <a:ext cx="6977787" cy="4242480"/>
        </p:xfrm>
        <a:graphic>
          <a:graphicData uri="http://schemas.openxmlformats.org/drawingml/2006/table">
            <a:tbl>
              <a:tblPr>
                <a:effectLst>
                  <a:outerShdw blurRad="50800" dist="38100" dir="2700000" algn="tl" rotWithShape="0">
                    <a:prstClr val="black">
                      <a:alpha val="40000"/>
                    </a:prstClr>
                  </a:outerShdw>
                </a:effectLst>
              </a:tblPr>
              <a:tblGrid>
                <a:gridCol w="1508286">
                  <a:extLst>
                    <a:ext uri="{9D8B030D-6E8A-4147-A177-3AD203B41FA5}">
                      <a16:colId xmlns:a16="http://schemas.microsoft.com/office/drawing/2014/main" xmlns="" val="20000"/>
                    </a:ext>
                  </a:extLst>
                </a:gridCol>
                <a:gridCol w="360397">
                  <a:extLst>
                    <a:ext uri="{9D8B030D-6E8A-4147-A177-3AD203B41FA5}">
                      <a16:colId xmlns:a16="http://schemas.microsoft.com/office/drawing/2014/main" xmlns="" val="20001"/>
                    </a:ext>
                  </a:extLst>
                </a:gridCol>
                <a:gridCol w="996054">
                  <a:extLst>
                    <a:ext uri="{9D8B030D-6E8A-4147-A177-3AD203B41FA5}">
                      <a16:colId xmlns:a16="http://schemas.microsoft.com/office/drawing/2014/main" xmlns="" val="20002"/>
                    </a:ext>
                  </a:extLst>
                </a:gridCol>
                <a:gridCol w="1314580"/>
                <a:gridCol w="820893"/>
                <a:gridCol w="1016003"/>
                <a:gridCol w="961574"/>
              </a:tblGrid>
              <a:tr h="668098">
                <a:tc rowSpan="2" gridSpan="2">
                  <a:txBody>
                    <a:bodyPr/>
                    <a:lstStyle/>
                    <a:p>
                      <a:pPr marL="0" algn="ctr" defTabSz="914104" rtl="0" eaLnBrk="1" fontAlgn="ctr" latinLnBrk="0" hangingPunct="1"/>
                      <a:r>
                        <a:rPr lang="ru-RU" sz="1300" b="0" i="0" u="none" strike="noStrike" kern="1200" dirty="0">
                          <a:solidFill>
                            <a:schemeClr val="tx1"/>
                          </a:solidFill>
                          <a:effectLst/>
                          <a:latin typeface="Calibri"/>
                          <a:ea typeface="+mn-ea"/>
                          <a:cs typeface="+mn-cs"/>
                        </a:rPr>
                        <a:t>ВСЕГО </a:t>
                      </a:r>
                      <a:r>
                        <a:rPr lang="ru-RU" sz="1300" b="0" i="0" u="none" strike="noStrike" kern="1200" dirty="0" smtClean="0">
                          <a:solidFill>
                            <a:schemeClr val="tx1"/>
                          </a:solidFill>
                          <a:effectLst/>
                          <a:latin typeface="Calibri"/>
                          <a:ea typeface="+mn-ea"/>
                          <a:cs typeface="+mn-cs"/>
                        </a:rPr>
                        <a:t>КОНТРАКТОВ</a:t>
                      </a:r>
                    </a:p>
                    <a:p>
                      <a:pPr marL="0" algn="ctr" defTabSz="914104" rtl="0" eaLnBrk="1" fontAlgn="ctr" latinLnBrk="0" hangingPunct="1"/>
                      <a:r>
                        <a:rPr lang="ru-RU" sz="1300" b="0" i="0" u="none" strike="noStrike" kern="1200" dirty="0" smtClean="0">
                          <a:solidFill>
                            <a:schemeClr val="tx1"/>
                          </a:solidFill>
                          <a:effectLst/>
                          <a:latin typeface="Calibri"/>
                          <a:ea typeface="+mn-ea"/>
                          <a:cs typeface="+mn-cs"/>
                        </a:rPr>
                        <a:t>в </a:t>
                      </a:r>
                      <a:r>
                        <a:rPr lang="ru-RU" sz="1300" b="0" i="0" u="none" strike="noStrike" kern="1200" dirty="0">
                          <a:solidFill>
                            <a:schemeClr val="tx1"/>
                          </a:solidFill>
                          <a:effectLst/>
                          <a:latin typeface="Calibri"/>
                          <a:ea typeface="+mn-ea"/>
                          <a:cs typeface="+mn-cs"/>
                        </a:rPr>
                        <a:t>рамках исполнения ГК, </a:t>
                      </a:r>
                      <a:endParaRPr lang="ru-RU" sz="1300" b="0" i="0" u="none" strike="noStrike" kern="1200" dirty="0" smtClean="0">
                        <a:solidFill>
                          <a:schemeClr val="tx1"/>
                        </a:solidFill>
                        <a:effectLst/>
                        <a:latin typeface="Calibri"/>
                        <a:ea typeface="+mn-ea"/>
                        <a:cs typeface="+mn-cs"/>
                      </a:endParaRPr>
                    </a:p>
                    <a:p>
                      <a:pPr marL="0" algn="ctr" defTabSz="914104" rtl="0" eaLnBrk="1" fontAlgn="ctr" latinLnBrk="0" hangingPunct="1"/>
                      <a:r>
                        <a:rPr lang="ru-RU" sz="1300" b="0" i="0" u="none" strike="noStrike" kern="1200" dirty="0" smtClean="0">
                          <a:solidFill>
                            <a:schemeClr val="tx1"/>
                          </a:solidFill>
                          <a:effectLst/>
                          <a:latin typeface="Calibri"/>
                          <a:ea typeface="+mn-ea"/>
                          <a:cs typeface="+mn-cs"/>
                        </a:rPr>
                        <a:t>в </a:t>
                      </a:r>
                      <a:r>
                        <a:rPr lang="ru-RU" sz="1300" b="0" i="0" u="none" strike="noStrike" kern="1200" dirty="0">
                          <a:solidFill>
                            <a:schemeClr val="tx1"/>
                          </a:solidFill>
                          <a:effectLst/>
                          <a:latin typeface="Calibri"/>
                          <a:ea typeface="+mn-ea"/>
                          <a:cs typeface="+mn-cs"/>
                        </a:rPr>
                        <a:t>том числе:</a:t>
                      </a:r>
                    </a:p>
                    <a:p>
                      <a:pPr marL="0" algn="ctr" defTabSz="914104" rtl="0" eaLnBrk="1" fontAlgn="ctr" latinLnBrk="0" hangingPunct="1"/>
                      <a:endParaRPr lang="ru-RU" sz="1300" b="0" i="0" u="none" strike="noStrike" kern="1200" dirty="0">
                        <a:solidFill>
                          <a:schemeClr val="tx1"/>
                        </a:solidFill>
                        <a:effectLst/>
                        <a:latin typeface="Calibri"/>
                        <a:ea typeface="+mn-ea"/>
                        <a:cs typeface="+mn-cs"/>
                      </a:endParaRPr>
                    </a:p>
                  </a:txBody>
                  <a:tcPr marL="10001" marR="10001"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8EE">
                        <a:alpha val="89000"/>
                      </a:srgbClr>
                    </a:solidFill>
                  </a:tcPr>
                </a:tc>
                <a:tc rowSpan="2" hMerge="1">
                  <a:txBody>
                    <a:bodyPr/>
                    <a:lstStyle/>
                    <a:p>
                      <a:pPr marL="0" algn="ctr" defTabSz="914104" rtl="0" eaLnBrk="1" fontAlgn="ctr" latinLnBrk="0" hangingPunct="1"/>
                      <a:endParaRPr lang="ru-RU" sz="1200" b="0" i="0" u="none" strike="noStrike" kern="1200" dirty="0">
                        <a:solidFill>
                          <a:schemeClr val="tx1"/>
                        </a:solidFill>
                        <a:effectLst/>
                        <a:latin typeface="Calibri"/>
                        <a:ea typeface="+mn-ea"/>
                        <a:cs typeface="+mn-cs"/>
                      </a:endParaRP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8EE">
                        <a:alpha val="89000"/>
                      </a:srgbClr>
                    </a:solidFill>
                  </a:tcPr>
                </a:tc>
                <a:tc rowSpan="2">
                  <a:txBody>
                    <a:bodyPr/>
                    <a:lstStyle/>
                    <a:p>
                      <a:pPr marL="0" algn="ctr" defTabSz="914104" rtl="0" eaLnBrk="1" fontAlgn="ctr" latinLnBrk="0" hangingPunct="1"/>
                      <a:r>
                        <a:rPr lang="ru-RU" sz="1300" b="0" i="0" u="none" strike="noStrike" kern="1200" dirty="0" smtClean="0">
                          <a:solidFill>
                            <a:schemeClr val="tx1"/>
                          </a:solidFill>
                          <a:effectLst/>
                          <a:latin typeface="Calibri"/>
                          <a:ea typeface="+mn-ea"/>
                          <a:cs typeface="+mn-cs"/>
                        </a:rPr>
                        <a:t>Сумма заключенных контрактов, млн. руб</a:t>
                      </a:r>
                      <a:r>
                        <a:rPr lang="ru-RU" sz="1300" b="0" i="0" u="none" strike="noStrike" kern="1200" dirty="0">
                          <a:solidFill>
                            <a:schemeClr val="tx1"/>
                          </a:solidFill>
                          <a:effectLst/>
                          <a:latin typeface="Calibri"/>
                          <a:ea typeface="+mn-ea"/>
                          <a:cs typeface="+mn-cs"/>
                        </a:rPr>
                        <a:t>.</a:t>
                      </a:r>
                    </a:p>
                  </a:txBody>
                  <a:tcPr marL="10001" marR="10001"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8EE">
                        <a:alpha val="89000"/>
                      </a:srgbClr>
                    </a:solidFill>
                  </a:tcPr>
                </a:tc>
                <a:tc rowSpan="2">
                  <a:txBody>
                    <a:bodyPr/>
                    <a:lstStyle/>
                    <a:p>
                      <a:pPr marL="0" algn="ctr" defTabSz="914104" rtl="0" eaLnBrk="1" fontAlgn="ctr" latinLnBrk="0" hangingPunct="1"/>
                      <a:r>
                        <a:rPr lang="ru-RU" sz="1300" b="0" i="0" u="none" strike="noStrike" kern="1200" dirty="0" smtClean="0">
                          <a:solidFill>
                            <a:schemeClr val="tx1"/>
                          </a:solidFill>
                          <a:effectLst/>
                          <a:latin typeface="Calibri"/>
                          <a:ea typeface="+mn-ea"/>
                          <a:cs typeface="+mn-cs"/>
                        </a:rPr>
                        <a:t>Поступило на 41 л/с исполнителей (соисполнителей), </a:t>
                      </a:r>
                    </a:p>
                    <a:p>
                      <a:pPr marL="0" algn="ctr" defTabSz="914104" rtl="0" eaLnBrk="1" fontAlgn="ctr" latinLnBrk="0" hangingPunct="1"/>
                      <a:r>
                        <a:rPr lang="ru-RU" sz="1300" b="0" i="0" u="none" strike="noStrike" kern="1200" dirty="0" smtClean="0">
                          <a:solidFill>
                            <a:schemeClr val="tx1"/>
                          </a:solidFill>
                          <a:effectLst/>
                          <a:latin typeface="Calibri"/>
                          <a:ea typeface="+mn-ea"/>
                          <a:cs typeface="+mn-cs"/>
                        </a:rPr>
                        <a:t>млн.</a:t>
                      </a:r>
                      <a:r>
                        <a:rPr lang="ru-RU" sz="1300" b="0" i="0" u="none" strike="noStrike" kern="1200" baseline="0" dirty="0" smtClean="0">
                          <a:solidFill>
                            <a:schemeClr val="tx1"/>
                          </a:solidFill>
                          <a:effectLst/>
                          <a:latin typeface="Calibri"/>
                          <a:ea typeface="+mn-ea"/>
                          <a:cs typeface="+mn-cs"/>
                        </a:rPr>
                        <a:t> руб.</a:t>
                      </a:r>
                      <a:endParaRPr lang="ru-RU" sz="1300" b="0" i="0" u="none" strike="noStrike" kern="1200" dirty="0">
                        <a:solidFill>
                          <a:schemeClr val="tx1"/>
                        </a:solidFill>
                        <a:effectLst/>
                        <a:latin typeface="Calibri"/>
                        <a:ea typeface="+mn-ea"/>
                        <a:cs typeface="+mn-cs"/>
                      </a:endParaRPr>
                    </a:p>
                  </a:txBody>
                  <a:tcPr marL="10001" marR="10001"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8EE">
                        <a:alpha val="89000"/>
                      </a:srgbClr>
                    </a:solidFill>
                  </a:tcPr>
                </a:tc>
                <a:tc gridSpan="3">
                  <a:txBody>
                    <a:bodyPr/>
                    <a:lstStyle/>
                    <a:p>
                      <a:pPr marL="0" algn="ctr" defTabSz="914104" rtl="0" eaLnBrk="1" fontAlgn="ctr" latinLnBrk="0" hangingPunct="1"/>
                      <a:r>
                        <a:rPr lang="ru-RU" sz="1300" b="0" i="0" u="none" strike="noStrike" kern="1200" dirty="0" smtClean="0">
                          <a:solidFill>
                            <a:schemeClr val="tx1"/>
                          </a:solidFill>
                          <a:effectLst/>
                          <a:latin typeface="Calibri"/>
                          <a:ea typeface="+mn-ea"/>
                          <a:cs typeface="+mn-cs"/>
                        </a:rPr>
                        <a:t>Кассовый расход с 41 л/с исполнителей (соисполнителей), млн. руб. </a:t>
                      </a:r>
                      <a:endParaRPr lang="ru-RU" sz="1300" b="0" i="0" u="none" strike="noStrike" kern="1200" dirty="0">
                        <a:solidFill>
                          <a:schemeClr val="tx1"/>
                        </a:solidFill>
                        <a:effectLst/>
                        <a:latin typeface="Calibri"/>
                        <a:ea typeface="+mn-ea"/>
                        <a:cs typeface="+mn-cs"/>
                      </a:endParaRPr>
                    </a:p>
                  </a:txBody>
                  <a:tcPr marL="10001" marR="10001"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8EE">
                        <a:alpha val="89000"/>
                      </a:srgbClr>
                    </a:solidFill>
                  </a:tcPr>
                </a:tc>
                <a:tc hMerge="1">
                  <a:txBody>
                    <a:bodyPr/>
                    <a:lstStyle/>
                    <a:p>
                      <a:pPr marL="0" algn="ctr" defTabSz="914104" rtl="0" eaLnBrk="1" fontAlgn="ctr" latinLnBrk="0" hangingPunct="1"/>
                      <a:endParaRPr lang="ru-RU" sz="1050" b="1" i="0" u="none" strike="noStrike" kern="1200" dirty="0">
                        <a:solidFill>
                          <a:schemeClr val="accent1">
                            <a:lumMod val="50000"/>
                          </a:schemeClr>
                        </a:solidFill>
                        <a:effectLst>
                          <a:outerShdw blurRad="38100" dist="38100" dir="2700000" algn="tl">
                            <a:srgbClr val="000000">
                              <a:alpha val="43137"/>
                            </a:srgbClr>
                          </a:outerShdw>
                        </a:effectLst>
                        <a:latin typeface="Calibri"/>
                        <a:ea typeface="+mn-ea"/>
                        <a:cs typeface="+mn-cs"/>
                      </a:endParaRP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alpha val="89000"/>
                      </a:schemeClr>
                    </a:solidFill>
                  </a:tcPr>
                </a:tc>
                <a:tc hMerge="1">
                  <a:txBody>
                    <a:bodyPr/>
                    <a:lstStyle/>
                    <a:p>
                      <a:pPr marL="0" algn="ctr" defTabSz="914104" rtl="0" eaLnBrk="1" fontAlgn="ctr" latinLnBrk="0" hangingPunct="1"/>
                      <a:endParaRPr lang="ru-RU" sz="1050" b="1" i="0" u="none" strike="noStrike" kern="1200" dirty="0">
                        <a:solidFill>
                          <a:schemeClr val="accent1">
                            <a:lumMod val="50000"/>
                          </a:schemeClr>
                        </a:solidFill>
                        <a:effectLst>
                          <a:outerShdw blurRad="38100" dist="38100" dir="2700000" algn="tl">
                            <a:srgbClr val="000000">
                              <a:alpha val="43137"/>
                            </a:srgbClr>
                          </a:outerShdw>
                        </a:effectLst>
                        <a:latin typeface="Calibri"/>
                        <a:ea typeface="+mn-ea"/>
                        <a:cs typeface="+mn-cs"/>
                      </a:endParaRP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alpha val="89000"/>
                      </a:schemeClr>
                    </a:solidFill>
                  </a:tcPr>
                </a:tc>
              </a:tr>
              <a:tr h="781431">
                <a:tc gridSpan="2" vMerge="1">
                  <a:txBody>
                    <a:bodyPr/>
                    <a:lstStyle/>
                    <a:p>
                      <a:pPr marL="0" algn="ctr" defTabSz="914104" rtl="0" eaLnBrk="1" fontAlgn="ctr" latinLnBrk="0" hangingPunct="1"/>
                      <a:endParaRPr lang="ru-RU" sz="1050" b="1" i="0" u="none" strike="noStrike" kern="1200" dirty="0">
                        <a:solidFill>
                          <a:schemeClr val="accent1">
                            <a:lumMod val="50000"/>
                          </a:schemeClr>
                        </a:solidFill>
                        <a:effectLst>
                          <a:outerShdw blurRad="38100" dist="38100" dir="2700000" algn="tl">
                            <a:srgbClr val="000000">
                              <a:alpha val="43137"/>
                            </a:srgbClr>
                          </a:outerShdw>
                        </a:effectLst>
                        <a:latin typeface="Calibri"/>
                        <a:ea typeface="+mn-ea"/>
                        <a:cs typeface="+mn-cs"/>
                      </a:endParaRP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alpha val="89000"/>
                      </a:schemeClr>
                    </a:solidFill>
                  </a:tcPr>
                </a:tc>
                <a:tc hMerge="1" vMerge="1">
                  <a:txBody>
                    <a:bodyPr/>
                    <a:lstStyle/>
                    <a:p>
                      <a:pPr marL="0" algn="ctr" defTabSz="914104" rtl="0" eaLnBrk="1" fontAlgn="ctr" latinLnBrk="0" hangingPunct="1"/>
                      <a:endParaRPr lang="ru-RU" sz="1050" b="1" i="0" u="none" strike="noStrike" kern="1200" dirty="0">
                        <a:solidFill>
                          <a:schemeClr val="accent1">
                            <a:lumMod val="50000"/>
                          </a:schemeClr>
                        </a:solidFill>
                        <a:effectLst>
                          <a:outerShdw blurRad="38100" dist="38100" dir="2700000" algn="tl">
                            <a:srgbClr val="000000">
                              <a:alpha val="43137"/>
                            </a:srgbClr>
                          </a:outerShdw>
                        </a:effectLst>
                        <a:latin typeface="Calibri"/>
                        <a:ea typeface="+mn-ea"/>
                        <a:cs typeface="+mn-cs"/>
                      </a:endParaRP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alpha val="89000"/>
                      </a:schemeClr>
                    </a:solidFill>
                  </a:tcPr>
                </a:tc>
                <a:tc vMerge="1">
                  <a:txBody>
                    <a:bodyPr/>
                    <a:lstStyle/>
                    <a:p>
                      <a:pPr marL="0" algn="ctr" defTabSz="914104" rtl="0" eaLnBrk="1" fontAlgn="ctr" latinLnBrk="0" hangingPunct="1"/>
                      <a:endParaRPr lang="ru-RU" sz="1050" b="1" i="0" u="none" strike="noStrike" kern="1200" dirty="0">
                        <a:solidFill>
                          <a:schemeClr val="accent1">
                            <a:lumMod val="50000"/>
                          </a:schemeClr>
                        </a:solidFill>
                        <a:effectLst>
                          <a:outerShdw blurRad="38100" dist="38100" dir="2700000" algn="tl">
                            <a:srgbClr val="000000">
                              <a:alpha val="43137"/>
                            </a:srgbClr>
                          </a:outerShdw>
                        </a:effectLst>
                        <a:latin typeface="Calibri"/>
                        <a:ea typeface="+mn-ea"/>
                        <a:cs typeface="+mn-cs"/>
                      </a:endParaRP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alpha val="89000"/>
                      </a:schemeClr>
                    </a:solidFill>
                  </a:tcPr>
                </a:tc>
                <a:tc vMerge="1">
                  <a:txBody>
                    <a:bodyPr/>
                    <a:lstStyle/>
                    <a:p>
                      <a:pPr marL="0" algn="ctr" defTabSz="914104" rtl="0" eaLnBrk="1" fontAlgn="ctr" latinLnBrk="0" hangingPunct="1"/>
                      <a:endParaRPr lang="ru-RU" sz="1050" b="1" i="0" u="none" strike="noStrike" kern="1200" dirty="0">
                        <a:solidFill>
                          <a:srgbClr val="FF0000"/>
                        </a:solidFill>
                        <a:effectLst>
                          <a:outerShdw blurRad="38100" dist="38100" dir="2700000" algn="tl">
                            <a:srgbClr val="000000">
                              <a:alpha val="43137"/>
                            </a:srgbClr>
                          </a:outerShdw>
                        </a:effectLst>
                        <a:latin typeface="Calibri"/>
                        <a:ea typeface="+mn-ea"/>
                        <a:cs typeface="+mn-cs"/>
                      </a:endParaRP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alpha val="89000"/>
                      </a:schemeClr>
                    </a:solidFill>
                  </a:tcPr>
                </a:tc>
                <a:tc>
                  <a:txBody>
                    <a:bodyPr/>
                    <a:lstStyle/>
                    <a:p>
                      <a:pPr marL="0" algn="ctr" defTabSz="914104" rtl="0" eaLnBrk="1" fontAlgn="ctr" latinLnBrk="0" hangingPunct="1"/>
                      <a:r>
                        <a:rPr lang="ru-RU" sz="1300" b="0" i="0" u="none" strike="noStrike" kern="1200" dirty="0" smtClean="0">
                          <a:solidFill>
                            <a:schemeClr val="tx1"/>
                          </a:solidFill>
                          <a:effectLst/>
                          <a:latin typeface="Calibri"/>
                          <a:ea typeface="+mn-ea"/>
                          <a:cs typeface="+mn-cs"/>
                        </a:rPr>
                        <a:t>на 41 л/с</a:t>
                      </a:r>
                      <a:endParaRPr lang="ru-RU" sz="1300" b="0" i="0" u="none" strike="noStrike" kern="1200" dirty="0">
                        <a:solidFill>
                          <a:schemeClr val="tx1"/>
                        </a:solidFill>
                        <a:effectLst/>
                        <a:latin typeface="Calibri"/>
                        <a:ea typeface="+mn-ea"/>
                        <a:cs typeface="+mn-cs"/>
                      </a:endParaRPr>
                    </a:p>
                  </a:txBody>
                  <a:tcPr marL="10001" marR="10001"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8EE">
                        <a:alpha val="89000"/>
                      </a:srgbClr>
                    </a:solidFill>
                  </a:tcPr>
                </a:tc>
                <a:tc>
                  <a:txBody>
                    <a:bodyPr/>
                    <a:lstStyle/>
                    <a:p>
                      <a:pPr marL="0" algn="ctr" defTabSz="914104" rtl="0" eaLnBrk="1" fontAlgn="ctr" latinLnBrk="0" hangingPunct="1"/>
                      <a:r>
                        <a:rPr lang="ru-RU" sz="1300" b="0" i="0" u="none" strike="noStrike" kern="1200" dirty="0" smtClean="0">
                          <a:solidFill>
                            <a:schemeClr val="tx1"/>
                          </a:solidFill>
                          <a:effectLst/>
                          <a:latin typeface="Calibri"/>
                          <a:ea typeface="+mn-ea"/>
                          <a:cs typeface="+mn-cs"/>
                        </a:rPr>
                        <a:t>на счета в кредитные организации</a:t>
                      </a:r>
                      <a:endParaRPr lang="ru-RU" sz="1300" b="0" i="0" u="none" strike="noStrike" kern="1200" dirty="0">
                        <a:solidFill>
                          <a:schemeClr val="tx1"/>
                        </a:solidFill>
                        <a:effectLst/>
                        <a:latin typeface="Calibri"/>
                        <a:ea typeface="+mn-ea"/>
                        <a:cs typeface="+mn-cs"/>
                      </a:endParaRPr>
                    </a:p>
                  </a:txBody>
                  <a:tcPr marL="10001" marR="10001"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8EE">
                        <a:alpha val="89000"/>
                      </a:srgbClr>
                    </a:solidFill>
                  </a:tcPr>
                </a:tc>
                <a:tc>
                  <a:txBody>
                    <a:bodyPr/>
                    <a:lstStyle/>
                    <a:p>
                      <a:pPr marL="0" algn="ctr" defTabSz="914104" rtl="0" eaLnBrk="1" fontAlgn="ctr" latinLnBrk="0" hangingPunct="1"/>
                      <a:r>
                        <a:rPr lang="ru-RU" sz="1300" b="0" i="0" u="none" strike="noStrike" kern="1200" dirty="0" smtClean="0">
                          <a:solidFill>
                            <a:schemeClr val="tx1"/>
                          </a:solidFill>
                          <a:effectLst/>
                          <a:latin typeface="Calibri"/>
                          <a:ea typeface="+mn-ea"/>
                          <a:cs typeface="+mn-cs"/>
                        </a:rPr>
                        <a:t>Остаток</a:t>
                      </a:r>
                      <a:endParaRPr lang="ru-RU" sz="1300" b="0" i="0" u="none" strike="noStrike" kern="1200" dirty="0">
                        <a:solidFill>
                          <a:schemeClr val="tx1"/>
                        </a:solidFill>
                        <a:effectLst/>
                        <a:latin typeface="Calibri"/>
                        <a:ea typeface="+mn-ea"/>
                        <a:cs typeface="+mn-cs"/>
                      </a:endParaRPr>
                    </a:p>
                  </a:txBody>
                  <a:tcPr marL="10001" marR="10001"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8EE">
                        <a:alpha val="89000"/>
                      </a:srgbClr>
                    </a:solidFill>
                  </a:tcPr>
                </a:tc>
                <a:extLst>
                  <a:ext uri="{0D108BD9-81ED-4DB2-BD59-A6C34878D82A}">
                    <a16:rowId xmlns:a16="http://schemas.microsoft.com/office/drawing/2014/main" xmlns="" val="10000"/>
                  </a:ext>
                </a:extLst>
              </a:tr>
              <a:tr h="409576">
                <a:tc>
                  <a:txBody>
                    <a:bodyPr/>
                    <a:lstStyle/>
                    <a:p>
                      <a:pPr marL="0" marR="0" indent="0" algn="l" defTabSz="914104" rtl="0" eaLnBrk="1" fontAlgn="ctr" latinLnBrk="0" hangingPunct="1">
                        <a:lnSpc>
                          <a:spcPct val="100000"/>
                        </a:lnSpc>
                        <a:spcBef>
                          <a:spcPts val="0"/>
                        </a:spcBef>
                        <a:spcAft>
                          <a:spcPts val="0"/>
                        </a:spcAft>
                        <a:buClrTx/>
                        <a:buSzTx/>
                        <a:buFontTx/>
                        <a:buNone/>
                        <a:tabLst/>
                        <a:defRPr/>
                      </a:pPr>
                      <a:r>
                        <a:rPr lang="ru-RU" sz="1300" b="1" i="0" u="none" strike="noStrike" kern="1200" dirty="0" smtClean="0">
                          <a:solidFill>
                            <a:schemeClr val="accent1">
                              <a:lumMod val="50000"/>
                            </a:schemeClr>
                          </a:solidFill>
                          <a:effectLst/>
                          <a:latin typeface="+mn-lt"/>
                          <a:ea typeface="+mn-ea"/>
                          <a:cs typeface="+mn-cs"/>
                        </a:rPr>
                        <a:t>контрактов 0 уровня</a:t>
                      </a:r>
                      <a:endParaRPr lang="ru-RU" sz="1300" b="1" i="0" u="none" strike="noStrike" kern="1200" dirty="0">
                        <a:solidFill>
                          <a:schemeClr val="accent1">
                            <a:lumMod val="50000"/>
                          </a:schemeClr>
                        </a:solidFill>
                        <a:effectLst/>
                        <a:latin typeface="Calibri"/>
                        <a:ea typeface="+mn-ea"/>
                        <a:cs typeface="+mn-cs"/>
                      </a:endParaRPr>
                    </a:p>
                  </a:txBody>
                  <a:tcPr marL="42567" marR="0"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marL="0" algn="ctr" defTabSz="914104" rtl="0" eaLnBrk="1" fontAlgn="ctr" latinLnBrk="0" hangingPunct="1"/>
                      <a:r>
                        <a:rPr lang="ru-RU" sz="1300" b="1" i="0" u="none" strike="noStrike" kern="1200" dirty="0" smtClean="0">
                          <a:solidFill>
                            <a:schemeClr val="accent1">
                              <a:lumMod val="50000"/>
                            </a:schemeClr>
                          </a:solidFill>
                          <a:effectLst/>
                          <a:latin typeface="Calibri"/>
                          <a:ea typeface="+mn-ea"/>
                          <a:cs typeface="+mn-cs"/>
                        </a:rPr>
                        <a:t>1</a:t>
                      </a:r>
                      <a:endParaRPr lang="ru-RU" sz="1300" b="1" i="0" u="none" strike="noStrike" kern="1200" dirty="0">
                        <a:solidFill>
                          <a:schemeClr val="accent1">
                            <a:lumMod val="50000"/>
                          </a:schemeClr>
                        </a:solidFill>
                        <a:effectLst/>
                        <a:latin typeface="Calibri"/>
                        <a:ea typeface="+mn-ea"/>
                        <a:cs typeface="+mn-cs"/>
                      </a:endParaRPr>
                    </a:p>
                  </a:txBody>
                  <a:tcPr marL="10001" marR="10001"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marL="0" algn="ctr" defTabSz="914104" rtl="0" eaLnBrk="1" fontAlgn="ctr" latinLnBrk="0" hangingPunct="1"/>
                      <a:r>
                        <a:rPr lang="ru-RU" sz="1300" b="1" i="0" u="none" strike="noStrike" kern="1200" dirty="0" smtClean="0">
                          <a:solidFill>
                            <a:schemeClr val="accent1">
                              <a:lumMod val="50000"/>
                            </a:schemeClr>
                          </a:solidFill>
                          <a:effectLst/>
                          <a:latin typeface="Calibri"/>
                          <a:ea typeface="+mn-ea"/>
                          <a:cs typeface="+mn-cs"/>
                        </a:rPr>
                        <a:t>10 962,99</a:t>
                      </a:r>
                      <a:endParaRPr lang="ru-RU" sz="1300" b="1" i="0" u="none" strike="noStrike" kern="1200" dirty="0">
                        <a:solidFill>
                          <a:schemeClr val="accent1">
                            <a:lumMod val="50000"/>
                          </a:schemeClr>
                        </a:solidFill>
                        <a:effectLst/>
                        <a:latin typeface="Calibri"/>
                        <a:ea typeface="+mn-ea"/>
                        <a:cs typeface="+mn-cs"/>
                      </a:endParaRPr>
                    </a:p>
                  </a:txBody>
                  <a:tcPr marL="37800" marR="37800" marT="50400" marB="5040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marL="0" algn="ctr" defTabSz="914104" rtl="0" eaLnBrk="1" fontAlgn="ctr" latinLnBrk="0" hangingPunct="1"/>
                      <a:r>
                        <a:rPr lang="ru-RU" sz="1300" b="1" i="0" u="none" strike="noStrike" kern="1200" dirty="0" smtClean="0">
                          <a:solidFill>
                            <a:schemeClr val="accent1">
                              <a:lumMod val="50000"/>
                            </a:schemeClr>
                          </a:solidFill>
                          <a:effectLst/>
                          <a:latin typeface="Calibri"/>
                          <a:ea typeface="+mn-ea"/>
                          <a:cs typeface="+mn-cs"/>
                        </a:rPr>
                        <a:t>5 991,80</a:t>
                      </a:r>
                      <a:endParaRPr lang="ru-RU" sz="1300" b="1" i="0" u="none" strike="noStrike" kern="1200" dirty="0">
                        <a:solidFill>
                          <a:schemeClr val="accent1">
                            <a:lumMod val="50000"/>
                          </a:schemeClr>
                        </a:solidFill>
                        <a:effectLst/>
                        <a:latin typeface="Calibri"/>
                        <a:ea typeface="+mn-ea"/>
                        <a:cs typeface="+mn-cs"/>
                      </a:endParaRPr>
                    </a:p>
                  </a:txBody>
                  <a:tcPr marL="37800" marR="37800" marT="50400" marB="5040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marL="0" marR="0" indent="0" algn="ctr" defTabSz="914104" rtl="0" eaLnBrk="1" fontAlgn="auto" latinLnBrk="0" hangingPunct="1">
                        <a:lnSpc>
                          <a:spcPct val="100000"/>
                        </a:lnSpc>
                        <a:spcBef>
                          <a:spcPts val="0"/>
                        </a:spcBef>
                        <a:spcAft>
                          <a:spcPts val="0"/>
                        </a:spcAft>
                        <a:buClrTx/>
                        <a:buSzTx/>
                        <a:buFontTx/>
                        <a:buNone/>
                        <a:tabLst/>
                        <a:defRPr/>
                      </a:pPr>
                      <a:r>
                        <a:rPr lang="ru-RU" sz="1300" b="1" i="0" u="none" strike="noStrike" kern="1200" baseline="0" dirty="0" smtClean="0">
                          <a:solidFill>
                            <a:schemeClr val="accent1">
                              <a:lumMod val="50000"/>
                            </a:schemeClr>
                          </a:solidFill>
                          <a:effectLst/>
                          <a:latin typeface="Calibri"/>
                          <a:ea typeface="+mn-ea"/>
                          <a:cs typeface="+mn-cs"/>
                        </a:rPr>
                        <a:t>5 931,88</a:t>
                      </a:r>
                      <a:endParaRPr lang="ru-RU" sz="1300" b="1" i="0" u="none" strike="noStrike" kern="1200" baseline="0" dirty="0">
                        <a:solidFill>
                          <a:schemeClr val="accent1">
                            <a:lumMod val="50000"/>
                          </a:schemeClr>
                        </a:solidFill>
                        <a:effectLst/>
                        <a:latin typeface="Calibri"/>
                        <a:ea typeface="+mn-ea"/>
                        <a:cs typeface="+mn-cs"/>
                      </a:endParaRPr>
                    </a:p>
                  </a:txBody>
                  <a:tcPr marL="37800" marR="37800" marT="50400" marB="5040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marL="0" algn="ctr" defTabSz="914104" rtl="0" eaLnBrk="1" fontAlgn="ctr" latinLnBrk="0" hangingPunct="1"/>
                      <a:r>
                        <a:rPr lang="ru-RU" sz="1300" b="1" i="0" u="none" strike="noStrike" kern="1200" baseline="0" dirty="0" smtClean="0">
                          <a:solidFill>
                            <a:schemeClr val="accent1">
                              <a:lumMod val="50000"/>
                            </a:schemeClr>
                          </a:solidFill>
                          <a:effectLst/>
                          <a:latin typeface="Calibri"/>
                          <a:ea typeface="+mn-ea"/>
                          <a:cs typeface="+mn-cs"/>
                        </a:rPr>
                        <a:t>23,92</a:t>
                      </a:r>
                      <a:endParaRPr lang="ru-RU" sz="1300" b="1" i="0" u="none" strike="noStrike" kern="1200" baseline="0" dirty="0">
                        <a:solidFill>
                          <a:schemeClr val="accent1">
                            <a:lumMod val="50000"/>
                          </a:schemeClr>
                        </a:solidFill>
                        <a:effectLst/>
                        <a:latin typeface="Calibri"/>
                        <a:ea typeface="+mn-ea"/>
                        <a:cs typeface="+mn-cs"/>
                      </a:endParaRPr>
                    </a:p>
                  </a:txBody>
                  <a:tcPr marL="37800" marR="37800" marT="50400" marB="5040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marL="0" algn="ctr" defTabSz="911952" rtl="0" eaLnBrk="1" fontAlgn="b" latinLnBrk="0" hangingPunct="1"/>
                      <a:r>
                        <a:rPr lang="ru-RU" sz="1300" b="1" i="0" u="none" strike="noStrike" kern="1200" dirty="0">
                          <a:solidFill>
                            <a:schemeClr val="accent1">
                              <a:lumMod val="50000"/>
                            </a:schemeClr>
                          </a:solidFill>
                          <a:effectLst/>
                          <a:latin typeface="Calibri"/>
                          <a:ea typeface="+mn-ea"/>
                          <a:cs typeface="+mn-cs"/>
                        </a:rPr>
                        <a:t>36,00</a:t>
                      </a:r>
                    </a:p>
                  </a:txBody>
                  <a:tcPr marL="0" marR="0" marT="0"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r>
              <a:tr h="409576">
                <a:tc>
                  <a:txBody>
                    <a:bodyPr/>
                    <a:lstStyle/>
                    <a:p>
                      <a:pPr marL="0" algn="l" defTabSz="914104" rtl="0" eaLnBrk="1" fontAlgn="ctr" latinLnBrk="0" hangingPunct="1"/>
                      <a:r>
                        <a:rPr lang="ru-RU" sz="1300" b="1" i="0" u="none" strike="noStrike" kern="1200" dirty="0">
                          <a:solidFill>
                            <a:schemeClr val="accent1">
                              <a:lumMod val="50000"/>
                            </a:schemeClr>
                          </a:solidFill>
                          <a:effectLst/>
                          <a:latin typeface="Calibri"/>
                          <a:ea typeface="+mn-ea"/>
                          <a:cs typeface="+mn-cs"/>
                        </a:rPr>
                        <a:t>контрактов 1 уровня</a:t>
                      </a:r>
                    </a:p>
                  </a:txBody>
                  <a:tcPr marL="42567" marR="0"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marL="0" algn="ctr" defTabSz="914104" rtl="0" eaLnBrk="1" fontAlgn="ctr" latinLnBrk="0" hangingPunct="1"/>
                      <a:r>
                        <a:rPr lang="ru-RU" sz="1300" b="1" i="0" u="none" strike="noStrike" kern="1200" dirty="0">
                          <a:solidFill>
                            <a:schemeClr val="accent1">
                              <a:lumMod val="50000"/>
                            </a:schemeClr>
                          </a:solidFill>
                          <a:effectLst/>
                          <a:latin typeface="Calibri"/>
                          <a:ea typeface="+mn-ea"/>
                          <a:cs typeface="+mn-cs"/>
                        </a:rPr>
                        <a:t>1</a:t>
                      </a:r>
                    </a:p>
                  </a:txBody>
                  <a:tcPr marL="10001" marR="10001"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marL="0" algn="ctr" defTabSz="914104" rtl="0" eaLnBrk="1" fontAlgn="ctr" latinLnBrk="0" hangingPunct="1"/>
                      <a:r>
                        <a:rPr lang="ru-RU" sz="1300" b="1" i="0" u="none" strike="noStrike" kern="1200" dirty="0">
                          <a:solidFill>
                            <a:schemeClr val="accent1">
                              <a:lumMod val="50000"/>
                            </a:schemeClr>
                          </a:solidFill>
                          <a:effectLst/>
                          <a:latin typeface="Calibri"/>
                          <a:ea typeface="+mn-ea"/>
                          <a:cs typeface="+mn-cs"/>
                        </a:rPr>
                        <a:t>10 </a:t>
                      </a:r>
                      <a:r>
                        <a:rPr lang="ru-RU" sz="1300" b="1" i="0" u="none" strike="noStrike" kern="1200" dirty="0" smtClean="0">
                          <a:solidFill>
                            <a:schemeClr val="accent1">
                              <a:lumMod val="50000"/>
                            </a:schemeClr>
                          </a:solidFill>
                          <a:effectLst/>
                          <a:latin typeface="Calibri"/>
                          <a:ea typeface="+mn-ea"/>
                          <a:cs typeface="+mn-cs"/>
                        </a:rPr>
                        <a:t>853,37</a:t>
                      </a:r>
                      <a:endParaRPr lang="ru-RU" sz="1300" b="1" i="0" u="none" strike="noStrike" kern="1200" dirty="0">
                        <a:solidFill>
                          <a:schemeClr val="accent1">
                            <a:lumMod val="50000"/>
                          </a:schemeClr>
                        </a:solidFill>
                        <a:effectLst/>
                        <a:latin typeface="Calibri"/>
                        <a:ea typeface="+mn-ea"/>
                        <a:cs typeface="+mn-cs"/>
                      </a:endParaRPr>
                    </a:p>
                  </a:txBody>
                  <a:tcPr marL="37800" marR="37800" marT="50400" marB="5040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marL="0" algn="ctr" defTabSz="914104" rtl="0" eaLnBrk="1" fontAlgn="ctr" latinLnBrk="0" hangingPunct="1"/>
                      <a:r>
                        <a:rPr lang="ru-RU" sz="1300" b="1" i="0" u="none" strike="noStrike" kern="1200" dirty="0" smtClean="0">
                          <a:solidFill>
                            <a:schemeClr val="accent1">
                              <a:lumMod val="50000"/>
                            </a:schemeClr>
                          </a:solidFill>
                          <a:effectLst/>
                          <a:latin typeface="Calibri"/>
                          <a:ea typeface="+mn-ea"/>
                          <a:cs typeface="+mn-cs"/>
                        </a:rPr>
                        <a:t>6 036,76*</a:t>
                      </a:r>
                      <a:endParaRPr lang="ru-RU" sz="1300" b="1" i="0" u="none" strike="noStrike" kern="1200" dirty="0">
                        <a:solidFill>
                          <a:schemeClr val="accent1">
                            <a:lumMod val="50000"/>
                          </a:schemeClr>
                        </a:solidFill>
                        <a:effectLst/>
                        <a:latin typeface="Calibri"/>
                        <a:ea typeface="+mn-ea"/>
                        <a:cs typeface="+mn-cs"/>
                      </a:endParaRPr>
                    </a:p>
                  </a:txBody>
                  <a:tcPr marL="37800" marR="37800" marT="50400" marB="5040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marL="0" marR="0" indent="0" algn="ctr" defTabSz="914104" rtl="0" eaLnBrk="1" fontAlgn="auto" latinLnBrk="0" hangingPunct="1">
                        <a:lnSpc>
                          <a:spcPct val="100000"/>
                        </a:lnSpc>
                        <a:spcBef>
                          <a:spcPts val="0"/>
                        </a:spcBef>
                        <a:spcAft>
                          <a:spcPts val="0"/>
                        </a:spcAft>
                        <a:buClrTx/>
                        <a:buSzTx/>
                        <a:buFontTx/>
                        <a:buNone/>
                        <a:tabLst/>
                        <a:defRPr/>
                      </a:pPr>
                      <a:r>
                        <a:rPr lang="ru-RU" sz="1300" b="1" i="0" u="none" strike="noStrike" kern="1200" baseline="0" dirty="0" smtClean="0">
                          <a:solidFill>
                            <a:schemeClr val="accent1">
                              <a:lumMod val="50000"/>
                            </a:schemeClr>
                          </a:solidFill>
                          <a:effectLst/>
                          <a:latin typeface="Calibri"/>
                          <a:ea typeface="+mn-ea"/>
                          <a:cs typeface="+mn-cs"/>
                        </a:rPr>
                        <a:t>3 556,34</a:t>
                      </a:r>
                      <a:endParaRPr lang="ru-RU" sz="1300" b="1" i="0" u="none" strike="noStrike" kern="1200" baseline="0" dirty="0">
                        <a:solidFill>
                          <a:schemeClr val="accent1">
                            <a:lumMod val="50000"/>
                          </a:schemeClr>
                        </a:solidFill>
                        <a:effectLst/>
                        <a:latin typeface="Calibri"/>
                        <a:ea typeface="+mn-ea"/>
                        <a:cs typeface="+mn-cs"/>
                      </a:endParaRPr>
                    </a:p>
                  </a:txBody>
                  <a:tcPr marL="37800" marR="37800" marT="50400" marB="5040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marL="0" algn="ctr" defTabSz="914104" rtl="0" eaLnBrk="1" fontAlgn="ctr" latinLnBrk="0" hangingPunct="1"/>
                      <a:r>
                        <a:rPr lang="ru-RU" sz="1300" b="1" i="0" u="none" strike="noStrike" kern="1200" baseline="0" dirty="0" smtClean="0">
                          <a:solidFill>
                            <a:schemeClr val="accent1">
                              <a:lumMod val="50000"/>
                            </a:schemeClr>
                          </a:solidFill>
                          <a:effectLst/>
                          <a:latin typeface="Calibri"/>
                          <a:ea typeface="+mn-ea"/>
                          <a:cs typeface="+mn-cs"/>
                        </a:rPr>
                        <a:t>2 121,31</a:t>
                      </a:r>
                      <a:endParaRPr lang="ru-RU" sz="1300" b="1" i="0" u="none" strike="noStrike" kern="1200" baseline="0" dirty="0">
                        <a:solidFill>
                          <a:schemeClr val="accent1">
                            <a:lumMod val="50000"/>
                          </a:schemeClr>
                        </a:solidFill>
                        <a:effectLst/>
                        <a:latin typeface="Calibri"/>
                        <a:ea typeface="+mn-ea"/>
                        <a:cs typeface="+mn-cs"/>
                      </a:endParaRPr>
                    </a:p>
                  </a:txBody>
                  <a:tcPr marL="37800" marR="37800" marT="50400" marB="5040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marL="0" algn="ctr" defTabSz="911952" rtl="0" eaLnBrk="1" fontAlgn="b" latinLnBrk="0" hangingPunct="1"/>
                      <a:r>
                        <a:rPr lang="ru-RU" sz="1300" b="1" i="0" u="none" strike="noStrike" kern="1200" dirty="0">
                          <a:solidFill>
                            <a:schemeClr val="accent1">
                              <a:lumMod val="50000"/>
                            </a:schemeClr>
                          </a:solidFill>
                          <a:effectLst/>
                          <a:latin typeface="Calibri"/>
                          <a:ea typeface="+mn-ea"/>
                          <a:cs typeface="+mn-cs"/>
                        </a:rPr>
                        <a:t>359,11</a:t>
                      </a:r>
                    </a:p>
                  </a:txBody>
                  <a:tcPr marL="0" marR="0" marT="0"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extLst>
                  <a:ext uri="{0D108BD9-81ED-4DB2-BD59-A6C34878D82A}">
                    <a16:rowId xmlns:a16="http://schemas.microsoft.com/office/drawing/2014/main" xmlns="" val="10002"/>
                  </a:ext>
                </a:extLst>
              </a:tr>
              <a:tr h="409576">
                <a:tc>
                  <a:txBody>
                    <a:bodyPr/>
                    <a:lstStyle/>
                    <a:p>
                      <a:pPr algn="l" fontAlgn="ctr"/>
                      <a:r>
                        <a:rPr lang="ru-RU" sz="1300" b="1" i="0" u="none" strike="noStrike" dirty="0">
                          <a:solidFill>
                            <a:schemeClr val="accent1">
                              <a:lumMod val="50000"/>
                            </a:schemeClr>
                          </a:solidFill>
                          <a:effectLst/>
                          <a:latin typeface="Calibri"/>
                        </a:rPr>
                        <a:t>контрактов 2 уровня</a:t>
                      </a:r>
                    </a:p>
                  </a:txBody>
                  <a:tcPr marL="42567" marR="0"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algn="ctr" fontAlgn="ctr"/>
                      <a:r>
                        <a:rPr lang="ru-RU" sz="1300" b="1" i="0" u="none" strike="noStrike" dirty="0" smtClean="0">
                          <a:solidFill>
                            <a:schemeClr val="accent1">
                              <a:lumMod val="50000"/>
                            </a:schemeClr>
                          </a:solidFill>
                          <a:effectLst/>
                          <a:latin typeface="Calibri"/>
                        </a:rPr>
                        <a:t>77</a:t>
                      </a:r>
                      <a:endParaRPr lang="ru-RU" sz="1300" b="1" i="0" u="none" strike="noStrike" dirty="0">
                        <a:solidFill>
                          <a:schemeClr val="accent1">
                            <a:lumMod val="50000"/>
                          </a:schemeClr>
                        </a:solidFill>
                        <a:effectLst/>
                        <a:latin typeface="Calibri"/>
                      </a:endParaRPr>
                    </a:p>
                  </a:txBody>
                  <a:tcPr marL="10001" marR="10001"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algn="ctr" fontAlgn="ctr"/>
                      <a:r>
                        <a:rPr lang="ru-RU" sz="1300" b="1" i="0" u="none" strike="noStrike" dirty="0">
                          <a:solidFill>
                            <a:schemeClr val="accent1">
                              <a:lumMod val="50000"/>
                            </a:schemeClr>
                          </a:solidFill>
                          <a:effectLst/>
                          <a:latin typeface="Calibri"/>
                        </a:rPr>
                        <a:t>7 </a:t>
                      </a:r>
                      <a:r>
                        <a:rPr lang="ru-RU" sz="1300" b="1" i="0" u="none" strike="noStrike" dirty="0" smtClean="0">
                          <a:solidFill>
                            <a:schemeClr val="accent1">
                              <a:lumMod val="50000"/>
                            </a:schemeClr>
                          </a:solidFill>
                          <a:effectLst/>
                          <a:latin typeface="Calibri"/>
                        </a:rPr>
                        <a:t>953,46</a:t>
                      </a:r>
                      <a:endParaRPr lang="ru-RU" sz="1300" b="1" i="0" u="none" strike="noStrike" dirty="0">
                        <a:solidFill>
                          <a:schemeClr val="accent1">
                            <a:lumMod val="50000"/>
                          </a:schemeClr>
                        </a:solidFill>
                        <a:effectLst/>
                        <a:latin typeface="Calibri"/>
                      </a:endParaRPr>
                    </a:p>
                  </a:txBody>
                  <a:tcPr marL="37800" marR="37800" marT="50400" marB="5040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marL="0" algn="ctr" defTabSz="914104" rtl="0" eaLnBrk="1" fontAlgn="ctr" latinLnBrk="0" hangingPunct="1"/>
                      <a:r>
                        <a:rPr lang="ru-RU" sz="1300" b="1" i="0" u="none" strike="noStrike" kern="1200" dirty="0" smtClean="0">
                          <a:solidFill>
                            <a:schemeClr val="accent1">
                              <a:lumMod val="50000"/>
                            </a:schemeClr>
                          </a:solidFill>
                          <a:effectLst/>
                          <a:latin typeface="Calibri"/>
                          <a:ea typeface="+mn-ea"/>
                          <a:cs typeface="+mn-cs"/>
                        </a:rPr>
                        <a:t>3 556,34</a:t>
                      </a:r>
                      <a:endParaRPr lang="ru-RU" sz="1300" b="1" i="0" u="none" strike="noStrike" kern="1200" dirty="0">
                        <a:solidFill>
                          <a:schemeClr val="accent1">
                            <a:lumMod val="50000"/>
                          </a:schemeClr>
                        </a:solidFill>
                        <a:effectLst/>
                        <a:latin typeface="Calibri"/>
                        <a:ea typeface="+mn-ea"/>
                        <a:cs typeface="+mn-cs"/>
                      </a:endParaRPr>
                    </a:p>
                  </a:txBody>
                  <a:tcPr marL="37800" marR="37800" marT="50400" marB="5040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marL="0" marR="0" indent="0" algn="ctr" defTabSz="914104" rtl="0" eaLnBrk="1" fontAlgn="auto" latinLnBrk="0" hangingPunct="1">
                        <a:lnSpc>
                          <a:spcPct val="100000"/>
                        </a:lnSpc>
                        <a:spcBef>
                          <a:spcPts val="0"/>
                        </a:spcBef>
                        <a:spcAft>
                          <a:spcPts val="0"/>
                        </a:spcAft>
                        <a:buClrTx/>
                        <a:buSzTx/>
                        <a:buFontTx/>
                        <a:buNone/>
                        <a:tabLst/>
                        <a:defRPr/>
                      </a:pPr>
                      <a:r>
                        <a:rPr lang="ru-RU" sz="1300" b="1" i="0" u="none" strike="noStrike" kern="1200" dirty="0" smtClean="0">
                          <a:solidFill>
                            <a:schemeClr val="accent1">
                              <a:lumMod val="50000"/>
                            </a:schemeClr>
                          </a:solidFill>
                          <a:effectLst/>
                          <a:latin typeface="Calibri"/>
                          <a:ea typeface="+mn-ea"/>
                          <a:cs typeface="+mn-cs"/>
                        </a:rPr>
                        <a:t>99,67</a:t>
                      </a:r>
                      <a:endParaRPr lang="ru-RU" sz="1300" b="1" i="0" u="none" strike="noStrike" kern="1200" dirty="0">
                        <a:solidFill>
                          <a:schemeClr val="accent1">
                            <a:lumMod val="50000"/>
                          </a:schemeClr>
                        </a:solidFill>
                        <a:effectLst/>
                        <a:latin typeface="Calibri"/>
                        <a:ea typeface="+mn-ea"/>
                        <a:cs typeface="+mn-cs"/>
                      </a:endParaRPr>
                    </a:p>
                  </a:txBody>
                  <a:tcPr marL="37800" marR="37800" marT="50400" marB="5040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algn="ctr" fontAlgn="ctr"/>
                      <a:r>
                        <a:rPr lang="ru-RU" sz="1300" b="1" i="0" u="none" strike="noStrike" kern="1200" dirty="0" smtClean="0">
                          <a:solidFill>
                            <a:schemeClr val="accent1">
                              <a:lumMod val="50000"/>
                            </a:schemeClr>
                          </a:solidFill>
                          <a:effectLst/>
                          <a:latin typeface="Calibri"/>
                          <a:ea typeface="+mn-ea"/>
                          <a:cs typeface="+mn-cs"/>
                        </a:rPr>
                        <a:t>2 252,71</a:t>
                      </a:r>
                      <a:endParaRPr lang="ru-RU" sz="1300" b="1" i="0" u="none" strike="noStrike" kern="1200" dirty="0">
                        <a:solidFill>
                          <a:schemeClr val="accent1">
                            <a:lumMod val="50000"/>
                          </a:schemeClr>
                        </a:solidFill>
                        <a:effectLst/>
                        <a:latin typeface="Calibri"/>
                        <a:ea typeface="+mn-ea"/>
                        <a:cs typeface="+mn-cs"/>
                      </a:endParaRPr>
                    </a:p>
                  </a:txBody>
                  <a:tcPr marL="37800" marR="37800" marT="50400" marB="5040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marL="0" algn="ctr" defTabSz="911952" rtl="0" eaLnBrk="1" fontAlgn="b" latinLnBrk="0" hangingPunct="1"/>
                      <a:r>
                        <a:rPr lang="ru-RU" sz="1300" b="1" i="0" u="none" strike="noStrike" kern="1200" dirty="0">
                          <a:solidFill>
                            <a:schemeClr val="accent1">
                              <a:lumMod val="50000"/>
                            </a:schemeClr>
                          </a:solidFill>
                          <a:effectLst/>
                          <a:latin typeface="Calibri"/>
                          <a:ea typeface="+mn-ea"/>
                          <a:cs typeface="+mn-cs"/>
                        </a:rPr>
                        <a:t>1 203,96</a:t>
                      </a:r>
                    </a:p>
                  </a:txBody>
                  <a:tcPr marL="0" marR="0" marT="0"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extLst>
                  <a:ext uri="{0D108BD9-81ED-4DB2-BD59-A6C34878D82A}">
                    <a16:rowId xmlns:a16="http://schemas.microsoft.com/office/drawing/2014/main" xmlns="" val="10003"/>
                  </a:ext>
                </a:extLst>
              </a:tr>
              <a:tr h="409576">
                <a:tc>
                  <a:txBody>
                    <a:bodyPr/>
                    <a:lstStyle/>
                    <a:p>
                      <a:pPr algn="l" fontAlgn="ctr"/>
                      <a:r>
                        <a:rPr lang="ru-RU" sz="1300" b="1" i="0" u="none" strike="noStrike" dirty="0">
                          <a:solidFill>
                            <a:schemeClr val="accent1">
                              <a:lumMod val="50000"/>
                            </a:schemeClr>
                          </a:solidFill>
                          <a:effectLst/>
                          <a:latin typeface="Calibri"/>
                        </a:rPr>
                        <a:t>контрактов 3 уровня</a:t>
                      </a:r>
                    </a:p>
                  </a:txBody>
                  <a:tcPr marL="42567" marR="0"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algn="ctr" fontAlgn="ctr"/>
                      <a:r>
                        <a:rPr lang="ru-RU" sz="1300" b="1" i="0" u="none" strike="noStrike" dirty="0">
                          <a:solidFill>
                            <a:schemeClr val="accent1">
                              <a:lumMod val="50000"/>
                            </a:schemeClr>
                          </a:solidFill>
                          <a:effectLst/>
                          <a:latin typeface="Calibri"/>
                        </a:rPr>
                        <a:t>19</a:t>
                      </a:r>
                    </a:p>
                  </a:txBody>
                  <a:tcPr marL="10001" marR="10001"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marL="0" marR="0" indent="0" algn="ctr" defTabSz="914104" rtl="0" eaLnBrk="1" fontAlgn="ctr" latinLnBrk="0" hangingPunct="1">
                        <a:lnSpc>
                          <a:spcPct val="100000"/>
                        </a:lnSpc>
                        <a:spcBef>
                          <a:spcPts val="0"/>
                        </a:spcBef>
                        <a:spcAft>
                          <a:spcPts val="0"/>
                        </a:spcAft>
                        <a:buClrTx/>
                        <a:buSzTx/>
                        <a:buFontTx/>
                        <a:buNone/>
                        <a:tabLst/>
                        <a:defRPr/>
                      </a:pPr>
                      <a:r>
                        <a:rPr lang="ru-RU" sz="1300" b="1" i="0" u="none" strike="noStrike" dirty="0" smtClean="0">
                          <a:solidFill>
                            <a:schemeClr val="accent1">
                              <a:lumMod val="50000"/>
                            </a:schemeClr>
                          </a:solidFill>
                          <a:effectLst/>
                          <a:latin typeface="Calibri"/>
                        </a:rPr>
                        <a:t>295,57</a:t>
                      </a:r>
                      <a:endParaRPr lang="ru-RU" sz="1300" b="1" i="0" u="none" strike="noStrike" dirty="0">
                        <a:solidFill>
                          <a:schemeClr val="accent1">
                            <a:lumMod val="50000"/>
                          </a:schemeClr>
                        </a:solidFill>
                        <a:effectLst/>
                        <a:latin typeface="Calibri"/>
                      </a:endParaRPr>
                    </a:p>
                  </a:txBody>
                  <a:tcPr marL="37800" marR="37800" marT="50400" marB="5040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algn="ctr" fontAlgn="ctr"/>
                      <a:r>
                        <a:rPr lang="ru-RU" sz="1300" b="1" i="0" u="none" strike="noStrike" dirty="0" smtClean="0">
                          <a:solidFill>
                            <a:schemeClr val="accent1">
                              <a:lumMod val="50000"/>
                            </a:schemeClr>
                          </a:solidFill>
                          <a:effectLst/>
                          <a:latin typeface="Calibri"/>
                        </a:rPr>
                        <a:t>99,67</a:t>
                      </a:r>
                      <a:endParaRPr lang="ru-RU" sz="1300" b="1" i="0" u="none" strike="noStrike" dirty="0">
                        <a:solidFill>
                          <a:schemeClr val="accent1">
                            <a:lumMod val="50000"/>
                          </a:schemeClr>
                        </a:solidFill>
                        <a:effectLst/>
                        <a:latin typeface="Calibri"/>
                      </a:endParaRPr>
                    </a:p>
                  </a:txBody>
                  <a:tcPr marL="37800" marR="37800" marT="50400" marB="5040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marL="0" marR="0" indent="0" algn="ctr" defTabSz="914104" rtl="0" eaLnBrk="1" fontAlgn="auto" latinLnBrk="0" hangingPunct="1">
                        <a:lnSpc>
                          <a:spcPct val="100000"/>
                        </a:lnSpc>
                        <a:spcBef>
                          <a:spcPts val="0"/>
                        </a:spcBef>
                        <a:spcAft>
                          <a:spcPts val="0"/>
                        </a:spcAft>
                        <a:buClrTx/>
                        <a:buSzTx/>
                        <a:buFontTx/>
                        <a:buNone/>
                        <a:tabLst/>
                        <a:defRPr/>
                      </a:pPr>
                      <a:r>
                        <a:rPr lang="ru-RU" sz="1300" b="1" i="0" u="none" strike="noStrike" dirty="0" smtClean="0">
                          <a:solidFill>
                            <a:schemeClr val="accent1">
                              <a:lumMod val="50000"/>
                            </a:schemeClr>
                          </a:solidFill>
                          <a:effectLst/>
                          <a:latin typeface="+mn-lt"/>
                        </a:rPr>
                        <a:t>15,06</a:t>
                      </a:r>
                      <a:endParaRPr lang="ru-RU" sz="1300" b="1" i="0" u="none" strike="noStrike" kern="1200" dirty="0">
                        <a:solidFill>
                          <a:schemeClr val="accent1">
                            <a:lumMod val="50000"/>
                          </a:schemeClr>
                        </a:solidFill>
                        <a:effectLst/>
                        <a:latin typeface="Calibri"/>
                        <a:ea typeface="+mn-ea"/>
                        <a:cs typeface="+mn-cs"/>
                      </a:endParaRPr>
                    </a:p>
                  </a:txBody>
                  <a:tcPr marL="37800" marR="37800" marT="50400" marB="5040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marL="0" marR="0" indent="0" algn="ctr" defTabSz="914104" rtl="0" eaLnBrk="1" fontAlgn="ctr" latinLnBrk="0" hangingPunct="1">
                        <a:lnSpc>
                          <a:spcPct val="100000"/>
                        </a:lnSpc>
                        <a:spcBef>
                          <a:spcPts val="0"/>
                        </a:spcBef>
                        <a:spcAft>
                          <a:spcPts val="0"/>
                        </a:spcAft>
                        <a:buClrTx/>
                        <a:buSzTx/>
                        <a:buFontTx/>
                        <a:buNone/>
                        <a:tabLst/>
                        <a:defRPr/>
                      </a:pPr>
                      <a:r>
                        <a:rPr lang="ru-RU" sz="1300" b="1" i="0" u="none" strike="noStrike" dirty="0" smtClean="0">
                          <a:solidFill>
                            <a:schemeClr val="accent1">
                              <a:lumMod val="50000"/>
                            </a:schemeClr>
                          </a:solidFill>
                          <a:effectLst/>
                          <a:latin typeface="Calibri"/>
                        </a:rPr>
                        <a:t>74,97</a:t>
                      </a:r>
                      <a:endParaRPr lang="ru-RU" sz="1300" b="1" i="0" u="none" strike="noStrike" dirty="0">
                        <a:solidFill>
                          <a:schemeClr val="accent1">
                            <a:lumMod val="50000"/>
                          </a:schemeClr>
                        </a:solidFill>
                        <a:effectLst/>
                        <a:latin typeface="Calibri"/>
                      </a:endParaRPr>
                    </a:p>
                  </a:txBody>
                  <a:tcPr marL="37800" marR="37800" marT="50400" marB="5040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marL="0" algn="ctr" defTabSz="911952" rtl="0" eaLnBrk="1" fontAlgn="b" latinLnBrk="0" hangingPunct="1"/>
                      <a:r>
                        <a:rPr lang="ru-RU" sz="1300" b="1" i="0" u="none" strike="noStrike" kern="1200" dirty="0">
                          <a:solidFill>
                            <a:schemeClr val="accent1">
                              <a:lumMod val="50000"/>
                            </a:schemeClr>
                          </a:solidFill>
                          <a:effectLst/>
                          <a:latin typeface="Calibri"/>
                          <a:ea typeface="+mn-ea"/>
                          <a:cs typeface="+mn-cs"/>
                        </a:rPr>
                        <a:t>10,01</a:t>
                      </a:r>
                    </a:p>
                  </a:txBody>
                  <a:tcPr marL="0" marR="0" marT="0"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extLst>
                  <a:ext uri="{0D108BD9-81ED-4DB2-BD59-A6C34878D82A}">
                    <a16:rowId xmlns:a16="http://schemas.microsoft.com/office/drawing/2014/main" xmlns="" val="10004"/>
                  </a:ext>
                </a:extLst>
              </a:tr>
              <a:tr h="409576">
                <a:tc>
                  <a:txBody>
                    <a:bodyPr/>
                    <a:lstStyle/>
                    <a:p>
                      <a:pPr algn="l" fontAlgn="ctr"/>
                      <a:r>
                        <a:rPr lang="ru-RU" sz="1300" b="1" i="0" u="none" strike="noStrike" dirty="0">
                          <a:solidFill>
                            <a:schemeClr val="accent1">
                              <a:lumMod val="50000"/>
                            </a:schemeClr>
                          </a:solidFill>
                          <a:effectLst/>
                          <a:latin typeface="Calibri"/>
                        </a:rPr>
                        <a:t>контрактов 4 уровня</a:t>
                      </a:r>
                    </a:p>
                  </a:txBody>
                  <a:tcPr marL="42567" marR="0"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marL="0" algn="ctr" defTabSz="911952" rtl="0" eaLnBrk="1" fontAlgn="ctr" latinLnBrk="0" hangingPunct="1"/>
                      <a:r>
                        <a:rPr lang="ru-RU" sz="1300" b="1" i="0" u="none" strike="noStrike" kern="1200" dirty="0" smtClean="0">
                          <a:solidFill>
                            <a:schemeClr val="accent1">
                              <a:lumMod val="50000"/>
                            </a:schemeClr>
                          </a:solidFill>
                          <a:effectLst/>
                          <a:latin typeface="Calibri"/>
                          <a:ea typeface="+mn-ea"/>
                          <a:cs typeface="+mn-cs"/>
                        </a:rPr>
                        <a:t>5</a:t>
                      </a:r>
                      <a:endParaRPr lang="ru-RU" sz="1300" b="1" i="0" u="none" strike="noStrike" kern="1200" dirty="0">
                        <a:solidFill>
                          <a:schemeClr val="accent1">
                            <a:lumMod val="50000"/>
                          </a:schemeClr>
                        </a:solidFill>
                        <a:effectLst/>
                        <a:latin typeface="Calibri"/>
                        <a:ea typeface="+mn-ea"/>
                        <a:cs typeface="+mn-cs"/>
                      </a:endParaRPr>
                    </a:p>
                  </a:txBody>
                  <a:tcPr marL="10001" marR="10001"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algn="ctr" fontAlgn="ctr"/>
                      <a:r>
                        <a:rPr lang="ru-RU" sz="1300" b="1" i="0" u="none" strike="noStrike" dirty="0" smtClean="0">
                          <a:solidFill>
                            <a:schemeClr val="accent1">
                              <a:lumMod val="50000"/>
                            </a:schemeClr>
                          </a:solidFill>
                          <a:effectLst/>
                          <a:latin typeface="Calibri"/>
                        </a:rPr>
                        <a:t>34,03</a:t>
                      </a:r>
                      <a:endParaRPr lang="ru-RU" sz="1300" b="1" i="0" u="none" strike="noStrike" dirty="0">
                        <a:solidFill>
                          <a:schemeClr val="accent1">
                            <a:lumMod val="50000"/>
                          </a:schemeClr>
                        </a:solidFill>
                        <a:effectLst/>
                        <a:latin typeface="Calibri"/>
                      </a:endParaRPr>
                    </a:p>
                  </a:txBody>
                  <a:tcPr marL="37800" marR="37800" marT="50400" marB="5040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marL="0" marR="0" indent="0" algn="ctr" defTabSz="914104" rtl="0" eaLnBrk="1" fontAlgn="ctr" latinLnBrk="0" hangingPunct="1">
                        <a:lnSpc>
                          <a:spcPct val="100000"/>
                        </a:lnSpc>
                        <a:spcBef>
                          <a:spcPts val="0"/>
                        </a:spcBef>
                        <a:spcAft>
                          <a:spcPts val="0"/>
                        </a:spcAft>
                        <a:buClrTx/>
                        <a:buSzTx/>
                        <a:buFontTx/>
                        <a:buNone/>
                        <a:tabLst/>
                        <a:defRPr/>
                      </a:pPr>
                      <a:r>
                        <a:rPr lang="ru-RU" sz="1300" b="1" i="0" u="none" strike="noStrike" dirty="0" smtClean="0">
                          <a:solidFill>
                            <a:schemeClr val="accent1">
                              <a:lumMod val="50000"/>
                            </a:schemeClr>
                          </a:solidFill>
                          <a:effectLst/>
                          <a:latin typeface="Calibri"/>
                        </a:rPr>
                        <a:t>15,06</a:t>
                      </a:r>
                      <a:endParaRPr lang="ru-RU" sz="1300" b="1" i="0" u="none" strike="noStrike" dirty="0">
                        <a:solidFill>
                          <a:schemeClr val="accent1">
                            <a:lumMod val="50000"/>
                          </a:schemeClr>
                        </a:solidFill>
                        <a:effectLst/>
                        <a:latin typeface="Calibri"/>
                      </a:endParaRPr>
                    </a:p>
                  </a:txBody>
                  <a:tcPr marL="37800" marR="37800" marT="50400" marB="5040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algn="ctr"/>
                      <a:r>
                        <a:rPr lang="ru-RU" sz="1300" b="1" i="0" u="none" strike="noStrike" dirty="0" smtClean="0">
                          <a:solidFill>
                            <a:schemeClr val="accent1">
                              <a:lumMod val="50000"/>
                            </a:schemeClr>
                          </a:solidFill>
                          <a:effectLst/>
                          <a:latin typeface="+mn-lt"/>
                        </a:rPr>
                        <a:t>0,52</a:t>
                      </a:r>
                      <a:endParaRPr lang="ru-RU" sz="1300" b="1" i="0" u="none" strike="noStrike" kern="1200" dirty="0">
                        <a:solidFill>
                          <a:schemeClr val="accent1">
                            <a:lumMod val="50000"/>
                          </a:schemeClr>
                        </a:solidFill>
                        <a:effectLst/>
                        <a:latin typeface="Calibri"/>
                        <a:ea typeface="+mn-ea"/>
                        <a:cs typeface="+mn-cs"/>
                      </a:endParaRPr>
                    </a:p>
                  </a:txBody>
                  <a:tcPr marL="37800" marR="37800" marT="50400" marB="5040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algn="ctr" fontAlgn="ctr"/>
                      <a:r>
                        <a:rPr lang="ru-RU" sz="1300" b="1" i="0" u="none" strike="noStrike" dirty="0" smtClean="0">
                          <a:solidFill>
                            <a:schemeClr val="accent1">
                              <a:lumMod val="50000"/>
                            </a:schemeClr>
                          </a:solidFill>
                          <a:effectLst/>
                          <a:latin typeface="Calibri"/>
                        </a:rPr>
                        <a:t>13,74</a:t>
                      </a:r>
                      <a:endParaRPr lang="ru-RU" sz="1300" b="1" i="0" u="none" strike="noStrike" dirty="0">
                        <a:solidFill>
                          <a:schemeClr val="accent1">
                            <a:lumMod val="50000"/>
                          </a:schemeClr>
                        </a:solidFill>
                        <a:effectLst/>
                        <a:latin typeface="Calibri"/>
                      </a:endParaRPr>
                    </a:p>
                  </a:txBody>
                  <a:tcPr marL="37800" marR="37800" marT="50400" marB="5040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marL="0" algn="ctr" defTabSz="911952" rtl="0" eaLnBrk="1" fontAlgn="b" latinLnBrk="0" hangingPunct="1"/>
                      <a:r>
                        <a:rPr lang="ru-RU" sz="1300" b="1" i="0" u="none" strike="noStrike" kern="1200" dirty="0">
                          <a:solidFill>
                            <a:schemeClr val="accent1">
                              <a:lumMod val="50000"/>
                            </a:schemeClr>
                          </a:solidFill>
                          <a:effectLst/>
                          <a:latin typeface="Calibri"/>
                          <a:ea typeface="+mn-ea"/>
                          <a:cs typeface="+mn-cs"/>
                        </a:rPr>
                        <a:t>0,79</a:t>
                      </a:r>
                    </a:p>
                  </a:txBody>
                  <a:tcPr marL="0" marR="0" marT="0"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extLst>
                  <a:ext uri="{0D108BD9-81ED-4DB2-BD59-A6C34878D82A}">
                    <a16:rowId xmlns:a16="http://schemas.microsoft.com/office/drawing/2014/main" xmlns="" val="10005"/>
                  </a:ext>
                </a:extLst>
              </a:tr>
              <a:tr h="409576">
                <a:tc>
                  <a:txBody>
                    <a:bodyPr/>
                    <a:lstStyle/>
                    <a:p>
                      <a:pPr algn="l" fontAlgn="b"/>
                      <a:r>
                        <a:rPr lang="ru-RU" sz="1300" b="1" i="0" u="none" strike="noStrike" dirty="0">
                          <a:solidFill>
                            <a:schemeClr val="accent1">
                              <a:lumMod val="50000"/>
                            </a:schemeClr>
                          </a:solidFill>
                          <a:effectLst/>
                          <a:latin typeface="Calibri"/>
                        </a:rPr>
                        <a:t>контрактов 5 уровня</a:t>
                      </a:r>
                    </a:p>
                  </a:txBody>
                  <a:tcPr marL="42567" marR="0"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algn="ctr" fontAlgn="b"/>
                      <a:r>
                        <a:rPr lang="ru-RU" sz="1300" b="1" i="0" u="none" strike="noStrike" dirty="0" smtClean="0">
                          <a:solidFill>
                            <a:schemeClr val="accent1">
                              <a:lumMod val="50000"/>
                            </a:schemeClr>
                          </a:solidFill>
                          <a:effectLst/>
                          <a:latin typeface="Calibri"/>
                        </a:rPr>
                        <a:t>2</a:t>
                      </a:r>
                      <a:endParaRPr lang="ru-RU" sz="1300" b="1" i="0" u="none" strike="noStrike" dirty="0">
                        <a:solidFill>
                          <a:schemeClr val="accent1">
                            <a:lumMod val="50000"/>
                          </a:schemeClr>
                        </a:solidFill>
                        <a:effectLst/>
                        <a:latin typeface="Calibri"/>
                      </a:endParaRPr>
                    </a:p>
                  </a:txBody>
                  <a:tcPr marL="10001" marR="10001"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algn="ctr" fontAlgn="b"/>
                      <a:r>
                        <a:rPr lang="ru-RU" sz="1300" b="1" i="0" u="none" strike="noStrike" dirty="0" smtClean="0">
                          <a:solidFill>
                            <a:schemeClr val="accent1">
                              <a:lumMod val="50000"/>
                            </a:schemeClr>
                          </a:solidFill>
                          <a:effectLst/>
                          <a:latin typeface="Calibri"/>
                        </a:rPr>
                        <a:t>3,81</a:t>
                      </a:r>
                      <a:endParaRPr lang="ru-RU" sz="1300" b="1" i="0" u="none" strike="noStrike" dirty="0">
                        <a:solidFill>
                          <a:schemeClr val="accent1">
                            <a:lumMod val="50000"/>
                          </a:schemeClr>
                        </a:solidFill>
                        <a:effectLst/>
                        <a:latin typeface="Calibri"/>
                      </a:endParaRPr>
                    </a:p>
                  </a:txBody>
                  <a:tcPr marL="37800" marR="37800" marT="50400" marB="5040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algn="ctr" fontAlgn="ctr"/>
                      <a:r>
                        <a:rPr lang="ru-RU" sz="1300" b="1" i="0" u="none" strike="noStrike" dirty="0" smtClean="0">
                          <a:solidFill>
                            <a:schemeClr val="accent1">
                              <a:lumMod val="50000"/>
                            </a:schemeClr>
                          </a:solidFill>
                          <a:effectLst/>
                          <a:latin typeface="+mn-lt"/>
                        </a:rPr>
                        <a:t>0,52</a:t>
                      </a:r>
                      <a:endParaRPr lang="ru-RU" sz="1300" b="1" i="0" u="none" strike="noStrike" dirty="0">
                        <a:solidFill>
                          <a:schemeClr val="accent1">
                            <a:lumMod val="50000"/>
                          </a:schemeClr>
                        </a:solidFill>
                        <a:effectLst/>
                        <a:latin typeface="Calibri"/>
                      </a:endParaRPr>
                    </a:p>
                  </a:txBody>
                  <a:tcPr marL="37800" marR="37800" marT="50400" marB="5040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algn="ctr" fontAlgn="b"/>
                      <a:r>
                        <a:rPr lang="ru-RU" sz="1300" b="1" i="0" u="none" strike="noStrike" kern="1200" dirty="0" smtClean="0">
                          <a:solidFill>
                            <a:schemeClr val="accent1">
                              <a:lumMod val="50000"/>
                            </a:schemeClr>
                          </a:solidFill>
                          <a:effectLst/>
                          <a:latin typeface="Calibri"/>
                          <a:ea typeface="+mn-ea"/>
                          <a:cs typeface="+mn-cs"/>
                        </a:rPr>
                        <a:t>0,00</a:t>
                      </a:r>
                      <a:endParaRPr lang="ru-RU" sz="1300" b="1" i="0" u="none" strike="noStrike" kern="1200" dirty="0">
                        <a:solidFill>
                          <a:schemeClr val="accent1">
                            <a:lumMod val="50000"/>
                          </a:schemeClr>
                        </a:solidFill>
                        <a:effectLst/>
                        <a:latin typeface="Calibri"/>
                        <a:ea typeface="+mn-ea"/>
                        <a:cs typeface="+mn-cs"/>
                      </a:endParaRPr>
                    </a:p>
                  </a:txBody>
                  <a:tcPr marL="37800" marR="37800" marT="50400" marB="5040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algn="ctr" fontAlgn="b"/>
                      <a:r>
                        <a:rPr lang="ru-RU" sz="1300" b="1" i="0" u="none" strike="noStrike" dirty="0" smtClean="0">
                          <a:solidFill>
                            <a:schemeClr val="accent1">
                              <a:lumMod val="50000"/>
                            </a:schemeClr>
                          </a:solidFill>
                          <a:effectLst/>
                          <a:latin typeface="Calibri"/>
                        </a:rPr>
                        <a:t>0,52</a:t>
                      </a:r>
                      <a:endParaRPr lang="ru-RU" sz="1300" b="1" i="0" u="none" strike="noStrike" dirty="0">
                        <a:solidFill>
                          <a:schemeClr val="accent1">
                            <a:lumMod val="50000"/>
                          </a:schemeClr>
                        </a:solidFill>
                        <a:effectLst/>
                        <a:latin typeface="Calibri"/>
                      </a:endParaRPr>
                    </a:p>
                  </a:txBody>
                  <a:tcPr marL="37800" marR="37800" marT="50400" marB="5040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marL="0" algn="ctr" defTabSz="911952" rtl="0" eaLnBrk="1" fontAlgn="b" latinLnBrk="0" hangingPunct="1"/>
                      <a:r>
                        <a:rPr lang="ru-RU" sz="1300" b="1" i="0" u="none" strike="noStrike" kern="1200" dirty="0">
                          <a:solidFill>
                            <a:schemeClr val="accent1">
                              <a:lumMod val="50000"/>
                            </a:schemeClr>
                          </a:solidFill>
                          <a:effectLst/>
                          <a:latin typeface="Calibri"/>
                          <a:ea typeface="+mn-ea"/>
                          <a:cs typeface="+mn-cs"/>
                        </a:rPr>
                        <a:t>0,00</a:t>
                      </a:r>
                    </a:p>
                  </a:txBody>
                  <a:tcPr marL="0" marR="0" marT="0"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extLst>
                  <a:ext uri="{0D108BD9-81ED-4DB2-BD59-A6C34878D82A}">
                    <a16:rowId xmlns:a16="http://schemas.microsoft.com/office/drawing/2014/main" xmlns="" val="10006"/>
                  </a:ext>
                </a:extLst>
              </a:tr>
              <a:tr h="335495">
                <a:tc>
                  <a:txBody>
                    <a:bodyPr/>
                    <a:lstStyle/>
                    <a:p>
                      <a:pPr algn="l" fontAlgn="b"/>
                      <a:r>
                        <a:rPr lang="ru-RU" sz="1300" b="1" i="0" u="none" strike="noStrike" dirty="0" smtClean="0">
                          <a:solidFill>
                            <a:schemeClr val="accent1">
                              <a:lumMod val="50000"/>
                            </a:schemeClr>
                          </a:solidFill>
                          <a:effectLst/>
                          <a:latin typeface="Calibri"/>
                        </a:rPr>
                        <a:t>ИТОГО</a:t>
                      </a:r>
                      <a:endParaRPr lang="ru-RU" sz="1300" b="1" i="0" u="none" strike="noStrike" dirty="0">
                        <a:solidFill>
                          <a:schemeClr val="accent1">
                            <a:lumMod val="50000"/>
                          </a:schemeClr>
                        </a:solidFill>
                        <a:effectLst/>
                        <a:latin typeface="Calibri"/>
                      </a:endParaRPr>
                    </a:p>
                  </a:txBody>
                  <a:tcPr marL="42567" marR="0"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algn="ctr" fontAlgn="b"/>
                      <a:r>
                        <a:rPr lang="ru-RU" sz="1300" b="1" i="0" u="none" strike="noStrike" dirty="0" smtClean="0">
                          <a:solidFill>
                            <a:schemeClr val="accent1">
                              <a:lumMod val="50000"/>
                            </a:schemeClr>
                          </a:solidFill>
                          <a:effectLst/>
                          <a:latin typeface="Calibri"/>
                        </a:rPr>
                        <a:t>105</a:t>
                      </a:r>
                      <a:endParaRPr lang="ru-RU" sz="1300" b="1" i="0" u="none" strike="noStrike" dirty="0">
                        <a:solidFill>
                          <a:schemeClr val="accent1">
                            <a:lumMod val="50000"/>
                          </a:schemeClr>
                        </a:solidFill>
                        <a:effectLst/>
                        <a:latin typeface="Calibri"/>
                      </a:endParaRPr>
                    </a:p>
                  </a:txBody>
                  <a:tcPr marL="10001" marR="10001"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algn="ctr" fontAlgn="b"/>
                      <a:r>
                        <a:rPr lang="ru-RU" sz="1300" b="1" i="0" u="none" strike="noStrike" dirty="0" smtClean="0">
                          <a:solidFill>
                            <a:schemeClr val="accent1">
                              <a:lumMod val="50000"/>
                            </a:schemeClr>
                          </a:solidFill>
                          <a:effectLst/>
                          <a:latin typeface="Calibri"/>
                        </a:rPr>
                        <a:t>х</a:t>
                      </a:r>
                      <a:endParaRPr lang="ru-RU" sz="1300" b="1" i="0" u="none" strike="noStrike" dirty="0">
                        <a:solidFill>
                          <a:schemeClr val="accent1">
                            <a:lumMod val="50000"/>
                          </a:schemeClr>
                        </a:solidFill>
                        <a:effectLst/>
                        <a:latin typeface="Calibri"/>
                      </a:endParaRPr>
                    </a:p>
                  </a:txBody>
                  <a:tcPr marL="37800" marR="37800" marT="50400" marB="5040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algn="ctr" fontAlgn="ctr"/>
                      <a:r>
                        <a:rPr lang="ru-RU" sz="1300" b="1" i="0" u="none" strike="noStrike" dirty="0" smtClean="0">
                          <a:solidFill>
                            <a:schemeClr val="accent1">
                              <a:lumMod val="50000"/>
                            </a:schemeClr>
                          </a:solidFill>
                          <a:effectLst/>
                          <a:latin typeface="Calibri"/>
                        </a:rPr>
                        <a:t>х</a:t>
                      </a:r>
                      <a:endParaRPr lang="ru-RU" sz="1300" b="1" i="0" u="none" strike="noStrike" dirty="0">
                        <a:solidFill>
                          <a:schemeClr val="accent1">
                            <a:lumMod val="50000"/>
                          </a:schemeClr>
                        </a:solidFill>
                        <a:effectLst/>
                        <a:latin typeface="Calibri"/>
                      </a:endParaRPr>
                    </a:p>
                  </a:txBody>
                  <a:tcPr marL="37800" marR="37800" marT="50400" marB="5040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algn="ctr" fontAlgn="b"/>
                      <a:r>
                        <a:rPr lang="ru-RU" sz="1300" b="1" i="0" u="none" strike="noStrike" kern="1200" dirty="0" smtClean="0">
                          <a:solidFill>
                            <a:schemeClr val="accent1">
                              <a:lumMod val="50000"/>
                            </a:schemeClr>
                          </a:solidFill>
                          <a:effectLst/>
                          <a:latin typeface="Calibri"/>
                          <a:ea typeface="+mn-ea"/>
                          <a:cs typeface="+mn-cs"/>
                        </a:rPr>
                        <a:t>9 603,47</a:t>
                      </a:r>
                      <a:endParaRPr lang="ru-RU" sz="1300" b="1" i="0" u="none" strike="noStrike" kern="1200" dirty="0">
                        <a:solidFill>
                          <a:schemeClr val="accent1">
                            <a:lumMod val="50000"/>
                          </a:schemeClr>
                        </a:solidFill>
                        <a:effectLst/>
                        <a:latin typeface="Calibri"/>
                        <a:ea typeface="+mn-ea"/>
                        <a:cs typeface="+mn-cs"/>
                      </a:endParaRPr>
                    </a:p>
                  </a:txBody>
                  <a:tcPr marL="37800" marR="37800" marT="50400" marB="5040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marL="0" algn="ctr" defTabSz="911952" rtl="0" eaLnBrk="1" fontAlgn="b" latinLnBrk="0" hangingPunct="1"/>
                      <a:r>
                        <a:rPr lang="ru-RU" sz="1300" b="1" i="0" u="none" strike="noStrike" kern="1200" dirty="0" smtClean="0">
                          <a:solidFill>
                            <a:schemeClr val="accent1">
                              <a:lumMod val="50000"/>
                            </a:schemeClr>
                          </a:solidFill>
                          <a:effectLst/>
                          <a:latin typeface="Calibri"/>
                          <a:ea typeface="+mn-ea"/>
                          <a:cs typeface="+mn-cs"/>
                        </a:rPr>
                        <a:t>4 486,81</a:t>
                      </a:r>
                      <a:endParaRPr lang="ru-RU" sz="1300" b="1" i="0" u="none" strike="noStrike" kern="1200" dirty="0">
                        <a:solidFill>
                          <a:schemeClr val="accent1">
                            <a:lumMod val="50000"/>
                          </a:schemeClr>
                        </a:solidFill>
                        <a:effectLst/>
                        <a:latin typeface="Calibri"/>
                        <a:ea typeface="+mn-ea"/>
                        <a:cs typeface="+mn-cs"/>
                      </a:endParaRPr>
                    </a:p>
                  </a:txBody>
                  <a:tcPr marL="0" marR="0" marT="0"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marL="0" algn="ctr" defTabSz="911952" rtl="0" eaLnBrk="1" fontAlgn="b" latinLnBrk="0" hangingPunct="1"/>
                      <a:r>
                        <a:rPr lang="ru-RU" sz="1300" b="1" i="0" u="none" strike="noStrike" kern="1200" dirty="0">
                          <a:solidFill>
                            <a:schemeClr val="accent1">
                              <a:lumMod val="50000"/>
                            </a:schemeClr>
                          </a:solidFill>
                          <a:effectLst/>
                          <a:latin typeface="Calibri"/>
                          <a:ea typeface="+mn-ea"/>
                          <a:cs typeface="+mn-cs"/>
                        </a:rPr>
                        <a:t>1 609,87</a:t>
                      </a:r>
                    </a:p>
                  </a:txBody>
                  <a:tcPr marL="0" marR="0" marT="0"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r>
            </a:tbl>
          </a:graphicData>
        </a:graphic>
      </p:graphicFrame>
      <p:sp>
        <p:nvSpPr>
          <p:cNvPr id="15" name="Прямоугольник 14"/>
          <p:cNvSpPr/>
          <p:nvPr/>
        </p:nvSpPr>
        <p:spPr>
          <a:xfrm>
            <a:off x="120016" y="5687233"/>
            <a:ext cx="4020503" cy="196497"/>
          </a:xfrm>
          <a:prstGeom prst="rect">
            <a:avLst/>
          </a:prstGeom>
          <a:noFill/>
          <a:ln>
            <a:noFill/>
          </a:ln>
          <a:effectLst>
            <a:glow rad="508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42463" tIns="53928" rIns="42463" bIns="53928" rtlCol="0" anchor="ctr"/>
          <a:lstStyle/>
          <a:p>
            <a:r>
              <a:rPr lang="ru-RU" sz="1200" i="1" dirty="0">
                <a:solidFill>
                  <a:prstClr val="black"/>
                </a:solidFill>
                <a:cs typeface="Times New Roman" panose="02020603050405020304" pitchFamily="18" charset="0"/>
              </a:rPr>
              <a:t>* в том числе возврат НДС 104,88 млн. рублей</a:t>
            </a:r>
          </a:p>
        </p:txBody>
      </p:sp>
    </p:spTree>
    <p:extLst>
      <p:ext uri="{BB962C8B-B14F-4D97-AF65-F5344CB8AC3E}">
        <p14:creationId xmlns:p14="http://schemas.microsoft.com/office/powerpoint/2010/main" val="32802442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ик 22"/>
          <p:cNvSpPr/>
          <p:nvPr/>
        </p:nvSpPr>
        <p:spPr>
          <a:xfrm>
            <a:off x="6900864" y="1840232"/>
            <a:ext cx="1174856" cy="2760346"/>
          </a:xfrm>
          <a:prstGeom prst="rect">
            <a:avLst/>
          </a:prstGeom>
          <a:solidFill>
            <a:srgbClr val="FF0000">
              <a:alpha val="10000"/>
            </a:srgbClr>
          </a:solidFill>
          <a:ln>
            <a:solidFill>
              <a:srgbClr val="FF0000"/>
            </a:solidFill>
          </a:ln>
          <a:effectLst>
            <a:glow rad="76200">
              <a:schemeClr val="accent1">
                <a:alpha val="30000"/>
              </a:schemeClr>
            </a:glow>
            <a:softEdge rad="12700"/>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600" b="1" dirty="0">
                <a:solidFill>
                  <a:srgbClr val="FF0000"/>
                </a:solidFill>
              </a:rPr>
              <a:t>180 000 руб. </a:t>
            </a:r>
          </a:p>
          <a:p>
            <a:pPr algn="ctr"/>
            <a:r>
              <a:rPr lang="ru-RU" sz="1600" b="1" dirty="0">
                <a:solidFill>
                  <a:srgbClr val="5B9BD5">
                    <a:lumMod val="50000"/>
                  </a:srgbClr>
                </a:solidFill>
              </a:rPr>
              <a:t>+ </a:t>
            </a:r>
          </a:p>
          <a:p>
            <a:pPr algn="ctr"/>
            <a:r>
              <a:rPr lang="ru-RU" sz="1600" b="1" dirty="0">
                <a:solidFill>
                  <a:srgbClr val="5B9BD5">
                    <a:lumMod val="50000"/>
                  </a:srgbClr>
                </a:solidFill>
              </a:rPr>
              <a:t>62 000 руб. </a:t>
            </a:r>
          </a:p>
          <a:p>
            <a:pPr algn="ctr"/>
            <a:r>
              <a:rPr lang="ru-RU" sz="1600" b="1" dirty="0">
                <a:solidFill>
                  <a:srgbClr val="5B9BD5">
                    <a:lumMod val="50000"/>
                  </a:srgbClr>
                </a:solidFill>
              </a:rPr>
              <a:t>=</a:t>
            </a:r>
          </a:p>
          <a:p>
            <a:pPr algn="ctr"/>
            <a:r>
              <a:rPr lang="ru-RU" sz="1600" b="1" dirty="0">
                <a:solidFill>
                  <a:srgbClr val="5B9BD5">
                    <a:lumMod val="50000"/>
                  </a:srgbClr>
                </a:solidFill>
              </a:rPr>
              <a:t>242 000 руб.</a:t>
            </a:r>
          </a:p>
          <a:p>
            <a:pPr algn="ctr"/>
            <a:endParaRPr lang="ru-RU" sz="1600" b="1" dirty="0">
              <a:solidFill>
                <a:srgbClr val="5B9BD5">
                  <a:lumMod val="50000"/>
                </a:srgbClr>
              </a:solidFill>
            </a:endParaRPr>
          </a:p>
          <a:p>
            <a:pPr algn="ctr"/>
            <a:endParaRPr lang="ru-RU" sz="1600" b="1" dirty="0">
              <a:solidFill>
                <a:srgbClr val="5B9BD5">
                  <a:lumMod val="50000"/>
                </a:srgbClr>
              </a:solidFill>
            </a:endParaRPr>
          </a:p>
          <a:p>
            <a:pPr algn="ctr"/>
            <a:endParaRPr lang="ru-RU" sz="1600" b="1" dirty="0">
              <a:solidFill>
                <a:srgbClr val="5B9BD5">
                  <a:lumMod val="50000"/>
                </a:srgbClr>
              </a:solidFill>
            </a:endParaRPr>
          </a:p>
        </p:txBody>
      </p:sp>
      <p:sp>
        <p:nvSpPr>
          <p:cNvPr id="24" name="Прямоугольник 23"/>
          <p:cNvSpPr/>
          <p:nvPr/>
        </p:nvSpPr>
        <p:spPr>
          <a:xfrm>
            <a:off x="8319851" y="2406969"/>
            <a:ext cx="1174856" cy="2173613"/>
          </a:xfrm>
          <a:prstGeom prst="rect">
            <a:avLst/>
          </a:prstGeom>
          <a:solidFill>
            <a:srgbClr val="DFB5DF">
              <a:alpha val="22000"/>
            </a:srgbClr>
          </a:solidFill>
          <a:ln>
            <a:noFill/>
          </a:ln>
          <a:effectLst>
            <a:glow rad="76200">
              <a:schemeClr val="accent1">
                <a:alpha val="30000"/>
              </a:schemeClr>
            </a:glow>
            <a:softEdge rad="12700"/>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600" b="1" dirty="0">
                <a:solidFill>
                  <a:srgbClr val="5B9BD5">
                    <a:lumMod val="50000"/>
                  </a:srgbClr>
                </a:solidFill>
              </a:rPr>
              <a:t>1 275 000 руб.</a:t>
            </a:r>
          </a:p>
        </p:txBody>
      </p:sp>
      <p:sp>
        <p:nvSpPr>
          <p:cNvPr id="25" name="Прямоугольник 24"/>
          <p:cNvSpPr/>
          <p:nvPr/>
        </p:nvSpPr>
        <p:spPr>
          <a:xfrm>
            <a:off x="9601202" y="1434980"/>
            <a:ext cx="1174856" cy="3165599"/>
          </a:xfrm>
          <a:prstGeom prst="rect">
            <a:avLst/>
          </a:prstGeom>
          <a:solidFill>
            <a:srgbClr val="FF0000">
              <a:alpha val="10000"/>
            </a:srgbClr>
          </a:solidFill>
          <a:ln>
            <a:solidFill>
              <a:srgbClr val="FF0000"/>
            </a:solidFill>
          </a:ln>
          <a:effectLst>
            <a:glow rad="76200">
              <a:schemeClr val="accent1">
                <a:alpha val="30000"/>
              </a:schemeClr>
            </a:glow>
            <a:softEdge rad="12700"/>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600" b="1" dirty="0">
                <a:solidFill>
                  <a:srgbClr val="FF0000"/>
                </a:solidFill>
              </a:rPr>
              <a:t>832 300 руб. </a:t>
            </a:r>
          </a:p>
          <a:p>
            <a:pPr algn="ctr"/>
            <a:r>
              <a:rPr lang="ru-RU" sz="1600" b="1" dirty="0">
                <a:solidFill>
                  <a:srgbClr val="5B9BD5">
                    <a:lumMod val="50000"/>
                  </a:srgbClr>
                </a:solidFill>
              </a:rPr>
              <a:t>+ </a:t>
            </a:r>
          </a:p>
          <a:p>
            <a:pPr algn="ctr"/>
            <a:r>
              <a:rPr lang="ru-RU" sz="1600" b="1" dirty="0">
                <a:solidFill>
                  <a:srgbClr val="5B9BD5">
                    <a:lumMod val="50000"/>
                  </a:srgbClr>
                </a:solidFill>
              </a:rPr>
              <a:t>1 275 000 руб. =</a:t>
            </a:r>
          </a:p>
          <a:p>
            <a:pPr algn="ctr"/>
            <a:r>
              <a:rPr lang="ru-RU" sz="1600" b="1" dirty="0">
                <a:solidFill>
                  <a:srgbClr val="5B9BD5">
                    <a:lumMod val="50000"/>
                  </a:srgbClr>
                </a:solidFill>
              </a:rPr>
              <a:t>2 107 300 руб.</a:t>
            </a:r>
          </a:p>
          <a:p>
            <a:pPr algn="ctr"/>
            <a:endParaRPr lang="ru-RU" sz="1600" b="1" dirty="0">
              <a:solidFill>
                <a:srgbClr val="5B9BD5">
                  <a:lumMod val="50000"/>
                </a:srgbClr>
              </a:solidFill>
            </a:endParaRPr>
          </a:p>
          <a:p>
            <a:pPr algn="ctr"/>
            <a:endParaRPr lang="ru-RU" sz="1600" b="1" dirty="0">
              <a:solidFill>
                <a:srgbClr val="5B9BD5">
                  <a:lumMod val="50000"/>
                </a:srgbClr>
              </a:solidFill>
            </a:endParaRPr>
          </a:p>
          <a:p>
            <a:pPr algn="ctr"/>
            <a:endParaRPr lang="ru-RU" sz="1600" b="1" dirty="0">
              <a:solidFill>
                <a:srgbClr val="5B9BD5">
                  <a:lumMod val="50000"/>
                </a:srgbClr>
              </a:solidFill>
            </a:endParaRPr>
          </a:p>
          <a:p>
            <a:pPr algn="ctr"/>
            <a:endParaRPr lang="ru-RU" sz="1600" b="1" dirty="0">
              <a:solidFill>
                <a:srgbClr val="5B9BD5">
                  <a:lumMod val="50000"/>
                </a:srgbClr>
              </a:solidFill>
            </a:endParaRPr>
          </a:p>
        </p:txBody>
      </p:sp>
      <p:sp>
        <p:nvSpPr>
          <p:cNvPr id="22" name="Прямоугольник 21"/>
          <p:cNvSpPr/>
          <p:nvPr/>
        </p:nvSpPr>
        <p:spPr>
          <a:xfrm>
            <a:off x="5619514" y="3207070"/>
            <a:ext cx="1174856" cy="1386840"/>
          </a:xfrm>
          <a:prstGeom prst="rect">
            <a:avLst/>
          </a:prstGeom>
          <a:solidFill>
            <a:srgbClr val="DFB5DF">
              <a:alpha val="22000"/>
            </a:srgbClr>
          </a:solidFill>
          <a:ln>
            <a:noFill/>
          </a:ln>
          <a:effectLst>
            <a:glow rad="76200">
              <a:schemeClr val="accent1">
                <a:alpha val="30000"/>
              </a:schemeClr>
            </a:glow>
            <a:softEdge rad="12700"/>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600" b="1" dirty="0">
                <a:solidFill>
                  <a:srgbClr val="5B9BD5">
                    <a:lumMod val="50000"/>
                  </a:srgbClr>
                </a:solidFill>
              </a:rPr>
              <a:t>62 000 руб.</a:t>
            </a:r>
          </a:p>
        </p:txBody>
      </p:sp>
      <p:sp>
        <p:nvSpPr>
          <p:cNvPr id="8" name="TextBox 7"/>
          <p:cNvSpPr txBox="1"/>
          <p:nvPr/>
        </p:nvSpPr>
        <p:spPr>
          <a:xfrm>
            <a:off x="275842" y="102316"/>
            <a:ext cx="12375742" cy="1032219"/>
          </a:xfrm>
          <a:prstGeom prst="rect">
            <a:avLst/>
          </a:prstGeom>
          <a:noFill/>
        </p:spPr>
        <p:txBody>
          <a:bodyPr wrap="square" lIns="107833" tIns="53918" rIns="107833" bIns="53918">
            <a:spAutoFit/>
          </a:bodyPr>
          <a:lstStyle/>
          <a:p>
            <a:pPr algn="ctr" eaLnBrk="0" hangingPunct="0">
              <a:defRPr/>
            </a:pPr>
            <a:r>
              <a:rPr lang="ru-RU" sz="2000" b="1" dirty="0">
                <a:solidFill>
                  <a:prstClr val="black"/>
                </a:solidFill>
                <a:latin typeface="Times New Roman" panose="02020603050405020304" pitchFamily="18" charset="0"/>
                <a:ea typeface="Open Sans Condensed Light" pitchFamily="34" charset="0"/>
                <a:cs typeface="Times New Roman" panose="02020603050405020304" pitchFamily="18" charset="0"/>
              </a:rPr>
              <a:t>СПРАВОЧНАЯ ИНФОРМАЦИЯ ОБ УВЕЛИЧЕНИИ ЗАРАБОТНОЙ ПЛАТЫ В РАМКАХ РЕАЛИЗАЦИИ ГОСУДАРСТВЕННОГО КОНТРАКТА ПО ИНФОРМАЦИОННОМУ ОБЕСПЕЧЕНИЮ ЧЕМПИОНАТА МИРА ПО ФУТБОЛУ </a:t>
            </a:r>
            <a:r>
              <a:rPr lang="en-US" sz="2000" b="1" dirty="0">
                <a:solidFill>
                  <a:prstClr val="black"/>
                </a:solidFill>
                <a:latin typeface="Times New Roman" panose="02020603050405020304" pitchFamily="18" charset="0"/>
                <a:ea typeface="Open Sans Condensed Light" pitchFamily="34" charset="0"/>
                <a:cs typeface="Times New Roman" panose="02020603050405020304" pitchFamily="18" charset="0"/>
              </a:rPr>
              <a:t>FIFA 2018</a:t>
            </a:r>
            <a:endParaRPr lang="ru-RU" sz="2000" b="1" dirty="0">
              <a:solidFill>
                <a:prstClr val="black"/>
              </a:solidFill>
              <a:latin typeface="Times New Roman" panose="02020603050405020304" pitchFamily="18" charset="0"/>
              <a:ea typeface="Open Sans Condensed Light" pitchFamily="34" charset="0"/>
              <a:cs typeface="Times New Roman" panose="02020603050405020304" pitchFamily="18" charset="0"/>
            </a:endParaRPr>
          </a:p>
        </p:txBody>
      </p:sp>
      <p:sp>
        <p:nvSpPr>
          <p:cNvPr id="13" name="Загнутый угол 12"/>
          <p:cNvSpPr/>
          <p:nvPr/>
        </p:nvSpPr>
        <p:spPr>
          <a:xfrm>
            <a:off x="6965237" y="5897841"/>
            <a:ext cx="5686347" cy="3545331"/>
          </a:xfrm>
          <a:prstGeom prst="foldedCorner">
            <a:avLst/>
          </a:prstGeom>
          <a:solidFill>
            <a:schemeClr val="bg1">
              <a:alpha val="82000"/>
            </a:schemeClr>
          </a:solidFill>
          <a:ln>
            <a:noFill/>
          </a:ln>
          <a:effectLst>
            <a:glow rad="76200">
              <a:schemeClr val="accent1">
                <a:satMod val="175000"/>
                <a:alpha val="30000"/>
              </a:schemeClr>
            </a:glow>
            <a:softEdge rad="127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2455" tIns="53920" rIns="42455" bIns="53920" rtlCol="0" anchor="ctr"/>
          <a:lstStyle/>
          <a:p>
            <a:pPr algn="ctr"/>
            <a:endParaRPr lang="ru-RU" altLang="ru-RU" sz="1600" dirty="0">
              <a:solidFill>
                <a:prstClr val="black">
                  <a:lumMod val="95000"/>
                  <a:lumOff val="5000"/>
                </a:prstClr>
              </a:solidFill>
            </a:endParaRPr>
          </a:p>
          <a:p>
            <a:pPr algn="ctr"/>
            <a:endParaRPr lang="ru-RU" altLang="ru-RU" sz="1600" b="1" dirty="0">
              <a:solidFill>
                <a:prstClr val="black">
                  <a:lumMod val="95000"/>
                  <a:lumOff val="5000"/>
                </a:prstClr>
              </a:solidFill>
            </a:endParaRPr>
          </a:p>
          <a:p>
            <a:pPr algn="ctr"/>
            <a:endParaRPr lang="ru-RU" altLang="ru-RU" sz="1900" b="1" dirty="0">
              <a:solidFill>
                <a:prstClr val="black">
                  <a:lumMod val="95000"/>
                  <a:lumOff val="5000"/>
                </a:prstClr>
              </a:solidFill>
              <a:latin typeface="Times New Roman" panose="02020603050405020304" pitchFamily="18" charset="0"/>
              <a:cs typeface="Times New Roman" panose="02020603050405020304" pitchFamily="18" charset="0"/>
            </a:endParaRPr>
          </a:p>
          <a:p>
            <a:pPr algn="ctr"/>
            <a:r>
              <a:rPr lang="ru-RU" altLang="ru-RU" sz="1600" b="1" dirty="0">
                <a:solidFill>
                  <a:prstClr val="black">
                    <a:lumMod val="95000"/>
                    <a:lumOff val="5000"/>
                  </a:prstClr>
                </a:solidFill>
                <a:latin typeface="Times New Roman" panose="02020603050405020304" pitchFamily="18" charset="0"/>
                <a:cs typeface="Times New Roman" panose="02020603050405020304" pitchFamily="18" charset="0"/>
              </a:rPr>
              <a:t>ОСОБЕННОСТИ РЕАЛИЗАЦИИ </a:t>
            </a:r>
          </a:p>
          <a:p>
            <a:pPr algn="ctr"/>
            <a:r>
              <a:rPr lang="ru-RU" altLang="ru-RU" sz="1600" b="1" dirty="0">
                <a:solidFill>
                  <a:prstClr val="black">
                    <a:lumMod val="95000"/>
                    <a:lumOff val="5000"/>
                  </a:prstClr>
                </a:solidFill>
                <a:latin typeface="Times New Roman" panose="02020603050405020304" pitchFamily="18" charset="0"/>
                <a:cs typeface="Times New Roman" panose="02020603050405020304" pitchFamily="18" charset="0"/>
              </a:rPr>
              <a:t>ГОСУДАРСТВЕННОГО КОНТРАКТА</a:t>
            </a:r>
          </a:p>
          <a:p>
            <a:pPr algn="ctr"/>
            <a:endParaRPr lang="ru-RU" altLang="ru-RU" b="1" dirty="0">
              <a:solidFill>
                <a:prstClr val="black">
                  <a:lumMod val="95000"/>
                  <a:lumOff val="5000"/>
                </a:prstClr>
              </a:solidFill>
              <a:latin typeface="Times New Roman" panose="02020603050405020304" pitchFamily="18" charset="0"/>
              <a:cs typeface="Times New Roman" panose="02020603050405020304" pitchFamily="18" charset="0"/>
            </a:endParaRPr>
          </a:p>
          <a:p>
            <a:pPr algn="ctr"/>
            <a:r>
              <a:rPr lang="ru-RU" altLang="ru-RU" sz="1600" b="1" dirty="0">
                <a:solidFill>
                  <a:prstClr val="black">
                    <a:lumMod val="95000"/>
                    <a:lumOff val="5000"/>
                  </a:prstClr>
                </a:solidFill>
                <a:latin typeface="Times New Roman" panose="02020603050405020304" pitchFamily="18" charset="0"/>
                <a:cs typeface="Times New Roman" panose="02020603050405020304" pitchFamily="18" charset="0"/>
              </a:rPr>
              <a:t>Общая сумма увеличения заработной платы без учета премий </a:t>
            </a:r>
            <a:r>
              <a:rPr lang="ru-RU" altLang="ru-RU" sz="1600" dirty="0">
                <a:solidFill>
                  <a:prstClr val="black">
                    <a:lumMod val="95000"/>
                    <a:lumOff val="5000"/>
                  </a:prstClr>
                </a:solidFill>
                <a:latin typeface="Times New Roman" panose="02020603050405020304" pitchFamily="18" charset="0"/>
                <a:cs typeface="Times New Roman" panose="02020603050405020304" pitchFamily="18" charset="0"/>
              </a:rPr>
              <a:t>и надбавок за время участия в реализации Государственного контракта организаций ООО «Астраком», ООО «САТЕЛ», ООО «Т-Хелпер Связь» и ООО «РКИ» составила </a:t>
            </a:r>
            <a:r>
              <a:rPr lang="ru-RU" altLang="ru-RU" sz="1600" b="1" dirty="0">
                <a:solidFill>
                  <a:prstClr val="black">
                    <a:lumMod val="95000"/>
                    <a:lumOff val="5000"/>
                  </a:prstClr>
                </a:solidFill>
                <a:latin typeface="Times New Roman" panose="02020603050405020304" pitchFamily="18" charset="0"/>
                <a:cs typeface="Times New Roman" panose="02020603050405020304" pitchFamily="18" charset="0"/>
              </a:rPr>
              <a:t>15 532 939,50</a:t>
            </a:r>
            <a:r>
              <a:rPr lang="ru-RU" altLang="ru-RU" sz="1600" dirty="0">
                <a:solidFill>
                  <a:prstClr val="black">
                    <a:lumMod val="95000"/>
                    <a:lumOff val="5000"/>
                  </a:prstClr>
                </a:solidFill>
                <a:latin typeface="Times New Roman" panose="02020603050405020304" pitchFamily="18" charset="0"/>
                <a:cs typeface="Times New Roman" panose="02020603050405020304" pitchFamily="18" charset="0"/>
              </a:rPr>
              <a:t> рублей </a:t>
            </a:r>
          </a:p>
          <a:p>
            <a:pPr algn="ctr"/>
            <a:r>
              <a:rPr lang="ru-RU" altLang="ru-RU" sz="1600" dirty="0">
                <a:solidFill>
                  <a:prstClr val="black">
                    <a:lumMod val="95000"/>
                    <a:lumOff val="5000"/>
                  </a:prstClr>
                </a:solidFill>
                <a:latin typeface="Times New Roman" panose="02020603050405020304" pitchFamily="18" charset="0"/>
                <a:cs typeface="Times New Roman" panose="02020603050405020304" pitchFamily="18" charset="0"/>
              </a:rPr>
              <a:t>(на срок заключенных контрактов (договоров) в рамках реализации Государственного контракта)</a:t>
            </a:r>
          </a:p>
          <a:p>
            <a:pPr algn="ctr"/>
            <a:endParaRPr lang="ru-RU" b="1" dirty="0">
              <a:solidFill>
                <a:prstClr val="black">
                  <a:lumMod val="95000"/>
                  <a:lumOff val="5000"/>
                </a:prstClr>
              </a:solidFill>
            </a:endParaRPr>
          </a:p>
        </p:txBody>
      </p:sp>
      <p:cxnSp>
        <p:nvCxnSpPr>
          <p:cNvPr id="15" name="Прямая соединительная линия 14"/>
          <p:cNvCxnSpPr/>
          <p:nvPr/>
        </p:nvCxnSpPr>
        <p:spPr>
          <a:xfrm>
            <a:off x="7557914" y="6940044"/>
            <a:ext cx="4521339" cy="0"/>
          </a:xfrm>
          <a:prstGeom prst="line">
            <a:avLst/>
          </a:prstGeom>
          <a:ln w="15875" cmpd="thickThin">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285848" y="3867158"/>
            <a:ext cx="1164341" cy="733425"/>
          </a:xfrm>
          <a:prstGeom prst="rect">
            <a:avLst/>
          </a:prstGeom>
          <a:solidFill>
            <a:srgbClr val="DFB5DF">
              <a:alpha val="22000"/>
            </a:srgbClr>
          </a:solidFill>
          <a:ln>
            <a:noFill/>
          </a:ln>
          <a:effectLst>
            <a:glow rad="76200">
              <a:schemeClr val="accent1">
                <a:alpha val="30000"/>
              </a:schemeClr>
            </a:glow>
            <a:softEdge rad="12700"/>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600" b="1" dirty="0">
                <a:solidFill>
                  <a:srgbClr val="5B9BD5">
                    <a:lumMod val="50000"/>
                  </a:srgbClr>
                </a:solidFill>
              </a:rPr>
              <a:t>27 500 руб.</a:t>
            </a:r>
          </a:p>
        </p:txBody>
      </p:sp>
      <p:sp>
        <p:nvSpPr>
          <p:cNvPr id="18" name="Прямоугольник 17"/>
          <p:cNvSpPr/>
          <p:nvPr/>
        </p:nvSpPr>
        <p:spPr>
          <a:xfrm>
            <a:off x="1550201" y="2867027"/>
            <a:ext cx="1164341" cy="1746886"/>
          </a:xfrm>
          <a:prstGeom prst="rect">
            <a:avLst/>
          </a:prstGeom>
          <a:solidFill>
            <a:srgbClr val="FF0000">
              <a:alpha val="10000"/>
            </a:srgbClr>
          </a:solidFill>
          <a:ln>
            <a:solidFill>
              <a:srgbClr val="FF0000"/>
            </a:solidFill>
          </a:ln>
          <a:effectLst>
            <a:glow rad="76200">
              <a:schemeClr val="accent1">
                <a:alpha val="30000"/>
              </a:schemeClr>
            </a:glow>
            <a:softEdge rad="12700"/>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ru-RU" sz="1600" b="1" dirty="0">
              <a:solidFill>
                <a:srgbClr val="5B9BD5">
                  <a:lumMod val="50000"/>
                </a:srgbClr>
              </a:solidFill>
            </a:endParaRPr>
          </a:p>
          <a:p>
            <a:pPr algn="ctr"/>
            <a:r>
              <a:rPr lang="ru-RU" sz="1600" b="1" dirty="0">
                <a:solidFill>
                  <a:srgbClr val="5B9BD5">
                    <a:lumMod val="50000"/>
                  </a:srgbClr>
                </a:solidFill>
              </a:rPr>
              <a:t>91 955 руб.</a:t>
            </a:r>
          </a:p>
        </p:txBody>
      </p:sp>
      <p:sp>
        <p:nvSpPr>
          <p:cNvPr id="20" name="Прямоугольник 19"/>
          <p:cNvSpPr/>
          <p:nvPr/>
        </p:nvSpPr>
        <p:spPr>
          <a:xfrm>
            <a:off x="2949634" y="4440558"/>
            <a:ext cx="1160883" cy="86680"/>
          </a:xfrm>
          <a:prstGeom prst="rect">
            <a:avLst/>
          </a:prstGeom>
          <a:solidFill>
            <a:srgbClr val="DFB5DF">
              <a:alpha val="22000"/>
            </a:srgbClr>
          </a:solidFill>
          <a:ln>
            <a:noFill/>
          </a:ln>
          <a:effectLst>
            <a:glow rad="76200">
              <a:schemeClr val="accent1">
                <a:alpha val="30000"/>
              </a:schemeClr>
            </a:glow>
            <a:softEdge rad="12700"/>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lIns="107834" tIns="53920" rIns="107834" bIns="53920" rtlCol="0" anchor="ctr"/>
          <a:lstStyle/>
          <a:p>
            <a:pPr algn="ctr"/>
            <a:endParaRPr lang="ru-RU" sz="1500" b="1" dirty="0">
              <a:solidFill>
                <a:srgbClr val="5B9BD5">
                  <a:lumMod val="50000"/>
                </a:srgbClr>
              </a:solidFill>
            </a:endParaRPr>
          </a:p>
        </p:txBody>
      </p:sp>
      <p:sp>
        <p:nvSpPr>
          <p:cNvPr id="21" name="Прямоугольник 20"/>
          <p:cNvSpPr/>
          <p:nvPr/>
        </p:nvSpPr>
        <p:spPr>
          <a:xfrm>
            <a:off x="4214729" y="1960249"/>
            <a:ext cx="1154340" cy="2640330"/>
          </a:xfrm>
          <a:prstGeom prst="rect">
            <a:avLst/>
          </a:prstGeom>
          <a:solidFill>
            <a:srgbClr val="FF0000">
              <a:alpha val="10000"/>
            </a:srgbClr>
          </a:solidFill>
          <a:ln>
            <a:solidFill>
              <a:srgbClr val="FF0000"/>
            </a:solidFill>
          </a:ln>
          <a:effectLst>
            <a:glow rad="76200">
              <a:schemeClr val="accent1">
                <a:alpha val="30000"/>
              </a:schemeClr>
            </a:glow>
            <a:softEdge rad="12700"/>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ru-RU" sz="1600" b="1" dirty="0">
              <a:solidFill>
                <a:srgbClr val="5B9BD5">
                  <a:lumMod val="50000"/>
                </a:srgbClr>
              </a:solidFill>
            </a:endParaRPr>
          </a:p>
          <a:p>
            <a:pPr algn="ctr"/>
            <a:r>
              <a:rPr lang="ru-RU" sz="1600" b="1" dirty="0">
                <a:solidFill>
                  <a:srgbClr val="FF0000"/>
                </a:solidFill>
              </a:rPr>
              <a:t>240 400 руб.</a:t>
            </a:r>
          </a:p>
        </p:txBody>
      </p:sp>
      <p:sp>
        <p:nvSpPr>
          <p:cNvPr id="29" name="Прямоугольник 28"/>
          <p:cNvSpPr/>
          <p:nvPr/>
        </p:nvSpPr>
        <p:spPr>
          <a:xfrm>
            <a:off x="5619516" y="4750549"/>
            <a:ext cx="2456206" cy="1033210"/>
          </a:xfrm>
          <a:prstGeom prst="rect">
            <a:avLst/>
          </a:prstGeom>
          <a:solidFill>
            <a:schemeClr val="accent1">
              <a:lumMod val="40000"/>
              <a:lumOff val="60000"/>
              <a:alpha val="31000"/>
            </a:schemeClr>
          </a:solidFill>
          <a:ln>
            <a:noFill/>
          </a:ln>
          <a:effectLst>
            <a:glow rad="101600">
              <a:schemeClr val="accent1">
                <a:lumMod val="60000"/>
                <a:lumOff val="4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42455" tIns="0" rIns="0" bIns="53920" rtlCol="0" anchor="ctr" anchorCtr="0"/>
          <a:lstStyle/>
          <a:p>
            <a:pPr algn="ctr"/>
            <a:r>
              <a:rPr lang="ru-RU" sz="1300" b="1" dirty="0">
                <a:solidFill>
                  <a:srgbClr val="5B9BD5">
                    <a:lumMod val="50000"/>
                  </a:srgbClr>
                </a:solidFill>
              </a:rPr>
              <a:t>Инженер систем радиосвязи в ООО «Астраком» назначен на должность «руководителя технической службы» (замещает обе должности)</a:t>
            </a:r>
            <a:endParaRPr lang="ru-RU" sz="1300" dirty="0">
              <a:solidFill>
                <a:srgbClr val="5B9BD5">
                  <a:lumMod val="50000"/>
                </a:srgbClr>
              </a:solidFill>
            </a:endParaRPr>
          </a:p>
        </p:txBody>
      </p:sp>
      <p:sp>
        <p:nvSpPr>
          <p:cNvPr id="30" name="Прямоугольник 29"/>
          <p:cNvSpPr/>
          <p:nvPr/>
        </p:nvSpPr>
        <p:spPr>
          <a:xfrm>
            <a:off x="1540200" y="3640457"/>
            <a:ext cx="1164341" cy="946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600" b="1" dirty="0">
                <a:solidFill>
                  <a:srgbClr val="FF0000"/>
                </a:solidFill>
              </a:rPr>
              <a:t>рост на </a:t>
            </a:r>
          </a:p>
          <a:p>
            <a:pPr algn="ctr"/>
            <a:r>
              <a:rPr lang="ru-RU" sz="1600" b="1" dirty="0">
                <a:solidFill>
                  <a:srgbClr val="FF0000"/>
                </a:solidFill>
              </a:rPr>
              <a:t>64 455 руб.</a:t>
            </a:r>
          </a:p>
        </p:txBody>
      </p:sp>
      <p:sp>
        <p:nvSpPr>
          <p:cNvPr id="32" name="Прямоугольник 31"/>
          <p:cNvSpPr/>
          <p:nvPr/>
        </p:nvSpPr>
        <p:spPr>
          <a:xfrm>
            <a:off x="3020378" y="4167187"/>
            <a:ext cx="1024324" cy="526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5600" dirty="0">
                <a:solidFill>
                  <a:srgbClr val="FF0000"/>
                </a:solidFill>
              </a:rPr>
              <a:t>-</a:t>
            </a:r>
          </a:p>
        </p:txBody>
      </p:sp>
      <p:sp>
        <p:nvSpPr>
          <p:cNvPr id="35" name="Прямоугольник 34"/>
          <p:cNvSpPr/>
          <p:nvPr/>
        </p:nvSpPr>
        <p:spPr>
          <a:xfrm>
            <a:off x="9306422" y="1933568"/>
            <a:ext cx="1024324" cy="946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600" dirty="0">
              <a:solidFill>
                <a:srgbClr val="FF0000"/>
              </a:solidFill>
            </a:endParaRPr>
          </a:p>
        </p:txBody>
      </p:sp>
      <p:sp>
        <p:nvSpPr>
          <p:cNvPr id="37" name="Прямоугольник 36"/>
          <p:cNvSpPr/>
          <p:nvPr/>
        </p:nvSpPr>
        <p:spPr>
          <a:xfrm>
            <a:off x="11391683" y="3290503"/>
            <a:ext cx="758484" cy="416720"/>
          </a:xfrm>
          <a:prstGeom prst="rect">
            <a:avLst/>
          </a:prstGeom>
          <a:solidFill>
            <a:srgbClr val="FF0000">
              <a:alpha val="10000"/>
            </a:srgbClr>
          </a:solidFill>
          <a:ln>
            <a:solidFill>
              <a:srgbClr val="FF0000"/>
            </a:solidFill>
          </a:ln>
          <a:effectLst>
            <a:glow rad="76200">
              <a:schemeClr val="accent1">
                <a:alpha val="30000"/>
              </a:schemeClr>
            </a:glow>
            <a:softEdge rad="12700"/>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ru-RU" sz="1600" b="1" dirty="0">
              <a:solidFill>
                <a:srgbClr val="5B9BD5">
                  <a:lumMod val="50000"/>
                </a:srgbClr>
              </a:solidFill>
            </a:endParaRPr>
          </a:p>
        </p:txBody>
      </p:sp>
      <p:sp>
        <p:nvSpPr>
          <p:cNvPr id="38" name="Прямоугольник 37"/>
          <p:cNvSpPr/>
          <p:nvPr/>
        </p:nvSpPr>
        <p:spPr>
          <a:xfrm>
            <a:off x="11383040" y="1826894"/>
            <a:ext cx="758483" cy="413378"/>
          </a:xfrm>
          <a:prstGeom prst="rect">
            <a:avLst/>
          </a:prstGeom>
          <a:solidFill>
            <a:srgbClr val="DFB5DF">
              <a:alpha val="22000"/>
            </a:srgbClr>
          </a:solidFill>
          <a:ln>
            <a:noFill/>
          </a:ln>
          <a:effectLst>
            <a:glow rad="76200">
              <a:schemeClr val="accent1">
                <a:alpha val="30000"/>
              </a:schemeClr>
            </a:glow>
            <a:softEdge rad="12700"/>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600" b="1" dirty="0">
              <a:solidFill>
                <a:srgbClr val="5B9BD5">
                  <a:lumMod val="50000"/>
                </a:srgbClr>
              </a:solidFill>
            </a:endParaRPr>
          </a:p>
        </p:txBody>
      </p:sp>
      <p:sp>
        <p:nvSpPr>
          <p:cNvPr id="39" name="Прямоугольник 38"/>
          <p:cNvSpPr/>
          <p:nvPr/>
        </p:nvSpPr>
        <p:spPr bwMode="auto">
          <a:xfrm>
            <a:off x="10801355" y="2338410"/>
            <a:ext cx="1970246" cy="640081"/>
          </a:xfrm>
          <a:prstGeom prst="rect">
            <a:avLst/>
          </a:prstGeom>
          <a:noFill/>
          <a:ln>
            <a:noFill/>
          </a:ln>
          <a:effectLst>
            <a:glow rad="114300">
              <a:schemeClr val="accent1">
                <a:satMod val="175000"/>
                <a:alpha val="30000"/>
              </a:schemeClr>
            </a:glow>
            <a:softEdge rad="127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4910" tIns="84910" rIns="84910" bIns="84910" rtlCol="0" anchor="ctr"/>
          <a:lstStyle/>
          <a:p>
            <a:pPr algn="ctr"/>
            <a:r>
              <a:rPr lang="ru-RU" sz="1300" b="1" dirty="0">
                <a:solidFill>
                  <a:prstClr val="black">
                    <a:lumMod val="95000"/>
                    <a:lumOff val="5000"/>
                  </a:prstClr>
                </a:solidFill>
              </a:rPr>
              <a:t>До</a:t>
            </a:r>
            <a:r>
              <a:rPr lang="ru-RU" sz="1300" dirty="0">
                <a:solidFill>
                  <a:prstClr val="black">
                    <a:lumMod val="95000"/>
                    <a:lumOff val="5000"/>
                  </a:prstClr>
                </a:solidFill>
              </a:rPr>
              <a:t> </a:t>
            </a:r>
            <a:r>
              <a:rPr lang="ru-RU" sz="1300" b="1" dirty="0">
                <a:solidFill>
                  <a:prstClr val="black">
                    <a:lumMod val="95000"/>
                    <a:lumOff val="5000"/>
                  </a:prstClr>
                </a:solidFill>
              </a:rPr>
              <a:t>участия,</a:t>
            </a:r>
            <a:r>
              <a:rPr lang="ru-RU" sz="1300" dirty="0">
                <a:solidFill>
                  <a:prstClr val="black">
                    <a:lumMod val="95000"/>
                    <a:lumOff val="5000"/>
                  </a:prstClr>
                </a:solidFill>
              </a:rPr>
              <a:t> </a:t>
            </a:r>
          </a:p>
          <a:p>
            <a:pPr algn="ctr"/>
            <a:r>
              <a:rPr lang="ru-RU" sz="1300" dirty="0">
                <a:solidFill>
                  <a:prstClr val="black">
                    <a:lumMod val="95000"/>
                    <a:lumOff val="5000"/>
                  </a:prstClr>
                </a:solidFill>
              </a:rPr>
              <a:t>как соисполнителя по Государственному контракту</a:t>
            </a:r>
            <a:endParaRPr lang="ru-RU" altLang="ru-RU" sz="1300" dirty="0">
              <a:solidFill>
                <a:prstClr val="black">
                  <a:lumMod val="95000"/>
                  <a:lumOff val="5000"/>
                </a:prstClr>
              </a:solidFill>
            </a:endParaRPr>
          </a:p>
        </p:txBody>
      </p:sp>
      <p:sp>
        <p:nvSpPr>
          <p:cNvPr id="40" name="Прямоугольник 39"/>
          <p:cNvSpPr/>
          <p:nvPr/>
        </p:nvSpPr>
        <p:spPr bwMode="auto">
          <a:xfrm>
            <a:off x="10805808" y="3835360"/>
            <a:ext cx="1970246" cy="640081"/>
          </a:xfrm>
          <a:prstGeom prst="rect">
            <a:avLst/>
          </a:prstGeom>
          <a:noFill/>
          <a:ln>
            <a:noFill/>
          </a:ln>
          <a:effectLst>
            <a:glow rad="114300">
              <a:schemeClr val="accent1">
                <a:satMod val="175000"/>
                <a:alpha val="30000"/>
              </a:schemeClr>
            </a:glow>
            <a:softEdge rad="127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4910" tIns="84910" rIns="84910" bIns="84910" rtlCol="0" anchor="ctr"/>
          <a:lstStyle/>
          <a:p>
            <a:pPr algn="ctr"/>
            <a:r>
              <a:rPr lang="ru-RU" sz="1300" b="1" dirty="0">
                <a:solidFill>
                  <a:prstClr val="black">
                    <a:lumMod val="95000"/>
                    <a:lumOff val="5000"/>
                  </a:prstClr>
                </a:solidFill>
              </a:rPr>
              <a:t>Вовремя участия</a:t>
            </a:r>
            <a:r>
              <a:rPr lang="ru-RU" sz="1300" dirty="0">
                <a:solidFill>
                  <a:prstClr val="black">
                    <a:lumMod val="95000"/>
                    <a:lumOff val="5000"/>
                  </a:prstClr>
                </a:solidFill>
              </a:rPr>
              <a:t>, </a:t>
            </a:r>
          </a:p>
          <a:p>
            <a:pPr algn="ctr"/>
            <a:r>
              <a:rPr lang="ru-RU" sz="1300" dirty="0">
                <a:solidFill>
                  <a:prstClr val="black">
                    <a:lumMod val="95000"/>
                    <a:lumOff val="5000"/>
                  </a:prstClr>
                </a:solidFill>
              </a:rPr>
              <a:t>как соисполнителя по Государственному контракту</a:t>
            </a:r>
            <a:endParaRPr lang="ru-RU" altLang="ru-RU" sz="1300" dirty="0">
              <a:solidFill>
                <a:prstClr val="black">
                  <a:lumMod val="95000"/>
                  <a:lumOff val="5000"/>
                </a:prstClr>
              </a:solidFill>
            </a:endParaRPr>
          </a:p>
        </p:txBody>
      </p:sp>
      <p:sp>
        <p:nvSpPr>
          <p:cNvPr id="26" name="Прямоугольник 25"/>
          <p:cNvSpPr/>
          <p:nvPr/>
        </p:nvSpPr>
        <p:spPr>
          <a:xfrm>
            <a:off x="8319853" y="4737214"/>
            <a:ext cx="2456206" cy="1033210"/>
          </a:xfrm>
          <a:prstGeom prst="rect">
            <a:avLst/>
          </a:prstGeom>
          <a:solidFill>
            <a:schemeClr val="accent1">
              <a:lumMod val="40000"/>
              <a:lumOff val="60000"/>
              <a:alpha val="31000"/>
            </a:schemeClr>
          </a:solidFill>
          <a:ln>
            <a:noFill/>
          </a:ln>
          <a:effectLst>
            <a:glow rad="101600">
              <a:schemeClr val="accent1">
                <a:lumMod val="60000"/>
                <a:lumOff val="4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42455" tIns="0" rIns="0" bIns="53920" rtlCol="0" anchor="ctr" anchorCtr="0"/>
          <a:lstStyle/>
          <a:p>
            <a:pPr algn="ctr"/>
            <a:r>
              <a:rPr lang="ru-RU" sz="1300" b="1" dirty="0">
                <a:solidFill>
                  <a:srgbClr val="5B9BD5">
                    <a:lumMod val="50000"/>
                  </a:srgbClr>
                </a:solidFill>
              </a:rPr>
              <a:t>Повышение окладов и введение новых штатных единиц в ООО «РКИ», общее увеличение </a:t>
            </a:r>
          </a:p>
          <a:p>
            <a:pPr algn="ctr"/>
            <a:r>
              <a:rPr lang="ru-RU" sz="1300" b="1" dirty="0">
                <a:solidFill>
                  <a:srgbClr val="5B9BD5">
                    <a:lumMod val="50000"/>
                  </a:srgbClr>
                </a:solidFill>
              </a:rPr>
              <a:t>на 832 300 руб. в месяц </a:t>
            </a:r>
            <a:endParaRPr lang="ru-RU" sz="1300" dirty="0">
              <a:solidFill>
                <a:srgbClr val="5B9BD5">
                  <a:lumMod val="50000"/>
                </a:srgbClr>
              </a:solidFill>
            </a:endParaRPr>
          </a:p>
        </p:txBody>
      </p:sp>
      <p:cxnSp>
        <p:nvCxnSpPr>
          <p:cNvPr id="3" name="Прямая соединительная линия 2"/>
          <p:cNvCxnSpPr/>
          <p:nvPr/>
        </p:nvCxnSpPr>
        <p:spPr>
          <a:xfrm>
            <a:off x="275847" y="4653920"/>
            <a:ext cx="10525510" cy="10002"/>
          </a:xfrm>
          <a:prstGeom prst="line">
            <a:avLst/>
          </a:prstGeom>
          <a:ln w="69850" cmpd="thickThin">
            <a:prstDash val="solid"/>
            <a:headEnd type="diamond"/>
            <a:tailEnd type="diamond"/>
          </a:ln>
        </p:spPr>
        <p:style>
          <a:lnRef idx="1">
            <a:schemeClr val="accent1"/>
          </a:lnRef>
          <a:fillRef idx="0">
            <a:schemeClr val="accent1"/>
          </a:fillRef>
          <a:effectRef idx="0">
            <a:schemeClr val="accent1"/>
          </a:effectRef>
          <a:fontRef idx="minor">
            <a:schemeClr val="tx1"/>
          </a:fontRef>
        </p:style>
      </p:cxnSp>
      <p:sp>
        <p:nvSpPr>
          <p:cNvPr id="47" name="Прямоугольник 46"/>
          <p:cNvSpPr/>
          <p:nvPr/>
        </p:nvSpPr>
        <p:spPr>
          <a:xfrm>
            <a:off x="295847" y="4771507"/>
            <a:ext cx="2418693" cy="958072"/>
          </a:xfrm>
          <a:prstGeom prst="rect">
            <a:avLst/>
          </a:prstGeom>
          <a:solidFill>
            <a:schemeClr val="accent1">
              <a:lumMod val="40000"/>
              <a:lumOff val="60000"/>
              <a:alpha val="31000"/>
            </a:schemeClr>
          </a:solidFill>
          <a:ln>
            <a:noFill/>
          </a:ln>
          <a:effectLst>
            <a:glow rad="101600">
              <a:schemeClr val="accent1">
                <a:lumMod val="60000"/>
                <a:lumOff val="4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ru-RU" sz="1300" b="1" dirty="0">
                <a:solidFill>
                  <a:srgbClr val="5B9BD5">
                    <a:lumMod val="50000"/>
                  </a:srgbClr>
                </a:solidFill>
              </a:rPr>
              <a:t>Заработная плата инженера </a:t>
            </a:r>
          </a:p>
          <a:p>
            <a:pPr algn="ctr"/>
            <a:r>
              <a:rPr lang="ru-RU" sz="1300" b="1" dirty="0">
                <a:solidFill>
                  <a:srgbClr val="5B9BD5">
                    <a:lumMod val="50000"/>
                  </a:srgbClr>
                </a:solidFill>
              </a:rPr>
              <a:t>в ООО «САТЕЛ»</a:t>
            </a:r>
            <a:endParaRPr lang="ru-RU" sz="1300" dirty="0">
              <a:solidFill>
                <a:srgbClr val="5B9BD5">
                  <a:lumMod val="50000"/>
                </a:srgbClr>
              </a:solidFill>
            </a:endParaRPr>
          </a:p>
        </p:txBody>
      </p:sp>
      <p:sp>
        <p:nvSpPr>
          <p:cNvPr id="48" name="Прямоугольник 47"/>
          <p:cNvSpPr/>
          <p:nvPr/>
        </p:nvSpPr>
        <p:spPr>
          <a:xfrm>
            <a:off x="2949634" y="4751930"/>
            <a:ext cx="2429435" cy="1005033"/>
          </a:xfrm>
          <a:prstGeom prst="rect">
            <a:avLst/>
          </a:prstGeom>
          <a:solidFill>
            <a:schemeClr val="accent1">
              <a:lumMod val="40000"/>
              <a:lumOff val="60000"/>
              <a:alpha val="31000"/>
            </a:schemeClr>
          </a:solidFill>
          <a:ln>
            <a:noFill/>
          </a:ln>
          <a:effectLst>
            <a:glow rad="101600">
              <a:schemeClr val="accent1">
                <a:lumMod val="60000"/>
                <a:lumOff val="4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ru-RU" sz="1300" b="1" dirty="0">
                <a:solidFill>
                  <a:srgbClr val="5B9BD5">
                    <a:lumMod val="50000"/>
                  </a:srgbClr>
                </a:solidFill>
              </a:rPr>
              <a:t>Введена новая штатная единица - «монтажник связи-кабельщик» в ООО «Т-Хелпер Связь»</a:t>
            </a:r>
            <a:endParaRPr lang="ru-RU" sz="1300" dirty="0">
              <a:solidFill>
                <a:srgbClr val="5B9BD5">
                  <a:lumMod val="50000"/>
                </a:srgbClr>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824706007"/>
              </p:ext>
            </p:extLst>
          </p:nvPr>
        </p:nvGraphicFramePr>
        <p:xfrm>
          <a:off x="275846" y="5897840"/>
          <a:ext cx="6630337" cy="3653701"/>
        </p:xfrm>
        <a:graphic>
          <a:graphicData uri="http://schemas.openxmlformats.org/drawingml/2006/table">
            <a:tbl>
              <a:tblPr firstRow="1" bandRow="1">
                <a:tableStyleId>{5C22544A-7EE6-4342-B048-85BDC9FD1C3A}</a:tableStyleId>
              </a:tblPr>
              <a:tblGrid>
                <a:gridCol w="1347162"/>
                <a:gridCol w="1178894"/>
                <a:gridCol w="1193625"/>
                <a:gridCol w="1340590"/>
                <a:gridCol w="1570066"/>
              </a:tblGrid>
              <a:tr h="1316736">
                <a:tc>
                  <a:txBody>
                    <a:bodyPr/>
                    <a:lstStyle/>
                    <a:p>
                      <a:pPr algn="ctr"/>
                      <a:r>
                        <a:rPr lang="ru-RU" sz="1300" dirty="0" smtClean="0">
                          <a:solidFill>
                            <a:schemeClr val="tx1"/>
                          </a:solidFill>
                        </a:rPr>
                        <a:t>Наименование организации</a:t>
                      </a:r>
                      <a:r>
                        <a:rPr lang="ru-RU" sz="1300" baseline="0" dirty="0" smtClean="0">
                          <a:solidFill>
                            <a:schemeClr val="tx1"/>
                          </a:solidFill>
                        </a:rPr>
                        <a:t> </a:t>
                      </a:r>
                      <a:endParaRPr lang="ru-RU" sz="1300" dirty="0">
                        <a:solidFill>
                          <a:schemeClr val="tx1"/>
                        </a:solidFill>
                      </a:endParaRPr>
                    </a:p>
                  </a:txBody>
                  <a:tcPr marL="0" marR="0" marT="64008" marB="64008" anchor="ctr">
                    <a:solidFill>
                      <a:schemeClr val="accent1">
                        <a:alpha val="65000"/>
                      </a:schemeClr>
                    </a:solidFill>
                  </a:tcPr>
                </a:tc>
                <a:tc>
                  <a:txBody>
                    <a:bodyPr/>
                    <a:lstStyle/>
                    <a:p>
                      <a:pPr algn="ctr"/>
                      <a:r>
                        <a:rPr lang="ru-RU" sz="1300" dirty="0" smtClean="0">
                          <a:solidFill>
                            <a:schemeClr val="tx1"/>
                          </a:solidFill>
                        </a:rPr>
                        <a:t>Сумма ежемесячных окладов до участия в проекте (руб.)</a:t>
                      </a:r>
                      <a:endParaRPr lang="ru-RU" sz="1300" dirty="0">
                        <a:solidFill>
                          <a:schemeClr val="tx1"/>
                        </a:solidFill>
                      </a:endParaRPr>
                    </a:p>
                  </a:txBody>
                  <a:tcPr marL="0" marR="0" marT="64008" marB="64008" anchor="ctr">
                    <a:solidFill>
                      <a:schemeClr val="accent1">
                        <a:alpha val="65000"/>
                      </a:schemeClr>
                    </a:solidFill>
                  </a:tcPr>
                </a:tc>
                <a:tc>
                  <a:txBody>
                    <a:bodyPr/>
                    <a:lstStyle/>
                    <a:p>
                      <a:pPr algn="ctr"/>
                      <a:r>
                        <a:rPr lang="ru-RU" sz="1300" dirty="0" smtClean="0">
                          <a:solidFill>
                            <a:schemeClr val="tx1"/>
                          </a:solidFill>
                        </a:rPr>
                        <a:t>Сумма ежемесячных окладов во время участия в проекте (руб.)</a:t>
                      </a:r>
                      <a:endParaRPr lang="ru-RU" sz="1300" dirty="0">
                        <a:solidFill>
                          <a:schemeClr val="tx1"/>
                        </a:solidFill>
                      </a:endParaRPr>
                    </a:p>
                  </a:txBody>
                  <a:tcPr marL="0" marR="0" marT="64008" marB="64008" anchor="ctr">
                    <a:solidFill>
                      <a:schemeClr val="accent1">
                        <a:alpha val="65000"/>
                      </a:schemeClr>
                    </a:solidFill>
                  </a:tcPr>
                </a:tc>
                <a:tc>
                  <a:txBody>
                    <a:bodyPr/>
                    <a:lstStyle/>
                    <a:p>
                      <a:pPr algn="ctr"/>
                      <a:r>
                        <a:rPr lang="ru-RU" sz="1300" dirty="0" smtClean="0">
                          <a:solidFill>
                            <a:schemeClr val="tx1"/>
                          </a:solidFill>
                        </a:rPr>
                        <a:t>Увеличение  окладов</a:t>
                      </a:r>
                    </a:p>
                    <a:p>
                      <a:pPr algn="ctr"/>
                      <a:r>
                        <a:rPr lang="ru-RU" sz="1300" dirty="0" smtClean="0">
                          <a:solidFill>
                            <a:schemeClr val="tx1"/>
                          </a:solidFill>
                        </a:rPr>
                        <a:t> (руб./раз)</a:t>
                      </a:r>
                    </a:p>
                    <a:p>
                      <a:pPr algn="ctr"/>
                      <a:r>
                        <a:rPr lang="ru-RU" sz="1300" dirty="0" smtClean="0">
                          <a:solidFill>
                            <a:schemeClr val="tx1"/>
                          </a:solidFill>
                        </a:rPr>
                        <a:t>(4=2-3)</a:t>
                      </a:r>
                      <a:endParaRPr lang="ru-RU" sz="1300" dirty="0">
                        <a:solidFill>
                          <a:schemeClr val="tx1"/>
                        </a:solidFill>
                      </a:endParaRPr>
                    </a:p>
                  </a:txBody>
                  <a:tcPr marL="0" marR="0" marT="64008" marB="64008" anchor="ctr">
                    <a:solidFill>
                      <a:schemeClr val="accent1">
                        <a:alpha val="65000"/>
                      </a:schemeClr>
                    </a:solidFill>
                  </a:tcPr>
                </a:tc>
                <a:tc>
                  <a:txBody>
                    <a:bodyPr/>
                    <a:lstStyle/>
                    <a:p>
                      <a:pPr algn="ctr"/>
                      <a:r>
                        <a:rPr lang="ru-RU" sz="1300" dirty="0" smtClean="0">
                          <a:solidFill>
                            <a:schemeClr val="tx1"/>
                          </a:solidFill>
                        </a:rPr>
                        <a:t>Сумма увеличения з/п за время участия в проекте</a:t>
                      </a:r>
                    </a:p>
                    <a:p>
                      <a:pPr algn="ctr"/>
                      <a:r>
                        <a:rPr lang="ru-RU" sz="1300" dirty="0" smtClean="0">
                          <a:solidFill>
                            <a:schemeClr val="tx1"/>
                          </a:solidFill>
                        </a:rPr>
                        <a:t> (руб.)</a:t>
                      </a:r>
                    </a:p>
                    <a:p>
                      <a:pPr algn="ctr"/>
                      <a:r>
                        <a:rPr lang="ru-RU" sz="1300" dirty="0" smtClean="0">
                          <a:solidFill>
                            <a:schemeClr val="tx1"/>
                          </a:solidFill>
                        </a:rPr>
                        <a:t>(5=4*срок</a:t>
                      </a:r>
                      <a:r>
                        <a:rPr lang="ru-RU" sz="1300" baseline="0" dirty="0" smtClean="0">
                          <a:solidFill>
                            <a:schemeClr val="tx1"/>
                          </a:solidFill>
                        </a:rPr>
                        <a:t> </a:t>
                      </a:r>
                      <a:r>
                        <a:rPr lang="ru-RU" sz="1300" dirty="0" smtClean="0">
                          <a:solidFill>
                            <a:schemeClr val="tx1"/>
                          </a:solidFill>
                        </a:rPr>
                        <a:t>контракта в</a:t>
                      </a:r>
                      <a:r>
                        <a:rPr lang="ru-RU" sz="1300" baseline="0" dirty="0" smtClean="0">
                          <a:solidFill>
                            <a:schemeClr val="tx1"/>
                          </a:solidFill>
                        </a:rPr>
                        <a:t> месяцах</a:t>
                      </a:r>
                      <a:r>
                        <a:rPr lang="ru-RU" sz="1300" dirty="0" smtClean="0">
                          <a:solidFill>
                            <a:schemeClr val="tx1"/>
                          </a:solidFill>
                        </a:rPr>
                        <a:t>)</a:t>
                      </a:r>
                      <a:endParaRPr lang="ru-RU" sz="1300" dirty="0">
                        <a:solidFill>
                          <a:schemeClr val="tx1"/>
                        </a:solidFill>
                      </a:endParaRPr>
                    </a:p>
                  </a:txBody>
                  <a:tcPr marL="0" marR="0" marT="64008" marB="64008" anchor="ctr">
                    <a:solidFill>
                      <a:schemeClr val="accent1">
                        <a:alpha val="65000"/>
                      </a:schemeClr>
                    </a:solidFill>
                  </a:tcPr>
                </a:tc>
              </a:tr>
              <a:tr h="326136">
                <a:tc>
                  <a:txBody>
                    <a:bodyPr/>
                    <a:lstStyle/>
                    <a:p>
                      <a:pPr algn="ctr"/>
                      <a:r>
                        <a:rPr lang="ru-RU" sz="1300" b="0" i="1" dirty="0" smtClean="0"/>
                        <a:t>1</a:t>
                      </a:r>
                      <a:endParaRPr lang="ru-RU" sz="1300" b="0" i="1" dirty="0"/>
                    </a:p>
                  </a:txBody>
                  <a:tcPr marL="0" marR="0" marT="64008" marB="64008" anchor="ctr"/>
                </a:tc>
                <a:tc>
                  <a:txBody>
                    <a:bodyPr/>
                    <a:lstStyle/>
                    <a:p>
                      <a:pPr algn="ctr" fontAlgn="b"/>
                      <a:r>
                        <a:rPr lang="ru-RU" sz="1300" b="0" i="1" u="none" strike="noStrike" dirty="0" smtClean="0">
                          <a:solidFill>
                            <a:srgbClr val="000000"/>
                          </a:solidFill>
                          <a:effectLst/>
                          <a:latin typeface="Calibri"/>
                        </a:rPr>
                        <a:t>2</a:t>
                      </a:r>
                      <a:endParaRPr lang="ru-RU" sz="1300" b="0" i="1" u="none" strike="noStrike" dirty="0">
                        <a:solidFill>
                          <a:srgbClr val="000000"/>
                        </a:solidFill>
                        <a:effectLst/>
                        <a:latin typeface="Calibri"/>
                      </a:endParaRPr>
                    </a:p>
                  </a:txBody>
                  <a:tcPr marL="0" marR="0" marT="13335" marB="0" anchor="ctr"/>
                </a:tc>
                <a:tc>
                  <a:txBody>
                    <a:bodyPr/>
                    <a:lstStyle/>
                    <a:p>
                      <a:pPr algn="ctr" fontAlgn="b"/>
                      <a:r>
                        <a:rPr lang="ru-RU" sz="1300" b="0" i="1" u="none" strike="noStrike" dirty="0" smtClean="0">
                          <a:solidFill>
                            <a:srgbClr val="000000"/>
                          </a:solidFill>
                          <a:effectLst/>
                          <a:latin typeface="Calibri"/>
                        </a:rPr>
                        <a:t>3</a:t>
                      </a:r>
                      <a:endParaRPr lang="ru-RU" sz="1300" b="0" i="1" u="none" strike="noStrike" dirty="0">
                        <a:solidFill>
                          <a:srgbClr val="000000"/>
                        </a:solidFill>
                        <a:effectLst/>
                        <a:latin typeface="Calibri"/>
                      </a:endParaRPr>
                    </a:p>
                  </a:txBody>
                  <a:tcPr marL="0" marR="0" marT="13335" marB="0" anchor="ctr"/>
                </a:tc>
                <a:tc>
                  <a:txBody>
                    <a:bodyPr/>
                    <a:lstStyle/>
                    <a:p>
                      <a:pPr algn="ctr" fontAlgn="b"/>
                      <a:r>
                        <a:rPr lang="ru-RU" sz="1300" b="0" i="1" u="none" strike="noStrike" dirty="0" smtClean="0">
                          <a:solidFill>
                            <a:srgbClr val="000000"/>
                          </a:solidFill>
                          <a:effectLst/>
                          <a:latin typeface="Calibri"/>
                        </a:rPr>
                        <a:t>4</a:t>
                      </a:r>
                      <a:endParaRPr lang="ru-RU" sz="1300" b="0" i="1" u="none" strike="noStrike" dirty="0">
                        <a:solidFill>
                          <a:srgbClr val="000000"/>
                        </a:solidFill>
                        <a:effectLst/>
                        <a:latin typeface="Calibri"/>
                      </a:endParaRPr>
                    </a:p>
                  </a:txBody>
                  <a:tcPr marL="0" marR="0" marT="13335" marB="0" anchor="ctr"/>
                </a:tc>
                <a:tc>
                  <a:txBody>
                    <a:bodyPr/>
                    <a:lstStyle/>
                    <a:p>
                      <a:pPr algn="ctr"/>
                      <a:r>
                        <a:rPr lang="ru-RU" sz="1300" b="0" i="1" dirty="0" smtClean="0"/>
                        <a:t>5</a:t>
                      </a:r>
                      <a:endParaRPr lang="ru-RU" sz="1300" b="0" i="1" dirty="0"/>
                    </a:p>
                  </a:txBody>
                  <a:tcPr marL="0" marR="0" marT="64008" marB="64008" anchor="ctr"/>
                </a:tc>
              </a:tr>
              <a:tr h="326136">
                <a:tc>
                  <a:txBody>
                    <a:bodyPr/>
                    <a:lstStyle/>
                    <a:p>
                      <a:pPr algn="ctr"/>
                      <a:r>
                        <a:rPr lang="ru-RU" sz="1300" b="1" i="1" dirty="0" smtClean="0"/>
                        <a:t>Итого</a:t>
                      </a:r>
                      <a:endParaRPr lang="ru-RU" sz="1300" b="1" i="1" dirty="0"/>
                    </a:p>
                  </a:txBody>
                  <a:tcPr marL="0" marR="0" marT="64008" marB="64008" anchor="ctr"/>
                </a:tc>
                <a:tc>
                  <a:txBody>
                    <a:bodyPr/>
                    <a:lstStyle/>
                    <a:p>
                      <a:pPr algn="ctr" fontAlgn="b"/>
                      <a:r>
                        <a:rPr lang="ru-RU" sz="1300" b="1" i="1" u="none" strike="noStrike" dirty="0">
                          <a:solidFill>
                            <a:srgbClr val="000000"/>
                          </a:solidFill>
                          <a:effectLst/>
                          <a:latin typeface="Calibri"/>
                        </a:rPr>
                        <a:t>3 207 276,00</a:t>
                      </a:r>
                    </a:p>
                  </a:txBody>
                  <a:tcPr marL="0" marR="0" marT="13335" marB="0" anchor="ctr"/>
                </a:tc>
                <a:tc>
                  <a:txBody>
                    <a:bodyPr/>
                    <a:lstStyle/>
                    <a:p>
                      <a:pPr algn="ctr" fontAlgn="b"/>
                      <a:r>
                        <a:rPr lang="ru-RU" sz="1300" b="1" i="1" u="none" strike="noStrike" dirty="0">
                          <a:solidFill>
                            <a:srgbClr val="000000"/>
                          </a:solidFill>
                          <a:effectLst/>
                          <a:latin typeface="Calibri"/>
                        </a:rPr>
                        <a:t>6 934 152,00</a:t>
                      </a:r>
                    </a:p>
                  </a:txBody>
                  <a:tcPr marL="0" marR="0" marT="13335" marB="0" anchor="ctr"/>
                </a:tc>
                <a:tc>
                  <a:txBody>
                    <a:bodyPr/>
                    <a:lstStyle/>
                    <a:p>
                      <a:pPr algn="ctr" fontAlgn="b"/>
                      <a:r>
                        <a:rPr lang="ru-RU" sz="1300" b="1" i="1" u="none" strike="noStrike" dirty="0">
                          <a:solidFill>
                            <a:srgbClr val="000000"/>
                          </a:solidFill>
                          <a:effectLst/>
                          <a:latin typeface="Calibri"/>
                        </a:rPr>
                        <a:t>3 546 </a:t>
                      </a:r>
                      <a:r>
                        <a:rPr lang="ru-RU" sz="1300" b="1" i="1" u="none" strike="noStrike" dirty="0" smtClean="0">
                          <a:solidFill>
                            <a:srgbClr val="000000"/>
                          </a:solidFill>
                          <a:effectLst/>
                          <a:latin typeface="Calibri"/>
                        </a:rPr>
                        <a:t>876,00/2,2</a:t>
                      </a:r>
                      <a:endParaRPr lang="ru-RU" sz="1300" b="1" i="1" u="none" strike="noStrike" dirty="0">
                        <a:solidFill>
                          <a:srgbClr val="000000"/>
                        </a:solidFill>
                        <a:effectLst/>
                        <a:latin typeface="Calibri"/>
                      </a:endParaRPr>
                    </a:p>
                  </a:txBody>
                  <a:tcPr marL="0" marR="0" marT="13335" marB="0" anchor="ctr"/>
                </a:tc>
                <a:tc>
                  <a:txBody>
                    <a:bodyPr/>
                    <a:lstStyle/>
                    <a:p>
                      <a:pPr algn="ctr"/>
                      <a:r>
                        <a:rPr lang="ru-RU" sz="1300" b="1" i="1" dirty="0" smtClean="0"/>
                        <a:t>15 532 939,50</a:t>
                      </a:r>
                      <a:endParaRPr lang="ru-RU" sz="1300" b="1" i="1" dirty="0"/>
                    </a:p>
                  </a:txBody>
                  <a:tcPr marL="0" marR="0" marT="64008" marB="64008" anchor="ctr"/>
                </a:tc>
              </a:tr>
              <a:tr h="524257">
                <a:tc>
                  <a:txBody>
                    <a:bodyPr/>
                    <a:lstStyle/>
                    <a:p>
                      <a:pPr algn="ctr"/>
                      <a:r>
                        <a:rPr lang="ru-RU" sz="1300" dirty="0" smtClean="0"/>
                        <a:t>ООО «Т-Хелпер Связь»</a:t>
                      </a:r>
                      <a:endParaRPr lang="ru-RU" sz="1300" dirty="0"/>
                    </a:p>
                  </a:txBody>
                  <a:tcPr marL="0" marR="0" marT="64008" marB="64008" anchor="ctr"/>
                </a:tc>
                <a:tc>
                  <a:txBody>
                    <a:bodyPr/>
                    <a:lstStyle/>
                    <a:p>
                      <a:pPr algn="ctr"/>
                      <a:r>
                        <a:rPr lang="ru-RU" sz="1300" dirty="0" smtClean="0"/>
                        <a:t>667 776,00</a:t>
                      </a:r>
                      <a:endParaRPr lang="ru-RU" sz="1300" dirty="0"/>
                    </a:p>
                  </a:txBody>
                  <a:tcPr marL="0" marR="0" marT="64008" marB="64008" anchor="ctr"/>
                </a:tc>
                <a:tc>
                  <a:txBody>
                    <a:bodyPr/>
                    <a:lstStyle/>
                    <a:p>
                      <a:pPr algn="ctr"/>
                      <a:r>
                        <a:rPr lang="ru-RU" sz="1300" dirty="0" smtClean="0"/>
                        <a:t>1 912 051,00</a:t>
                      </a:r>
                      <a:endParaRPr lang="ru-RU" sz="1300" dirty="0"/>
                    </a:p>
                  </a:txBody>
                  <a:tcPr marL="0" marR="0" marT="64008" marB="64008" anchor="ctr"/>
                </a:tc>
                <a:tc>
                  <a:txBody>
                    <a:bodyPr/>
                    <a:lstStyle/>
                    <a:p>
                      <a:pPr algn="ctr"/>
                      <a:r>
                        <a:rPr lang="ru-RU" sz="1300" dirty="0" smtClean="0"/>
                        <a:t>1 244 275,00/2,9</a:t>
                      </a:r>
                      <a:endParaRPr lang="ru-RU" sz="1300" dirty="0"/>
                    </a:p>
                  </a:txBody>
                  <a:tcPr marL="0" marR="0" marT="64008" marB="64008" anchor="ctr"/>
                </a:tc>
                <a:tc>
                  <a:txBody>
                    <a:bodyPr/>
                    <a:lstStyle/>
                    <a:p>
                      <a:pPr algn="ctr"/>
                      <a:r>
                        <a:rPr lang="ru-RU" sz="1300" dirty="0" smtClean="0"/>
                        <a:t> 4 603 817,50  </a:t>
                      </a:r>
                      <a:endParaRPr lang="ru-RU" sz="1300" dirty="0"/>
                    </a:p>
                  </a:txBody>
                  <a:tcPr marL="0" marR="0" marT="64008" marB="64008" anchor="ctr"/>
                </a:tc>
              </a:tr>
              <a:tr h="386812">
                <a:tc>
                  <a:txBody>
                    <a:bodyPr/>
                    <a:lstStyle/>
                    <a:p>
                      <a:pPr algn="ctr"/>
                      <a:r>
                        <a:rPr lang="ru-RU" sz="1300" dirty="0" smtClean="0"/>
                        <a:t>ООО «САТЕЛ»</a:t>
                      </a:r>
                    </a:p>
                  </a:txBody>
                  <a:tcPr marL="0" marR="0" marT="64008" marB="64008" anchor="ctr"/>
                </a:tc>
                <a:tc>
                  <a:txBody>
                    <a:bodyPr/>
                    <a:lstStyle/>
                    <a:p>
                      <a:pPr algn="ctr"/>
                      <a:r>
                        <a:rPr lang="ru-RU" sz="1300" dirty="0" smtClean="0"/>
                        <a:t>192 500,00</a:t>
                      </a:r>
                      <a:endParaRPr lang="ru-RU" sz="1300" dirty="0"/>
                    </a:p>
                  </a:txBody>
                  <a:tcPr marL="0" marR="0" marT="64008" marB="64008" anchor="ctr"/>
                </a:tc>
                <a:tc>
                  <a:txBody>
                    <a:bodyPr/>
                    <a:lstStyle/>
                    <a:p>
                      <a:pPr algn="ctr"/>
                      <a:r>
                        <a:rPr lang="ru-RU" sz="1300" dirty="0" smtClean="0"/>
                        <a:t>482 801,00</a:t>
                      </a:r>
                      <a:endParaRPr lang="ru-RU" sz="1300" dirty="0"/>
                    </a:p>
                  </a:txBody>
                  <a:tcPr marL="0" marR="0" marT="64008" marB="64008" anchor="ctr"/>
                </a:tc>
                <a:tc>
                  <a:txBody>
                    <a:bodyPr/>
                    <a:lstStyle/>
                    <a:p>
                      <a:pPr algn="ctr"/>
                      <a:r>
                        <a:rPr lang="ru-RU" sz="1300" dirty="0" smtClean="0"/>
                        <a:t>290 301,00/2,5</a:t>
                      </a:r>
                      <a:endParaRPr lang="ru-RU" sz="1300" dirty="0"/>
                    </a:p>
                  </a:txBody>
                  <a:tcPr marL="0" marR="0" marT="64008" marB="64008" anchor="ctr"/>
                </a:tc>
                <a:tc>
                  <a:txBody>
                    <a:bodyPr/>
                    <a:lstStyle/>
                    <a:p>
                      <a:pPr algn="ctr"/>
                      <a:r>
                        <a:rPr lang="ru-RU" sz="1300" dirty="0" smtClean="0"/>
                        <a:t> 3 483 612,00  </a:t>
                      </a:r>
                      <a:endParaRPr lang="ru-RU" sz="1300" dirty="0"/>
                    </a:p>
                  </a:txBody>
                  <a:tcPr marL="0" marR="0" marT="64008" marB="64008" anchor="ctr"/>
                </a:tc>
              </a:tr>
              <a:tr h="386812">
                <a:tc>
                  <a:txBody>
                    <a:bodyPr/>
                    <a:lstStyle/>
                    <a:p>
                      <a:pPr algn="ctr"/>
                      <a:r>
                        <a:rPr lang="ru-RU" sz="1300" dirty="0" smtClean="0"/>
                        <a:t>ООО «Астраком»</a:t>
                      </a:r>
                      <a:endParaRPr lang="ru-RU" sz="1300" dirty="0"/>
                    </a:p>
                  </a:txBody>
                  <a:tcPr marL="0" marR="0" marT="64008" marB="64008" anchor="ctr"/>
                </a:tc>
                <a:tc>
                  <a:txBody>
                    <a:bodyPr/>
                    <a:lstStyle/>
                    <a:p>
                      <a:pPr algn="ctr"/>
                      <a:r>
                        <a:rPr lang="ru-RU" sz="1300" dirty="0" smtClean="0"/>
                        <a:t>1 072 000,00 </a:t>
                      </a:r>
                      <a:endParaRPr lang="ru-RU" sz="1300" dirty="0"/>
                    </a:p>
                  </a:txBody>
                  <a:tcPr marL="0" marR="0" marT="64008" marB="64008" anchor="ctr"/>
                </a:tc>
                <a:tc>
                  <a:txBody>
                    <a:bodyPr/>
                    <a:lstStyle/>
                    <a:p>
                      <a:pPr algn="ctr"/>
                      <a:r>
                        <a:rPr lang="ru-RU" sz="1300" dirty="0" smtClean="0"/>
                        <a:t>2 432 000,00   </a:t>
                      </a:r>
                      <a:endParaRPr lang="ru-RU" sz="1300" dirty="0"/>
                    </a:p>
                  </a:txBody>
                  <a:tcPr marL="0" marR="0" marT="64008" marB="64008" anchor="ctr"/>
                </a:tc>
                <a:tc>
                  <a:txBody>
                    <a:bodyPr/>
                    <a:lstStyle/>
                    <a:p>
                      <a:pPr algn="ctr"/>
                      <a:r>
                        <a:rPr lang="ru-RU" sz="1300" dirty="0" smtClean="0"/>
                        <a:t>1 180 000,00/2,27</a:t>
                      </a:r>
                      <a:endParaRPr lang="ru-RU" sz="1300" dirty="0"/>
                    </a:p>
                  </a:txBody>
                  <a:tcPr marL="0" marR="0" marT="64008" marB="64008" anchor="ctr"/>
                </a:tc>
                <a:tc>
                  <a:txBody>
                    <a:bodyPr/>
                    <a:lstStyle/>
                    <a:p>
                      <a:pPr algn="ctr"/>
                      <a:r>
                        <a:rPr lang="ru-RU" sz="1300" dirty="0" smtClean="0"/>
                        <a:t> 4 366 000,00   </a:t>
                      </a:r>
                      <a:endParaRPr lang="ru-RU" sz="1300" dirty="0"/>
                    </a:p>
                  </a:txBody>
                  <a:tcPr marL="0" marR="0" marT="64008" marB="64008" anchor="ctr"/>
                </a:tc>
              </a:tr>
              <a:tr h="386812">
                <a:tc>
                  <a:txBody>
                    <a:bodyPr/>
                    <a:lstStyle/>
                    <a:p>
                      <a:pPr algn="ctr"/>
                      <a:r>
                        <a:rPr lang="ru-RU" sz="1300" dirty="0" smtClean="0"/>
                        <a:t>ООО «РКИ» </a:t>
                      </a:r>
                      <a:endParaRPr lang="ru-RU" sz="1300" dirty="0"/>
                    </a:p>
                  </a:txBody>
                  <a:tcPr marL="0" marR="0" marT="64008" marB="64008" anchor="ctr"/>
                </a:tc>
                <a:tc>
                  <a:txBody>
                    <a:bodyPr/>
                    <a:lstStyle/>
                    <a:p>
                      <a:pPr algn="ctr"/>
                      <a:r>
                        <a:rPr lang="ru-RU" sz="1300" dirty="0" smtClean="0"/>
                        <a:t> 1 275 000,00</a:t>
                      </a:r>
                      <a:endParaRPr lang="ru-RU" sz="1300" dirty="0"/>
                    </a:p>
                  </a:txBody>
                  <a:tcPr marL="0" marR="0" marT="64008" marB="64008" anchor="ctr"/>
                </a:tc>
                <a:tc>
                  <a:txBody>
                    <a:bodyPr/>
                    <a:lstStyle/>
                    <a:p>
                      <a:pPr algn="ctr"/>
                      <a:r>
                        <a:rPr lang="ru-RU" sz="1300" dirty="0" smtClean="0"/>
                        <a:t>2 107 300,00</a:t>
                      </a:r>
                      <a:endParaRPr lang="ru-RU" sz="1300" dirty="0"/>
                    </a:p>
                  </a:txBody>
                  <a:tcPr marL="0" marR="0" marT="64008" marB="64008" anchor="ctr"/>
                </a:tc>
                <a:tc>
                  <a:txBody>
                    <a:bodyPr/>
                    <a:lstStyle/>
                    <a:p>
                      <a:pPr algn="ctr"/>
                      <a:r>
                        <a:rPr lang="ru-RU" sz="1300" dirty="0" smtClean="0"/>
                        <a:t> 832 300,00</a:t>
                      </a:r>
                      <a:r>
                        <a:rPr lang="ru-RU" sz="1300" baseline="0" dirty="0" smtClean="0"/>
                        <a:t>  / 1,7</a:t>
                      </a:r>
                      <a:endParaRPr lang="ru-RU" sz="1300" dirty="0"/>
                    </a:p>
                  </a:txBody>
                  <a:tcPr marL="0" marR="0" marT="64008" marB="64008" anchor="ctr"/>
                </a:tc>
                <a:tc>
                  <a:txBody>
                    <a:bodyPr/>
                    <a:lstStyle/>
                    <a:p>
                      <a:pPr algn="ctr"/>
                      <a:r>
                        <a:rPr lang="ru-RU" sz="1300" dirty="0" smtClean="0"/>
                        <a:t> 3 079 510,00 </a:t>
                      </a:r>
                      <a:endParaRPr lang="ru-RU" sz="1300" dirty="0"/>
                    </a:p>
                  </a:txBody>
                  <a:tcPr marL="0" marR="0" marT="64008" marB="64008" anchor="ctr"/>
                </a:tc>
              </a:tr>
            </a:tbl>
          </a:graphicData>
        </a:graphic>
      </p:graphicFrame>
      <p:sp>
        <p:nvSpPr>
          <p:cNvPr id="4" name="TextBox 3"/>
          <p:cNvSpPr txBox="1"/>
          <p:nvPr/>
        </p:nvSpPr>
        <p:spPr>
          <a:xfrm>
            <a:off x="2894794" y="1247165"/>
            <a:ext cx="5698576" cy="386142"/>
          </a:xfrm>
          <a:prstGeom prst="rect">
            <a:avLst/>
          </a:prstGeom>
          <a:noFill/>
        </p:spPr>
        <p:txBody>
          <a:bodyPr wrap="square" lIns="108087" tIns="54044" rIns="108087" bIns="54044" rtlCol="0">
            <a:spAutoFit/>
          </a:bodyPr>
          <a:lstStyle/>
          <a:p>
            <a:r>
              <a:rPr lang="ru-RU" i="1" dirty="0"/>
              <a:t>Примеры увеличения заработной платы:</a:t>
            </a:r>
          </a:p>
        </p:txBody>
      </p:sp>
      <p:sp>
        <p:nvSpPr>
          <p:cNvPr id="28" name="Номер слайда 2"/>
          <p:cNvSpPr txBox="1">
            <a:spLocks/>
          </p:cNvSpPr>
          <p:nvPr/>
        </p:nvSpPr>
        <p:spPr>
          <a:xfrm>
            <a:off x="9921977" y="9101173"/>
            <a:ext cx="2880360" cy="511175"/>
          </a:xfrm>
          <a:prstGeom prst="rect">
            <a:avLst/>
          </a:prstGeom>
        </p:spPr>
        <p:txBody>
          <a:bodyPr vert="horz" lIns="107802" tIns="53909" rIns="107802" bIns="53909" rtlCol="0" anchor="ctr"/>
          <a:lstStyle>
            <a:defPPr>
              <a:defRPr lang="ru-RU"/>
            </a:defPPr>
            <a:lvl1pPr algn="r" rtl="0" fontAlgn="auto">
              <a:spcBef>
                <a:spcPts val="0"/>
              </a:spcBef>
              <a:spcAft>
                <a:spcPts val="0"/>
              </a:spcAft>
              <a:defRPr sz="1200" kern="1200">
                <a:solidFill>
                  <a:schemeClr val="tx1">
                    <a:tint val="75000"/>
                  </a:schemeClr>
                </a:solidFill>
                <a:latin typeface="+mn-lt"/>
                <a:ea typeface="+mn-ea"/>
                <a:cs typeface="+mn-cs"/>
              </a:defRPr>
            </a:lvl1pPr>
            <a:lvl2pPr marL="456109" algn="l" rtl="0" fontAlgn="base">
              <a:spcBef>
                <a:spcPct val="0"/>
              </a:spcBef>
              <a:spcAft>
                <a:spcPct val="0"/>
              </a:spcAft>
              <a:defRPr kern="1200">
                <a:solidFill>
                  <a:schemeClr val="tx1"/>
                </a:solidFill>
                <a:latin typeface="Calibri" pitchFamily="34" charset="0"/>
                <a:ea typeface="+mn-ea"/>
                <a:cs typeface="Arial" charset="0"/>
              </a:defRPr>
            </a:lvl2pPr>
            <a:lvl3pPr marL="912227" algn="l" rtl="0" fontAlgn="base">
              <a:spcBef>
                <a:spcPct val="0"/>
              </a:spcBef>
              <a:spcAft>
                <a:spcPct val="0"/>
              </a:spcAft>
              <a:defRPr kern="1200">
                <a:solidFill>
                  <a:schemeClr val="tx1"/>
                </a:solidFill>
                <a:latin typeface="Calibri" pitchFamily="34" charset="0"/>
                <a:ea typeface="+mn-ea"/>
                <a:cs typeface="Arial" charset="0"/>
              </a:defRPr>
            </a:lvl3pPr>
            <a:lvl4pPr marL="1368329" algn="l" rtl="0" fontAlgn="base">
              <a:spcBef>
                <a:spcPct val="0"/>
              </a:spcBef>
              <a:spcAft>
                <a:spcPct val="0"/>
              </a:spcAft>
              <a:defRPr kern="1200">
                <a:solidFill>
                  <a:schemeClr val="tx1"/>
                </a:solidFill>
                <a:latin typeface="Calibri" pitchFamily="34" charset="0"/>
                <a:ea typeface="+mn-ea"/>
                <a:cs typeface="Arial" charset="0"/>
              </a:defRPr>
            </a:lvl4pPr>
            <a:lvl5pPr marL="1824446" algn="l" rtl="0" fontAlgn="base">
              <a:spcBef>
                <a:spcPct val="0"/>
              </a:spcBef>
              <a:spcAft>
                <a:spcPct val="0"/>
              </a:spcAft>
              <a:defRPr kern="1200">
                <a:solidFill>
                  <a:schemeClr val="tx1"/>
                </a:solidFill>
                <a:latin typeface="Calibri" pitchFamily="34" charset="0"/>
                <a:ea typeface="+mn-ea"/>
                <a:cs typeface="Arial" charset="0"/>
              </a:defRPr>
            </a:lvl5pPr>
            <a:lvl6pPr marL="2280545" algn="l" defTabSz="912227" rtl="0" eaLnBrk="1" latinLnBrk="0" hangingPunct="1">
              <a:defRPr kern="1200">
                <a:solidFill>
                  <a:schemeClr val="tx1"/>
                </a:solidFill>
                <a:latin typeface="Calibri" pitchFamily="34" charset="0"/>
                <a:ea typeface="+mn-ea"/>
                <a:cs typeface="Arial" charset="0"/>
              </a:defRPr>
            </a:lvl6pPr>
            <a:lvl7pPr marL="2736660" algn="l" defTabSz="912227" rtl="0" eaLnBrk="1" latinLnBrk="0" hangingPunct="1">
              <a:defRPr kern="1200">
                <a:solidFill>
                  <a:schemeClr val="tx1"/>
                </a:solidFill>
                <a:latin typeface="Calibri" pitchFamily="34" charset="0"/>
                <a:ea typeface="+mn-ea"/>
                <a:cs typeface="Arial" charset="0"/>
              </a:defRPr>
            </a:lvl7pPr>
            <a:lvl8pPr marL="3192777" algn="l" defTabSz="912227" rtl="0" eaLnBrk="1" latinLnBrk="0" hangingPunct="1">
              <a:defRPr kern="1200">
                <a:solidFill>
                  <a:schemeClr val="tx1"/>
                </a:solidFill>
                <a:latin typeface="Calibri" pitchFamily="34" charset="0"/>
                <a:ea typeface="+mn-ea"/>
                <a:cs typeface="Arial" charset="0"/>
              </a:defRPr>
            </a:lvl8pPr>
            <a:lvl9pPr marL="3648890" algn="l" defTabSz="912227" rtl="0" eaLnBrk="1" latinLnBrk="0" hangingPunct="1">
              <a:defRPr kern="1200">
                <a:solidFill>
                  <a:schemeClr val="tx1"/>
                </a:solidFill>
                <a:latin typeface="Calibri" pitchFamily="34" charset="0"/>
                <a:ea typeface="+mn-ea"/>
                <a:cs typeface="Arial" charset="0"/>
              </a:defRPr>
            </a:lvl9pPr>
          </a:lstStyle>
          <a:p>
            <a:pPr>
              <a:defRPr/>
            </a:pPr>
            <a:fld id="{47EA9584-6FC9-446B-89E9-C9D48C4D1663}" type="slidenum">
              <a:rPr lang="ru-RU" sz="1400">
                <a:solidFill>
                  <a:prstClr val="black">
                    <a:tint val="75000"/>
                  </a:prstClr>
                </a:solidFill>
              </a:rPr>
              <a:pPr>
                <a:defRPr/>
              </a:pPr>
              <a:t>14</a:t>
            </a:fld>
            <a:endParaRPr lang="ru-RU" sz="1400" dirty="0">
              <a:solidFill>
                <a:prstClr val="black">
                  <a:tint val="75000"/>
                </a:prstClr>
              </a:solidFill>
            </a:endParaRPr>
          </a:p>
        </p:txBody>
      </p:sp>
    </p:spTree>
    <p:extLst>
      <p:ext uri="{BB962C8B-B14F-4D97-AF65-F5344CB8AC3E}">
        <p14:creationId xmlns:p14="http://schemas.microsoft.com/office/powerpoint/2010/main" val="21852475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3523\Desktop\ОЭЗ3\Map+all+2018-151.png"/>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7200"/>
                    </a14:imgEffect>
                    <a14:imgEffect>
                      <a14:saturation sat="210000"/>
                    </a14:imgEffect>
                  </a14:imgLayer>
                </a14:imgProps>
              </a:ext>
              <a:ext uri="{28A0092B-C50C-407E-A947-70E740481C1C}">
                <a14:useLocalDpi xmlns:a14="http://schemas.microsoft.com/office/drawing/2010/main" val="0"/>
              </a:ext>
            </a:extLst>
          </a:blip>
          <a:srcRect/>
          <a:stretch>
            <a:fillRect/>
          </a:stretch>
        </p:blipFill>
        <p:spPr bwMode="auto">
          <a:xfrm rot="16200000">
            <a:off x="-233430" y="5596653"/>
            <a:ext cx="1017590" cy="3493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3523\Desktop\ОЭЗ3\Map+all+2018-157.png"/>
          <p:cNvPicPr>
            <a:picLocks noChangeAspect="1" noChangeArrowheads="1"/>
          </p:cNvPicPr>
          <p:nvPr/>
        </p:nvPicPr>
        <p:blipFill>
          <a:blip r:embed="rId5" cstate="print">
            <a:extLst>
              <a:ext uri="{BEBA8EAE-BF5A-486C-A8C5-ECC9F3942E4B}">
                <a14:imgProps xmlns:a14="http://schemas.microsoft.com/office/drawing/2010/main">
                  <a14:imgLayer r:embed="rId6">
                    <a14:imgEffect>
                      <a14:colorTemperature colorTemp="53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16200000">
            <a:off x="-169786" y="4662903"/>
            <a:ext cx="924314" cy="31960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3523\Desktop\ОЭЗ3\Map+all+2018-155.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6200000">
            <a:off x="-199658" y="6553185"/>
            <a:ext cx="937671" cy="35323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3523\Desktop\ОЭЗ3\Map+all+2018-15.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6200000">
            <a:off x="-200554" y="7514646"/>
            <a:ext cx="945092" cy="35776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3523\Desktop\Map+all+2018-15.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47852" y="1477566"/>
            <a:ext cx="11252300" cy="7993252"/>
          </a:xfrm>
          <a:prstGeom prst="rect">
            <a:avLst/>
          </a:prstGeom>
          <a:noFill/>
          <a:extLst>
            <a:ext uri="{909E8E84-426E-40DD-AFC4-6F175D3DCCD1}">
              <a14:hiddenFill xmlns:a14="http://schemas.microsoft.com/office/drawing/2010/main">
                <a:solidFill>
                  <a:srgbClr val="FFFFFF"/>
                </a:solidFill>
              </a14:hiddenFill>
            </a:ext>
          </a:extLst>
        </p:spPr>
      </p:pic>
      <p:sp>
        <p:nvSpPr>
          <p:cNvPr id="14" name="Прямоугольник 13"/>
          <p:cNvSpPr/>
          <p:nvPr/>
        </p:nvSpPr>
        <p:spPr>
          <a:xfrm>
            <a:off x="905675" y="794940"/>
            <a:ext cx="10805793" cy="555398"/>
          </a:xfrm>
          <a:prstGeom prst="rect">
            <a:avLst/>
          </a:prstGeom>
          <a:noFill/>
          <a:ln w="19050">
            <a:noFill/>
          </a:ln>
          <a:effectLst>
            <a:outerShdw blurRad="50800" dist="38100" dir="2700000" sx="1000" sy="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688" tIns="45837" rIns="91688" bIns="45837"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ru-RU" altLang="ru-RU" sz="2000" i="1" dirty="0">
                <a:solidFill>
                  <a:prstClr val="black"/>
                </a:solidFill>
                <a:latin typeface="Times New Roman" panose="02020603050405020304" pitchFamily="18" charset="0"/>
                <a:cs typeface="Times New Roman" panose="02020603050405020304" pitchFamily="18" charset="0"/>
              </a:rPr>
              <a:t>Распоряжение Правительства Российской Федерации от 5 сентября 2016 г. № 1862-р </a:t>
            </a:r>
          </a:p>
        </p:txBody>
      </p:sp>
      <p:sp>
        <p:nvSpPr>
          <p:cNvPr id="10" name="TextBox 9"/>
          <p:cNvSpPr txBox="1"/>
          <p:nvPr/>
        </p:nvSpPr>
        <p:spPr>
          <a:xfrm>
            <a:off x="482181" y="63729"/>
            <a:ext cx="11815399" cy="724442"/>
          </a:xfrm>
          <a:prstGeom prst="rect">
            <a:avLst/>
          </a:prstGeom>
          <a:noFill/>
        </p:spPr>
        <p:txBody>
          <a:bodyPr wrap="square" lIns="107833" tIns="53918" rIns="107833" bIns="53918">
            <a:spAutoFit/>
          </a:bodyPr>
          <a:lstStyle/>
          <a:p>
            <a:pPr algn="ctr" eaLnBrk="0" hangingPunct="0">
              <a:defRPr/>
            </a:pPr>
            <a:r>
              <a:rPr lang="ru-RU" sz="2000" b="1" dirty="0">
                <a:solidFill>
                  <a:prstClr val="black"/>
                </a:solidFill>
                <a:latin typeface="Times New Roman" panose="02020603050405020304" pitchFamily="18" charset="0"/>
                <a:ea typeface="Open Sans Condensed Light" pitchFamily="34" charset="0"/>
                <a:cs typeface="Times New Roman" panose="02020603050405020304" pitchFamily="18" charset="0"/>
              </a:rPr>
              <a:t>КАЗНАЧЕЙСКОЕ СОПРОВОЖДЕНИЕ СРЕДСТВ</a:t>
            </a:r>
          </a:p>
          <a:p>
            <a:pPr algn="ctr" eaLnBrk="0" hangingPunct="0">
              <a:defRPr/>
            </a:pPr>
            <a:r>
              <a:rPr lang="ru-RU" sz="2000" b="1" dirty="0">
                <a:solidFill>
                  <a:prstClr val="black"/>
                </a:solidFill>
                <a:latin typeface="Times New Roman" panose="02020603050405020304" pitchFamily="18" charset="0"/>
                <a:ea typeface="Open Sans Condensed Light" pitchFamily="34" charset="0"/>
                <a:cs typeface="Times New Roman" panose="02020603050405020304" pitchFamily="18" charset="0"/>
              </a:rPr>
              <a:t>ФИНАНСОВО-ХОЗЯЙСТВЕННОЙ ДЕЯТЕЛЬНОСТИ АО «ОЭЗ»</a:t>
            </a:r>
          </a:p>
        </p:txBody>
      </p:sp>
      <p:sp>
        <p:nvSpPr>
          <p:cNvPr id="16" name="Прямоугольник 15"/>
          <p:cNvSpPr/>
          <p:nvPr/>
        </p:nvSpPr>
        <p:spPr bwMode="auto">
          <a:xfrm>
            <a:off x="7226927" y="5394994"/>
            <a:ext cx="5473226" cy="29409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107833" tIns="53918" rIns="107833" bIns="53918" anchor="ctr"/>
          <a:lstStyle/>
          <a:p>
            <a:pPr algn="ctr" defTabSz="1508097">
              <a:defRPr/>
            </a:pPr>
            <a:r>
              <a:rPr lang="ru-RU" altLang="ru-RU" sz="1500" b="1" dirty="0">
                <a:solidFill>
                  <a:prstClr val="black"/>
                </a:solidFill>
                <a:cs typeface="Times New Roman" panose="02020603050405020304" pitchFamily="18" charset="0"/>
              </a:rPr>
              <a:t>ОСОБЕННОСТИ </a:t>
            </a:r>
          </a:p>
          <a:p>
            <a:pPr algn="ctr" defTabSz="1508097">
              <a:defRPr/>
            </a:pPr>
            <a:r>
              <a:rPr lang="ru-RU" altLang="ru-RU" sz="1500" b="1" dirty="0">
                <a:solidFill>
                  <a:prstClr val="black"/>
                </a:solidFill>
                <a:cs typeface="Times New Roman" panose="02020603050405020304" pitchFamily="18" charset="0"/>
              </a:rPr>
              <a:t>КАЗНАЧЕЙСКОГО СОПРОВОЖДЕНИЯ</a:t>
            </a:r>
          </a:p>
          <a:p>
            <a:pPr algn="ctr" defTabSz="1508097">
              <a:defRPr/>
            </a:pPr>
            <a:endParaRPr lang="ru-RU" altLang="ru-RU" sz="200" b="1" dirty="0">
              <a:solidFill>
                <a:prstClr val="black"/>
              </a:solidFill>
              <a:cs typeface="Times New Roman" panose="02020603050405020304" pitchFamily="18" charset="0"/>
            </a:endParaRPr>
          </a:p>
          <a:p>
            <a:pPr algn="ctr" defTabSz="1508097">
              <a:defRPr/>
            </a:pPr>
            <a:r>
              <a:rPr lang="ru-RU" sz="1600" b="1" dirty="0">
                <a:solidFill>
                  <a:prstClr val="black"/>
                </a:solidFill>
                <a:latin typeface="Times New Roman" panose="02020603050405020304" pitchFamily="18" charset="0"/>
                <a:ea typeface="Open Sans Condensed Light" pitchFamily="34" charset="0"/>
                <a:cs typeface="Times New Roman" panose="02020603050405020304" pitchFamily="18" charset="0"/>
              </a:rPr>
              <a:t>С 15 сентября 2016 года </a:t>
            </a:r>
            <a:r>
              <a:rPr lang="ru-RU" sz="1600" dirty="0">
                <a:solidFill>
                  <a:prstClr val="black"/>
                </a:solidFill>
                <a:latin typeface="Times New Roman" panose="02020603050405020304" pitchFamily="18" charset="0"/>
                <a:ea typeface="Open Sans Condensed Light" pitchFamily="34" charset="0"/>
                <a:cs typeface="Times New Roman" panose="02020603050405020304" pitchFamily="18" charset="0"/>
              </a:rPr>
              <a:t>органами Федерального казначейства осуществляется казначейское сопровождение </a:t>
            </a:r>
            <a:r>
              <a:rPr lang="ru-RU" sz="1600" b="1" dirty="0">
                <a:solidFill>
                  <a:prstClr val="black"/>
                </a:solidFill>
                <a:latin typeface="Times New Roman" panose="02020603050405020304" pitchFamily="18" charset="0"/>
                <a:ea typeface="Open Sans Condensed Light" pitchFamily="34" charset="0"/>
                <a:cs typeface="Times New Roman" panose="02020603050405020304" pitchFamily="18" charset="0"/>
              </a:rPr>
              <a:t>целевых средств </a:t>
            </a:r>
            <a:r>
              <a:rPr lang="ru-RU" sz="1600" dirty="0">
                <a:solidFill>
                  <a:prstClr val="black"/>
                </a:solidFill>
                <a:latin typeface="Times New Roman" panose="02020603050405020304" pitchFamily="18" charset="0"/>
                <a:ea typeface="Open Sans Condensed Light" pitchFamily="34" charset="0"/>
                <a:cs typeface="Times New Roman" panose="02020603050405020304" pitchFamily="18" charset="0"/>
              </a:rPr>
              <a:t>(взнос в уставный капитал, бюджетные инвестиции) и </a:t>
            </a:r>
            <a:r>
              <a:rPr lang="ru-RU" sz="1600" b="1" dirty="0">
                <a:solidFill>
                  <a:prstClr val="black"/>
                </a:solidFill>
                <a:latin typeface="Times New Roman" panose="02020603050405020304" pitchFamily="18" charset="0"/>
                <a:ea typeface="Open Sans Condensed Light" pitchFamily="34" charset="0"/>
                <a:cs typeface="Times New Roman" panose="02020603050405020304" pitchFamily="18" charset="0"/>
              </a:rPr>
              <a:t>средств</a:t>
            </a:r>
            <a:r>
              <a:rPr lang="ru-RU" sz="1600" dirty="0">
                <a:solidFill>
                  <a:prstClr val="black"/>
                </a:solidFill>
                <a:latin typeface="Times New Roman" panose="02020603050405020304" pitchFamily="18" charset="0"/>
                <a:ea typeface="Open Sans Condensed Light" pitchFamily="34" charset="0"/>
                <a:cs typeface="Times New Roman" panose="02020603050405020304" pitchFamily="18" charset="0"/>
              </a:rPr>
              <a:t> </a:t>
            </a:r>
            <a:r>
              <a:rPr lang="ru-RU" sz="1600" b="1" dirty="0">
                <a:solidFill>
                  <a:prstClr val="black"/>
                </a:solidFill>
                <a:latin typeface="Times New Roman" panose="02020603050405020304" pitchFamily="18" charset="0"/>
                <a:ea typeface="Open Sans Condensed Light" pitchFamily="34" charset="0"/>
                <a:cs typeface="Times New Roman" panose="02020603050405020304" pitchFamily="18" charset="0"/>
              </a:rPr>
              <a:t>финансово- хозяйственной деятельности </a:t>
            </a:r>
            <a:r>
              <a:rPr lang="ru-RU" sz="1600" dirty="0">
                <a:solidFill>
                  <a:prstClr val="black"/>
                </a:solidFill>
                <a:latin typeface="Times New Roman" panose="02020603050405020304" pitchFamily="18" charset="0"/>
                <a:ea typeface="Open Sans Condensed Light" pitchFamily="34" charset="0"/>
                <a:cs typeface="Times New Roman" panose="02020603050405020304" pitchFamily="18" charset="0"/>
              </a:rPr>
              <a:t>акционерного общества «Особые экономические зоны» и юридических лиц, созданных </a:t>
            </a:r>
            <a:br>
              <a:rPr lang="ru-RU" sz="1600" dirty="0">
                <a:solidFill>
                  <a:prstClr val="black"/>
                </a:solidFill>
                <a:latin typeface="Times New Roman" panose="02020603050405020304" pitchFamily="18" charset="0"/>
                <a:ea typeface="Open Sans Condensed Light" pitchFamily="34" charset="0"/>
                <a:cs typeface="Times New Roman" panose="02020603050405020304" pitchFamily="18" charset="0"/>
              </a:rPr>
            </a:br>
            <a:r>
              <a:rPr lang="ru-RU" sz="1600" dirty="0">
                <a:solidFill>
                  <a:prstClr val="black"/>
                </a:solidFill>
                <a:latin typeface="Times New Roman" panose="02020603050405020304" pitchFamily="18" charset="0"/>
                <a:ea typeface="Open Sans Condensed Light" pitchFamily="34" charset="0"/>
                <a:cs typeface="Times New Roman" panose="02020603050405020304" pitchFamily="18" charset="0"/>
              </a:rPr>
              <a:t>для управления особыми экономическими зонами в субъектах Российской федерации</a:t>
            </a:r>
          </a:p>
        </p:txBody>
      </p:sp>
      <p:sp>
        <p:nvSpPr>
          <p:cNvPr id="4" name="Прямоугольник 3"/>
          <p:cNvSpPr/>
          <p:nvPr/>
        </p:nvSpPr>
        <p:spPr>
          <a:xfrm>
            <a:off x="445791" y="2579350"/>
            <a:ext cx="5657030" cy="1000796"/>
          </a:xfrm>
          <a:prstGeom prst="rect">
            <a:avLst/>
          </a:prstGeom>
          <a:solidFill>
            <a:schemeClr val="bg2">
              <a:alpha val="46000"/>
            </a:schemeClr>
          </a:solidFill>
          <a:ln>
            <a:noFill/>
          </a:ln>
          <a:effectLst>
            <a:glow rad="88900">
              <a:schemeClr val="accent3">
                <a:lumMod val="60000"/>
                <a:lumOff val="4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07834" tIns="53920" rIns="107834" bIns="53920" rtlCol="0" anchor="ctr"/>
          <a:lstStyle/>
          <a:p>
            <a:r>
              <a:rPr lang="ru-RU" sz="1400" dirty="0">
                <a:solidFill>
                  <a:srgbClr val="5B9BD5">
                    <a:lumMod val="50000"/>
                  </a:srgbClr>
                </a:solidFill>
              </a:rPr>
              <a:t>В органах Федерального казначейства открыты лицевые счета АО «Особые экономические зоны» (ОЭЗ), </a:t>
            </a:r>
            <a:r>
              <a:rPr lang="ru-RU" sz="1400" b="1" dirty="0">
                <a:solidFill>
                  <a:srgbClr val="5B9BD5">
                    <a:lumMod val="50000"/>
                  </a:srgbClr>
                </a:solidFill>
              </a:rPr>
              <a:t>4 </a:t>
            </a:r>
            <a:r>
              <a:rPr lang="ru-RU" sz="1400" dirty="0">
                <a:solidFill>
                  <a:srgbClr val="5B9BD5">
                    <a:lumMod val="50000"/>
                  </a:srgbClr>
                </a:solidFill>
              </a:rPr>
              <a:t>филиалам ОЭЗ и </a:t>
            </a:r>
            <a:r>
              <a:rPr lang="ru-RU" sz="1400" b="1" dirty="0">
                <a:solidFill>
                  <a:srgbClr val="5B9BD5">
                    <a:lumMod val="50000"/>
                  </a:srgbClr>
                </a:solidFill>
              </a:rPr>
              <a:t>16</a:t>
            </a:r>
            <a:r>
              <a:rPr lang="ru-RU" sz="1400" dirty="0">
                <a:solidFill>
                  <a:srgbClr val="5B9BD5">
                    <a:lumMod val="50000"/>
                  </a:srgbClr>
                </a:solidFill>
              </a:rPr>
              <a:t> управляющим компаниям, обеспечивающим управление </a:t>
            </a:r>
            <a:r>
              <a:rPr lang="ru-RU" sz="1400" b="1" dirty="0">
                <a:solidFill>
                  <a:srgbClr val="5B9BD5">
                    <a:lumMod val="50000"/>
                  </a:srgbClr>
                </a:solidFill>
              </a:rPr>
              <a:t>21 </a:t>
            </a:r>
            <a:r>
              <a:rPr lang="ru-RU" sz="1400" dirty="0">
                <a:solidFill>
                  <a:srgbClr val="5B9BD5">
                    <a:lumMod val="50000"/>
                  </a:srgbClr>
                </a:solidFill>
              </a:rPr>
              <a:t>особыми экономическими зонами</a:t>
            </a:r>
            <a:endParaRPr lang="ru-RU" sz="700" dirty="0">
              <a:solidFill>
                <a:srgbClr val="5B9BD5">
                  <a:lumMod val="50000"/>
                </a:srgbClr>
              </a:solidFill>
            </a:endParaRPr>
          </a:p>
        </p:txBody>
      </p:sp>
      <p:cxnSp>
        <p:nvCxnSpPr>
          <p:cNvPr id="19" name="Прямая соединительная линия 18"/>
          <p:cNvCxnSpPr/>
          <p:nvPr/>
        </p:nvCxnSpPr>
        <p:spPr>
          <a:xfrm>
            <a:off x="8161555" y="5920160"/>
            <a:ext cx="3603970" cy="0"/>
          </a:xfrm>
          <a:prstGeom prst="line">
            <a:avLst/>
          </a:prstGeom>
          <a:ln w="15875" cmpd="thickThin">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6" name="Прямоугольник 5"/>
          <p:cNvSpPr/>
          <p:nvPr/>
        </p:nvSpPr>
        <p:spPr>
          <a:xfrm>
            <a:off x="445789" y="4204797"/>
            <a:ext cx="1553832" cy="3991435"/>
          </a:xfrm>
          <a:prstGeom prst="rect">
            <a:avLst/>
          </a:prstGeom>
          <a:solidFill>
            <a:schemeClr val="accent1">
              <a:lumMod val="40000"/>
              <a:lumOff val="60000"/>
              <a:alpha val="31000"/>
            </a:schemeClr>
          </a:solidFill>
          <a:ln>
            <a:noFill/>
          </a:ln>
          <a:effectLst>
            <a:glow rad="101600">
              <a:schemeClr val="accent1">
                <a:lumMod val="60000"/>
                <a:lumOff val="4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42455" tIns="0" rIns="0" bIns="53920" rtlCol="0" anchor="t" anchorCtr="0"/>
          <a:lstStyle/>
          <a:p>
            <a:r>
              <a:rPr lang="ru-RU" sz="1300" b="1" u="sng" dirty="0">
                <a:solidFill>
                  <a:srgbClr val="5B9BD5">
                    <a:lumMod val="50000"/>
                  </a:srgbClr>
                </a:solidFill>
              </a:rPr>
              <a:t>21 ОЭЗ, в том числе</a:t>
            </a:r>
            <a:r>
              <a:rPr lang="ru-RU" sz="1200" b="1" u="sng" dirty="0">
                <a:solidFill>
                  <a:srgbClr val="5B9BD5">
                    <a:lumMod val="50000"/>
                  </a:srgbClr>
                </a:solidFill>
              </a:rPr>
              <a:t>:</a:t>
            </a:r>
            <a:endParaRPr lang="ru-RU" sz="1200" u="sng" dirty="0">
              <a:solidFill>
                <a:srgbClr val="5B9BD5">
                  <a:lumMod val="50000"/>
                </a:srgbClr>
              </a:solidFill>
            </a:endParaRPr>
          </a:p>
        </p:txBody>
      </p:sp>
      <p:sp>
        <p:nvSpPr>
          <p:cNvPr id="7" name="Минус 6"/>
          <p:cNvSpPr/>
          <p:nvPr/>
        </p:nvSpPr>
        <p:spPr>
          <a:xfrm>
            <a:off x="215358" y="5213494"/>
            <a:ext cx="1884908" cy="98038"/>
          </a:xfrm>
          <a:prstGeom prst="mathMinus">
            <a:avLst/>
          </a:prstGeom>
          <a:solidFill>
            <a:srgbClr val="C00000"/>
          </a:solid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7834" tIns="53920" rIns="107834" bIns="53920" rtlCol="0" anchor="ctr"/>
          <a:lstStyle/>
          <a:p>
            <a:pPr algn="ctr"/>
            <a:endParaRPr lang="ru-RU">
              <a:solidFill>
                <a:prstClr val="white"/>
              </a:solidFill>
            </a:endParaRPr>
          </a:p>
        </p:txBody>
      </p:sp>
      <p:sp>
        <p:nvSpPr>
          <p:cNvPr id="20" name="Минус 19"/>
          <p:cNvSpPr/>
          <p:nvPr/>
        </p:nvSpPr>
        <p:spPr>
          <a:xfrm>
            <a:off x="215358" y="6211946"/>
            <a:ext cx="1884908" cy="98038"/>
          </a:xfrm>
          <a:prstGeom prst="mathMinus">
            <a:avLst/>
          </a:prstGeom>
          <a:solidFill>
            <a:srgbClr val="9900CC"/>
          </a:solidFill>
          <a:ln>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lIns="107834" tIns="53920" rIns="107834" bIns="53920" rtlCol="0" anchor="ctr"/>
          <a:lstStyle/>
          <a:p>
            <a:pPr algn="ctr"/>
            <a:endParaRPr lang="ru-RU">
              <a:solidFill>
                <a:prstClr val="white"/>
              </a:solidFill>
            </a:endParaRPr>
          </a:p>
        </p:txBody>
      </p:sp>
      <p:sp>
        <p:nvSpPr>
          <p:cNvPr id="21" name="Минус 20"/>
          <p:cNvSpPr/>
          <p:nvPr/>
        </p:nvSpPr>
        <p:spPr>
          <a:xfrm>
            <a:off x="215358" y="7122947"/>
            <a:ext cx="1884908" cy="98038"/>
          </a:xfrm>
          <a:prstGeom prst="mathMinus">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7834" tIns="53920" rIns="107834" bIns="53920" rtlCol="0" anchor="ctr"/>
          <a:lstStyle/>
          <a:p>
            <a:pPr algn="ctr"/>
            <a:endParaRPr lang="ru-RU">
              <a:solidFill>
                <a:prstClr val="white"/>
              </a:solidFill>
            </a:endParaRPr>
          </a:p>
        </p:txBody>
      </p:sp>
      <p:sp>
        <p:nvSpPr>
          <p:cNvPr id="22" name="Минус 21"/>
          <p:cNvSpPr/>
          <p:nvPr/>
        </p:nvSpPr>
        <p:spPr>
          <a:xfrm>
            <a:off x="220193" y="8098121"/>
            <a:ext cx="1884908" cy="98038"/>
          </a:xfrm>
          <a:prstGeom prst="mathMinus">
            <a:avLst/>
          </a:prstGeom>
          <a:solidFill>
            <a:srgbClr val="0070C0"/>
          </a:solidFill>
          <a:ln>
            <a:solidFill>
              <a:srgbClr val="0070C0">
                <a:alpha val="65000"/>
              </a:srgbClr>
            </a:solidFill>
          </a:ln>
        </p:spPr>
        <p:style>
          <a:lnRef idx="2">
            <a:schemeClr val="accent1">
              <a:shade val="50000"/>
            </a:schemeClr>
          </a:lnRef>
          <a:fillRef idx="1">
            <a:schemeClr val="accent1"/>
          </a:fillRef>
          <a:effectRef idx="0">
            <a:schemeClr val="accent1"/>
          </a:effectRef>
          <a:fontRef idx="minor">
            <a:schemeClr val="lt1"/>
          </a:fontRef>
        </p:style>
        <p:txBody>
          <a:bodyPr lIns="107834" tIns="53920" rIns="107834" bIns="53920" rtlCol="0" anchor="ctr"/>
          <a:lstStyle/>
          <a:p>
            <a:pPr algn="ctr"/>
            <a:endParaRPr lang="ru-RU">
              <a:solidFill>
                <a:prstClr val="white"/>
              </a:solidFill>
            </a:endParaRPr>
          </a:p>
        </p:txBody>
      </p:sp>
      <p:sp>
        <p:nvSpPr>
          <p:cNvPr id="2" name="Прямоугольник 1"/>
          <p:cNvSpPr/>
          <p:nvPr/>
        </p:nvSpPr>
        <p:spPr>
          <a:xfrm>
            <a:off x="390049" y="4713966"/>
            <a:ext cx="1710216" cy="3432880"/>
          </a:xfrm>
          <a:prstGeom prst="rect">
            <a:avLst/>
          </a:prstGeom>
        </p:spPr>
        <p:txBody>
          <a:bodyPr wrap="square" lIns="107834" tIns="53920" rIns="107834" bIns="53920">
            <a:spAutoFit/>
          </a:bodyPr>
          <a:lstStyle/>
          <a:p>
            <a:r>
              <a:rPr lang="ru-RU" sz="1400" dirty="0">
                <a:solidFill>
                  <a:srgbClr val="5B9BD5">
                    <a:lumMod val="50000"/>
                  </a:srgbClr>
                </a:solidFill>
              </a:rPr>
              <a:t>9 промышленно-производственных </a:t>
            </a:r>
          </a:p>
          <a:p>
            <a:endParaRPr lang="ru-RU" sz="1400" dirty="0">
              <a:solidFill>
                <a:srgbClr val="5B9BD5">
                  <a:lumMod val="50000"/>
                </a:srgbClr>
              </a:solidFill>
            </a:endParaRPr>
          </a:p>
          <a:p>
            <a:endParaRPr lang="ru-RU" sz="1400" dirty="0">
              <a:solidFill>
                <a:srgbClr val="5B9BD5">
                  <a:lumMod val="50000"/>
                </a:srgbClr>
              </a:solidFill>
            </a:endParaRPr>
          </a:p>
          <a:p>
            <a:endParaRPr lang="ru-RU" sz="900" dirty="0">
              <a:solidFill>
                <a:srgbClr val="5B9BD5">
                  <a:lumMod val="50000"/>
                </a:srgbClr>
              </a:solidFill>
            </a:endParaRPr>
          </a:p>
          <a:p>
            <a:r>
              <a:rPr lang="ru-RU" sz="1400" dirty="0">
                <a:solidFill>
                  <a:srgbClr val="5B9BD5">
                    <a:lumMod val="50000"/>
                  </a:srgbClr>
                </a:solidFill>
              </a:rPr>
              <a:t>6 технико-внедренческих </a:t>
            </a:r>
          </a:p>
          <a:p>
            <a:endParaRPr lang="ru-RU" sz="1400" dirty="0">
              <a:solidFill>
                <a:srgbClr val="5B9BD5">
                  <a:lumMod val="50000"/>
                </a:srgbClr>
              </a:solidFill>
            </a:endParaRPr>
          </a:p>
          <a:p>
            <a:endParaRPr lang="ru-RU" sz="1900" dirty="0">
              <a:solidFill>
                <a:srgbClr val="5B9BD5">
                  <a:lumMod val="50000"/>
                </a:srgbClr>
              </a:solidFill>
            </a:endParaRPr>
          </a:p>
          <a:p>
            <a:r>
              <a:rPr lang="ru-RU" sz="1400" dirty="0">
                <a:solidFill>
                  <a:srgbClr val="5B9BD5">
                    <a:lumMod val="50000"/>
                  </a:srgbClr>
                </a:solidFill>
              </a:rPr>
              <a:t>5 туристско-</a:t>
            </a:r>
          </a:p>
          <a:p>
            <a:r>
              <a:rPr lang="ru-RU" sz="1400" dirty="0">
                <a:solidFill>
                  <a:srgbClr val="5B9BD5">
                    <a:lumMod val="50000"/>
                  </a:srgbClr>
                </a:solidFill>
              </a:rPr>
              <a:t>рекреационных </a:t>
            </a:r>
          </a:p>
          <a:p>
            <a:endParaRPr lang="ru-RU" sz="1400" dirty="0">
              <a:solidFill>
                <a:srgbClr val="5B9BD5">
                  <a:lumMod val="50000"/>
                </a:srgbClr>
              </a:solidFill>
            </a:endParaRPr>
          </a:p>
          <a:p>
            <a:endParaRPr lang="ru-RU" sz="1400" dirty="0">
              <a:solidFill>
                <a:srgbClr val="5B9BD5">
                  <a:lumMod val="50000"/>
                </a:srgbClr>
              </a:solidFill>
            </a:endParaRPr>
          </a:p>
          <a:p>
            <a:endParaRPr lang="ru-RU" sz="1400" dirty="0">
              <a:solidFill>
                <a:srgbClr val="5B9BD5">
                  <a:lumMod val="50000"/>
                </a:srgbClr>
              </a:solidFill>
            </a:endParaRPr>
          </a:p>
          <a:p>
            <a:endParaRPr lang="ru-RU" sz="600" dirty="0">
              <a:solidFill>
                <a:srgbClr val="5B9BD5">
                  <a:lumMod val="50000"/>
                </a:srgbClr>
              </a:solidFill>
            </a:endParaRPr>
          </a:p>
          <a:p>
            <a:r>
              <a:rPr lang="ru-RU" sz="1400" dirty="0">
                <a:solidFill>
                  <a:srgbClr val="5B9BD5">
                    <a:lumMod val="50000"/>
                  </a:srgbClr>
                </a:solidFill>
              </a:rPr>
              <a:t>1 портовая</a:t>
            </a:r>
          </a:p>
        </p:txBody>
      </p:sp>
      <p:graphicFrame>
        <p:nvGraphicFramePr>
          <p:cNvPr id="35" name="Таблица 34">
            <a:extLst>
              <a:ext uri="{FF2B5EF4-FFF2-40B4-BE49-F238E27FC236}">
                <a16:creationId xmlns:a16="http://schemas.microsoft.com/office/drawing/2014/main" xmlns="" id="{10D3BE30-4A6D-48A4-B854-1159F0D2DEBB}"/>
              </a:ext>
            </a:extLst>
          </p:cNvPr>
          <p:cNvGraphicFramePr>
            <a:graphicFrameLocks noGrp="1"/>
          </p:cNvGraphicFramePr>
          <p:nvPr>
            <p:extLst>
              <p:ext uri="{D42A27DB-BD31-4B8C-83A1-F6EECF244321}">
                <p14:modId xmlns:p14="http://schemas.microsoft.com/office/powerpoint/2010/main" val="1296534057"/>
              </p:ext>
            </p:extLst>
          </p:nvPr>
        </p:nvGraphicFramePr>
        <p:xfrm>
          <a:off x="6272190" y="2543604"/>
          <a:ext cx="6413845" cy="2133513"/>
        </p:xfrm>
        <a:graphic>
          <a:graphicData uri="http://schemas.openxmlformats.org/drawingml/2006/table">
            <a:tbl>
              <a:tblPr>
                <a:effectLst>
                  <a:outerShdw blurRad="50800" dist="38100" dir="2700000" algn="tl" rotWithShape="0">
                    <a:prstClr val="black">
                      <a:alpha val="40000"/>
                    </a:prstClr>
                  </a:outerShdw>
                </a:effectLst>
              </a:tblPr>
              <a:tblGrid>
                <a:gridCol w="1992027">
                  <a:extLst>
                    <a:ext uri="{9D8B030D-6E8A-4147-A177-3AD203B41FA5}">
                      <a16:colId xmlns:a16="http://schemas.microsoft.com/office/drawing/2014/main" xmlns="" val="20000"/>
                    </a:ext>
                  </a:extLst>
                </a:gridCol>
                <a:gridCol w="1004985">
                  <a:extLst>
                    <a:ext uri="{9D8B030D-6E8A-4147-A177-3AD203B41FA5}">
                      <a16:colId xmlns:a16="http://schemas.microsoft.com/office/drawing/2014/main" xmlns="" val="20001"/>
                    </a:ext>
                  </a:extLst>
                </a:gridCol>
                <a:gridCol w="1319042"/>
                <a:gridCol w="1148555"/>
                <a:gridCol w="949236"/>
              </a:tblGrid>
              <a:tr h="607991">
                <a:tc>
                  <a:txBody>
                    <a:bodyPr/>
                    <a:lstStyle/>
                    <a:p>
                      <a:pPr marL="0" algn="ctr" defTabSz="914104" rtl="0" eaLnBrk="1" fontAlgn="ctr" latinLnBrk="0" hangingPunct="1"/>
                      <a:r>
                        <a:rPr lang="ru-RU" sz="1300" b="1" i="0" u="none" strike="noStrike" kern="1200" dirty="0" smtClean="0">
                          <a:solidFill>
                            <a:schemeClr val="tx1"/>
                          </a:solidFill>
                          <a:effectLst/>
                          <a:latin typeface="Calibri"/>
                          <a:ea typeface="+mn-ea"/>
                          <a:cs typeface="+mn-cs"/>
                        </a:rPr>
                        <a:t>Наименование</a:t>
                      </a:r>
                      <a:endParaRPr lang="ru-RU" sz="1300" b="1" i="0" u="none" strike="noStrike" kern="1200" dirty="0">
                        <a:solidFill>
                          <a:schemeClr val="tx1"/>
                        </a:solidFill>
                        <a:effectLst/>
                        <a:latin typeface="Calibri"/>
                        <a:ea typeface="+mn-ea"/>
                        <a:cs typeface="+mn-cs"/>
                      </a:endParaRPr>
                    </a:p>
                  </a:txBody>
                  <a:tcPr marL="10001" marR="10001"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8EE"/>
                    </a:solidFill>
                  </a:tcPr>
                </a:tc>
                <a:tc>
                  <a:txBody>
                    <a:bodyPr/>
                    <a:lstStyle/>
                    <a:p>
                      <a:pPr marL="0" algn="ctr" defTabSz="914104" rtl="0" eaLnBrk="1" fontAlgn="ctr" latinLnBrk="0" hangingPunct="1"/>
                      <a:r>
                        <a:rPr lang="ru-RU" sz="1300" b="1" i="0" u="none" strike="noStrike" kern="1200" dirty="0" smtClean="0">
                          <a:solidFill>
                            <a:schemeClr val="tx1"/>
                          </a:solidFill>
                          <a:effectLst/>
                          <a:latin typeface="Calibri"/>
                          <a:ea typeface="+mn-ea"/>
                          <a:cs typeface="+mn-cs"/>
                        </a:rPr>
                        <a:t>Количество</a:t>
                      </a:r>
                      <a:r>
                        <a:rPr lang="ru-RU" sz="1300" b="1" i="0" u="none" strike="noStrike" kern="1200" baseline="0" dirty="0" smtClean="0">
                          <a:solidFill>
                            <a:schemeClr val="tx1"/>
                          </a:solidFill>
                          <a:effectLst/>
                          <a:latin typeface="Calibri"/>
                          <a:ea typeface="+mn-ea"/>
                          <a:cs typeface="+mn-cs"/>
                        </a:rPr>
                        <a:t> </a:t>
                      </a:r>
                    </a:p>
                    <a:p>
                      <a:pPr marL="0" algn="ctr" defTabSz="914104" rtl="0" eaLnBrk="1" fontAlgn="ctr" latinLnBrk="0" hangingPunct="1"/>
                      <a:r>
                        <a:rPr lang="ru-RU" sz="1300" b="1" i="0" u="none" strike="noStrike" kern="1200" baseline="0" dirty="0" smtClean="0">
                          <a:solidFill>
                            <a:schemeClr val="tx1"/>
                          </a:solidFill>
                          <a:effectLst/>
                          <a:latin typeface="Calibri"/>
                          <a:ea typeface="+mn-ea"/>
                          <a:cs typeface="+mn-cs"/>
                        </a:rPr>
                        <a:t>л/с</a:t>
                      </a:r>
                      <a:endParaRPr lang="ru-RU" sz="1300" b="1" i="0" u="none" strike="noStrike" kern="1200" dirty="0">
                        <a:solidFill>
                          <a:schemeClr val="tx1"/>
                        </a:solidFill>
                        <a:effectLst/>
                        <a:latin typeface="Calibri"/>
                        <a:ea typeface="+mn-ea"/>
                        <a:cs typeface="+mn-cs"/>
                      </a:endParaRPr>
                    </a:p>
                  </a:txBody>
                  <a:tcPr marL="10001" marR="10001"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8EE"/>
                    </a:solidFill>
                  </a:tcPr>
                </a:tc>
                <a:tc>
                  <a:txBody>
                    <a:bodyPr/>
                    <a:lstStyle/>
                    <a:p>
                      <a:pPr marL="0" algn="ctr" defTabSz="914104" rtl="0" eaLnBrk="1" fontAlgn="ctr" latinLnBrk="0" hangingPunct="1"/>
                      <a:r>
                        <a:rPr lang="ru-RU" sz="1300" b="1" i="0" u="none" strike="noStrike" kern="1200" dirty="0" smtClean="0">
                          <a:solidFill>
                            <a:schemeClr val="tx1"/>
                          </a:solidFill>
                          <a:effectLst/>
                          <a:latin typeface="Calibri"/>
                          <a:ea typeface="+mn-ea"/>
                          <a:cs typeface="+mn-cs"/>
                        </a:rPr>
                        <a:t>Поступило </a:t>
                      </a:r>
                    </a:p>
                    <a:p>
                      <a:pPr marL="0" algn="ctr" defTabSz="914104" rtl="0" eaLnBrk="1" fontAlgn="ctr" latinLnBrk="0" hangingPunct="1"/>
                      <a:r>
                        <a:rPr lang="ru-RU" sz="1300" b="1" i="0" u="none" strike="noStrike" kern="1200" dirty="0" smtClean="0">
                          <a:solidFill>
                            <a:schemeClr val="tx1"/>
                          </a:solidFill>
                          <a:effectLst/>
                          <a:latin typeface="Calibri"/>
                          <a:ea typeface="+mn-ea"/>
                          <a:cs typeface="+mn-cs"/>
                        </a:rPr>
                        <a:t>на 41 л/с </a:t>
                      </a:r>
                    </a:p>
                    <a:p>
                      <a:pPr marL="0" algn="ctr" defTabSz="914104" rtl="0" eaLnBrk="1" fontAlgn="ctr" latinLnBrk="0" hangingPunct="1"/>
                      <a:r>
                        <a:rPr lang="ru-RU" sz="1300" b="1" i="0" u="none" strike="noStrike" kern="1200" dirty="0" smtClean="0">
                          <a:solidFill>
                            <a:schemeClr val="tx1"/>
                          </a:solidFill>
                          <a:effectLst/>
                          <a:latin typeface="Calibri"/>
                          <a:ea typeface="+mn-ea"/>
                          <a:cs typeface="+mn-cs"/>
                        </a:rPr>
                        <a:t>млн.</a:t>
                      </a:r>
                      <a:r>
                        <a:rPr lang="ru-RU" sz="1300" b="1" i="0" u="none" strike="noStrike" kern="1200" baseline="0" dirty="0" smtClean="0">
                          <a:solidFill>
                            <a:schemeClr val="tx1"/>
                          </a:solidFill>
                          <a:effectLst/>
                          <a:latin typeface="Calibri"/>
                          <a:ea typeface="+mn-ea"/>
                          <a:cs typeface="+mn-cs"/>
                        </a:rPr>
                        <a:t> руб.</a:t>
                      </a:r>
                      <a:endParaRPr lang="ru-RU" sz="1300" b="1" i="0" u="none" strike="noStrike" kern="1200" dirty="0">
                        <a:solidFill>
                          <a:schemeClr val="tx1"/>
                        </a:solidFill>
                        <a:effectLst/>
                        <a:latin typeface="Calibri"/>
                        <a:ea typeface="+mn-ea"/>
                        <a:cs typeface="+mn-cs"/>
                      </a:endParaRPr>
                    </a:p>
                  </a:txBody>
                  <a:tcPr marL="10001" marR="10001"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8EE"/>
                    </a:solidFill>
                  </a:tcPr>
                </a:tc>
                <a:tc>
                  <a:txBody>
                    <a:bodyPr/>
                    <a:lstStyle/>
                    <a:p>
                      <a:pPr marL="0" algn="ctr" defTabSz="914104" rtl="0" eaLnBrk="1" fontAlgn="ctr" latinLnBrk="0" hangingPunct="1"/>
                      <a:r>
                        <a:rPr lang="ru-RU" sz="1300" b="1" i="0" u="none" strike="noStrike" kern="1200" dirty="0" smtClean="0">
                          <a:solidFill>
                            <a:schemeClr val="tx1"/>
                          </a:solidFill>
                          <a:effectLst/>
                          <a:latin typeface="+mn-lt"/>
                          <a:ea typeface="+mn-ea"/>
                          <a:cs typeface="+mn-cs"/>
                        </a:rPr>
                        <a:t>Кассовый расход с 41 л/с, млн. руб. </a:t>
                      </a:r>
                      <a:endParaRPr lang="ru-RU" sz="1300" b="1" i="0" u="none" strike="noStrike" kern="1200" dirty="0">
                        <a:solidFill>
                          <a:schemeClr val="tx1"/>
                        </a:solidFill>
                        <a:effectLst/>
                        <a:latin typeface="+mn-lt"/>
                        <a:ea typeface="+mn-ea"/>
                        <a:cs typeface="+mn-cs"/>
                      </a:endParaRPr>
                    </a:p>
                  </a:txBody>
                  <a:tcPr marL="10001" marR="10001"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8EE"/>
                    </a:solidFill>
                  </a:tcPr>
                </a:tc>
                <a:tc>
                  <a:txBody>
                    <a:bodyPr/>
                    <a:lstStyle/>
                    <a:p>
                      <a:pPr marL="0" algn="ctr" defTabSz="914104" rtl="0" eaLnBrk="1" fontAlgn="ctr" latinLnBrk="0" hangingPunct="1"/>
                      <a:r>
                        <a:rPr lang="ru-RU" sz="1300" b="1" i="0" u="none" strike="noStrike" kern="1200" dirty="0" smtClean="0">
                          <a:solidFill>
                            <a:schemeClr val="tx1"/>
                          </a:solidFill>
                          <a:effectLst/>
                          <a:latin typeface="Calibri"/>
                          <a:ea typeface="+mn-ea"/>
                          <a:cs typeface="+mn-cs"/>
                        </a:rPr>
                        <a:t>Остаток</a:t>
                      </a:r>
                      <a:endParaRPr lang="ru-RU" sz="1300" b="1" i="0" u="none" strike="noStrike" kern="1200" dirty="0">
                        <a:solidFill>
                          <a:schemeClr val="tx1"/>
                        </a:solidFill>
                        <a:effectLst/>
                        <a:latin typeface="Calibri"/>
                        <a:ea typeface="+mn-ea"/>
                        <a:cs typeface="+mn-cs"/>
                      </a:endParaRPr>
                    </a:p>
                  </a:txBody>
                  <a:tcPr marL="10001" marR="10001"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8EE"/>
                    </a:solidFill>
                  </a:tcPr>
                </a:tc>
                <a:extLst>
                  <a:ext uri="{0D108BD9-81ED-4DB2-BD59-A6C34878D82A}">
                    <a16:rowId xmlns:a16="http://schemas.microsoft.com/office/drawing/2014/main" xmlns="" val="10000"/>
                  </a:ext>
                </a:extLst>
              </a:tr>
              <a:tr h="498880">
                <a:tc>
                  <a:txBody>
                    <a:bodyPr/>
                    <a:lstStyle/>
                    <a:p>
                      <a:r>
                        <a:rPr lang="ru-RU" sz="1300" b="1" i="0" u="none" strike="noStrike" kern="1200" dirty="0" smtClean="0">
                          <a:solidFill>
                            <a:schemeClr val="accent5">
                              <a:lumMod val="50000"/>
                            </a:schemeClr>
                          </a:solidFill>
                          <a:effectLst/>
                          <a:latin typeface="Calibri"/>
                          <a:ea typeface="+mn-ea"/>
                          <a:cs typeface="+mn-cs"/>
                        </a:rPr>
                        <a:t>ЦЕЛЕВЫЕ СРЕДСТВА, ПРЕДОСТАВЛЕННЫЕ ИЗ ФБ</a:t>
                      </a:r>
                      <a:endParaRPr lang="ru-RU" sz="1300" b="1" i="0" u="none" strike="noStrike" kern="1200" dirty="0">
                        <a:solidFill>
                          <a:schemeClr val="accent5">
                            <a:lumMod val="50000"/>
                          </a:schemeClr>
                        </a:solidFill>
                        <a:effectLst/>
                        <a:latin typeface="Calibri"/>
                        <a:ea typeface="+mn-ea"/>
                        <a:cs typeface="+mn-cs"/>
                      </a:endParaRPr>
                    </a:p>
                  </a:txBody>
                  <a:tcPr marL="37800" marR="0"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EAF2FA">
                        <a:alpha val="71000"/>
                      </a:srgbClr>
                    </a:solidFill>
                  </a:tcPr>
                </a:tc>
                <a:tc>
                  <a:txBody>
                    <a:bodyPr/>
                    <a:lstStyle/>
                    <a:p>
                      <a:pPr marL="0" algn="ctr" defTabSz="914104" rtl="0" eaLnBrk="1" fontAlgn="ctr" latinLnBrk="0" hangingPunct="1"/>
                      <a:r>
                        <a:rPr lang="ru-RU" sz="1300" b="1" i="0" u="none" strike="noStrike" kern="1200" dirty="0" smtClean="0">
                          <a:solidFill>
                            <a:schemeClr val="accent5">
                              <a:lumMod val="50000"/>
                            </a:schemeClr>
                          </a:solidFill>
                          <a:effectLst/>
                          <a:latin typeface="Calibri"/>
                          <a:ea typeface="+mn-ea"/>
                          <a:cs typeface="+mn-cs"/>
                        </a:rPr>
                        <a:t>19</a:t>
                      </a:r>
                      <a:endParaRPr lang="ru-RU" sz="1300" b="1" i="0" u="none" strike="noStrike" kern="1200" dirty="0">
                        <a:solidFill>
                          <a:schemeClr val="accent5">
                            <a:lumMod val="50000"/>
                          </a:schemeClr>
                        </a:solidFill>
                        <a:effectLst/>
                        <a:latin typeface="Calibri"/>
                        <a:ea typeface="+mn-ea"/>
                        <a:cs typeface="+mn-cs"/>
                      </a:endParaRPr>
                    </a:p>
                  </a:txBody>
                  <a:tcPr marL="10001" marR="10001"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EAF2FA">
                        <a:alpha val="71000"/>
                      </a:srgbClr>
                    </a:solidFill>
                  </a:tcPr>
                </a:tc>
                <a:tc>
                  <a:txBody>
                    <a:bodyPr/>
                    <a:lstStyle/>
                    <a:p>
                      <a:pPr marL="0" marR="0" indent="0" algn="l" defTabSz="914104" rtl="0" eaLnBrk="1" fontAlgn="auto" latinLnBrk="0" hangingPunct="1">
                        <a:lnSpc>
                          <a:spcPct val="100000"/>
                        </a:lnSpc>
                        <a:spcBef>
                          <a:spcPts val="0"/>
                        </a:spcBef>
                        <a:spcAft>
                          <a:spcPts val="0"/>
                        </a:spcAft>
                        <a:buClrTx/>
                        <a:buSzTx/>
                        <a:buFontTx/>
                        <a:buNone/>
                        <a:tabLst/>
                        <a:defRPr/>
                      </a:pPr>
                      <a:r>
                        <a:rPr lang="ru-RU" sz="1300" b="1" i="0" u="none" strike="noStrike" kern="1200" baseline="0" dirty="0" smtClean="0">
                          <a:solidFill>
                            <a:schemeClr val="accent5">
                              <a:lumMod val="50000"/>
                            </a:schemeClr>
                          </a:solidFill>
                          <a:effectLst/>
                          <a:latin typeface="Calibri"/>
                          <a:ea typeface="+mn-ea"/>
                          <a:cs typeface="+mn-cs"/>
                        </a:rPr>
                        <a:t>18 358,93</a:t>
                      </a:r>
                      <a:endParaRPr lang="ru-RU" sz="1300" b="1" i="0" u="none" strike="noStrike" kern="1200" baseline="0" dirty="0">
                        <a:solidFill>
                          <a:schemeClr val="accent5">
                            <a:lumMod val="50000"/>
                          </a:schemeClr>
                        </a:solidFill>
                        <a:effectLst/>
                        <a:latin typeface="Calibri"/>
                        <a:ea typeface="+mn-ea"/>
                        <a:cs typeface="+mn-cs"/>
                      </a:endParaRPr>
                    </a:p>
                  </a:txBody>
                  <a:tcPr marL="302400" marR="10001"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EAF2FA">
                        <a:alpha val="71000"/>
                      </a:srgbClr>
                    </a:solidFill>
                  </a:tcPr>
                </a:tc>
                <a:tc>
                  <a:txBody>
                    <a:bodyPr/>
                    <a:lstStyle/>
                    <a:p>
                      <a:pPr marL="0" marR="0" indent="0" algn="l" defTabSz="914104" rtl="0" eaLnBrk="1" fontAlgn="auto" latinLnBrk="0" hangingPunct="1">
                        <a:lnSpc>
                          <a:spcPct val="100000"/>
                        </a:lnSpc>
                        <a:spcBef>
                          <a:spcPts val="0"/>
                        </a:spcBef>
                        <a:spcAft>
                          <a:spcPts val="0"/>
                        </a:spcAft>
                        <a:buClrTx/>
                        <a:buSzTx/>
                        <a:buFontTx/>
                        <a:buNone/>
                        <a:tabLst/>
                        <a:defRPr/>
                      </a:pPr>
                      <a:r>
                        <a:rPr lang="ru-RU" sz="1300" b="1" i="0" u="none" strike="noStrike" kern="1200" dirty="0" smtClean="0">
                          <a:solidFill>
                            <a:schemeClr val="accent5">
                              <a:lumMod val="50000"/>
                            </a:schemeClr>
                          </a:solidFill>
                          <a:effectLst/>
                          <a:latin typeface="Calibri"/>
                          <a:ea typeface="+mn-ea"/>
                          <a:cs typeface="+mn-cs"/>
                        </a:rPr>
                        <a:t>11 265,71</a:t>
                      </a:r>
                      <a:endParaRPr lang="ru-RU" sz="1300" b="1" i="0" u="none" strike="noStrike" kern="1200" dirty="0">
                        <a:solidFill>
                          <a:schemeClr val="accent5">
                            <a:lumMod val="50000"/>
                          </a:schemeClr>
                        </a:solidFill>
                        <a:effectLst/>
                        <a:latin typeface="Calibri"/>
                        <a:ea typeface="+mn-ea"/>
                        <a:cs typeface="+mn-cs"/>
                      </a:endParaRPr>
                    </a:p>
                  </a:txBody>
                  <a:tcPr marL="302400" marR="10001"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EAF2FA">
                        <a:alpha val="71000"/>
                      </a:srgbClr>
                    </a:solidFill>
                  </a:tcPr>
                </a:tc>
                <a:tc>
                  <a:txBody>
                    <a:bodyPr/>
                    <a:lstStyle/>
                    <a:p>
                      <a:pPr marL="0" marR="0" indent="0" algn="ctr" defTabSz="914104" rtl="0" eaLnBrk="1" fontAlgn="auto" latinLnBrk="0" hangingPunct="1">
                        <a:lnSpc>
                          <a:spcPct val="100000"/>
                        </a:lnSpc>
                        <a:spcBef>
                          <a:spcPts val="0"/>
                        </a:spcBef>
                        <a:spcAft>
                          <a:spcPts val="0"/>
                        </a:spcAft>
                        <a:buClrTx/>
                        <a:buSzTx/>
                        <a:buFontTx/>
                        <a:buNone/>
                        <a:tabLst/>
                        <a:defRPr/>
                      </a:pPr>
                      <a:r>
                        <a:rPr lang="ru-RU" sz="1300" b="1" i="0" u="none" strike="noStrike" kern="1200" baseline="0" dirty="0" smtClean="0">
                          <a:solidFill>
                            <a:schemeClr val="accent5">
                              <a:lumMod val="50000"/>
                            </a:schemeClr>
                          </a:solidFill>
                          <a:effectLst/>
                          <a:latin typeface="Calibri"/>
                          <a:ea typeface="+mn-ea"/>
                          <a:cs typeface="+mn-cs"/>
                        </a:rPr>
                        <a:t>7 093,22</a:t>
                      </a:r>
                      <a:endParaRPr lang="ru-RU" sz="1300" b="1" i="0" u="none" strike="noStrike" kern="1200" baseline="0" dirty="0">
                        <a:solidFill>
                          <a:schemeClr val="accent5">
                            <a:lumMod val="50000"/>
                          </a:schemeClr>
                        </a:solidFill>
                        <a:effectLst/>
                        <a:latin typeface="Calibri"/>
                        <a:ea typeface="+mn-ea"/>
                        <a:cs typeface="+mn-cs"/>
                      </a:endParaRPr>
                    </a:p>
                  </a:txBody>
                  <a:tcPr marL="0" marR="0"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EAF2FA">
                        <a:alpha val="71000"/>
                      </a:srgbClr>
                    </a:solidFill>
                  </a:tcPr>
                </a:tc>
                <a:extLst>
                  <a:ext uri="{0D108BD9-81ED-4DB2-BD59-A6C34878D82A}">
                    <a16:rowId xmlns:a16="http://schemas.microsoft.com/office/drawing/2014/main" xmlns="" val="10002"/>
                  </a:ext>
                </a:extLst>
              </a:tr>
              <a:tr h="744045">
                <a:tc>
                  <a:txBody>
                    <a:bodyPr/>
                    <a:lstStyle/>
                    <a:p>
                      <a:r>
                        <a:rPr lang="ru-RU" sz="1300" b="1" i="0" u="none" strike="noStrike" kern="1200" dirty="0" smtClean="0">
                          <a:solidFill>
                            <a:srgbClr val="FF0000"/>
                          </a:solidFill>
                          <a:effectLst/>
                          <a:latin typeface="Calibri"/>
                          <a:ea typeface="+mn-ea"/>
                          <a:cs typeface="+mn-cs"/>
                        </a:rPr>
                        <a:t>СРЕДСТВА ФИНАНСОВО-ХОЗЯЙСТВЕННОЙ ДЕЯТЕЛЬНОСТИ</a:t>
                      </a:r>
                      <a:endParaRPr lang="ru-RU" sz="1300" b="1" i="0" u="none" strike="noStrike" kern="1200" dirty="0">
                        <a:solidFill>
                          <a:srgbClr val="FF0000"/>
                        </a:solidFill>
                        <a:effectLst/>
                        <a:latin typeface="Calibri"/>
                        <a:ea typeface="+mn-ea"/>
                        <a:cs typeface="+mn-cs"/>
                      </a:endParaRPr>
                    </a:p>
                  </a:txBody>
                  <a:tcPr marL="37800" marR="0"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EAF2FA">
                        <a:alpha val="71000"/>
                      </a:srgbClr>
                    </a:solidFill>
                  </a:tcPr>
                </a:tc>
                <a:tc>
                  <a:txBody>
                    <a:bodyPr/>
                    <a:lstStyle/>
                    <a:p>
                      <a:pPr algn="ctr" fontAlgn="ctr"/>
                      <a:r>
                        <a:rPr lang="ru-RU" sz="1300" b="1" i="0" u="none" strike="noStrike" dirty="0" smtClean="0">
                          <a:solidFill>
                            <a:srgbClr val="FF0000"/>
                          </a:solidFill>
                          <a:effectLst/>
                          <a:latin typeface="Calibri"/>
                        </a:rPr>
                        <a:t>21</a:t>
                      </a:r>
                      <a:endParaRPr lang="ru-RU" sz="1300" b="1" i="0" u="none" strike="noStrike" dirty="0">
                        <a:solidFill>
                          <a:srgbClr val="FF0000"/>
                        </a:solidFill>
                        <a:effectLst/>
                        <a:latin typeface="Calibri"/>
                      </a:endParaRPr>
                    </a:p>
                  </a:txBody>
                  <a:tcPr marL="10001" marR="10001"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EAF2FA">
                        <a:alpha val="71000"/>
                      </a:srgbClr>
                    </a:solidFill>
                  </a:tcPr>
                </a:tc>
                <a:tc>
                  <a:txBody>
                    <a:bodyPr/>
                    <a:lstStyle/>
                    <a:p>
                      <a:pPr marL="0" algn="l" defTabSz="914104" rtl="0" eaLnBrk="1" fontAlgn="ctr" latinLnBrk="0" hangingPunct="1"/>
                      <a:r>
                        <a:rPr lang="ru-RU" sz="1300" b="1" i="0" u="none" strike="noStrike" kern="1200" dirty="0" smtClean="0">
                          <a:solidFill>
                            <a:srgbClr val="FF0000"/>
                          </a:solidFill>
                          <a:effectLst/>
                          <a:latin typeface="Calibri"/>
                          <a:ea typeface="+mn-ea"/>
                          <a:cs typeface="+mn-cs"/>
                        </a:rPr>
                        <a:t>57 592,26</a:t>
                      </a:r>
                      <a:endParaRPr lang="ru-RU" sz="1300" b="1" i="0" u="none" strike="noStrike" kern="1200" dirty="0">
                        <a:solidFill>
                          <a:srgbClr val="FF0000"/>
                        </a:solidFill>
                        <a:effectLst/>
                        <a:latin typeface="Calibri"/>
                        <a:ea typeface="+mn-ea"/>
                        <a:cs typeface="+mn-cs"/>
                      </a:endParaRPr>
                    </a:p>
                  </a:txBody>
                  <a:tcPr marL="302400" marR="10001"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EAF2FA">
                        <a:alpha val="71000"/>
                      </a:srgbClr>
                    </a:solidFill>
                  </a:tcPr>
                </a:tc>
                <a:tc>
                  <a:txBody>
                    <a:bodyPr/>
                    <a:lstStyle/>
                    <a:p>
                      <a:pPr marL="0" marR="0" indent="0" algn="l" defTabSz="914104" rtl="0" eaLnBrk="1" fontAlgn="auto" latinLnBrk="0" hangingPunct="1">
                        <a:lnSpc>
                          <a:spcPct val="100000"/>
                        </a:lnSpc>
                        <a:spcBef>
                          <a:spcPts val="0"/>
                        </a:spcBef>
                        <a:spcAft>
                          <a:spcPts val="0"/>
                        </a:spcAft>
                        <a:buClrTx/>
                        <a:buSzTx/>
                        <a:buFontTx/>
                        <a:buNone/>
                        <a:tabLst/>
                        <a:defRPr/>
                      </a:pPr>
                      <a:r>
                        <a:rPr lang="ru-RU" sz="1300" b="1" i="0" u="none" strike="noStrike" kern="1200" dirty="0" smtClean="0">
                          <a:solidFill>
                            <a:srgbClr val="FF0000"/>
                          </a:solidFill>
                          <a:effectLst/>
                          <a:latin typeface="Calibri"/>
                          <a:ea typeface="+mn-ea"/>
                          <a:cs typeface="+mn-cs"/>
                        </a:rPr>
                        <a:t>44  427,88</a:t>
                      </a:r>
                      <a:endParaRPr lang="ru-RU" sz="1300" b="1" i="0" u="none" strike="noStrike" kern="1200" dirty="0">
                        <a:solidFill>
                          <a:srgbClr val="FF0000"/>
                        </a:solidFill>
                        <a:effectLst/>
                        <a:latin typeface="Calibri"/>
                        <a:ea typeface="+mn-ea"/>
                        <a:cs typeface="+mn-cs"/>
                      </a:endParaRPr>
                    </a:p>
                  </a:txBody>
                  <a:tcPr marL="302400" marR="10001"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EAF2FA">
                        <a:alpha val="71000"/>
                      </a:srgbClr>
                    </a:solidFill>
                  </a:tcPr>
                </a:tc>
                <a:tc>
                  <a:txBody>
                    <a:bodyPr/>
                    <a:lstStyle/>
                    <a:p>
                      <a:pPr marL="0" marR="0" indent="0" algn="ctr" defTabSz="914104" rtl="0" eaLnBrk="1" fontAlgn="auto" latinLnBrk="0" hangingPunct="1">
                        <a:lnSpc>
                          <a:spcPct val="100000"/>
                        </a:lnSpc>
                        <a:spcBef>
                          <a:spcPts val="0"/>
                        </a:spcBef>
                        <a:spcAft>
                          <a:spcPts val="0"/>
                        </a:spcAft>
                        <a:buClrTx/>
                        <a:buSzTx/>
                        <a:buFontTx/>
                        <a:buNone/>
                        <a:tabLst/>
                        <a:defRPr/>
                      </a:pPr>
                      <a:r>
                        <a:rPr lang="ru-RU" sz="1300" b="1" i="0" u="none" strike="noStrike" kern="1200" baseline="0" dirty="0" smtClean="0">
                          <a:solidFill>
                            <a:srgbClr val="FF0000"/>
                          </a:solidFill>
                          <a:effectLst/>
                          <a:latin typeface="Calibri"/>
                          <a:ea typeface="+mn-ea"/>
                          <a:cs typeface="+mn-cs"/>
                        </a:rPr>
                        <a:t>13 164,38</a:t>
                      </a:r>
                      <a:endParaRPr lang="ru-RU" sz="1300" b="1" i="0" u="none" strike="noStrike" kern="1200" baseline="0" dirty="0">
                        <a:solidFill>
                          <a:srgbClr val="FF0000"/>
                        </a:solidFill>
                        <a:effectLst/>
                        <a:latin typeface="Calibri"/>
                        <a:ea typeface="+mn-ea"/>
                        <a:cs typeface="+mn-cs"/>
                      </a:endParaRPr>
                    </a:p>
                  </a:txBody>
                  <a:tcPr marL="0" marR="0"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EAF2FA">
                        <a:alpha val="71000"/>
                      </a:srgbClr>
                    </a:solidFill>
                  </a:tcPr>
                </a:tc>
                <a:extLst>
                  <a:ext uri="{0D108BD9-81ED-4DB2-BD59-A6C34878D82A}">
                    <a16:rowId xmlns:a16="http://schemas.microsoft.com/office/drawing/2014/main" xmlns="" val="10003"/>
                  </a:ext>
                </a:extLst>
              </a:tr>
              <a:tr h="282597">
                <a:tc>
                  <a:txBody>
                    <a:bodyPr/>
                    <a:lstStyle/>
                    <a:p>
                      <a:pPr algn="l" fontAlgn="ctr"/>
                      <a:r>
                        <a:rPr lang="ru-RU" sz="1300" b="1" i="0" u="none" strike="noStrike" kern="1200" dirty="0" smtClean="0">
                          <a:solidFill>
                            <a:schemeClr val="accent5">
                              <a:lumMod val="50000"/>
                            </a:schemeClr>
                          </a:solidFill>
                          <a:effectLst/>
                          <a:latin typeface="Calibri"/>
                          <a:ea typeface="+mn-ea"/>
                          <a:cs typeface="+mn-cs"/>
                        </a:rPr>
                        <a:t>ИТОГО</a:t>
                      </a:r>
                      <a:endParaRPr lang="ru-RU" sz="1300" b="1" i="0" u="none" strike="noStrike" kern="1200" dirty="0">
                        <a:solidFill>
                          <a:schemeClr val="accent5">
                            <a:lumMod val="50000"/>
                          </a:schemeClr>
                        </a:solidFill>
                        <a:effectLst/>
                        <a:latin typeface="Calibri"/>
                        <a:ea typeface="+mn-ea"/>
                        <a:cs typeface="+mn-cs"/>
                      </a:endParaRPr>
                    </a:p>
                  </a:txBody>
                  <a:tcPr marL="37800" marR="0"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EAF2FA">
                        <a:alpha val="71000"/>
                      </a:srgbClr>
                    </a:solidFill>
                  </a:tcPr>
                </a:tc>
                <a:tc>
                  <a:txBody>
                    <a:bodyPr/>
                    <a:lstStyle/>
                    <a:p>
                      <a:pPr algn="ctr" fontAlgn="ctr"/>
                      <a:r>
                        <a:rPr lang="ru-RU" sz="1300" b="1" i="0" u="none" strike="noStrike" dirty="0" smtClean="0">
                          <a:solidFill>
                            <a:schemeClr val="accent5">
                              <a:lumMod val="50000"/>
                            </a:schemeClr>
                          </a:solidFill>
                          <a:effectLst/>
                          <a:latin typeface="Calibri"/>
                        </a:rPr>
                        <a:t>40</a:t>
                      </a:r>
                      <a:endParaRPr lang="ru-RU" sz="1300" b="1" i="0" u="none" strike="noStrike" dirty="0">
                        <a:solidFill>
                          <a:schemeClr val="accent5">
                            <a:lumMod val="50000"/>
                          </a:schemeClr>
                        </a:solidFill>
                        <a:effectLst/>
                        <a:latin typeface="Calibri"/>
                      </a:endParaRPr>
                    </a:p>
                  </a:txBody>
                  <a:tcPr marL="10001" marR="10001"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EAF2FA">
                        <a:alpha val="71000"/>
                      </a:srgbClr>
                    </a:solidFill>
                  </a:tcPr>
                </a:tc>
                <a:tc>
                  <a:txBody>
                    <a:bodyPr/>
                    <a:lstStyle/>
                    <a:p>
                      <a:pPr algn="l" fontAlgn="ctr"/>
                      <a:r>
                        <a:rPr lang="ru-RU" sz="1300" b="1" i="0" u="none" strike="noStrike" dirty="0" smtClean="0">
                          <a:solidFill>
                            <a:schemeClr val="accent5">
                              <a:lumMod val="50000"/>
                            </a:schemeClr>
                          </a:solidFill>
                          <a:effectLst/>
                          <a:latin typeface="Calibri"/>
                        </a:rPr>
                        <a:t>75 951,19</a:t>
                      </a:r>
                      <a:endParaRPr lang="ru-RU" sz="1300" b="1" i="0" u="none" strike="noStrike" dirty="0">
                        <a:solidFill>
                          <a:schemeClr val="accent5">
                            <a:lumMod val="50000"/>
                          </a:schemeClr>
                        </a:solidFill>
                        <a:effectLst/>
                        <a:latin typeface="Calibri"/>
                      </a:endParaRPr>
                    </a:p>
                  </a:txBody>
                  <a:tcPr marL="302400" marR="10001"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EAF2FA">
                        <a:alpha val="71000"/>
                      </a:srgbClr>
                    </a:solidFill>
                  </a:tcPr>
                </a:tc>
                <a:tc>
                  <a:txBody>
                    <a:bodyPr/>
                    <a:lstStyle/>
                    <a:p>
                      <a:pPr marL="0" marR="0" indent="0" algn="l" defTabSz="914104" rtl="0" eaLnBrk="1" fontAlgn="auto" latinLnBrk="0" hangingPunct="1">
                        <a:lnSpc>
                          <a:spcPct val="100000"/>
                        </a:lnSpc>
                        <a:spcBef>
                          <a:spcPts val="0"/>
                        </a:spcBef>
                        <a:spcAft>
                          <a:spcPts val="0"/>
                        </a:spcAft>
                        <a:buClrTx/>
                        <a:buSzTx/>
                        <a:buFontTx/>
                        <a:buNone/>
                        <a:tabLst/>
                        <a:defRPr/>
                      </a:pPr>
                      <a:r>
                        <a:rPr lang="ru-RU" sz="1300" b="1" i="0" u="none" strike="noStrike" kern="1200" dirty="0" smtClean="0">
                          <a:solidFill>
                            <a:schemeClr val="accent5">
                              <a:lumMod val="50000"/>
                            </a:schemeClr>
                          </a:solidFill>
                          <a:effectLst/>
                          <a:latin typeface="Calibri"/>
                          <a:ea typeface="+mn-ea"/>
                          <a:cs typeface="+mn-cs"/>
                        </a:rPr>
                        <a:t>55 693,59</a:t>
                      </a:r>
                      <a:endParaRPr lang="ru-RU" sz="1300" b="1" i="0" u="none" strike="noStrike" kern="1200" dirty="0">
                        <a:solidFill>
                          <a:schemeClr val="accent5">
                            <a:lumMod val="50000"/>
                          </a:schemeClr>
                        </a:solidFill>
                        <a:effectLst/>
                        <a:latin typeface="Calibri"/>
                        <a:ea typeface="+mn-ea"/>
                        <a:cs typeface="+mn-cs"/>
                      </a:endParaRPr>
                    </a:p>
                  </a:txBody>
                  <a:tcPr marL="302400" marR="10001"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EAF2FA">
                        <a:alpha val="71000"/>
                      </a:srgbClr>
                    </a:solidFill>
                  </a:tcPr>
                </a:tc>
                <a:tc>
                  <a:txBody>
                    <a:bodyPr/>
                    <a:lstStyle/>
                    <a:p>
                      <a:pPr marL="0" marR="0" indent="0" algn="ctr" defTabSz="914104" rtl="0" eaLnBrk="1" fontAlgn="auto" latinLnBrk="0" hangingPunct="1">
                        <a:lnSpc>
                          <a:spcPct val="100000"/>
                        </a:lnSpc>
                        <a:spcBef>
                          <a:spcPts val="0"/>
                        </a:spcBef>
                        <a:spcAft>
                          <a:spcPts val="0"/>
                        </a:spcAft>
                        <a:buClrTx/>
                        <a:buSzTx/>
                        <a:buFontTx/>
                        <a:buNone/>
                        <a:tabLst/>
                        <a:defRPr/>
                      </a:pPr>
                      <a:r>
                        <a:rPr lang="ru-RU" sz="1300" b="1" i="0" u="none" strike="noStrike" kern="1200" baseline="0" dirty="0" smtClean="0">
                          <a:solidFill>
                            <a:schemeClr val="accent5">
                              <a:lumMod val="50000"/>
                            </a:schemeClr>
                          </a:solidFill>
                          <a:effectLst/>
                          <a:latin typeface="Calibri"/>
                          <a:ea typeface="+mn-ea"/>
                          <a:cs typeface="+mn-cs"/>
                        </a:rPr>
                        <a:t>20 257,60</a:t>
                      </a:r>
                      <a:endParaRPr lang="ru-RU" sz="1300" b="1" i="0" u="none" strike="noStrike" kern="1200" baseline="0" dirty="0">
                        <a:solidFill>
                          <a:schemeClr val="accent5">
                            <a:lumMod val="50000"/>
                          </a:schemeClr>
                        </a:solidFill>
                        <a:effectLst/>
                        <a:latin typeface="Calibri"/>
                        <a:ea typeface="+mn-ea"/>
                        <a:cs typeface="+mn-cs"/>
                      </a:endParaRPr>
                    </a:p>
                  </a:txBody>
                  <a:tcPr marL="0" marR="0"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EAF2FA">
                        <a:alpha val="71000"/>
                      </a:srgbClr>
                    </a:solidFill>
                  </a:tcPr>
                </a:tc>
                <a:extLst>
                  <a:ext uri="{0D108BD9-81ED-4DB2-BD59-A6C34878D82A}">
                    <a16:rowId xmlns:a16="http://schemas.microsoft.com/office/drawing/2014/main" xmlns="" val="10004"/>
                  </a:ext>
                </a:extLst>
              </a:tr>
            </a:tbl>
          </a:graphicData>
        </a:graphic>
      </p:graphicFrame>
      <p:sp>
        <p:nvSpPr>
          <p:cNvPr id="23" name="Прямоугольник 22"/>
          <p:cNvSpPr/>
          <p:nvPr/>
        </p:nvSpPr>
        <p:spPr>
          <a:xfrm>
            <a:off x="6277452" y="4732992"/>
            <a:ext cx="6412702" cy="445626"/>
          </a:xfrm>
          <a:prstGeom prst="rect">
            <a:avLst/>
          </a:prstGeom>
          <a:solidFill>
            <a:schemeClr val="accent2">
              <a:lumMod val="40000"/>
              <a:lumOff val="60000"/>
            </a:schemeClr>
          </a:solidFill>
          <a:ln>
            <a:noFill/>
          </a:ln>
          <a:effectLst>
            <a:glow rad="508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42455" tIns="53920" rIns="42455" bIns="53920" rtlCol="0" anchor="ctr"/>
          <a:lstStyle/>
          <a:p>
            <a:endParaRPr lang="ru-RU" sz="1200" i="1" dirty="0">
              <a:solidFill>
                <a:prstClr val="black"/>
              </a:solidFill>
              <a:cs typeface="Times New Roman" panose="02020603050405020304" pitchFamily="18" charset="0"/>
            </a:endParaRPr>
          </a:p>
          <a:p>
            <a:r>
              <a:rPr lang="ru-RU" sz="1200" i="1" dirty="0">
                <a:solidFill>
                  <a:prstClr val="black"/>
                </a:solidFill>
                <a:cs typeface="Times New Roman" panose="02020603050405020304" pitchFamily="18" charset="0"/>
              </a:rPr>
              <a:t>Информация  по состоянию на </a:t>
            </a:r>
            <a:r>
              <a:rPr lang="ru-RU" sz="1200" b="1" i="1" dirty="0">
                <a:solidFill>
                  <a:srgbClr val="FF0000"/>
                </a:solidFill>
                <a:cs typeface="Times New Roman" panose="02020603050405020304" pitchFamily="18" charset="0"/>
              </a:rPr>
              <a:t>10 сентября 2018 </a:t>
            </a:r>
            <a:r>
              <a:rPr lang="ru-RU" sz="1200" i="1" dirty="0">
                <a:solidFill>
                  <a:prstClr val="black"/>
                </a:solidFill>
                <a:cs typeface="Times New Roman" panose="02020603050405020304" pitchFamily="18" charset="0"/>
              </a:rPr>
              <a:t>года нарастающим итогом начиная с 2016 года (казначейское сопровождение целевых средств и средств ФХД с 2016 года )</a:t>
            </a:r>
          </a:p>
          <a:p>
            <a:endParaRPr lang="ru-RU" sz="1200" i="1" dirty="0">
              <a:solidFill>
                <a:prstClr val="black"/>
              </a:solidFill>
              <a:cs typeface="Times New Roman" panose="02020603050405020304" pitchFamily="18" charset="0"/>
            </a:endParaRPr>
          </a:p>
        </p:txBody>
      </p:sp>
      <p:sp>
        <p:nvSpPr>
          <p:cNvPr id="24" name="Номер слайда 2"/>
          <p:cNvSpPr txBox="1">
            <a:spLocks/>
          </p:cNvSpPr>
          <p:nvPr/>
        </p:nvSpPr>
        <p:spPr>
          <a:xfrm>
            <a:off x="9921243" y="9070058"/>
            <a:ext cx="2880360" cy="511175"/>
          </a:xfrm>
          <a:prstGeom prst="rect">
            <a:avLst/>
          </a:prstGeom>
        </p:spPr>
        <p:txBody>
          <a:bodyPr vert="horz" lIns="107802" tIns="53909" rIns="107802" bIns="53909" rtlCol="0" anchor="ctr"/>
          <a:lstStyle>
            <a:defPPr>
              <a:defRPr lang="ru-RU"/>
            </a:defPPr>
            <a:lvl1pPr algn="r" rtl="0" fontAlgn="auto">
              <a:spcBef>
                <a:spcPts val="0"/>
              </a:spcBef>
              <a:spcAft>
                <a:spcPts val="0"/>
              </a:spcAft>
              <a:defRPr sz="1200" kern="1200">
                <a:solidFill>
                  <a:schemeClr val="tx1">
                    <a:tint val="75000"/>
                  </a:schemeClr>
                </a:solidFill>
                <a:latin typeface="+mn-lt"/>
                <a:ea typeface="+mn-ea"/>
                <a:cs typeface="+mn-cs"/>
              </a:defRPr>
            </a:lvl1pPr>
            <a:lvl2pPr marL="456109" algn="l" rtl="0" fontAlgn="base">
              <a:spcBef>
                <a:spcPct val="0"/>
              </a:spcBef>
              <a:spcAft>
                <a:spcPct val="0"/>
              </a:spcAft>
              <a:defRPr kern="1200">
                <a:solidFill>
                  <a:schemeClr val="tx1"/>
                </a:solidFill>
                <a:latin typeface="Calibri" pitchFamily="34" charset="0"/>
                <a:ea typeface="+mn-ea"/>
                <a:cs typeface="Arial" charset="0"/>
              </a:defRPr>
            </a:lvl2pPr>
            <a:lvl3pPr marL="912227" algn="l" rtl="0" fontAlgn="base">
              <a:spcBef>
                <a:spcPct val="0"/>
              </a:spcBef>
              <a:spcAft>
                <a:spcPct val="0"/>
              </a:spcAft>
              <a:defRPr kern="1200">
                <a:solidFill>
                  <a:schemeClr val="tx1"/>
                </a:solidFill>
                <a:latin typeface="Calibri" pitchFamily="34" charset="0"/>
                <a:ea typeface="+mn-ea"/>
                <a:cs typeface="Arial" charset="0"/>
              </a:defRPr>
            </a:lvl3pPr>
            <a:lvl4pPr marL="1368329" algn="l" rtl="0" fontAlgn="base">
              <a:spcBef>
                <a:spcPct val="0"/>
              </a:spcBef>
              <a:spcAft>
                <a:spcPct val="0"/>
              </a:spcAft>
              <a:defRPr kern="1200">
                <a:solidFill>
                  <a:schemeClr val="tx1"/>
                </a:solidFill>
                <a:latin typeface="Calibri" pitchFamily="34" charset="0"/>
                <a:ea typeface="+mn-ea"/>
                <a:cs typeface="Arial" charset="0"/>
              </a:defRPr>
            </a:lvl4pPr>
            <a:lvl5pPr marL="1824446" algn="l" rtl="0" fontAlgn="base">
              <a:spcBef>
                <a:spcPct val="0"/>
              </a:spcBef>
              <a:spcAft>
                <a:spcPct val="0"/>
              </a:spcAft>
              <a:defRPr kern="1200">
                <a:solidFill>
                  <a:schemeClr val="tx1"/>
                </a:solidFill>
                <a:latin typeface="Calibri" pitchFamily="34" charset="0"/>
                <a:ea typeface="+mn-ea"/>
                <a:cs typeface="Arial" charset="0"/>
              </a:defRPr>
            </a:lvl5pPr>
            <a:lvl6pPr marL="2280545" algn="l" defTabSz="912227" rtl="0" eaLnBrk="1" latinLnBrk="0" hangingPunct="1">
              <a:defRPr kern="1200">
                <a:solidFill>
                  <a:schemeClr val="tx1"/>
                </a:solidFill>
                <a:latin typeface="Calibri" pitchFamily="34" charset="0"/>
                <a:ea typeface="+mn-ea"/>
                <a:cs typeface="Arial" charset="0"/>
              </a:defRPr>
            </a:lvl6pPr>
            <a:lvl7pPr marL="2736660" algn="l" defTabSz="912227" rtl="0" eaLnBrk="1" latinLnBrk="0" hangingPunct="1">
              <a:defRPr kern="1200">
                <a:solidFill>
                  <a:schemeClr val="tx1"/>
                </a:solidFill>
                <a:latin typeface="Calibri" pitchFamily="34" charset="0"/>
                <a:ea typeface="+mn-ea"/>
                <a:cs typeface="Arial" charset="0"/>
              </a:defRPr>
            </a:lvl7pPr>
            <a:lvl8pPr marL="3192777" algn="l" defTabSz="912227" rtl="0" eaLnBrk="1" latinLnBrk="0" hangingPunct="1">
              <a:defRPr kern="1200">
                <a:solidFill>
                  <a:schemeClr val="tx1"/>
                </a:solidFill>
                <a:latin typeface="Calibri" pitchFamily="34" charset="0"/>
                <a:ea typeface="+mn-ea"/>
                <a:cs typeface="Arial" charset="0"/>
              </a:defRPr>
            </a:lvl8pPr>
            <a:lvl9pPr marL="3648890" algn="l" defTabSz="912227" rtl="0" eaLnBrk="1" latinLnBrk="0" hangingPunct="1">
              <a:defRPr kern="1200">
                <a:solidFill>
                  <a:schemeClr val="tx1"/>
                </a:solidFill>
                <a:latin typeface="Calibri" pitchFamily="34" charset="0"/>
                <a:ea typeface="+mn-ea"/>
                <a:cs typeface="Arial" charset="0"/>
              </a:defRPr>
            </a:lvl9pPr>
          </a:lstStyle>
          <a:p>
            <a:pPr>
              <a:defRPr/>
            </a:pPr>
            <a:fld id="{47EA9584-6FC9-446B-89E9-C9D48C4D1663}" type="slidenum">
              <a:rPr lang="ru-RU" sz="1400">
                <a:solidFill>
                  <a:prstClr val="black">
                    <a:tint val="75000"/>
                  </a:prstClr>
                </a:solidFill>
              </a:rPr>
              <a:pPr>
                <a:defRPr/>
              </a:pPr>
              <a:t>15</a:t>
            </a:fld>
            <a:endParaRPr lang="ru-RU" sz="1400" dirty="0">
              <a:solidFill>
                <a:prstClr val="black">
                  <a:tint val="75000"/>
                </a:prstClr>
              </a:solidFill>
            </a:endParaRPr>
          </a:p>
        </p:txBody>
      </p:sp>
      <p:sp>
        <p:nvSpPr>
          <p:cNvPr id="25" name="Прямоугольник 24"/>
          <p:cNvSpPr/>
          <p:nvPr/>
        </p:nvSpPr>
        <p:spPr>
          <a:xfrm>
            <a:off x="8282763" y="1936167"/>
            <a:ext cx="4407391" cy="555398"/>
          </a:xfrm>
          <a:prstGeom prst="rect">
            <a:avLst/>
          </a:prstGeom>
          <a:noFill/>
          <a:ln w="19050">
            <a:noFill/>
          </a:ln>
          <a:effectLst>
            <a:outerShdw blurRad="50800" dist="38100" dir="2700000" sx="1000" sy="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688" tIns="45837" rIns="91688" bIns="45837"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ru-RU" altLang="ru-RU" i="1" dirty="0" smtClean="0">
              <a:solidFill>
                <a:prstClr val="black"/>
              </a:solidFill>
              <a:latin typeface="Times New Roman" panose="02020603050405020304" pitchFamily="18" charset="0"/>
              <a:cs typeface="Times New Roman" panose="02020603050405020304" pitchFamily="18" charset="0"/>
            </a:endParaRPr>
          </a:p>
          <a:p>
            <a:pPr algn="ctr" eaLnBrk="1" hangingPunct="1"/>
            <a:r>
              <a:rPr lang="ru-RU" altLang="ru-RU" b="1" i="1" dirty="0" smtClean="0">
                <a:solidFill>
                  <a:prstClr val="black"/>
                </a:solidFill>
                <a:latin typeface="Times New Roman" panose="02020603050405020304" pitchFamily="18" charset="0"/>
                <a:cs typeface="Times New Roman" panose="02020603050405020304" pitchFamily="18" charset="0"/>
              </a:rPr>
              <a:t>Размер </a:t>
            </a:r>
            <a:r>
              <a:rPr lang="ru-RU" altLang="ru-RU" b="1" i="1" dirty="0">
                <a:solidFill>
                  <a:prstClr val="black"/>
                </a:solidFill>
                <a:latin typeface="Times New Roman" panose="02020603050405020304" pitchFamily="18" charset="0"/>
                <a:cs typeface="Times New Roman" panose="02020603050405020304" pitchFamily="18" charset="0"/>
              </a:rPr>
              <a:t>уставного </a:t>
            </a:r>
            <a:r>
              <a:rPr lang="ru-RU" altLang="ru-RU" b="1" i="1" dirty="0" smtClean="0">
                <a:solidFill>
                  <a:prstClr val="black"/>
                </a:solidFill>
                <a:latin typeface="Times New Roman" panose="02020603050405020304" pitchFamily="18" charset="0"/>
                <a:cs typeface="Times New Roman" panose="02020603050405020304" pitchFamily="18" charset="0"/>
              </a:rPr>
              <a:t>капитала АО </a:t>
            </a:r>
            <a:r>
              <a:rPr lang="ru-RU" altLang="ru-RU" b="1" i="1" dirty="0">
                <a:solidFill>
                  <a:prstClr val="black"/>
                </a:solidFill>
                <a:latin typeface="Times New Roman" panose="02020603050405020304" pitchFamily="18" charset="0"/>
                <a:cs typeface="Times New Roman" panose="02020603050405020304" pitchFamily="18" charset="0"/>
              </a:rPr>
              <a:t>«ОЭЗ</a:t>
            </a:r>
            <a:r>
              <a:rPr lang="ru-RU" altLang="ru-RU" b="1" i="1" dirty="0" smtClean="0">
                <a:solidFill>
                  <a:prstClr val="black"/>
                </a:solidFill>
                <a:latin typeface="Times New Roman" panose="02020603050405020304" pitchFamily="18" charset="0"/>
                <a:cs typeface="Times New Roman" panose="02020603050405020304" pitchFamily="18" charset="0"/>
              </a:rPr>
              <a:t>» - </a:t>
            </a:r>
            <a:r>
              <a:rPr lang="ru-RU" altLang="ru-RU" b="1" i="1" dirty="0" smtClean="0">
                <a:solidFill>
                  <a:srgbClr val="FF0000"/>
                </a:solidFill>
                <a:latin typeface="Times New Roman" panose="02020603050405020304" pitchFamily="18" charset="0"/>
                <a:cs typeface="Times New Roman" panose="02020603050405020304" pitchFamily="18" charset="0"/>
              </a:rPr>
              <a:t>131,06 млрд. руб. </a:t>
            </a:r>
            <a:endParaRPr lang="ru-RU" altLang="ru-RU" b="1" i="1" dirty="0">
              <a:solidFill>
                <a:srgbClr val="FF0000"/>
              </a:solidFill>
              <a:latin typeface="Times New Roman" panose="02020603050405020304" pitchFamily="18" charset="0"/>
              <a:cs typeface="Times New Roman" panose="02020603050405020304" pitchFamily="18" charset="0"/>
            </a:endParaRPr>
          </a:p>
          <a:p>
            <a:pPr algn="ctr" eaLnBrk="1" hangingPunct="1"/>
            <a:endParaRPr lang="ru-RU" altLang="ru-RU" sz="2000" i="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32264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541" t="10801" r="26667" b="24808"/>
          <a:stretch/>
        </p:blipFill>
        <p:spPr bwMode="auto">
          <a:xfrm>
            <a:off x="6564486" y="2297533"/>
            <a:ext cx="6099310" cy="3782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790908" y="1220354"/>
            <a:ext cx="11300288" cy="656632"/>
          </a:xfrm>
          <a:prstGeom prst="rect">
            <a:avLst/>
          </a:prstGeom>
          <a:noFill/>
          <a:ln w="19050">
            <a:noFill/>
          </a:ln>
          <a:effectLst>
            <a:outerShdw blurRad="50800" dist="38100" dir="2700000" sx="1000" sy="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679" tIns="45833" rIns="91679" bIns="45833" anchor="ctr"/>
          <a:lstStyle/>
          <a:p>
            <a:pPr algn="ctr">
              <a:defRPr/>
            </a:pPr>
            <a:r>
              <a:rPr lang="ru-RU" sz="2000" i="1" dirty="0">
                <a:solidFill>
                  <a:prstClr val="black"/>
                </a:solidFill>
                <a:latin typeface="Times New Roman" panose="02020603050405020304" pitchFamily="18" charset="0"/>
                <a:cs typeface="Times New Roman" panose="02020603050405020304" pitchFamily="18" charset="0"/>
              </a:rPr>
              <a:t>Распоряжение Правительства Российской Федерации от 27 апреля 2017 г. № 800-р</a:t>
            </a:r>
            <a:endParaRPr lang="ru-RU" sz="2000" i="1" dirty="0">
              <a:solidFill>
                <a:prstClr val="black"/>
              </a:solidFill>
              <a:latin typeface="Times New Roman" panose="02020603050405020304" pitchFamily="18" charset="0"/>
              <a:ea typeface="Open Sans Condensed Light" charset="0"/>
              <a:cs typeface="Times New Roman" panose="02020603050405020304" pitchFamily="18" charset="0"/>
            </a:endParaRPr>
          </a:p>
        </p:txBody>
      </p:sp>
      <p:sp>
        <p:nvSpPr>
          <p:cNvPr id="7" name="Прямоугольник 6"/>
          <p:cNvSpPr/>
          <p:nvPr/>
        </p:nvSpPr>
        <p:spPr bwMode="auto">
          <a:xfrm>
            <a:off x="162293" y="1897116"/>
            <a:ext cx="6260783" cy="7060567"/>
          </a:xfrm>
          <a:prstGeom prst="rect">
            <a:avLst/>
          </a:prstGeom>
          <a:solidFill>
            <a:schemeClr val="accent1">
              <a:lumMod val="20000"/>
              <a:lumOff val="80000"/>
              <a:alpha val="52000"/>
            </a:schemeClr>
          </a:solidFill>
          <a:ln>
            <a:noFill/>
          </a:ln>
          <a:effectLst>
            <a:glow rad="101600">
              <a:schemeClr val="accent1">
                <a:alpha val="30000"/>
              </a:schemeClr>
            </a:glow>
            <a:softEdge rad="12700"/>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lIns="107834" tIns="53920" rIns="107834" bIns="53920" rtlCol="0" anchor="b" anchorCtr="0"/>
          <a:lstStyle/>
          <a:p>
            <a:pPr algn="ctr"/>
            <a:endParaRPr lang="ru-RU" sz="1200" b="1" dirty="0">
              <a:solidFill>
                <a:srgbClr val="E7E6E6">
                  <a:lumMod val="25000"/>
                </a:srgbClr>
              </a:solidFill>
            </a:endParaRPr>
          </a:p>
          <a:p>
            <a:pPr algn="ctr"/>
            <a:endParaRPr lang="ru-RU" sz="1200" b="1" dirty="0">
              <a:solidFill>
                <a:srgbClr val="E7E6E6">
                  <a:lumMod val="10000"/>
                </a:srgbClr>
              </a:solidFill>
            </a:endParaRPr>
          </a:p>
          <a:p>
            <a:pPr algn="ctr"/>
            <a:endParaRPr lang="ru-RU" sz="1200" b="1" dirty="0">
              <a:solidFill>
                <a:srgbClr val="E7E6E6">
                  <a:lumMod val="10000"/>
                </a:srgbClr>
              </a:solidFill>
            </a:endParaRPr>
          </a:p>
          <a:p>
            <a:pPr algn="ctr"/>
            <a:endParaRPr lang="ru-RU" sz="1200" b="1" dirty="0">
              <a:solidFill>
                <a:srgbClr val="E7E6E6">
                  <a:lumMod val="10000"/>
                </a:srgbClr>
              </a:solidFill>
            </a:endParaRPr>
          </a:p>
          <a:p>
            <a:pPr algn="ctr"/>
            <a:endParaRPr lang="ru-RU" sz="1200" b="1" dirty="0">
              <a:solidFill>
                <a:srgbClr val="E7E6E6">
                  <a:lumMod val="10000"/>
                </a:srgbClr>
              </a:solidFill>
            </a:endParaRPr>
          </a:p>
          <a:p>
            <a:pPr algn="ctr"/>
            <a:r>
              <a:rPr lang="ru-RU" b="1" i="1" dirty="0" smtClean="0">
                <a:solidFill>
                  <a:prstClr val="black"/>
                </a:solidFill>
              </a:rPr>
              <a:t>Договор </a:t>
            </a:r>
            <a:r>
              <a:rPr lang="ru-RU" b="1" i="1" dirty="0">
                <a:solidFill>
                  <a:prstClr val="black"/>
                </a:solidFill>
              </a:rPr>
              <a:t>долевого участия </a:t>
            </a:r>
            <a:endParaRPr lang="ru-RU" b="1" i="1" dirty="0" smtClean="0">
              <a:solidFill>
                <a:prstClr val="black"/>
              </a:solidFill>
            </a:endParaRPr>
          </a:p>
          <a:p>
            <a:pPr algn="ctr"/>
            <a:r>
              <a:rPr lang="ru-RU" b="1" i="1" dirty="0" smtClean="0">
                <a:solidFill>
                  <a:prstClr val="black"/>
                </a:solidFill>
              </a:rPr>
              <a:t>от </a:t>
            </a:r>
            <a:r>
              <a:rPr lang="ru-RU" b="1" i="1" dirty="0">
                <a:solidFill>
                  <a:prstClr val="black"/>
                </a:solidFill>
              </a:rPr>
              <a:t>5 сентября 2008 г. № 62-3С</a:t>
            </a:r>
          </a:p>
          <a:p>
            <a:pPr algn="ctr"/>
            <a:r>
              <a:rPr lang="ru-RU" sz="1600" i="1" dirty="0">
                <a:solidFill>
                  <a:prstClr val="black"/>
                </a:solidFill>
              </a:rPr>
              <a:t>о предоставлении Республике Тыва финансовой поддержки </a:t>
            </a:r>
            <a:br>
              <a:rPr lang="ru-RU" sz="1600" i="1" dirty="0">
                <a:solidFill>
                  <a:prstClr val="black"/>
                </a:solidFill>
              </a:rPr>
            </a:br>
            <a:r>
              <a:rPr lang="ru-RU" sz="1600" i="1" dirty="0">
                <a:solidFill>
                  <a:prstClr val="black"/>
                </a:solidFill>
              </a:rPr>
              <a:t>за счет средств Государственной корпорации –  Фонд содействия реформированию жилищно-коммунального хозяйства при реализации региональной адресной программы Республики Тыва по проведению капитального ремонта многоквартирных домов и (или) региональной программы </a:t>
            </a:r>
            <a:br>
              <a:rPr lang="ru-RU" sz="1600" i="1" dirty="0">
                <a:solidFill>
                  <a:prstClr val="black"/>
                </a:solidFill>
              </a:rPr>
            </a:br>
            <a:r>
              <a:rPr lang="ru-RU" sz="1600" i="1" dirty="0">
                <a:solidFill>
                  <a:prstClr val="black"/>
                </a:solidFill>
              </a:rPr>
              <a:t>по переселению граждан из аварийного жилищного фонда</a:t>
            </a:r>
          </a:p>
          <a:p>
            <a:pPr algn="ctr"/>
            <a:endParaRPr lang="ru-RU" sz="500" b="1" i="1" dirty="0">
              <a:solidFill>
                <a:prstClr val="black"/>
              </a:solidFill>
            </a:endParaRPr>
          </a:p>
          <a:p>
            <a:pPr algn="ctr"/>
            <a:r>
              <a:rPr lang="ru-RU" sz="1600" i="1" dirty="0">
                <a:solidFill>
                  <a:prstClr val="black"/>
                </a:solidFill>
              </a:rPr>
              <a:t>В рамках казначейского сопровождения указанных средств  </a:t>
            </a:r>
            <a:br>
              <a:rPr lang="ru-RU" sz="1600" i="1" dirty="0">
                <a:solidFill>
                  <a:prstClr val="black"/>
                </a:solidFill>
              </a:rPr>
            </a:br>
            <a:r>
              <a:rPr lang="ru-RU" sz="1600" i="1" dirty="0">
                <a:solidFill>
                  <a:prstClr val="black"/>
                </a:solidFill>
              </a:rPr>
              <a:t>по состоянию на </a:t>
            </a:r>
            <a:r>
              <a:rPr lang="ru-RU" sz="1600" i="1" dirty="0">
                <a:solidFill>
                  <a:srgbClr val="FF0000"/>
                </a:solidFill>
              </a:rPr>
              <a:t>10 сентября 2018 года</a:t>
            </a:r>
            <a:r>
              <a:rPr lang="ru-RU" sz="1600" i="1" dirty="0">
                <a:solidFill>
                  <a:prstClr val="black"/>
                </a:solidFill>
              </a:rPr>
              <a:t> </a:t>
            </a:r>
            <a:r>
              <a:rPr lang="ru-RU" sz="1600" b="1" i="1" dirty="0">
                <a:solidFill>
                  <a:prstClr val="black"/>
                </a:solidFill>
              </a:rPr>
              <a:t>11</a:t>
            </a:r>
            <a:r>
              <a:rPr lang="ru-RU" sz="1600" i="1" dirty="0">
                <a:solidFill>
                  <a:prstClr val="black"/>
                </a:solidFill>
              </a:rPr>
              <a:t> исполнителям (соисполнителям) государственных (муниципальных) контрактов открыто </a:t>
            </a:r>
            <a:r>
              <a:rPr lang="ru-RU" sz="1600" b="1" i="1" dirty="0">
                <a:solidFill>
                  <a:prstClr val="black"/>
                </a:solidFill>
              </a:rPr>
              <a:t>597</a:t>
            </a:r>
            <a:r>
              <a:rPr lang="ru-RU" sz="1600" i="1" dirty="0">
                <a:solidFill>
                  <a:prstClr val="black"/>
                </a:solidFill>
              </a:rPr>
              <a:t> лицевых счетов для учета операций неучастника бюджетного процесса</a:t>
            </a:r>
          </a:p>
          <a:p>
            <a:pPr algn="ctr"/>
            <a:endParaRPr lang="ru-RU" sz="1600" i="1" dirty="0">
              <a:solidFill>
                <a:prstClr val="black"/>
              </a:solidFill>
            </a:endParaRPr>
          </a:p>
        </p:txBody>
      </p:sp>
      <p:sp>
        <p:nvSpPr>
          <p:cNvPr id="8" name="TextBox 7"/>
          <p:cNvSpPr txBox="1"/>
          <p:nvPr/>
        </p:nvSpPr>
        <p:spPr>
          <a:xfrm>
            <a:off x="162294" y="188129"/>
            <a:ext cx="12557516" cy="1032209"/>
          </a:xfrm>
          <a:prstGeom prst="rect">
            <a:avLst/>
          </a:prstGeom>
          <a:noFill/>
        </p:spPr>
        <p:txBody>
          <a:bodyPr wrap="square" lIns="107820" tIns="53913" rIns="107820" bIns="53913">
            <a:spAutoFit/>
          </a:bodyPr>
          <a:lstStyle/>
          <a:p>
            <a:pPr algn="ctr" eaLnBrk="0" hangingPunct="0">
              <a:defRPr/>
            </a:pPr>
            <a:r>
              <a:rPr lang="ru-RU" sz="2000" b="1" dirty="0">
                <a:solidFill>
                  <a:prstClr val="black"/>
                </a:solidFill>
                <a:latin typeface="Times New Roman" panose="02020603050405020304" pitchFamily="18" charset="0"/>
                <a:ea typeface="Open Sans Condensed Light" pitchFamily="34" charset="0"/>
                <a:cs typeface="Times New Roman" panose="02020603050405020304" pitchFamily="18" charset="0"/>
              </a:rPr>
              <a:t>КАЗНАЧЕЙСКОЕ СОПРОВОЖДЕНИЕ КОНТРАКТОВ (ДОГОВОРОВ) </a:t>
            </a:r>
            <a:br>
              <a:rPr lang="ru-RU" sz="2000" b="1" dirty="0">
                <a:solidFill>
                  <a:prstClr val="black"/>
                </a:solidFill>
                <a:latin typeface="Times New Roman" panose="02020603050405020304" pitchFamily="18" charset="0"/>
                <a:ea typeface="Open Sans Condensed Light" pitchFamily="34" charset="0"/>
                <a:cs typeface="Times New Roman" panose="02020603050405020304" pitchFamily="18" charset="0"/>
              </a:rPr>
            </a:br>
            <a:r>
              <a:rPr lang="ru-RU" sz="2000" b="1" dirty="0">
                <a:solidFill>
                  <a:prstClr val="black"/>
                </a:solidFill>
                <a:latin typeface="Times New Roman" panose="02020603050405020304" pitchFamily="18" charset="0"/>
                <a:ea typeface="Open Sans Condensed Light" pitchFamily="34" charset="0"/>
                <a:cs typeface="Times New Roman" panose="02020603050405020304" pitchFamily="18" charset="0"/>
              </a:rPr>
              <a:t>НА ПРИОБРЕТЕНИЕ (СТРОИТЕЛЬСТВО) ДОМОВ ДЛЯ ПЕРЕСЕЛЕНИЯ ГРАЖДАН </a:t>
            </a:r>
            <a:r>
              <a:rPr lang="ru-RU" sz="2000" b="1" dirty="0">
                <a:solidFill>
                  <a:prstClr val="black"/>
                </a:solidFill>
                <a:latin typeface="Times New Roman" panose="02020603050405020304" pitchFamily="18" charset="0"/>
                <a:ea typeface="Open Sans Condensed Light" pitchFamily="34" charset="0"/>
                <a:cs typeface="Times New Roman" panose="02020603050405020304" pitchFamily="18" charset="0"/>
              </a:rPr>
              <a:t/>
            </a:r>
            <a:br>
              <a:rPr lang="ru-RU" sz="2000" b="1" dirty="0">
                <a:solidFill>
                  <a:prstClr val="black"/>
                </a:solidFill>
                <a:latin typeface="Times New Roman" panose="02020603050405020304" pitchFamily="18" charset="0"/>
                <a:ea typeface="Open Sans Condensed Light" pitchFamily="34" charset="0"/>
                <a:cs typeface="Times New Roman" panose="02020603050405020304" pitchFamily="18" charset="0"/>
              </a:rPr>
            </a:br>
            <a:r>
              <a:rPr lang="ru-RU" sz="2000" b="1" dirty="0">
                <a:solidFill>
                  <a:prstClr val="black"/>
                </a:solidFill>
                <a:latin typeface="Times New Roman" panose="02020603050405020304" pitchFamily="18" charset="0"/>
                <a:ea typeface="Open Sans Condensed Light" pitchFamily="34" charset="0"/>
                <a:cs typeface="Times New Roman" panose="02020603050405020304" pitchFamily="18" charset="0"/>
              </a:rPr>
              <a:t>ИЗ </a:t>
            </a:r>
            <a:r>
              <a:rPr lang="ru-RU" sz="2000" b="1" dirty="0">
                <a:solidFill>
                  <a:prstClr val="black"/>
                </a:solidFill>
                <a:latin typeface="Times New Roman" panose="02020603050405020304" pitchFamily="18" charset="0"/>
                <a:ea typeface="Open Sans Condensed Light" pitchFamily="34" charset="0"/>
                <a:cs typeface="Times New Roman" panose="02020603050405020304" pitchFamily="18" charset="0"/>
              </a:rPr>
              <a:t>ВЕТХОГО ЖИЛЬЯ (РЕСПУБЛИКА ТЫВА)</a:t>
            </a:r>
          </a:p>
        </p:txBody>
      </p:sp>
      <p:pic>
        <p:nvPicPr>
          <p:cNvPr id="1026" name="Picture 2" descr="C:\Users\3523\Desktop\ОЭЗ3зззз\photo.jp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8000" contrast="20000"/>
                    </a14:imgEffect>
                  </a14:imgLayer>
                </a14:imgProps>
              </a:ext>
              <a:ext uri="{28A0092B-C50C-407E-A947-70E740481C1C}">
                <a14:useLocalDpi xmlns:a14="http://schemas.microsoft.com/office/drawing/2010/main" val="0"/>
              </a:ext>
            </a:extLst>
          </a:blip>
          <a:srcRect/>
          <a:stretch>
            <a:fillRect/>
          </a:stretch>
        </p:blipFill>
        <p:spPr bwMode="auto">
          <a:xfrm>
            <a:off x="225495" y="2360992"/>
            <a:ext cx="2087663" cy="2439685"/>
          </a:xfrm>
          <a:prstGeom prst="rect">
            <a:avLst/>
          </a:prstGeom>
          <a:solidFill>
            <a:schemeClr val="bg2"/>
          </a:solidFill>
          <a:ln>
            <a:noFill/>
          </a:ln>
        </p:spPr>
      </p:pic>
      <p:pic>
        <p:nvPicPr>
          <p:cNvPr id="1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04435" y="4714002"/>
            <a:ext cx="6814185" cy="173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Рисунок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31328" y="2360992"/>
            <a:ext cx="2133890" cy="2439685"/>
          </a:xfrm>
          <a:prstGeom prst="rect">
            <a:avLst/>
          </a:prstGeom>
          <a:solidFill>
            <a:schemeClr val="bg1">
              <a:lumMod val="95000"/>
            </a:schemeClr>
          </a:solidFill>
        </p:spPr>
      </p:pic>
      <p:pic>
        <p:nvPicPr>
          <p:cNvPr id="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21883" y="2360992"/>
            <a:ext cx="2047659" cy="243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2" name="Таблица 41">
            <a:extLst>
              <a:ext uri="{FF2B5EF4-FFF2-40B4-BE49-F238E27FC236}">
                <a16:creationId xmlns="" xmlns:a16="http://schemas.microsoft.com/office/drawing/2014/main" id="{10D3BE30-4A6D-48A4-B854-1159F0D2DEBB}"/>
              </a:ext>
            </a:extLst>
          </p:cNvPr>
          <p:cNvGraphicFramePr>
            <a:graphicFrameLocks noGrp="1"/>
          </p:cNvGraphicFramePr>
          <p:nvPr>
            <p:extLst>
              <p:ext uri="{D42A27DB-BD31-4B8C-83A1-F6EECF244321}">
                <p14:modId xmlns:p14="http://schemas.microsoft.com/office/powerpoint/2010/main" val="4230910777"/>
              </p:ext>
            </p:extLst>
          </p:nvPr>
        </p:nvGraphicFramePr>
        <p:xfrm>
          <a:off x="6543091" y="1892597"/>
          <a:ext cx="6186718" cy="4314559"/>
        </p:xfrm>
        <a:graphic>
          <a:graphicData uri="http://schemas.openxmlformats.org/drawingml/2006/table">
            <a:tbl>
              <a:tblPr>
                <a:effectLst>
                  <a:outerShdw blurRad="50800" dist="38100" dir="2700000" algn="tl" rotWithShape="0">
                    <a:prstClr val="black">
                      <a:alpha val="40000"/>
                    </a:prstClr>
                  </a:outerShdw>
                </a:effectLst>
              </a:tblPr>
              <a:tblGrid>
                <a:gridCol w="2769104">
                  <a:extLst>
                    <a:ext uri="{9D8B030D-6E8A-4147-A177-3AD203B41FA5}">
                      <a16:colId xmlns="" xmlns:a16="http://schemas.microsoft.com/office/drawing/2014/main" val="20000"/>
                    </a:ext>
                  </a:extLst>
                </a:gridCol>
                <a:gridCol w="911019">
                  <a:extLst>
                    <a:ext uri="{9D8B030D-6E8A-4147-A177-3AD203B41FA5}">
                      <a16:colId xmlns="" xmlns:a16="http://schemas.microsoft.com/office/drawing/2014/main" val="20001"/>
                    </a:ext>
                  </a:extLst>
                </a:gridCol>
                <a:gridCol w="1243799"/>
                <a:gridCol w="1262796"/>
              </a:tblGrid>
              <a:tr h="659218">
                <a:tc>
                  <a:txBody>
                    <a:bodyPr/>
                    <a:lstStyle/>
                    <a:p>
                      <a:pPr marL="0" algn="ctr" defTabSz="914104" rtl="0" eaLnBrk="1" fontAlgn="ctr" latinLnBrk="0" hangingPunct="1"/>
                      <a:r>
                        <a:rPr lang="ru-RU" sz="1500" b="1" i="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Показатели</a:t>
                      </a:r>
                      <a:r>
                        <a:rPr lang="ru-RU" sz="1500" b="1" i="0" u="none" strike="noStrike" kern="1200" baseline="0" dirty="0" smtClean="0">
                          <a:solidFill>
                            <a:schemeClr val="tx1"/>
                          </a:solidFill>
                          <a:effectLst/>
                          <a:latin typeface="Times New Roman" panose="02020603050405020304" pitchFamily="18" charset="0"/>
                          <a:ea typeface="+mn-ea"/>
                          <a:cs typeface="Times New Roman" panose="02020603050405020304" pitchFamily="18" charset="0"/>
                        </a:rPr>
                        <a:t> </a:t>
                      </a:r>
                      <a:endParaRPr lang="ru-RU" sz="1500" b="1" i="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0" marR="0"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8EE">
                        <a:alpha val="89000"/>
                      </a:srgbClr>
                    </a:solidFill>
                  </a:tcPr>
                </a:tc>
                <a:tc>
                  <a:txBody>
                    <a:bodyPr/>
                    <a:lstStyle/>
                    <a:p>
                      <a:pPr marL="0" algn="ctr" defTabSz="914104" rtl="0" eaLnBrk="1" fontAlgn="ctr" latinLnBrk="0" hangingPunct="1"/>
                      <a:r>
                        <a:rPr lang="ru-RU" sz="1500" b="1" i="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Всего</a:t>
                      </a:r>
                      <a:endParaRPr lang="ru-RU" sz="1500" b="1" i="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0" marR="0"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8EE">
                        <a:alpha val="89000"/>
                      </a:srgbClr>
                    </a:solidFill>
                  </a:tcPr>
                </a:tc>
                <a:tc>
                  <a:txBody>
                    <a:bodyPr/>
                    <a:lstStyle/>
                    <a:p>
                      <a:pPr marL="0" algn="ctr" defTabSz="914104" rtl="0" eaLnBrk="1" fontAlgn="ctr" latinLnBrk="0" hangingPunct="1"/>
                      <a:r>
                        <a:rPr lang="ru-RU" sz="1500" b="1" i="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Фактически исполнено</a:t>
                      </a:r>
                      <a:endParaRPr lang="ru-RU" sz="1500" b="1" i="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0" marR="0"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8EE">
                        <a:alpha val="89000"/>
                      </a:srgbClr>
                    </a:solidFill>
                  </a:tcPr>
                </a:tc>
                <a:tc>
                  <a:txBody>
                    <a:bodyPr/>
                    <a:lstStyle/>
                    <a:p>
                      <a:pPr marL="0" algn="ctr" defTabSz="914104" rtl="0" eaLnBrk="1" fontAlgn="ctr" latinLnBrk="0" hangingPunct="1"/>
                      <a:r>
                        <a:rPr lang="ru-RU" sz="1500" b="1" i="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На стадии исполнения</a:t>
                      </a:r>
                      <a:endParaRPr lang="ru-RU" sz="1500" b="1" i="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0" marR="0"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8EE">
                        <a:alpha val="89000"/>
                      </a:srgbClr>
                    </a:solidFill>
                  </a:tcPr>
                </a:tc>
                <a:extLst>
                  <a:ext uri="{0D108BD9-81ED-4DB2-BD59-A6C34878D82A}">
                    <a16:rowId xmlns="" xmlns:a16="http://schemas.microsoft.com/office/drawing/2014/main" val="10000"/>
                  </a:ext>
                </a:extLst>
              </a:tr>
              <a:tr h="608948">
                <a:tc>
                  <a:txBody>
                    <a:bodyPr/>
                    <a:lstStyle/>
                    <a:p>
                      <a:r>
                        <a:rPr lang="ru-RU" sz="1500" b="1" i="0" u="none" strike="noStrike" kern="1200" baseline="0" dirty="0" smtClean="0">
                          <a:solidFill>
                            <a:schemeClr val="accent5">
                              <a:lumMod val="50000"/>
                            </a:schemeClr>
                          </a:solidFill>
                          <a:effectLst/>
                          <a:latin typeface="Times New Roman" panose="02020603050405020304" pitchFamily="18" charset="0"/>
                          <a:ea typeface="+mn-ea"/>
                          <a:cs typeface="Times New Roman" panose="02020603050405020304" pitchFamily="18" charset="0"/>
                        </a:rPr>
                        <a:t>Количество контрактов (договоров подряда), шт.</a:t>
                      </a:r>
                      <a:endParaRPr lang="ru-RU" sz="1500" b="1" i="0" u="none" strike="noStrike" kern="1200" baseline="0" dirty="0">
                        <a:solidFill>
                          <a:schemeClr val="accent5">
                            <a:lumMod val="50000"/>
                          </a:schemeClr>
                        </a:solidFill>
                        <a:effectLst/>
                        <a:latin typeface="Times New Roman" panose="02020603050405020304" pitchFamily="18" charset="0"/>
                        <a:ea typeface="+mn-ea"/>
                        <a:cs typeface="Times New Roman" panose="02020603050405020304" pitchFamily="18" charset="0"/>
                      </a:endParaRPr>
                    </a:p>
                  </a:txBody>
                  <a:tcPr marL="37800" marR="0"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marL="0" algn="ctr" defTabSz="914104" rtl="0" eaLnBrk="1" fontAlgn="ctr" latinLnBrk="0" hangingPunct="1"/>
                      <a:r>
                        <a:rPr lang="ru-RU" sz="1500" b="1" i="0" u="none" strike="noStrike" kern="1200" dirty="0" smtClean="0">
                          <a:ln>
                            <a:noFill/>
                          </a:ln>
                          <a:solidFill>
                            <a:schemeClr val="accent1">
                              <a:lumMod val="50000"/>
                            </a:schemeClr>
                          </a:solidFill>
                          <a:effectLst/>
                          <a:latin typeface="Times New Roman" panose="02020603050405020304" pitchFamily="18" charset="0"/>
                          <a:ea typeface="+mn-ea"/>
                          <a:cs typeface="Times New Roman" panose="02020603050405020304" pitchFamily="18" charset="0"/>
                        </a:rPr>
                        <a:t>100*</a:t>
                      </a:r>
                      <a:endParaRPr lang="ru-RU" sz="1500" b="1" i="0" u="none" strike="noStrike" kern="1200" dirty="0">
                        <a:ln>
                          <a:noFill/>
                        </a:ln>
                        <a:solidFill>
                          <a:schemeClr val="accent1">
                            <a:lumMod val="50000"/>
                          </a:schemeClr>
                        </a:solidFill>
                        <a:effectLst/>
                        <a:latin typeface="Times New Roman" panose="02020603050405020304" pitchFamily="18" charset="0"/>
                        <a:ea typeface="+mn-ea"/>
                        <a:cs typeface="Times New Roman" panose="02020603050405020304" pitchFamily="18" charset="0"/>
                      </a:endParaRPr>
                    </a:p>
                  </a:txBody>
                  <a:tcPr marL="0" marR="0"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marL="0" algn="ctr" defTabSz="914104" rtl="0" eaLnBrk="1" fontAlgn="ctr" latinLnBrk="0" hangingPunct="1"/>
                      <a:r>
                        <a:rPr lang="ru-RU" sz="1500" b="1" i="0" u="none" strike="noStrike" kern="1200" baseline="0" dirty="0" smtClean="0">
                          <a:ln>
                            <a:noFill/>
                          </a:ln>
                          <a:solidFill>
                            <a:schemeClr val="accent1">
                              <a:lumMod val="50000"/>
                            </a:schemeClr>
                          </a:solidFill>
                          <a:effectLst/>
                          <a:latin typeface="Times New Roman" panose="02020603050405020304" pitchFamily="18" charset="0"/>
                          <a:ea typeface="+mn-ea"/>
                          <a:cs typeface="Times New Roman" panose="02020603050405020304" pitchFamily="18" charset="0"/>
                        </a:rPr>
                        <a:t>53</a:t>
                      </a:r>
                      <a:endParaRPr lang="ru-RU" sz="1500" b="1" i="0" u="none" strike="noStrike" kern="1200" baseline="0" dirty="0">
                        <a:ln>
                          <a:noFill/>
                        </a:ln>
                        <a:solidFill>
                          <a:schemeClr val="accent1">
                            <a:lumMod val="50000"/>
                          </a:schemeClr>
                        </a:solidFill>
                        <a:effectLst/>
                        <a:latin typeface="Times New Roman" panose="02020603050405020304" pitchFamily="18" charset="0"/>
                        <a:ea typeface="+mn-ea"/>
                        <a:cs typeface="Times New Roman" panose="02020603050405020304" pitchFamily="18" charset="0"/>
                      </a:endParaRPr>
                    </a:p>
                  </a:txBody>
                  <a:tcPr marL="0" marR="0"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marL="0" marR="0" indent="0" algn="ctr" defTabSz="914104" rtl="0" eaLnBrk="1" fontAlgn="ctr" latinLnBrk="0" hangingPunct="1">
                        <a:lnSpc>
                          <a:spcPct val="100000"/>
                        </a:lnSpc>
                        <a:spcBef>
                          <a:spcPts val="0"/>
                        </a:spcBef>
                        <a:spcAft>
                          <a:spcPts val="0"/>
                        </a:spcAft>
                        <a:buClrTx/>
                        <a:buSzTx/>
                        <a:buFontTx/>
                        <a:buNone/>
                        <a:tabLst/>
                        <a:defRPr/>
                      </a:pPr>
                      <a:r>
                        <a:rPr lang="ru-RU" sz="1500" b="1" i="0" u="none" strike="noStrike" kern="1200" baseline="0" dirty="0" smtClean="0">
                          <a:ln>
                            <a:noFill/>
                          </a:ln>
                          <a:solidFill>
                            <a:schemeClr val="accent1">
                              <a:lumMod val="50000"/>
                            </a:schemeClr>
                          </a:solidFill>
                          <a:effectLst/>
                          <a:latin typeface="Times New Roman" panose="02020603050405020304" pitchFamily="18" charset="0"/>
                          <a:ea typeface="+mn-ea"/>
                          <a:cs typeface="Times New Roman" panose="02020603050405020304" pitchFamily="18" charset="0"/>
                        </a:rPr>
                        <a:t>47</a:t>
                      </a:r>
                      <a:endParaRPr lang="ru-RU" sz="1500" b="1" i="0" u="none" strike="noStrike" kern="1200" baseline="0" dirty="0">
                        <a:ln>
                          <a:noFill/>
                        </a:ln>
                        <a:solidFill>
                          <a:schemeClr val="accent1">
                            <a:lumMod val="50000"/>
                          </a:schemeClr>
                        </a:solidFill>
                        <a:effectLst/>
                        <a:latin typeface="Times New Roman" panose="02020603050405020304" pitchFamily="18" charset="0"/>
                        <a:ea typeface="+mn-ea"/>
                        <a:cs typeface="Times New Roman" panose="02020603050405020304" pitchFamily="18" charset="0"/>
                      </a:endParaRPr>
                    </a:p>
                  </a:txBody>
                  <a:tcPr marL="0" marR="0"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r>
              <a:tr h="416577">
                <a:tc>
                  <a:txBody>
                    <a:bodyPr/>
                    <a:lstStyle/>
                    <a:p>
                      <a:r>
                        <a:rPr lang="ru-RU" sz="1500" b="1" i="0" u="none" strike="noStrike" kern="1200" baseline="0" dirty="0" smtClean="0">
                          <a:solidFill>
                            <a:schemeClr val="accent5">
                              <a:lumMod val="50000"/>
                            </a:schemeClr>
                          </a:solidFill>
                          <a:effectLst/>
                          <a:latin typeface="Times New Roman" panose="02020603050405020304" pitchFamily="18" charset="0"/>
                          <a:ea typeface="+mn-ea"/>
                          <a:cs typeface="Times New Roman" panose="02020603050405020304" pitchFamily="18" charset="0"/>
                        </a:rPr>
                        <a:t>Сумма контрактов, млн. руб.</a:t>
                      </a:r>
                      <a:endParaRPr lang="ru-RU" sz="1500" b="1" i="0" u="none" strike="noStrike" kern="1200" baseline="0" dirty="0">
                        <a:solidFill>
                          <a:schemeClr val="accent5">
                            <a:lumMod val="50000"/>
                          </a:schemeClr>
                        </a:solidFill>
                        <a:effectLst/>
                        <a:latin typeface="Times New Roman" panose="02020603050405020304" pitchFamily="18" charset="0"/>
                        <a:ea typeface="+mn-ea"/>
                        <a:cs typeface="Times New Roman" panose="02020603050405020304" pitchFamily="18" charset="0"/>
                      </a:endParaRPr>
                    </a:p>
                  </a:txBody>
                  <a:tcPr marL="37800" marR="0"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marL="0" algn="ctr" defTabSz="914104" rtl="0" eaLnBrk="1" fontAlgn="ctr" latinLnBrk="0" hangingPunct="1"/>
                      <a:r>
                        <a:rPr lang="ru-RU" sz="1500" b="1" i="0" u="none" strike="noStrike" kern="1200" baseline="0" dirty="0" smtClean="0">
                          <a:ln>
                            <a:noFill/>
                          </a:ln>
                          <a:solidFill>
                            <a:schemeClr val="accent1">
                              <a:lumMod val="50000"/>
                            </a:schemeClr>
                          </a:solidFill>
                          <a:effectLst/>
                          <a:latin typeface="Times New Roman" panose="02020603050405020304" pitchFamily="18" charset="0"/>
                          <a:ea typeface="+mn-ea"/>
                          <a:cs typeface="Times New Roman" panose="02020603050405020304" pitchFamily="18" charset="0"/>
                        </a:rPr>
                        <a:t>2 980,95</a:t>
                      </a:r>
                      <a:endParaRPr lang="ru-RU" sz="1500" b="1" i="0" u="none" strike="noStrike" kern="1200" baseline="0" dirty="0">
                        <a:ln>
                          <a:noFill/>
                        </a:ln>
                        <a:solidFill>
                          <a:schemeClr val="accent1">
                            <a:lumMod val="50000"/>
                          </a:schemeClr>
                        </a:solidFill>
                        <a:effectLst/>
                        <a:latin typeface="Times New Roman" panose="02020603050405020304" pitchFamily="18" charset="0"/>
                        <a:ea typeface="+mn-ea"/>
                        <a:cs typeface="Times New Roman" panose="02020603050405020304" pitchFamily="18" charset="0"/>
                      </a:endParaRPr>
                    </a:p>
                  </a:txBody>
                  <a:tcPr marL="0" marR="0"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marL="0" algn="ctr" defTabSz="914104" rtl="0" eaLnBrk="1" fontAlgn="ctr" latinLnBrk="0" hangingPunct="1"/>
                      <a:r>
                        <a:rPr lang="ru-RU" sz="1500" b="1" i="0" u="none" strike="noStrike" kern="1200" baseline="0" dirty="0" smtClean="0">
                          <a:ln>
                            <a:noFill/>
                          </a:ln>
                          <a:solidFill>
                            <a:schemeClr val="accent1">
                              <a:lumMod val="50000"/>
                            </a:schemeClr>
                          </a:solidFill>
                          <a:effectLst/>
                          <a:latin typeface="Times New Roman" panose="02020603050405020304" pitchFamily="18" charset="0"/>
                          <a:ea typeface="+mn-ea"/>
                          <a:cs typeface="Times New Roman" panose="02020603050405020304" pitchFamily="18" charset="0"/>
                        </a:rPr>
                        <a:t>310,77</a:t>
                      </a:r>
                      <a:endParaRPr lang="ru-RU" sz="1500" b="1" i="0" u="none" strike="noStrike" kern="1200" baseline="0" dirty="0">
                        <a:ln>
                          <a:noFill/>
                        </a:ln>
                        <a:solidFill>
                          <a:schemeClr val="accent1">
                            <a:lumMod val="50000"/>
                          </a:schemeClr>
                        </a:solidFill>
                        <a:effectLst/>
                        <a:latin typeface="Times New Roman" panose="02020603050405020304" pitchFamily="18" charset="0"/>
                        <a:ea typeface="+mn-ea"/>
                        <a:cs typeface="Times New Roman" panose="02020603050405020304" pitchFamily="18" charset="0"/>
                      </a:endParaRPr>
                    </a:p>
                  </a:txBody>
                  <a:tcPr marL="0" marR="0"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marL="0" marR="0" indent="0" algn="ctr" defTabSz="914104" rtl="0" eaLnBrk="1" fontAlgn="ctr" latinLnBrk="0" hangingPunct="1">
                        <a:lnSpc>
                          <a:spcPct val="100000"/>
                        </a:lnSpc>
                        <a:spcBef>
                          <a:spcPts val="0"/>
                        </a:spcBef>
                        <a:spcAft>
                          <a:spcPts val="0"/>
                        </a:spcAft>
                        <a:buClrTx/>
                        <a:buSzTx/>
                        <a:buFontTx/>
                        <a:buNone/>
                        <a:tabLst/>
                        <a:defRPr/>
                      </a:pPr>
                      <a:r>
                        <a:rPr lang="ru-RU" sz="1500" b="1" i="0" u="none" strike="noStrike" kern="1200" baseline="0" dirty="0" smtClean="0">
                          <a:ln>
                            <a:noFill/>
                          </a:ln>
                          <a:solidFill>
                            <a:schemeClr val="accent1">
                              <a:lumMod val="50000"/>
                            </a:schemeClr>
                          </a:solidFill>
                          <a:effectLst/>
                          <a:latin typeface="Times New Roman" panose="02020603050405020304" pitchFamily="18" charset="0"/>
                          <a:ea typeface="+mn-ea"/>
                          <a:cs typeface="Times New Roman" panose="02020603050405020304" pitchFamily="18" charset="0"/>
                        </a:rPr>
                        <a:t>2 670,18</a:t>
                      </a:r>
                      <a:endParaRPr lang="ru-RU" sz="1500" b="1" i="0" u="none" strike="noStrike" kern="1200" baseline="0" dirty="0">
                        <a:ln>
                          <a:noFill/>
                        </a:ln>
                        <a:solidFill>
                          <a:schemeClr val="accent1">
                            <a:lumMod val="50000"/>
                          </a:schemeClr>
                        </a:solidFill>
                        <a:effectLst/>
                        <a:latin typeface="Times New Roman" panose="02020603050405020304" pitchFamily="18" charset="0"/>
                        <a:ea typeface="+mn-ea"/>
                        <a:cs typeface="Times New Roman" panose="02020603050405020304" pitchFamily="18" charset="0"/>
                      </a:endParaRPr>
                    </a:p>
                  </a:txBody>
                  <a:tcPr marL="0" marR="0"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extLst>
                  <a:ext uri="{0D108BD9-81ED-4DB2-BD59-A6C34878D82A}">
                    <a16:rowId xmlns="" xmlns:a16="http://schemas.microsoft.com/office/drawing/2014/main" val="10002"/>
                  </a:ext>
                </a:extLst>
              </a:tr>
              <a:tr h="909601">
                <a:tc>
                  <a:txBody>
                    <a:bodyPr/>
                    <a:lstStyle/>
                    <a:p>
                      <a:pPr marL="0" marR="0" indent="0" algn="l" defTabSz="914104" rtl="0" eaLnBrk="1" fontAlgn="ctr" latinLnBrk="0" hangingPunct="1">
                        <a:lnSpc>
                          <a:spcPct val="100000"/>
                        </a:lnSpc>
                        <a:spcBef>
                          <a:spcPts val="0"/>
                        </a:spcBef>
                        <a:spcAft>
                          <a:spcPts val="0"/>
                        </a:spcAft>
                        <a:buClrTx/>
                        <a:buSzTx/>
                        <a:buFontTx/>
                        <a:buNone/>
                        <a:tabLst/>
                        <a:defRPr/>
                      </a:pPr>
                      <a:r>
                        <a:rPr lang="ru-RU" sz="1500" b="1" i="0" u="none" strike="noStrike" kern="1200" dirty="0" smtClean="0">
                          <a:solidFill>
                            <a:schemeClr val="accent5">
                              <a:lumMod val="50000"/>
                            </a:schemeClr>
                          </a:solidFill>
                          <a:effectLst/>
                          <a:latin typeface="Times New Roman" panose="02020603050405020304" pitchFamily="18" charset="0"/>
                          <a:ea typeface="+mn-ea"/>
                          <a:cs typeface="Times New Roman" panose="02020603050405020304" pitchFamily="18" charset="0"/>
                        </a:rPr>
                        <a:t>Количество</a:t>
                      </a:r>
                      <a:r>
                        <a:rPr lang="ru-RU" sz="1500" b="1" i="0" u="none" strike="noStrike" kern="1200" baseline="0" dirty="0" smtClean="0">
                          <a:solidFill>
                            <a:schemeClr val="accent5">
                              <a:lumMod val="50000"/>
                            </a:schemeClr>
                          </a:solidFill>
                          <a:effectLst/>
                          <a:latin typeface="Times New Roman" panose="02020603050405020304" pitchFamily="18" charset="0"/>
                          <a:ea typeface="+mn-ea"/>
                          <a:cs typeface="Times New Roman" panose="02020603050405020304" pitchFamily="18" charset="0"/>
                        </a:rPr>
                        <a:t> домов по  контрактам, ед. </a:t>
                      </a:r>
                    </a:p>
                    <a:p>
                      <a:pPr marL="0" marR="0" indent="0" algn="l" defTabSz="914104" rtl="0" eaLnBrk="1" fontAlgn="ctr" latinLnBrk="0" hangingPunct="1">
                        <a:lnSpc>
                          <a:spcPct val="100000"/>
                        </a:lnSpc>
                        <a:spcBef>
                          <a:spcPts val="0"/>
                        </a:spcBef>
                        <a:spcAft>
                          <a:spcPts val="0"/>
                        </a:spcAft>
                        <a:buClrTx/>
                        <a:buSzTx/>
                        <a:buFontTx/>
                        <a:buNone/>
                        <a:tabLst/>
                        <a:defRPr/>
                      </a:pPr>
                      <a:r>
                        <a:rPr lang="ru-RU" sz="1500" b="0" i="0" u="none" strike="noStrike" kern="1200" baseline="0" dirty="0" smtClean="0">
                          <a:solidFill>
                            <a:schemeClr val="accent5">
                              <a:lumMod val="50000"/>
                            </a:schemeClr>
                          </a:solidFill>
                          <a:effectLst/>
                          <a:latin typeface="Times New Roman" panose="02020603050405020304" pitchFamily="18" charset="0"/>
                          <a:ea typeface="+mn-ea"/>
                          <a:cs typeface="Times New Roman" panose="02020603050405020304" pitchFamily="18" charset="0"/>
                        </a:rPr>
                        <a:t>(количество квартир в домах)</a:t>
                      </a:r>
                      <a:endParaRPr lang="ru-RU" sz="1500" b="0" i="0" u="none" strike="noStrike" kern="1200" dirty="0">
                        <a:solidFill>
                          <a:schemeClr val="accent5">
                            <a:lumMod val="50000"/>
                          </a:schemeClr>
                        </a:solidFill>
                        <a:effectLst/>
                        <a:latin typeface="Times New Roman" panose="02020603050405020304" pitchFamily="18" charset="0"/>
                        <a:ea typeface="+mn-ea"/>
                        <a:cs typeface="Times New Roman" panose="02020603050405020304" pitchFamily="18" charset="0"/>
                      </a:endParaRPr>
                    </a:p>
                  </a:txBody>
                  <a:tcPr marL="37800" marR="0"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algn="ctr" fontAlgn="ctr"/>
                      <a:r>
                        <a:rPr lang="ru-RU" sz="1500" b="1" i="0" u="none" strike="noStrike" dirty="0" smtClean="0">
                          <a:ln>
                            <a:noFill/>
                          </a:ln>
                          <a:solidFill>
                            <a:schemeClr val="accent1">
                              <a:lumMod val="50000"/>
                            </a:schemeClr>
                          </a:solidFill>
                          <a:effectLst/>
                          <a:latin typeface="Times New Roman" panose="02020603050405020304" pitchFamily="18" charset="0"/>
                          <a:cs typeface="Times New Roman" panose="02020603050405020304" pitchFamily="18" charset="0"/>
                        </a:rPr>
                        <a:t>49</a:t>
                      </a:r>
                    </a:p>
                    <a:p>
                      <a:pPr algn="ctr" fontAlgn="ctr"/>
                      <a:r>
                        <a:rPr lang="ru-RU" sz="1500" b="0" i="0" u="none" strike="noStrike" dirty="0" smtClean="0">
                          <a:ln>
                            <a:noFill/>
                          </a:ln>
                          <a:solidFill>
                            <a:schemeClr val="accent1">
                              <a:lumMod val="50000"/>
                            </a:schemeClr>
                          </a:solidFill>
                          <a:effectLst/>
                          <a:latin typeface="Times New Roman" panose="02020603050405020304" pitchFamily="18" charset="0"/>
                          <a:cs typeface="Times New Roman" panose="02020603050405020304" pitchFamily="18" charset="0"/>
                        </a:rPr>
                        <a:t>(1 939)</a:t>
                      </a:r>
                      <a:endParaRPr lang="ru-RU" sz="1500" b="0" i="0" u="none" strike="noStrike" dirty="0">
                        <a:ln>
                          <a:noFill/>
                        </a:ln>
                        <a:solidFill>
                          <a:schemeClr val="accent1">
                            <a:lumMod val="50000"/>
                          </a:schemeClr>
                        </a:solidFill>
                        <a:effectLst/>
                        <a:latin typeface="Times New Roman" panose="02020603050405020304" pitchFamily="18" charset="0"/>
                        <a:cs typeface="Times New Roman" panose="02020603050405020304" pitchFamily="18" charset="0"/>
                      </a:endParaRPr>
                    </a:p>
                  </a:txBody>
                  <a:tcPr marL="0" marR="0"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marL="0" algn="ctr" defTabSz="914104" rtl="0" eaLnBrk="1" fontAlgn="ctr" latinLnBrk="0" hangingPunct="1"/>
                      <a:r>
                        <a:rPr lang="ru-RU" sz="1500" b="1" i="0" u="none" strike="noStrike" kern="1200" baseline="0" dirty="0" smtClean="0">
                          <a:ln>
                            <a:noFill/>
                          </a:ln>
                          <a:solidFill>
                            <a:schemeClr val="accent1">
                              <a:lumMod val="50000"/>
                            </a:schemeClr>
                          </a:solidFill>
                          <a:effectLst/>
                          <a:latin typeface="Times New Roman" panose="02020603050405020304" pitchFamily="18" charset="0"/>
                          <a:ea typeface="+mn-ea"/>
                          <a:cs typeface="Times New Roman" panose="02020603050405020304" pitchFamily="18" charset="0"/>
                        </a:rPr>
                        <a:t>16</a:t>
                      </a:r>
                    </a:p>
                    <a:p>
                      <a:pPr marL="0" algn="ctr" defTabSz="914104" rtl="0" eaLnBrk="1" fontAlgn="ctr" latinLnBrk="0" hangingPunct="1"/>
                      <a:r>
                        <a:rPr lang="ru-RU" sz="1500" b="0" i="0" u="none" strike="noStrike" kern="1200" baseline="0" dirty="0" smtClean="0">
                          <a:ln>
                            <a:noFill/>
                          </a:ln>
                          <a:solidFill>
                            <a:schemeClr val="accent1">
                              <a:lumMod val="50000"/>
                            </a:schemeClr>
                          </a:solidFill>
                          <a:effectLst/>
                          <a:latin typeface="Times New Roman" panose="02020603050405020304" pitchFamily="18" charset="0"/>
                          <a:ea typeface="+mn-ea"/>
                          <a:cs typeface="Times New Roman" panose="02020603050405020304" pitchFamily="18" charset="0"/>
                        </a:rPr>
                        <a:t>(403)</a:t>
                      </a:r>
                      <a:endParaRPr lang="ru-RU" sz="1500" b="0" i="0" u="none" strike="noStrike" kern="1200" baseline="0" dirty="0">
                        <a:ln>
                          <a:noFill/>
                        </a:ln>
                        <a:solidFill>
                          <a:schemeClr val="accent1">
                            <a:lumMod val="50000"/>
                          </a:schemeClr>
                        </a:solidFill>
                        <a:effectLst/>
                        <a:latin typeface="Times New Roman" panose="02020603050405020304" pitchFamily="18" charset="0"/>
                        <a:ea typeface="+mn-ea"/>
                        <a:cs typeface="Times New Roman" panose="02020603050405020304" pitchFamily="18" charset="0"/>
                      </a:endParaRPr>
                    </a:p>
                  </a:txBody>
                  <a:tcPr marL="0" marR="0"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tc>
                  <a:txBody>
                    <a:bodyPr/>
                    <a:lstStyle/>
                    <a:p>
                      <a:pPr marL="0" algn="ctr" defTabSz="914104" rtl="0" eaLnBrk="1" fontAlgn="ctr" latinLnBrk="0" hangingPunct="1"/>
                      <a:r>
                        <a:rPr lang="ru-RU" sz="1500" b="1" i="0" u="none" strike="noStrike" kern="1200" baseline="0" dirty="0" smtClean="0">
                          <a:ln>
                            <a:noFill/>
                          </a:ln>
                          <a:solidFill>
                            <a:schemeClr val="accent1">
                              <a:lumMod val="50000"/>
                            </a:schemeClr>
                          </a:solidFill>
                          <a:effectLst/>
                          <a:latin typeface="Times New Roman" panose="02020603050405020304" pitchFamily="18" charset="0"/>
                          <a:ea typeface="+mn-ea"/>
                          <a:cs typeface="Times New Roman" panose="02020603050405020304" pitchFamily="18" charset="0"/>
                        </a:rPr>
                        <a:t>33</a:t>
                      </a:r>
                    </a:p>
                    <a:p>
                      <a:pPr marL="0" algn="ctr" defTabSz="914104" rtl="0" eaLnBrk="1" fontAlgn="ctr" latinLnBrk="0" hangingPunct="1"/>
                      <a:r>
                        <a:rPr lang="ru-RU" sz="1500" b="0" i="0" u="none" strike="noStrike" kern="1200" baseline="0" dirty="0" smtClean="0">
                          <a:ln>
                            <a:noFill/>
                          </a:ln>
                          <a:solidFill>
                            <a:schemeClr val="accent1">
                              <a:lumMod val="50000"/>
                            </a:schemeClr>
                          </a:solidFill>
                          <a:effectLst/>
                          <a:latin typeface="Times New Roman" panose="02020603050405020304" pitchFamily="18" charset="0"/>
                          <a:ea typeface="+mn-ea"/>
                          <a:cs typeface="Times New Roman" panose="02020603050405020304" pitchFamily="18" charset="0"/>
                        </a:rPr>
                        <a:t>(1 536)</a:t>
                      </a:r>
                      <a:endParaRPr lang="ru-RU" sz="1500" b="0" i="0" u="none" strike="noStrike" kern="1200" baseline="0" dirty="0">
                        <a:ln>
                          <a:noFill/>
                        </a:ln>
                        <a:solidFill>
                          <a:schemeClr val="accent1">
                            <a:lumMod val="50000"/>
                          </a:schemeClr>
                        </a:solidFill>
                        <a:effectLst/>
                        <a:latin typeface="Times New Roman" panose="02020603050405020304" pitchFamily="18" charset="0"/>
                        <a:ea typeface="+mn-ea"/>
                        <a:cs typeface="Times New Roman" panose="02020603050405020304" pitchFamily="18" charset="0"/>
                      </a:endParaRPr>
                    </a:p>
                  </a:txBody>
                  <a:tcPr marL="0" marR="0" marT="1333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71000"/>
                      </a:schemeClr>
                    </a:solidFill>
                  </a:tcPr>
                </a:tc>
                <a:extLst>
                  <a:ext uri="{0D108BD9-81ED-4DB2-BD59-A6C34878D82A}">
                    <a16:rowId xmlns="" xmlns:a16="http://schemas.microsoft.com/office/drawing/2014/main" val="10003"/>
                  </a:ext>
                </a:extLst>
              </a:tr>
              <a:tr h="1720215">
                <a:tc gridSpan="4">
                  <a:txBody>
                    <a:bodyPr/>
                    <a:lstStyle/>
                    <a:p>
                      <a:pPr marL="0" algn="l" defTabSz="914104" rtl="0" eaLnBrk="1" fontAlgn="ctr" latinLnBrk="0" hangingPunct="1"/>
                      <a:r>
                        <a:rPr lang="ru-RU" sz="15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До казначейского сопровождения (2013–2016 гг.) построено 5 домов </a:t>
                      </a:r>
                      <a:r>
                        <a:rPr lang="ru-RU" sz="1500" b="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(57 квартир)</a:t>
                      </a:r>
                    </a:p>
                    <a:p>
                      <a:pPr marL="0" algn="l" defTabSz="914104" rtl="0" eaLnBrk="1" fontAlgn="ctr" latinLnBrk="0" hangingPunct="1"/>
                      <a:r>
                        <a:rPr lang="ru-RU" sz="15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В ходе казначейского сопровождения (2017–2018 гг.) построено 11 домов </a:t>
                      </a:r>
                      <a:r>
                        <a:rPr lang="ru-RU" sz="1500" b="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(346 квартир) </a:t>
                      </a:r>
                    </a:p>
                    <a:p>
                      <a:pPr marL="0" algn="l" defTabSz="914104" rtl="0" eaLnBrk="1" fontAlgn="ctr" latinLnBrk="0" hangingPunct="1"/>
                      <a:r>
                        <a:rPr lang="ru-RU" sz="1500" b="0" i="1" u="none" strike="noStrike" kern="1200" dirty="0" smtClean="0">
                          <a:solidFill>
                            <a:schemeClr val="accent5">
                              <a:lumMod val="50000"/>
                            </a:schemeClr>
                          </a:solidFill>
                          <a:effectLst/>
                          <a:latin typeface="Times New Roman" panose="02020603050405020304" pitchFamily="18" charset="0"/>
                          <a:ea typeface="+mn-ea"/>
                          <a:cs typeface="Times New Roman" panose="02020603050405020304" pitchFamily="18" charset="0"/>
                        </a:rPr>
                        <a:t>*в 100 контрактов (договоров подряда) не входят 550 муниципальных контрактов, т.к. 550 контрактов исполняются по 5 договорам подряда.</a:t>
                      </a:r>
                      <a:endParaRPr lang="ru-RU" sz="1500" b="1" i="0" u="none" strike="noStrike" kern="1200" dirty="0">
                        <a:ln>
                          <a:solidFill>
                            <a:srgbClr val="FFFF00"/>
                          </a:solidFill>
                        </a:ln>
                        <a:solidFill>
                          <a:schemeClr val="accent1">
                            <a:lumMod val="50000"/>
                          </a:schemeClr>
                        </a:solidFill>
                        <a:effectLst/>
                        <a:latin typeface="Times New Roman" panose="02020603050405020304" pitchFamily="18" charset="0"/>
                        <a:ea typeface="+mn-ea"/>
                        <a:cs typeface="Times New Roman" panose="02020603050405020304" pitchFamily="18" charset="0"/>
                      </a:endParaRPr>
                    </a:p>
                  </a:txBody>
                  <a:tcPr marL="37800" marR="0" marT="1333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71000"/>
                      </a:schemeClr>
                    </a:solidFill>
                  </a:tcPr>
                </a:tc>
                <a:tc hMerge="1">
                  <a:txBody>
                    <a:bodyPr/>
                    <a:lstStyle/>
                    <a:p>
                      <a:pPr algn="ctr" fontAlgn="ctr"/>
                      <a:endParaRPr lang="ru-RU" sz="1050" b="1" i="0" u="none" strike="noStrike" dirty="0">
                        <a:solidFill>
                          <a:schemeClr val="accent1">
                            <a:lumMod val="50000"/>
                          </a:schemeClr>
                        </a:solidFill>
                        <a:effectLst/>
                        <a:latin typeface="Calibri"/>
                      </a:endParaRP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alpha val="87000"/>
                      </a:schemeClr>
                    </a:solidFill>
                  </a:tcPr>
                </a:tc>
                <a:tc hMerge="1">
                  <a:txBody>
                    <a:bodyPr/>
                    <a:lstStyle/>
                    <a:p>
                      <a:pPr algn="ctr" fontAlgn="ctr"/>
                      <a:endParaRPr lang="ru-RU" sz="1050" b="1" i="0" u="none" strike="noStrike" dirty="0">
                        <a:solidFill>
                          <a:schemeClr val="accent1">
                            <a:lumMod val="50000"/>
                          </a:schemeClr>
                        </a:solidFill>
                        <a:effectLst/>
                        <a:latin typeface="Calibri"/>
                      </a:endParaRPr>
                    </a:p>
                  </a:txBody>
                  <a:tcPr marL="0" marR="0"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alpha val="87000"/>
                      </a:schemeClr>
                    </a:solidFill>
                  </a:tcPr>
                </a:tc>
                <a:tc hMerge="1">
                  <a:txBody>
                    <a:bodyPr/>
                    <a:lstStyle/>
                    <a:p>
                      <a:pPr marL="0" marR="0" indent="0" algn="ctr" defTabSz="914104" rtl="0" eaLnBrk="1" fontAlgn="auto" latinLnBrk="0" hangingPunct="1">
                        <a:lnSpc>
                          <a:spcPct val="100000"/>
                        </a:lnSpc>
                        <a:spcBef>
                          <a:spcPts val="0"/>
                        </a:spcBef>
                        <a:spcAft>
                          <a:spcPts val="0"/>
                        </a:spcAft>
                        <a:buClrTx/>
                        <a:buSzTx/>
                        <a:buFontTx/>
                        <a:buNone/>
                        <a:tabLst/>
                        <a:defRPr/>
                      </a:pPr>
                      <a:endParaRPr lang="ru-RU" sz="1050" b="1" i="0" u="none" strike="noStrike" kern="1200" dirty="0">
                        <a:solidFill>
                          <a:schemeClr val="accent1">
                            <a:lumMod val="50000"/>
                          </a:schemeClr>
                        </a:solidFill>
                        <a:effectLst/>
                        <a:latin typeface="Calibri"/>
                        <a:ea typeface="+mn-ea"/>
                        <a:cs typeface="+mn-cs"/>
                      </a:endParaRPr>
                    </a:p>
                  </a:txBody>
                  <a:tcPr marL="0" marR="0"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alpha val="87000"/>
                      </a:schemeClr>
                    </a:solidFill>
                  </a:tcPr>
                </a:tc>
                <a:extLst>
                  <a:ext uri="{0D108BD9-81ED-4DB2-BD59-A6C34878D82A}">
                    <a16:rowId xmlns="" xmlns:a16="http://schemas.microsoft.com/office/drawing/2014/main" val="10004"/>
                  </a:ext>
                </a:extLst>
              </a:tr>
            </a:tbl>
          </a:graphicData>
        </a:graphic>
      </p:graphicFrame>
      <p:sp>
        <p:nvSpPr>
          <p:cNvPr id="9" name="Загнутый угол 8"/>
          <p:cNvSpPr/>
          <p:nvPr/>
        </p:nvSpPr>
        <p:spPr>
          <a:xfrm>
            <a:off x="6574489" y="6324389"/>
            <a:ext cx="6115317" cy="3001235"/>
          </a:xfrm>
          <a:prstGeom prst="foldedCorner">
            <a:avLst/>
          </a:prstGeom>
          <a:noFill/>
          <a:ln>
            <a:noFill/>
          </a:ln>
          <a:effectLst>
            <a:glow rad="76200">
              <a:schemeClr val="accent1">
                <a:satMod val="175000"/>
                <a:alpha val="30000"/>
              </a:schemeClr>
            </a:glow>
            <a:softEdge rad="127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2455" tIns="53920" rIns="42455" bIns="53920" rtlCol="0" anchor="ctr"/>
          <a:lstStyle/>
          <a:p>
            <a:pPr algn="ctr"/>
            <a:endParaRPr lang="ru-RU" altLang="ru-RU" sz="1600" dirty="0">
              <a:solidFill>
                <a:prstClr val="black">
                  <a:lumMod val="95000"/>
                  <a:lumOff val="5000"/>
                </a:prstClr>
              </a:solidFill>
            </a:endParaRPr>
          </a:p>
          <a:p>
            <a:pPr algn="ctr"/>
            <a:endParaRPr lang="ru-RU" altLang="ru-RU" sz="1600" b="1" dirty="0">
              <a:solidFill>
                <a:prstClr val="black">
                  <a:lumMod val="95000"/>
                  <a:lumOff val="5000"/>
                </a:prstClr>
              </a:solidFill>
              <a:latin typeface="Times New Roman" panose="02020603050405020304" pitchFamily="18" charset="0"/>
              <a:cs typeface="Times New Roman" panose="02020603050405020304" pitchFamily="18" charset="0"/>
            </a:endParaRPr>
          </a:p>
          <a:p>
            <a:pPr algn="ctr"/>
            <a:r>
              <a:rPr lang="ru-RU" altLang="ru-RU" sz="1600" b="1" dirty="0">
                <a:solidFill>
                  <a:prstClr val="black">
                    <a:lumMod val="95000"/>
                    <a:lumOff val="5000"/>
                  </a:prstClr>
                </a:solidFill>
                <a:latin typeface="Times New Roman" panose="02020603050405020304" pitchFamily="18" charset="0"/>
                <a:cs typeface="Times New Roman" panose="02020603050405020304" pitchFamily="18" charset="0"/>
              </a:rPr>
              <a:t>ОСОБЕННОСТИ</a:t>
            </a:r>
            <a:endParaRPr lang="ru-RU" altLang="ru-RU" sz="1600" b="1" dirty="0">
              <a:solidFill>
                <a:prstClr val="black">
                  <a:lumMod val="95000"/>
                  <a:lumOff val="5000"/>
                </a:prstClr>
              </a:solidFill>
              <a:latin typeface="Times New Roman" panose="02020603050405020304" pitchFamily="18" charset="0"/>
              <a:cs typeface="Times New Roman" panose="02020603050405020304" pitchFamily="18" charset="0"/>
            </a:endParaRPr>
          </a:p>
          <a:p>
            <a:pPr algn="ctr"/>
            <a:r>
              <a:rPr lang="ru-RU" altLang="ru-RU" sz="1600" b="1" dirty="0">
                <a:solidFill>
                  <a:prstClr val="black">
                    <a:lumMod val="95000"/>
                    <a:lumOff val="5000"/>
                  </a:prstClr>
                </a:solidFill>
                <a:latin typeface="Times New Roman" panose="02020603050405020304" pitchFamily="18" charset="0"/>
                <a:cs typeface="Times New Roman" panose="02020603050405020304" pitchFamily="18" charset="0"/>
              </a:rPr>
              <a:t>КАЗНАЧЕЙСКОГО СОПРОВОЖДЕНИЯ</a:t>
            </a:r>
          </a:p>
          <a:p>
            <a:pPr algn="ctr"/>
            <a:endParaRPr lang="ru-RU" altLang="ru-RU" sz="1600" b="1" dirty="0">
              <a:solidFill>
                <a:prstClr val="black">
                  <a:lumMod val="95000"/>
                  <a:lumOff val="5000"/>
                </a:prstClr>
              </a:solidFill>
              <a:latin typeface="Times New Roman" panose="02020603050405020304" pitchFamily="18" charset="0"/>
              <a:cs typeface="Times New Roman" panose="02020603050405020304" pitchFamily="18" charset="0"/>
            </a:endParaRPr>
          </a:p>
          <a:p>
            <a:pPr algn="ctr"/>
            <a:r>
              <a:rPr lang="ru-RU" sz="1600" dirty="0">
                <a:solidFill>
                  <a:prstClr val="black"/>
                </a:solidFill>
                <a:latin typeface="Times New Roman" panose="02020603050405020304" pitchFamily="18" charset="0"/>
                <a:cs typeface="Times New Roman" panose="02020603050405020304" pitchFamily="18" charset="0"/>
              </a:rPr>
              <a:t>контроль за соответствием содержащейся в документах, подтверждающих возникновение денежных обязательств, информации о </a:t>
            </a:r>
            <a:r>
              <a:rPr lang="ru-RU" sz="1600" b="1" dirty="0">
                <a:solidFill>
                  <a:prstClr val="black"/>
                </a:solidFill>
                <a:latin typeface="Times New Roman" panose="02020603050405020304" pitchFamily="18" charset="0"/>
                <a:cs typeface="Times New Roman" panose="02020603050405020304" pitchFamily="18" charset="0"/>
              </a:rPr>
              <a:t>сроках </a:t>
            </a:r>
            <a:r>
              <a:rPr lang="ru-RU" sz="1600" dirty="0">
                <a:solidFill>
                  <a:prstClr val="black"/>
                </a:solidFill>
                <a:latin typeface="Times New Roman" panose="02020603050405020304" pitchFamily="18" charset="0"/>
                <a:cs typeface="Times New Roman" panose="02020603050405020304" pitchFamily="18" charset="0"/>
              </a:rPr>
              <a:t>выполнения работ и их </a:t>
            </a:r>
            <a:r>
              <a:rPr lang="ru-RU" sz="1600" b="1" dirty="0">
                <a:solidFill>
                  <a:prstClr val="black"/>
                </a:solidFill>
                <a:latin typeface="Times New Roman" panose="02020603050405020304" pitchFamily="18" charset="0"/>
                <a:cs typeface="Times New Roman" panose="02020603050405020304" pitchFamily="18" charset="0"/>
              </a:rPr>
              <a:t>объеме</a:t>
            </a:r>
            <a:r>
              <a:rPr lang="ru-RU" sz="1600" dirty="0">
                <a:solidFill>
                  <a:prstClr val="black"/>
                </a:solidFill>
                <a:latin typeface="Times New Roman" panose="02020603050405020304" pitchFamily="18" charset="0"/>
                <a:cs typeface="Times New Roman" panose="02020603050405020304" pitchFamily="18" charset="0"/>
              </a:rPr>
              <a:t> условиям договоров (контрактов</a:t>
            </a:r>
            <a:r>
              <a:rPr lang="ru-RU" sz="1600" dirty="0" smtClean="0">
                <a:solidFill>
                  <a:prstClr val="black"/>
                </a:solidFill>
                <a:latin typeface="Times New Roman" panose="02020603050405020304" pitchFamily="18" charset="0"/>
                <a:cs typeface="Times New Roman" panose="02020603050405020304" pitchFamily="18" charset="0"/>
              </a:rPr>
              <a:t>), </a:t>
            </a:r>
            <a:r>
              <a:rPr lang="ru-RU" sz="1600" dirty="0">
                <a:solidFill>
                  <a:prstClr val="black"/>
                </a:solidFill>
                <a:latin typeface="Times New Roman" panose="02020603050405020304" pitchFamily="18" charset="0"/>
                <a:cs typeface="Times New Roman" panose="02020603050405020304" pitchFamily="18" charset="0"/>
              </a:rPr>
              <a:t>подтверждение </a:t>
            </a:r>
            <a:r>
              <a:rPr lang="ru-RU" sz="1600" b="1" dirty="0">
                <a:solidFill>
                  <a:prstClr val="black"/>
                </a:solidFill>
                <a:latin typeface="Times New Roman" panose="02020603050405020304" pitchFamily="18" charset="0"/>
                <a:cs typeface="Times New Roman" panose="02020603050405020304" pitchFamily="18" charset="0"/>
              </a:rPr>
              <a:t>фактов </a:t>
            </a:r>
            <a:r>
              <a:rPr lang="ru-RU" sz="1600" dirty="0">
                <a:solidFill>
                  <a:prstClr val="black"/>
                </a:solidFill>
                <a:latin typeface="Times New Roman" panose="02020603050405020304" pitchFamily="18" charset="0"/>
                <a:cs typeface="Times New Roman" panose="02020603050405020304" pitchFamily="18" charset="0"/>
              </a:rPr>
              <a:t>выполнения работ </a:t>
            </a:r>
            <a:r>
              <a:rPr lang="ru-RU" sz="1600" dirty="0">
                <a:solidFill>
                  <a:prstClr val="black"/>
                </a:solidFill>
                <a:latin typeface="Times New Roman" panose="02020603050405020304" pitchFamily="18" charset="0"/>
                <a:cs typeface="Times New Roman" panose="02020603050405020304" pitchFamily="18" charset="0"/>
              </a:rPr>
              <a:t>с </a:t>
            </a:r>
            <a:r>
              <a:rPr lang="ru-RU" sz="1600" dirty="0">
                <a:solidFill>
                  <a:prstClr val="black"/>
                </a:solidFill>
                <a:latin typeface="Times New Roman" panose="02020603050405020304" pitchFamily="18" charset="0"/>
                <a:cs typeface="Times New Roman" panose="02020603050405020304" pitchFamily="18" charset="0"/>
              </a:rPr>
              <a:t>использованием </a:t>
            </a:r>
            <a:r>
              <a:rPr lang="ru-RU" sz="1600" b="1" dirty="0">
                <a:solidFill>
                  <a:prstClr val="black"/>
                </a:solidFill>
                <a:latin typeface="Times New Roman" panose="02020603050405020304" pitchFamily="18" charset="0"/>
                <a:cs typeface="Times New Roman" panose="02020603050405020304" pitchFamily="18" charset="0"/>
              </a:rPr>
              <a:t>фото -, видеотехники</a:t>
            </a:r>
          </a:p>
        </p:txBody>
      </p:sp>
      <p:cxnSp>
        <p:nvCxnSpPr>
          <p:cNvPr id="14" name="Прямая соединительная линия 13"/>
          <p:cNvCxnSpPr/>
          <p:nvPr/>
        </p:nvCxnSpPr>
        <p:spPr>
          <a:xfrm>
            <a:off x="7543071" y="7396204"/>
            <a:ext cx="4205907" cy="0"/>
          </a:xfrm>
          <a:prstGeom prst="line">
            <a:avLst/>
          </a:prstGeom>
          <a:ln w="15875" cmpd="thickThin">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15" name="Прямоугольник 14"/>
          <p:cNvSpPr/>
          <p:nvPr/>
        </p:nvSpPr>
        <p:spPr>
          <a:xfrm>
            <a:off x="6566384" y="6246815"/>
            <a:ext cx="6155321" cy="321121"/>
          </a:xfrm>
          <a:prstGeom prst="rect">
            <a:avLst/>
          </a:prstGeom>
          <a:solidFill>
            <a:schemeClr val="accent2">
              <a:lumMod val="40000"/>
              <a:lumOff val="60000"/>
              <a:alpha val="56000"/>
            </a:schemeClr>
          </a:solidFill>
          <a:ln>
            <a:noFill/>
          </a:ln>
          <a:effectLst>
            <a:glow rad="508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42455" tIns="53920" rIns="42455" bIns="53920" rtlCol="0" anchor="ctr"/>
          <a:lstStyle/>
          <a:p>
            <a:r>
              <a:rPr lang="ru-RU" sz="1200" i="1" dirty="0">
                <a:solidFill>
                  <a:prstClr val="black"/>
                </a:solidFill>
                <a:cs typeface="Times New Roman" panose="02020603050405020304" pitchFamily="18" charset="0"/>
              </a:rPr>
              <a:t>Информация по состоянию </a:t>
            </a:r>
            <a:r>
              <a:rPr lang="ru-RU" sz="1200" i="1" dirty="0">
                <a:solidFill>
                  <a:schemeClr val="tx1"/>
                </a:solidFill>
                <a:cs typeface="Times New Roman" panose="02020603050405020304" pitchFamily="18" charset="0"/>
              </a:rPr>
              <a:t>на </a:t>
            </a:r>
            <a:r>
              <a:rPr lang="ru-RU" sz="1200" b="1" i="1" dirty="0">
                <a:solidFill>
                  <a:srgbClr val="FF0000"/>
                </a:solidFill>
                <a:cs typeface="Times New Roman" panose="02020603050405020304" pitchFamily="18" charset="0"/>
              </a:rPr>
              <a:t>10 сентября 2018 года </a:t>
            </a:r>
            <a:r>
              <a:rPr lang="ru-RU" sz="1200" i="1" dirty="0">
                <a:solidFill>
                  <a:prstClr val="black"/>
                </a:solidFill>
                <a:cs typeface="Times New Roman" panose="02020603050405020304" pitchFamily="18" charset="0"/>
              </a:rPr>
              <a:t>нарастающим итогом, </a:t>
            </a:r>
            <a:br>
              <a:rPr lang="ru-RU" sz="1200" i="1" dirty="0">
                <a:solidFill>
                  <a:prstClr val="black"/>
                </a:solidFill>
                <a:cs typeface="Times New Roman" panose="02020603050405020304" pitchFamily="18" charset="0"/>
              </a:rPr>
            </a:br>
            <a:r>
              <a:rPr lang="ru-RU" sz="1200" i="1" dirty="0">
                <a:solidFill>
                  <a:prstClr val="black"/>
                </a:solidFill>
                <a:cs typeface="Times New Roman" panose="02020603050405020304" pitchFamily="18" charset="0"/>
              </a:rPr>
              <a:t>начиная с 2013 года</a:t>
            </a:r>
          </a:p>
        </p:txBody>
      </p:sp>
      <p:sp>
        <p:nvSpPr>
          <p:cNvPr id="2" name="TextBox 1"/>
          <p:cNvSpPr txBox="1"/>
          <p:nvPr/>
        </p:nvSpPr>
        <p:spPr>
          <a:xfrm>
            <a:off x="6799396" y="8774920"/>
            <a:ext cx="4783144" cy="386142"/>
          </a:xfrm>
          <a:prstGeom prst="rect">
            <a:avLst/>
          </a:prstGeom>
          <a:noFill/>
        </p:spPr>
        <p:txBody>
          <a:bodyPr wrap="square" lIns="108087" tIns="54044" rIns="108087" bIns="54044" rtlCol="0">
            <a:spAutoFit/>
          </a:bodyPr>
          <a:lstStyle/>
          <a:p>
            <a:endParaRPr lang="ru-RU" dirty="0">
              <a:solidFill>
                <a:prstClr val="black"/>
              </a:solidFill>
            </a:endParaRPr>
          </a:p>
        </p:txBody>
      </p:sp>
      <p:sp>
        <p:nvSpPr>
          <p:cNvPr id="16" name="Номер слайда 1"/>
          <p:cNvSpPr>
            <a:spLocks noGrp="1"/>
          </p:cNvSpPr>
          <p:nvPr>
            <p:ph type="sldNum" sz="quarter" idx="12"/>
          </p:nvPr>
        </p:nvSpPr>
        <p:spPr>
          <a:xfrm>
            <a:off x="9915686" y="9090675"/>
            <a:ext cx="2880360" cy="511175"/>
          </a:xfrm>
        </p:spPr>
        <p:txBody>
          <a:bodyPr/>
          <a:lstStyle/>
          <a:p>
            <a:pPr>
              <a:defRPr/>
            </a:pPr>
            <a:fld id="{47EA9584-6FC9-446B-89E9-C9D48C4D1663}" type="slidenum">
              <a:rPr lang="ru-RU" smtClean="0">
                <a:solidFill>
                  <a:prstClr val="black">
                    <a:tint val="75000"/>
                  </a:prstClr>
                </a:solidFill>
              </a:rPr>
              <a:pPr>
                <a:defRPr/>
              </a:pPr>
              <a:t>16</a:t>
            </a:fld>
            <a:endParaRPr lang="ru-RU" dirty="0">
              <a:solidFill>
                <a:prstClr val="black">
                  <a:tint val="75000"/>
                </a:prstClr>
              </a:solidFill>
            </a:endParaRPr>
          </a:p>
        </p:txBody>
      </p:sp>
    </p:spTree>
    <p:extLst>
      <p:ext uri="{BB962C8B-B14F-4D97-AF65-F5344CB8AC3E}">
        <p14:creationId xmlns:p14="http://schemas.microsoft.com/office/powerpoint/2010/main" val="26828207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45348" y="499567"/>
            <a:ext cx="12127290" cy="416670"/>
          </a:xfrm>
          <a:prstGeom prst="rect">
            <a:avLst/>
          </a:prstGeom>
          <a:noFill/>
        </p:spPr>
        <p:txBody>
          <a:bodyPr wrap="square" lIns="107834" tIns="53920" rIns="107834" bIns="53920">
            <a:spAutoFit/>
          </a:bodyPr>
          <a:lstStyle/>
          <a:p>
            <a:pPr algn="ctr" eaLnBrk="0" hangingPunct="0">
              <a:defRPr/>
            </a:pPr>
            <a:r>
              <a:rPr lang="ru-RU" dirty="0">
                <a:solidFill>
                  <a:prstClr val="black"/>
                </a:solidFill>
                <a:effectLst>
                  <a:outerShdw blurRad="38100" dist="38100" dir="2700000" algn="tl">
                    <a:srgbClr val="000000">
                      <a:alpha val="43137"/>
                    </a:srgbClr>
                  </a:outerShdw>
                </a:effectLst>
                <a:latin typeface="Times New Roman" panose="02020603050405020304" pitchFamily="18" charset="0"/>
                <a:ea typeface="Open Sans Condensed Light" pitchFamily="34" charset="0"/>
                <a:cs typeface="Times New Roman" panose="02020603050405020304" pitchFamily="18" charset="0"/>
              </a:rPr>
              <a:t> </a:t>
            </a:r>
            <a:r>
              <a:rPr lang="ru-RU" sz="2000" b="1" dirty="0">
                <a:solidFill>
                  <a:prstClr val="black"/>
                </a:solidFill>
                <a:latin typeface="Times New Roman" panose="02020603050405020304" pitchFamily="18" charset="0"/>
                <a:ea typeface="Open Sans Condensed Light" pitchFamily="34" charset="0"/>
                <a:cs typeface="Times New Roman" panose="02020603050405020304" pitchFamily="18" charset="0"/>
              </a:rPr>
              <a:t>КАЗНАЧЕЙСКОЕ СОПРОВОЖДЕНИЕ КОНЦЕССИОННЫХ </a:t>
            </a:r>
            <a:r>
              <a:rPr lang="ru-RU" sz="2000" b="1" dirty="0">
                <a:solidFill>
                  <a:prstClr val="black"/>
                </a:solidFill>
                <a:latin typeface="Times New Roman" panose="02020603050405020304" pitchFamily="18" charset="0"/>
                <a:ea typeface="Open Sans Condensed Light" pitchFamily="34" charset="0"/>
                <a:cs typeface="Times New Roman" panose="02020603050405020304" pitchFamily="18" charset="0"/>
              </a:rPr>
              <a:t>СОГЛАШЕНИЙ</a:t>
            </a:r>
          </a:p>
        </p:txBody>
      </p:sp>
      <p:sp>
        <p:nvSpPr>
          <p:cNvPr id="8" name="Прямоугольник 7"/>
          <p:cNvSpPr/>
          <p:nvPr/>
        </p:nvSpPr>
        <p:spPr>
          <a:xfrm>
            <a:off x="348108" y="1284058"/>
            <a:ext cx="12134532" cy="752686"/>
          </a:xfrm>
          <a:prstGeom prst="rect">
            <a:avLst/>
          </a:prstGeom>
          <a:noFill/>
          <a:ln w="19050">
            <a:noFill/>
          </a:ln>
          <a:effectLst>
            <a:outerShdw blurRad="50800" dist="38100" dir="2700000" sx="1000" sy="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692" tIns="45839" rIns="91692" bIns="45839"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ru-RU" sz="2000" i="1" dirty="0">
                <a:solidFill>
                  <a:prstClr val="black"/>
                </a:solidFill>
                <a:latin typeface="Times New Roman" panose="02020603050405020304" pitchFamily="18" charset="0"/>
                <a:cs typeface="Times New Roman" panose="02020603050405020304" pitchFamily="18" charset="0"/>
              </a:rPr>
              <a:t>Распоряжение Правительства Российской Федерации</a:t>
            </a:r>
            <a:r>
              <a:rPr lang="en-US" sz="2000" i="1" dirty="0">
                <a:solidFill>
                  <a:prstClr val="black"/>
                </a:solidFill>
                <a:latin typeface="Times New Roman" panose="02020603050405020304" pitchFamily="18" charset="0"/>
                <a:cs typeface="Times New Roman" panose="02020603050405020304" pitchFamily="18" charset="0"/>
              </a:rPr>
              <a:t> </a:t>
            </a:r>
            <a:r>
              <a:rPr lang="ru-RU" sz="2000" i="1" dirty="0">
                <a:solidFill>
                  <a:prstClr val="black"/>
                </a:solidFill>
                <a:latin typeface="Times New Roman" panose="02020603050405020304" pitchFamily="18" charset="0"/>
                <a:cs typeface="Times New Roman" panose="02020603050405020304" pitchFamily="18" charset="0"/>
              </a:rPr>
              <a:t>от 31 июля 2017 г. № 1644-р </a:t>
            </a:r>
          </a:p>
        </p:txBody>
      </p:sp>
      <p:sp>
        <p:nvSpPr>
          <p:cNvPr id="7" name="Загнутый угол 6"/>
          <p:cNvSpPr/>
          <p:nvPr/>
        </p:nvSpPr>
        <p:spPr>
          <a:xfrm>
            <a:off x="6976109" y="5598180"/>
            <a:ext cx="5647692" cy="3275959"/>
          </a:xfrm>
          <a:prstGeom prst="foldedCorner">
            <a:avLst/>
          </a:prstGeom>
          <a:noFill/>
          <a:ln>
            <a:noFill/>
          </a:ln>
          <a:effectLst>
            <a:glow rad="76200">
              <a:schemeClr val="accent1">
                <a:satMod val="175000"/>
                <a:alpha val="30000"/>
              </a:schemeClr>
            </a:glow>
            <a:softEdge rad="127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2455" tIns="53920" rIns="42455" bIns="53920" rtlCol="0" anchor="ctr"/>
          <a:lstStyle/>
          <a:p>
            <a:pPr algn="ctr"/>
            <a:endParaRPr lang="ru-RU" altLang="ru-RU" sz="1600" dirty="0">
              <a:solidFill>
                <a:prstClr val="black">
                  <a:lumMod val="95000"/>
                  <a:lumOff val="5000"/>
                </a:prstClr>
              </a:solidFill>
            </a:endParaRPr>
          </a:p>
          <a:p>
            <a:pPr algn="ctr"/>
            <a:endParaRPr lang="ru-RU" altLang="ru-RU" sz="1600" b="1" dirty="0">
              <a:solidFill>
                <a:prstClr val="black">
                  <a:lumMod val="95000"/>
                  <a:lumOff val="5000"/>
                </a:prstClr>
              </a:solidFill>
            </a:endParaRPr>
          </a:p>
          <a:p>
            <a:pPr algn="ctr"/>
            <a:r>
              <a:rPr lang="ru-RU" altLang="ru-RU" sz="1600" b="1" dirty="0">
                <a:solidFill>
                  <a:prstClr val="black">
                    <a:lumMod val="95000"/>
                    <a:lumOff val="5000"/>
                  </a:prstClr>
                </a:solidFill>
                <a:latin typeface="Times New Roman" panose="02020603050405020304" pitchFamily="18" charset="0"/>
                <a:cs typeface="Times New Roman" panose="02020603050405020304" pitchFamily="18" charset="0"/>
              </a:rPr>
              <a:t>ОСОБЕННОСТИ</a:t>
            </a:r>
          </a:p>
          <a:p>
            <a:pPr algn="ctr"/>
            <a:r>
              <a:rPr lang="ru-RU" altLang="ru-RU" sz="1600" b="1" dirty="0">
                <a:solidFill>
                  <a:prstClr val="black">
                    <a:lumMod val="95000"/>
                    <a:lumOff val="5000"/>
                  </a:prstClr>
                </a:solidFill>
                <a:latin typeface="Times New Roman" panose="02020603050405020304" pitchFamily="18" charset="0"/>
                <a:cs typeface="Times New Roman" panose="02020603050405020304" pitchFamily="18" charset="0"/>
              </a:rPr>
              <a:t>КАЗНАЧЕЙСКОГО СОПРОВОЖДЕНИЯ</a:t>
            </a:r>
          </a:p>
          <a:p>
            <a:pPr algn="ctr"/>
            <a:endParaRPr lang="ru-RU" sz="1600" dirty="0">
              <a:solidFill>
                <a:prstClr val="black">
                  <a:lumMod val="95000"/>
                  <a:lumOff val="5000"/>
                </a:prstClr>
              </a:solidFill>
              <a:latin typeface="Times New Roman" panose="02020603050405020304" pitchFamily="18" charset="0"/>
              <a:cs typeface="Times New Roman" panose="02020603050405020304" pitchFamily="18" charset="0"/>
            </a:endParaRPr>
          </a:p>
          <a:p>
            <a:r>
              <a:rPr lang="ru-RU" sz="1600" b="1" dirty="0">
                <a:solidFill>
                  <a:prstClr val="black">
                    <a:lumMod val="95000"/>
                    <a:lumOff val="5000"/>
                  </a:prstClr>
                </a:solidFill>
                <a:latin typeface="Times New Roman" panose="02020603050405020304" pitchFamily="18" charset="0"/>
                <a:cs typeface="Times New Roman" panose="02020603050405020304" pitchFamily="18" charset="0"/>
              </a:rPr>
              <a:t>Расширенное казначейское сопровождения </a:t>
            </a:r>
            <a:r>
              <a:rPr lang="ru-RU" sz="1600" dirty="0">
                <a:solidFill>
                  <a:prstClr val="black">
                    <a:lumMod val="95000"/>
                    <a:lumOff val="5000"/>
                  </a:prstClr>
                </a:solidFill>
                <a:latin typeface="Times New Roman" panose="02020603050405020304" pitchFamily="18" charset="0"/>
                <a:cs typeface="Times New Roman" panose="02020603050405020304" pitchFamily="18" charset="0"/>
              </a:rPr>
              <a:t>в части контроля:</a:t>
            </a:r>
          </a:p>
          <a:p>
            <a:pPr marL="337774" indent="-337774">
              <a:buFont typeface="Wingdings" panose="05000000000000000000" pitchFamily="2" charset="2"/>
              <a:buChar char="Ø"/>
            </a:pPr>
            <a:r>
              <a:rPr lang="ru-RU" sz="1600" dirty="0">
                <a:solidFill>
                  <a:prstClr val="black">
                    <a:lumMod val="95000"/>
                    <a:lumOff val="5000"/>
                  </a:prstClr>
                </a:solidFill>
                <a:latin typeface="Times New Roman" panose="02020603050405020304" pitchFamily="18" charset="0"/>
                <a:cs typeface="Times New Roman" panose="02020603050405020304" pitchFamily="18" charset="0"/>
              </a:rPr>
              <a:t>за не превышением размеров </a:t>
            </a:r>
            <a:r>
              <a:rPr lang="ru-RU" sz="1600" b="1" dirty="0">
                <a:solidFill>
                  <a:prstClr val="black">
                    <a:lumMod val="95000"/>
                    <a:lumOff val="5000"/>
                  </a:prstClr>
                </a:solidFill>
                <a:latin typeface="Times New Roman" panose="02020603050405020304" pitchFamily="18" charset="0"/>
                <a:cs typeface="Times New Roman" panose="02020603050405020304" pitchFamily="18" charset="0"/>
              </a:rPr>
              <a:t>долевого финансирования</a:t>
            </a:r>
            <a:r>
              <a:rPr lang="ru-RU" sz="1600" dirty="0">
                <a:solidFill>
                  <a:prstClr val="black">
                    <a:lumMod val="95000"/>
                    <a:lumOff val="5000"/>
                  </a:prstClr>
                </a:solidFill>
                <a:latin typeface="Times New Roman" panose="02020603050405020304" pitchFamily="18" charset="0"/>
                <a:cs typeface="Times New Roman" panose="02020603050405020304" pitchFamily="18" charset="0"/>
              </a:rPr>
              <a:t>;</a:t>
            </a:r>
          </a:p>
          <a:p>
            <a:pPr marL="337774" indent="-337774">
              <a:buFont typeface="Wingdings" panose="05000000000000000000" pitchFamily="2" charset="2"/>
              <a:buChar char="Ø"/>
            </a:pPr>
            <a:r>
              <a:rPr lang="ru-RU" sz="1600" dirty="0">
                <a:solidFill>
                  <a:prstClr val="black">
                    <a:lumMod val="95000"/>
                    <a:lumOff val="5000"/>
                  </a:prstClr>
                </a:solidFill>
                <a:latin typeface="Times New Roman" panose="02020603050405020304" pitchFamily="18" charset="0"/>
                <a:cs typeface="Times New Roman" panose="02020603050405020304" pitchFamily="18" charset="0"/>
              </a:rPr>
              <a:t>за соответствием содержащейся в документах, подтверждающих возникновение денежных обязательств, информации </a:t>
            </a:r>
            <a:r>
              <a:rPr lang="ru-RU" sz="1600" b="1" dirty="0">
                <a:solidFill>
                  <a:prstClr val="black">
                    <a:lumMod val="95000"/>
                    <a:lumOff val="5000"/>
                  </a:prstClr>
                </a:solidFill>
                <a:latin typeface="Times New Roman" panose="02020603050405020304" pitchFamily="18" charset="0"/>
                <a:cs typeface="Times New Roman" panose="02020603050405020304" pitchFamily="18" charset="0"/>
              </a:rPr>
              <a:t>о сроках </a:t>
            </a:r>
            <a:r>
              <a:rPr lang="ru-RU" sz="1600" dirty="0">
                <a:solidFill>
                  <a:prstClr val="black">
                    <a:lumMod val="95000"/>
                    <a:lumOff val="5000"/>
                  </a:prstClr>
                </a:solidFill>
                <a:latin typeface="Times New Roman" panose="02020603050405020304" pitchFamily="18" charset="0"/>
                <a:cs typeface="Times New Roman" panose="02020603050405020304" pitchFamily="18" charset="0"/>
              </a:rPr>
              <a:t>и </a:t>
            </a:r>
            <a:r>
              <a:rPr lang="ru-RU" sz="1600" b="1" dirty="0">
                <a:solidFill>
                  <a:prstClr val="black">
                    <a:lumMod val="95000"/>
                    <a:lumOff val="5000"/>
                  </a:prstClr>
                </a:solidFill>
                <a:latin typeface="Times New Roman" panose="02020603050405020304" pitchFamily="18" charset="0"/>
                <a:cs typeface="Times New Roman" panose="02020603050405020304" pitchFamily="18" charset="0"/>
              </a:rPr>
              <a:t>количестве</a:t>
            </a:r>
            <a:r>
              <a:rPr lang="ru-RU" sz="1600" dirty="0">
                <a:solidFill>
                  <a:prstClr val="black">
                    <a:lumMod val="95000"/>
                    <a:lumOff val="5000"/>
                  </a:prstClr>
                </a:solidFill>
                <a:latin typeface="Times New Roman" panose="02020603050405020304" pitchFamily="18" charset="0"/>
                <a:cs typeface="Times New Roman" panose="02020603050405020304" pitchFamily="18" charset="0"/>
              </a:rPr>
              <a:t> поставки товаров (выполнения работ, оказания услуг) условиям концессионных соглашений;</a:t>
            </a:r>
          </a:p>
          <a:p>
            <a:pPr marL="337774" indent="-337774">
              <a:buFont typeface="Wingdings" panose="05000000000000000000" pitchFamily="2" charset="2"/>
              <a:buChar char="Ø"/>
            </a:pPr>
            <a:r>
              <a:rPr lang="ru-RU" sz="1600" dirty="0">
                <a:solidFill>
                  <a:prstClr val="black">
                    <a:lumMod val="95000"/>
                    <a:lumOff val="5000"/>
                  </a:prstClr>
                </a:solidFill>
                <a:latin typeface="Times New Roman" panose="02020603050405020304" pitchFamily="18" charset="0"/>
                <a:cs typeface="Times New Roman" panose="02020603050405020304" pitchFamily="18" charset="0"/>
              </a:rPr>
              <a:t>а также проверку </a:t>
            </a:r>
            <a:r>
              <a:rPr lang="ru-RU" sz="1600" b="1" dirty="0">
                <a:solidFill>
                  <a:prstClr val="black">
                    <a:lumMod val="95000"/>
                    <a:lumOff val="5000"/>
                  </a:prstClr>
                </a:solidFill>
                <a:latin typeface="Times New Roman" panose="02020603050405020304" pitchFamily="18" charset="0"/>
                <a:cs typeface="Times New Roman" panose="02020603050405020304" pitchFamily="18" charset="0"/>
              </a:rPr>
              <a:t>фактов</a:t>
            </a:r>
            <a:r>
              <a:rPr lang="ru-RU" sz="1600" dirty="0">
                <a:solidFill>
                  <a:prstClr val="black">
                    <a:lumMod val="95000"/>
                    <a:lumOff val="5000"/>
                  </a:prstClr>
                </a:solidFill>
                <a:latin typeface="Times New Roman" panose="02020603050405020304" pitchFamily="18" charset="0"/>
                <a:cs typeface="Times New Roman" panose="02020603050405020304" pitchFamily="18" charset="0"/>
              </a:rPr>
              <a:t> поставки товаров (выполнения работ, оказания услуг) с использованием </a:t>
            </a:r>
            <a:r>
              <a:rPr lang="ru-RU" sz="1600" b="1" dirty="0">
                <a:solidFill>
                  <a:prstClr val="black">
                    <a:lumMod val="95000"/>
                    <a:lumOff val="5000"/>
                  </a:prstClr>
                </a:solidFill>
                <a:latin typeface="Times New Roman" panose="02020603050405020304" pitchFamily="18" charset="0"/>
                <a:cs typeface="Times New Roman" panose="02020603050405020304" pitchFamily="18" charset="0"/>
              </a:rPr>
              <a:t>фото- и видеотехники</a:t>
            </a:r>
          </a:p>
        </p:txBody>
      </p:sp>
      <p:sp>
        <p:nvSpPr>
          <p:cNvPr id="9" name="Прямоугольник 8"/>
          <p:cNvSpPr/>
          <p:nvPr/>
        </p:nvSpPr>
        <p:spPr bwMode="auto">
          <a:xfrm>
            <a:off x="255181" y="2429663"/>
            <a:ext cx="6513728" cy="6376909"/>
          </a:xfrm>
          <a:prstGeom prst="rect">
            <a:avLst/>
          </a:prstGeom>
          <a:solidFill>
            <a:schemeClr val="accent1">
              <a:lumMod val="20000"/>
              <a:lumOff val="80000"/>
              <a:alpha val="52000"/>
            </a:schemeClr>
          </a:solidFill>
          <a:ln>
            <a:noFill/>
          </a:ln>
          <a:effectLst>
            <a:glow rad="101600">
              <a:schemeClr val="accent1">
                <a:alpha val="30000"/>
              </a:schemeClr>
            </a:glow>
            <a:softEdge rad="12700"/>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lIns="107834" tIns="53920" rIns="107834" bIns="53920" rtlCol="0" anchor="ctr" anchorCtr="0"/>
          <a:lstStyle/>
          <a:p>
            <a:pPr algn="ctr"/>
            <a:endParaRPr lang="ru-RU" sz="1600" b="1" dirty="0">
              <a:solidFill>
                <a:srgbClr val="E7E6E6">
                  <a:lumMod val="25000"/>
                </a:srgbClr>
              </a:solidFill>
            </a:endParaRPr>
          </a:p>
          <a:p>
            <a:pPr algn="ctr"/>
            <a:endParaRPr lang="ru-RU" sz="1600" b="1" dirty="0">
              <a:solidFill>
                <a:srgbClr val="E7E6E6">
                  <a:lumMod val="25000"/>
                </a:srgbClr>
              </a:solidFill>
            </a:endParaRPr>
          </a:p>
          <a:p>
            <a:pPr algn="ctr"/>
            <a:endParaRPr lang="ru-RU" sz="1600" b="1" dirty="0">
              <a:solidFill>
                <a:srgbClr val="E7E6E6">
                  <a:lumMod val="25000"/>
                </a:srgbClr>
              </a:solidFill>
            </a:endParaRPr>
          </a:p>
          <a:p>
            <a:pPr algn="ctr"/>
            <a:endParaRPr lang="ru-RU" sz="1600" b="1" dirty="0">
              <a:solidFill>
                <a:srgbClr val="E7E6E6">
                  <a:lumMod val="25000"/>
                </a:srgbClr>
              </a:solidFill>
            </a:endParaRPr>
          </a:p>
          <a:p>
            <a:pPr algn="ctr"/>
            <a:endParaRPr lang="ru-RU" sz="1600" b="1" dirty="0">
              <a:solidFill>
                <a:srgbClr val="E7E6E6">
                  <a:lumMod val="25000"/>
                </a:srgbClr>
              </a:solidFill>
            </a:endParaRPr>
          </a:p>
          <a:p>
            <a:pPr algn="ctr"/>
            <a:endParaRPr lang="ru-RU" sz="1600" b="1" dirty="0">
              <a:solidFill>
                <a:srgbClr val="E7E6E6">
                  <a:lumMod val="25000"/>
                </a:srgbClr>
              </a:solidFill>
            </a:endParaRPr>
          </a:p>
          <a:p>
            <a:pPr algn="ctr"/>
            <a:endParaRPr lang="ru-RU" sz="1600" b="1" dirty="0">
              <a:solidFill>
                <a:srgbClr val="E7E6E6">
                  <a:lumMod val="25000"/>
                </a:srgbClr>
              </a:solidFill>
            </a:endParaRPr>
          </a:p>
          <a:p>
            <a:pPr algn="ctr"/>
            <a:endParaRPr lang="ru-RU" sz="1600" b="1" dirty="0">
              <a:solidFill>
                <a:srgbClr val="E7E6E6">
                  <a:lumMod val="25000"/>
                </a:srgbClr>
              </a:solidFill>
            </a:endParaRPr>
          </a:p>
          <a:p>
            <a:pPr algn="ctr"/>
            <a:endParaRPr lang="ru-RU" sz="1600" b="1" dirty="0">
              <a:solidFill>
                <a:srgbClr val="E7E6E6">
                  <a:lumMod val="25000"/>
                </a:srgbClr>
              </a:solidFill>
            </a:endParaRPr>
          </a:p>
          <a:p>
            <a:pPr algn="ctr"/>
            <a:r>
              <a:rPr lang="ru-RU" sz="1900" i="1" dirty="0">
                <a:solidFill>
                  <a:schemeClr val="tx1"/>
                </a:solidFill>
              </a:rPr>
              <a:t>Казначейскому сопровождению подлежат средства, получаемые юридическими лицами по концессионным соглашениям в части средств финансовой поддержки, предоставляемой Государственной корпораций - </a:t>
            </a:r>
          </a:p>
          <a:p>
            <a:pPr algn="ctr"/>
            <a:r>
              <a:rPr lang="ru-RU" sz="1900" i="1" dirty="0">
                <a:solidFill>
                  <a:schemeClr val="tx1"/>
                </a:solidFill>
              </a:rPr>
              <a:t>Фондом содействия реформированию жилищно-коммунального хозяйства на реализацию проектов модернизации систем коммунальной инфраструктуры</a:t>
            </a:r>
          </a:p>
        </p:txBody>
      </p:sp>
      <p:pic>
        <p:nvPicPr>
          <p:cNvPr id="11" name="Picture 2" descr="C:\Users\3523\Desktop\ОЭЗ3зззз\photo.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8000" contrast="20000"/>
                    </a14:imgEffect>
                  </a14:imgLayer>
                </a14:imgProps>
              </a:ext>
              <a:ext uri="{28A0092B-C50C-407E-A947-70E740481C1C}">
                <a14:useLocalDpi xmlns:a14="http://schemas.microsoft.com/office/drawing/2010/main" val="0"/>
              </a:ext>
            </a:extLst>
          </a:blip>
          <a:srcRect/>
          <a:stretch>
            <a:fillRect/>
          </a:stretch>
        </p:blipFill>
        <p:spPr bwMode="auto">
          <a:xfrm>
            <a:off x="399675" y="2799783"/>
            <a:ext cx="2190699" cy="2534997"/>
          </a:xfrm>
          <a:prstGeom prst="rect">
            <a:avLst/>
          </a:prstGeom>
          <a:solidFill>
            <a:schemeClr val="bg2"/>
          </a:solidFill>
          <a:ln>
            <a:noFill/>
          </a:ln>
        </p:spPr>
      </p:pic>
      <p:pic>
        <p:nvPicPr>
          <p:cNvPr id="13" name="Рисунок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0886" y="2799783"/>
            <a:ext cx="2221939" cy="2534997"/>
          </a:xfrm>
          <a:prstGeom prst="rect">
            <a:avLst/>
          </a:prstGeom>
          <a:solidFill>
            <a:schemeClr val="bg1">
              <a:lumMod val="95000"/>
            </a:schemeClr>
          </a:solidFill>
        </p:spPr>
      </p:pic>
      <p:pic>
        <p:nvPicPr>
          <p:cNvPr id="2050" name="Picture 2" descr="C:\Users\3523\Desktop\Новая паячсяпка\shema_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0898" y="2798663"/>
            <a:ext cx="2485215" cy="253499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3523\Desktop\Новая паячсяпка\zhkh.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65390" y="4116855"/>
            <a:ext cx="792455" cy="682865"/>
          </a:xfrm>
          <a:prstGeom prst="rect">
            <a:avLst/>
          </a:prstGeom>
          <a:noFill/>
          <a:effectLst>
            <a:glow rad="76200">
              <a:schemeClr val="bg1"/>
            </a:glow>
          </a:effectLst>
          <a:extLst>
            <a:ext uri="{909E8E84-426E-40DD-AFC4-6F175D3DCCD1}">
              <a14:hiddenFill xmlns:a14="http://schemas.microsoft.com/office/drawing/2010/main">
                <a:solidFill>
                  <a:srgbClr val="FFFFFF"/>
                </a:solidFill>
              </a14:hiddenFill>
            </a:ext>
          </a:extLst>
        </p:spPr>
      </p:pic>
      <p:cxnSp>
        <p:nvCxnSpPr>
          <p:cNvPr id="15" name="Прямая соединительная линия 14"/>
          <p:cNvCxnSpPr/>
          <p:nvPr/>
        </p:nvCxnSpPr>
        <p:spPr>
          <a:xfrm>
            <a:off x="7820236" y="6161163"/>
            <a:ext cx="3960638" cy="0"/>
          </a:xfrm>
          <a:prstGeom prst="line">
            <a:avLst/>
          </a:prstGeom>
          <a:ln w="15875" cmpd="thickThin">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graphicFrame>
        <p:nvGraphicFramePr>
          <p:cNvPr id="24" name="Таблица 23"/>
          <p:cNvGraphicFramePr>
            <a:graphicFrameLocks noGrp="1"/>
          </p:cNvGraphicFramePr>
          <p:nvPr>
            <p:extLst>
              <p:ext uri="{D42A27DB-BD31-4B8C-83A1-F6EECF244321}">
                <p14:modId xmlns:p14="http://schemas.microsoft.com/office/powerpoint/2010/main" val="624299021"/>
              </p:ext>
            </p:extLst>
          </p:nvPr>
        </p:nvGraphicFramePr>
        <p:xfrm>
          <a:off x="7085331" y="2456125"/>
          <a:ext cx="5387306" cy="2581713"/>
        </p:xfrm>
        <a:graphic>
          <a:graphicData uri="http://schemas.openxmlformats.org/drawingml/2006/table">
            <a:tbl>
              <a:tblPr>
                <a:effectLst>
                  <a:outerShdw blurRad="114300" dist="38100" dir="3000000" algn="tl" rotWithShape="0">
                    <a:prstClr val="black">
                      <a:alpha val="40000"/>
                    </a:prstClr>
                  </a:outerShdw>
                </a:effectLst>
              </a:tblPr>
              <a:tblGrid>
                <a:gridCol w="2088892"/>
                <a:gridCol w="1256090"/>
                <a:gridCol w="2042324"/>
              </a:tblGrid>
              <a:tr h="1212112">
                <a:tc gridSpan="2">
                  <a:txBody>
                    <a:bodyPr/>
                    <a:lstStyle/>
                    <a:p>
                      <a:pPr algn="ctr"/>
                      <a:r>
                        <a:rPr lang="ru-RU" sz="1800" b="0" dirty="0" smtClean="0">
                          <a:solidFill>
                            <a:schemeClr val="tx1"/>
                          </a:solidFill>
                          <a:effectLst/>
                          <a:latin typeface="Times New Roman" panose="02020603050405020304" pitchFamily="18" charset="0"/>
                          <a:cs typeface="Times New Roman" panose="02020603050405020304" pitchFamily="18" charset="0"/>
                        </a:rPr>
                        <a:t>Концессионные соглашения, </a:t>
                      </a:r>
                    </a:p>
                    <a:p>
                      <a:pPr algn="ctr"/>
                      <a:r>
                        <a:rPr lang="ru-RU" sz="1800" b="0" dirty="0" smtClean="0">
                          <a:solidFill>
                            <a:schemeClr val="tx1"/>
                          </a:solidFill>
                          <a:effectLst/>
                          <a:latin typeface="Times New Roman" panose="02020603050405020304" pitchFamily="18" charset="0"/>
                          <a:cs typeface="Times New Roman" panose="02020603050405020304" pitchFamily="18" charset="0"/>
                        </a:rPr>
                        <a:t>ед.</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37800" marR="37800" marT="50400" marB="50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EE"/>
                    </a:solidFill>
                  </a:tcPr>
                </a:tc>
                <a:tc hMerge="1">
                  <a:txBody>
                    <a:bodyPr/>
                    <a:lstStyle/>
                    <a:p>
                      <a:pPr algn="ctr" fontAlgn="ctr"/>
                      <a:endParaRPr lang="ru-RU" sz="1300" b="1" i="0" u="none" strike="noStrike" dirty="0">
                        <a:solidFill>
                          <a:srgbClr val="000000"/>
                        </a:solidFill>
                        <a:effectLst/>
                        <a:latin typeface="Times New Roman"/>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r>
                        <a:rPr lang="ru-RU" sz="1800" b="0" dirty="0" smtClean="0">
                          <a:solidFill>
                            <a:schemeClr val="tx1"/>
                          </a:solidFill>
                          <a:effectLst/>
                          <a:latin typeface="Times New Roman" panose="02020603050405020304" pitchFamily="18" charset="0"/>
                          <a:cs typeface="Times New Roman" panose="02020603050405020304" pitchFamily="18" charset="0"/>
                        </a:rPr>
                        <a:t>Сумма</a:t>
                      </a:r>
                      <a:r>
                        <a:rPr lang="ru-RU" sz="1800" b="0" baseline="0" dirty="0" smtClean="0">
                          <a:solidFill>
                            <a:schemeClr val="tx1"/>
                          </a:solidFill>
                          <a:effectLst/>
                          <a:latin typeface="Times New Roman" panose="02020603050405020304" pitchFamily="18" charset="0"/>
                          <a:cs typeface="Times New Roman" panose="02020603050405020304" pitchFamily="18" charset="0"/>
                        </a:rPr>
                        <a:t> по концессионным соглашениям, </a:t>
                      </a:r>
                    </a:p>
                    <a:p>
                      <a:pPr algn="ctr"/>
                      <a:r>
                        <a:rPr lang="ru-RU" sz="1800" b="0" dirty="0" smtClean="0">
                          <a:solidFill>
                            <a:schemeClr val="tx1"/>
                          </a:solidFill>
                          <a:effectLst/>
                          <a:latin typeface="Times New Roman" panose="02020603050405020304" pitchFamily="18" charset="0"/>
                          <a:cs typeface="Times New Roman" panose="02020603050405020304" pitchFamily="18" charset="0"/>
                        </a:rPr>
                        <a:t>млн. руб.</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37800" marR="37800" marT="50400" marB="50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EE"/>
                    </a:solidFill>
                  </a:tcPr>
                </a:tc>
              </a:tr>
              <a:tr h="395641">
                <a:tc>
                  <a:txBody>
                    <a:bodyPr/>
                    <a:lstStyle/>
                    <a:p>
                      <a:pPr marL="0" marR="0" indent="0" algn="l" defTabSz="914104" rtl="0" eaLnBrk="1" fontAlgn="auto" latinLnBrk="0" hangingPunct="1">
                        <a:lnSpc>
                          <a:spcPct val="100000"/>
                        </a:lnSpc>
                        <a:spcBef>
                          <a:spcPts val="0"/>
                        </a:spcBef>
                        <a:spcAft>
                          <a:spcPts val="0"/>
                        </a:spcAft>
                        <a:buClrTx/>
                        <a:buSzTx/>
                        <a:buFontTx/>
                        <a:buNone/>
                        <a:tabLst/>
                        <a:defRPr/>
                      </a:pPr>
                      <a:r>
                        <a:rPr lang="ru-RU" sz="1800" b="1" dirty="0" smtClean="0">
                          <a:solidFill>
                            <a:schemeClr val="accent5">
                              <a:lumMod val="50000"/>
                            </a:schemeClr>
                          </a:solidFill>
                          <a:effectLst/>
                          <a:latin typeface="Times New Roman" panose="02020603050405020304" pitchFamily="18" charset="0"/>
                          <a:cs typeface="Times New Roman" panose="02020603050405020304" pitchFamily="18" charset="0"/>
                        </a:rPr>
                        <a:t>ВСЕГО</a:t>
                      </a:r>
                      <a:endParaRPr lang="ru-RU" sz="1800" b="1" i="0" u="none" strike="noStrike" kern="1200" dirty="0">
                        <a:solidFill>
                          <a:schemeClr val="accent5">
                            <a:lumMod val="50000"/>
                          </a:schemeClr>
                        </a:solidFill>
                        <a:effectLst/>
                        <a:latin typeface="Times New Roman" panose="02020603050405020304" pitchFamily="18" charset="0"/>
                        <a:ea typeface="+mn-ea"/>
                        <a:cs typeface="Times New Roman" panose="02020603050405020304" pitchFamily="18" charset="0"/>
                      </a:endParaRPr>
                    </a:p>
                  </a:txBody>
                  <a:tcPr marL="1134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alpha val="26000"/>
                      </a:schemeClr>
                    </a:solidFill>
                  </a:tcPr>
                </a:tc>
                <a:tc>
                  <a:txBody>
                    <a:bodyPr/>
                    <a:lstStyle/>
                    <a:p>
                      <a:pPr marL="0" marR="0" indent="0" algn="ctr" defTabSz="914104" rtl="0" eaLnBrk="1" fontAlgn="b" latinLnBrk="0" hangingPunct="1">
                        <a:lnSpc>
                          <a:spcPct val="100000"/>
                        </a:lnSpc>
                        <a:spcBef>
                          <a:spcPts val="0"/>
                        </a:spcBef>
                        <a:spcAft>
                          <a:spcPts val="0"/>
                        </a:spcAft>
                        <a:buClrTx/>
                        <a:buSzTx/>
                        <a:buFontTx/>
                        <a:buNone/>
                        <a:tabLst/>
                        <a:defRPr/>
                      </a:pPr>
                      <a:r>
                        <a:rPr lang="ru-RU" sz="1800" b="1" dirty="0" smtClean="0">
                          <a:solidFill>
                            <a:schemeClr val="accent5">
                              <a:lumMod val="50000"/>
                            </a:schemeClr>
                          </a:solidFill>
                          <a:effectLst/>
                          <a:latin typeface="Times New Roman" panose="02020603050405020304" pitchFamily="18" charset="0"/>
                          <a:cs typeface="Times New Roman" panose="02020603050405020304" pitchFamily="18" charset="0"/>
                        </a:rPr>
                        <a:t>38</a:t>
                      </a:r>
                      <a:endParaRPr lang="ru-RU" sz="1800" b="1" i="0" u="none" strike="noStrike" kern="1200" dirty="0">
                        <a:solidFill>
                          <a:schemeClr val="accent5">
                            <a:lumMod val="50000"/>
                          </a:schemeClr>
                        </a:solidFill>
                        <a:effectLst/>
                        <a:latin typeface="Times New Roman" panose="02020603050405020304" pitchFamily="18" charset="0"/>
                        <a:ea typeface="+mn-ea"/>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alpha val="26000"/>
                      </a:schemeClr>
                    </a:solidFill>
                  </a:tcPr>
                </a:tc>
                <a:tc>
                  <a:txBody>
                    <a:bodyPr/>
                    <a:lstStyle/>
                    <a:p>
                      <a:pPr marL="0" marR="0" indent="0" algn="ctr" defTabSz="914104" rtl="0" eaLnBrk="1" fontAlgn="b" latinLnBrk="0" hangingPunct="1">
                        <a:lnSpc>
                          <a:spcPct val="100000"/>
                        </a:lnSpc>
                        <a:spcBef>
                          <a:spcPts val="0"/>
                        </a:spcBef>
                        <a:spcAft>
                          <a:spcPts val="0"/>
                        </a:spcAft>
                        <a:buClrTx/>
                        <a:buSzTx/>
                        <a:buFontTx/>
                        <a:buNone/>
                        <a:tabLst/>
                        <a:defRPr/>
                      </a:pPr>
                      <a:r>
                        <a:rPr lang="ru-RU" sz="1800" b="1" dirty="0" smtClean="0">
                          <a:solidFill>
                            <a:schemeClr val="accent5">
                              <a:lumMod val="50000"/>
                            </a:schemeClr>
                          </a:solidFill>
                          <a:effectLst/>
                          <a:latin typeface="Times New Roman" panose="02020603050405020304" pitchFamily="18" charset="0"/>
                          <a:cs typeface="Times New Roman" panose="02020603050405020304" pitchFamily="18" charset="0"/>
                        </a:rPr>
                        <a:t>11 864,63</a:t>
                      </a:r>
                      <a:endParaRPr lang="ru-RU" sz="1800" b="1" i="0" u="none" strike="noStrike" kern="1200" dirty="0">
                        <a:solidFill>
                          <a:schemeClr val="accent5">
                            <a:lumMod val="50000"/>
                          </a:schemeClr>
                        </a:solidFill>
                        <a:effectLst/>
                        <a:latin typeface="Times New Roman" panose="02020603050405020304" pitchFamily="18" charset="0"/>
                        <a:ea typeface="+mn-ea"/>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alpha val="26000"/>
                      </a:schemeClr>
                    </a:solidFill>
                  </a:tcPr>
                </a:tc>
              </a:tr>
              <a:tr h="425320">
                <a:tc>
                  <a:txBody>
                    <a:bodyPr/>
                    <a:lstStyle/>
                    <a:p>
                      <a:pPr marL="0" marR="0" indent="0" algn="l" defTabSz="914104" rtl="0" eaLnBrk="1" fontAlgn="auto" latinLnBrk="0" hangingPunct="1">
                        <a:lnSpc>
                          <a:spcPct val="100000"/>
                        </a:lnSpc>
                        <a:spcBef>
                          <a:spcPts val="0"/>
                        </a:spcBef>
                        <a:spcAft>
                          <a:spcPts val="0"/>
                        </a:spcAft>
                        <a:buClrTx/>
                        <a:buSzTx/>
                        <a:buFontTx/>
                        <a:buNone/>
                        <a:tabLst/>
                        <a:defRPr/>
                      </a:pPr>
                      <a:r>
                        <a:rPr lang="ru-RU" sz="1800" b="1" dirty="0" smtClean="0">
                          <a:solidFill>
                            <a:schemeClr val="accent5">
                              <a:lumMod val="50000"/>
                            </a:schemeClr>
                          </a:solidFill>
                          <a:effectLst/>
                          <a:latin typeface="Times New Roman" panose="02020603050405020304" pitchFamily="18" charset="0"/>
                          <a:cs typeface="Times New Roman" panose="02020603050405020304" pitchFamily="18" charset="0"/>
                        </a:rPr>
                        <a:t>ИСПОЛНЕНО</a:t>
                      </a:r>
                      <a:endParaRPr lang="ru-RU" sz="1800" b="1" i="0" u="none" strike="noStrike" kern="1200" dirty="0">
                        <a:solidFill>
                          <a:schemeClr val="accent5">
                            <a:lumMod val="50000"/>
                          </a:schemeClr>
                        </a:solidFill>
                        <a:effectLst/>
                        <a:latin typeface="Times New Roman" panose="02020603050405020304" pitchFamily="18" charset="0"/>
                        <a:ea typeface="+mn-ea"/>
                        <a:cs typeface="Times New Roman" panose="02020603050405020304" pitchFamily="18" charset="0"/>
                      </a:endParaRPr>
                    </a:p>
                  </a:txBody>
                  <a:tcPr marL="1134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alpha val="26000"/>
                      </a:schemeClr>
                    </a:solidFill>
                  </a:tcPr>
                </a:tc>
                <a:tc>
                  <a:txBody>
                    <a:bodyPr/>
                    <a:lstStyle/>
                    <a:p>
                      <a:pPr marL="0" marR="0" indent="0" algn="ctr" defTabSz="914104" rtl="0" eaLnBrk="1" fontAlgn="b" latinLnBrk="0" hangingPunct="1">
                        <a:lnSpc>
                          <a:spcPct val="100000"/>
                        </a:lnSpc>
                        <a:spcBef>
                          <a:spcPts val="0"/>
                        </a:spcBef>
                        <a:spcAft>
                          <a:spcPts val="0"/>
                        </a:spcAft>
                        <a:buClrTx/>
                        <a:buSzTx/>
                        <a:buFontTx/>
                        <a:buNone/>
                        <a:tabLst/>
                        <a:defRPr/>
                      </a:pPr>
                      <a:r>
                        <a:rPr lang="ru-RU" sz="1800" b="1" dirty="0" smtClean="0">
                          <a:solidFill>
                            <a:schemeClr val="accent5">
                              <a:lumMod val="50000"/>
                            </a:schemeClr>
                          </a:solidFill>
                          <a:effectLst/>
                          <a:latin typeface="Times New Roman" panose="02020603050405020304" pitchFamily="18" charset="0"/>
                          <a:cs typeface="Times New Roman" panose="02020603050405020304" pitchFamily="18" charset="0"/>
                        </a:rPr>
                        <a:t>15</a:t>
                      </a:r>
                      <a:endParaRPr lang="ru-RU" sz="1800" b="1" i="0" u="none" strike="noStrike" kern="1200" dirty="0">
                        <a:solidFill>
                          <a:schemeClr val="accent5">
                            <a:lumMod val="50000"/>
                          </a:schemeClr>
                        </a:solidFill>
                        <a:effectLst/>
                        <a:latin typeface="Times New Roman" panose="02020603050405020304" pitchFamily="18" charset="0"/>
                        <a:ea typeface="+mn-ea"/>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alpha val="26000"/>
                      </a:schemeClr>
                    </a:solidFill>
                  </a:tcPr>
                </a:tc>
                <a:tc>
                  <a:txBody>
                    <a:bodyPr/>
                    <a:lstStyle/>
                    <a:p>
                      <a:pPr marL="0" marR="0" indent="0" algn="ctr" defTabSz="914104" rtl="0" eaLnBrk="1" fontAlgn="b" latinLnBrk="0" hangingPunct="1">
                        <a:lnSpc>
                          <a:spcPct val="100000"/>
                        </a:lnSpc>
                        <a:spcBef>
                          <a:spcPts val="0"/>
                        </a:spcBef>
                        <a:spcAft>
                          <a:spcPts val="0"/>
                        </a:spcAft>
                        <a:buClrTx/>
                        <a:buSzTx/>
                        <a:buFontTx/>
                        <a:buNone/>
                        <a:tabLst/>
                        <a:defRPr/>
                      </a:pPr>
                      <a:r>
                        <a:rPr lang="ru-RU" sz="1800" b="1" kern="1200" dirty="0" smtClean="0">
                          <a:solidFill>
                            <a:schemeClr val="accent5">
                              <a:lumMod val="50000"/>
                            </a:schemeClr>
                          </a:solidFill>
                          <a:effectLst/>
                          <a:latin typeface="Times New Roman" panose="02020603050405020304" pitchFamily="18" charset="0"/>
                          <a:ea typeface="+mn-ea"/>
                          <a:cs typeface="Times New Roman" panose="02020603050405020304" pitchFamily="18" charset="0"/>
                        </a:rPr>
                        <a:t>5 840,38</a:t>
                      </a:r>
                      <a:endParaRPr lang="ru-RU" sz="1800" b="1" kern="1200" dirty="0">
                        <a:solidFill>
                          <a:schemeClr val="accent5">
                            <a:lumMod val="50000"/>
                          </a:schemeClr>
                        </a:solidFill>
                        <a:effectLst/>
                        <a:latin typeface="Times New Roman" panose="02020603050405020304" pitchFamily="18" charset="0"/>
                        <a:ea typeface="+mn-ea"/>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alpha val="26000"/>
                      </a:schemeClr>
                    </a:solidFill>
                  </a:tcPr>
                </a:tc>
              </a:tr>
              <a:tr h="548640">
                <a:tc>
                  <a:txBody>
                    <a:bodyPr/>
                    <a:lstStyle/>
                    <a:p>
                      <a:pPr algn="l"/>
                      <a:r>
                        <a:rPr lang="ru-RU" sz="1800" b="1" dirty="0" smtClean="0">
                          <a:solidFill>
                            <a:schemeClr val="accent5">
                              <a:lumMod val="50000"/>
                            </a:schemeClr>
                          </a:solidFill>
                          <a:effectLst/>
                          <a:latin typeface="Times New Roman" panose="02020603050405020304" pitchFamily="18" charset="0"/>
                          <a:cs typeface="Times New Roman" panose="02020603050405020304" pitchFamily="18" charset="0"/>
                        </a:rPr>
                        <a:t>НА ИСПОЛНЕНИИ</a:t>
                      </a:r>
                      <a:endParaRPr lang="ru-RU" sz="1800" b="1" i="0" u="none" strike="noStrike" kern="1200" dirty="0">
                        <a:solidFill>
                          <a:schemeClr val="accent5">
                            <a:lumMod val="50000"/>
                          </a:schemeClr>
                        </a:solidFill>
                        <a:effectLst/>
                        <a:latin typeface="Times New Roman" panose="02020603050405020304" pitchFamily="18" charset="0"/>
                        <a:ea typeface="+mn-ea"/>
                        <a:cs typeface="Times New Roman" panose="02020603050405020304" pitchFamily="18" charset="0"/>
                      </a:endParaRPr>
                    </a:p>
                  </a:txBody>
                  <a:tcPr marL="1134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alpha val="26000"/>
                      </a:schemeClr>
                    </a:solidFill>
                  </a:tcPr>
                </a:tc>
                <a:tc>
                  <a:txBody>
                    <a:bodyPr/>
                    <a:lstStyle/>
                    <a:p>
                      <a:pPr marL="0" marR="0" indent="0" algn="ctr" defTabSz="914104" rtl="0" eaLnBrk="1" fontAlgn="b" latinLnBrk="0" hangingPunct="1">
                        <a:lnSpc>
                          <a:spcPct val="100000"/>
                        </a:lnSpc>
                        <a:spcBef>
                          <a:spcPts val="0"/>
                        </a:spcBef>
                        <a:spcAft>
                          <a:spcPts val="0"/>
                        </a:spcAft>
                        <a:buClrTx/>
                        <a:buSzTx/>
                        <a:buFontTx/>
                        <a:buNone/>
                        <a:tabLst/>
                        <a:defRPr/>
                      </a:pPr>
                      <a:r>
                        <a:rPr lang="ru-RU" sz="1800" b="1" dirty="0" smtClean="0">
                          <a:solidFill>
                            <a:schemeClr val="accent5">
                              <a:lumMod val="50000"/>
                            </a:schemeClr>
                          </a:solidFill>
                          <a:effectLst/>
                          <a:latin typeface="Times New Roman" panose="02020603050405020304" pitchFamily="18" charset="0"/>
                          <a:cs typeface="Times New Roman" panose="02020603050405020304" pitchFamily="18" charset="0"/>
                        </a:rPr>
                        <a:t>23</a:t>
                      </a:r>
                      <a:endParaRPr lang="ru-RU" sz="1800" b="1" i="0" u="none" strike="noStrike" kern="1200" dirty="0">
                        <a:solidFill>
                          <a:schemeClr val="accent5">
                            <a:lumMod val="50000"/>
                          </a:schemeClr>
                        </a:solidFill>
                        <a:effectLst/>
                        <a:latin typeface="Times New Roman" panose="02020603050405020304" pitchFamily="18" charset="0"/>
                        <a:ea typeface="+mn-ea"/>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alpha val="26000"/>
                      </a:schemeClr>
                    </a:solidFill>
                  </a:tcPr>
                </a:tc>
                <a:tc>
                  <a:txBody>
                    <a:bodyPr/>
                    <a:lstStyle/>
                    <a:p>
                      <a:pPr marL="0" marR="0" indent="0" algn="ctr" defTabSz="914104" rtl="0" eaLnBrk="1" fontAlgn="b" latinLnBrk="0" hangingPunct="1">
                        <a:lnSpc>
                          <a:spcPct val="100000"/>
                        </a:lnSpc>
                        <a:spcBef>
                          <a:spcPts val="0"/>
                        </a:spcBef>
                        <a:spcAft>
                          <a:spcPts val="0"/>
                        </a:spcAft>
                        <a:buClrTx/>
                        <a:buSzTx/>
                        <a:buFontTx/>
                        <a:buNone/>
                        <a:tabLst/>
                        <a:defRPr/>
                      </a:pPr>
                      <a:r>
                        <a:rPr lang="ru-RU" sz="1800" b="1" dirty="0" smtClean="0">
                          <a:solidFill>
                            <a:schemeClr val="accent5">
                              <a:lumMod val="50000"/>
                            </a:schemeClr>
                          </a:solidFill>
                          <a:effectLst/>
                          <a:latin typeface="Times New Roman" panose="02020603050405020304" pitchFamily="18" charset="0"/>
                          <a:cs typeface="Times New Roman" panose="02020603050405020304" pitchFamily="18" charset="0"/>
                        </a:rPr>
                        <a:t>6 024,25</a:t>
                      </a:r>
                      <a:endParaRPr lang="ru-RU" sz="1800" b="1" i="0" u="none" strike="noStrike" kern="1200" dirty="0">
                        <a:solidFill>
                          <a:schemeClr val="accent5">
                            <a:lumMod val="50000"/>
                          </a:schemeClr>
                        </a:solidFill>
                        <a:effectLst/>
                        <a:latin typeface="Times New Roman" panose="02020603050405020304" pitchFamily="18" charset="0"/>
                        <a:ea typeface="+mn-ea"/>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alpha val="26000"/>
                      </a:schemeClr>
                    </a:solidFill>
                  </a:tcPr>
                </a:tc>
              </a:tr>
            </a:tbl>
          </a:graphicData>
        </a:graphic>
      </p:graphicFrame>
      <p:sp>
        <p:nvSpPr>
          <p:cNvPr id="2" name="Номер слайда 1"/>
          <p:cNvSpPr>
            <a:spLocks noGrp="1"/>
          </p:cNvSpPr>
          <p:nvPr>
            <p:ph type="sldNum" sz="quarter" idx="12"/>
          </p:nvPr>
        </p:nvSpPr>
        <p:spPr>
          <a:xfrm>
            <a:off x="9921243" y="9090033"/>
            <a:ext cx="2880360" cy="511175"/>
          </a:xfrm>
        </p:spPr>
        <p:txBody>
          <a:bodyPr/>
          <a:lstStyle/>
          <a:p>
            <a:pPr>
              <a:defRPr/>
            </a:pPr>
            <a:fld id="{47EA9584-6FC9-446B-89E9-C9D48C4D1663}" type="slidenum">
              <a:rPr lang="ru-RU" smtClean="0">
                <a:solidFill>
                  <a:prstClr val="black">
                    <a:tint val="75000"/>
                  </a:prstClr>
                </a:solidFill>
              </a:rPr>
              <a:pPr>
                <a:defRPr/>
              </a:pPr>
              <a:t>17</a:t>
            </a:fld>
            <a:endParaRPr lang="ru-RU" dirty="0">
              <a:solidFill>
                <a:prstClr val="black">
                  <a:tint val="75000"/>
                </a:prstClr>
              </a:solidFill>
            </a:endParaRPr>
          </a:p>
        </p:txBody>
      </p:sp>
      <p:sp>
        <p:nvSpPr>
          <p:cNvPr id="14" name="Прямоугольник 13"/>
          <p:cNvSpPr/>
          <p:nvPr/>
        </p:nvSpPr>
        <p:spPr>
          <a:xfrm>
            <a:off x="7100890" y="5067651"/>
            <a:ext cx="5371748" cy="266007"/>
          </a:xfrm>
          <a:prstGeom prst="rect">
            <a:avLst/>
          </a:prstGeom>
          <a:solidFill>
            <a:schemeClr val="accent2">
              <a:lumMod val="40000"/>
              <a:lumOff val="60000"/>
              <a:alpha val="56000"/>
            </a:schemeClr>
          </a:solidFill>
          <a:ln>
            <a:noFill/>
          </a:ln>
          <a:effectLst>
            <a:glow rad="508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42455" tIns="53920" rIns="42455" bIns="53920" rtlCol="0" anchor="ctr"/>
          <a:lstStyle/>
          <a:p>
            <a:r>
              <a:rPr lang="ru-RU" sz="1200" i="1" dirty="0">
                <a:solidFill>
                  <a:prstClr val="black"/>
                </a:solidFill>
                <a:cs typeface="Times New Roman" panose="02020603050405020304" pitchFamily="18" charset="0"/>
              </a:rPr>
              <a:t>Информация по состоянию </a:t>
            </a:r>
            <a:r>
              <a:rPr lang="ru-RU" sz="1200" i="1" dirty="0">
                <a:solidFill>
                  <a:schemeClr val="tx1"/>
                </a:solidFill>
                <a:cs typeface="Times New Roman" panose="02020603050405020304" pitchFamily="18" charset="0"/>
              </a:rPr>
              <a:t>на </a:t>
            </a:r>
            <a:r>
              <a:rPr lang="ru-RU" sz="1200" b="1" i="1" dirty="0">
                <a:solidFill>
                  <a:srgbClr val="FF0000"/>
                </a:solidFill>
                <a:cs typeface="Times New Roman" panose="02020603050405020304" pitchFamily="18" charset="0"/>
              </a:rPr>
              <a:t>10 сентября 2018 года </a:t>
            </a:r>
            <a:endParaRPr lang="ru-RU" sz="1200" i="1" dirty="0">
              <a:solidFill>
                <a:prstClr val="black"/>
              </a:solidFill>
              <a:cs typeface="Times New Roman" panose="02020603050405020304" pitchFamily="18" charset="0"/>
            </a:endParaRPr>
          </a:p>
        </p:txBody>
      </p:sp>
    </p:spTree>
    <p:extLst>
      <p:ext uri="{BB962C8B-B14F-4D97-AF65-F5344CB8AC3E}">
        <p14:creationId xmlns:p14="http://schemas.microsoft.com/office/powerpoint/2010/main" val="23284699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3523\Desktop\ПРЕЗЕНТАЦИЯ ПРОЕКТЫ\1485847153_253_preview.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rcRect/>
          <a:stretch>
            <a:fillRect/>
          </a:stretch>
        </p:blipFill>
        <p:spPr bwMode="auto">
          <a:xfrm>
            <a:off x="7890991" y="4913208"/>
            <a:ext cx="4830604" cy="4507240"/>
          </a:xfrm>
          <a:prstGeom prst="rect">
            <a:avLst/>
          </a:prstGeom>
          <a:noFill/>
          <a:effectLst>
            <a:outerShdw blurRad="101600" dist="38100" dir="30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05582" y="389315"/>
            <a:ext cx="12516011" cy="7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666" tIns="45826" rIns="91666" bIns="45826" numCol="1" anchor="ctr" anchorCtr="0" compatLnSpc="1">
            <a:prstTxWarp prst="textNoShape">
              <a:avLst/>
            </a:prstTxWarp>
            <a:spAutoFit/>
          </a:bodyPr>
          <a:lstStyle/>
          <a:p>
            <a:pPr algn="ctr" eaLnBrk="0" hangingPunct="0"/>
            <a:r>
              <a:rPr lang="ru-RU" sz="2000" b="1" dirty="0">
                <a:solidFill>
                  <a:prstClr val="black"/>
                </a:solidFill>
                <a:latin typeface="Times New Roman" pitchFamily="18" charset="0"/>
                <a:cs typeface="Times New Roman" pitchFamily="18" charset="0"/>
              </a:rPr>
              <a:t>КАЗНАЧЕЙСКОЕ СОПРОВОЖДЕНИЕ СРЕДСТВ, ПРЕДСТАВЛЯЕМЫХ </a:t>
            </a:r>
          </a:p>
          <a:p>
            <a:pPr algn="ctr" eaLnBrk="0" hangingPunct="0"/>
            <a:r>
              <a:rPr lang="ru-RU" sz="2000" b="1" dirty="0">
                <a:solidFill>
                  <a:prstClr val="black"/>
                </a:solidFill>
                <a:latin typeface="Times New Roman" pitchFamily="18" charset="0"/>
                <a:cs typeface="Times New Roman" pitchFamily="18" charset="0"/>
              </a:rPr>
              <a:t>ИЗ ФЕДЕРАЛЬНОГО БЮДЖЕТА БЮДЖЕТАМ СУБЪЕКТОВ РОССИЙСКОЙ ФЕДЕРАЦИИ </a:t>
            </a:r>
            <a:endParaRPr lang="en-US" sz="2000" b="1" dirty="0">
              <a:solidFill>
                <a:prstClr val="black"/>
              </a:solidFill>
              <a:latin typeface="Times New Roman" pitchFamily="18" charset="0"/>
              <a:cs typeface="Times New Roman" pitchFamily="18" charset="0"/>
            </a:endParaRPr>
          </a:p>
        </p:txBody>
      </p:sp>
      <p:sp>
        <p:nvSpPr>
          <p:cNvPr id="70" name="Прямоугольник 69"/>
          <p:cNvSpPr/>
          <p:nvPr/>
        </p:nvSpPr>
        <p:spPr>
          <a:xfrm>
            <a:off x="141986" y="2021796"/>
            <a:ext cx="12516011" cy="2793851"/>
          </a:xfrm>
          <a:prstGeom prst="rect">
            <a:avLst/>
          </a:prstGeom>
          <a:solidFill>
            <a:srgbClr val="DAE9F6"/>
          </a:solidFill>
          <a:ln>
            <a:noFill/>
          </a:ln>
          <a:effectLst>
            <a:outerShdw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lIns="91670" tIns="45831" rIns="91670" bIns="45831" rtlCol="0" anchor="t" anchorCtr="0"/>
          <a:lstStyle/>
          <a:p>
            <a:pPr marL="337774" indent="-337774" algn="just">
              <a:buFont typeface="Wingdings" panose="05000000000000000000" pitchFamily="2" charset="2"/>
              <a:buChar char="Ø"/>
            </a:pPr>
            <a:r>
              <a:rPr lang="ru-RU" sz="1500" i="1" dirty="0">
                <a:solidFill>
                  <a:schemeClr val="tx1"/>
                </a:solidFill>
                <a:cs typeface="Times New Roman" pitchFamily="18" charset="0"/>
              </a:rPr>
              <a:t>В 2017 году, в соответствии с частью 11 статьи 5 Федерального закона от 19.12.2016г. № 415-ФЗ «О федеральном бюджете на 2017 год и на плановый период 2018 и 2019 годов», ТОФК на основании обращения финансового органа субъекта Российской Федерации (муниципального образования) осуществляли казначейское сопровождение субсидий, предоставляемых из бюджетов субъектов Российской Федерации (местных бюджетов) юридическим лицам, крестьянским (фермерским) хозяйствам, индивидуальным предпринимателям, источником финансового обеспечения которых являлись субсидии сельскохозяйственным товаропроизводителям по поддержке отраслей промышленности и сельского хозяйства. </a:t>
            </a:r>
          </a:p>
          <a:p>
            <a:pPr algn="just"/>
            <a:endParaRPr lang="ru-RU" sz="800" i="1" dirty="0">
              <a:solidFill>
                <a:schemeClr val="tx1"/>
              </a:solidFill>
              <a:cs typeface="Times New Roman" pitchFamily="18" charset="0"/>
            </a:endParaRPr>
          </a:p>
          <a:p>
            <a:pPr marL="337774" indent="-337774" algn="just">
              <a:buFont typeface="Wingdings" panose="05000000000000000000" pitchFamily="2" charset="2"/>
              <a:buChar char="Ø"/>
            </a:pPr>
            <a:r>
              <a:rPr lang="ru-RU" sz="1500" i="1" dirty="0">
                <a:solidFill>
                  <a:schemeClr val="tx1"/>
                </a:solidFill>
              </a:rPr>
              <a:t>В 2018 году в соответствии с частью 8 статьи 5 Федерального закона от 5.12.2017г. № 362-ФЗ казначейскому сопровождению подлежат субсидии, предоставляемые из бюджетов субъектов РФ (местных бюджетов) юридическим лицам, крестьянским (фермерским) хозяйствам, индивидуальным предпринимателям, источником финансового обеспечения которых являются субсидии сельскохозяйственным товаропроизводителям по поддержке отраслей промышленности и сельского хозяйства на основании обращения финансового органа субъекта РФ (муниципального образования</a:t>
            </a:r>
            <a:r>
              <a:rPr lang="ru-RU" sz="1500" i="1" dirty="0">
                <a:solidFill>
                  <a:srgbClr val="5B9BD5">
                    <a:lumMod val="50000"/>
                  </a:srgbClr>
                </a:solidFill>
              </a:rPr>
              <a:t>) </a:t>
            </a:r>
            <a:endParaRPr lang="ru-RU" sz="1500" i="1" dirty="0">
              <a:solidFill>
                <a:prstClr val="black"/>
              </a:solidFill>
              <a:cs typeface="Times New Roman"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454915740"/>
              </p:ext>
            </p:extLst>
          </p:nvPr>
        </p:nvGraphicFramePr>
        <p:xfrm>
          <a:off x="144208" y="4907279"/>
          <a:ext cx="7716523" cy="4477051"/>
        </p:xfrm>
        <a:graphic>
          <a:graphicData uri="http://schemas.openxmlformats.org/drawingml/2006/table">
            <a:tbl>
              <a:tblPr>
                <a:effectLst>
                  <a:outerShdw blurRad="114300" dist="38100" dir="3000000" algn="tl" rotWithShape="0">
                    <a:prstClr val="black">
                      <a:alpha val="40000"/>
                    </a:prstClr>
                  </a:outerShdw>
                </a:effectLst>
              </a:tblPr>
              <a:tblGrid>
                <a:gridCol w="1244602"/>
                <a:gridCol w="942340"/>
                <a:gridCol w="563395"/>
                <a:gridCol w="832336"/>
                <a:gridCol w="678412"/>
                <a:gridCol w="1149134"/>
                <a:gridCol w="1141099"/>
                <a:gridCol w="1165205"/>
              </a:tblGrid>
              <a:tr h="991572">
                <a:tc rowSpan="3">
                  <a:txBody>
                    <a:bodyPr/>
                    <a:lstStyle/>
                    <a:p>
                      <a:pPr algn="ctr" fontAlgn="ctr"/>
                      <a:r>
                        <a:rPr lang="ru-RU" sz="1300" b="0" i="0" u="none" strike="noStrike" dirty="0">
                          <a:solidFill>
                            <a:schemeClr val="accent5">
                              <a:lumMod val="50000"/>
                            </a:schemeClr>
                          </a:solidFill>
                          <a:effectLst/>
                          <a:latin typeface="Times New Roman"/>
                        </a:rPr>
                        <a:t> </a:t>
                      </a:r>
                      <a:r>
                        <a:rPr lang="ru-RU" sz="1300" b="0" i="0" u="none" strike="noStrike" dirty="0" smtClean="0">
                          <a:solidFill>
                            <a:schemeClr val="accent5">
                              <a:lumMod val="50000"/>
                            </a:schemeClr>
                          </a:solidFill>
                          <a:effectLst/>
                          <a:latin typeface="Times New Roman"/>
                        </a:rPr>
                        <a:t>Наименование</a:t>
                      </a:r>
                      <a:endParaRPr lang="ru-RU" sz="1300" b="0" i="0" u="none" strike="noStrike" dirty="0">
                        <a:solidFill>
                          <a:schemeClr val="accent5">
                            <a:lumMod val="50000"/>
                          </a:schemeClr>
                        </a:solidFill>
                        <a:effectLst/>
                        <a:latin typeface="Times New Roman"/>
                      </a:endParaRPr>
                    </a:p>
                  </a:txBody>
                  <a:tcPr marL="37800" marR="37800" marT="50400" marB="50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EE"/>
                    </a:solidFill>
                  </a:tcPr>
                </a:tc>
                <a:tc rowSpan="3">
                  <a:txBody>
                    <a:bodyPr/>
                    <a:lstStyle/>
                    <a:p>
                      <a:pPr marL="0" marR="0" indent="0" algn="ctr" defTabSz="932608" rtl="0" eaLnBrk="1" fontAlgn="ctr" latinLnBrk="0" hangingPunct="1">
                        <a:lnSpc>
                          <a:spcPct val="100000"/>
                        </a:lnSpc>
                        <a:spcBef>
                          <a:spcPts val="0"/>
                        </a:spcBef>
                        <a:spcAft>
                          <a:spcPts val="0"/>
                        </a:spcAft>
                        <a:buClrTx/>
                        <a:buSzTx/>
                        <a:buFontTx/>
                        <a:buNone/>
                        <a:tabLst/>
                        <a:defRPr/>
                      </a:pPr>
                      <a:r>
                        <a:rPr lang="ru-RU" sz="1300" b="0" i="0" u="none" strike="noStrike" dirty="0" smtClean="0">
                          <a:solidFill>
                            <a:schemeClr val="accent5">
                              <a:lumMod val="50000"/>
                            </a:schemeClr>
                          </a:solidFill>
                          <a:effectLst/>
                          <a:latin typeface="Times New Roman"/>
                        </a:rPr>
                        <a:t> Количество субъектов Российской Федерации</a:t>
                      </a:r>
                      <a:endParaRPr lang="ru-RU" sz="1300" b="0" i="0" u="none" strike="noStrike" dirty="0">
                        <a:solidFill>
                          <a:schemeClr val="accent5">
                            <a:lumMod val="50000"/>
                          </a:schemeClr>
                        </a:solidFill>
                        <a:effectLst/>
                        <a:latin typeface="Times New Roman"/>
                      </a:endParaRPr>
                    </a:p>
                  </a:txBody>
                  <a:tcPr marL="0" marR="37800" marT="50400" marB="50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EE"/>
                    </a:solidFill>
                  </a:tcPr>
                </a:tc>
                <a:tc gridSpan="3">
                  <a:txBody>
                    <a:bodyPr/>
                    <a:lstStyle/>
                    <a:p>
                      <a:pPr algn="ctr" fontAlgn="ctr"/>
                      <a:r>
                        <a:rPr lang="ru-RU" sz="1300" b="0" i="0" u="none" strike="noStrike" dirty="0" smtClean="0">
                          <a:solidFill>
                            <a:schemeClr val="accent5">
                              <a:lumMod val="50000"/>
                            </a:schemeClr>
                          </a:solidFill>
                          <a:effectLst/>
                          <a:latin typeface="Times New Roman"/>
                        </a:rPr>
                        <a:t> Открыто </a:t>
                      </a:r>
                    </a:p>
                    <a:p>
                      <a:pPr algn="ctr" fontAlgn="ctr"/>
                      <a:r>
                        <a:rPr lang="ru-RU" sz="1300" b="0" i="0" u="none" strike="noStrike" dirty="0" smtClean="0">
                          <a:solidFill>
                            <a:schemeClr val="accent5">
                              <a:lumMod val="50000"/>
                            </a:schemeClr>
                          </a:solidFill>
                          <a:effectLst/>
                          <a:latin typeface="Times New Roman"/>
                        </a:rPr>
                        <a:t>лицевых счетов юридическим лицам – получателям</a:t>
                      </a:r>
                      <a:r>
                        <a:rPr lang="ru-RU" sz="1300" b="0" i="0" u="none" strike="noStrike" baseline="0" dirty="0" smtClean="0">
                          <a:solidFill>
                            <a:schemeClr val="accent5">
                              <a:lumMod val="50000"/>
                            </a:schemeClr>
                          </a:solidFill>
                          <a:effectLst/>
                          <a:latin typeface="Times New Roman"/>
                        </a:rPr>
                        <a:t> субсидий, ед.</a:t>
                      </a:r>
                      <a:endParaRPr lang="ru-RU" sz="1300" b="0" i="0" u="none" strike="noStrike" dirty="0">
                        <a:solidFill>
                          <a:schemeClr val="accent5">
                            <a:lumMod val="50000"/>
                          </a:schemeClr>
                        </a:solidFill>
                        <a:effectLst/>
                        <a:latin typeface="Times New Roman"/>
                      </a:endParaRPr>
                    </a:p>
                  </a:txBody>
                  <a:tcPr marL="37800" marR="37800" marT="50400" marB="50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EE"/>
                    </a:solidFill>
                  </a:tcPr>
                </a:tc>
                <a:tc hMerge="1">
                  <a:txBody>
                    <a:bodyPr/>
                    <a:lstStyle/>
                    <a:p>
                      <a:pPr algn="ctr" fontAlgn="ctr"/>
                      <a:endParaRPr lang="ru-RU" sz="1200" b="1" i="0" u="none" strike="noStrike" dirty="0">
                        <a:solidFill>
                          <a:srgbClr val="000000"/>
                        </a:solidFill>
                        <a:effectLst/>
                        <a:latin typeface="Times New Roman"/>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ctr" fontAlgn="ctr"/>
                      <a:endParaRPr lang="ru-RU" sz="12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gridSpan="3">
                  <a:txBody>
                    <a:bodyPr/>
                    <a:lstStyle/>
                    <a:p>
                      <a:pPr algn="ctr" fontAlgn="ctr"/>
                      <a:r>
                        <a:rPr lang="ru-RU" sz="1300" b="0" i="0" u="none" strike="noStrike" dirty="0" smtClean="0">
                          <a:solidFill>
                            <a:schemeClr val="accent5">
                              <a:lumMod val="50000"/>
                            </a:schemeClr>
                          </a:solidFill>
                          <a:effectLst/>
                          <a:latin typeface="Times New Roman"/>
                        </a:rPr>
                        <a:t> Субсидии сельскохозяйственным товаропроизводителям по поддержке отраслей промышленности и сельского хозяйства на лицевых счетах в ТОФК,</a:t>
                      </a:r>
                    </a:p>
                    <a:p>
                      <a:pPr algn="ctr" fontAlgn="ctr"/>
                      <a:r>
                        <a:rPr lang="ru-RU" sz="1300" b="0" i="0" u="none" strike="noStrike" dirty="0" smtClean="0">
                          <a:solidFill>
                            <a:schemeClr val="accent5">
                              <a:lumMod val="50000"/>
                            </a:schemeClr>
                          </a:solidFill>
                          <a:effectLst/>
                          <a:latin typeface="Times New Roman"/>
                        </a:rPr>
                        <a:t>млн. рублей</a:t>
                      </a:r>
                      <a:endParaRPr lang="ru-RU" sz="1300" b="0" i="0" u="none" strike="noStrike" dirty="0">
                        <a:solidFill>
                          <a:schemeClr val="accent5">
                            <a:lumMod val="50000"/>
                          </a:schemeClr>
                        </a:solidFill>
                        <a:effectLst/>
                        <a:latin typeface="Times New Roman"/>
                      </a:endParaRPr>
                    </a:p>
                  </a:txBody>
                  <a:tcPr marL="37800" marR="37800" marT="50400" marB="50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EE"/>
                    </a:solidFill>
                  </a:tcPr>
                </a:tc>
                <a:tc rowSpan="2" hMerge="1">
                  <a:txBody>
                    <a:bodyPr/>
                    <a:lstStyle/>
                    <a:p>
                      <a:pPr algn="ctr" fontAlgn="ctr"/>
                      <a:endParaRPr lang="ru-RU" sz="1200" b="1" i="0" u="none" strike="noStrike" dirty="0">
                        <a:solidFill>
                          <a:srgbClr val="000000"/>
                        </a:solidFill>
                        <a:effectLst/>
                        <a:latin typeface="Times New Roman"/>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hMerge="1">
                  <a:txBody>
                    <a:bodyPr/>
                    <a:lstStyle/>
                    <a:p>
                      <a:pPr algn="ctr" fontAlgn="ctr"/>
                      <a:endParaRPr lang="ru-RU" sz="1200" b="1" i="0" u="none" strike="noStrike" dirty="0">
                        <a:solidFill>
                          <a:srgbClr val="000000"/>
                        </a:solidFill>
                        <a:effectLst/>
                        <a:latin typeface="Times New Roman"/>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317997">
                <a:tc vMerge="1">
                  <a:txBody>
                    <a:bodyPr/>
                    <a:lstStyle/>
                    <a:p>
                      <a:endParaRPr lang="ru-RU"/>
                    </a:p>
                  </a:txBody>
                  <a:tcPr/>
                </a:tc>
                <a:tc vMerge="1">
                  <a:txBody>
                    <a:bodyPr/>
                    <a:lstStyle/>
                    <a:p>
                      <a:endParaRPr lang="ru-RU" dirty="0"/>
                    </a:p>
                  </a:txBody>
                  <a:tcPr/>
                </a:tc>
                <a:tc rowSpan="2">
                  <a:txBody>
                    <a:bodyPr/>
                    <a:lstStyle/>
                    <a:p>
                      <a:pPr algn="ctr" fontAlgn="ctr"/>
                      <a:r>
                        <a:rPr lang="ru-RU" sz="1300" b="0" i="0" u="none" strike="noStrike" dirty="0" smtClean="0">
                          <a:solidFill>
                            <a:schemeClr val="accent5">
                              <a:lumMod val="50000"/>
                            </a:schemeClr>
                          </a:solidFill>
                          <a:effectLst/>
                          <a:latin typeface="Times New Roman"/>
                        </a:rPr>
                        <a:t>Всего</a:t>
                      </a:r>
                      <a:endParaRPr lang="ru-RU" sz="1300" b="0" i="0" u="none" strike="noStrike" dirty="0">
                        <a:solidFill>
                          <a:schemeClr val="accent5">
                            <a:lumMod val="50000"/>
                          </a:schemeClr>
                        </a:solidFill>
                        <a:effectLst/>
                        <a:latin typeface="Times New Roman"/>
                      </a:endParaRPr>
                    </a:p>
                  </a:txBody>
                  <a:tcPr marL="0" marR="0" marT="50400" marB="5040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EE"/>
                    </a:solidFill>
                  </a:tcPr>
                </a:tc>
                <a:tc gridSpan="2">
                  <a:txBody>
                    <a:bodyPr/>
                    <a:lstStyle/>
                    <a:p>
                      <a:pPr algn="ctr" fontAlgn="ctr"/>
                      <a:r>
                        <a:rPr lang="ru-RU" sz="1300" b="0" i="0" u="none" strike="noStrike" dirty="0" smtClean="0">
                          <a:solidFill>
                            <a:schemeClr val="accent5">
                              <a:lumMod val="50000"/>
                            </a:schemeClr>
                          </a:solidFill>
                          <a:effectLst/>
                          <a:latin typeface="Times New Roman"/>
                        </a:rPr>
                        <a:t>в том числе</a:t>
                      </a:r>
                      <a:endParaRPr lang="ru-RU" sz="1300" b="0" i="0" u="none" strike="noStrike" dirty="0">
                        <a:solidFill>
                          <a:schemeClr val="accent5">
                            <a:lumMod val="50000"/>
                          </a:schemeClr>
                        </a:solidFill>
                        <a:effectLst/>
                        <a:latin typeface="Times New Roman"/>
                      </a:endParaRPr>
                    </a:p>
                  </a:txBody>
                  <a:tcPr marL="0" marR="0" marT="50400" marB="50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EE"/>
                    </a:solidFill>
                  </a:tcPr>
                </a:tc>
                <a:tc hMerge="1">
                  <a:txBody>
                    <a:bodyPr/>
                    <a:lstStyle/>
                    <a:p>
                      <a:pPr algn="ctr" fontAlgn="ctr"/>
                      <a:endParaRPr lang="ru-RU" sz="1000" b="1" i="0" u="none" strike="noStrike" dirty="0">
                        <a:solidFill>
                          <a:srgbClr val="000000"/>
                        </a:solidFill>
                        <a:effectLst/>
                        <a:latin typeface="Times New Roman"/>
                      </a:endParaRPr>
                    </a:p>
                  </a:txBody>
                  <a:tcPr marL="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3" vMerge="1">
                  <a:txBody>
                    <a:bodyPr/>
                    <a:lstStyle/>
                    <a:p>
                      <a:endParaRPr lang="ru-RU"/>
                    </a:p>
                  </a:txBody>
                  <a:tcPr/>
                </a:tc>
                <a:tc hMerge="1" vMerge="1">
                  <a:txBody>
                    <a:bodyPr/>
                    <a:lstStyle/>
                    <a:p>
                      <a:endParaRPr lang="ru-RU"/>
                    </a:p>
                  </a:txBody>
                  <a:tcPr/>
                </a:tc>
                <a:tc hMerge="1" vMerge="1">
                  <a:txBody>
                    <a:bodyPr/>
                    <a:lstStyle/>
                    <a:p>
                      <a:endParaRPr lang="ru-RU"/>
                    </a:p>
                  </a:txBody>
                  <a:tcPr/>
                </a:tc>
              </a:tr>
              <a:tr h="893673">
                <a:tc vMerge="1">
                  <a:txBody>
                    <a:bodyPr/>
                    <a:lstStyle/>
                    <a:p>
                      <a:pPr algn="ctr" fontAlgn="ctr"/>
                      <a:endParaRPr lang="ru-RU" sz="12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pPr marL="0" marR="0" indent="0" algn="ctr" defTabSz="932608" rtl="0" eaLnBrk="1" fontAlgn="ctr" latinLnBrk="0" hangingPunct="1">
                        <a:lnSpc>
                          <a:spcPct val="100000"/>
                        </a:lnSpc>
                        <a:spcBef>
                          <a:spcPts val="0"/>
                        </a:spcBef>
                        <a:spcAft>
                          <a:spcPts val="0"/>
                        </a:spcAft>
                        <a:buClrTx/>
                        <a:buSzTx/>
                        <a:buFontTx/>
                        <a:buNone/>
                        <a:tabLst/>
                        <a:defRPr/>
                      </a:pPr>
                      <a:endParaRPr lang="ru-RU" sz="12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pPr algn="ctr" fontAlgn="ctr"/>
                      <a:endParaRPr lang="ru-RU" sz="1200" b="1" i="0" u="none" strike="noStrike" dirty="0">
                        <a:solidFill>
                          <a:srgbClr val="000000"/>
                        </a:solidFill>
                        <a:effectLst/>
                        <a:latin typeface="Times New Roman"/>
                      </a:endParaRPr>
                    </a:p>
                  </a:txBody>
                  <a:tcPr marL="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ru-RU" sz="1300" b="0" i="0" u="none" strike="noStrike" dirty="0" err="1" smtClean="0">
                          <a:solidFill>
                            <a:schemeClr val="accent5">
                              <a:lumMod val="50000"/>
                            </a:schemeClr>
                          </a:solidFill>
                          <a:effectLst/>
                          <a:latin typeface="Times New Roman"/>
                        </a:rPr>
                        <a:t>региональ-ного</a:t>
                      </a:r>
                      <a:r>
                        <a:rPr lang="ru-RU" sz="1300" b="0" i="0" u="none" strike="noStrike" dirty="0" smtClean="0">
                          <a:solidFill>
                            <a:schemeClr val="accent5">
                              <a:lumMod val="50000"/>
                            </a:schemeClr>
                          </a:solidFill>
                          <a:effectLst/>
                          <a:latin typeface="Times New Roman"/>
                        </a:rPr>
                        <a:t> уровня</a:t>
                      </a:r>
                      <a:endParaRPr lang="ru-RU" sz="1300" b="0" i="0" u="none" strike="noStrike" dirty="0">
                        <a:solidFill>
                          <a:schemeClr val="accent5">
                            <a:lumMod val="50000"/>
                          </a:schemeClr>
                        </a:solidFill>
                        <a:effectLst/>
                        <a:latin typeface="Times New Roman"/>
                      </a:endParaRPr>
                    </a:p>
                  </a:txBody>
                  <a:tcPr marL="0" marR="0" marT="50400" marB="50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EE"/>
                    </a:solidFill>
                  </a:tcPr>
                </a:tc>
                <a:tc>
                  <a:txBody>
                    <a:bodyPr/>
                    <a:lstStyle/>
                    <a:p>
                      <a:pPr algn="ctr" fontAlgn="ctr"/>
                      <a:r>
                        <a:rPr lang="ru-RU" sz="1300" b="0" i="0" u="none" strike="noStrike" dirty="0" err="1" smtClean="0">
                          <a:solidFill>
                            <a:schemeClr val="accent5">
                              <a:lumMod val="50000"/>
                            </a:schemeClr>
                          </a:solidFill>
                          <a:effectLst/>
                          <a:latin typeface="Times New Roman"/>
                        </a:rPr>
                        <a:t>муници-пального</a:t>
                      </a:r>
                      <a:r>
                        <a:rPr lang="ru-RU" sz="1300" b="0" i="0" u="none" strike="noStrike" dirty="0" smtClean="0">
                          <a:solidFill>
                            <a:schemeClr val="accent5">
                              <a:lumMod val="50000"/>
                            </a:schemeClr>
                          </a:solidFill>
                          <a:effectLst/>
                          <a:latin typeface="Times New Roman"/>
                        </a:rPr>
                        <a:t> уровня</a:t>
                      </a:r>
                      <a:endParaRPr lang="ru-RU" sz="1300" b="0" i="0" u="none" strike="noStrike" dirty="0">
                        <a:solidFill>
                          <a:schemeClr val="accent5">
                            <a:lumMod val="50000"/>
                          </a:schemeClr>
                        </a:solidFill>
                        <a:effectLst/>
                        <a:latin typeface="Times New Roman"/>
                      </a:endParaRPr>
                    </a:p>
                  </a:txBody>
                  <a:tcPr marL="0" marR="0" marT="50400" marB="50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EE"/>
                    </a:solidFill>
                  </a:tcPr>
                </a:tc>
                <a:tc>
                  <a:txBody>
                    <a:bodyPr/>
                    <a:lstStyle/>
                    <a:p>
                      <a:pPr algn="ctr" fontAlgn="ctr"/>
                      <a:r>
                        <a:rPr lang="ru-RU" sz="1300" b="0" i="0" u="none" strike="noStrike" dirty="0" smtClean="0">
                          <a:solidFill>
                            <a:schemeClr val="accent5">
                              <a:lumMod val="50000"/>
                            </a:schemeClr>
                          </a:solidFill>
                          <a:effectLst/>
                          <a:latin typeface="Times New Roman"/>
                        </a:rPr>
                        <a:t>Перечислено на л/с, открытые в ТОФК</a:t>
                      </a:r>
                      <a:endParaRPr lang="ru-RU" sz="1300" b="0" i="0" u="none" strike="noStrike" dirty="0">
                        <a:solidFill>
                          <a:schemeClr val="accent5">
                            <a:lumMod val="50000"/>
                          </a:schemeClr>
                        </a:solidFill>
                        <a:effectLst/>
                        <a:latin typeface="Times New Roman"/>
                      </a:endParaRPr>
                    </a:p>
                  </a:txBody>
                  <a:tcPr marL="37800" marR="37800" marT="50400" marB="50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EE"/>
                    </a:solidFill>
                  </a:tcPr>
                </a:tc>
                <a:tc>
                  <a:txBody>
                    <a:bodyPr/>
                    <a:lstStyle/>
                    <a:p>
                      <a:pPr algn="ctr" fontAlgn="ctr"/>
                      <a:r>
                        <a:rPr lang="ru-RU" sz="1300" b="0" i="0" u="none" strike="noStrike" dirty="0" smtClean="0">
                          <a:solidFill>
                            <a:schemeClr val="accent5">
                              <a:lumMod val="50000"/>
                            </a:schemeClr>
                          </a:solidFill>
                          <a:effectLst/>
                          <a:latin typeface="Times New Roman"/>
                        </a:rPr>
                        <a:t>Кассовый расход с л/с, открытых в ТОФК </a:t>
                      </a:r>
                      <a:endParaRPr lang="ru-RU" sz="1300" b="0" i="0" u="none" strike="noStrike" dirty="0">
                        <a:solidFill>
                          <a:schemeClr val="accent5">
                            <a:lumMod val="50000"/>
                          </a:schemeClr>
                        </a:solidFill>
                        <a:effectLst/>
                        <a:latin typeface="Times New Roman"/>
                      </a:endParaRPr>
                    </a:p>
                  </a:txBody>
                  <a:tcPr marL="37800" marR="37800" marT="50400" marB="50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EE"/>
                    </a:solidFill>
                  </a:tcPr>
                </a:tc>
                <a:tc>
                  <a:txBody>
                    <a:bodyPr/>
                    <a:lstStyle/>
                    <a:p>
                      <a:pPr algn="ctr" fontAlgn="ctr"/>
                      <a:r>
                        <a:rPr lang="ru-RU" sz="1300" b="0" i="0" u="none" strike="noStrike" dirty="0" smtClean="0">
                          <a:solidFill>
                            <a:schemeClr val="accent5">
                              <a:lumMod val="50000"/>
                            </a:schemeClr>
                          </a:solidFill>
                          <a:effectLst/>
                          <a:latin typeface="Times New Roman"/>
                        </a:rPr>
                        <a:t>Остаток</a:t>
                      </a:r>
                      <a:endParaRPr lang="ru-RU" sz="1300" b="0" i="0" u="none" strike="noStrike" dirty="0">
                        <a:solidFill>
                          <a:schemeClr val="accent5">
                            <a:lumMod val="50000"/>
                          </a:schemeClr>
                        </a:solidFill>
                        <a:effectLst/>
                        <a:latin typeface="Times New Roman"/>
                      </a:endParaRPr>
                    </a:p>
                  </a:txBody>
                  <a:tcPr marL="37800" marR="37800" marT="50400" marB="50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EE"/>
                    </a:solidFill>
                  </a:tcPr>
                </a:tc>
              </a:tr>
              <a:tr h="704088">
                <a:tc>
                  <a:txBody>
                    <a:bodyPr/>
                    <a:lstStyle/>
                    <a:p>
                      <a:pPr algn="ctr" fontAlgn="b"/>
                      <a:r>
                        <a:rPr lang="ru-RU" sz="1300" b="1" i="0" u="none" strike="noStrike" dirty="0" smtClean="0">
                          <a:solidFill>
                            <a:schemeClr val="accent5">
                              <a:lumMod val="50000"/>
                            </a:schemeClr>
                          </a:solidFill>
                          <a:effectLst/>
                          <a:latin typeface="Times New Roman"/>
                        </a:rPr>
                        <a:t>По состоянию </a:t>
                      </a:r>
                    </a:p>
                    <a:p>
                      <a:pPr algn="ctr" fontAlgn="b"/>
                      <a:r>
                        <a:rPr lang="ru-RU" sz="1300" b="1" i="0" u="none" strike="noStrike" dirty="0" smtClean="0">
                          <a:solidFill>
                            <a:schemeClr val="accent5">
                              <a:lumMod val="50000"/>
                            </a:schemeClr>
                          </a:solidFill>
                          <a:effectLst/>
                          <a:latin typeface="Times New Roman"/>
                        </a:rPr>
                        <a:t>на 1 января </a:t>
                      </a:r>
                    </a:p>
                    <a:p>
                      <a:pPr algn="ctr" fontAlgn="b"/>
                      <a:r>
                        <a:rPr lang="ru-RU" sz="1300" b="1" i="0" u="none" strike="noStrike" dirty="0" smtClean="0">
                          <a:solidFill>
                            <a:schemeClr val="accent5">
                              <a:lumMod val="50000"/>
                            </a:schemeClr>
                          </a:solidFill>
                          <a:effectLst/>
                          <a:latin typeface="Times New Roman"/>
                        </a:rPr>
                        <a:t>2018 года</a:t>
                      </a:r>
                      <a:endParaRPr lang="ru-RU" sz="1300" b="1" i="0" u="none" strike="noStrike" dirty="0">
                        <a:solidFill>
                          <a:schemeClr val="accent5">
                            <a:lumMod val="50000"/>
                          </a:schemeClr>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alpha val="71000"/>
                      </a:srgbClr>
                    </a:solidFill>
                  </a:tcPr>
                </a:tc>
                <a:tc>
                  <a:txBody>
                    <a:bodyPr/>
                    <a:lstStyle/>
                    <a:p>
                      <a:pPr algn="ctr" fontAlgn="b"/>
                      <a:r>
                        <a:rPr lang="ru-RU" sz="1300" b="1" i="0" u="none" strike="noStrike" dirty="0" smtClean="0">
                          <a:solidFill>
                            <a:schemeClr val="accent5">
                              <a:lumMod val="50000"/>
                            </a:schemeClr>
                          </a:solidFill>
                          <a:effectLst/>
                          <a:latin typeface="Times New Roman"/>
                        </a:rPr>
                        <a:t>62</a:t>
                      </a:r>
                      <a:endParaRPr lang="ru-RU" sz="1300" b="1" i="0" u="none" strike="noStrike" dirty="0">
                        <a:solidFill>
                          <a:schemeClr val="accent5">
                            <a:lumMod val="50000"/>
                          </a:schemeClr>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alpha val="71000"/>
                      </a:srgbClr>
                    </a:solidFill>
                  </a:tcPr>
                </a:tc>
                <a:tc>
                  <a:txBody>
                    <a:bodyPr/>
                    <a:lstStyle/>
                    <a:p>
                      <a:pPr algn="ctr" fontAlgn="b"/>
                      <a:r>
                        <a:rPr lang="ru-RU" sz="1300" b="1" i="0" u="none" strike="noStrike" dirty="0" smtClean="0">
                          <a:solidFill>
                            <a:schemeClr val="accent5">
                              <a:lumMod val="50000"/>
                            </a:schemeClr>
                          </a:solidFill>
                          <a:effectLst/>
                          <a:latin typeface="Times New Roman"/>
                        </a:rPr>
                        <a:t>4 847</a:t>
                      </a:r>
                      <a:endParaRPr lang="ru-RU" sz="1300" b="1" i="0" u="none" strike="noStrike" dirty="0">
                        <a:solidFill>
                          <a:schemeClr val="accent5">
                            <a:lumMod val="50000"/>
                          </a:schemeClr>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alpha val="71000"/>
                      </a:srgbClr>
                    </a:solidFill>
                  </a:tcPr>
                </a:tc>
                <a:tc>
                  <a:txBody>
                    <a:bodyPr/>
                    <a:lstStyle/>
                    <a:p>
                      <a:pPr algn="ctr" fontAlgn="b"/>
                      <a:r>
                        <a:rPr lang="ru-RU" sz="1300" b="1" i="0" u="none" strike="noStrike" dirty="0" smtClean="0">
                          <a:solidFill>
                            <a:schemeClr val="accent5">
                              <a:lumMod val="50000"/>
                            </a:schemeClr>
                          </a:solidFill>
                          <a:effectLst/>
                          <a:latin typeface="Times New Roman"/>
                        </a:rPr>
                        <a:t>4 476</a:t>
                      </a:r>
                      <a:endParaRPr lang="ru-RU" sz="1300" b="1" i="0" u="none" strike="noStrike" dirty="0">
                        <a:solidFill>
                          <a:schemeClr val="accent5">
                            <a:lumMod val="50000"/>
                          </a:schemeClr>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alpha val="71000"/>
                      </a:srgbClr>
                    </a:solidFill>
                  </a:tcPr>
                </a:tc>
                <a:tc>
                  <a:txBody>
                    <a:bodyPr/>
                    <a:lstStyle/>
                    <a:p>
                      <a:pPr algn="ctr" fontAlgn="b"/>
                      <a:r>
                        <a:rPr lang="ru-RU" sz="1300" b="1" i="0" u="none" strike="noStrike" dirty="0" smtClean="0">
                          <a:solidFill>
                            <a:schemeClr val="accent5">
                              <a:lumMod val="50000"/>
                            </a:schemeClr>
                          </a:solidFill>
                          <a:effectLst/>
                          <a:latin typeface="Times New Roman"/>
                        </a:rPr>
                        <a:t>371</a:t>
                      </a:r>
                      <a:endParaRPr lang="ru-RU" sz="1300" b="1" i="0" u="none" strike="noStrike" dirty="0">
                        <a:solidFill>
                          <a:schemeClr val="accent5">
                            <a:lumMod val="50000"/>
                          </a:schemeClr>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alpha val="71000"/>
                      </a:srgbClr>
                    </a:solidFill>
                  </a:tcPr>
                </a:tc>
                <a:tc>
                  <a:txBody>
                    <a:bodyPr/>
                    <a:lstStyle/>
                    <a:p>
                      <a:pPr algn="ctr" fontAlgn="b"/>
                      <a:r>
                        <a:rPr lang="ru-RU" sz="1300" b="1" i="0" u="none" strike="noStrike" dirty="0" smtClean="0">
                          <a:solidFill>
                            <a:schemeClr val="accent5">
                              <a:lumMod val="50000"/>
                            </a:schemeClr>
                          </a:solidFill>
                          <a:effectLst/>
                          <a:latin typeface="Times New Roman"/>
                        </a:rPr>
                        <a:t>11 774,09</a:t>
                      </a:r>
                      <a:endParaRPr lang="ru-RU" sz="1300" b="1" i="0" u="none" strike="noStrike" dirty="0">
                        <a:solidFill>
                          <a:schemeClr val="accent5">
                            <a:lumMod val="50000"/>
                          </a:schemeClr>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alpha val="71000"/>
                      </a:srgbClr>
                    </a:solidFill>
                  </a:tcPr>
                </a:tc>
                <a:tc>
                  <a:txBody>
                    <a:bodyPr/>
                    <a:lstStyle/>
                    <a:p>
                      <a:pPr algn="ctr" fontAlgn="b"/>
                      <a:r>
                        <a:rPr lang="ru-RU" sz="1300" b="1" i="0" u="none" strike="noStrike" dirty="0" smtClean="0">
                          <a:solidFill>
                            <a:schemeClr val="accent5">
                              <a:lumMod val="50000"/>
                            </a:schemeClr>
                          </a:solidFill>
                          <a:effectLst/>
                          <a:latin typeface="Times New Roman"/>
                        </a:rPr>
                        <a:t>7 983,55</a:t>
                      </a:r>
                      <a:endParaRPr lang="ru-RU" sz="1300" b="1" i="0" u="none" strike="noStrike" dirty="0">
                        <a:solidFill>
                          <a:schemeClr val="accent5">
                            <a:lumMod val="50000"/>
                          </a:schemeClr>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alpha val="71000"/>
                      </a:srgbClr>
                    </a:solidFill>
                  </a:tcPr>
                </a:tc>
                <a:tc>
                  <a:txBody>
                    <a:bodyPr/>
                    <a:lstStyle/>
                    <a:p>
                      <a:pPr algn="ctr" fontAlgn="b"/>
                      <a:r>
                        <a:rPr lang="ru-RU" sz="1300" b="1" i="0" u="none" strike="noStrike" dirty="0" smtClean="0">
                          <a:solidFill>
                            <a:schemeClr val="accent5">
                              <a:lumMod val="50000"/>
                            </a:schemeClr>
                          </a:solidFill>
                          <a:effectLst/>
                          <a:latin typeface="Times New Roman"/>
                        </a:rPr>
                        <a:t>3 790,54</a:t>
                      </a:r>
                      <a:endParaRPr lang="ru-RU" sz="1300" b="1" i="0" u="none" strike="noStrike" dirty="0">
                        <a:solidFill>
                          <a:schemeClr val="accent5">
                            <a:lumMod val="50000"/>
                          </a:schemeClr>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alpha val="71000"/>
                      </a:srgbClr>
                    </a:solidFill>
                  </a:tcPr>
                </a:tc>
              </a:tr>
              <a:tr h="1569721">
                <a:tc>
                  <a:txBody>
                    <a:bodyPr/>
                    <a:lstStyle/>
                    <a:p>
                      <a:pPr algn="ctr" fontAlgn="b"/>
                      <a:r>
                        <a:rPr lang="ru-RU" sz="1300" b="1" i="0" u="none" strike="noStrike" kern="1200" dirty="0" smtClean="0">
                          <a:solidFill>
                            <a:schemeClr val="accent5">
                              <a:lumMod val="50000"/>
                            </a:schemeClr>
                          </a:solidFill>
                          <a:effectLst/>
                          <a:latin typeface="Times New Roman"/>
                          <a:ea typeface="+mn-ea"/>
                          <a:cs typeface="+mn-cs"/>
                        </a:rPr>
                        <a:t>По состоянию </a:t>
                      </a:r>
                    </a:p>
                    <a:p>
                      <a:pPr algn="ctr" fontAlgn="b"/>
                      <a:r>
                        <a:rPr lang="ru-RU" sz="1300" b="1" i="0" u="none" strike="noStrike" kern="1200" dirty="0" smtClean="0">
                          <a:solidFill>
                            <a:schemeClr val="accent5">
                              <a:lumMod val="50000"/>
                            </a:schemeClr>
                          </a:solidFill>
                          <a:effectLst/>
                          <a:latin typeface="Times New Roman"/>
                          <a:ea typeface="+mn-ea"/>
                          <a:cs typeface="+mn-cs"/>
                        </a:rPr>
                        <a:t>на </a:t>
                      </a:r>
                      <a:endParaRPr lang="ru-RU" sz="1300" b="1" i="0" u="none" strike="noStrike" kern="1200" dirty="0" smtClean="0">
                        <a:solidFill>
                          <a:schemeClr val="accent5">
                            <a:lumMod val="50000"/>
                          </a:schemeClr>
                        </a:solidFill>
                        <a:effectLst/>
                        <a:latin typeface="Times New Roman"/>
                        <a:ea typeface="+mn-ea"/>
                        <a:cs typeface="+mn-cs"/>
                      </a:endParaRPr>
                    </a:p>
                    <a:p>
                      <a:pPr algn="ctr" fontAlgn="b"/>
                      <a:r>
                        <a:rPr lang="ru-RU" sz="1300" b="1" i="0" u="none" strike="noStrike" kern="1200" dirty="0" smtClean="0">
                          <a:solidFill>
                            <a:srgbClr val="FF0000"/>
                          </a:solidFill>
                          <a:effectLst/>
                          <a:latin typeface="Times New Roman"/>
                          <a:ea typeface="+mn-ea"/>
                          <a:cs typeface="+mn-cs"/>
                        </a:rPr>
                        <a:t>10 </a:t>
                      </a:r>
                      <a:r>
                        <a:rPr lang="ru-RU" sz="1300" b="1" i="0" u="none" strike="noStrike" kern="1200" dirty="0" smtClean="0">
                          <a:solidFill>
                            <a:srgbClr val="FF0000"/>
                          </a:solidFill>
                          <a:effectLst/>
                          <a:latin typeface="Times New Roman"/>
                          <a:ea typeface="+mn-ea"/>
                          <a:cs typeface="+mn-cs"/>
                        </a:rPr>
                        <a:t>сентября</a:t>
                      </a:r>
                    </a:p>
                    <a:p>
                      <a:pPr algn="ctr" fontAlgn="b"/>
                      <a:r>
                        <a:rPr lang="ru-RU" sz="1300" b="1" i="0" u="none" strike="noStrike" kern="1200" dirty="0" smtClean="0">
                          <a:solidFill>
                            <a:srgbClr val="FF0000"/>
                          </a:solidFill>
                          <a:effectLst/>
                          <a:latin typeface="Times New Roman"/>
                          <a:ea typeface="+mn-ea"/>
                          <a:cs typeface="+mn-cs"/>
                        </a:rPr>
                        <a:t>2018 года</a:t>
                      </a:r>
                      <a:endParaRPr lang="ru-RU" sz="1300" b="1" i="0" u="none" strike="noStrike" kern="1200" dirty="0">
                        <a:solidFill>
                          <a:srgbClr val="FF0000"/>
                        </a:solidFill>
                        <a:effectLst/>
                        <a:latin typeface="Times New Roman"/>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300" b="1" i="0" u="none" strike="noStrike" kern="1200" dirty="0" smtClean="0">
                          <a:solidFill>
                            <a:srgbClr val="FF0000"/>
                          </a:solidFill>
                          <a:effectLst/>
                          <a:latin typeface="Times New Roman"/>
                          <a:ea typeface="+mn-ea"/>
                          <a:cs typeface="+mn-cs"/>
                        </a:rPr>
                        <a:t>71</a:t>
                      </a:r>
                    </a:p>
                    <a:p>
                      <a:pPr algn="ctr" fontAlgn="b"/>
                      <a:r>
                        <a:rPr lang="ru-RU" sz="800" b="1" i="0" u="none" strike="noStrike" kern="1200" dirty="0" smtClean="0">
                          <a:solidFill>
                            <a:srgbClr val="FF0000"/>
                          </a:solidFill>
                          <a:effectLst/>
                          <a:latin typeface="Times New Roman"/>
                          <a:ea typeface="+mn-ea"/>
                          <a:cs typeface="+mn-cs"/>
                        </a:rPr>
                        <a:t>(104 обращения финансовых</a:t>
                      </a:r>
                      <a:r>
                        <a:rPr lang="ru-RU" sz="800" b="1" i="0" u="none" strike="noStrike" kern="1200" baseline="0" dirty="0" smtClean="0">
                          <a:solidFill>
                            <a:srgbClr val="FF0000"/>
                          </a:solidFill>
                          <a:effectLst/>
                          <a:latin typeface="Times New Roman"/>
                          <a:ea typeface="+mn-ea"/>
                          <a:cs typeface="+mn-cs"/>
                        </a:rPr>
                        <a:t> органов субъектов (муниципальных </a:t>
                      </a:r>
                      <a:r>
                        <a:rPr lang="ru-RU" sz="800" b="1" i="0" u="none" strike="noStrike" kern="1200" baseline="0" dirty="0" smtClean="0">
                          <a:solidFill>
                            <a:srgbClr val="FF0000"/>
                          </a:solidFill>
                          <a:effectLst/>
                          <a:latin typeface="Times New Roman"/>
                          <a:ea typeface="+mn-ea"/>
                          <a:cs typeface="+mn-cs"/>
                        </a:rPr>
                        <a:t>образований)</a:t>
                      </a:r>
                      <a:endParaRPr lang="ru-RU" sz="800" b="1" i="0" u="none" strike="noStrike" kern="1200" dirty="0">
                        <a:solidFill>
                          <a:srgbClr val="FF0000"/>
                        </a:solidFill>
                        <a:effectLst/>
                        <a:latin typeface="Times New Roman"/>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300" b="1" i="0" u="none" strike="noStrike" kern="1200" dirty="0" smtClean="0">
                          <a:solidFill>
                            <a:schemeClr val="accent5">
                              <a:lumMod val="50000"/>
                            </a:schemeClr>
                          </a:solidFill>
                          <a:effectLst/>
                          <a:latin typeface="Times New Roman"/>
                          <a:ea typeface="+mn-ea"/>
                          <a:cs typeface="+mn-cs"/>
                        </a:rPr>
                        <a:t>5 601</a:t>
                      </a:r>
                      <a:endParaRPr lang="ru-RU" sz="1300" b="1" i="0" u="none" strike="noStrike" kern="1200" dirty="0">
                        <a:solidFill>
                          <a:schemeClr val="accent5">
                            <a:lumMod val="50000"/>
                          </a:schemeClr>
                        </a:solidFill>
                        <a:effectLst/>
                        <a:latin typeface="Times New Roman"/>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300" b="1" i="0" u="none" strike="noStrike" kern="1200" dirty="0" smtClean="0">
                          <a:solidFill>
                            <a:schemeClr val="accent5">
                              <a:lumMod val="50000"/>
                            </a:schemeClr>
                          </a:solidFill>
                          <a:effectLst/>
                          <a:latin typeface="Times New Roman"/>
                          <a:ea typeface="+mn-ea"/>
                          <a:cs typeface="+mn-cs"/>
                        </a:rPr>
                        <a:t>5 483</a:t>
                      </a:r>
                      <a:endParaRPr lang="ru-RU" sz="1300" b="1" i="0" u="none" strike="noStrike" kern="1200" dirty="0">
                        <a:solidFill>
                          <a:schemeClr val="accent5">
                            <a:lumMod val="50000"/>
                          </a:schemeClr>
                        </a:solidFill>
                        <a:effectLst/>
                        <a:latin typeface="Times New Roman"/>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300" b="1" i="0" u="none" strike="noStrike" kern="1200" dirty="0" smtClean="0">
                          <a:solidFill>
                            <a:schemeClr val="accent5">
                              <a:lumMod val="50000"/>
                            </a:schemeClr>
                          </a:solidFill>
                          <a:effectLst/>
                          <a:latin typeface="Times New Roman"/>
                          <a:ea typeface="+mn-ea"/>
                          <a:cs typeface="+mn-cs"/>
                        </a:rPr>
                        <a:t>118</a:t>
                      </a:r>
                      <a:endParaRPr lang="ru-RU" sz="1300" b="1" i="0" u="none" strike="noStrike" kern="1200" dirty="0">
                        <a:solidFill>
                          <a:schemeClr val="accent5">
                            <a:lumMod val="50000"/>
                          </a:schemeClr>
                        </a:solidFill>
                        <a:effectLst/>
                        <a:latin typeface="Times New Roman"/>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300" b="1" i="0" u="none" strike="noStrike" kern="1200" dirty="0" smtClean="0">
                          <a:solidFill>
                            <a:schemeClr val="accent5">
                              <a:lumMod val="50000"/>
                            </a:schemeClr>
                          </a:solidFill>
                          <a:effectLst/>
                          <a:latin typeface="Times New Roman"/>
                          <a:ea typeface="+mn-ea"/>
                          <a:cs typeface="+mn-cs"/>
                        </a:rPr>
                        <a:t>14 853,16</a:t>
                      </a:r>
                      <a:endParaRPr lang="ru-RU" sz="1300" b="1" i="0" u="none" strike="noStrike" kern="1200" dirty="0">
                        <a:solidFill>
                          <a:schemeClr val="accent5">
                            <a:lumMod val="50000"/>
                          </a:schemeClr>
                        </a:solidFill>
                        <a:effectLst/>
                        <a:latin typeface="Times New Roman"/>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300" b="1" i="0" u="none" strike="noStrike" kern="1200" dirty="0" smtClean="0">
                          <a:solidFill>
                            <a:schemeClr val="accent5">
                              <a:lumMod val="50000"/>
                            </a:schemeClr>
                          </a:solidFill>
                          <a:effectLst/>
                          <a:latin typeface="Times New Roman"/>
                          <a:ea typeface="+mn-ea"/>
                          <a:cs typeface="+mn-cs"/>
                        </a:rPr>
                        <a:t>7 054,28</a:t>
                      </a:r>
                      <a:endParaRPr lang="ru-RU" sz="1300" b="1" i="0" u="none" strike="noStrike" kern="1200" dirty="0">
                        <a:solidFill>
                          <a:schemeClr val="accent5">
                            <a:lumMod val="50000"/>
                          </a:schemeClr>
                        </a:solidFill>
                        <a:effectLst/>
                        <a:latin typeface="Times New Roman"/>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300" b="1" i="0" u="none" strike="noStrike" kern="1200" dirty="0" smtClean="0">
                          <a:solidFill>
                            <a:schemeClr val="accent5">
                              <a:lumMod val="50000"/>
                            </a:schemeClr>
                          </a:solidFill>
                          <a:effectLst/>
                          <a:latin typeface="Times New Roman"/>
                          <a:ea typeface="+mn-ea"/>
                          <a:cs typeface="+mn-cs"/>
                        </a:rPr>
                        <a:t>7 798,88</a:t>
                      </a:r>
                      <a:endParaRPr lang="ru-RU" sz="1300" b="1" i="0" u="none" strike="noStrike" kern="1200" dirty="0">
                        <a:solidFill>
                          <a:schemeClr val="accent5">
                            <a:lumMod val="50000"/>
                          </a:schemeClr>
                        </a:solidFill>
                        <a:effectLst/>
                        <a:latin typeface="Times New Roman"/>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24" name="Загнутый угол 23"/>
          <p:cNvSpPr/>
          <p:nvPr/>
        </p:nvSpPr>
        <p:spPr>
          <a:xfrm>
            <a:off x="8156634" y="5837273"/>
            <a:ext cx="4357889" cy="2881424"/>
          </a:xfrm>
          <a:prstGeom prst="foldedCorner">
            <a:avLst/>
          </a:prstGeom>
          <a:solidFill>
            <a:srgbClr val="F8CBAD">
              <a:alpha val="73000"/>
            </a:srgbClr>
          </a:solidFill>
          <a:ln>
            <a:solidFill>
              <a:srgbClr val="C00000"/>
            </a:solidFill>
          </a:ln>
          <a:effectLst>
            <a:glow rad="76200">
              <a:schemeClr val="accent1">
                <a:satMod val="175000"/>
                <a:alpha val="30000"/>
              </a:schemeClr>
            </a:glow>
            <a:softEdge rad="127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altLang="ru-RU" sz="1300" b="1" dirty="0">
              <a:solidFill>
                <a:prstClr val="black">
                  <a:lumMod val="95000"/>
                  <a:lumOff val="5000"/>
                </a:prstClr>
              </a:solidFill>
            </a:endParaRPr>
          </a:p>
          <a:p>
            <a:pPr algn="ctr"/>
            <a:endParaRPr lang="ru-RU" altLang="ru-RU" sz="1300" b="1" dirty="0">
              <a:solidFill>
                <a:prstClr val="black">
                  <a:lumMod val="95000"/>
                  <a:lumOff val="5000"/>
                </a:prstClr>
              </a:solidFill>
            </a:endParaRPr>
          </a:p>
          <a:p>
            <a:pPr algn="ctr"/>
            <a:r>
              <a:rPr lang="ru-RU" altLang="ru-RU" sz="1600" b="1" dirty="0">
                <a:solidFill>
                  <a:prstClr val="black">
                    <a:lumMod val="95000"/>
                    <a:lumOff val="5000"/>
                  </a:prstClr>
                </a:solidFill>
                <a:latin typeface="Times New Roman" panose="02020603050405020304" pitchFamily="18" charset="0"/>
                <a:cs typeface="Times New Roman" panose="02020603050405020304" pitchFamily="18" charset="0"/>
              </a:rPr>
              <a:t>ОСОБЕННОСТИ</a:t>
            </a:r>
          </a:p>
          <a:p>
            <a:pPr algn="ctr"/>
            <a:r>
              <a:rPr lang="ru-RU" altLang="ru-RU" sz="1600" b="1" dirty="0">
                <a:solidFill>
                  <a:prstClr val="black">
                    <a:lumMod val="95000"/>
                    <a:lumOff val="5000"/>
                  </a:prstClr>
                </a:solidFill>
                <a:latin typeface="Times New Roman" panose="02020603050405020304" pitchFamily="18" charset="0"/>
                <a:cs typeface="Times New Roman" panose="02020603050405020304" pitchFamily="18" charset="0"/>
              </a:rPr>
              <a:t>КАЗНАЧЕЙСКОГО СОПРОВОЖДЕНИЯ</a:t>
            </a:r>
          </a:p>
          <a:p>
            <a:pPr algn="ctr"/>
            <a:endParaRPr lang="ru-RU" altLang="ru-RU" sz="1600" b="1" dirty="0">
              <a:solidFill>
                <a:prstClr val="black">
                  <a:lumMod val="95000"/>
                  <a:lumOff val="5000"/>
                </a:prstClr>
              </a:solidFill>
            </a:endParaRPr>
          </a:p>
          <a:p>
            <a:pPr algn="ctr"/>
            <a:r>
              <a:rPr lang="ru-RU" sz="1600" dirty="0">
                <a:solidFill>
                  <a:schemeClr val="tx1"/>
                </a:solidFill>
                <a:latin typeface="Times New Roman" panose="02020603050405020304" pitchFamily="18" charset="0"/>
                <a:cs typeface="Times New Roman" panose="02020603050405020304" pitchFamily="18" charset="0"/>
              </a:rPr>
              <a:t>Казначейское сопровождение субсидий, предоставляемых из бюджетов субъектов РФ </a:t>
            </a:r>
          </a:p>
          <a:p>
            <a:pPr algn="ctr"/>
            <a:r>
              <a:rPr lang="ru-RU" sz="1600" dirty="0">
                <a:solidFill>
                  <a:schemeClr val="tx1"/>
                </a:solidFill>
                <a:latin typeface="Times New Roman" panose="02020603050405020304" pitchFamily="18" charset="0"/>
                <a:cs typeface="Times New Roman" panose="02020603050405020304" pitchFamily="18" charset="0"/>
              </a:rPr>
              <a:t>(местных бюджетов) сельскохозяйственным товаропроизводителям </a:t>
            </a:r>
            <a:r>
              <a:rPr lang="ru-RU" sz="1600" b="1" dirty="0">
                <a:solidFill>
                  <a:schemeClr val="tx1"/>
                </a:solidFill>
                <a:latin typeface="Times New Roman" panose="02020603050405020304" pitchFamily="18" charset="0"/>
                <a:cs typeface="Times New Roman" panose="02020603050405020304" pitchFamily="18" charset="0"/>
              </a:rPr>
              <a:t>на основании обращения финансового органа </a:t>
            </a:r>
            <a:r>
              <a:rPr lang="ru-RU" sz="1600" dirty="0">
                <a:solidFill>
                  <a:schemeClr val="tx1"/>
                </a:solidFill>
                <a:latin typeface="Times New Roman" panose="02020603050405020304" pitchFamily="18" charset="0"/>
                <a:cs typeface="Times New Roman" panose="02020603050405020304" pitchFamily="18" charset="0"/>
              </a:rPr>
              <a:t>субъекта РФ </a:t>
            </a:r>
          </a:p>
          <a:p>
            <a:pPr algn="ctr"/>
            <a:r>
              <a:rPr lang="ru-RU" sz="1600" dirty="0">
                <a:solidFill>
                  <a:schemeClr val="tx1"/>
                </a:solidFill>
                <a:latin typeface="Times New Roman" panose="02020603050405020304" pitchFamily="18" charset="0"/>
                <a:cs typeface="Times New Roman" panose="02020603050405020304" pitchFamily="18" charset="0"/>
              </a:rPr>
              <a:t>(муниципального образования)</a:t>
            </a:r>
            <a:endParaRPr lang="ru-RU" altLang="ru-RU" sz="1600" dirty="0">
              <a:solidFill>
                <a:schemeClr val="tx1"/>
              </a:solidFill>
              <a:latin typeface="Times New Roman" panose="02020603050405020304" pitchFamily="18" charset="0"/>
              <a:cs typeface="Times New Roman" panose="02020603050405020304" pitchFamily="18" charset="0"/>
            </a:endParaRPr>
          </a:p>
        </p:txBody>
      </p:sp>
      <p:cxnSp>
        <p:nvCxnSpPr>
          <p:cNvPr id="11" name="Прямая соединительная линия 10"/>
          <p:cNvCxnSpPr/>
          <p:nvPr/>
        </p:nvCxnSpPr>
        <p:spPr>
          <a:xfrm>
            <a:off x="8282766" y="6682628"/>
            <a:ext cx="4125432" cy="0"/>
          </a:xfrm>
          <a:prstGeom prst="line">
            <a:avLst/>
          </a:prstGeom>
          <a:ln w="15875" cmpd="thickThin">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16" name="Прямоугольник 15"/>
          <p:cNvSpPr/>
          <p:nvPr/>
        </p:nvSpPr>
        <p:spPr>
          <a:xfrm>
            <a:off x="205582" y="1315284"/>
            <a:ext cx="12516011" cy="527933"/>
          </a:xfrm>
          <a:prstGeom prst="rect">
            <a:avLst/>
          </a:prstGeom>
          <a:noFill/>
          <a:ln w="19050">
            <a:noFill/>
          </a:ln>
          <a:effectLst>
            <a:outerShdw blurRad="50800" dist="38100" dir="2700000" sx="1000" sy="10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692" tIns="45839" rIns="91692" bIns="45839"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ru-RU" sz="2000" i="1" dirty="0">
                <a:solidFill>
                  <a:prstClr val="black"/>
                </a:solidFill>
                <a:latin typeface="Times New Roman" panose="02020603050405020304" pitchFamily="18" charset="0"/>
                <a:cs typeface="Times New Roman" panose="02020603050405020304" pitchFamily="18" charset="0"/>
              </a:rPr>
              <a:t>Субсидии сельскохозяйственным товаропроизводителям из бюджета субъекта </a:t>
            </a:r>
            <a:r>
              <a:rPr lang="ru-RU" sz="2000" i="1" dirty="0">
                <a:solidFill>
                  <a:prstClr val="black"/>
                </a:solidFill>
                <a:latin typeface="Times New Roman" panose="02020603050405020304" pitchFamily="18" charset="0"/>
                <a:cs typeface="Times New Roman" panose="02020603050405020304" pitchFamily="18" charset="0"/>
              </a:rPr>
              <a:t>Российской Федерации </a:t>
            </a:r>
            <a:r>
              <a:rPr lang="ru-RU" sz="2000" i="1" dirty="0">
                <a:solidFill>
                  <a:prstClr val="black"/>
                </a:solidFill>
                <a:latin typeface="Times New Roman" panose="02020603050405020304" pitchFamily="18" charset="0"/>
                <a:cs typeface="Times New Roman" panose="02020603050405020304" pitchFamily="18" charset="0"/>
              </a:rPr>
              <a:t>(местного бюджета)</a:t>
            </a:r>
          </a:p>
        </p:txBody>
      </p:sp>
      <p:sp>
        <p:nvSpPr>
          <p:cNvPr id="10" name="Номер слайда 3"/>
          <p:cNvSpPr txBox="1">
            <a:spLocks/>
          </p:cNvSpPr>
          <p:nvPr/>
        </p:nvSpPr>
        <p:spPr>
          <a:xfrm>
            <a:off x="9921243" y="9249924"/>
            <a:ext cx="2880360" cy="511175"/>
          </a:xfrm>
          <a:prstGeom prst="rect">
            <a:avLst/>
          </a:prstGeom>
        </p:spPr>
        <p:txBody>
          <a:bodyPr vert="horz" lIns="107802" tIns="53909" rIns="107802" bIns="53909" rtlCol="0" anchor="ctr"/>
          <a:lstStyle>
            <a:defPPr>
              <a:defRPr lang="ru-RU"/>
            </a:defPPr>
            <a:lvl1pPr algn="r" rtl="0" fontAlgn="auto">
              <a:spcBef>
                <a:spcPts val="0"/>
              </a:spcBef>
              <a:spcAft>
                <a:spcPts val="0"/>
              </a:spcAft>
              <a:defRPr sz="1200" kern="1200">
                <a:solidFill>
                  <a:schemeClr val="tx1">
                    <a:tint val="75000"/>
                  </a:schemeClr>
                </a:solidFill>
                <a:latin typeface="+mn-lt"/>
                <a:ea typeface="+mn-ea"/>
                <a:cs typeface="+mn-cs"/>
              </a:defRPr>
            </a:lvl1pPr>
            <a:lvl2pPr marL="456109" algn="l" rtl="0" fontAlgn="base">
              <a:spcBef>
                <a:spcPct val="0"/>
              </a:spcBef>
              <a:spcAft>
                <a:spcPct val="0"/>
              </a:spcAft>
              <a:defRPr kern="1200">
                <a:solidFill>
                  <a:schemeClr val="tx1"/>
                </a:solidFill>
                <a:latin typeface="Calibri" pitchFamily="34" charset="0"/>
                <a:ea typeface="+mn-ea"/>
                <a:cs typeface="Arial" charset="0"/>
              </a:defRPr>
            </a:lvl2pPr>
            <a:lvl3pPr marL="912227" algn="l" rtl="0" fontAlgn="base">
              <a:spcBef>
                <a:spcPct val="0"/>
              </a:spcBef>
              <a:spcAft>
                <a:spcPct val="0"/>
              </a:spcAft>
              <a:defRPr kern="1200">
                <a:solidFill>
                  <a:schemeClr val="tx1"/>
                </a:solidFill>
                <a:latin typeface="Calibri" pitchFamily="34" charset="0"/>
                <a:ea typeface="+mn-ea"/>
                <a:cs typeface="Arial" charset="0"/>
              </a:defRPr>
            </a:lvl3pPr>
            <a:lvl4pPr marL="1368329" algn="l" rtl="0" fontAlgn="base">
              <a:spcBef>
                <a:spcPct val="0"/>
              </a:spcBef>
              <a:spcAft>
                <a:spcPct val="0"/>
              </a:spcAft>
              <a:defRPr kern="1200">
                <a:solidFill>
                  <a:schemeClr val="tx1"/>
                </a:solidFill>
                <a:latin typeface="Calibri" pitchFamily="34" charset="0"/>
                <a:ea typeface="+mn-ea"/>
                <a:cs typeface="Arial" charset="0"/>
              </a:defRPr>
            </a:lvl4pPr>
            <a:lvl5pPr marL="1824446" algn="l" rtl="0" fontAlgn="base">
              <a:spcBef>
                <a:spcPct val="0"/>
              </a:spcBef>
              <a:spcAft>
                <a:spcPct val="0"/>
              </a:spcAft>
              <a:defRPr kern="1200">
                <a:solidFill>
                  <a:schemeClr val="tx1"/>
                </a:solidFill>
                <a:latin typeface="Calibri" pitchFamily="34" charset="0"/>
                <a:ea typeface="+mn-ea"/>
                <a:cs typeface="Arial" charset="0"/>
              </a:defRPr>
            </a:lvl5pPr>
            <a:lvl6pPr marL="2280545" algn="l" defTabSz="912227" rtl="0" eaLnBrk="1" latinLnBrk="0" hangingPunct="1">
              <a:defRPr kern="1200">
                <a:solidFill>
                  <a:schemeClr val="tx1"/>
                </a:solidFill>
                <a:latin typeface="Calibri" pitchFamily="34" charset="0"/>
                <a:ea typeface="+mn-ea"/>
                <a:cs typeface="Arial" charset="0"/>
              </a:defRPr>
            </a:lvl6pPr>
            <a:lvl7pPr marL="2736660" algn="l" defTabSz="912227" rtl="0" eaLnBrk="1" latinLnBrk="0" hangingPunct="1">
              <a:defRPr kern="1200">
                <a:solidFill>
                  <a:schemeClr val="tx1"/>
                </a:solidFill>
                <a:latin typeface="Calibri" pitchFamily="34" charset="0"/>
                <a:ea typeface="+mn-ea"/>
                <a:cs typeface="Arial" charset="0"/>
              </a:defRPr>
            </a:lvl7pPr>
            <a:lvl8pPr marL="3192777" algn="l" defTabSz="912227" rtl="0" eaLnBrk="1" latinLnBrk="0" hangingPunct="1">
              <a:defRPr kern="1200">
                <a:solidFill>
                  <a:schemeClr val="tx1"/>
                </a:solidFill>
                <a:latin typeface="Calibri" pitchFamily="34" charset="0"/>
                <a:ea typeface="+mn-ea"/>
                <a:cs typeface="Arial" charset="0"/>
              </a:defRPr>
            </a:lvl8pPr>
            <a:lvl9pPr marL="3648890" algn="l" defTabSz="912227" rtl="0" eaLnBrk="1" latinLnBrk="0" hangingPunct="1">
              <a:defRPr kern="1200">
                <a:solidFill>
                  <a:schemeClr val="tx1"/>
                </a:solidFill>
                <a:latin typeface="Calibri" pitchFamily="34" charset="0"/>
                <a:ea typeface="+mn-ea"/>
                <a:cs typeface="Arial" charset="0"/>
              </a:defRPr>
            </a:lvl9pPr>
          </a:lstStyle>
          <a:p>
            <a:pPr>
              <a:defRPr/>
            </a:pPr>
            <a:fld id="{47EA9584-6FC9-446B-89E9-C9D48C4D1663}" type="slidenum">
              <a:rPr lang="ru-RU" sz="1400">
                <a:solidFill>
                  <a:prstClr val="black">
                    <a:tint val="75000"/>
                  </a:prstClr>
                </a:solidFill>
              </a:rPr>
              <a:pPr>
                <a:defRPr/>
              </a:pPr>
              <a:t>18</a:t>
            </a:fld>
            <a:endParaRPr lang="ru-RU" sz="1400" dirty="0">
              <a:solidFill>
                <a:prstClr val="black">
                  <a:tint val="75000"/>
                </a:prstClr>
              </a:solidFill>
            </a:endParaRPr>
          </a:p>
        </p:txBody>
      </p:sp>
    </p:spTree>
    <p:extLst>
      <p:ext uri="{BB962C8B-B14F-4D97-AF65-F5344CB8AC3E}">
        <p14:creationId xmlns:p14="http://schemas.microsoft.com/office/powerpoint/2010/main" val="5465711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Скругленный прямоугольник 54"/>
          <p:cNvSpPr/>
          <p:nvPr/>
        </p:nvSpPr>
        <p:spPr>
          <a:xfrm>
            <a:off x="138223" y="1020725"/>
            <a:ext cx="12365665" cy="887606"/>
          </a:xfrm>
          <a:prstGeom prst="roundRect">
            <a:avLst/>
          </a:prstGeom>
          <a:noFill/>
          <a:ln>
            <a:noFill/>
          </a:ln>
          <a:effectLst>
            <a:innerShdw blurRad="63500" dist="50800" dir="10800000">
              <a:prstClr val="black">
                <a:alpha val="50000"/>
              </a:prstClr>
            </a:innerShdw>
          </a:effectLst>
          <a:scene3d>
            <a:camera prst="orthographicFront"/>
            <a:lightRig rig="threePt" dir="t"/>
          </a:scene3d>
          <a:sp3d>
            <a:bevelT w="114300" prst="artDeco"/>
          </a:sp3d>
        </p:spPr>
        <p:style>
          <a:lnRef idx="1">
            <a:schemeClr val="accent3"/>
          </a:lnRef>
          <a:fillRef idx="1001">
            <a:schemeClr val="lt2"/>
          </a:fillRef>
          <a:effectRef idx="1">
            <a:schemeClr val="accent3"/>
          </a:effectRef>
          <a:fontRef idx="minor">
            <a:schemeClr val="dk1"/>
          </a:fontRef>
        </p:style>
        <p:txBody>
          <a:bodyPr lIns="92972" tIns="46491" rIns="92972" bIns="46491" rtlCol="0" anchor="ctr"/>
          <a:lstStyle/>
          <a:p>
            <a:pPr algn="ctr" eaLnBrk="0" hangingPunct="0">
              <a:lnSpc>
                <a:spcPct val="90000"/>
              </a:lnSpc>
            </a:pPr>
            <a:r>
              <a:rPr lang="ru-RU" sz="2000" b="1" dirty="0">
                <a:solidFill>
                  <a:prstClr val="black"/>
                </a:solidFill>
                <a:latin typeface="Times New Roman" pitchFamily="18" charset="0"/>
                <a:cs typeface="Times New Roman" pitchFamily="18" charset="0"/>
              </a:rPr>
              <a:t>РЕЕСТР КОНЕЧНЫХ ПОЛУЧАТЕЛЕЙ СУБСИДИЙ, </a:t>
            </a:r>
            <a:endParaRPr lang="ru-RU" sz="2000" b="1" dirty="0" smtClean="0">
              <a:solidFill>
                <a:prstClr val="black"/>
              </a:solidFill>
              <a:latin typeface="Times New Roman" pitchFamily="18" charset="0"/>
              <a:cs typeface="Times New Roman" pitchFamily="18" charset="0"/>
            </a:endParaRPr>
          </a:p>
          <a:p>
            <a:pPr algn="ctr" eaLnBrk="0" hangingPunct="0">
              <a:lnSpc>
                <a:spcPct val="90000"/>
              </a:lnSpc>
            </a:pPr>
            <a:r>
              <a:rPr lang="ru-RU" sz="2000" b="1" dirty="0" smtClean="0">
                <a:solidFill>
                  <a:prstClr val="black"/>
                </a:solidFill>
                <a:latin typeface="Times New Roman" pitchFamily="18" charset="0"/>
                <a:cs typeface="Times New Roman" pitchFamily="18" charset="0"/>
              </a:rPr>
              <a:t>ВЗНОСОВ </a:t>
            </a:r>
            <a:r>
              <a:rPr lang="ru-RU" sz="2000" b="1" dirty="0">
                <a:solidFill>
                  <a:prstClr val="black"/>
                </a:solidFill>
                <a:latin typeface="Times New Roman" pitchFamily="18" charset="0"/>
                <a:cs typeface="Times New Roman" pitchFamily="18" charset="0"/>
              </a:rPr>
              <a:t>В УСТАВНЫЙ (СКЛАДОЧНЫЙ) КАПИТАЛ</a:t>
            </a:r>
          </a:p>
          <a:p>
            <a:pPr algn="r"/>
            <a:endParaRPr lang="ru-RU" b="1" dirty="0">
              <a:solidFill>
                <a:srgbClr val="002060"/>
              </a:solidFill>
              <a:latin typeface="Times New Roman" panose="02020603050405020304" pitchFamily="18" charset="0"/>
              <a:cs typeface="Times New Roman" panose="02020603050405020304"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983864928"/>
              </p:ext>
            </p:extLst>
          </p:nvPr>
        </p:nvGraphicFramePr>
        <p:xfrm>
          <a:off x="188530" y="2498152"/>
          <a:ext cx="12399708" cy="5155225"/>
        </p:xfrm>
        <a:graphic>
          <a:graphicData uri="http://schemas.openxmlformats.org/drawingml/2006/table">
            <a:tbl>
              <a:tblPr firstRow="1" bandRow="1">
                <a:tableStyleId>{5C22544A-7EE6-4342-B048-85BDC9FD1C3A}</a:tableStyleId>
              </a:tblPr>
              <a:tblGrid>
                <a:gridCol w="1229847"/>
                <a:gridCol w="1005846"/>
                <a:gridCol w="659219"/>
                <a:gridCol w="1424763"/>
                <a:gridCol w="1339702"/>
                <a:gridCol w="1020726"/>
                <a:gridCol w="627320"/>
                <a:gridCol w="999461"/>
                <a:gridCol w="988828"/>
                <a:gridCol w="1063256"/>
                <a:gridCol w="967562"/>
                <a:gridCol w="1073178"/>
              </a:tblGrid>
              <a:tr h="1042416">
                <a:tc gridSpan="4">
                  <a:txBody>
                    <a:bodyPr/>
                    <a:lstStyle/>
                    <a:p>
                      <a:pPr algn="ctr"/>
                      <a:r>
                        <a:rPr lang="ru-RU" sz="1800" b="1" kern="1200" dirty="0" smtClean="0">
                          <a:solidFill>
                            <a:schemeClr val="tx1"/>
                          </a:solidFill>
                          <a:latin typeface="Times New Roman" panose="02020603050405020304" pitchFamily="18" charset="0"/>
                          <a:ea typeface="+mn-ea"/>
                          <a:cs typeface="Times New Roman" panose="02020603050405020304" pitchFamily="18" charset="0"/>
                        </a:rPr>
                        <a:t>Главные распорядители  </a:t>
                      </a:r>
                      <a:endParaRPr lang="ru-RU" sz="1800" b="1" kern="1200" dirty="0" smtClean="0">
                        <a:solidFill>
                          <a:schemeClr val="tx1"/>
                        </a:solidFill>
                        <a:latin typeface="Times New Roman" panose="02020603050405020304" pitchFamily="18" charset="0"/>
                        <a:ea typeface="+mn-ea"/>
                        <a:cs typeface="Times New Roman" panose="02020603050405020304" pitchFamily="18" charset="0"/>
                      </a:endParaRPr>
                    </a:p>
                    <a:p>
                      <a:pPr algn="ctr"/>
                      <a:r>
                        <a:rPr lang="ru-RU" sz="1800" b="1" kern="1200" dirty="0" smtClean="0">
                          <a:solidFill>
                            <a:schemeClr val="tx1"/>
                          </a:solidFill>
                          <a:latin typeface="Times New Roman" panose="02020603050405020304" pitchFamily="18" charset="0"/>
                          <a:ea typeface="+mn-ea"/>
                          <a:cs typeface="Times New Roman" panose="02020603050405020304" pitchFamily="18" charset="0"/>
                        </a:rPr>
                        <a:t>бюджетных </a:t>
                      </a:r>
                      <a:r>
                        <a:rPr lang="ru-RU" sz="1800" b="1" kern="1200" dirty="0" smtClean="0">
                          <a:solidFill>
                            <a:schemeClr val="tx1"/>
                          </a:solidFill>
                          <a:latin typeface="Times New Roman" panose="02020603050405020304" pitchFamily="18" charset="0"/>
                          <a:ea typeface="+mn-ea"/>
                          <a:cs typeface="Times New Roman" panose="02020603050405020304" pitchFamily="18" charset="0"/>
                        </a:rPr>
                        <a:t>средств </a:t>
                      </a:r>
                    </a:p>
                    <a:p>
                      <a:pPr algn="ctr"/>
                      <a:r>
                        <a:rPr lang="ru-RU" sz="1800" b="1" kern="1200" dirty="0" smtClean="0">
                          <a:solidFill>
                            <a:schemeClr val="tx1"/>
                          </a:solidFill>
                          <a:latin typeface="Times New Roman" panose="02020603050405020304" pitchFamily="18" charset="0"/>
                          <a:ea typeface="+mn-ea"/>
                          <a:cs typeface="Times New Roman" panose="02020603050405020304" pitchFamily="18" charset="0"/>
                        </a:rPr>
                        <a:t>(информационная система)</a:t>
                      </a:r>
                      <a:endParaRPr lang="ru-RU" sz="1800" b="1" kern="1200" dirty="0">
                        <a:solidFill>
                          <a:schemeClr val="tx1"/>
                        </a:solidFill>
                        <a:latin typeface="Times New Roman" panose="02020603050405020304" pitchFamily="18" charset="0"/>
                        <a:ea typeface="+mn-ea"/>
                        <a:cs typeface="Times New Roman" panose="02020603050405020304" pitchFamily="18" charset="0"/>
                      </a:endParaRPr>
                    </a:p>
                  </a:txBody>
                  <a:tcPr marL="96013" marR="96013" marT="64008" marB="64008">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8497B0"/>
                    </a:solidFill>
                  </a:tcPr>
                </a:tc>
                <a:tc hMerge="1">
                  <a:txBody>
                    <a:bodyPr/>
                    <a:lstStyle/>
                    <a:p>
                      <a:pPr algn="ctr"/>
                      <a:endParaRPr lang="ru-RU" sz="1000" b="1" kern="1200" dirty="0">
                        <a:solidFill>
                          <a:schemeClr val="bg1"/>
                        </a:solidFill>
                        <a:latin typeface="Times New Roman" panose="02020603050405020304" pitchFamily="18" charset="0"/>
                        <a:ea typeface="+mn-ea"/>
                        <a:cs typeface="Times New Roman" panose="02020603050405020304" pitchFamily="18" charset="0"/>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8497B0"/>
                    </a:solidFill>
                  </a:tcPr>
                </a:tc>
                <a:tc hMerge="1">
                  <a:txBody>
                    <a:bodyPr/>
                    <a:lstStyle/>
                    <a:p>
                      <a:pPr algn="ctr"/>
                      <a:endParaRPr lang="ru-RU" sz="1000" b="1" kern="1200" dirty="0">
                        <a:solidFill>
                          <a:schemeClr val="bg1"/>
                        </a:solidFill>
                        <a:latin typeface="Times New Roman" panose="02020603050405020304" pitchFamily="18" charset="0"/>
                        <a:ea typeface="+mn-ea"/>
                        <a:cs typeface="Times New Roman" panose="02020603050405020304" pitchFamily="18" charset="0"/>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8497B0"/>
                    </a:solidFill>
                  </a:tcPr>
                </a:tc>
                <a:tc hMerge="1">
                  <a:txBody>
                    <a:bodyPr/>
                    <a:lstStyle/>
                    <a:p>
                      <a:pPr algn="ctr"/>
                      <a:endParaRPr lang="ru-RU" sz="1000" b="1" kern="1200" dirty="0">
                        <a:solidFill>
                          <a:schemeClr val="bg1"/>
                        </a:solidFill>
                        <a:latin typeface="Times New Roman" panose="02020603050405020304" pitchFamily="18" charset="0"/>
                        <a:ea typeface="+mn-ea"/>
                        <a:cs typeface="Times New Roman" panose="02020603050405020304" pitchFamily="18" charset="0"/>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8497B0"/>
                    </a:solidFill>
                  </a:tcPr>
                </a:tc>
                <a:tc gridSpan="8">
                  <a:txBody>
                    <a:bodyPr/>
                    <a:lstStyle/>
                    <a:p>
                      <a:pPr algn="ctr"/>
                      <a:endParaRPr lang="ru-RU" sz="1800" b="1" kern="1200" dirty="0" smtClean="0">
                        <a:solidFill>
                          <a:schemeClr val="tx1"/>
                        </a:solidFill>
                        <a:latin typeface="Times New Roman" panose="02020603050405020304" pitchFamily="18" charset="0"/>
                        <a:ea typeface="+mn-ea"/>
                        <a:cs typeface="Times New Roman" panose="02020603050405020304" pitchFamily="18" charset="0"/>
                      </a:endParaRPr>
                    </a:p>
                    <a:p>
                      <a:pPr algn="ctr"/>
                      <a:r>
                        <a:rPr lang="ru-RU" sz="1800" b="1" kern="1200" dirty="0" smtClean="0">
                          <a:solidFill>
                            <a:schemeClr val="tx1"/>
                          </a:solidFill>
                          <a:latin typeface="Times New Roman" panose="02020603050405020304" pitchFamily="18" charset="0"/>
                          <a:ea typeface="+mn-ea"/>
                          <a:cs typeface="Times New Roman" panose="02020603050405020304" pitchFamily="18" charset="0"/>
                        </a:rPr>
                        <a:t>Федеральное </a:t>
                      </a:r>
                      <a:r>
                        <a:rPr lang="ru-RU" sz="1800" b="1" kern="1200" dirty="0" smtClean="0">
                          <a:solidFill>
                            <a:schemeClr val="tx1"/>
                          </a:solidFill>
                          <a:latin typeface="Times New Roman" panose="02020603050405020304" pitchFamily="18" charset="0"/>
                          <a:ea typeface="+mn-ea"/>
                          <a:cs typeface="Times New Roman" panose="02020603050405020304" pitchFamily="18" charset="0"/>
                        </a:rPr>
                        <a:t>казначейство </a:t>
                      </a:r>
                    </a:p>
                    <a:p>
                      <a:pPr algn="ctr"/>
                      <a:r>
                        <a:rPr lang="ru-RU" sz="1800" b="1" kern="1200" dirty="0" smtClean="0">
                          <a:solidFill>
                            <a:schemeClr val="tx1"/>
                          </a:solidFill>
                          <a:latin typeface="Times New Roman" panose="02020603050405020304" pitchFamily="18" charset="0"/>
                          <a:ea typeface="+mn-ea"/>
                          <a:cs typeface="Times New Roman" panose="02020603050405020304" pitchFamily="18" charset="0"/>
                        </a:rPr>
                        <a:t>(ГИИС</a:t>
                      </a:r>
                      <a:r>
                        <a:rPr lang="ru-RU" sz="1800" b="1" kern="1200" baseline="0" dirty="0" smtClean="0">
                          <a:solidFill>
                            <a:schemeClr val="tx1"/>
                          </a:solidFill>
                          <a:latin typeface="Times New Roman" panose="02020603050405020304" pitchFamily="18" charset="0"/>
                          <a:ea typeface="+mn-ea"/>
                          <a:cs typeface="Times New Roman" panose="02020603050405020304" pitchFamily="18" charset="0"/>
                        </a:rPr>
                        <a:t> «Электронный бюджет)</a:t>
                      </a:r>
                      <a:endParaRPr lang="ru-RU" sz="1800" b="1" kern="1200" dirty="0">
                        <a:solidFill>
                          <a:schemeClr val="tx1"/>
                        </a:solidFill>
                        <a:latin typeface="Times New Roman" panose="02020603050405020304" pitchFamily="18" charset="0"/>
                        <a:ea typeface="+mn-ea"/>
                        <a:cs typeface="Times New Roman" panose="02020603050405020304" pitchFamily="18" charset="0"/>
                      </a:endParaRPr>
                    </a:p>
                  </a:txBody>
                  <a:tcPr marL="96013" marR="96013" marT="64008" marB="64008">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8497B0"/>
                    </a:solidFill>
                  </a:tcPr>
                </a:tc>
                <a:tc hMerge="1">
                  <a:txBody>
                    <a:bodyPr/>
                    <a:lstStyle/>
                    <a:p>
                      <a:pPr algn="ctr"/>
                      <a:endParaRPr lang="ru-RU" sz="1000" b="1" kern="1200" dirty="0">
                        <a:solidFill>
                          <a:schemeClr val="bg1"/>
                        </a:solidFill>
                        <a:latin typeface="Times New Roman" panose="02020603050405020304" pitchFamily="18" charset="0"/>
                        <a:ea typeface="+mn-ea"/>
                        <a:cs typeface="Times New Roman" panose="02020603050405020304" pitchFamily="18" charset="0"/>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8497B0"/>
                    </a:solidFill>
                  </a:tcPr>
                </a:tc>
                <a:tc hMerge="1">
                  <a:txBody>
                    <a:bodyPr/>
                    <a:lstStyle/>
                    <a:p>
                      <a:pPr algn="ctr"/>
                      <a:endParaRPr lang="ru-RU" sz="1000" b="1" kern="1200" dirty="0">
                        <a:solidFill>
                          <a:schemeClr val="bg1"/>
                        </a:solidFill>
                        <a:latin typeface="Times New Roman" panose="02020603050405020304" pitchFamily="18" charset="0"/>
                        <a:ea typeface="+mn-ea"/>
                        <a:cs typeface="Times New Roman" panose="02020603050405020304" pitchFamily="18" charset="0"/>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8497B0"/>
                    </a:solidFill>
                  </a:tcPr>
                </a:tc>
                <a:tc hMerge="1">
                  <a:txBody>
                    <a:bodyPr/>
                    <a:lstStyle/>
                    <a:p>
                      <a:pPr algn="ctr"/>
                      <a:endParaRPr lang="ru-RU" sz="1000" b="1" kern="1200" dirty="0">
                        <a:solidFill>
                          <a:schemeClr val="bg1"/>
                        </a:solidFill>
                        <a:latin typeface="Times New Roman" panose="02020603050405020304" pitchFamily="18" charset="0"/>
                        <a:ea typeface="+mn-ea"/>
                        <a:cs typeface="Times New Roman" panose="02020603050405020304" pitchFamily="18" charset="0"/>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8497B0"/>
                    </a:solidFill>
                  </a:tcPr>
                </a:tc>
                <a:tc hMerge="1">
                  <a:txBody>
                    <a:bodyPr/>
                    <a:lstStyle/>
                    <a:p>
                      <a:pPr algn="ctr"/>
                      <a:endParaRPr lang="ru-RU" sz="1000" b="1" kern="1200" dirty="0">
                        <a:solidFill>
                          <a:schemeClr val="bg1"/>
                        </a:solidFill>
                        <a:latin typeface="Times New Roman" panose="02020603050405020304" pitchFamily="18" charset="0"/>
                        <a:ea typeface="+mn-ea"/>
                        <a:cs typeface="Times New Roman" panose="02020603050405020304" pitchFamily="18" charset="0"/>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8497B0"/>
                    </a:solidFill>
                  </a:tcPr>
                </a:tc>
                <a:tc hMerge="1">
                  <a:txBody>
                    <a:bodyPr/>
                    <a:lstStyle/>
                    <a:p>
                      <a:pPr algn="ctr"/>
                      <a:endParaRPr lang="ru-RU" sz="1000" b="1" kern="1200" dirty="0">
                        <a:solidFill>
                          <a:schemeClr val="bg1"/>
                        </a:solidFill>
                        <a:latin typeface="Times New Roman" panose="02020603050405020304" pitchFamily="18" charset="0"/>
                        <a:ea typeface="+mn-ea"/>
                        <a:cs typeface="Times New Roman" panose="02020603050405020304" pitchFamily="18" charset="0"/>
                      </a:endParaRPr>
                    </a:p>
                  </a:txBody>
                  <a:tcPr marL="91441" marR="91441">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8497B0"/>
                    </a:solidFill>
                  </a:tcPr>
                </a:tc>
                <a:tc hMerge="1">
                  <a:txBody>
                    <a:bodyPr/>
                    <a:lstStyle/>
                    <a:p>
                      <a:pPr algn="ctr"/>
                      <a:endParaRPr lang="ru-RU" sz="1000" b="1" kern="1200" dirty="0">
                        <a:solidFill>
                          <a:schemeClr val="bg1"/>
                        </a:solidFill>
                        <a:latin typeface="Times New Roman" panose="02020603050405020304" pitchFamily="18" charset="0"/>
                        <a:ea typeface="+mn-ea"/>
                        <a:cs typeface="Times New Roman" panose="02020603050405020304" pitchFamily="18" charset="0"/>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8497B0"/>
                    </a:solidFill>
                  </a:tcPr>
                </a:tc>
                <a:tc hMerge="1">
                  <a:txBody>
                    <a:bodyPr/>
                    <a:lstStyle/>
                    <a:p>
                      <a:pPr algn="ctr"/>
                      <a:endParaRPr lang="ru-RU" sz="1000" b="1" kern="1200" dirty="0">
                        <a:solidFill>
                          <a:schemeClr val="bg1"/>
                        </a:solidFill>
                        <a:latin typeface="Times New Roman" panose="02020603050405020304" pitchFamily="18" charset="0"/>
                        <a:ea typeface="+mn-ea"/>
                        <a:cs typeface="Times New Roman" panose="02020603050405020304" pitchFamily="18" charset="0"/>
                      </a:endParaRPr>
                    </a:p>
                  </a:txBody>
                  <a:tcPr marL="91441" marR="91441">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8497B0"/>
                    </a:solidFill>
                  </a:tcPr>
                </a:tc>
              </a:tr>
              <a:tr h="583692">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Личный </a:t>
                      </a:r>
                      <a:r>
                        <a:rPr kumimoji="0" lang="ru-RU" sz="12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кабинет</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заявителя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(потенциального получателя субсидии)</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790849" rtl="0" eaLnBrk="1" fontAlgn="auto" latinLnBrk="0" hangingPunct="1">
                        <a:lnSpc>
                          <a:spcPct val="115000"/>
                        </a:lnSpc>
                        <a:spcBef>
                          <a:spcPts val="0"/>
                        </a:spcBef>
                        <a:spcAft>
                          <a:spcPts val="0"/>
                        </a:spcAft>
                        <a:buClrTx/>
                        <a:buSzTx/>
                        <a:buFontTx/>
                        <a:buNone/>
                        <a:tabLst/>
                        <a:defRPr/>
                      </a:pPr>
                      <a:endParaRPr lang="ru-RU" sz="1200" b="1" kern="1200" noProof="0" dirty="0" smtClean="0">
                        <a:solidFill>
                          <a:schemeClr val="tx1"/>
                        </a:solidFill>
                        <a:latin typeface="Times New Roman" panose="02020603050405020304" pitchFamily="18" charset="0"/>
                        <a:ea typeface="+mn-ea"/>
                        <a:cs typeface="Times New Roman" panose="02020603050405020304" pitchFamily="18" charset="0"/>
                      </a:endParaRPr>
                    </a:p>
                  </a:txBody>
                  <a:tcPr marL="96013" marR="96013" marT="64008" marB="64008">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0" marR="0" indent="0" algn="ctr" defTabSz="790849" rtl="0" eaLnBrk="1" fontAlgn="auto" latinLnBrk="0" hangingPunct="1">
                        <a:lnSpc>
                          <a:spcPct val="115000"/>
                        </a:lnSpc>
                        <a:spcBef>
                          <a:spcPts val="0"/>
                        </a:spcBef>
                        <a:spcAft>
                          <a:spcPts val="0"/>
                        </a:spcAft>
                        <a:buClrTx/>
                        <a:buSzTx/>
                        <a:buFontTx/>
                        <a:buNone/>
                        <a:tabLst/>
                        <a:defRPr/>
                      </a:pPr>
                      <a:r>
                        <a:rPr lang="ru-RU" sz="1200" b="1" kern="1200" dirty="0" smtClean="0">
                          <a:solidFill>
                            <a:schemeClr val="tx1"/>
                          </a:solidFill>
                          <a:latin typeface="Times New Roman" panose="02020603050405020304" pitchFamily="18" charset="0"/>
                          <a:ea typeface="+mn-ea"/>
                          <a:cs typeface="Times New Roman" panose="02020603050405020304" pitchFamily="18" charset="0"/>
                        </a:rPr>
                        <a:t>Критерии отбора</a:t>
                      </a:r>
                      <a:endParaRPr lang="ru-RU" sz="1200" b="1" kern="1200" dirty="0">
                        <a:solidFill>
                          <a:schemeClr val="tx1"/>
                        </a:solidFill>
                        <a:latin typeface="Times New Roman" panose="02020603050405020304" pitchFamily="18" charset="0"/>
                        <a:ea typeface="+mn-ea"/>
                        <a:cs typeface="Times New Roman" panose="02020603050405020304" pitchFamily="18" charset="0"/>
                      </a:endParaRPr>
                    </a:p>
                  </a:txBody>
                  <a:tcPr marL="96013" marR="96013"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0" marR="0" indent="0" algn="ctr" defTabSz="790849" rtl="0" eaLnBrk="1" fontAlgn="auto" latinLnBrk="0" hangingPunct="1">
                        <a:lnSpc>
                          <a:spcPct val="115000"/>
                        </a:lnSpc>
                        <a:spcBef>
                          <a:spcPts val="0"/>
                        </a:spcBef>
                        <a:spcAft>
                          <a:spcPts val="0"/>
                        </a:spcAft>
                        <a:buClrTx/>
                        <a:buSzTx/>
                        <a:buFontTx/>
                        <a:buNone/>
                        <a:tabLst/>
                        <a:defRPr/>
                      </a:pPr>
                      <a:r>
                        <a:rPr lang="ru-RU" sz="1200" b="1" kern="1200" dirty="0" smtClean="0">
                          <a:solidFill>
                            <a:schemeClr val="tx1"/>
                          </a:solidFill>
                          <a:latin typeface="Times New Roman" panose="02020603050405020304" pitchFamily="18" charset="0"/>
                          <a:ea typeface="+mn-ea"/>
                          <a:cs typeface="Times New Roman" panose="02020603050405020304" pitchFamily="18" charset="0"/>
                        </a:rPr>
                        <a:t>Отбор</a:t>
                      </a:r>
                      <a:endParaRPr lang="ru-RU" sz="1200" b="1" kern="1200" dirty="0">
                        <a:solidFill>
                          <a:schemeClr val="tx1"/>
                        </a:solidFill>
                        <a:latin typeface="Times New Roman" panose="02020603050405020304" pitchFamily="18" charset="0"/>
                        <a:ea typeface="+mn-ea"/>
                        <a:cs typeface="Times New Roman" panose="02020603050405020304" pitchFamily="18" charset="0"/>
                      </a:endParaRPr>
                    </a:p>
                  </a:txBody>
                  <a:tcPr marL="96013" marR="96013"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0" marR="0" indent="0" algn="ctr" defTabSz="790849" rtl="0" eaLnBrk="1" fontAlgn="auto" latinLnBrk="0" hangingPunct="1">
                        <a:lnSpc>
                          <a:spcPct val="115000"/>
                        </a:lnSpc>
                        <a:spcBef>
                          <a:spcPts val="0"/>
                        </a:spcBef>
                        <a:spcAft>
                          <a:spcPts val="0"/>
                        </a:spcAft>
                        <a:buClrTx/>
                        <a:buSzTx/>
                        <a:buFontTx/>
                        <a:buNone/>
                        <a:tabLst/>
                        <a:defRPr/>
                      </a:pPr>
                      <a:r>
                        <a:rPr lang="ru-RU" sz="1200" b="1" kern="1200" dirty="0" smtClean="0">
                          <a:solidFill>
                            <a:schemeClr val="tx1"/>
                          </a:solidFill>
                          <a:latin typeface="Times New Roman" panose="02020603050405020304" pitchFamily="18" charset="0"/>
                          <a:ea typeface="+mn-ea"/>
                          <a:cs typeface="Times New Roman" panose="02020603050405020304" pitchFamily="18" charset="0"/>
                        </a:rPr>
                        <a:t>Вид поддержки (субсидия</a:t>
                      </a:r>
                      <a:r>
                        <a:rPr lang="ru-RU" sz="1200" b="1" kern="1200" dirty="0" smtClean="0">
                          <a:solidFill>
                            <a:schemeClr val="tx1"/>
                          </a:solidFill>
                          <a:latin typeface="Times New Roman" panose="02020603050405020304" pitchFamily="18" charset="0"/>
                          <a:ea typeface="+mn-ea"/>
                          <a:cs typeface="Times New Roman" panose="02020603050405020304" pitchFamily="18" charset="0"/>
                        </a:rPr>
                        <a:t>, </a:t>
                      </a:r>
                      <a:r>
                        <a:rPr lang="ru-RU" sz="1200" b="1" kern="1200" dirty="0" smtClean="0">
                          <a:solidFill>
                            <a:schemeClr val="tx1"/>
                          </a:solidFill>
                          <a:latin typeface="Times New Roman" panose="02020603050405020304" pitchFamily="18" charset="0"/>
                          <a:ea typeface="+mn-ea"/>
                          <a:cs typeface="Times New Roman" panose="02020603050405020304" pitchFamily="18" charset="0"/>
                        </a:rPr>
                        <a:t>взнос) </a:t>
                      </a:r>
                      <a:endParaRPr lang="ru-RU" sz="1200" b="1" kern="1200" dirty="0">
                        <a:solidFill>
                          <a:schemeClr val="tx1"/>
                        </a:solidFill>
                        <a:latin typeface="Times New Roman" panose="02020603050405020304" pitchFamily="18" charset="0"/>
                        <a:ea typeface="+mn-ea"/>
                        <a:cs typeface="Times New Roman" panose="02020603050405020304" pitchFamily="18" charset="0"/>
                      </a:endParaRPr>
                    </a:p>
                  </a:txBody>
                  <a:tcPr marL="96013" marR="96013"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0" marR="0" indent="0" algn="ctr" defTabSz="790849" rtl="0" eaLnBrk="1" fontAlgn="auto" latinLnBrk="0" hangingPunct="1">
                        <a:lnSpc>
                          <a:spcPct val="115000"/>
                        </a:lnSpc>
                        <a:spcBef>
                          <a:spcPts val="0"/>
                        </a:spcBef>
                        <a:spcAft>
                          <a:spcPts val="0"/>
                        </a:spcAft>
                        <a:buClrTx/>
                        <a:buSzTx/>
                        <a:buFontTx/>
                        <a:buNone/>
                        <a:tabLst/>
                        <a:defRPr/>
                      </a:pPr>
                      <a:r>
                        <a:rPr lang="ru-RU" sz="1200" b="1" kern="1200" dirty="0" smtClean="0">
                          <a:solidFill>
                            <a:schemeClr val="tx1"/>
                          </a:solidFill>
                          <a:latin typeface="Times New Roman" panose="02020603050405020304" pitchFamily="18" charset="0"/>
                          <a:ea typeface="+mn-ea"/>
                          <a:cs typeface="Times New Roman" panose="02020603050405020304" pitchFamily="18" charset="0"/>
                        </a:rPr>
                        <a:t>Вид поддержки </a:t>
                      </a:r>
                      <a:r>
                        <a:rPr lang="ru-RU" sz="1200" b="1" kern="1200" dirty="0" smtClean="0">
                          <a:solidFill>
                            <a:schemeClr val="tx1"/>
                          </a:solidFill>
                          <a:latin typeface="Times New Roman" panose="02020603050405020304" pitchFamily="18" charset="0"/>
                          <a:ea typeface="+mn-ea"/>
                          <a:cs typeface="Times New Roman" panose="02020603050405020304" pitchFamily="18" charset="0"/>
                        </a:rPr>
                        <a:t>(субсидия, </a:t>
                      </a:r>
                      <a:r>
                        <a:rPr lang="ru-RU" sz="1200" b="1" kern="1200" dirty="0" smtClean="0">
                          <a:solidFill>
                            <a:schemeClr val="tx1"/>
                          </a:solidFill>
                          <a:latin typeface="Times New Roman" panose="02020603050405020304" pitchFamily="18" charset="0"/>
                          <a:ea typeface="+mn-ea"/>
                          <a:cs typeface="Times New Roman" panose="02020603050405020304" pitchFamily="18" charset="0"/>
                        </a:rPr>
                        <a:t>взнос) </a:t>
                      </a:r>
                      <a:endParaRPr lang="ru-RU" sz="1200" b="1" kern="1200" dirty="0">
                        <a:solidFill>
                          <a:schemeClr val="tx1"/>
                        </a:solidFill>
                        <a:latin typeface="Times New Roman" panose="02020603050405020304" pitchFamily="18" charset="0"/>
                        <a:ea typeface="+mn-ea"/>
                        <a:cs typeface="Times New Roman" panose="02020603050405020304" pitchFamily="18" charset="0"/>
                      </a:endParaRPr>
                    </a:p>
                  </a:txBody>
                  <a:tcPr marL="96013" marR="96013"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solidFill>
                  </a:tcPr>
                </a:tc>
                <a:tc gridSpan="5">
                  <a:txBody>
                    <a:bodyPr/>
                    <a:lstStyle/>
                    <a:p>
                      <a:pPr marL="0" marR="0" indent="0" algn="ctr" defTabSz="790849" rtl="0" eaLnBrk="1" fontAlgn="auto" latinLnBrk="0" hangingPunct="1">
                        <a:lnSpc>
                          <a:spcPct val="115000"/>
                        </a:lnSpc>
                        <a:spcBef>
                          <a:spcPts val="0"/>
                        </a:spcBef>
                        <a:spcAft>
                          <a:spcPts val="0"/>
                        </a:spcAft>
                        <a:buClrTx/>
                        <a:buSzTx/>
                        <a:buFontTx/>
                        <a:buNone/>
                        <a:tabLst/>
                        <a:defRPr/>
                      </a:pPr>
                      <a:r>
                        <a:rPr lang="ru-RU" sz="1200" b="1" kern="1200" dirty="0" smtClean="0">
                          <a:solidFill>
                            <a:schemeClr val="tx1"/>
                          </a:solidFill>
                          <a:latin typeface="Times New Roman" panose="02020603050405020304" pitchFamily="18" charset="0"/>
                          <a:ea typeface="+mn-ea"/>
                          <a:cs typeface="Times New Roman" panose="02020603050405020304" pitchFamily="18" charset="0"/>
                        </a:rPr>
                        <a:t>Соглашение</a:t>
                      </a:r>
                    </a:p>
                    <a:p>
                      <a:pPr marL="0" marR="0" indent="0" algn="ctr" defTabSz="790849" rtl="0" eaLnBrk="1" fontAlgn="auto" latinLnBrk="0" hangingPunct="1">
                        <a:lnSpc>
                          <a:spcPct val="115000"/>
                        </a:lnSpc>
                        <a:spcBef>
                          <a:spcPts val="0"/>
                        </a:spcBef>
                        <a:spcAft>
                          <a:spcPts val="0"/>
                        </a:spcAft>
                        <a:buClrTx/>
                        <a:buSzTx/>
                        <a:buFontTx/>
                        <a:buNone/>
                        <a:tabLst/>
                        <a:defRPr/>
                      </a:pPr>
                      <a:endParaRPr lang="ru-RU" sz="1200" b="1" kern="1200" dirty="0">
                        <a:solidFill>
                          <a:schemeClr val="tx1"/>
                        </a:solidFill>
                        <a:latin typeface="Times New Roman" panose="02020603050405020304" pitchFamily="18" charset="0"/>
                        <a:ea typeface="+mn-ea"/>
                        <a:cs typeface="Times New Roman" panose="02020603050405020304" pitchFamily="18" charset="0"/>
                      </a:endParaRPr>
                    </a:p>
                  </a:txBody>
                  <a:tcPr marL="96013" marR="96013"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solidFill>
                  </a:tcPr>
                </a:tc>
                <a:tc hMerge="1">
                  <a:txBody>
                    <a:bodyPr/>
                    <a:lstStyle/>
                    <a:p>
                      <a:pPr marL="0" marR="0" indent="0" algn="ctr" defTabSz="790849" rtl="0" eaLnBrk="1" fontAlgn="auto" latinLnBrk="0" hangingPunct="1">
                        <a:lnSpc>
                          <a:spcPct val="115000"/>
                        </a:lnSpc>
                        <a:spcBef>
                          <a:spcPts val="0"/>
                        </a:spcBef>
                        <a:spcAft>
                          <a:spcPts val="0"/>
                        </a:spcAft>
                        <a:buClrTx/>
                        <a:buSzTx/>
                        <a:buFontTx/>
                        <a:buNone/>
                        <a:tabLst/>
                        <a:defRPr/>
                      </a:pPr>
                      <a:endParaRPr lang="ru-RU" sz="900" b="1" kern="1200" dirty="0">
                        <a:solidFill>
                          <a:schemeClr val="tx1"/>
                        </a:solidFill>
                        <a:latin typeface="Times New Roman" panose="02020603050405020304" pitchFamily="18" charset="0"/>
                        <a:ea typeface="+mn-ea"/>
                        <a:cs typeface="Times New Roman" panose="02020603050405020304" pitchFamily="18" charset="0"/>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EDED"/>
                    </a:solidFill>
                  </a:tcPr>
                </a:tc>
                <a:tc hMerge="1">
                  <a:txBody>
                    <a:bodyPr/>
                    <a:lstStyle/>
                    <a:p>
                      <a:pPr marL="0" marR="0" indent="0" algn="ctr" defTabSz="790849" rtl="0" eaLnBrk="1" fontAlgn="auto" latinLnBrk="0" hangingPunct="1">
                        <a:lnSpc>
                          <a:spcPct val="115000"/>
                        </a:lnSpc>
                        <a:spcBef>
                          <a:spcPts val="0"/>
                        </a:spcBef>
                        <a:spcAft>
                          <a:spcPts val="0"/>
                        </a:spcAft>
                        <a:buClrTx/>
                        <a:buSzTx/>
                        <a:buFontTx/>
                        <a:buNone/>
                        <a:tabLst/>
                        <a:defRPr/>
                      </a:pPr>
                      <a:endParaRPr lang="ru-RU" sz="900" b="1" kern="1200" dirty="0">
                        <a:solidFill>
                          <a:schemeClr val="tx1"/>
                        </a:solidFill>
                        <a:latin typeface="Times New Roman" panose="02020603050405020304" pitchFamily="18" charset="0"/>
                        <a:ea typeface="+mn-ea"/>
                        <a:cs typeface="Times New Roman" panose="02020603050405020304" pitchFamily="18" charset="0"/>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EDED"/>
                    </a:solidFill>
                  </a:tcPr>
                </a:tc>
                <a:tc hMerge="1">
                  <a:txBody>
                    <a:bodyPr/>
                    <a:lstStyle/>
                    <a:p>
                      <a:pPr marL="0" marR="0" indent="0" algn="ctr" defTabSz="790849" rtl="0" eaLnBrk="1" fontAlgn="auto" latinLnBrk="0" hangingPunct="1">
                        <a:lnSpc>
                          <a:spcPct val="115000"/>
                        </a:lnSpc>
                        <a:spcBef>
                          <a:spcPts val="0"/>
                        </a:spcBef>
                        <a:spcAft>
                          <a:spcPts val="0"/>
                        </a:spcAft>
                        <a:buClrTx/>
                        <a:buSzTx/>
                        <a:buFontTx/>
                        <a:buNone/>
                        <a:tabLst/>
                        <a:defRPr/>
                      </a:pPr>
                      <a:endParaRPr lang="ru-RU" sz="900" b="1" kern="1200" dirty="0">
                        <a:solidFill>
                          <a:schemeClr val="tx1"/>
                        </a:solidFill>
                        <a:latin typeface="Times New Roman" panose="02020603050405020304" pitchFamily="18" charset="0"/>
                        <a:ea typeface="+mn-ea"/>
                        <a:cs typeface="Times New Roman" panose="02020603050405020304" pitchFamily="18" charset="0"/>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EDED"/>
                    </a:solidFill>
                  </a:tcPr>
                </a:tc>
                <a:tc hMerge="1">
                  <a:txBody>
                    <a:bodyPr/>
                    <a:lstStyle/>
                    <a:p>
                      <a:pPr marL="0" marR="0" indent="0" algn="ctr" defTabSz="790849" rtl="0" eaLnBrk="1" fontAlgn="auto" latinLnBrk="0" hangingPunct="1">
                        <a:lnSpc>
                          <a:spcPct val="115000"/>
                        </a:lnSpc>
                        <a:spcBef>
                          <a:spcPts val="0"/>
                        </a:spcBef>
                        <a:spcAft>
                          <a:spcPts val="0"/>
                        </a:spcAft>
                        <a:buClrTx/>
                        <a:buSzTx/>
                        <a:buFontTx/>
                        <a:buNone/>
                        <a:tabLst/>
                        <a:defRPr/>
                      </a:pPr>
                      <a:endParaRPr lang="ru-RU" sz="900" b="1" kern="1200" dirty="0">
                        <a:solidFill>
                          <a:schemeClr val="tx1"/>
                        </a:solidFill>
                        <a:latin typeface="Times New Roman" panose="02020603050405020304" pitchFamily="18" charset="0"/>
                        <a:ea typeface="+mn-ea"/>
                        <a:cs typeface="Times New Roman" panose="02020603050405020304" pitchFamily="18" charset="0"/>
                      </a:endParaRPr>
                    </a:p>
                  </a:txBody>
                  <a:tcPr marL="91441" marR="9144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EDED"/>
                    </a:solidFill>
                  </a:tcPr>
                </a:tc>
                <a:tc rowSpan="2">
                  <a:txBody>
                    <a:bodyPr/>
                    <a:lstStyle/>
                    <a:p>
                      <a:pPr marL="0" marR="0" indent="0" algn="ctr" defTabSz="790849" rtl="0" eaLnBrk="1" fontAlgn="auto" latinLnBrk="0" hangingPunct="1">
                        <a:lnSpc>
                          <a:spcPct val="115000"/>
                        </a:lnSpc>
                        <a:spcBef>
                          <a:spcPts val="0"/>
                        </a:spcBef>
                        <a:spcAft>
                          <a:spcPts val="0"/>
                        </a:spcAft>
                        <a:buClrTx/>
                        <a:buSzTx/>
                        <a:buFontTx/>
                        <a:buNone/>
                        <a:tabLst/>
                        <a:defRPr/>
                      </a:pPr>
                      <a:r>
                        <a:rPr lang="ru-RU" sz="1200" b="1" kern="1200" dirty="0" smtClean="0">
                          <a:solidFill>
                            <a:schemeClr val="tx1"/>
                          </a:solidFill>
                          <a:latin typeface="Times New Roman" panose="02020603050405020304" pitchFamily="18" charset="0"/>
                          <a:ea typeface="+mn-ea"/>
                          <a:cs typeface="Times New Roman" panose="02020603050405020304" pitchFamily="18" charset="0"/>
                        </a:rPr>
                        <a:t>Сумма</a:t>
                      </a:r>
                      <a:r>
                        <a:rPr lang="ru-RU" sz="1200" b="1" kern="1200" baseline="0" dirty="0" smtClean="0">
                          <a:solidFill>
                            <a:schemeClr val="tx1"/>
                          </a:solidFill>
                          <a:latin typeface="Times New Roman" panose="02020603050405020304" pitchFamily="18" charset="0"/>
                          <a:ea typeface="+mn-ea"/>
                          <a:cs typeface="Times New Roman" panose="02020603050405020304" pitchFamily="18" charset="0"/>
                        </a:rPr>
                        <a:t> </a:t>
                      </a:r>
                      <a:r>
                        <a:rPr lang="ru-RU" sz="1200" b="1" kern="1200" baseline="0" dirty="0" smtClean="0">
                          <a:solidFill>
                            <a:schemeClr val="tx1"/>
                          </a:solidFill>
                          <a:latin typeface="Times New Roman" panose="02020603050405020304" pitchFamily="18" charset="0"/>
                          <a:ea typeface="+mn-ea"/>
                          <a:cs typeface="Times New Roman" panose="02020603050405020304" pitchFamily="18" charset="0"/>
                        </a:rPr>
                        <a:t>фактичес- ких </a:t>
                      </a:r>
                      <a:r>
                        <a:rPr lang="ru-RU" sz="1200" b="1" kern="1200" baseline="0" dirty="0" smtClean="0">
                          <a:solidFill>
                            <a:schemeClr val="tx1"/>
                          </a:solidFill>
                          <a:latin typeface="Times New Roman" panose="02020603050405020304" pitchFamily="18" charset="0"/>
                          <a:ea typeface="+mn-ea"/>
                          <a:cs typeface="Times New Roman" panose="02020603050405020304" pitchFamily="18" charset="0"/>
                        </a:rPr>
                        <a:t>выплат</a:t>
                      </a:r>
                      <a:endParaRPr lang="ru-RU" sz="1200" b="1" kern="1200" dirty="0">
                        <a:solidFill>
                          <a:schemeClr val="tx1"/>
                        </a:solidFill>
                        <a:latin typeface="Times New Roman" panose="02020603050405020304" pitchFamily="18" charset="0"/>
                        <a:ea typeface="+mn-ea"/>
                        <a:cs typeface="Times New Roman" panose="02020603050405020304" pitchFamily="18" charset="0"/>
                      </a:endParaRPr>
                    </a:p>
                  </a:txBody>
                  <a:tcPr marL="96013" marR="96013"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solidFill>
                  </a:tcPr>
                </a:tc>
                <a:tc rowSpan="2">
                  <a:txBody>
                    <a:bodyPr/>
                    <a:lstStyle/>
                    <a:p>
                      <a:pPr marL="0" marR="0" lvl="0" indent="0" algn="ctr" defTabSz="790849" rtl="0" eaLnBrk="1" fontAlgn="auto" latinLnBrk="0" hangingPunct="1">
                        <a:lnSpc>
                          <a:spcPct val="115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Показатели </a:t>
                      </a:r>
                      <a:r>
                        <a:rPr kumimoji="0" lang="ru-RU"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результатив-ности</a:t>
                      </a:r>
                      <a:endParaRPr kumimoji="0" lang="ru-RU"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indent="0" algn="ctr" defTabSz="790849" rtl="0" eaLnBrk="1" fontAlgn="auto" latinLnBrk="0" hangingPunct="1">
                        <a:lnSpc>
                          <a:spcPct val="115000"/>
                        </a:lnSpc>
                        <a:spcBef>
                          <a:spcPts val="0"/>
                        </a:spcBef>
                        <a:spcAft>
                          <a:spcPts val="0"/>
                        </a:spcAft>
                        <a:buClrTx/>
                        <a:buSzTx/>
                        <a:buFontTx/>
                        <a:buNone/>
                        <a:tabLst/>
                        <a:defRPr/>
                      </a:pPr>
                      <a:r>
                        <a:rPr lang="ru-RU" sz="1200" b="1" kern="1200" dirty="0" smtClean="0">
                          <a:solidFill>
                            <a:schemeClr val="tx1"/>
                          </a:solidFill>
                          <a:latin typeface="Times New Roman" panose="02020603050405020304" pitchFamily="18" charset="0"/>
                          <a:ea typeface="+mn-ea"/>
                          <a:cs typeface="Times New Roman" panose="02020603050405020304" pitchFamily="18" charset="0"/>
                        </a:rPr>
                        <a:t>(факт)</a:t>
                      </a:r>
                      <a:endParaRPr lang="ru-RU" sz="1200" b="1" kern="1200" dirty="0">
                        <a:solidFill>
                          <a:schemeClr val="tx1"/>
                        </a:solidFill>
                        <a:latin typeface="Times New Roman" panose="02020603050405020304" pitchFamily="18" charset="0"/>
                        <a:ea typeface="+mn-ea"/>
                        <a:cs typeface="Times New Roman" panose="02020603050405020304" pitchFamily="18" charset="0"/>
                      </a:endParaRPr>
                    </a:p>
                  </a:txBody>
                  <a:tcPr marL="96013" marR="96013" marT="64008" marB="64008"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solidFill>
                  </a:tcPr>
                </a:tc>
              </a:tr>
              <a:tr h="1138856">
                <a:tc vMerge="1">
                  <a:txBody>
                    <a:bodyPr/>
                    <a:lstStyle/>
                    <a:p>
                      <a:pPr marL="0" marR="0" lvl="0" indent="0" algn="l" defTabSz="790849" rtl="0" eaLnBrk="1" fontAlgn="auto" latinLnBrk="0" hangingPunct="1">
                        <a:lnSpc>
                          <a:spcPct val="115000"/>
                        </a:lnSpc>
                        <a:spcBef>
                          <a:spcPts val="0"/>
                        </a:spcBef>
                        <a:spcAft>
                          <a:spcPts val="0"/>
                        </a:spcAft>
                        <a:buClrTx/>
                        <a:buSzTx/>
                        <a:buFontTx/>
                        <a:buNone/>
                        <a:tabLst/>
                        <a:defRPr/>
                      </a:pPr>
                      <a:endParaRPr lang="ru-RU" sz="900" b="1" kern="1200" noProof="0" dirty="0" smtClean="0">
                        <a:solidFill>
                          <a:schemeClr val="bg1"/>
                        </a:solidFill>
                        <a:latin typeface="Times New Roman" panose="02020603050405020304" pitchFamily="18" charset="0"/>
                        <a:ea typeface="+mn-ea"/>
                        <a:cs typeface="Times New Roman" panose="02020603050405020304" pitchFamily="18" charset="0"/>
                      </a:endParaRPr>
                    </a:p>
                  </a:txBody>
                  <a:tcPr marL="91441" marR="9144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marL="0" marR="0" indent="0" algn="l" defTabSz="790849" rtl="0" eaLnBrk="1" fontAlgn="auto" latinLnBrk="0" hangingPunct="1">
                        <a:lnSpc>
                          <a:spcPct val="115000"/>
                        </a:lnSpc>
                        <a:spcBef>
                          <a:spcPts val="0"/>
                        </a:spcBef>
                        <a:spcAft>
                          <a:spcPts val="0"/>
                        </a:spcAft>
                        <a:buClrTx/>
                        <a:buSzTx/>
                        <a:buFontTx/>
                        <a:buNone/>
                        <a:tabLst/>
                        <a:defRPr/>
                      </a:pPr>
                      <a:endParaRPr lang="ru-RU" sz="900" b="1" kern="1200" dirty="0">
                        <a:solidFill>
                          <a:schemeClr val="tx1"/>
                        </a:solidFill>
                        <a:latin typeface="Times New Roman" panose="02020603050405020304" pitchFamily="18" charset="0"/>
                        <a:ea typeface="+mn-ea"/>
                        <a:cs typeface="Times New Roman" panose="02020603050405020304" pitchFamily="18" charset="0"/>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marL="0" marR="0" indent="0" algn="l" defTabSz="790849" rtl="0" eaLnBrk="1" fontAlgn="auto" latinLnBrk="0" hangingPunct="1">
                        <a:lnSpc>
                          <a:spcPct val="115000"/>
                        </a:lnSpc>
                        <a:spcBef>
                          <a:spcPts val="0"/>
                        </a:spcBef>
                        <a:spcAft>
                          <a:spcPts val="0"/>
                        </a:spcAft>
                        <a:buClrTx/>
                        <a:buSzTx/>
                        <a:buFontTx/>
                        <a:buNone/>
                        <a:tabLst/>
                        <a:defRPr/>
                      </a:pPr>
                      <a:endParaRPr lang="ru-RU" sz="900" b="1" kern="1200" dirty="0">
                        <a:solidFill>
                          <a:schemeClr val="tx1"/>
                        </a:solidFill>
                        <a:latin typeface="Times New Roman" panose="02020603050405020304" pitchFamily="18" charset="0"/>
                        <a:ea typeface="+mn-ea"/>
                        <a:cs typeface="Times New Roman" panose="02020603050405020304" pitchFamily="18" charset="0"/>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marL="0" marR="0" indent="0" algn="l" defTabSz="790849" rtl="0" eaLnBrk="1" fontAlgn="auto" latinLnBrk="0" hangingPunct="1">
                        <a:lnSpc>
                          <a:spcPct val="115000"/>
                        </a:lnSpc>
                        <a:spcBef>
                          <a:spcPts val="0"/>
                        </a:spcBef>
                        <a:spcAft>
                          <a:spcPts val="0"/>
                        </a:spcAft>
                        <a:buClrTx/>
                        <a:buSzTx/>
                        <a:buFontTx/>
                        <a:buNone/>
                        <a:tabLst/>
                        <a:defRPr/>
                      </a:pPr>
                      <a:endParaRPr lang="ru-RU" sz="900" b="1" kern="1200" dirty="0">
                        <a:solidFill>
                          <a:schemeClr val="tx1"/>
                        </a:solidFill>
                        <a:latin typeface="Times New Roman" panose="02020603050405020304" pitchFamily="18" charset="0"/>
                        <a:ea typeface="+mn-ea"/>
                        <a:cs typeface="Times New Roman" panose="02020603050405020304" pitchFamily="18" charset="0"/>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marL="0" marR="0" indent="0" algn="l" defTabSz="790849" rtl="0" eaLnBrk="1" fontAlgn="auto" latinLnBrk="0" hangingPunct="1">
                        <a:lnSpc>
                          <a:spcPct val="115000"/>
                        </a:lnSpc>
                        <a:spcBef>
                          <a:spcPts val="0"/>
                        </a:spcBef>
                        <a:spcAft>
                          <a:spcPts val="0"/>
                        </a:spcAft>
                        <a:buClrTx/>
                        <a:buSzTx/>
                        <a:buFontTx/>
                        <a:buNone/>
                        <a:tabLst/>
                        <a:defRPr/>
                      </a:pPr>
                      <a:endParaRPr lang="ru-RU" sz="900" b="1" kern="1200" dirty="0" smtClean="0">
                        <a:solidFill>
                          <a:schemeClr val="tx1"/>
                        </a:solidFill>
                        <a:latin typeface="Times New Roman" panose="02020603050405020304" pitchFamily="18" charset="0"/>
                        <a:ea typeface="+mn-ea"/>
                        <a:cs typeface="Times New Roman" panose="02020603050405020304" pitchFamily="18" charset="0"/>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EDED"/>
                    </a:solidFill>
                  </a:tcPr>
                </a:tc>
                <a:tc>
                  <a:txBody>
                    <a:bodyPr/>
                    <a:lstStyle/>
                    <a:p>
                      <a:pPr marL="0" marR="0" indent="0" algn="ctr" defTabSz="790849" rtl="0" eaLnBrk="1" fontAlgn="auto" latinLnBrk="0" hangingPunct="1">
                        <a:lnSpc>
                          <a:spcPct val="115000"/>
                        </a:lnSpc>
                        <a:spcBef>
                          <a:spcPts val="0"/>
                        </a:spcBef>
                        <a:spcAft>
                          <a:spcPts val="0"/>
                        </a:spcAft>
                        <a:buClrTx/>
                        <a:buSzTx/>
                        <a:buFontTx/>
                        <a:buNone/>
                        <a:tabLst/>
                        <a:defRPr/>
                      </a:pPr>
                      <a:r>
                        <a:rPr lang="ru-RU" sz="1200" b="1" kern="1200" dirty="0" smtClean="0">
                          <a:solidFill>
                            <a:schemeClr val="tx1"/>
                          </a:solidFill>
                          <a:latin typeface="Times New Roman" panose="02020603050405020304" pitchFamily="18" charset="0"/>
                          <a:ea typeface="+mn-ea"/>
                          <a:cs typeface="Times New Roman" panose="02020603050405020304" pitchFamily="18" charset="0"/>
                        </a:rPr>
                        <a:t>реквизиты</a:t>
                      </a:r>
                      <a:endParaRPr lang="ru-RU" sz="1200" b="1" kern="1200" dirty="0">
                        <a:solidFill>
                          <a:schemeClr val="tx1"/>
                        </a:solidFill>
                        <a:latin typeface="Times New Roman" panose="02020603050405020304" pitchFamily="18" charset="0"/>
                        <a:ea typeface="+mn-ea"/>
                        <a:cs typeface="Times New Roman" panose="02020603050405020304" pitchFamily="18" charset="0"/>
                      </a:endParaRPr>
                    </a:p>
                  </a:txBody>
                  <a:tcPr marL="96013" marR="96013"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solidFill>
                  </a:tcPr>
                </a:tc>
                <a:tc>
                  <a:txBody>
                    <a:bodyPr/>
                    <a:lstStyle/>
                    <a:p>
                      <a:pPr marL="0" marR="0" indent="0" algn="ctr" defTabSz="790849" rtl="0" eaLnBrk="1" fontAlgn="auto" latinLnBrk="0" hangingPunct="1">
                        <a:lnSpc>
                          <a:spcPct val="115000"/>
                        </a:lnSpc>
                        <a:spcBef>
                          <a:spcPts val="0"/>
                        </a:spcBef>
                        <a:spcAft>
                          <a:spcPts val="0"/>
                        </a:spcAft>
                        <a:buClrTx/>
                        <a:buSzTx/>
                        <a:buFontTx/>
                        <a:buNone/>
                        <a:tabLst/>
                        <a:defRPr/>
                      </a:pPr>
                      <a:r>
                        <a:rPr lang="ru-RU" sz="1200" b="1" kern="1200" dirty="0" smtClean="0">
                          <a:solidFill>
                            <a:schemeClr val="tx1"/>
                          </a:solidFill>
                          <a:latin typeface="Times New Roman" panose="02020603050405020304" pitchFamily="18" charset="0"/>
                          <a:ea typeface="+mn-ea"/>
                          <a:cs typeface="Times New Roman" panose="02020603050405020304" pitchFamily="18" charset="0"/>
                        </a:rPr>
                        <a:t>сумма </a:t>
                      </a:r>
                      <a:endParaRPr lang="ru-RU" sz="1200" b="1" kern="1200" dirty="0">
                        <a:solidFill>
                          <a:schemeClr val="tx1"/>
                        </a:solidFill>
                        <a:latin typeface="Times New Roman" panose="02020603050405020304" pitchFamily="18" charset="0"/>
                        <a:ea typeface="+mn-ea"/>
                        <a:cs typeface="Times New Roman" panose="02020603050405020304" pitchFamily="18" charset="0"/>
                      </a:endParaRPr>
                    </a:p>
                  </a:txBody>
                  <a:tcPr marL="96013" marR="96013"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solidFill>
                  </a:tcPr>
                </a:tc>
                <a:tc>
                  <a:txBody>
                    <a:bodyPr/>
                    <a:lstStyle/>
                    <a:p>
                      <a:pPr marL="0" marR="0" indent="0" algn="ctr" defTabSz="790849" rtl="0" eaLnBrk="1" fontAlgn="auto" latinLnBrk="0" hangingPunct="1">
                        <a:lnSpc>
                          <a:spcPct val="115000"/>
                        </a:lnSpc>
                        <a:spcBef>
                          <a:spcPts val="0"/>
                        </a:spcBef>
                        <a:spcAft>
                          <a:spcPts val="0"/>
                        </a:spcAft>
                        <a:buClrTx/>
                        <a:buSzTx/>
                        <a:buFontTx/>
                        <a:buNone/>
                        <a:tabLst/>
                        <a:defRPr/>
                      </a:pPr>
                      <a:r>
                        <a:rPr lang="ru-RU" sz="1200" b="1" kern="1200" dirty="0" smtClean="0">
                          <a:solidFill>
                            <a:schemeClr val="tx1"/>
                          </a:solidFill>
                          <a:latin typeface="Times New Roman" panose="02020603050405020304" pitchFamily="18" charset="0"/>
                          <a:ea typeface="+mn-ea"/>
                          <a:cs typeface="Times New Roman" panose="02020603050405020304" pitchFamily="18" charset="0"/>
                        </a:rPr>
                        <a:t>источники финан-</a:t>
                      </a:r>
                    </a:p>
                    <a:p>
                      <a:pPr marL="0" marR="0" indent="0" algn="ctr" defTabSz="790849" rtl="0" eaLnBrk="1" fontAlgn="auto" latinLnBrk="0" hangingPunct="1">
                        <a:lnSpc>
                          <a:spcPct val="115000"/>
                        </a:lnSpc>
                        <a:spcBef>
                          <a:spcPts val="0"/>
                        </a:spcBef>
                        <a:spcAft>
                          <a:spcPts val="0"/>
                        </a:spcAft>
                        <a:buClrTx/>
                        <a:buSzTx/>
                        <a:buFontTx/>
                        <a:buNone/>
                        <a:tabLst/>
                        <a:defRPr/>
                      </a:pPr>
                      <a:r>
                        <a:rPr lang="ru-RU" sz="1200" b="1" kern="1200" dirty="0" smtClean="0">
                          <a:solidFill>
                            <a:schemeClr val="tx1"/>
                          </a:solidFill>
                          <a:latin typeface="Times New Roman" panose="02020603050405020304" pitchFamily="18" charset="0"/>
                          <a:ea typeface="+mn-ea"/>
                          <a:cs typeface="Times New Roman" panose="02020603050405020304" pitchFamily="18" charset="0"/>
                        </a:rPr>
                        <a:t>сирования</a:t>
                      </a:r>
                      <a:endParaRPr lang="ru-RU" sz="1200" b="1" kern="1200" dirty="0">
                        <a:solidFill>
                          <a:schemeClr val="tx1"/>
                        </a:solidFill>
                        <a:latin typeface="Times New Roman" panose="02020603050405020304" pitchFamily="18" charset="0"/>
                        <a:ea typeface="+mn-ea"/>
                        <a:cs typeface="Times New Roman" panose="02020603050405020304" pitchFamily="18" charset="0"/>
                      </a:endParaRPr>
                    </a:p>
                  </a:txBody>
                  <a:tcPr marL="96013" marR="96013"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solidFill>
                  </a:tcPr>
                </a:tc>
                <a:tc>
                  <a:txBody>
                    <a:bodyPr/>
                    <a:lstStyle/>
                    <a:p>
                      <a:pPr marL="0" marR="0" indent="0" algn="ctr" defTabSz="790849" rtl="0" eaLnBrk="1" fontAlgn="auto" latinLnBrk="0" hangingPunct="1">
                        <a:lnSpc>
                          <a:spcPct val="115000"/>
                        </a:lnSpc>
                        <a:spcBef>
                          <a:spcPts val="0"/>
                        </a:spcBef>
                        <a:spcAft>
                          <a:spcPts val="0"/>
                        </a:spcAft>
                        <a:buClrTx/>
                        <a:buSzTx/>
                        <a:buFontTx/>
                        <a:buNone/>
                        <a:tabLst/>
                        <a:defRPr/>
                      </a:pPr>
                      <a:r>
                        <a:rPr lang="ru-RU" sz="1200" b="1" kern="1200" dirty="0" smtClean="0">
                          <a:solidFill>
                            <a:schemeClr val="tx1"/>
                          </a:solidFill>
                          <a:latin typeface="Times New Roman" panose="02020603050405020304" pitchFamily="18" charset="0"/>
                          <a:ea typeface="+mn-ea"/>
                          <a:cs typeface="Times New Roman" panose="02020603050405020304" pitchFamily="18" charset="0"/>
                        </a:rPr>
                        <a:t>% </a:t>
                      </a:r>
                    </a:p>
                    <a:p>
                      <a:pPr marL="0" marR="0" indent="0" algn="ctr" defTabSz="790849" rtl="0" eaLnBrk="1" fontAlgn="auto" latinLnBrk="0" hangingPunct="1">
                        <a:lnSpc>
                          <a:spcPct val="115000"/>
                        </a:lnSpc>
                        <a:spcBef>
                          <a:spcPts val="0"/>
                        </a:spcBef>
                        <a:spcAft>
                          <a:spcPts val="0"/>
                        </a:spcAft>
                        <a:buClrTx/>
                        <a:buSzTx/>
                        <a:buFontTx/>
                        <a:buNone/>
                        <a:tabLst/>
                        <a:defRPr/>
                      </a:pPr>
                      <a:r>
                        <a:rPr lang="ru-RU" sz="1200" b="1" kern="1200" dirty="0" smtClean="0">
                          <a:solidFill>
                            <a:schemeClr val="tx1"/>
                          </a:solidFill>
                          <a:latin typeface="Times New Roman" panose="02020603050405020304" pitchFamily="18" charset="0"/>
                          <a:ea typeface="+mn-ea"/>
                          <a:cs typeface="Times New Roman" panose="02020603050405020304" pitchFamily="18" charset="0"/>
                        </a:rPr>
                        <a:t>софинан-сирования</a:t>
                      </a:r>
                      <a:endParaRPr lang="ru-RU" sz="1200" b="1" kern="1200" dirty="0">
                        <a:solidFill>
                          <a:schemeClr val="tx1"/>
                        </a:solidFill>
                        <a:latin typeface="Times New Roman" panose="02020603050405020304" pitchFamily="18" charset="0"/>
                        <a:ea typeface="+mn-ea"/>
                        <a:cs typeface="Times New Roman" panose="02020603050405020304" pitchFamily="18" charset="0"/>
                      </a:endParaRPr>
                    </a:p>
                  </a:txBody>
                  <a:tcPr marL="96013" marR="96013"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solidFill>
                  </a:tcPr>
                </a:tc>
                <a:tc>
                  <a:txBody>
                    <a:bodyPr/>
                    <a:lstStyle/>
                    <a:p>
                      <a:pPr marL="0" marR="0" indent="0" algn="ctr" defTabSz="790849" rtl="0" eaLnBrk="1" fontAlgn="auto" latinLnBrk="0" hangingPunct="1">
                        <a:lnSpc>
                          <a:spcPct val="115000"/>
                        </a:lnSpc>
                        <a:spcBef>
                          <a:spcPts val="0"/>
                        </a:spcBef>
                        <a:spcAft>
                          <a:spcPts val="0"/>
                        </a:spcAft>
                        <a:buClrTx/>
                        <a:buSzTx/>
                        <a:buFontTx/>
                        <a:buNone/>
                        <a:tabLst/>
                        <a:defRPr/>
                      </a:pPr>
                      <a:r>
                        <a:rPr lang="ru-RU" sz="1200" b="1" kern="1200" dirty="0" smtClean="0">
                          <a:solidFill>
                            <a:schemeClr val="tx1"/>
                          </a:solidFill>
                          <a:latin typeface="Times New Roman" panose="02020603050405020304" pitchFamily="18" charset="0"/>
                          <a:ea typeface="+mn-ea"/>
                          <a:cs typeface="Times New Roman" panose="02020603050405020304" pitchFamily="18" charset="0"/>
                        </a:rPr>
                        <a:t>показатели </a:t>
                      </a:r>
                      <a:r>
                        <a:rPr lang="ru-RU" sz="1200" b="1" kern="1200" dirty="0" smtClean="0">
                          <a:solidFill>
                            <a:schemeClr val="tx1"/>
                          </a:solidFill>
                          <a:latin typeface="Times New Roman" panose="02020603050405020304" pitchFamily="18" charset="0"/>
                          <a:ea typeface="+mn-ea"/>
                          <a:cs typeface="Times New Roman" panose="02020603050405020304" pitchFamily="18" charset="0"/>
                        </a:rPr>
                        <a:t>результа-тивности</a:t>
                      </a:r>
                      <a:endParaRPr lang="ru-RU" sz="1200" b="1" kern="1200" dirty="0" smtClean="0">
                        <a:solidFill>
                          <a:schemeClr val="tx1"/>
                        </a:solidFill>
                        <a:latin typeface="Times New Roman" panose="02020603050405020304" pitchFamily="18" charset="0"/>
                        <a:ea typeface="+mn-ea"/>
                        <a:cs typeface="Times New Roman" panose="02020603050405020304" pitchFamily="18" charset="0"/>
                      </a:endParaRPr>
                    </a:p>
                    <a:p>
                      <a:pPr marL="0" marR="0" indent="0" algn="ctr" defTabSz="790849" rtl="0" eaLnBrk="1" fontAlgn="auto" latinLnBrk="0" hangingPunct="1">
                        <a:lnSpc>
                          <a:spcPct val="115000"/>
                        </a:lnSpc>
                        <a:spcBef>
                          <a:spcPts val="0"/>
                        </a:spcBef>
                        <a:spcAft>
                          <a:spcPts val="0"/>
                        </a:spcAft>
                        <a:buClrTx/>
                        <a:buSzTx/>
                        <a:buFontTx/>
                        <a:buNone/>
                        <a:tabLst/>
                        <a:defRPr/>
                      </a:pPr>
                      <a:r>
                        <a:rPr lang="ru-RU" sz="1200" b="1" kern="1200" dirty="0" smtClean="0">
                          <a:solidFill>
                            <a:schemeClr val="tx1"/>
                          </a:solidFill>
                          <a:latin typeface="Times New Roman" panose="02020603050405020304" pitchFamily="18" charset="0"/>
                          <a:ea typeface="+mn-ea"/>
                          <a:cs typeface="Times New Roman" panose="02020603050405020304" pitchFamily="18" charset="0"/>
                        </a:rPr>
                        <a:t>(план)</a:t>
                      </a:r>
                      <a:endParaRPr lang="ru-RU" sz="1200" b="1" kern="1200" dirty="0">
                        <a:solidFill>
                          <a:schemeClr val="tx1"/>
                        </a:solidFill>
                        <a:latin typeface="Times New Roman" panose="02020603050405020304" pitchFamily="18" charset="0"/>
                        <a:ea typeface="+mn-ea"/>
                        <a:cs typeface="Times New Roman" panose="02020603050405020304" pitchFamily="18" charset="0"/>
                      </a:endParaRPr>
                    </a:p>
                  </a:txBody>
                  <a:tcPr marL="96013" marR="96013"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solidFill>
                  </a:tcPr>
                </a:tc>
                <a:tc vMerge="1">
                  <a:txBody>
                    <a:bodyPr/>
                    <a:lstStyle/>
                    <a:p>
                      <a:pPr marL="0" marR="0" indent="0" algn="l" defTabSz="790849" rtl="0" eaLnBrk="1" fontAlgn="auto" latinLnBrk="0" hangingPunct="1">
                        <a:lnSpc>
                          <a:spcPct val="115000"/>
                        </a:lnSpc>
                        <a:spcBef>
                          <a:spcPts val="0"/>
                        </a:spcBef>
                        <a:spcAft>
                          <a:spcPts val="0"/>
                        </a:spcAft>
                        <a:buClrTx/>
                        <a:buSzTx/>
                        <a:buFontTx/>
                        <a:buNone/>
                        <a:tabLst/>
                        <a:defRPr/>
                      </a:pPr>
                      <a:endParaRPr lang="ru-RU" sz="900" b="1" kern="1200" dirty="0">
                        <a:solidFill>
                          <a:schemeClr val="tx1"/>
                        </a:solidFill>
                        <a:latin typeface="Times New Roman" panose="02020603050405020304" pitchFamily="18" charset="0"/>
                        <a:ea typeface="+mn-ea"/>
                        <a:cs typeface="Times New Roman" panose="02020603050405020304" pitchFamily="18" charset="0"/>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solidFill>
                  </a:tcPr>
                </a:tc>
                <a:tc vMerge="1">
                  <a:txBody>
                    <a:bodyPr/>
                    <a:lstStyle/>
                    <a:p>
                      <a:pPr marL="0" marR="0" indent="0" algn="l" defTabSz="790849" rtl="0" eaLnBrk="1" fontAlgn="auto" latinLnBrk="0" hangingPunct="1">
                        <a:lnSpc>
                          <a:spcPct val="115000"/>
                        </a:lnSpc>
                        <a:spcBef>
                          <a:spcPts val="0"/>
                        </a:spcBef>
                        <a:spcAft>
                          <a:spcPts val="0"/>
                        </a:spcAft>
                        <a:buClrTx/>
                        <a:buSzTx/>
                        <a:buFontTx/>
                        <a:buNone/>
                        <a:tabLst/>
                        <a:defRPr/>
                      </a:pPr>
                      <a:endParaRPr lang="ru-RU" sz="900" b="1" kern="1200" dirty="0">
                        <a:solidFill>
                          <a:schemeClr val="tx1"/>
                        </a:solidFill>
                        <a:latin typeface="Times New Roman" panose="02020603050405020304" pitchFamily="18" charset="0"/>
                        <a:ea typeface="+mn-ea"/>
                        <a:cs typeface="Times New Roman" panose="02020603050405020304" pitchFamily="18" charset="0"/>
                      </a:endParaRPr>
                    </a:p>
                  </a:txBody>
                  <a:tcPr marL="91441" marR="9144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solidFill>
                  </a:tcPr>
                </a:tc>
              </a:tr>
              <a:tr h="948266">
                <a:tc>
                  <a:txBody>
                    <a:bodyPr/>
                    <a:lstStyle/>
                    <a:p>
                      <a:pPr marL="0" marR="0" lvl="0" indent="0" algn="ctr" defTabSz="790849" rtl="0" eaLnBrk="1" fontAlgn="auto" latinLnBrk="0" hangingPunct="1">
                        <a:lnSpc>
                          <a:spcPct val="115000"/>
                        </a:lnSpc>
                        <a:spcBef>
                          <a:spcPts val="0"/>
                        </a:spcBef>
                        <a:spcAft>
                          <a:spcPts val="0"/>
                        </a:spcAft>
                        <a:buClrTx/>
                        <a:buSzTx/>
                        <a:buFontTx/>
                        <a:buNone/>
                        <a:tabLst/>
                        <a:defRPr/>
                      </a:pPr>
                      <a:endParaRPr kumimoji="0" lang="ru-RU"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790849" rtl="0" eaLnBrk="1" fontAlgn="auto" latinLnBrk="0" hangingPunct="1">
                        <a:lnSpc>
                          <a:spcPct val="115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Заявка</a:t>
                      </a:r>
                      <a:endParaRPr kumimoji="0" lang="ru-RU"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790849" rtl="0" eaLnBrk="1" fontAlgn="auto" latinLnBrk="0" hangingPunct="1">
                        <a:lnSpc>
                          <a:spcPct val="115000"/>
                        </a:lnSpc>
                        <a:spcBef>
                          <a:spcPts val="0"/>
                        </a:spcBef>
                        <a:spcAft>
                          <a:spcPts val="0"/>
                        </a:spcAft>
                        <a:buClrTx/>
                        <a:buSzTx/>
                        <a:buFontTx/>
                        <a:buNone/>
                        <a:tabLst/>
                        <a:defRPr/>
                      </a:pPr>
                      <a:endParaRPr lang="ru-RU" sz="1200" b="1" kern="1200" noProof="0" dirty="0" smtClean="0">
                        <a:solidFill>
                          <a:schemeClr val="bg1"/>
                        </a:solidFill>
                        <a:latin typeface="Times New Roman" panose="02020603050405020304" pitchFamily="18" charset="0"/>
                        <a:ea typeface="+mn-ea"/>
                        <a:cs typeface="Times New Roman" panose="02020603050405020304" pitchFamily="18" charset="0"/>
                      </a:endParaRPr>
                    </a:p>
                  </a:txBody>
                  <a:tcPr marL="96013" marR="96013" marT="64008" marB="64008"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790849" rtl="0" eaLnBrk="1" fontAlgn="auto" latinLnBrk="0" hangingPunct="1">
                        <a:lnSpc>
                          <a:spcPct val="115000"/>
                        </a:lnSpc>
                        <a:spcBef>
                          <a:spcPts val="0"/>
                        </a:spcBef>
                        <a:spcAft>
                          <a:spcPts val="0"/>
                        </a:spcAft>
                        <a:buClrTx/>
                        <a:buSzTx/>
                        <a:buFontTx/>
                        <a:buNone/>
                        <a:tabLst/>
                        <a:defRPr/>
                      </a:pPr>
                      <a:endParaRPr lang="ru-RU" sz="1200" b="1" kern="1200" dirty="0">
                        <a:solidFill>
                          <a:schemeClr val="tx1"/>
                        </a:solidFill>
                        <a:latin typeface="Times New Roman" panose="02020603050405020304" pitchFamily="18" charset="0"/>
                        <a:ea typeface="+mn-ea"/>
                        <a:cs typeface="Times New Roman" panose="02020603050405020304" pitchFamily="18" charset="0"/>
                      </a:endParaRPr>
                    </a:p>
                  </a:txBody>
                  <a:tcPr marL="96013" marR="96013"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790849" rtl="0" eaLnBrk="1" fontAlgn="auto" latinLnBrk="0" hangingPunct="1">
                        <a:lnSpc>
                          <a:spcPct val="115000"/>
                        </a:lnSpc>
                        <a:spcBef>
                          <a:spcPts val="0"/>
                        </a:spcBef>
                        <a:spcAft>
                          <a:spcPts val="0"/>
                        </a:spcAft>
                        <a:buClrTx/>
                        <a:buSzTx/>
                        <a:buFontTx/>
                        <a:buNone/>
                        <a:tabLst/>
                        <a:defRPr/>
                      </a:pPr>
                      <a:endParaRPr lang="ru-RU" sz="1200" b="1" kern="1200" dirty="0">
                        <a:solidFill>
                          <a:schemeClr val="tx1"/>
                        </a:solidFill>
                        <a:latin typeface="Times New Roman" panose="02020603050405020304" pitchFamily="18" charset="0"/>
                        <a:ea typeface="+mn-ea"/>
                        <a:cs typeface="Times New Roman" panose="02020603050405020304" pitchFamily="18" charset="0"/>
                      </a:endParaRPr>
                    </a:p>
                  </a:txBody>
                  <a:tcPr marL="96013" marR="96013"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790849" rtl="0" eaLnBrk="1" fontAlgn="auto" latinLnBrk="0" hangingPunct="1">
                        <a:lnSpc>
                          <a:spcPct val="115000"/>
                        </a:lnSpc>
                        <a:spcBef>
                          <a:spcPts val="0"/>
                        </a:spcBef>
                        <a:spcAft>
                          <a:spcPts val="0"/>
                        </a:spcAft>
                        <a:buClrTx/>
                        <a:buSzTx/>
                        <a:buFontTx/>
                        <a:buNone/>
                        <a:tabLst/>
                        <a:defRPr/>
                      </a:pPr>
                      <a:endParaRPr lang="ru-RU" sz="1200" b="1" kern="1200" baseline="0" dirty="0" smtClean="0">
                        <a:solidFill>
                          <a:schemeClr val="tx1"/>
                        </a:solidFill>
                        <a:latin typeface="Times New Roman" panose="02020603050405020304" pitchFamily="18" charset="0"/>
                        <a:ea typeface="+mn-ea"/>
                        <a:cs typeface="Times New Roman" panose="02020603050405020304" pitchFamily="18" charset="0"/>
                      </a:endParaRPr>
                    </a:p>
                    <a:p>
                      <a:pPr marL="0" marR="0" indent="0" algn="ctr" defTabSz="790849" rtl="0" eaLnBrk="1" fontAlgn="auto" latinLnBrk="0" hangingPunct="1">
                        <a:lnSpc>
                          <a:spcPct val="115000"/>
                        </a:lnSpc>
                        <a:spcBef>
                          <a:spcPts val="0"/>
                        </a:spcBef>
                        <a:spcAft>
                          <a:spcPts val="0"/>
                        </a:spcAft>
                        <a:buClrTx/>
                        <a:buSzTx/>
                        <a:buFontTx/>
                        <a:buNone/>
                        <a:tabLst/>
                        <a:defRPr/>
                      </a:pPr>
                      <a:r>
                        <a:rPr lang="ru-RU" sz="1200" b="1" kern="1200" baseline="0" dirty="0" smtClean="0">
                          <a:solidFill>
                            <a:schemeClr val="tx1"/>
                          </a:solidFill>
                          <a:latin typeface="Times New Roman" panose="02020603050405020304" pitchFamily="18" charset="0"/>
                          <a:ea typeface="+mn-ea"/>
                          <a:cs typeface="Times New Roman" panose="02020603050405020304" pitchFamily="18" charset="0"/>
                        </a:rPr>
                        <a:t>Получатель</a:t>
                      </a:r>
                      <a:endParaRPr lang="ru-RU" sz="1200" b="1" kern="1200" dirty="0" smtClean="0">
                        <a:solidFill>
                          <a:schemeClr val="tx1"/>
                        </a:solidFill>
                        <a:latin typeface="Times New Roman" panose="02020603050405020304" pitchFamily="18" charset="0"/>
                        <a:ea typeface="+mn-ea"/>
                        <a:cs typeface="Times New Roman" panose="02020603050405020304" pitchFamily="18" charset="0"/>
                      </a:endParaRPr>
                    </a:p>
                    <a:p>
                      <a:pPr marL="0" marR="0" indent="0" algn="ctr" defTabSz="790849" rtl="0" eaLnBrk="1" fontAlgn="auto" latinLnBrk="0" hangingPunct="1">
                        <a:lnSpc>
                          <a:spcPct val="115000"/>
                        </a:lnSpc>
                        <a:spcBef>
                          <a:spcPts val="0"/>
                        </a:spcBef>
                        <a:spcAft>
                          <a:spcPts val="0"/>
                        </a:spcAft>
                        <a:buClrTx/>
                        <a:buSzTx/>
                        <a:buFontTx/>
                        <a:buNone/>
                        <a:tabLst/>
                        <a:defRPr/>
                      </a:pPr>
                      <a:endParaRPr lang="ru-RU" sz="1200" b="1" kern="1200" dirty="0">
                        <a:solidFill>
                          <a:schemeClr val="tx1"/>
                        </a:solidFill>
                        <a:latin typeface="Times New Roman" panose="02020603050405020304" pitchFamily="18" charset="0"/>
                        <a:ea typeface="+mn-ea"/>
                        <a:cs typeface="Times New Roman" panose="02020603050405020304" pitchFamily="18" charset="0"/>
                      </a:endParaRPr>
                    </a:p>
                  </a:txBody>
                  <a:tcPr marL="96013" marR="96013"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790849" rtl="0" eaLnBrk="1" fontAlgn="auto" latinLnBrk="0" hangingPunct="1">
                        <a:lnSpc>
                          <a:spcPct val="115000"/>
                        </a:lnSpc>
                        <a:spcBef>
                          <a:spcPts val="0"/>
                        </a:spcBef>
                        <a:spcAft>
                          <a:spcPts val="0"/>
                        </a:spcAft>
                        <a:buClrTx/>
                        <a:buSzTx/>
                        <a:buFontTx/>
                        <a:buNone/>
                        <a:tabLst/>
                        <a:defRPr/>
                      </a:pPr>
                      <a:r>
                        <a:rPr lang="ru-RU" sz="1200" b="1" kern="1200" baseline="0" dirty="0" smtClean="0">
                          <a:solidFill>
                            <a:schemeClr val="tx1"/>
                          </a:solidFill>
                          <a:latin typeface="Times New Roman" panose="02020603050405020304" pitchFamily="18" charset="0"/>
                          <a:ea typeface="+mn-ea"/>
                          <a:cs typeface="Times New Roman" panose="02020603050405020304" pitchFamily="18" charset="0"/>
                        </a:rPr>
                        <a:t>Получатель</a:t>
                      </a:r>
                      <a:endParaRPr lang="ru-RU" sz="1200" b="1" kern="1200" dirty="0" smtClean="0">
                        <a:solidFill>
                          <a:schemeClr val="tx1"/>
                        </a:solidFill>
                        <a:latin typeface="Times New Roman" panose="02020603050405020304" pitchFamily="18" charset="0"/>
                        <a:ea typeface="+mn-ea"/>
                        <a:cs typeface="Times New Roman" panose="02020603050405020304" pitchFamily="18" charset="0"/>
                      </a:endParaRPr>
                    </a:p>
                  </a:txBody>
                  <a:tcPr marL="96013" marR="96013"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solidFill>
                  </a:tcPr>
                </a:tc>
                <a:tc>
                  <a:txBody>
                    <a:bodyPr/>
                    <a:lstStyle/>
                    <a:p>
                      <a:pPr marL="0" marR="0" indent="0" algn="ctr" defTabSz="790849" rtl="0" eaLnBrk="1" fontAlgn="auto" latinLnBrk="0" hangingPunct="1">
                        <a:lnSpc>
                          <a:spcPct val="115000"/>
                        </a:lnSpc>
                        <a:spcBef>
                          <a:spcPts val="0"/>
                        </a:spcBef>
                        <a:spcAft>
                          <a:spcPts val="0"/>
                        </a:spcAft>
                        <a:buClrTx/>
                        <a:buSzTx/>
                        <a:buFontTx/>
                        <a:buNone/>
                        <a:tabLst/>
                        <a:defRPr/>
                      </a:pPr>
                      <a:endParaRPr lang="ru-RU" sz="1200" b="1" kern="1200" dirty="0">
                        <a:solidFill>
                          <a:schemeClr val="tx1"/>
                        </a:solidFill>
                        <a:latin typeface="Times New Roman" panose="02020603050405020304" pitchFamily="18" charset="0"/>
                        <a:ea typeface="+mn-ea"/>
                        <a:cs typeface="Times New Roman" panose="02020603050405020304" pitchFamily="18" charset="0"/>
                      </a:endParaRPr>
                    </a:p>
                  </a:txBody>
                  <a:tcPr marL="96013" marR="96013"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solidFill>
                  </a:tcPr>
                </a:tc>
                <a:tc>
                  <a:txBody>
                    <a:bodyPr/>
                    <a:lstStyle/>
                    <a:p>
                      <a:pPr marL="0" marR="0" indent="0" algn="ctr" defTabSz="790849" rtl="0" eaLnBrk="1" fontAlgn="auto" latinLnBrk="0" hangingPunct="1">
                        <a:lnSpc>
                          <a:spcPct val="115000"/>
                        </a:lnSpc>
                        <a:spcBef>
                          <a:spcPts val="0"/>
                        </a:spcBef>
                        <a:spcAft>
                          <a:spcPts val="0"/>
                        </a:spcAft>
                        <a:buClrTx/>
                        <a:buSzTx/>
                        <a:buFontTx/>
                        <a:buNone/>
                        <a:tabLst/>
                        <a:defRPr/>
                      </a:pPr>
                      <a:endParaRPr lang="ru-RU" sz="1200" b="1" kern="1200" dirty="0">
                        <a:solidFill>
                          <a:schemeClr val="tx1"/>
                        </a:solidFill>
                        <a:latin typeface="Times New Roman" panose="02020603050405020304" pitchFamily="18" charset="0"/>
                        <a:ea typeface="+mn-ea"/>
                        <a:cs typeface="Times New Roman" panose="02020603050405020304" pitchFamily="18" charset="0"/>
                      </a:endParaRPr>
                    </a:p>
                  </a:txBody>
                  <a:tcPr marL="96013" marR="96013"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solidFill>
                  </a:tcPr>
                </a:tc>
                <a:tc>
                  <a:txBody>
                    <a:bodyPr/>
                    <a:lstStyle/>
                    <a:p>
                      <a:pPr marL="0" marR="0" indent="0" algn="ctr" defTabSz="790849" rtl="0" eaLnBrk="1" fontAlgn="auto" latinLnBrk="0" hangingPunct="1">
                        <a:lnSpc>
                          <a:spcPct val="115000"/>
                        </a:lnSpc>
                        <a:spcBef>
                          <a:spcPts val="0"/>
                        </a:spcBef>
                        <a:spcAft>
                          <a:spcPts val="0"/>
                        </a:spcAft>
                        <a:buClrTx/>
                        <a:buSzTx/>
                        <a:buFontTx/>
                        <a:buNone/>
                        <a:tabLst/>
                        <a:defRPr/>
                      </a:pPr>
                      <a:endParaRPr lang="ru-RU" sz="1200" b="1" kern="1200" dirty="0">
                        <a:solidFill>
                          <a:schemeClr val="tx1"/>
                        </a:solidFill>
                        <a:latin typeface="Times New Roman" panose="02020603050405020304" pitchFamily="18" charset="0"/>
                        <a:ea typeface="+mn-ea"/>
                        <a:cs typeface="Times New Roman" panose="02020603050405020304" pitchFamily="18" charset="0"/>
                      </a:endParaRPr>
                    </a:p>
                  </a:txBody>
                  <a:tcPr marL="96013" marR="96013"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solidFill>
                  </a:tcPr>
                </a:tc>
                <a:tc>
                  <a:txBody>
                    <a:bodyPr/>
                    <a:lstStyle/>
                    <a:p>
                      <a:pPr marL="0" marR="0" indent="0" algn="ctr" defTabSz="790849" rtl="0" eaLnBrk="1" fontAlgn="auto" latinLnBrk="0" hangingPunct="1">
                        <a:lnSpc>
                          <a:spcPct val="115000"/>
                        </a:lnSpc>
                        <a:spcBef>
                          <a:spcPts val="0"/>
                        </a:spcBef>
                        <a:spcAft>
                          <a:spcPts val="0"/>
                        </a:spcAft>
                        <a:buClrTx/>
                        <a:buSzTx/>
                        <a:buFontTx/>
                        <a:buNone/>
                        <a:tabLst/>
                        <a:defRPr/>
                      </a:pPr>
                      <a:endParaRPr lang="ru-RU" sz="1200" b="1" kern="1200" dirty="0">
                        <a:solidFill>
                          <a:schemeClr val="tx1"/>
                        </a:solidFill>
                        <a:latin typeface="Times New Roman" panose="02020603050405020304" pitchFamily="18" charset="0"/>
                        <a:ea typeface="+mn-ea"/>
                        <a:cs typeface="Times New Roman" panose="02020603050405020304" pitchFamily="18" charset="0"/>
                      </a:endParaRPr>
                    </a:p>
                  </a:txBody>
                  <a:tcPr marL="96013" marR="96013"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solidFill>
                  </a:tcPr>
                </a:tc>
                <a:tc>
                  <a:txBody>
                    <a:bodyPr/>
                    <a:lstStyle/>
                    <a:p>
                      <a:pPr marL="0" marR="0" indent="0" algn="ctr" defTabSz="790849" rtl="0" eaLnBrk="1" fontAlgn="auto" latinLnBrk="0" hangingPunct="1">
                        <a:lnSpc>
                          <a:spcPct val="115000"/>
                        </a:lnSpc>
                        <a:spcBef>
                          <a:spcPts val="0"/>
                        </a:spcBef>
                        <a:spcAft>
                          <a:spcPts val="0"/>
                        </a:spcAft>
                        <a:buClrTx/>
                        <a:buSzTx/>
                        <a:buFontTx/>
                        <a:buNone/>
                        <a:tabLst/>
                        <a:defRPr/>
                      </a:pPr>
                      <a:endParaRPr lang="ru-RU" sz="1200" b="1" kern="1200" dirty="0">
                        <a:solidFill>
                          <a:schemeClr val="tx1"/>
                        </a:solidFill>
                        <a:latin typeface="Times New Roman" panose="02020603050405020304" pitchFamily="18" charset="0"/>
                        <a:ea typeface="+mn-ea"/>
                        <a:cs typeface="Times New Roman" panose="02020603050405020304" pitchFamily="18" charset="0"/>
                      </a:endParaRPr>
                    </a:p>
                  </a:txBody>
                  <a:tcPr marL="96013" marR="96013"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solidFill>
                  </a:tcPr>
                </a:tc>
                <a:tc>
                  <a:txBody>
                    <a:bodyPr/>
                    <a:lstStyle/>
                    <a:p>
                      <a:pPr marL="0" marR="0" indent="0" algn="ctr" defTabSz="790849" rtl="0" eaLnBrk="1" fontAlgn="auto" latinLnBrk="0" hangingPunct="1">
                        <a:lnSpc>
                          <a:spcPct val="115000"/>
                        </a:lnSpc>
                        <a:spcBef>
                          <a:spcPts val="0"/>
                        </a:spcBef>
                        <a:spcAft>
                          <a:spcPts val="0"/>
                        </a:spcAft>
                        <a:buClrTx/>
                        <a:buSzTx/>
                        <a:buFontTx/>
                        <a:buNone/>
                        <a:tabLst/>
                        <a:defRPr/>
                      </a:pPr>
                      <a:endParaRPr lang="ru-RU" sz="1200" b="1" kern="1200" dirty="0">
                        <a:solidFill>
                          <a:schemeClr val="tx1"/>
                        </a:solidFill>
                        <a:latin typeface="Times New Roman" panose="02020603050405020304" pitchFamily="18" charset="0"/>
                        <a:ea typeface="+mn-ea"/>
                        <a:cs typeface="Times New Roman" panose="02020603050405020304" pitchFamily="18" charset="0"/>
                      </a:endParaRPr>
                    </a:p>
                  </a:txBody>
                  <a:tcPr marL="96013" marR="96013"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solidFill>
                  </a:tcPr>
                </a:tc>
                <a:tc>
                  <a:txBody>
                    <a:bodyPr/>
                    <a:lstStyle/>
                    <a:p>
                      <a:pPr marL="0" marR="0" indent="0" algn="ctr" defTabSz="790849" rtl="0" eaLnBrk="1" fontAlgn="auto" latinLnBrk="0" hangingPunct="1">
                        <a:lnSpc>
                          <a:spcPct val="115000"/>
                        </a:lnSpc>
                        <a:spcBef>
                          <a:spcPts val="0"/>
                        </a:spcBef>
                        <a:spcAft>
                          <a:spcPts val="0"/>
                        </a:spcAft>
                        <a:buClrTx/>
                        <a:buSzTx/>
                        <a:buFontTx/>
                        <a:buNone/>
                        <a:tabLst/>
                        <a:defRPr/>
                      </a:pPr>
                      <a:endParaRPr lang="ru-RU" sz="1200" b="1" kern="1200" dirty="0">
                        <a:solidFill>
                          <a:schemeClr val="tx1"/>
                        </a:solidFill>
                        <a:latin typeface="Times New Roman" panose="02020603050405020304" pitchFamily="18" charset="0"/>
                        <a:ea typeface="+mn-ea"/>
                        <a:cs typeface="Times New Roman" panose="02020603050405020304" pitchFamily="18" charset="0"/>
                      </a:endParaRPr>
                    </a:p>
                  </a:txBody>
                  <a:tcPr marL="96013" marR="96013" marT="64008" marB="64008"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solidFill>
                  </a:tcPr>
                </a:tc>
              </a:tr>
              <a:tr h="1197186">
                <a:tc>
                  <a:txBody>
                    <a:bodyPr/>
                    <a:lstStyle/>
                    <a:p>
                      <a:pPr marL="0" marR="0" lvl="0" indent="0" algn="ctr" defTabSz="790849" rtl="0" eaLnBrk="1" fontAlgn="auto" latinLnBrk="0" hangingPunct="1">
                        <a:lnSpc>
                          <a:spcPct val="115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ru-RU"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96013" marR="96013" marT="64008" marB="64008"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790849" rtl="0" eaLnBrk="1" fontAlgn="auto" latinLnBrk="0" hangingPunct="1">
                        <a:lnSpc>
                          <a:spcPct val="115000"/>
                        </a:lnSpc>
                        <a:spcBef>
                          <a:spcPts val="0"/>
                        </a:spcBef>
                        <a:spcAft>
                          <a:spcPts val="0"/>
                        </a:spcAft>
                        <a:buClrTx/>
                        <a:buSzTx/>
                        <a:buFontTx/>
                        <a:buNone/>
                        <a:tabLst/>
                        <a:defRPr/>
                      </a:pPr>
                      <a:endParaRPr lang="ru-RU" sz="1200" b="1" kern="1200" dirty="0">
                        <a:solidFill>
                          <a:schemeClr val="tx1"/>
                        </a:solidFill>
                        <a:latin typeface="Times New Roman" panose="02020603050405020304" pitchFamily="18" charset="0"/>
                        <a:ea typeface="+mn-ea"/>
                        <a:cs typeface="Times New Roman" panose="02020603050405020304" pitchFamily="18" charset="0"/>
                      </a:endParaRPr>
                    </a:p>
                  </a:txBody>
                  <a:tcPr marL="96013" marR="96013"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790849" rtl="0" eaLnBrk="1" fontAlgn="auto" latinLnBrk="0" hangingPunct="1">
                        <a:lnSpc>
                          <a:spcPct val="115000"/>
                        </a:lnSpc>
                        <a:spcBef>
                          <a:spcPts val="0"/>
                        </a:spcBef>
                        <a:spcAft>
                          <a:spcPts val="0"/>
                        </a:spcAft>
                        <a:buClrTx/>
                        <a:buSzTx/>
                        <a:buFontTx/>
                        <a:buNone/>
                        <a:tabLst/>
                        <a:defRPr/>
                      </a:pPr>
                      <a:endParaRPr lang="ru-RU" sz="1200" b="1" kern="1200" dirty="0">
                        <a:solidFill>
                          <a:schemeClr val="tx1"/>
                        </a:solidFill>
                        <a:latin typeface="Times New Roman" panose="02020603050405020304" pitchFamily="18" charset="0"/>
                        <a:ea typeface="+mn-ea"/>
                        <a:cs typeface="Times New Roman" panose="02020603050405020304" pitchFamily="18" charset="0"/>
                      </a:endParaRPr>
                    </a:p>
                  </a:txBody>
                  <a:tcPr marL="96013" marR="96013"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790849" rtl="0" eaLnBrk="1" fontAlgn="auto" latinLnBrk="0" hangingPunct="1">
                        <a:lnSpc>
                          <a:spcPct val="115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ru-RU"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96013" marR="96013"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790849" rtl="0" eaLnBrk="1" fontAlgn="auto" latinLnBrk="0" hangingPunct="1">
                        <a:lnSpc>
                          <a:spcPct val="115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ru-RU"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96013" marR="96013"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solidFill>
                  </a:tcPr>
                </a:tc>
                <a:tc>
                  <a:txBody>
                    <a:bodyPr/>
                    <a:lstStyle/>
                    <a:p>
                      <a:pPr marL="0" marR="0" indent="0" algn="ctr" defTabSz="790849" rtl="0" eaLnBrk="1" fontAlgn="auto" latinLnBrk="0" hangingPunct="1">
                        <a:lnSpc>
                          <a:spcPct val="115000"/>
                        </a:lnSpc>
                        <a:spcBef>
                          <a:spcPts val="0"/>
                        </a:spcBef>
                        <a:spcAft>
                          <a:spcPts val="0"/>
                        </a:spcAft>
                        <a:buClrTx/>
                        <a:buSzTx/>
                        <a:buFontTx/>
                        <a:buNone/>
                        <a:tabLst/>
                        <a:defRPr/>
                      </a:pPr>
                      <a:endParaRPr lang="ru-RU" sz="1200" b="1" kern="1200" dirty="0">
                        <a:solidFill>
                          <a:schemeClr val="tx1"/>
                        </a:solidFill>
                        <a:latin typeface="Times New Roman" panose="02020603050405020304" pitchFamily="18" charset="0"/>
                        <a:ea typeface="+mn-ea"/>
                        <a:cs typeface="Times New Roman" panose="02020603050405020304" pitchFamily="18" charset="0"/>
                      </a:endParaRPr>
                    </a:p>
                  </a:txBody>
                  <a:tcPr marL="96013" marR="96013"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solidFill>
                  </a:tcPr>
                </a:tc>
                <a:tc>
                  <a:txBody>
                    <a:bodyPr/>
                    <a:lstStyle/>
                    <a:p>
                      <a:pPr marL="0" marR="0" indent="0" algn="ctr" defTabSz="790849" rtl="0" eaLnBrk="1" fontAlgn="auto" latinLnBrk="0" hangingPunct="1">
                        <a:lnSpc>
                          <a:spcPct val="115000"/>
                        </a:lnSpc>
                        <a:spcBef>
                          <a:spcPts val="0"/>
                        </a:spcBef>
                        <a:spcAft>
                          <a:spcPts val="0"/>
                        </a:spcAft>
                        <a:buClrTx/>
                        <a:buSzTx/>
                        <a:buFontTx/>
                        <a:buNone/>
                        <a:tabLst/>
                        <a:defRPr/>
                      </a:pPr>
                      <a:endParaRPr lang="ru-RU" sz="1200" b="1" kern="1200" dirty="0">
                        <a:solidFill>
                          <a:schemeClr val="tx1"/>
                        </a:solidFill>
                        <a:latin typeface="Times New Roman" panose="02020603050405020304" pitchFamily="18" charset="0"/>
                        <a:ea typeface="+mn-ea"/>
                        <a:cs typeface="Times New Roman" panose="02020603050405020304" pitchFamily="18" charset="0"/>
                      </a:endParaRPr>
                    </a:p>
                  </a:txBody>
                  <a:tcPr marL="96013" marR="96013"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solidFill>
                  </a:tcPr>
                </a:tc>
                <a:tc>
                  <a:txBody>
                    <a:bodyPr/>
                    <a:lstStyle/>
                    <a:p>
                      <a:pPr marL="0" marR="0" indent="0" algn="ctr" defTabSz="790849" rtl="0" eaLnBrk="1" fontAlgn="auto" latinLnBrk="0" hangingPunct="1">
                        <a:lnSpc>
                          <a:spcPct val="115000"/>
                        </a:lnSpc>
                        <a:spcBef>
                          <a:spcPts val="0"/>
                        </a:spcBef>
                        <a:spcAft>
                          <a:spcPts val="0"/>
                        </a:spcAft>
                        <a:buClrTx/>
                        <a:buSzTx/>
                        <a:buFontTx/>
                        <a:buNone/>
                        <a:tabLst/>
                        <a:defRPr/>
                      </a:pPr>
                      <a:endParaRPr lang="ru-RU" sz="1200" b="1" kern="1200" dirty="0">
                        <a:solidFill>
                          <a:schemeClr val="tx1"/>
                        </a:solidFill>
                        <a:latin typeface="Times New Roman" panose="02020603050405020304" pitchFamily="18" charset="0"/>
                        <a:ea typeface="+mn-ea"/>
                        <a:cs typeface="Times New Roman" panose="02020603050405020304" pitchFamily="18" charset="0"/>
                      </a:endParaRPr>
                    </a:p>
                  </a:txBody>
                  <a:tcPr marL="96013" marR="96013"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solidFill>
                  </a:tcPr>
                </a:tc>
                <a:tc>
                  <a:txBody>
                    <a:bodyPr/>
                    <a:lstStyle/>
                    <a:p>
                      <a:pPr marL="0" marR="0" indent="0" algn="ctr" defTabSz="790849" rtl="0" eaLnBrk="1" fontAlgn="auto" latinLnBrk="0" hangingPunct="1">
                        <a:lnSpc>
                          <a:spcPct val="115000"/>
                        </a:lnSpc>
                        <a:spcBef>
                          <a:spcPts val="0"/>
                        </a:spcBef>
                        <a:spcAft>
                          <a:spcPts val="0"/>
                        </a:spcAft>
                        <a:buClrTx/>
                        <a:buSzTx/>
                        <a:buFontTx/>
                        <a:buNone/>
                        <a:tabLst/>
                        <a:defRPr/>
                      </a:pPr>
                      <a:endParaRPr lang="ru-RU" sz="1200" b="1" kern="1200" dirty="0">
                        <a:solidFill>
                          <a:schemeClr val="tx1"/>
                        </a:solidFill>
                        <a:latin typeface="Times New Roman" panose="02020603050405020304" pitchFamily="18" charset="0"/>
                        <a:ea typeface="+mn-ea"/>
                        <a:cs typeface="Times New Roman" panose="02020603050405020304" pitchFamily="18" charset="0"/>
                      </a:endParaRPr>
                    </a:p>
                  </a:txBody>
                  <a:tcPr marL="96013" marR="96013"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solidFill>
                  </a:tcPr>
                </a:tc>
                <a:tc>
                  <a:txBody>
                    <a:bodyPr/>
                    <a:lstStyle/>
                    <a:p>
                      <a:pPr marL="0" marR="0" indent="0" algn="ctr" defTabSz="790849" rtl="0" eaLnBrk="1" fontAlgn="auto" latinLnBrk="0" hangingPunct="1">
                        <a:lnSpc>
                          <a:spcPct val="115000"/>
                        </a:lnSpc>
                        <a:spcBef>
                          <a:spcPts val="0"/>
                        </a:spcBef>
                        <a:spcAft>
                          <a:spcPts val="0"/>
                        </a:spcAft>
                        <a:buClrTx/>
                        <a:buSzTx/>
                        <a:buFontTx/>
                        <a:buNone/>
                        <a:tabLst/>
                        <a:defRPr/>
                      </a:pPr>
                      <a:endParaRPr lang="ru-RU" sz="1200" b="1" kern="1200" dirty="0">
                        <a:solidFill>
                          <a:schemeClr val="tx1"/>
                        </a:solidFill>
                        <a:latin typeface="Times New Roman" panose="02020603050405020304" pitchFamily="18" charset="0"/>
                        <a:ea typeface="+mn-ea"/>
                        <a:cs typeface="Times New Roman" panose="02020603050405020304" pitchFamily="18" charset="0"/>
                      </a:endParaRPr>
                    </a:p>
                  </a:txBody>
                  <a:tcPr marL="96013" marR="96013"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solidFill>
                  </a:tcPr>
                </a:tc>
                <a:tc>
                  <a:txBody>
                    <a:bodyPr/>
                    <a:lstStyle/>
                    <a:p>
                      <a:pPr marL="0" marR="0" indent="0" algn="ctr" defTabSz="790849" rtl="0" eaLnBrk="1" fontAlgn="auto" latinLnBrk="0" hangingPunct="1">
                        <a:lnSpc>
                          <a:spcPct val="115000"/>
                        </a:lnSpc>
                        <a:spcBef>
                          <a:spcPts val="0"/>
                        </a:spcBef>
                        <a:spcAft>
                          <a:spcPts val="0"/>
                        </a:spcAft>
                        <a:buClrTx/>
                        <a:buSzTx/>
                        <a:buFontTx/>
                        <a:buNone/>
                        <a:tabLst/>
                        <a:defRPr/>
                      </a:pPr>
                      <a:endParaRPr lang="ru-RU" sz="1200" b="1" kern="1200" dirty="0">
                        <a:solidFill>
                          <a:schemeClr val="tx1"/>
                        </a:solidFill>
                        <a:latin typeface="Times New Roman" panose="02020603050405020304" pitchFamily="18" charset="0"/>
                        <a:ea typeface="+mn-ea"/>
                        <a:cs typeface="Times New Roman" panose="02020603050405020304" pitchFamily="18" charset="0"/>
                      </a:endParaRPr>
                    </a:p>
                  </a:txBody>
                  <a:tcPr marL="96013" marR="96013"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solidFill>
                  </a:tcPr>
                </a:tc>
                <a:tc>
                  <a:txBody>
                    <a:bodyPr/>
                    <a:lstStyle/>
                    <a:p>
                      <a:pPr marL="0" marR="0" indent="0" algn="ctr" defTabSz="790849" rtl="0" eaLnBrk="1" fontAlgn="auto" latinLnBrk="0" hangingPunct="1">
                        <a:lnSpc>
                          <a:spcPct val="115000"/>
                        </a:lnSpc>
                        <a:spcBef>
                          <a:spcPts val="0"/>
                        </a:spcBef>
                        <a:spcAft>
                          <a:spcPts val="0"/>
                        </a:spcAft>
                        <a:buClrTx/>
                        <a:buSzTx/>
                        <a:buFontTx/>
                        <a:buNone/>
                        <a:tabLst/>
                        <a:defRPr/>
                      </a:pPr>
                      <a:endParaRPr lang="ru-RU" sz="1200" b="1" kern="1200" dirty="0">
                        <a:solidFill>
                          <a:schemeClr val="tx1"/>
                        </a:solidFill>
                        <a:latin typeface="Times New Roman" panose="02020603050405020304" pitchFamily="18" charset="0"/>
                        <a:ea typeface="+mn-ea"/>
                        <a:cs typeface="Times New Roman" panose="02020603050405020304" pitchFamily="18" charset="0"/>
                      </a:endParaRPr>
                    </a:p>
                  </a:txBody>
                  <a:tcPr marL="96013" marR="96013" marT="64008" marB="64008"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solidFill>
                  </a:tcPr>
                </a:tc>
              </a:tr>
            </a:tbl>
          </a:graphicData>
        </a:graphic>
      </p:graphicFrame>
      <p:sp>
        <p:nvSpPr>
          <p:cNvPr id="5" name="Номер слайда 1"/>
          <p:cNvSpPr txBox="1">
            <a:spLocks/>
          </p:cNvSpPr>
          <p:nvPr/>
        </p:nvSpPr>
        <p:spPr>
          <a:xfrm>
            <a:off x="9695476" y="9046940"/>
            <a:ext cx="2987040" cy="511175"/>
          </a:xfrm>
          <a:prstGeom prst="rect">
            <a:avLst/>
          </a:prstGeom>
        </p:spPr>
        <p:txBody>
          <a:bodyPr vert="horz" lIns="107528" tIns="53764" rIns="107528" bIns="53764" rtlCol="0" anchor="ctr"/>
          <a:lstStyle>
            <a:defPPr>
              <a:defRPr lang="ru-RU"/>
            </a:defPPr>
            <a:lvl1pPr algn="r" rtl="0" fontAlgn="base">
              <a:spcBef>
                <a:spcPct val="0"/>
              </a:spcBef>
              <a:spcAft>
                <a:spcPct val="0"/>
              </a:spcAft>
              <a:defRPr sz="1200" kern="1200">
                <a:solidFill>
                  <a:schemeClr val="tx1">
                    <a:tint val="75000"/>
                  </a:schemeClr>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47EA9584-6FC9-446B-89E9-C9D48C4D1663}" type="slidenum">
              <a:rPr lang="ru-RU" sz="1400" smtClean="0">
                <a:solidFill>
                  <a:prstClr val="black">
                    <a:tint val="75000"/>
                  </a:prstClr>
                </a:solidFill>
              </a:rPr>
              <a:pPr>
                <a:defRPr/>
              </a:pPr>
              <a:t>19</a:t>
            </a:fld>
            <a:endParaRPr lang="ru-RU" sz="1400" dirty="0">
              <a:solidFill>
                <a:prstClr val="black">
                  <a:tint val="75000"/>
                </a:prstClr>
              </a:solidFill>
            </a:endParaRPr>
          </a:p>
        </p:txBody>
      </p:sp>
    </p:spTree>
    <p:extLst>
      <p:ext uri="{BB962C8B-B14F-4D97-AF65-F5344CB8AC3E}">
        <p14:creationId xmlns:p14="http://schemas.microsoft.com/office/powerpoint/2010/main" val="1966435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375916950"/>
              </p:ext>
            </p:extLst>
          </p:nvPr>
        </p:nvGraphicFramePr>
        <p:xfrm>
          <a:off x="340244" y="701749"/>
          <a:ext cx="12099852" cy="7409018"/>
        </p:xfrm>
        <a:graphic>
          <a:graphicData uri="http://schemas.openxmlformats.org/drawingml/2006/table">
            <a:tbl>
              <a:tblPr>
                <a:effectLst/>
                <a:tableStyleId>{5C22544A-7EE6-4342-B048-85BDC9FD1C3A}</a:tableStyleId>
              </a:tblPr>
              <a:tblGrid>
                <a:gridCol w="10590029">
                  <a:extLst>
                    <a:ext uri="{9D8B030D-6E8A-4147-A177-3AD203B41FA5}">
                      <a16:colId xmlns="" xmlns:a16="http://schemas.microsoft.com/office/drawing/2014/main" val="20003"/>
                    </a:ext>
                  </a:extLst>
                </a:gridCol>
                <a:gridCol w="1509823"/>
              </a:tblGrid>
              <a:tr h="554736">
                <a:tc>
                  <a:txBody>
                    <a:bodyPr/>
                    <a:lstStyle/>
                    <a:p>
                      <a:pPr marL="0" indent="457200" algn="l" fontAlgn="ctr">
                        <a:buFont typeface="+mj-lt"/>
                        <a:buNone/>
                      </a:pPr>
                      <a:r>
                        <a:rPr lang="ru-RU" sz="1800" u="none" strike="noStrike" dirty="0" smtClean="0">
                          <a:effectLst/>
                          <a:latin typeface="Times New Roman" panose="02020603050405020304" pitchFamily="18" charset="0"/>
                          <a:cs typeface="Times New Roman" panose="02020603050405020304" pitchFamily="18" charset="0"/>
                        </a:rPr>
                        <a:t>  </a:t>
                      </a:r>
                    </a:p>
                    <a:p>
                      <a:pPr marL="0" indent="85725" algn="l" fontAlgn="ctr">
                        <a:buFont typeface="+mj-lt"/>
                        <a:buNone/>
                      </a:pPr>
                      <a:r>
                        <a:rPr lang="ru-RU" sz="1800" u="none" strike="noStrike" dirty="0" smtClean="0">
                          <a:effectLst/>
                          <a:latin typeface="Times New Roman" panose="02020603050405020304" pitchFamily="18" charset="0"/>
                          <a:cs typeface="Times New Roman" panose="02020603050405020304" pitchFamily="18" charset="0"/>
                        </a:rPr>
                        <a:t> План:</a:t>
                      </a:r>
                      <a:endParaRPr lang="ru-RU" sz="1800" u="none" strike="noStrike" dirty="0">
                        <a:effectLst/>
                        <a:latin typeface="Times New Roman" panose="02020603050405020304" pitchFamily="18" charset="0"/>
                        <a:cs typeface="Times New Roman" panose="02020603050405020304" pitchFamily="18" charset="0"/>
                      </a:endParaRPr>
                    </a:p>
                  </a:txBody>
                  <a:tcPr marL="0" marR="0" marT="0" marB="0">
                    <a:solidFill>
                      <a:schemeClr val="accent1">
                        <a:lumMod val="20000"/>
                        <a:lumOff val="80000"/>
                        <a:alpha val="69000"/>
                      </a:schemeClr>
                    </a:solidFill>
                  </a:tcPr>
                </a:tc>
                <a:tc>
                  <a:txBody>
                    <a:bodyPr/>
                    <a:lstStyle/>
                    <a:p>
                      <a:pPr marL="0" indent="0" algn="l" fontAlgn="ctr">
                        <a:buFont typeface="+mj-lt"/>
                        <a:buNone/>
                      </a:pPr>
                      <a:endParaRPr lang="ru-RU" sz="1800" u="none" strike="noStrike" dirty="0" smtClean="0">
                        <a:effectLst/>
                        <a:latin typeface="Times New Roman" panose="02020603050405020304" pitchFamily="18" charset="0"/>
                        <a:cs typeface="Times New Roman" panose="02020603050405020304" pitchFamily="18" charset="0"/>
                      </a:endParaRPr>
                    </a:p>
                    <a:p>
                      <a:pPr marL="0" indent="0" algn="ctr" fontAlgn="ctr">
                        <a:buFont typeface="+mj-lt"/>
                        <a:buNone/>
                      </a:pPr>
                      <a:r>
                        <a:rPr lang="ru-RU" sz="1800" u="none" strike="noStrike" dirty="0" smtClean="0">
                          <a:effectLst/>
                          <a:latin typeface="Times New Roman" panose="02020603050405020304" pitchFamily="18" charset="0"/>
                          <a:cs typeface="Times New Roman" panose="02020603050405020304" pitchFamily="18" charset="0"/>
                        </a:rPr>
                        <a:t>Номер слайда</a:t>
                      </a:r>
                      <a:endParaRPr lang="ru-RU" sz="1800" u="none" strike="noStrike" dirty="0">
                        <a:effectLst/>
                        <a:latin typeface="Times New Roman" panose="02020603050405020304" pitchFamily="18" charset="0"/>
                        <a:cs typeface="Times New Roman" panose="02020603050405020304" pitchFamily="18" charset="0"/>
                      </a:endParaRPr>
                    </a:p>
                  </a:txBody>
                  <a:tcPr marL="0" marR="0" marT="0" marB="0">
                    <a:solidFill>
                      <a:schemeClr val="accent1">
                        <a:lumMod val="20000"/>
                        <a:lumOff val="80000"/>
                        <a:alpha val="69000"/>
                      </a:schemeClr>
                    </a:solidFill>
                  </a:tcPr>
                </a:tc>
              </a:tr>
              <a:tr h="638086">
                <a:tc>
                  <a:txBody>
                    <a:bodyPr/>
                    <a:lstStyle/>
                    <a:p>
                      <a:pPr marL="627063" indent="0" algn="just" defTabSz="1096644" rtl="0" eaLnBrk="1" fontAlgn="ctr" latinLnBrk="0" hangingPunct="1">
                        <a:buFont typeface="+mj-lt"/>
                        <a:buNone/>
                      </a:pPr>
                      <a:endParaRPr lang="ru-RU" sz="1800" u="none" strike="noStrike"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85725" indent="0" algn="just" defTabSz="1096644" rtl="0" eaLnBrk="1" fontAlgn="ctr" latinLnBrk="0" hangingPunct="1">
                        <a:buFont typeface="+mj-lt"/>
                        <a:buNone/>
                      </a:pPr>
                      <a:r>
                        <a:rPr lang="ru-RU" sz="18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1. Общая информация о казначейском сопровождении целевых средств</a:t>
                      </a:r>
                      <a:endParaRPr lang="ru-RU" sz="1800" u="none" strike="noStrike" dirty="0">
                        <a:effectLst/>
                        <a:latin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alpha val="69000"/>
                      </a:schemeClr>
                    </a:solidFill>
                  </a:tcPr>
                </a:tc>
                <a:tc>
                  <a:txBody>
                    <a:bodyPr/>
                    <a:lstStyle/>
                    <a:p>
                      <a:pPr marL="0" indent="0" algn="ctr" fontAlgn="ctr">
                        <a:buFont typeface="+mj-lt"/>
                        <a:buNone/>
                      </a:pPr>
                      <a:endParaRPr lang="ru-RU" sz="1800" u="none" strike="noStrike" dirty="0" smtClean="0">
                        <a:effectLst/>
                        <a:latin typeface="Times New Roman" panose="02020603050405020304" pitchFamily="18" charset="0"/>
                        <a:cs typeface="Times New Roman" panose="02020603050405020304" pitchFamily="18" charset="0"/>
                      </a:endParaRPr>
                    </a:p>
                    <a:p>
                      <a:pPr marL="0" indent="0" algn="ctr" fontAlgn="ctr">
                        <a:buFont typeface="+mj-lt"/>
                        <a:buNone/>
                      </a:pPr>
                      <a:r>
                        <a:rPr lang="ru-RU" sz="1800" u="none" strike="noStrike" dirty="0" smtClean="0">
                          <a:effectLst/>
                          <a:latin typeface="Times New Roman" panose="02020603050405020304" pitchFamily="18" charset="0"/>
                          <a:cs typeface="Times New Roman" panose="02020603050405020304" pitchFamily="18" charset="0"/>
                        </a:rPr>
                        <a:t>3-20</a:t>
                      </a:r>
                      <a:endParaRPr lang="ru-RU" sz="1800" u="none" strike="noStrike" dirty="0">
                        <a:effectLst/>
                        <a:latin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alpha val="69000"/>
                      </a:schemeClr>
                    </a:solidFill>
                  </a:tcPr>
                </a:tc>
                <a:extLst>
                  <a:ext uri="{0D108BD9-81ED-4DB2-BD59-A6C34878D82A}">
                    <a16:rowId xmlns="" xmlns:a16="http://schemas.microsoft.com/office/drawing/2014/main" val="10009"/>
                  </a:ext>
                </a:extLst>
              </a:tr>
              <a:tr h="1386840">
                <a:tc>
                  <a:txBody>
                    <a:bodyPr/>
                    <a:lstStyle/>
                    <a:p>
                      <a:pPr marL="85725" indent="0" algn="just" defTabSz="1096644" rtl="0" eaLnBrk="1" fontAlgn="ctr" latinLnBrk="0" hangingPunct="1">
                        <a:buFont typeface="+mj-lt"/>
                        <a:buNone/>
                      </a:pPr>
                      <a:endParaRPr lang="ru-RU" sz="1800" u="none" strike="noStrike"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85725" indent="0" algn="just" defTabSz="1096644" rtl="0" eaLnBrk="1" fontAlgn="ctr" latinLnBrk="0" hangingPunct="1">
                        <a:buFont typeface="+mj-lt"/>
                        <a:buNone/>
                      </a:pPr>
                      <a:r>
                        <a:rPr lang="ru-RU" sz="18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a:t>
                      </a:r>
                      <a:r>
                        <a:rPr lang="ru-RU" sz="1800" u="none" strike="noStrike"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8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Эксперимент Федерального казначейства и Федеральной антимонопольной службы по применению расчетно-калькуляционных материалов при санкционировании расходов в рамках казначейского сопровождения государственного оборонного заказа для выработки механизмов, предотвращающих необоснованное завышение цен </a:t>
                      </a:r>
                      <a:endParaRPr lang="ru-RU" sz="18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0" marR="0" marT="0" marB="0" anchor="ctr">
                    <a:solidFill>
                      <a:schemeClr val="accent1">
                        <a:lumMod val="20000"/>
                        <a:lumOff val="80000"/>
                        <a:alpha val="69000"/>
                      </a:schemeClr>
                    </a:solidFill>
                  </a:tcPr>
                </a:tc>
                <a:tc>
                  <a:txBody>
                    <a:bodyPr/>
                    <a:lstStyle/>
                    <a:p>
                      <a:pPr marL="0" indent="0" algn="ctr" fontAlgn="ctr">
                        <a:buFont typeface="+mj-lt"/>
                        <a:buNone/>
                      </a:pPr>
                      <a:endParaRPr lang="ru-RU" sz="1800" b="0" i="0" u="none" strike="noStrike" dirty="0" smtClean="0">
                        <a:solidFill>
                          <a:srgbClr val="000000"/>
                        </a:solidFill>
                        <a:effectLst/>
                        <a:latin typeface="Times New Roman" panose="02020603050405020304" pitchFamily="18" charset="0"/>
                        <a:cs typeface="Times New Roman" panose="02020603050405020304" pitchFamily="18" charset="0"/>
                      </a:endParaRPr>
                    </a:p>
                    <a:p>
                      <a:pPr marL="0" indent="0" algn="ctr" fontAlgn="ctr">
                        <a:buFont typeface="+mj-lt"/>
                        <a:buNone/>
                      </a:pPr>
                      <a:endParaRPr lang="ru-RU" sz="1800" b="0" i="0" u="none" strike="noStrike" dirty="0" smtClean="0">
                        <a:solidFill>
                          <a:srgbClr val="000000"/>
                        </a:solidFill>
                        <a:effectLst/>
                        <a:latin typeface="Times New Roman" panose="02020603050405020304" pitchFamily="18" charset="0"/>
                        <a:cs typeface="Times New Roman" panose="02020603050405020304" pitchFamily="18" charset="0"/>
                      </a:endParaRPr>
                    </a:p>
                    <a:p>
                      <a:pPr marL="0" indent="0" algn="ctr" fontAlgn="ctr">
                        <a:buFont typeface="+mj-lt"/>
                        <a:buNone/>
                      </a:pPr>
                      <a:endParaRPr lang="ru-RU" sz="1800" b="0" i="0" u="none" strike="noStrike" dirty="0" smtClean="0">
                        <a:solidFill>
                          <a:srgbClr val="000000"/>
                        </a:solidFill>
                        <a:effectLst/>
                        <a:latin typeface="Times New Roman" panose="02020603050405020304" pitchFamily="18" charset="0"/>
                        <a:cs typeface="Times New Roman" panose="02020603050405020304" pitchFamily="18" charset="0"/>
                      </a:endParaRPr>
                    </a:p>
                    <a:p>
                      <a:pPr marL="0" indent="0" algn="ctr" fontAlgn="ctr">
                        <a:buFont typeface="+mj-lt"/>
                        <a:buNone/>
                      </a:pPr>
                      <a:endParaRPr lang="ru-RU" sz="1800" b="0" i="0" u="none" strike="noStrike" dirty="0" smtClean="0">
                        <a:solidFill>
                          <a:srgbClr val="000000"/>
                        </a:solidFill>
                        <a:effectLst/>
                        <a:latin typeface="Times New Roman" panose="02020603050405020304" pitchFamily="18" charset="0"/>
                        <a:cs typeface="Times New Roman" panose="02020603050405020304" pitchFamily="18" charset="0"/>
                      </a:endParaRPr>
                    </a:p>
                    <a:p>
                      <a:pPr marL="0" indent="0" algn="ctr" fontAlgn="ctr">
                        <a:buFont typeface="+mj-lt"/>
                        <a:buNone/>
                      </a:pPr>
                      <a:r>
                        <a:rPr lang="ru-RU" sz="1800" b="0" i="0" u="none" strike="noStrike" dirty="0" smtClean="0">
                          <a:solidFill>
                            <a:srgbClr val="000000"/>
                          </a:solidFill>
                          <a:effectLst/>
                          <a:latin typeface="Times New Roman" panose="02020603050405020304" pitchFamily="18" charset="0"/>
                          <a:cs typeface="Times New Roman" panose="02020603050405020304" pitchFamily="18" charset="0"/>
                        </a:rPr>
                        <a:t>21-26</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alpha val="69000"/>
                      </a:schemeClr>
                    </a:solidFill>
                  </a:tcPr>
                </a:tc>
                <a:extLst>
                  <a:ext uri="{0D108BD9-81ED-4DB2-BD59-A6C34878D82A}">
                    <a16:rowId xmlns="" xmlns:a16="http://schemas.microsoft.com/office/drawing/2014/main" val="10010"/>
                  </a:ext>
                </a:extLst>
              </a:tr>
              <a:tr h="1097279">
                <a:tc>
                  <a:txBody>
                    <a:bodyPr/>
                    <a:lstStyle/>
                    <a:p>
                      <a:pPr marL="85725" indent="0" algn="just" defTabSz="1096644" rtl="0" eaLnBrk="1" fontAlgn="ctr" latinLnBrk="0" hangingPunct="1">
                        <a:buFont typeface="+mj-lt"/>
                        <a:buNone/>
                      </a:pPr>
                      <a:endParaRPr lang="ru-RU" sz="1800" u="none" strike="noStrike"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85725" indent="0" algn="just" defTabSz="1096644" rtl="0" eaLnBrk="1" fontAlgn="ctr" latinLnBrk="0" hangingPunct="1">
                        <a:buFont typeface="+mj-lt"/>
                        <a:buNone/>
                      </a:pPr>
                      <a:r>
                        <a:rPr lang="ru-RU" sz="18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3. Эксперимент,  проводимый Федеральным казначейством в Республике Татарстан в рамках «гражданского» казначейского сопровождения для выработки механизмов, предотвращающих необоснованное завышение цен</a:t>
                      </a:r>
                    </a:p>
                  </a:txBody>
                  <a:tcPr marL="0" marR="0" marT="0" marB="0" anchor="ctr">
                    <a:solidFill>
                      <a:schemeClr val="accent1">
                        <a:lumMod val="20000"/>
                        <a:lumOff val="80000"/>
                        <a:alpha val="69000"/>
                      </a:schemeClr>
                    </a:solidFill>
                  </a:tcPr>
                </a:tc>
                <a:tc>
                  <a:txBody>
                    <a:bodyPr/>
                    <a:lstStyle/>
                    <a:p>
                      <a:pPr marL="0" indent="0" algn="ctr" defTabSz="1096644" rtl="0" eaLnBrk="1" fontAlgn="ctr" latinLnBrk="0" hangingPunct="1">
                        <a:buFont typeface="+mj-lt"/>
                        <a:buNone/>
                      </a:pPr>
                      <a:endParaRPr lang="ru-RU" sz="18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endParaRPr>
                    </a:p>
                    <a:p>
                      <a:pPr marL="0" indent="0" algn="ctr" defTabSz="1096644" rtl="0" eaLnBrk="1" fontAlgn="ctr" latinLnBrk="0" hangingPunct="1">
                        <a:buFont typeface="+mj-lt"/>
                        <a:buNone/>
                      </a:pPr>
                      <a:endParaRPr lang="ru-RU" sz="18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endParaRPr>
                    </a:p>
                    <a:p>
                      <a:pPr marL="0" indent="0" algn="ctr" defTabSz="1096644" rtl="0" eaLnBrk="1" fontAlgn="ctr" latinLnBrk="0" hangingPunct="1">
                        <a:buFont typeface="+mj-lt"/>
                        <a:buNone/>
                      </a:pPr>
                      <a:r>
                        <a:rPr lang="ru-RU" sz="18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27-30</a:t>
                      </a:r>
                    </a:p>
                  </a:txBody>
                  <a:tcPr marL="0" marR="0" marT="0" marB="0" anchor="ctr">
                    <a:solidFill>
                      <a:schemeClr val="accent1">
                        <a:lumMod val="20000"/>
                        <a:lumOff val="80000"/>
                        <a:alpha val="69000"/>
                      </a:schemeClr>
                    </a:solidFill>
                  </a:tcPr>
                </a:tc>
                <a:extLst>
                  <a:ext uri="{0D108BD9-81ED-4DB2-BD59-A6C34878D82A}">
                    <a16:rowId xmlns="" xmlns:a16="http://schemas.microsoft.com/office/drawing/2014/main" val="10011"/>
                  </a:ext>
                </a:extLst>
              </a:tr>
              <a:tr h="554736">
                <a:tc>
                  <a:txBody>
                    <a:bodyPr/>
                    <a:lstStyle/>
                    <a:p>
                      <a:pPr marL="85725" indent="0" algn="just" defTabSz="1096644" rtl="0" eaLnBrk="1" fontAlgn="ctr" latinLnBrk="0" hangingPunct="1">
                        <a:buFont typeface="+mj-lt"/>
                        <a:buNone/>
                      </a:pPr>
                      <a:endParaRPr lang="ru-RU" sz="1800" u="none" strike="noStrike"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85725" indent="0" algn="just" defTabSz="1096644" rtl="0" eaLnBrk="1" fontAlgn="ctr" latinLnBrk="0" hangingPunct="1">
                        <a:buFont typeface="+mj-lt"/>
                        <a:buNone/>
                      </a:pPr>
                      <a:r>
                        <a:rPr lang="ru-RU" sz="18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4. Эксперимент по казначейскому сопровождению целевых средств Республики Карелия</a:t>
                      </a:r>
                      <a:endParaRPr lang="ru-RU" sz="1800" u="none" strike="noStrike"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marL="0" marR="0" marT="0" marB="0" anchor="ctr">
                    <a:solidFill>
                      <a:schemeClr val="accent1">
                        <a:lumMod val="20000"/>
                        <a:lumOff val="80000"/>
                        <a:alpha val="69000"/>
                      </a:schemeClr>
                    </a:solidFill>
                  </a:tcPr>
                </a:tc>
                <a:tc>
                  <a:txBody>
                    <a:bodyPr/>
                    <a:lstStyle/>
                    <a:p>
                      <a:pPr marL="0" indent="0" algn="ctr" fontAlgn="ctr">
                        <a:buFont typeface="+mj-lt"/>
                        <a:buNone/>
                      </a:pPr>
                      <a:r>
                        <a:rPr lang="ru-RU" sz="1800" u="none" strike="noStrike" dirty="0" smtClean="0">
                          <a:effectLst/>
                          <a:latin typeface="Times New Roman" panose="02020603050405020304" pitchFamily="18" charset="0"/>
                          <a:cs typeface="Times New Roman" panose="02020603050405020304" pitchFamily="18" charset="0"/>
                        </a:rPr>
                        <a:t>31-32</a:t>
                      </a:r>
                      <a:endParaRPr lang="ru-RU" sz="1800" u="none" strike="noStrike" dirty="0" smtClean="0">
                        <a:effectLst/>
                        <a:latin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alpha val="69000"/>
                      </a:schemeClr>
                    </a:solidFill>
                  </a:tcPr>
                </a:tc>
                <a:extLst>
                  <a:ext uri="{0D108BD9-81ED-4DB2-BD59-A6C34878D82A}">
                    <a16:rowId xmlns="" xmlns:a16="http://schemas.microsoft.com/office/drawing/2014/main" val="10012"/>
                  </a:ext>
                </a:extLst>
              </a:tr>
              <a:tr h="832104">
                <a:tc>
                  <a:txBody>
                    <a:bodyPr/>
                    <a:lstStyle/>
                    <a:p>
                      <a:pPr marL="85725" indent="0" algn="just" defTabSz="1096644" rtl="0" eaLnBrk="1" fontAlgn="ctr" latinLnBrk="0" hangingPunct="1">
                        <a:buFont typeface="+mj-lt"/>
                        <a:buNone/>
                      </a:pPr>
                      <a:endParaRPr lang="ru-RU" sz="1800" u="none" strike="noStrike"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85725" indent="0" algn="just" defTabSz="1096644" rtl="0" eaLnBrk="1" fontAlgn="ctr" latinLnBrk="0" hangingPunct="1">
                        <a:buFont typeface="+mj-lt"/>
                        <a:buNone/>
                      </a:pPr>
                      <a:r>
                        <a:rPr lang="ru-RU" sz="18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5. Итоги казначейского сопровождения целевых средств </a:t>
                      </a:r>
                    </a:p>
                    <a:p>
                      <a:pPr marL="85725" indent="0" algn="just" defTabSz="1096644" rtl="0" eaLnBrk="1" fontAlgn="ctr" latinLnBrk="0" hangingPunct="1">
                        <a:buFont typeface="+mj-lt"/>
                        <a:buNone/>
                      </a:pPr>
                      <a:r>
                        <a:rPr lang="ru-RU" sz="18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(распоряжение Правительства Российской Федерации от 14 июля 2017 года № 1502-р)</a:t>
                      </a:r>
                      <a:endParaRPr lang="ru-RU" sz="18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0" marR="0" marT="0" marB="0" anchor="ctr">
                    <a:solidFill>
                      <a:schemeClr val="accent1">
                        <a:lumMod val="20000"/>
                        <a:lumOff val="80000"/>
                        <a:alpha val="69000"/>
                      </a:schemeClr>
                    </a:solidFill>
                  </a:tcPr>
                </a:tc>
                <a:tc>
                  <a:txBody>
                    <a:bodyPr/>
                    <a:lstStyle/>
                    <a:p>
                      <a:pPr marL="0" indent="0" algn="ctr" fontAlgn="ctr">
                        <a:buFont typeface="+mj-lt"/>
                        <a:buNone/>
                      </a:pPr>
                      <a:r>
                        <a:rPr lang="ru-RU" sz="1800" b="0" i="0" u="none" strike="noStrike" dirty="0" smtClean="0">
                          <a:solidFill>
                            <a:srgbClr val="000000"/>
                          </a:solidFill>
                          <a:effectLst/>
                          <a:latin typeface="Times New Roman" panose="02020603050405020304" pitchFamily="18" charset="0"/>
                          <a:cs typeface="Times New Roman" panose="02020603050405020304" pitchFamily="18" charset="0"/>
                        </a:rPr>
                        <a:t>33-36</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alpha val="69000"/>
                      </a:schemeClr>
                    </a:solidFill>
                  </a:tcPr>
                </a:tc>
                <a:extLst>
                  <a:ext uri="{0D108BD9-81ED-4DB2-BD59-A6C34878D82A}">
                    <a16:rowId xmlns="" xmlns:a16="http://schemas.microsoft.com/office/drawing/2014/main" val="10013"/>
                  </a:ext>
                </a:extLst>
              </a:tr>
              <a:tr h="601157">
                <a:tc>
                  <a:txBody>
                    <a:bodyPr/>
                    <a:lstStyle/>
                    <a:p>
                      <a:pPr marL="85725" indent="0" algn="just" defTabSz="1096644" rtl="0" eaLnBrk="1" fontAlgn="ctr" latinLnBrk="0" hangingPunct="1">
                        <a:buFont typeface="+mj-lt"/>
                        <a:buNone/>
                      </a:pPr>
                      <a:endParaRPr lang="ru-RU" sz="1800" u="none" strike="noStrike" kern="1200" noProof="0" dirty="0" smtClean="0">
                        <a:solidFill>
                          <a:schemeClr val="dk1"/>
                        </a:solidFill>
                        <a:effectLst/>
                        <a:latin typeface="Times New Roman" panose="02020603050405020304" pitchFamily="18" charset="0"/>
                        <a:ea typeface="+mn-ea"/>
                        <a:cs typeface="Times New Roman" panose="02020603050405020304" pitchFamily="18" charset="0"/>
                      </a:endParaRPr>
                    </a:p>
                    <a:p>
                      <a:pPr marL="85725" indent="0" algn="just" defTabSz="1096644" rtl="0" eaLnBrk="1" fontAlgn="ctr" latinLnBrk="0" hangingPunct="1">
                        <a:buFont typeface="+mj-lt"/>
                        <a:buNone/>
                      </a:pPr>
                      <a:r>
                        <a:rPr lang="ru-RU" sz="1800" u="none" strike="noStrike" kern="1200" noProof="0" dirty="0" smtClean="0">
                          <a:solidFill>
                            <a:schemeClr val="dk1"/>
                          </a:solidFill>
                          <a:effectLst/>
                          <a:latin typeface="Times New Roman" panose="02020603050405020304" pitchFamily="18" charset="0"/>
                          <a:ea typeface="+mn-ea"/>
                          <a:cs typeface="Times New Roman" panose="02020603050405020304" pitchFamily="18" charset="0"/>
                        </a:rPr>
                        <a:t>6. Нормативное правовое регулирование казначейского сопровождения целевых средств</a:t>
                      </a:r>
                      <a:endParaRPr lang="ru-RU" sz="1800" u="none" strike="noStrike" kern="1200" noProof="0" dirty="0" smtClean="0">
                        <a:solidFill>
                          <a:schemeClr val="dk1"/>
                        </a:solidFill>
                        <a:effectLst/>
                        <a:latin typeface="Times New Roman" panose="02020603050405020304" pitchFamily="18" charset="0"/>
                        <a:ea typeface="+mn-ea"/>
                        <a:cs typeface="Times New Roman" panose="02020603050405020304" pitchFamily="18" charset="0"/>
                      </a:endParaRPr>
                    </a:p>
                  </a:txBody>
                  <a:tcPr marL="0" marR="0" marT="0" marB="0" anchor="ctr">
                    <a:solidFill>
                      <a:schemeClr val="accent1">
                        <a:lumMod val="20000"/>
                        <a:lumOff val="80000"/>
                        <a:alpha val="69000"/>
                      </a:schemeClr>
                    </a:solidFill>
                  </a:tcPr>
                </a:tc>
                <a:tc>
                  <a:txBody>
                    <a:bodyPr/>
                    <a:lstStyle/>
                    <a:p>
                      <a:pPr marL="0" indent="0" algn="ctr" defTabSz="1096644" rtl="0" eaLnBrk="1" fontAlgn="ctr" latinLnBrk="0" hangingPunct="1">
                        <a:buFont typeface="+mj-lt"/>
                        <a:buNone/>
                      </a:pPr>
                      <a:r>
                        <a:rPr lang="ru-RU" sz="1800" b="0" i="0" u="none" strike="noStrike" kern="1200" noProof="0" dirty="0" smtClean="0">
                          <a:solidFill>
                            <a:srgbClr val="000000"/>
                          </a:solidFill>
                          <a:effectLst/>
                          <a:latin typeface="Times New Roman" panose="02020603050405020304" pitchFamily="18" charset="0"/>
                          <a:ea typeface="+mn-ea"/>
                          <a:cs typeface="Times New Roman" panose="02020603050405020304" pitchFamily="18" charset="0"/>
                        </a:rPr>
                        <a:t>37-46</a:t>
                      </a:r>
                      <a:endParaRPr lang="ru-RU" sz="1800" b="0" i="0" u="none" strike="noStrike" kern="1200" noProof="0" dirty="0" smtClean="0">
                        <a:solidFill>
                          <a:srgbClr val="000000"/>
                        </a:solidFill>
                        <a:effectLst/>
                        <a:latin typeface="Times New Roman" panose="02020603050405020304" pitchFamily="18" charset="0"/>
                        <a:ea typeface="+mn-ea"/>
                        <a:cs typeface="Times New Roman" panose="02020603050405020304" pitchFamily="18" charset="0"/>
                      </a:endParaRPr>
                    </a:p>
                  </a:txBody>
                  <a:tcPr marL="0" marR="0" marT="0" marB="0" anchor="ctr">
                    <a:solidFill>
                      <a:schemeClr val="accent1">
                        <a:lumMod val="20000"/>
                        <a:lumOff val="80000"/>
                        <a:alpha val="69000"/>
                      </a:schemeClr>
                    </a:solidFill>
                  </a:tcPr>
                </a:tc>
              </a:tr>
              <a:tr h="554736">
                <a:tc>
                  <a:txBody>
                    <a:bodyPr/>
                    <a:lstStyle/>
                    <a:p>
                      <a:pPr marL="85725" indent="0" algn="just" defTabSz="1096644" rtl="0" eaLnBrk="1" fontAlgn="ctr" latinLnBrk="0" hangingPunct="1">
                        <a:buFont typeface="+mj-lt"/>
                        <a:buNone/>
                      </a:pPr>
                      <a:endParaRPr lang="ru-RU" sz="1800" u="none" strike="noStrike"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85725" indent="0" algn="just" defTabSz="1096644" rtl="0" eaLnBrk="1" fontAlgn="ctr" latinLnBrk="0" hangingPunct="1">
                        <a:buFont typeface="+mj-lt"/>
                        <a:buNone/>
                      </a:pPr>
                      <a:r>
                        <a:rPr lang="ru-RU" sz="18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7. Информационное обеспечение казначейского сопровождения целевых средств</a:t>
                      </a:r>
                      <a:endParaRPr lang="ru-RU" sz="1800" u="none" strike="noStrike"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marL="0" marR="0" marT="0" marB="0" anchor="ctr">
                    <a:solidFill>
                      <a:schemeClr val="accent1">
                        <a:lumMod val="20000"/>
                        <a:lumOff val="80000"/>
                        <a:alpha val="69000"/>
                      </a:schemeClr>
                    </a:solidFill>
                  </a:tcPr>
                </a:tc>
                <a:tc>
                  <a:txBody>
                    <a:bodyPr/>
                    <a:lstStyle/>
                    <a:p>
                      <a:pPr marL="0" indent="0" algn="ctr" defTabSz="914104" rtl="0" eaLnBrk="1" fontAlgn="ctr" latinLnBrk="0" hangingPunct="1">
                        <a:buFont typeface="+mj-lt"/>
                        <a:buNone/>
                      </a:pPr>
                      <a:r>
                        <a:rPr lang="ru-RU" sz="1800" u="none" strike="noStrike" dirty="0" smtClean="0">
                          <a:effectLst/>
                          <a:latin typeface="Times New Roman" panose="02020603050405020304" pitchFamily="18" charset="0"/>
                          <a:cs typeface="Times New Roman" panose="02020603050405020304" pitchFamily="18" charset="0"/>
                        </a:rPr>
                        <a:t>47-49</a:t>
                      </a:r>
                      <a:endParaRPr lang="ru-RU" sz="1800" u="none" strike="noStrike" dirty="0" smtClean="0">
                        <a:effectLst/>
                        <a:latin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alpha val="69000"/>
                      </a:schemeClr>
                    </a:solidFill>
                  </a:tcPr>
                </a:tc>
              </a:tr>
              <a:tr h="584742">
                <a:tc>
                  <a:txBody>
                    <a:bodyPr/>
                    <a:lstStyle/>
                    <a:p>
                      <a:pPr marL="85725" indent="0" algn="just" defTabSz="1096644" rtl="0" eaLnBrk="1" fontAlgn="ctr" latinLnBrk="0" hangingPunct="1">
                        <a:buFont typeface="+mj-lt"/>
                        <a:buNone/>
                      </a:pPr>
                      <a:endParaRPr lang="ru-RU" sz="1800" u="none" strike="noStrike"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85725" indent="0" algn="just" defTabSz="1096644" rtl="0" eaLnBrk="1" fontAlgn="ctr" latinLnBrk="0" hangingPunct="1">
                        <a:buFont typeface="+mj-lt"/>
                        <a:buNone/>
                      </a:pPr>
                      <a:r>
                        <a:rPr lang="ru-RU" sz="18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8. Организационно-функциональная модель казначейского сопровождения целевых средств</a:t>
                      </a:r>
                      <a:endParaRPr lang="ru-RU" sz="1800" u="none" strike="noStrike"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marL="0" marR="0" marT="0" marB="0" anchor="ctr">
                    <a:solidFill>
                      <a:schemeClr val="accent1">
                        <a:lumMod val="20000"/>
                        <a:lumOff val="80000"/>
                        <a:alpha val="69000"/>
                      </a:schemeClr>
                    </a:solidFill>
                  </a:tcPr>
                </a:tc>
                <a:tc>
                  <a:txBody>
                    <a:bodyPr/>
                    <a:lstStyle/>
                    <a:p>
                      <a:pPr marL="0" indent="0" algn="ctr" defTabSz="914104" rtl="0" eaLnBrk="1" fontAlgn="ctr" latinLnBrk="0" hangingPunct="1">
                        <a:buFont typeface="+mj-lt"/>
                        <a:buNone/>
                      </a:pPr>
                      <a:r>
                        <a:rPr lang="ru-RU" sz="1800" b="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50-52</a:t>
                      </a:r>
                      <a:endParaRPr lang="ru-RU" sz="1800" b="0" u="none" strike="noStrike"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marL="0" marR="0" marT="0" marB="0" anchor="ctr">
                    <a:solidFill>
                      <a:schemeClr val="accent1">
                        <a:lumMod val="20000"/>
                        <a:lumOff val="80000"/>
                        <a:alpha val="69000"/>
                      </a:schemeClr>
                    </a:solidFill>
                  </a:tcPr>
                </a:tc>
              </a:tr>
              <a:tr h="604601">
                <a:tc>
                  <a:txBody>
                    <a:bodyPr/>
                    <a:lstStyle/>
                    <a:p>
                      <a:pPr marL="85725" indent="0" algn="just" defTabSz="1096644" rtl="0" eaLnBrk="1" fontAlgn="ctr" latinLnBrk="0" hangingPunct="1">
                        <a:buFont typeface="+mj-lt"/>
                        <a:buNone/>
                      </a:pPr>
                      <a:endParaRPr lang="ru-RU" sz="1800" u="none" strike="noStrike"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85725" lvl="1" indent="0" algn="just" defTabSz="1096644" rtl="0" eaLnBrk="1" fontAlgn="ctr" latinLnBrk="0" hangingPunct="1">
                        <a:buFont typeface="+mj-lt"/>
                        <a:buNone/>
                      </a:pPr>
                      <a:r>
                        <a:rPr lang="ru-RU" sz="18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9. Бюджетный мониторинг</a:t>
                      </a:r>
                      <a:endParaRPr lang="ru-RU" sz="1800" u="none" strike="noStrike"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marL="0" marR="0" marT="0" marB="0" anchor="ctr">
                    <a:solidFill>
                      <a:schemeClr val="accent1">
                        <a:lumMod val="20000"/>
                        <a:lumOff val="80000"/>
                        <a:alpha val="69000"/>
                      </a:schemeClr>
                    </a:solidFill>
                  </a:tcPr>
                </a:tc>
                <a:tc>
                  <a:txBody>
                    <a:bodyPr/>
                    <a:lstStyle/>
                    <a:p>
                      <a:pPr marL="0" lvl="1" indent="0" algn="ctr" defTabSz="914104" rtl="0" eaLnBrk="1" fontAlgn="ctr" latinLnBrk="0" hangingPunct="1">
                        <a:buFont typeface="+mj-lt"/>
                        <a:buNone/>
                      </a:pPr>
                      <a:r>
                        <a:rPr lang="ru-RU" sz="18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53</a:t>
                      </a:r>
                      <a:endParaRPr lang="ru-RU" sz="1800" u="none" strike="noStrike"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marL="0" marR="0" marT="0" marB="0" anchor="ctr">
                    <a:solidFill>
                      <a:schemeClr val="accent1">
                        <a:lumMod val="20000"/>
                        <a:lumOff val="80000"/>
                        <a:alpha val="69000"/>
                      </a:schemeClr>
                    </a:solidFill>
                  </a:tcPr>
                </a:tc>
              </a:tr>
            </a:tbl>
          </a:graphicData>
        </a:graphic>
      </p:graphicFrame>
      <p:sp>
        <p:nvSpPr>
          <p:cNvPr id="6" name="Номер слайда 2"/>
          <p:cNvSpPr>
            <a:spLocks noGrp="1"/>
          </p:cNvSpPr>
          <p:nvPr>
            <p:ph type="sldNum" sz="quarter" idx="12"/>
          </p:nvPr>
        </p:nvSpPr>
        <p:spPr>
          <a:xfrm>
            <a:off x="9931975" y="9101170"/>
            <a:ext cx="2880360" cy="511175"/>
          </a:xfrm>
        </p:spPr>
        <p:txBody>
          <a:bodyPr/>
          <a:lstStyle/>
          <a:p>
            <a:pPr>
              <a:defRPr/>
            </a:pPr>
            <a:r>
              <a:rPr lang="ru-RU" dirty="0" smtClean="0"/>
              <a:t>2</a:t>
            </a:r>
            <a:endParaRPr lang="ru-RU" dirty="0"/>
          </a:p>
        </p:txBody>
      </p:sp>
    </p:spTree>
    <p:extLst>
      <p:ext uri="{BB962C8B-B14F-4D97-AF65-F5344CB8AC3E}">
        <p14:creationId xmlns:p14="http://schemas.microsoft.com/office/powerpoint/2010/main" val="30893901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5" descr="E:\Новая папка (3)ываыв\e6e23c61e9177c3fe8d76064a8d53569-1024x6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921" y="2773684"/>
            <a:ext cx="12100857" cy="6115654"/>
          </a:xfrm>
          <a:prstGeom prst="rect">
            <a:avLst/>
          </a:prstGeom>
          <a:noFill/>
          <a:effectLst>
            <a:glow rad="635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sz="quarter" idx="12"/>
          </p:nvPr>
        </p:nvSpPr>
        <p:spPr>
          <a:xfrm>
            <a:off x="9916484" y="9092843"/>
            <a:ext cx="2880360" cy="511175"/>
          </a:xfrm>
        </p:spPr>
        <p:txBody>
          <a:bodyPr/>
          <a:lstStyle/>
          <a:p>
            <a:pPr>
              <a:defRPr/>
            </a:pPr>
            <a:r>
              <a:rPr lang="ru-RU" dirty="0" smtClean="0">
                <a:solidFill>
                  <a:prstClr val="black">
                    <a:tint val="75000"/>
                  </a:prstClr>
                </a:solidFill>
              </a:rPr>
              <a:t>20</a:t>
            </a:r>
            <a:endParaRPr lang="ru-RU" dirty="0">
              <a:solidFill>
                <a:prstClr val="black">
                  <a:tint val="75000"/>
                </a:prstClr>
              </a:solidFill>
            </a:endParaRPr>
          </a:p>
        </p:txBody>
      </p:sp>
      <p:sp>
        <p:nvSpPr>
          <p:cNvPr id="4" name="Прямоугольник 3"/>
          <p:cNvSpPr/>
          <p:nvPr/>
        </p:nvSpPr>
        <p:spPr>
          <a:xfrm>
            <a:off x="320043" y="356821"/>
            <a:ext cx="12127736" cy="1015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666" tIns="45826" rIns="91666" bIns="45826" numCol="1" anchor="ctr" anchorCtr="0" compatLnSpc="1">
            <a:prstTxWarp prst="textNoShape">
              <a:avLst/>
            </a:prstTxWarp>
            <a:spAutoFit/>
          </a:bodyPr>
          <a:lstStyle/>
          <a:p>
            <a:pPr algn="ctr" eaLnBrk="0" hangingPunct="0"/>
            <a:r>
              <a:rPr lang="ru-RU" sz="2000" b="1" dirty="0">
                <a:solidFill>
                  <a:prstClr val="black"/>
                </a:solidFill>
                <a:latin typeface="Times New Roman" pitchFamily="18" charset="0"/>
                <a:cs typeface="Times New Roman" pitchFamily="18" charset="0"/>
              </a:rPr>
              <a:t>КАЗНАЧЕЙСКОЕ СОПРОВОЖДЕНИЕ СРЕДСТВ, ПРЕДСТАВЛЯЕМЫХ </a:t>
            </a:r>
          </a:p>
          <a:p>
            <a:pPr algn="ctr" eaLnBrk="0" hangingPunct="0"/>
            <a:r>
              <a:rPr lang="ru-RU" sz="2000" b="1" dirty="0">
                <a:solidFill>
                  <a:prstClr val="black"/>
                </a:solidFill>
                <a:latin typeface="Times New Roman" pitchFamily="18" charset="0"/>
                <a:cs typeface="Times New Roman" pitchFamily="18" charset="0"/>
              </a:rPr>
              <a:t>ИЗ ФЕДЕРАЛЬНОГО БЮДЖЕТА БЮДЖЕТАМ СУБЪЕКТОВ РОССИЙСКОЙ </a:t>
            </a:r>
            <a:r>
              <a:rPr lang="ru-RU" sz="2000" b="1" dirty="0" smtClean="0">
                <a:solidFill>
                  <a:prstClr val="black"/>
                </a:solidFill>
                <a:latin typeface="Times New Roman" pitchFamily="18" charset="0"/>
                <a:cs typeface="Times New Roman" pitchFamily="18" charset="0"/>
              </a:rPr>
              <a:t>ФЕДЕРАЦИИ</a:t>
            </a:r>
          </a:p>
          <a:p>
            <a:pPr algn="ctr" eaLnBrk="0" hangingPunct="0"/>
            <a:r>
              <a:rPr lang="ru-RU" sz="2000" b="1" dirty="0" smtClean="0">
                <a:solidFill>
                  <a:prstClr val="black"/>
                </a:solidFill>
                <a:latin typeface="Times New Roman" pitchFamily="18" charset="0"/>
                <a:cs typeface="Times New Roman" pitchFamily="18" charset="0"/>
              </a:rPr>
              <a:t>НА КАПИТАЛЬНЫЕ ВЛОЖЕНИЯ </a:t>
            </a:r>
            <a:endParaRPr lang="en-US" sz="2000" b="1" dirty="0">
              <a:solidFill>
                <a:prstClr val="black"/>
              </a:solidFill>
              <a:latin typeface="Times New Roman" pitchFamily="18" charset="0"/>
              <a:cs typeface="Times New Roman" pitchFamily="18" charset="0"/>
            </a:endParaRPr>
          </a:p>
        </p:txBody>
      </p:sp>
      <p:sp>
        <p:nvSpPr>
          <p:cNvPr id="70" name="Прямоугольник 69"/>
          <p:cNvSpPr/>
          <p:nvPr/>
        </p:nvSpPr>
        <p:spPr>
          <a:xfrm>
            <a:off x="320043" y="2287648"/>
            <a:ext cx="12127736" cy="2418714"/>
          </a:xfrm>
          <a:prstGeom prst="rect">
            <a:avLst/>
          </a:prstGeom>
          <a:solidFill>
            <a:srgbClr val="DAE9F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670" tIns="45831" rIns="91670" bIns="45831" rtlCol="0" anchor="t" anchorCtr="0"/>
          <a:lstStyle/>
          <a:p>
            <a:pPr algn="ctr"/>
            <a:r>
              <a:rPr lang="ru-RU" sz="1900" i="1" dirty="0">
                <a:solidFill>
                  <a:schemeClr val="tx1"/>
                </a:solidFill>
              </a:rPr>
              <a:t>В 2018 году в соответствии с пунктом 8 части 2 статьи 5 Федерального закона № 362-ФЗ казначейскому сопровождению подлежат авансовые платежи по государственным (муниципальным) контрактам, заключаемым на сумму 100,0 млн. рублей и более государственными заказчиками для обеспечения государственных нужд субъекта РФ (муниципальными заказчиками для обеспечения муниципальных нужд) </a:t>
            </a:r>
            <a:br>
              <a:rPr lang="ru-RU" sz="1900" i="1" dirty="0">
                <a:solidFill>
                  <a:schemeClr val="tx1"/>
                </a:solidFill>
              </a:rPr>
            </a:br>
            <a:r>
              <a:rPr lang="ru-RU" sz="1900" i="1" dirty="0">
                <a:solidFill>
                  <a:schemeClr val="tx1"/>
                </a:solidFill>
              </a:rPr>
              <a:t>и субсидии юридическим лицам, предоставляемые из бюджета субъекта РФ (местного бюджета), </a:t>
            </a:r>
            <a:br>
              <a:rPr lang="ru-RU" sz="1900" i="1" dirty="0">
                <a:solidFill>
                  <a:schemeClr val="tx1"/>
                </a:solidFill>
              </a:rPr>
            </a:br>
            <a:r>
              <a:rPr lang="ru-RU" sz="1900" i="1" dirty="0">
                <a:solidFill>
                  <a:schemeClr val="tx1"/>
                </a:solidFill>
              </a:rPr>
              <a:t>если источником финансового обеспечения расходных обязательств субъекта РФ (муниципального образования) являются субсидии на капитальные вложения, предоставляемые </a:t>
            </a:r>
            <a:br>
              <a:rPr lang="ru-RU" sz="1900" i="1" dirty="0">
                <a:solidFill>
                  <a:schemeClr val="tx1"/>
                </a:solidFill>
              </a:rPr>
            </a:br>
            <a:r>
              <a:rPr lang="ru-RU" sz="1900" i="1" dirty="0">
                <a:solidFill>
                  <a:schemeClr val="tx1"/>
                </a:solidFill>
              </a:rPr>
              <a:t>из федерального бюджета бюджету субъекта РФ</a:t>
            </a:r>
            <a:endParaRPr lang="ru-RU" sz="1900" b="1" dirty="0">
              <a:solidFill>
                <a:srgbClr val="C00000"/>
              </a:solidFill>
              <a:cs typeface="Times New Roman"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464845318"/>
              </p:ext>
            </p:extLst>
          </p:nvPr>
        </p:nvGraphicFramePr>
        <p:xfrm>
          <a:off x="361162" y="5358813"/>
          <a:ext cx="7709851" cy="3240510"/>
        </p:xfrm>
        <a:graphic>
          <a:graphicData uri="http://schemas.openxmlformats.org/drawingml/2006/table">
            <a:tbl>
              <a:tblPr>
                <a:effectLst>
                  <a:outerShdw blurRad="114300" dist="38100" dir="3000000" algn="tl" rotWithShape="0">
                    <a:prstClr val="black">
                      <a:alpha val="40000"/>
                    </a:prstClr>
                  </a:outerShdw>
                </a:effectLst>
              </a:tblPr>
              <a:tblGrid>
                <a:gridCol w="1425436"/>
                <a:gridCol w="1241780"/>
                <a:gridCol w="1330971"/>
                <a:gridCol w="1244009"/>
                <a:gridCol w="1307805"/>
                <a:gridCol w="1159850"/>
              </a:tblGrid>
              <a:tr h="618960">
                <a:tc rowSpan="2">
                  <a:txBody>
                    <a:bodyPr/>
                    <a:lstStyle/>
                    <a:p>
                      <a:pPr algn="ctr" fontAlgn="ctr"/>
                      <a:r>
                        <a:rPr lang="ru-RU" sz="1700" b="0" i="0" u="none" strike="noStrike" dirty="0">
                          <a:solidFill>
                            <a:schemeClr val="tx1"/>
                          </a:solidFill>
                          <a:effectLst/>
                          <a:latin typeface="Times New Roman"/>
                        </a:rPr>
                        <a:t> </a:t>
                      </a:r>
                      <a:r>
                        <a:rPr lang="ru-RU" sz="1700" b="0" i="0" u="none" strike="noStrike" dirty="0" smtClean="0">
                          <a:solidFill>
                            <a:schemeClr val="tx1"/>
                          </a:solidFill>
                          <a:effectLst/>
                          <a:latin typeface="Times New Roman"/>
                        </a:rPr>
                        <a:t>Наименование</a:t>
                      </a:r>
                      <a:endParaRPr lang="ru-RU" sz="1700" b="0" i="0" u="none" strike="noStrike" dirty="0">
                        <a:solidFill>
                          <a:schemeClr val="tx1"/>
                        </a:solidFill>
                        <a:effectLst/>
                        <a:latin typeface="Times New Roman"/>
                      </a:endParaRPr>
                    </a:p>
                  </a:txBody>
                  <a:tcPr marL="37800" marR="37800" marT="50400" marB="50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EE"/>
                    </a:solidFill>
                  </a:tcPr>
                </a:tc>
                <a:tc gridSpan="5">
                  <a:txBody>
                    <a:bodyPr/>
                    <a:lstStyle/>
                    <a:p>
                      <a:pPr algn="ctr" fontAlgn="ctr"/>
                      <a:r>
                        <a:rPr lang="ru-RU" sz="1700" b="0" i="0" u="none" strike="noStrike" dirty="0" smtClean="0">
                          <a:solidFill>
                            <a:schemeClr val="tx1"/>
                          </a:solidFill>
                          <a:effectLst/>
                          <a:latin typeface="Times New Roman"/>
                        </a:rPr>
                        <a:t>Субсидии на капитальные вложения </a:t>
                      </a:r>
                    </a:p>
                    <a:p>
                      <a:pPr algn="ctr" fontAlgn="ctr"/>
                      <a:r>
                        <a:rPr lang="ru-RU" sz="1700" b="0" i="0" u="none" strike="noStrike" dirty="0" smtClean="0">
                          <a:solidFill>
                            <a:schemeClr val="tx1"/>
                          </a:solidFill>
                          <a:effectLst/>
                          <a:latin typeface="Times New Roman"/>
                        </a:rPr>
                        <a:t>на л/с</a:t>
                      </a:r>
                      <a:r>
                        <a:rPr lang="ru-RU" sz="1700" b="0" i="0" u="none" strike="noStrike" baseline="0" dirty="0" smtClean="0">
                          <a:solidFill>
                            <a:schemeClr val="tx1"/>
                          </a:solidFill>
                          <a:effectLst/>
                          <a:latin typeface="Times New Roman"/>
                        </a:rPr>
                        <a:t> </a:t>
                      </a:r>
                      <a:r>
                        <a:rPr lang="ru-RU" sz="1700" b="0" i="0" u="none" strike="noStrike" dirty="0" smtClean="0">
                          <a:solidFill>
                            <a:schemeClr val="tx1"/>
                          </a:solidFill>
                          <a:effectLst/>
                          <a:latin typeface="Times New Roman"/>
                        </a:rPr>
                        <a:t>в ТОФК, млн. рублей</a:t>
                      </a:r>
                      <a:endParaRPr lang="ru-RU" sz="1700" b="0" i="0" u="none" strike="noStrike" dirty="0">
                        <a:solidFill>
                          <a:schemeClr val="tx1"/>
                        </a:solidFill>
                        <a:effectLst/>
                        <a:latin typeface="Times New Roman"/>
                      </a:endParaRPr>
                    </a:p>
                  </a:txBody>
                  <a:tcPr marL="37800" marR="37800" marT="50400" marB="50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EE"/>
                    </a:solidFill>
                  </a:tcPr>
                </a:tc>
                <a:tc hMerge="1">
                  <a:txBody>
                    <a:bodyPr/>
                    <a:lstStyle/>
                    <a:p>
                      <a:pPr algn="ctr" fontAlgn="ctr"/>
                      <a:endParaRPr lang="ru-RU" sz="1700" b="0" i="0" u="none" strike="noStrike" dirty="0">
                        <a:solidFill>
                          <a:schemeClr val="tx1"/>
                        </a:solidFill>
                        <a:effectLst/>
                        <a:latin typeface="Times New Roman"/>
                      </a:endParaRPr>
                    </a:p>
                  </a:txBody>
                  <a:tcPr marL="37800" marR="37800" marT="50400" marB="50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EE"/>
                    </a:solidFill>
                  </a:tcPr>
                </a:tc>
                <a:tc hMerge="1">
                  <a:txBody>
                    <a:bodyPr/>
                    <a:lstStyle/>
                    <a:p>
                      <a:pPr algn="ctr" fontAlgn="ctr"/>
                      <a:endParaRPr lang="ru-RU" sz="1200" b="1" i="0" u="none" strike="noStrike" dirty="0">
                        <a:solidFill>
                          <a:srgbClr val="000000"/>
                        </a:solidFill>
                        <a:effectLst/>
                        <a:latin typeface="Times New Roman"/>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ctr" fontAlgn="ctr"/>
                      <a:endParaRPr lang="ru-RU" sz="1200" b="1" i="0" u="none" strike="noStrike" dirty="0">
                        <a:solidFill>
                          <a:srgbClr val="000000"/>
                        </a:solidFill>
                        <a:effectLst/>
                        <a:latin typeface="Times New Roman"/>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ctr" fontAlgn="ctr"/>
                      <a:endParaRPr lang="ru-RU" sz="1050" b="1" i="0" u="none" strike="noStrike" dirty="0">
                        <a:solidFill>
                          <a:srgbClr val="000000"/>
                        </a:solidFill>
                        <a:effectLst/>
                        <a:latin typeface="Times New Roman"/>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387324">
                <a:tc vMerge="1">
                  <a:txBody>
                    <a:bodyPr/>
                    <a:lstStyle/>
                    <a:p>
                      <a:pPr algn="ctr" fontAlgn="ctr"/>
                      <a:endParaRPr lang="ru-RU" sz="12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ru-RU" sz="1700" b="0" i="0" u="none" strike="noStrike" kern="1200" dirty="0" smtClean="0">
                          <a:solidFill>
                            <a:schemeClr val="tx1"/>
                          </a:solidFill>
                          <a:effectLst/>
                          <a:latin typeface="Times New Roman"/>
                          <a:ea typeface="+mn-ea"/>
                          <a:cs typeface="+mn-cs"/>
                        </a:rPr>
                        <a:t> Количество субъектов Российской Федерации</a:t>
                      </a:r>
                    </a:p>
                    <a:p>
                      <a:pPr algn="ctr" fontAlgn="ctr"/>
                      <a:endParaRPr lang="ru-RU" sz="1700" b="0" i="0" u="none" strike="noStrike" kern="1200" dirty="0" smtClean="0">
                        <a:solidFill>
                          <a:schemeClr val="tx1"/>
                        </a:solidFill>
                        <a:effectLst/>
                        <a:latin typeface="Times New Roman"/>
                        <a:ea typeface="+mn-ea"/>
                        <a:cs typeface="+mn-cs"/>
                      </a:endParaRPr>
                    </a:p>
                  </a:txBody>
                  <a:tcPr marL="37800" marR="37800" marT="50400" marB="50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EE"/>
                    </a:solidFill>
                  </a:tcPr>
                </a:tc>
                <a:tc>
                  <a:txBody>
                    <a:bodyPr/>
                    <a:lstStyle/>
                    <a:p>
                      <a:pPr algn="ctr" fontAlgn="ctr"/>
                      <a:r>
                        <a:rPr lang="ru-RU" sz="1700" b="0" i="0" u="none" strike="noStrike" kern="1200" dirty="0" smtClean="0">
                          <a:solidFill>
                            <a:schemeClr val="tx1"/>
                          </a:solidFill>
                          <a:effectLst/>
                          <a:latin typeface="Times New Roman"/>
                          <a:ea typeface="+mn-ea"/>
                          <a:cs typeface="+mn-cs"/>
                        </a:rPr>
                        <a:t>Открыто л/с </a:t>
                      </a:r>
                    </a:p>
                    <a:p>
                      <a:pPr algn="ctr" fontAlgn="ctr"/>
                      <a:r>
                        <a:rPr lang="ru-RU" sz="1700" b="0" i="0" u="none" strike="noStrike" kern="1200" dirty="0" smtClean="0">
                          <a:solidFill>
                            <a:schemeClr val="tx1"/>
                          </a:solidFill>
                          <a:effectLst/>
                          <a:latin typeface="Times New Roman"/>
                          <a:ea typeface="+mn-ea"/>
                          <a:cs typeface="+mn-cs"/>
                        </a:rPr>
                        <a:t>юр. лицам – получателям субсидий, ед.</a:t>
                      </a:r>
                    </a:p>
                  </a:txBody>
                  <a:tcPr marL="37800" marR="37800" marT="50400" marB="50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EE"/>
                    </a:solidFill>
                  </a:tcPr>
                </a:tc>
                <a:tc>
                  <a:txBody>
                    <a:bodyPr/>
                    <a:lstStyle/>
                    <a:p>
                      <a:pPr algn="ctr" fontAlgn="ctr"/>
                      <a:r>
                        <a:rPr lang="ru-RU" sz="1700" b="0" i="0" u="none" strike="noStrike" dirty="0" smtClean="0">
                          <a:solidFill>
                            <a:schemeClr val="tx1"/>
                          </a:solidFill>
                          <a:effectLst/>
                          <a:latin typeface="Times New Roman"/>
                        </a:rPr>
                        <a:t>Перечислено на л/с, открытые </a:t>
                      </a:r>
                    </a:p>
                    <a:p>
                      <a:pPr algn="ctr" fontAlgn="ctr"/>
                      <a:r>
                        <a:rPr lang="ru-RU" sz="1700" b="0" i="0" u="none" strike="noStrike" dirty="0" smtClean="0">
                          <a:solidFill>
                            <a:schemeClr val="tx1"/>
                          </a:solidFill>
                          <a:effectLst/>
                          <a:latin typeface="Times New Roman"/>
                        </a:rPr>
                        <a:t>в ТОФК</a:t>
                      </a:r>
                      <a:endParaRPr lang="ru-RU" sz="1700" b="0" i="0" u="none" strike="noStrike" dirty="0">
                        <a:solidFill>
                          <a:schemeClr val="tx1"/>
                        </a:solidFill>
                        <a:effectLst/>
                        <a:latin typeface="Times New Roman"/>
                      </a:endParaRPr>
                    </a:p>
                  </a:txBody>
                  <a:tcPr marL="37800" marR="37800" marT="50400" marB="50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EE"/>
                    </a:solidFill>
                  </a:tcPr>
                </a:tc>
                <a:tc>
                  <a:txBody>
                    <a:bodyPr/>
                    <a:lstStyle/>
                    <a:p>
                      <a:pPr algn="ctr" fontAlgn="ctr"/>
                      <a:r>
                        <a:rPr lang="ru-RU" sz="1700" b="0" i="0" u="none" strike="noStrike" dirty="0" smtClean="0">
                          <a:solidFill>
                            <a:schemeClr val="tx1"/>
                          </a:solidFill>
                          <a:effectLst/>
                          <a:latin typeface="Times New Roman"/>
                        </a:rPr>
                        <a:t>Кассовый расход с л/с, открытых </a:t>
                      </a:r>
                    </a:p>
                    <a:p>
                      <a:pPr algn="ctr" fontAlgn="ctr"/>
                      <a:r>
                        <a:rPr lang="ru-RU" sz="1700" b="0" i="0" u="none" strike="noStrike" dirty="0" smtClean="0">
                          <a:solidFill>
                            <a:schemeClr val="tx1"/>
                          </a:solidFill>
                          <a:effectLst/>
                          <a:latin typeface="Times New Roman"/>
                        </a:rPr>
                        <a:t>в ТОФК </a:t>
                      </a:r>
                      <a:endParaRPr lang="ru-RU" sz="1700" b="0" i="0" u="none" strike="noStrike" dirty="0">
                        <a:solidFill>
                          <a:schemeClr val="tx1"/>
                        </a:solidFill>
                        <a:effectLst/>
                        <a:latin typeface="Times New Roman"/>
                      </a:endParaRPr>
                    </a:p>
                  </a:txBody>
                  <a:tcPr marL="37800" marR="37800" marT="50400" marB="50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EE"/>
                    </a:solidFill>
                  </a:tcPr>
                </a:tc>
                <a:tc>
                  <a:txBody>
                    <a:bodyPr/>
                    <a:lstStyle/>
                    <a:p>
                      <a:pPr algn="ctr" fontAlgn="ctr"/>
                      <a:r>
                        <a:rPr lang="ru-RU" sz="1700" b="0" i="0" u="none" strike="noStrike" dirty="0" smtClean="0">
                          <a:solidFill>
                            <a:schemeClr val="tx1"/>
                          </a:solidFill>
                          <a:effectLst/>
                          <a:latin typeface="Times New Roman"/>
                        </a:rPr>
                        <a:t>Остаток</a:t>
                      </a:r>
                      <a:endParaRPr lang="ru-RU" sz="1700" b="0" i="0" u="none" strike="noStrike" dirty="0">
                        <a:solidFill>
                          <a:schemeClr val="tx1"/>
                        </a:solidFill>
                        <a:effectLst/>
                        <a:latin typeface="Times New Roman"/>
                      </a:endParaRPr>
                    </a:p>
                  </a:txBody>
                  <a:tcPr marL="37800" marR="37800" marT="50400" marB="50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EE"/>
                    </a:solidFill>
                  </a:tcPr>
                </a:tc>
              </a:tr>
              <a:tr h="1225350">
                <a:tc>
                  <a:txBody>
                    <a:bodyPr/>
                    <a:lstStyle/>
                    <a:p>
                      <a:pPr algn="ctr" fontAlgn="b"/>
                      <a:r>
                        <a:rPr lang="ru-RU" sz="1500" b="1" i="0" u="none" strike="noStrike" kern="1200" dirty="0" smtClean="0">
                          <a:solidFill>
                            <a:schemeClr val="accent5">
                              <a:lumMod val="50000"/>
                            </a:schemeClr>
                          </a:solidFill>
                          <a:effectLst/>
                          <a:latin typeface="Times New Roman"/>
                          <a:ea typeface="+mn-ea"/>
                          <a:cs typeface="+mn-cs"/>
                        </a:rPr>
                        <a:t>По состоянию </a:t>
                      </a:r>
                    </a:p>
                    <a:p>
                      <a:pPr algn="ctr" fontAlgn="b"/>
                      <a:r>
                        <a:rPr lang="ru-RU" sz="1500" b="1" i="0" u="none" strike="noStrike" kern="1200" dirty="0" smtClean="0">
                          <a:solidFill>
                            <a:schemeClr val="accent5">
                              <a:lumMod val="50000"/>
                            </a:schemeClr>
                          </a:solidFill>
                          <a:effectLst/>
                          <a:latin typeface="Times New Roman"/>
                          <a:ea typeface="+mn-ea"/>
                          <a:cs typeface="+mn-cs"/>
                        </a:rPr>
                        <a:t>на </a:t>
                      </a:r>
                    </a:p>
                    <a:p>
                      <a:pPr algn="ctr" fontAlgn="b"/>
                      <a:r>
                        <a:rPr lang="ru-RU" sz="1500" b="1" i="0" u="none" strike="noStrike" kern="1200" dirty="0" smtClean="0">
                          <a:solidFill>
                            <a:srgbClr val="FF0000"/>
                          </a:solidFill>
                          <a:effectLst/>
                          <a:latin typeface="Times New Roman"/>
                          <a:ea typeface="+mn-ea"/>
                          <a:cs typeface="+mn-cs"/>
                        </a:rPr>
                        <a:t>10 сентября </a:t>
                      </a:r>
                    </a:p>
                    <a:p>
                      <a:pPr algn="ctr" fontAlgn="b"/>
                      <a:r>
                        <a:rPr lang="ru-RU" sz="1500" b="1" i="0" u="none" strike="noStrike" kern="1200" dirty="0" smtClean="0">
                          <a:solidFill>
                            <a:srgbClr val="FF0000"/>
                          </a:solidFill>
                          <a:effectLst/>
                          <a:latin typeface="Times New Roman"/>
                          <a:ea typeface="+mn-ea"/>
                          <a:cs typeface="+mn-cs"/>
                        </a:rPr>
                        <a:t>2018 года</a:t>
                      </a:r>
                      <a:endParaRPr lang="ru-RU" sz="1500" b="1" i="0" u="none" strike="noStrike" kern="1200" dirty="0">
                        <a:solidFill>
                          <a:srgbClr val="FF0000"/>
                        </a:solidFill>
                        <a:effectLst/>
                        <a:latin typeface="Times New Roman"/>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alpha val="71000"/>
                      </a:schemeClr>
                    </a:solidFill>
                  </a:tcPr>
                </a:tc>
                <a:tc>
                  <a:txBody>
                    <a:bodyPr/>
                    <a:lstStyle/>
                    <a:p>
                      <a:pPr algn="ctr"/>
                      <a:r>
                        <a:rPr lang="ru-RU" sz="1500" b="1" i="0" u="none" strike="noStrike" kern="1200" dirty="0" smtClean="0">
                          <a:solidFill>
                            <a:schemeClr val="accent5">
                              <a:lumMod val="50000"/>
                            </a:schemeClr>
                          </a:solidFill>
                          <a:effectLst/>
                          <a:latin typeface="Times New Roman"/>
                          <a:ea typeface="+mn-ea"/>
                          <a:cs typeface="+mn-cs"/>
                        </a:rPr>
                        <a:t>11</a:t>
                      </a:r>
                      <a:endParaRPr lang="ru-RU" sz="1500" b="1" i="0" u="none" strike="noStrike" kern="1200" dirty="0">
                        <a:solidFill>
                          <a:schemeClr val="accent5">
                            <a:lumMod val="50000"/>
                          </a:schemeClr>
                        </a:solidFill>
                        <a:effectLst/>
                        <a:latin typeface="Times New Roman"/>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alpha val="71000"/>
                      </a:schemeClr>
                    </a:solidFill>
                  </a:tcPr>
                </a:tc>
                <a:tc>
                  <a:txBody>
                    <a:bodyPr/>
                    <a:lstStyle/>
                    <a:p>
                      <a:pPr algn="ctr"/>
                      <a:r>
                        <a:rPr lang="ru-RU" sz="1500" b="1" i="0" u="none" strike="noStrike" kern="1200" dirty="0" smtClean="0">
                          <a:solidFill>
                            <a:schemeClr val="accent5">
                              <a:lumMod val="50000"/>
                            </a:schemeClr>
                          </a:solidFill>
                          <a:effectLst/>
                          <a:latin typeface="Times New Roman"/>
                          <a:ea typeface="+mn-ea"/>
                          <a:cs typeface="+mn-cs"/>
                        </a:rPr>
                        <a:t>74</a:t>
                      </a:r>
                      <a:endParaRPr lang="ru-RU" sz="1500" b="1" i="0" u="none" strike="noStrike" kern="1200" dirty="0">
                        <a:solidFill>
                          <a:schemeClr val="accent5">
                            <a:lumMod val="50000"/>
                          </a:schemeClr>
                        </a:solidFill>
                        <a:effectLst/>
                        <a:latin typeface="Times New Roman"/>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alpha val="71000"/>
                      </a:schemeClr>
                    </a:solidFill>
                  </a:tcPr>
                </a:tc>
                <a:tc>
                  <a:txBody>
                    <a:bodyPr/>
                    <a:lstStyle/>
                    <a:p>
                      <a:pPr algn="ctr" fontAlgn="b"/>
                      <a:r>
                        <a:rPr lang="ru-RU" sz="1500" b="1" i="0" u="none" strike="noStrike" kern="1200" dirty="0" smtClean="0">
                          <a:solidFill>
                            <a:schemeClr val="accent5">
                              <a:lumMod val="50000"/>
                            </a:schemeClr>
                          </a:solidFill>
                          <a:effectLst/>
                          <a:latin typeface="Times New Roman"/>
                          <a:ea typeface="+mn-ea"/>
                          <a:cs typeface="+mn-cs"/>
                        </a:rPr>
                        <a:t>6 196,92</a:t>
                      </a:r>
                      <a:endParaRPr lang="ru-RU" sz="1500" b="1" i="0" u="none" strike="noStrike" kern="1200" dirty="0">
                        <a:solidFill>
                          <a:schemeClr val="accent5">
                            <a:lumMod val="50000"/>
                          </a:schemeClr>
                        </a:solidFill>
                        <a:effectLst/>
                        <a:latin typeface="Times New Roman"/>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alpha val="71000"/>
                      </a:schemeClr>
                    </a:solidFill>
                  </a:tcPr>
                </a:tc>
                <a:tc>
                  <a:txBody>
                    <a:bodyPr/>
                    <a:lstStyle/>
                    <a:p>
                      <a:pPr algn="ctr" fontAlgn="b"/>
                      <a:r>
                        <a:rPr lang="ru-RU" sz="1500" b="1" i="0" u="none" strike="noStrike" kern="1200" dirty="0" smtClean="0">
                          <a:solidFill>
                            <a:schemeClr val="accent5">
                              <a:lumMod val="50000"/>
                            </a:schemeClr>
                          </a:solidFill>
                          <a:effectLst/>
                          <a:latin typeface="Times New Roman"/>
                          <a:ea typeface="+mn-ea"/>
                          <a:cs typeface="+mn-cs"/>
                        </a:rPr>
                        <a:t>3 986,91</a:t>
                      </a:r>
                      <a:endParaRPr lang="ru-RU" sz="1500" b="1" i="0" u="none" strike="noStrike" kern="1200" dirty="0">
                        <a:solidFill>
                          <a:schemeClr val="accent5">
                            <a:lumMod val="50000"/>
                          </a:schemeClr>
                        </a:solidFill>
                        <a:effectLst/>
                        <a:latin typeface="Times New Roman"/>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alpha val="71000"/>
                      </a:schemeClr>
                    </a:solidFill>
                  </a:tcPr>
                </a:tc>
                <a:tc>
                  <a:txBody>
                    <a:bodyPr/>
                    <a:lstStyle/>
                    <a:p>
                      <a:pPr algn="ctr" fontAlgn="b"/>
                      <a:r>
                        <a:rPr lang="ru-RU" sz="1500" b="1" i="0" u="none" strike="noStrike" kern="1200" dirty="0" smtClean="0">
                          <a:solidFill>
                            <a:schemeClr val="accent5">
                              <a:lumMod val="50000"/>
                            </a:schemeClr>
                          </a:solidFill>
                          <a:effectLst/>
                          <a:latin typeface="Times New Roman"/>
                          <a:ea typeface="+mn-ea"/>
                          <a:cs typeface="+mn-cs"/>
                        </a:rPr>
                        <a:t>2 210,01</a:t>
                      </a:r>
                      <a:endParaRPr lang="ru-RU" sz="1500" b="1" i="0" u="none" strike="noStrike" kern="1200" dirty="0">
                        <a:solidFill>
                          <a:schemeClr val="accent5">
                            <a:lumMod val="50000"/>
                          </a:schemeClr>
                        </a:solidFill>
                        <a:effectLst/>
                        <a:latin typeface="Times New Roman"/>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alpha val="71000"/>
                      </a:schemeClr>
                    </a:solidFill>
                  </a:tcPr>
                </a:tc>
              </a:tr>
            </a:tbl>
          </a:graphicData>
        </a:graphic>
      </p:graphicFrame>
      <p:sp>
        <p:nvSpPr>
          <p:cNvPr id="11" name="Прямоугольник 10"/>
          <p:cNvSpPr/>
          <p:nvPr/>
        </p:nvSpPr>
        <p:spPr>
          <a:xfrm>
            <a:off x="320043" y="1428708"/>
            <a:ext cx="12107682" cy="487038"/>
          </a:xfrm>
          <a:prstGeom prst="rect">
            <a:avLst/>
          </a:prstGeom>
          <a:noFill/>
          <a:ln w="19050">
            <a:noFill/>
          </a:ln>
          <a:effectLst>
            <a:outerShdw blurRad="50800" dist="38100" dir="2700000" sx="1000" sy="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692" tIns="45839" rIns="91692" bIns="45839"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ru-RU" sz="2000" i="1" dirty="0">
                <a:solidFill>
                  <a:prstClr val="black"/>
                </a:solidFill>
                <a:latin typeface="Times New Roman" panose="02020603050405020304" pitchFamily="18" charset="0"/>
                <a:cs typeface="Times New Roman" panose="02020603050405020304" pitchFamily="18" charset="0"/>
              </a:rPr>
              <a:t>Субсидии на капитальные вложения из бюджета субъекта </a:t>
            </a:r>
            <a:r>
              <a:rPr lang="ru-RU" sz="2000" i="1" dirty="0">
                <a:solidFill>
                  <a:prstClr val="black"/>
                </a:solidFill>
                <a:latin typeface="Times New Roman" panose="02020603050405020304" pitchFamily="18" charset="0"/>
                <a:cs typeface="Times New Roman" panose="02020603050405020304" pitchFamily="18" charset="0"/>
              </a:rPr>
              <a:t>Российской Федерации </a:t>
            </a:r>
            <a:r>
              <a:rPr lang="ru-RU" sz="2000" i="1" dirty="0">
                <a:solidFill>
                  <a:prstClr val="black"/>
                </a:solidFill>
                <a:latin typeface="Times New Roman" panose="02020603050405020304" pitchFamily="18" charset="0"/>
                <a:cs typeface="Times New Roman" panose="02020603050405020304" pitchFamily="18" charset="0"/>
              </a:rPr>
              <a:t>(местного бюджета)</a:t>
            </a:r>
          </a:p>
        </p:txBody>
      </p:sp>
      <p:sp>
        <p:nvSpPr>
          <p:cNvPr id="12" name="Загнутый угол 11"/>
          <p:cNvSpPr/>
          <p:nvPr/>
        </p:nvSpPr>
        <p:spPr>
          <a:xfrm>
            <a:off x="8187073" y="5326915"/>
            <a:ext cx="4260708" cy="3306715"/>
          </a:xfrm>
          <a:prstGeom prst="foldedCorner">
            <a:avLst/>
          </a:prstGeom>
          <a:solidFill>
            <a:schemeClr val="accent1">
              <a:lumMod val="20000"/>
              <a:lumOff val="80000"/>
              <a:alpha val="80000"/>
            </a:schemeClr>
          </a:solidFill>
          <a:ln>
            <a:solidFill>
              <a:srgbClr val="C00000"/>
            </a:solidFill>
          </a:ln>
          <a:effectLst>
            <a:glow rad="76200">
              <a:schemeClr val="accent1">
                <a:satMod val="175000"/>
                <a:alpha val="30000"/>
              </a:schemeClr>
            </a:glow>
            <a:softEdge rad="127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altLang="ru-RU" sz="1600" b="1" dirty="0">
              <a:solidFill>
                <a:prstClr val="black">
                  <a:lumMod val="95000"/>
                  <a:lumOff val="5000"/>
                </a:prstClr>
              </a:solidFill>
            </a:endParaRPr>
          </a:p>
          <a:p>
            <a:pPr algn="ctr"/>
            <a:r>
              <a:rPr lang="ru-RU" altLang="ru-RU" sz="1600" b="1" dirty="0">
                <a:solidFill>
                  <a:prstClr val="black">
                    <a:lumMod val="95000"/>
                    <a:lumOff val="5000"/>
                  </a:prstClr>
                </a:solidFill>
                <a:latin typeface="Times New Roman" panose="02020603050405020304" pitchFamily="18" charset="0"/>
                <a:cs typeface="Times New Roman" panose="02020603050405020304" pitchFamily="18" charset="0"/>
              </a:rPr>
              <a:t>ОСОБЕННОСТИ</a:t>
            </a:r>
          </a:p>
          <a:p>
            <a:pPr algn="ctr"/>
            <a:r>
              <a:rPr lang="ru-RU" altLang="ru-RU" sz="1600" b="1" dirty="0">
                <a:solidFill>
                  <a:prstClr val="black">
                    <a:lumMod val="95000"/>
                    <a:lumOff val="5000"/>
                  </a:prstClr>
                </a:solidFill>
                <a:latin typeface="Times New Roman" panose="02020603050405020304" pitchFamily="18" charset="0"/>
                <a:cs typeface="Times New Roman" panose="02020603050405020304" pitchFamily="18" charset="0"/>
              </a:rPr>
              <a:t>КАЗНАЧЕЙСКОГО СОПРОВОЖДЕНИЯ</a:t>
            </a:r>
          </a:p>
          <a:p>
            <a:pPr algn="ctr"/>
            <a:endParaRPr lang="ru-RU" altLang="ru-RU" sz="700" b="1" dirty="0">
              <a:solidFill>
                <a:prstClr val="black">
                  <a:lumMod val="95000"/>
                  <a:lumOff val="5000"/>
                </a:prstClr>
              </a:solidFill>
            </a:endParaRPr>
          </a:p>
          <a:p>
            <a:pPr algn="ctr"/>
            <a:r>
              <a:rPr lang="ru-RU" sz="1600" dirty="0">
                <a:solidFill>
                  <a:schemeClr val="tx1"/>
                </a:solidFill>
                <a:latin typeface="Times New Roman" panose="02020603050405020304" pitchFamily="18" charset="0"/>
                <a:cs typeface="Times New Roman" panose="02020603050405020304" pitchFamily="18" charset="0"/>
              </a:rPr>
              <a:t>Казначейское сопровождение субсидий, предоставляемых из бюджетов субъектов РФ (местных бюджетов) на капитальные вложения</a:t>
            </a:r>
            <a:endParaRPr lang="ru-RU" altLang="ru-RU" sz="1600" dirty="0">
              <a:solidFill>
                <a:schemeClr val="tx1"/>
              </a:solidFill>
              <a:latin typeface="Times New Roman" panose="02020603050405020304" pitchFamily="18" charset="0"/>
              <a:cs typeface="Times New Roman" panose="02020603050405020304" pitchFamily="18" charset="0"/>
            </a:endParaRPr>
          </a:p>
        </p:txBody>
      </p:sp>
      <p:cxnSp>
        <p:nvCxnSpPr>
          <p:cNvPr id="13" name="Прямая соединительная линия 12"/>
          <p:cNvCxnSpPr/>
          <p:nvPr/>
        </p:nvCxnSpPr>
        <p:spPr>
          <a:xfrm>
            <a:off x="8287987" y="6647108"/>
            <a:ext cx="4159794" cy="0"/>
          </a:xfrm>
          <a:prstGeom prst="line">
            <a:avLst/>
          </a:prstGeom>
          <a:ln w="15875" cmpd="thickThin">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64350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
          <p:cNvSpPr txBox="1">
            <a:spLocks noChangeArrowheads="1"/>
          </p:cNvSpPr>
          <p:nvPr/>
        </p:nvSpPr>
        <p:spPr bwMode="auto">
          <a:xfrm>
            <a:off x="691116" y="2180969"/>
            <a:ext cx="11515062" cy="5266459"/>
          </a:xfrm>
          <a:prstGeom prst="rect">
            <a:avLst/>
          </a:prstGeom>
          <a:noFill/>
          <a:ln w="9525">
            <a:noFill/>
            <a:miter lim="800000"/>
            <a:headEnd/>
            <a:tailEnd/>
          </a:ln>
          <a:effectLst>
            <a:outerShdw blurRad="44450" dist="27940" dir="5400000" sx="1000" sy="1000" algn="ctr">
              <a:srgbClr val="000000">
                <a:alpha val="32000"/>
              </a:srgbClr>
            </a:outerShdw>
          </a:effectLst>
        </p:spPr>
        <p:txBody>
          <a:bodyPr wrap="square" lIns="94889" tIns="47443" rIns="94889" bIns="47443" anchor="ctr">
            <a:spAutoFit/>
          </a:bodyPr>
          <a:lstStyle/>
          <a:p>
            <a:pPr algn="ctr">
              <a:lnSpc>
                <a:spcPct val="150000"/>
              </a:lnSpc>
            </a:pPr>
            <a:r>
              <a:rPr lang="ru-RU" sz="2800" b="1" dirty="0">
                <a:latin typeface="Times New Roman" panose="02020603050405020304" pitchFamily="18" charset="0"/>
                <a:cs typeface="Times New Roman" panose="02020603050405020304" pitchFamily="18" charset="0"/>
              </a:rPr>
              <a:t>ЭКСПЕРИМЕНТ ФЕДЕРАЛЬНОГО КАЗНАЧЕЙСТВА И ФЕДЕРАЛЬНОЙ АНТИМОНОПОЛЬНОЙ СЛУЖБЫ ПО ПРИМЕНЕНИЮ РАСЧЕТНО-КАЛЬКУЛЯЦИОННЫХ МАТЕРИАЛОВ ПРИ САНКЦИОНИРОВАНИИ РАСХОДОВ В РАМКАХ КАЗНАЧЕЙСКОГО СОПРОВОЖДЕНИЯ</a:t>
            </a:r>
          </a:p>
          <a:p>
            <a:pPr algn="ctr">
              <a:lnSpc>
                <a:spcPct val="150000"/>
              </a:lnSpc>
            </a:pPr>
            <a:r>
              <a:rPr lang="ru-RU" sz="2800" b="1" dirty="0">
                <a:latin typeface="Times New Roman" panose="02020603050405020304" pitchFamily="18" charset="0"/>
                <a:cs typeface="Times New Roman" panose="02020603050405020304" pitchFamily="18" charset="0"/>
              </a:rPr>
              <a:t>    ГОСУДАРСТВЕННОГО ОБОРОННОГО ЗАКАЗА ДЛЯ ВЫРАБОТКИ </a:t>
            </a:r>
            <a:r>
              <a:rPr lang="ru-RU" sz="2800" b="1" dirty="0" smtClean="0">
                <a:latin typeface="Times New Roman" panose="02020603050405020304" pitchFamily="18" charset="0"/>
                <a:cs typeface="Times New Roman" panose="02020603050405020304" pitchFamily="18" charset="0"/>
              </a:rPr>
              <a:t>МЕХАНИЗМОВ, </a:t>
            </a:r>
            <a:r>
              <a:rPr lang="ru-RU" sz="2800" b="1" dirty="0">
                <a:latin typeface="Times New Roman" panose="02020603050405020304" pitchFamily="18" charset="0"/>
                <a:cs typeface="Times New Roman" panose="02020603050405020304" pitchFamily="18" charset="0"/>
              </a:rPr>
              <a:t>ПРЕДОТВРАЩАЮЩИХ НЕОБОСНОВАННОЕ ЗАВЫШЕНИЕ ЦЕН </a:t>
            </a:r>
            <a:endParaRPr lang="ru-RU" sz="2800" b="1" dirty="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a:xfrm>
            <a:off x="9921240" y="9090030"/>
            <a:ext cx="2880360" cy="511175"/>
          </a:xfrm>
        </p:spPr>
        <p:txBody>
          <a:bodyPr/>
          <a:lstStyle/>
          <a:p>
            <a:pPr>
              <a:defRPr/>
            </a:pPr>
            <a:fld id="{B71FCD68-0AFD-4048-852E-53B764BC6EED}" type="slidenum">
              <a:rPr lang="ru-RU" smtClean="0">
                <a:solidFill>
                  <a:prstClr val="black">
                    <a:tint val="75000"/>
                  </a:prstClr>
                </a:solidFill>
              </a:rPr>
              <a:pPr>
                <a:defRPr/>
              </a:pPr>
              <a:t>21</a:t>
            </a:fld>
            <a:endParaRPr lang="ru-RU" dirty="0">
              <a:solidFill>
                <a:prstClr val="black">
                  <a:tint val="75000"/>
                </a:prstClr>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15" y="141332"/>
            <a:ext cx="5163734" cy="1931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20478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3671\Desktop\Автомобили\4308-АЗ\gayechnyy_klyuc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3771" y="2979495"/>
            <a:ext cx="2481350" cy="1944782"/>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6363" y="3891326"/>
            <a:ext cx="1887416" cy="1646112"/>
          </a:xfrm>
          <a:prstGeom prst="rect">
            <a:avLst/>
          </a:prstGeom>
        </p:spPr>
      </p:pic>
      <p:pic>
        <p:nvPicPr>
          <p:cNvPr id="2" name="Объект 1"/>
          <p:cNvPicPr>
            <a:picLocks noGrp="1" noChangeAspect="1"/>
          </p:cNvPicPr>
          <p:nvPr>
            <p:ph sz="half" idx="4294967295"/>
          </p:nvPr>
        </p:nvPicPr>
        <p:blipFill>
          <a:blip r:embed="rId4" cstate="print">
            <a:extLst>
              <a:ext uri="{28A0092B-C50C-407E-A947-70E740481C1C}">
                <a14:useLocalDpi xmlns:a14="http://schemas.microsoft.com/office/drawing/2010/main" val="0"/>
              </a:ext>
            </a:extLst>
          </a:blip>
          <a:stretch>
            <a:fillRect/>
          </a:stretch>
        </p:blipFill>
        <p:spPr>
          <a:xfrm>
            <a:off x="959565" y="5666712"/>
            <a:ext cx="4056185" cy="3306017"/>
          </a:xfrm>
        </p:spPr>
      </p:pic>
      <p:pic>
        <p:nvPicPr>
          <p:cNvPr id="5" name="Объект 4"/>
          <p:cNvPicPr>
            <a:picLocks noGrp="1" noChangeAspect="1"/>
          </p:cNvPicPr>
          <p:nvPr>
            <p:ph sz="half" idx="4294967295"/>
          </p:nvPr>
        </p:nvPicPr>
        <p:blipFill>
          <a:blip r:embed="rId5" cstate="print">
            <a:extLst>
              <a:ext uri="{28A0092B-C50C-407E-A947-70E740481C1C}">
                <a14:useLocalDpi xmlns:a14="http://schemas.microsoft.com/office/drawing/2010/main" val="0"/>
              </a:ext>
            </a:extLst>
          </a:blip>
          <a:stretch>
            <a:fillRect/>
          </a:stretch>
        </p:blipFill>
        <p:spPr>
          <a:xfrm>
            <a:off x="414098" y="2934398"/>
            <a:ext cx="4219681" cy="1686138"/>
          </a:xfrm>
        </p:spPr>
      </p:pic>
      <p:pic>
        <p:nvPicPr>
          <p:cNvPr id="3" name="Рисунок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21328" y="2381699"/>
            <a:ext cx="2054284" cy="1524193"/>
          </a:xfrm>
          <a:prstGeom prst="rect">
            <a:avLst/>
          </a:prstGeom>
        </p:spPr>
      </p:pic>
      <p:pic>
        <p:nvPicPr>
          <p:cNvPr id="4" name="Рисунок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35235" y="1786263"/>
            <a:ext cx="1934725" cy="1516252"/>
          </a:xfrm>
          <a:prstGeom prst="rect">
            <a:avLst/>
          </a:prstGeom>
        </p:spPr>
      </p:pic>
      <p:pic>
        <p:nvPicPr>
          <p:cNvPr id="10" name="Рисунок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21591" y="3891332"/>
            <a:ext cx="1854019" cy="1646107"/>
          </a:xfrm>
          <a:prstGeom prst="rect">
            <a:avLst/>
          </a:prstGeom>
        </p:spPr>
      </p:pic>
      <p:sp>
        <p:nvSpPr>
          <p:cNvPr id="14" name="Объект 2"/>
          <p:cNvSpPr txBox="1">
            <a:spLocks/>
          </p:cNvSpPr>
          <p:nvPr/>
        </p:nvSpPr>
        <p:spPr>
          <a:xfrm>
            <a:off x="123192" y="1416363"/>
            <a:ext cx="8733730" cy="731417"/>
          </a:xfrm>
          <a:prstGeom prst="rect">
            <a:avLst/>
          </a:prstGeom>
        </p:spPr>
        <p:txBody>
          <a:bodyPr lIns="128369" tIns="64188" rIns="128369" bIns="64188"/>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ru-RU" sz="2000" b="1" dirty="0">
                <a:latin typeface="Times New Roman" panose="02020603050405020304" pitchFamily="18" charset="0"/>
                <a:cs typeface="Times New Roman" panose="02020603050405020304" pitchFamily="18" charset="0"/>
              </a:rPr>
              <a:t>СУММА ГОСУДАРСТВЕННОГО КОНТРАКТА: </a:t>
            </a:r>
            <a:r>
              <a:rPr lang="ru-RU" sz="2000" b="1" dirty="0">
                <a:solidFill>
                  <a:srgbClr val="FF0000"/>
                </a:solidFill>
                <a:latin typeface="Times New Roman" panose="02020603050405020304" pitchFamily="18" charset="0"/>
                <a:cs typeface="Times New Roman" panose="02020603050405020304" pitchFamily="18" charset="0"/>
              </a:rPr>
              <a:t>1 413 627 461,25</a:t>
            </a:r>
            <a:r>
              <a:rPr lang="ru-RU" sz="2000" b="1" dirty="0">
                <a:solidFill>
                  <a:schemeClr val="accent1">
                    <a:lumMod val="50000"/>
                  </a:schemeClr>
                </a:solidFill>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руб.</a:t>
            </a:r>
          </a:p>
          <a:p>
            <a:pPr marL="0" indent="0">
              <a:spcBef>
                <a:spcPts val="0"/>
              </a:spcBef>
              <a:buNone/>
            </a:pPr>
            <a:r>
              <a:rPr lang="ru-RU" sz="2000" b="1" dirty="0">
                <a:latin typeface="Times New Roman" panose="02020603050405020304" pitchFamily="18" charset="0"/>
                <a:cs typeface="Times New Roman" panose="02020603050405020304" pitchFamily="18" charset="0"/>
              </a:rPr>
              <a:t>Количество автомобилей по Государственному контракту: </a:t>
            </a:r>
            <a:r>
              <a:rPr lang="ru-RU" sz="2000" b="1" dirty="0">
                <a:solidFill>
                  <a:srgbClr val="FF0000"/>
                </a:solidFill>
                <a:latin typeface="Times New Roman" panose="02020603050405020304" pitchFamily="18" charset="0"/>
                <a:cs typeface="Times New Roman" panose="02020603050405020304" pitchFamily="18" charset="0"/>
              </a:rPr>
              <a:t>431</a:t>
            </a:r>
            <a:r>
              <a:rPr lang="ru-RU" sz="2000" b="1" dirty="0">
                <a:solidFill>
                  <a:schemeClr val="accent1">
                    <a:lumMod val="50000"/>
                  </a:schemeClr>
                </a:solidFill>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шт.</a:t>
            </a:r>
            <a:r>
              <a:rPr lang="ru-RU" sz="2000" b="1" dirty="0">
                <a:solidFill>
                  <a:schemeClr val="accent1">
                    <a:lumMod val="50000"/>
                  </a:schemeClr>
                </a:solidFill>
                <a:latin typeface="Times New Roman" panose="02020603050405020304" pitchFamily="18" charset="0"/>
                <a:cs typeface="Times New Roman" panose="02020603050405020304" pitchFamily="18" charset="0"/>
              </a:rPr>
              <a:t> </a:t>
            </a:r>
            <a:endParaRPr lang="ru-RU" sz="2000" dirty="0">
              <a:solidFill>
                <a:schemeClr val="accent1">
                  <a:lumMod val="50000"/>
                </a:schemeClr>
              </a:solidFill>
            </a:endParaRPr>
          </a:p>
        </p:txBody>
      </p:sp>
      <p:pic>
        <p:nvPicPr>
          <p:cNvPr id="9" name="Рисунок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35182" y="4742471"/>
            <a:ext cx="1925191" cy="1464830"/>
          </a:xfrm>
          <a:prstGeom prst="rect">
            <a:avLst/>
          </a:prstGeom>
        </p:spPr>
      </p:pic>
      <p:pic>
        <p:nvPicPr>
          <p:cNvPr id="12" name="Рисунок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935178" y="3302517"/>
            <a:ext cx="1934726" cy="1439955"/>
          </a:xfrm>
          <a:prstGeom prst="rect">
            <a:avLst/>
          </a:prstGeom>
        </p:spPr>
      </p:pic>
      <p:pic>
        <p:nvPicPr>
          <p:cNvPr id="6" name="Рисунок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76361" y="2411466"/>
            <a:ext cx="1858818" cy="1509564"/>
          </a:xfrm>
          <a:prstGeom prst="rect">
            <a:avLst/>
          </a:prstGeom>
        </p:spPr>
      </p:pic>
      <p:sp>
        <p:nvSpPr>
          <p:cNvPr id="15" name="Номер слайда 2"/>
          <p:cNvSpPr>
            <a:spLocks noGrp="1"/>
          </p:cNvSpPr>
          <p:nvPr>
            <p:ph type="sldNum" sz="quarter" idx="12"/>
          </p:nvPr>
        </p:nvSpPr>
        <p:spPr>
          <a:xfrm>
            <a:off x="9921243" y="9090940"/>
            <a:ext cx="2880360" cy="511175"/>
          </a:xfrm>
        </p:spPr>
        <p:txBody>
          <a:bodyPr/>
          <a:lstStyle/>
          <a:p>
            <a:pPr>
              <a:defRPr/>
            </a:pPr>
            <a:r>
              <a:rPr lang="ru-RU" dirty="0" smtClean="0"/>
              <a:t>22</a:t>
            </a:r>
            <a:endParaRPr lang="ru-RU" dirty="0"/>
          </a:p>
        </p:txBody>
      </p:sp>
      <p:sp>
        <p:nvSpPr>
          <p:cNvPr id="16" name="Объект 2"/>
          <p:cNvSpPr txBox="1">
            <a:spLocks/>
          </p:cNvSpPr>
          <p:nvPr/>
        </p:nvSpPr>
        <p:spPr>
          <a:xfrm>
            <a:off x="270036" y="293444"/>
            <a:ext cx="12331541" cy="662887"/>
          </a:xfrm>
          <a:prstGeom prst="rect">
            <a:avLst/>
          </a:prstGeom>
          <a:noFill/>
        </p:spPr>
        <p:txBody>
          <a:bodyPr wrap="square" lIns="107833" tIns="53918" rIns="107833" bIns="53918">
            <a:spAutoFit/>
          </a:bodyPr>
          <a:lstStyle>
            <a:lvl1pPr marL="227980" indent="-22798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3962" indent="-22798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39930" indent="-22798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595917" indent="-22798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4pPr>
            <a:lvl5pPr marL="2051881" indent="-22798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5pPr>
            <a:lvl6pPr marL="2507844" indent="-227980" algn="l" defTabSz="91195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3833" indent="-227980" algn="l" defTabSz="91195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9801" indent="-227980" algn="l" defTabSz="91195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5787" indent="-227980" algn="l" defTabSz="91195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0" indent="0" algn="ctr">
              <a:spcBef>
                <a:spcPct val="0"/>
              </a:spcBef>
              <a:buNone/>
            </a:pPr>
            <a:r>
              <a:rPr lang="ru-RU" sz="2000" b="1" dirty="0">
                <a:latin typeface="Times New Roman" panose="02020603050405020304" pitchFamily="18" charset="0"/>
                <a:ea typeface="Open Sans Condensed Light" pitchFamily="34" charset="0"/>
                <a:cs typeface="Times New Roman" panose="02020603050405020304" pitchFamily="18" charset="0"/>
              </a:rPr>
              <a:t>ГОСУДАРСТВЕННЫЙ КОНТРАКТ № 257 ОТ 25 ДЕКАБРЯ 2017 </a:t>
            </a:r>
            <a:r>
              <a:rPr lang="ru-RU" sz="2000" b="1" dirty="0">
                <a:latin typeface="Times New Roman" panose="02020603050405020304" pitchFamily="18" charset="0"/>
                <a:ea typeface="Open Sans Condensed Light" pitchFamily="34" charset="0"/>
                <a:cs typeface="Times New Roman" panose="02020603050405020304" pitchFamily="18" charset="0"/>
              </a:rPr>
              <a:t>ГОДА </a:t>
            </a:r>
          </a:p>
          <a:p>
            <a:pPr marL="0" indent="0" algn="ctr">
              <a:spcBef>
                <a:spcPct val="0"/>
              </a:spcBef>
              <a:buNone/>
            </a:pPr>
            <a:r>
              <a:rPr lang="ru-RU" sz="2000" b="1" i="1" dirty="0">
                <a:latin typeface="Times New Roman" panose="02020603050405020304" pitchFamily="18" charset="0"/>
                <a:ea typeface="Open Sans Condensed Light" pitchFamily="34" charset="0"/>
                <a:cs typeface="Times New Roman" panose="02020603050405020304" pitchFamily="18" charset="0"/>
              </a:rPr>
              <a:t>(</a:t>
            </a:r>
            <a:r>
              <a:rPr lang="ru-RU" sz="2000" b="1" i="1" dirty="0">
                <a:latin typeface="Times New Roman" panose="02020603050405020304" pitchFamily="18" charset="0"/>
                <a:ea typeface="Open Sans Condensed Light" pitchFamily="34" charset="0"/>
                <a:cs typeface="Times New Roman" panose="02020603050405020304" pitchFamily="18" charset="0"/>
              </a:rPr>
              <a:t>ЗАКАЗЧИК – МВД РОССИИ)</a:t>
            </a:r>
          </a:p>
        </p:txBody>
      </p:sp>
      <p:cxnSp>
        <p:nvCxnSpPr>
          <p:cNvPr id="13" name="Прямая со стрелкой 12"/>
          <p:cNvCxnSpPr/>
          <p:nvPr/>
        </p:nvCxnSpPr>
        <p:spPr>
          <a:xfrm flipH="1">
            <a:off x="4976040" y="7240772"/>
            <a:ext cx="4926557"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a:stCxn id="9" idx="2"/>
          </p:cNvCxnSpPr>
          <p:nvPr/>
        </p:nvCxnSpPr>
        <p:spPr>
          <a:xfrm flipH="1">
            <a:off x="9897777" y="6207300"/>
            <a:ext cx="1" cy="1033472"/>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21559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a:xfrm>
            <a:off x="9921977" y="9087838"/>
            <a:ext cx="2880360" cy="511175"/>
          </a:xfrm>
        </p:spPr>
        <p:txBody>
          <a:bodyPr/>
          <a:lstStyle/>
          <a:p>
            <a:pPr>
              <a:defRPr/>
            </a:pPr>
            <a:r>
              <a:rPr lang="ru-RU" dirty="0" smtClean="0"/>
              <a:t>23</a:t>
            </a:r>
            <a:endParaRPr lang="ru-RU" dirty="0"/>
          </a:p>
        </p:txBody>
      </p:sp>
      <p:sp>
        <p:nvSpPr>
          <p:cNvPr id="4" name="TextBox 101"/>
          <p:cNvSpPr txBox="1">
            <a:spLocks noChangeArrowheads="1"/>
          </p:cNvSpPr>
          <p:nvPr/>
        </p:nvSpPr>
        <p:spPr bwMode="auto">
          <a:xfrm>
            <a:off x="297712" y="455065"/>
            <a:ext cx="12195544" cy="73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688" tIns="45837" rIns="91688" bIns="45837">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sz="2000">
                <a:solidFill>
                  <a:schemeClr val="tx1"/>
                </a:solidFill>
                <a:latin typeface="Calibri" pitchFamily="34" charset="0"/>
              </a:defRPr>
            </a:lvl4pPr>
            <a:lvl5pPr marL="2057400" indent="-228600" eaLnBrk="0" hangingPunct="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algn="ctr">
              <a:lnSpc>
                <a:spcPct val="100000"/>
              </a:lnSpc>
              <a:spcBef>
                <a:spcPct val="0"/>
              </a:spcBef>
              <a:buFontTx/>
              <a:buNone/>
            </a:pPr>
            <a:r>
              <a:rPr lang="ru-RU" altLang="ru-RU" sz="2100" b="1" dirty="0">
                <a:latin typeface="Times New Roman" panose="02020603050405020304" pitchFamily="18" charset="0"/>
                <a:cs typeface="Times New Roman" panose="02020603050405020304" pitchFamily="18" charset="0"/>
              </a:rPr>
              <a:t>ВИДЫ АВТОМОБИЛЕЙ</a:t>
            </a:r>
          </a:p>
          <a:p>
            <a:pPr algn="ctr">
              <a:lnSpc>
                <a:spcPct val="100000"/>
              </a:lnSpc>
              <a:spcBef>
                <a:spcPct val="0"/>
              </a:spcBef>
              <a:buFontTx/>
              <a:buNone/>
            </a:pPr>
            <a:endParaRPr lang="ru-RU" altLang="ru-RU" sz="2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2" name="Таблица 1">
            <a:extLst>
              <a:ext uri="{FF2B5EF4-FFF2-40B4-BE49-F238E27FC236}">
                <a16:creationId xmlns:a16="http://schemas.microsoft.com/office/drawing/2014/main" xmlns="" id="{D88B4588-AC4D-422C-9AFE-F247B27E4DE0}"/>
              </a:ext>
            </a:extLst>
          </p:cNvPr>
          <p:cNvGraphicFramePr>
            <a:graphicFrameLocks noGrp="1"/>
          </p:cNvGraphicFramePr>
          <p:nvPr>
            <p:extLst>
              <p:ext uri="{D42A27DB-BD31-4B8C-83A1-F6EECF244321}">
                <p14:modId xmlns:p14="http://schemas.microsoft.com/office/powerpoint/2010/main" val="3736183184"/>
              </p:ext>
            </p:extLst>
          </p:nvPr>
        </p:nvGraphicFramePr>
        <p:xfrm>
          <a:off x="297713" y="1471110"/>
          <a:ext cx="12195542" cy="6842543"/>
        </p:xfrm>
        <a:graphic>
          <a:graphicData uri="http://schemas.openxmlformats.org/drawingml/2006/table">
            <a:tbl>
              <a:tblPr firstRow="1" bandRow="1">
                <a:tableStyleId>{5C22544A-7EE6-4342-B048-85BDC9FD1C3A}</a:tableStyleId>
              </a:tblPr>
              <a:tblGrid>
                <a:gridCol w="649408">
                  <a:extLst>
                    <a:ext uri="{9D8B030D-6E8A-4147-A177-3AD203B41FA5}">
                      <a16:colId xmlns:a16="http://schemas.microsoft.com/office/drawing/2014/main" xmlns="" val="3650695984"/>
                    </a:ext>
                  </a:extLst>
                </a:gridCol>
                <a:gridCol w="7255263">
                  <a:extLst>
                    <a:ext uri="{9D8B030D-6E8A-4147-A177-3AD203B41FA5}">
                      <a16:colId xmlns:a16="http://schemas.microsoft.com/office/drawing/2014/main" xmlns="" val="981596688"/>
                    </a:ext>
                  </a:extLst>
                </a:gridCol>
                <a:gridCol w="1967717">
                  <a:extLst>
                    <a:ext uri="{9D8B030D-6E8A-4147-A177-3AD203B41FA5}">
                      <a16:colId xmlns:a16="http://schemas.microsoft.com/office/drawing/2014/main" xmlns="" val="1113003104"/>
                    </a:ext>
                  </a:extLst>
                </a:gridCol>
                <a:gridCol w="2323154">
                  <a:extLst>
                    <a:ext uri="{9D8B030D-6E8A-4147-A177-3AD203B41FA5}">
                      <a16:colId xmlns:a16="http://schemas.microsoft.com/office/drawing/2014/main" xmlns="" val="484162483"/>
                    </a:ext>
                  </a:extLst>
                </a:gridCol>
              </a:tblGrid>
              <a:tr h="682752">
                <a:tc>
                  <a:txBody>
                    <a:bodyPr/>
                    <a:lstStyle/>
                    <a:p>
                      <a:pPr algn="ctr"/>
                      <a:r>
                        <a:rPr lang="ru-RU" sz="1800" b="1" dirty="0">
                          <a:solidFill>
                            <a:schemeClr val="tx1"/>
                          </a:solidFill>
                          <a:latin typeface="Times New Roman" panose="02020603050405020304" pitchFamily="18" charset="0"/>
                          <a:cs typeface="Times New Roman" panose="02020603050405020304" pitchFamily="18" charset="0"/>
                        </a:rPr>
                        <a:t>№ п/п</a:t>
                      </a:r>
                    </a:p>
                  </a:txBody>
                  <a:tcPr marL="96012" marR="96012" marT="64008" marB="64008">
                    <a:solidFill>
                      <a:schemeClr val="accent1">
                        <a:lumMod val="40000"/>
                        <a:lumOff val="60000"/>
                      </a:schemeClr>
                    </a:solidFill>
                  </a:tcPr>
                </a:tc>
                <a:tc>
                  <a:txBody>
                    <a:bodyPr/>
                    <a:lstStyle/>
                    <a:p>
                      <a:pPr algn="ctr"/>
                      <a:r>
                        <a:rPr lang="ru-RU" sz="1800" b="1" dirty="0">
                          <a:solidFill>
                            <a:schemeClr val="tx1"/>
                          </a:solidFill>
                          <a:latin typeface="Times New Roman" panose="02020603050405020304" pitchFamily="18" charset="0"/>
                          <a:cs typeface="Times New Roman" panose="02020603050405020304" pitchFamily="18" charset="0"/>
                        </a:rPr>
                        <a:t>Наименование</a:t>
                      </a:r>
                    </a:p>
                  </a:txBody>
                  <a:tcPr marL="96012" marR="96012" marT="64008" marB="64008">
                    <a:solidFill>
                      <a:schemeClr val="accent1">
                        <a:lumMod val="40000"/>
                        <a:lumOff val="60000"/>
                      </a:schemeClr>
                    </a:solidFill>
                  </a:tcPr>
                </a:tc>
                <a:tc>
                  <a:txBody>
                    <a:bodyPr/>
                    <a:lstStyle/>
                    <a:p>
                      <a:pPr algn="ctr"/>
                      <a:r>
                        <a:rPr lang="ru-RU" sz="1800" b="1" dirty="0">
                          <a:solidFill>
                            <a:schemeClr val="tx1"/>
                          </a:solidFill>
                          <a:latin typeface="Times New Roman" panose="02020603050405020304" pitchFamily="18" charset="0"/>
                          <a:cs typeface="Times New Roman" panose="02020603050405020304" pitchFamily="18" charset="0"/>
                        </a:rPr>
                        <a:t>Количество, шт.</a:t>
                      </a:r>
                    </a:p>
                  </a:txBody>
                  <a:tcPr marL="96012" marR="96012" marT="64008" marB="64008">
                    <a:solidFill>
                      <a:schemeClr val="accent1">
                        <a:lumMod val="40000"/>
                        <a:lumOff val="60000"/>
                      </a:schemeClr>
                    </a:solidFill>
                  </a:tcPr>
                </a:tc>
                <a:tc>
                  <a:txBody>
                    <a:bodyPr/>
                    <a:lstStyle/>
                    <a:p>
                      <a:pPr algn="ctr"/>
                      <a:r>
                        <a:rPr lang="ru-RU" sz="1800" b="1" dirty="0">
                          <a:solidFill>
                            <a:schemeClr val="tx1"/>
                          </a:solidFill>
                          <a:latin typeface="Times New Roman" panose="02020603050405020304" pitchFamily="18" charset="0"/>
                          <a:cs typeface="Times New Roman" panose="02020603050405020304" pitchFamily="18" charset="0"/>
                        </a:rPr>
                        <a:t>Цена за ед., руб.</a:t>
                      </a:r>
                    </a:p>
                  </a:txBody>
                  <a:tcPr marL="96012" marR="96012" marT="64008" marB="64008">
                    <a:solidFill>
                      <a:schemeClr val="accent1">
                        <a:lumMod val="40000"/>
                        <a:lumOff val="60000"/>
                      </a:schemeClr>
                    </a:solidFill>
                  </a:tcPr>
                </a:tc>
                <a:extLst>
                  <a:ext uri="{0D108BD9-81ED-4DB2-BD59-A6C34878D82A}">
                    <a16:rowId xmlns:a16="http://schemas.microsoft.com/office/drawing/2014/main" xmlns="" val="1338585670"/>
                  </a:ext>
                </a:extLst>
              </a:tr>
              <a:tr h="470394">
                <a:tc gridSpan="2">
                  <a:txBody>
                    <a:bodyPr/>
                    <a:lstStyle/>
                    <a:p>
                      <a:pPr algn="l"/>
                      <a:r>
                        <a:rPr lang="ru-RU" sz="1800" b="1" i="1" dirty="0">
                          <a:solidFill>
                            <a:schemeClr val="tx1"/>
                          </a:solidFill>
                          <a:latin typeface="Times New Roman" panose="02020603050405020304" pitchFamily="18" charset="0"/>
                          <a:cs typeface="Times New Roman" panose="02020603050405020304" pitchFamily="18" charset="0"/>
                        </a:rPr>
                        <a:t>ИТОГО</a:t>
                      </a:r>
                    </a:p>
                  </a:txBody>
                  <a:tcPr marL="96012" marR="96012" marT="64008" marB="64008"/>
                </a:tc>
                <a:tc hMerge="1">
                  <a:txBody>
                    <a:bodyPr/>
                    <a:lstStyle/>
                    <a:p>
                      <a:endParaRPr lang="ru-RU"/>
                    </a:p>
                  </a:txBody>
                  <a:tcPr/>
                </a:tc>
                <a:tc>
                  <a:txBody>
                    <a:bodyPr/>
                    <a:lstStyle/>
                    <a:p>
                      <a:pPr algn="ctr"/>
                      <a:r>
                        <a:rPr lang="ru-RU" sz="1800" b="1" i="1" dirty="0">
                          <a:solidFill>
                            <a:schemeClr val="tx1"/>
                          </a:solidFill>
                          <a:latin typeface="Times New Roman" panose="02020603050405020304" pitchFamily="18" charset="0"/>
                          <a:cs typeface="Times New Roman" panose="02020603050405020304" pitchFamily="18" charset="0"/>
                        </a:rPr>
                        <a:t>431</a:t>
                      </a:r>
                    </a:p>
                  </a:txBody>
                  <a:tcPr marL="96012" marR="96012" marT="64008" marB="64008"/>
                </a:tc>
                <a:tc>
                  <a:txBody>
                    <a:bodyPr/>
                    <a:lstStyle/>
                    <a:p>
                      <a:pPr algn="ctr"/>
                      <a:endParaRPr lang="ru-RU" sz="1800" b="1" i="1" dirty="0">
                        <a:solidFill>
                          <a:schemeClr val="tx1"/>
                        </a:solidFill>
                        <a:latin typeface="Times New Roman" panose="02020603050405020304" pitchFamily="18" charset="0"/>
                        <a:cs typeface="Times New Roman" panose="02020603050405020304" pitchFamily="18" charset="0"/>
                      </a:endParaRPr>
                    </a:p>
                  </a:txBody>
                  <a:tcPr marL="96012" marR="96012" marT="64008" marB="64008"/>
                </a:tc>
                <a:extLst>
                  <a:ext uri="{0D108BD9-81ED-4DB2-BD59-A6C34878D82A}">
                    <a16:rowId xmlns:a16="http://schemas.microsoft.com/office/drawing/2014/main" xmlns="" val="2708131939"/>
                  </a:ext>
                </a:extLst>
              </a:tr>
              <a:tr h="812771">
                <a:tc>
                  <a:txBody>
                    <a:bodyPr/>
                    <a:lstStyle/>
                    <a:p>
                      <a:pPr algn="ctr"/>
                      <a:r>
                        <a:rPr lang="ru-RU" sz="1800" dirty="0">
                          <a:latin typeface="Times New Roman" panose="02020603050405020304" pitchFamily="18" charset="0"/>
                          <a:cs typeface="Times New Roman" panose="02020603050405020304" pitchFamily="18" charset="0"/>
                        </a:rPr>
                        <a:t>1</a:t>
                      </a:r>
                    </a:p>
                  </a:txBody>
                  <a:tcPr marL="96012" marR="96012" marT="64008" marB="64008">
                    <a:solidFill>
                      <a:srgbClr val="EBF6F9"/>
                    </a:solidFill>
                  </a:tcPr>
                </a:tc>
                <a:tc>
                  <a:txBody>
                    <a:bodyPr/>
                    <a:lstStyle/>
                    <a:p>
                      <a:r>
                        <a:rPr lang="ru-RU" sz="1800" dirty="0">
                          <a:latin typeface="Times New Roman" panose="02020603050405020304" pitchFamily="18" charset="0"/>
                          <a:cs typeface="Times New Roman" panose="02020603050405020304" pitchFamily="18" charset="0"/>
                        </a:rPr>
                        <a:t>Автомобиль специальный (оперативно-служебный)  </a:t>
                      </a:r>
                      <a:r>
                        <a:rPr lang="ru-RU" sz="1800" dirty="0">
                          <a:solidFill>
                            <a:srgbClr val="FF0000"/>
                          </a:solidFill>
                          <a:latin typeface="Times New Roman" panose="02020603050405020304" pitchFamily="18" charset="0"/>
                          <a:cs typeface="Times New Roman" panose="02020603050405020304" pitchFamily="18" charset="0"/>
                        </a:rPr>
                        <a:t>3302-А3 </a:t>
                      </a:r>
                      <a:endParaRPr lang="ru-RU" sz="1800" dirty="0">
                        <a:latin typeface="Times New Roman" panose="02020603050405020304" pitchFamily="18" charset="0"/>
                        <a:cs typeface="Times New Roman" panose="02020603050405020304" pitchFamily="18" charset="0"/>
                      </a:endParaRPr>
                    </a:p>
                  </a:txBody>
                  <a:tcPr marL="96012" marR="96012" marT="64008" marB="64008">
                    <a:solidFill>
                      <a:srgbClr val="EBF6F9"/>
                    </a:solidFill>
                  </a:tcPr>
                </a:tc>
                <a:tc>
                  <a:txBody>
                    <a:bodyPr/>
                    <a:lstStyle/>
                    <a:p>
                      <a:pPr algn="ctr"/>
                      <a:r>
                        <a:rPr lang="ru-RU" sz="1800" dirty="0">
                          <a:latin typeface="Times New Roman" panose="02020603050405020304" pitchFamily="18" charset="0"/>
                          <a:cs typeface="Times New Roman" panose="02020603050405020304" pitchFamily="18" charset="0"/>
                        </a:rPr>
                        <a:t>230</a:t>
                      </a:r>
                    </a:p>
                  </a:txBody>
                  <a:tcPr marL="96012" marR="96012" marT="64008" marB="64008">
                    <a:solidFill>
                      <a:srgbClr val="EBF6F9"/>
                    </a:solidFill>
                  </a:tcPr>
                </a:tc>
                <a:tc>
                  <a:txBody>
                    <a:bodyPr/>
                    <a:lstStyle/>
                    <a:p>
                      <a:pPr algn="ctr"/>
                      <a:r>
                        <a:rPr lang="ru-RU" sz="1800" dirty="0">
                          <a:latin typeface="Times New Roman" panose="02020603050405020304" pitchFamily="18" charset="0"/>
                          <a:cs typeface="Times New Roman" panose="02020603050405020304" pitchFamily="18" charset="0"/>
                        </a:rPr>
                        <a:t>2 722 213,98 </a:t>
                      </a:r>
                    </a:p>
                  </a:txBody>
                  <a:tcPr marL="96012" marR="96012" marT="64008" marB="64008">
                    <a:solidFill>
                      <a:srgbClr val="EBF6F9"/>
                    </a:solidFill>
                  </a:tcPr>
                </a:tc>
                <a:extLst>
                  <a:ext uri="{0D108BD9-81ED-4DB2-BD59-A6C34878D82A}">
                    <a16:rowId xmlns:a16="http://schemas.microsoft.com/office/drawing/2014/main" xmlns="" val="339780599"/>
                  </a:ext>
                </a:extLst>
              </a:tr>
              <a:tr h="812771">
                <a:tc>
                  <a:txBody>
                    <a:bodyPr/>
                    <a:lstStyle/>
                    <a:p>
                      <a:pPr algn="ctr"/>
                      <a:r>
                        <a:rPr lang="ru-RU" sz="1800" dirty="0">
                          <a:latin typeface="Times New Roman" panose="02020603050405020304" pitchFamily="18" charset="0"/>
                          <a:cs typeface="Times New Roman" panose="02020603050405020304" pitchFamily="18" charset="0"/>
                        </a:rPr>
                        <a:t>2</a:t>
                      </a:r>
                    </a:p>
                  </a:txBody>
                  <a:tcPr marL="96012" marR="96012" marT="64008" marB="64008">
                    <a:solidFill>
                      <a:srgbClr val="EBF6F9"/>
                    </a:solidFill>
                  </a:tcPr>
                </a:tc>
                <a:tc>
                  <a:txBody>
                    <a:bodyPr/>
                    <a:lstStyle/>
                    <a:p>
                      <a:r>
                        <a:rPr lang="ru-RU" sz="1800" dirty="0">
                          <a:latin typeface="Times New Roman" panose="02020603050405020304" pitchFamily="18" charset="0"/>
                          <a:cs typeface="Times New Roman" panose="02020603050405020304" pitchFamily="18" charset="0"/>
                        </a:rPr>
                        <a:t>Автомобиль специальный (оперативно-служебный)  </a:t>
                      </a:r>
                      <a:r>
                        <a:rPr lang="ru-RU" sz="1800" dirty="0">
                          <a:solidFill>
                            <a:srgbClr val="FF0000"/>
                          </a:solidFill>
                          <a:latin typeface="Times New Roman" panose="02020603050405020304" pitchFamily="18" charset="0"/>
                          <a:cs typeface="Times New Roman" panose="02020603050405020304" pitchFamily="18" charset="0"/>
                        </a:rPr>
                        <a:t>3309-А3 </a:t>
                      </a:r>
                      <a:endParaRPr lang="ru-RU" sz="1800" dirty="0">
                        <a:latin typeface="Times New Roman" panose="02020603050405020304" pitchFamily="18" charset="0"/>
                        <a:cs typeface="Times New Roman" panose="02020603050405020304" pitchFamily="18" charset="0"/>
                      </a:endParaRPr>
                    </a:p>
                  </a:txBody>
                  <a:tcPr marL="96012" marR="96012" marT="64008" marB="64008">
                    <a:solidFill>
                      <a:srgbClr val="EBF6F9"/>
                    </a:solidFill>
                  </a:tcPr>
                </a:tc>
                <a:tc>
                  <a:txBody>
                    <a:bodyPr/>
                    <a:lstStyle/>
                    <a:p>
                      <a:pPr algn="ctr"/>
                      <a:r>
                        <a:rPr lang="ru-RU" sz="1800" dirty="0">
                          <a:latin typeface="Times New Roman" panose="02020603050405020304" pitchFamily="18" charset="0"/>
                          <a:cs typeface="Times New Roman" panose="02020603050405020304" pitchFamily="18" charset="0"/>
                        </a:rPr>
                        <a:t>69</a:t>
                      </a:r>
                    </a:p>
                  </a:txBody>
                  <a:tcPr marL="96012" marR="96012" marT="64008" marB="64008">
                    <a:solidFill>
                      <a:srgbClr val="EBF6F9"/>
                    </a:solidFill>
                  </a:tcPr>
                </a:tc>
                <a:tc>
                  <a:txBody>
                    <a:bodyPr/>
                    <a:lstStyle/>
                    <a:p>
                      <a:pPr algn="ctr"/>
                      <a:r>
                        <a:rPr lang="ru-RU" sz="1800" dirty="0">
                          <a:latin typeface="Times New Roman" panose="02020603050405020304" pitchFamily="18" charset="0"/>
                          <a:cs typeface="Times New Roman" panose="02020603050405020304" pitchFamily="18" charset="0"/>
                        </a:rPr>
                        <a:t>3 562 271,32 </a:t>
                      </a:r>
                    </a:p>
                  </a:txBody>
                  <a:tcPr marL="96012" marR="96012" marT="64008" marB="64008">
                    <a:solidFill>
                      <a:srgbClr val="EBF6F9"/>
                    </a:solidFill>
                  </a:tcPr>
                </a:tc>
                <a:extLst>
                  <a:ext uri="{0D108BD9-81ED-4DB2-BD59-A6C34878D82A}">
                    <a16:rowId xmlns:a16="http://schemas.microsoft.com/office/drawing/2014/main" xmlns="" val="45875536"/>
                  </a:ext>
                </a:extLst>
              </a:tr>
              <a:tr h="812771">
                <a:tc>
                  <a:txBody>
                    <a:bodyPr/>
                    <a:lstStyle/>
                    <a:p>
                      <a:pPr algn="ctr"/>
                      <a:r>
                        <a:rPr lang="ru-RU" sz="1800" dirty="0">
                          <a:latin typeface="Times New Roman" panose="02020603050405020304" pitchFamily="18" charset="0"/>
                          <a:cs typeface="Times New Roman" panose="02020603050405020304" pitchFamily="18" charset="0"/>
                        </a:rPr>
                        <a:t>3</a:t>
                      </a:r>
                    </a:p>
                  </a:txBody>
                  <a:tcPr marL="96012" marR="96012" marT="64008" marB="64008">
                    <a:solidFill>
                      <a:srgbClr val="EBF6F9"/>
                    </a:solidFill>
                  </a:tcPr>
                </a:tc>
                <a:tc>
                  <a:txBody>
                    <a:bodyPr/>
                    <a:lstStyle/>
                    <a:p>
                      <a:r>
                        <a:rPr lang="ru-RU" sz="1800" dirty="0">
                          <a:latin typeface="Times New Roman" panose="02020603050405020304" pitchFamily="18" charset="0"/>
                          <a:cs typeface="Times New Roman" panose="02020603050405020304" pitchFamily="18" charset="0"/>
                        </a:rPr>
                        <a:t>Автомобиль специальный (оперативно-служебный)  </a:t>
                      </a:r>
                      <a:r>
                        <a:rPr lang="en-US" sz="1800" dirty="0">
                          <a:solidFill>
                            <a:srgbClr val="FF0000"/>
                          </a:solidFill>
                          <a:latin typeface="Times New Roman" panose="02020603050405020304" pitchFamily="18" charset="0"/>
                          <a:cs typeface="Times New Roman" panose="02020603050405020304" pitchFamily="18" charset="0"/>
                        </a:rPr>
                        <a:t>A21R23-A3</a:t>
                      </a:r>
                      <a:endParaRPr lang="ru-RU" sz="1800" dirty="0">
                        <a:solidFill>
                          <a:srgbClr val="FF0000"/>
                        </a:solidFill>
                        <a:latin typeface="Times New Roman" panose="02020603050405020304" pitchFamily="18" charset="0"/>
                        <a:cs typeface="Times New Roman" panose="02020603050405020304" pitchFamily="18" charset="0"/>
                      </a:endParaRPr>
                    </a:p>
                  </a:txBody>
                  <a:tcPr marL="96012" marR="96012" marT="64008" marB="64008">
                    <a:solidFill>
                      <a:srgbClr val="EBF6F9"/>
                    </a:solidFill>
                  </a:tcPr>
                </a:tc>
                <a:tc>
                  <a:txBody>
                    <a:bodyPr/>
                    <a:lstStyle/>
                    <a:p>
                      <a:pPr algn="ctr"/>
                      <a:r>
                        <a:rPr lang="ru-RU" sz="1800" dirty="0">
                          <a:latin typeface="Times New Roman" panose="02020603050405020304" pitchFamily="18" charset="0"/>
                          <a:cs typeface="Times New Roman" panose="02020603050405020304" pitchFamily="18" charset="0"/>
                        </a:rPr>
                        <a:t>50</a:t>
                      </a:r>
                    </a:p>
                  </a:txBody>
                  <a:tcPr marL="96012" marR="96012" marT="64008" marB="64008">
                    <a:solidFill>
                      <a:srgbClr val="EBF6F9"/>
                    </a:solidFill>
                  </a:tcPr>
                </a:tc>
                <a:tc>
                  <a:txBody>
                    <a:bodyPr/>
                    <a:lstStyle/>
                    <a:p>
                      <a:pPr algn="ctr"/>
                      <a:r>
                        <a:rPr lang="ru-RU" sz="1800" dirty="0">
                          <a:latin typeface="Times New Roman" panose="02020603050405020304" pitchFamily="18" charset="0"/>
                          <a:cs typeface="Times New Roman" panose="02020603050405020304" pitchFamily="18" charset="0"/>
                        </a:rPr>
                        <a:t>2 858 160,60 </a:t>
                      </a:r>
                    </a:p>
                  </a:txBody>
                  <a:tcPr marL="96012" marR="96012" marT="64008" marB="64008">
                    <a:solidFill>
                      <a:srgbClr val="EBF6F9"/>
                    </a:solidFill>
                  </a:tcPr>
                </a:tc>
                <a:extLst>
                  <a:ext uri="{0D108BD9-81ED-4DB2-BD59-A6C34878D82A}">
                    <a16:rowId xmlns:a16="http://schemas.microsoft.com/office/drawing/2014/main" xmlns="" val="1057721550"/>
                  </a:ext>
                </a:extLst>
              </a:tr>
              <a:tr h="812771">
                <a:tc>
                  <a:txBody>
                    <a:bodyPr/>
                    <a:lstStyle/>
                    <a:p>
                      <a:pPr algn="ctr"/>
                      <a:r>
                        <a:rPr lang="ru-RU" sz="1800" dirty="0">
                          <a:latin typeface="Times New Roman" panose="02020603050405020304" pitchFamily="18" charset="0"/>
                          <a:cs typeface="Times New Roman" panose="02020603050405020304" pitchFamily="18" charset="0"/>
                        </a:rPr>
                        <a:t>4</a:t>
                      </a:r>
                    </a:p>
                  </a:txBody>
                  <a:tcPr marL="96012" marR="96012" marT="64008" marB="64008">
                    <a:solidFill>
                      <a:srgbClr val="EBF6F9"/>
                    </a:solidFill>
                  </a:tcPr>
                </a:tc>
                <a:tc>
                  <a:txBody>
                    <a:bodyPr/>
                    <a:lstStyle/>
                    <a:p>
                      <a:r>
                        <a:rPr lang="ru-RU" sz="1800" dirty="0">
                          <a:latin typeface="Times New Roman" panose="02020603050405020304" pitchFamily="18" charset="0"/>
                          <a:cs typeface="Times New Roman" panose="02020603050405020304" pitchFamily="18" charset="0"/>
                        </a:rPr>
                        <a:t>Автомобиль специальный (оперативно-служебный)  </a:t>
                      </a:r>
                      <a:r>
                        <a:rPr lang="ru-RU" sz="1800" dirty="0">
                          <a:solidFill>
                            <a:srgbClr val="FF0000"/>
                          </a:solidFill>
                          <a:latin typeface="Times New Roman" panose="02020603050405020304" pitchFamily="18" charset="0"/>
                          <a:cs typeface="Times New Roman" panose="02020603050405020304" pitchFamily="18" charset="0"/>
                        </a:rPr>
                        <a:t>4308-А3 </a:t>
                      </a:r>
                      <a:endParaRPr lang="ru-RU" sz="1800" dirty="0">
                        <a:latin typeface="Times New Roman" panose="02020603050405020304" pitchFamily="18" charset="0"/>
                        <a:cs typeface="Times New Roman" panose="02020603050405020304" pitchFamily="18" charset="0"/>
                      </a:endParaRPr>
                    </a:p>
                  </a:txBody>
                  <a:tcPr marL="96012" marR="96012" marT="64008" marB="64008">
                    <a:solidFill>
                      <a:srgbClr val="EBF6F9"/>
                    </a:solidFill>
                  </a:tcPr>
                </a:tc>
                <a:tc>
                  <a:txBody>
                    <a:bodyPr/>
                    <a:lstStyle/>
                    <a:p>
                      <a:pPr algn="ctr"/>
                      <a:r>
                        <a:rPr lang="ru-RU" sz="1800" dirty="0">
                          <a:latin typeface="Times New Roman" panose="02020603050405020304" pitchFamily="18" charset="0"/>
                          <a:cs typeface="Times New Roman" panose="02020603050405020304" pitchFamily="18" charset="0"/>
                        </a:rPr>
                        <a:t>46</a:t>
                      </a:r>
                    </a:p>
                  </a:txBody>
                  <a:tcPr marL="96012" marR="96012" marT="64008" marB="64008">
                    <a:solidFill>
                      <a:srgbClr val="EBF6F9"/>
                    </a:solidFill>
                  </a:tcPr>
                </a:tc>
                <a:tc>
                  <a:txBody>
                    <a:bodyPr/>
                    <a:lstStyle/>
                    <a:p>
                      <a:pPr algn="ctr"/>
                      <a:r>
                        <a:rPr lang="ru-RU" sz="1800" dirty="0">
                          <a:latin typeface="Times New Roman" panose="02020603050405020304" pitchFamily="18" charset="0"/>
                          <a:cs typeface="Times New Roman" panose="02020603050405020304" pitchFamily="18" charset="0"/>
                        </a:rPr>
                        <a:t>5 654 437,28</a:t>
                      </a:r>
                    </a:p>
                  </a:txBody>
                  <a:tcPr marL="96012" marR="96012" marT="64008" marB="64008">
                    <a:solidFill>
                      <a:srgbClr val="EBF6F9"/>
                    </a:solidFill>
                  </a:tcPr>
                </a:tc>
                <a:extLst>
                  <a:ext uri="{0D108BD9-81ED-4DB2-BD59-A6C34878D82A}">
                    <a16:rowId xmlns:a16="http://schemas.microsoft.com/office/drawing/2014/main" xmlns="" val="3662796322"/>
                  </a:ext>
                </a:extLst>
              </a:tr>
              <a:tr h="812771">
                <a:tc>
                  <a:txBody>
                    <a:bodyPr/>
                    <a:lstStyle/>
                    <a:p>
                      <a:pPr algn="ctr"/>
                      <a:r>
                        <a:rPr lang="ru-RU" sz="1800" dirty="0">
                          <a:latin typeface="Times New Roman" panose="02020603050405020304" pitchFamily="18" charset="0"/>
                          <a:cs typeface="Times New Roman" panose="02020603050405020304" pitchFamily="18" charset="0"/>
                        </a:rPr>
                        <a:t>5</a:t>
                      </a:r>
                    </a:p>
                  </a:txBody>
                  <a:tcPr marL="96012" marR="96012" marT="64008" marB="64008">
                    <a:solidFill>
                      <a:srgbClr val="EBF6F9"/>
                    </a:solidFill>
                  </a:tcPr>
                </a:tc>
                <a:tc>
                  <a:txBody>
                    <a:bodyPr/>
                    <a:lstStyle/>
                    <a:p>
                      <a:r>
                        <a:rPr lang="ru-RU" sz="1800" dirty="0">
                          <a:latin typeface="Times New Roman" panose="02020603050405020304" pitchFamily="18" charset="0"/>
                          <a:cs typeface="Times New Roman" panose="02020603050405020304" pitchFamily="18" charset="0"/>
                        </a:rPr>
                        <a:t>Автомобиль специальный (оперативно-служебный)  </a:t>
                      </a:r>
                      <a:r>
                        <a:rPr lang="ru-RU" sz="1800" dirty="0">
                          <a:solidFill>
                            <a:srgbClr val="FF0000"/>
                          </a:solidFill>
                          <a:latin typeface="Times New Roman" panose="02020603050405020304" pitchFamily="18" charset="0"/>
                          <a:cs typeface="Times New Roman" panose="02020603050405020304" pitchFamily="18" charset="0"/>
                        </a:rPr>
                        <a:t>3308-А3 </a:t>
                      </a:r>
                      <a:endParaRPr lang="ru-RU" sz="1800" dirty="0">
                        <a:latin typeface="Times New Roman" panose="02020603050405020304" pitchFamily="18" charset="0"/>
                        <a:cs typeface="Times New Roman" panose="02020603050405020304" pitchFamily="18" charset="0"/>
                      </a:endParaRPr>
                    </a:p>
                  </a:txBody>
                  <a:tcPr marL="96012" marR="96012" marT="64008" marB="64008">
                    <a:solidFill>
                      <a:srgbClr val="EBF6F9"/>
                    </a:solidFill>
                  </a:tcPr>
                </a:tc>
                <a:tc>
                  <a:txBody>
                    <a:bodyPr/>
                    <a:lstStyle/>
                    <a:p>
                      <a:pPr algn="ctr"/>
                      <a:r>
                        <a:rPr lang="ru-RU" sz="1800" dirty="0">
                          <a:latin typeface="Times New Roman" panose="02020603050405020304" pitchFamily="18" charset="0"/>
                          <a:cs typeface="Times New Roman" panose="02020603050405020304" pitchFamily="18" charset="0"/>
                        </a:rPr>
                        <a:t>20</a:t>
                      </a:r>
                    </a:p>
                  </a:txBody>
                  <a:tcPr marL="96012" marR="96012" marT="64008" marB="64008">
                    <a:solidFill>
                      <a:srgbClr val="EBF6F9"/>
                    </a:solidFill>
                  </a:tcPr>
                </a:tc>
                <a:tc>
                  <a:txBody>
                    <a:bodyPr/>
                    <a:lstStyle/>
                    <a:p>
                      <a:pPr algn="ctr"/>
                      <a:r>
                        <a:rPr lang="ru-RU" sz="1800" dirty="0">
                          <a:latin typeface="Times New Roman" panose="02020603050405020304" pitchFamily="18" charset="0"/>
                          <a:cs typeface="Times New Roman" panose="02020603050405020304" pitchFamily="18" charset="0"/>
                        </a:rPr>
                        <a:t>3 772 850,58 </a:t>
                      </a:r>
                    </a:p>
                  </a:txBody>
                  <a:tcPr marL="96012" marR="96012" marT="64008" marB="64008">
                    <a:solidFill>
                      <a:srgbClr val="EBF6F9"/>
                    </a:solidFill>
                  </a:tcPr>
                </a:tc>
                <a:extLst>
                  <a:ext uri="{0D108BD9-81ED-4DB2-BD59-A6C34878D82A}">
                    <a16:rowId xmlns:a16="http://schemas.microsoft.com/office/drawing/2014/main" xmlns="" val="3150380286"/>
                  </a:ext>
                </a:extLst>
              </a:tr>
              <a:tr h="812771">
                <a:tc>
                  <a:txBody>
                    <a:bodyPr/>
                    <a:lstStyle/>
                    <a:p>
                      <a:pPr algn="ctr"/>
                      <a:r>
                        <a:rPr lang="ru-RU" sz="1800" dirty="0">
                          <a:latin typeface="Times New Roman" panose="02020603050405020304" pitchFamily="18" charset="0"/>
                          <a:cs typeface="Times New Roman" panose="02020603050405020304" pitchFamily="18" charset="0"/>
                        </a:rPr>
                        <a:t>6</a:t>
                      </a:r>
                    </a:p>
                  </a:txBody>
                  <a:tcPr marL="96012" marR="96012" marT="64008" marB="64008">
                    <a:solidFill>
                      <a:srgbClr val="EBF6F9"/>
                    </a:solidFill>
                  </a:tcPr>
                </a:tc>
                <a:tc>
                  <a:txBody>
                    <a:bodyPr/>
                    <a:lstStyle/>
                    <a:p>
                      <a:r>
                        <a:rPr lang="ru-RU" sz="1800" dirty="0">
                          <a:latin typeface="Times New Roman" panose="02020603050405020304" pitchFamily="18" charset="0"/>
                          <a:cs typeface="Times New Roman" panose="02020603050405020304" pitchFamily="18" charset="0"/>
                        </a:rPr>
                        <a:t>Автомобиль специальный (оперативно-служебный)  </a:t>
                      </a:r>
                      <a:r>
                        <a:rPr lang="en-US" sz="1800" dirty="0">
                          <a:solidFill>
                            <a:srgbClr val="FF0000"/>
                          </a:solidFill>
                          <a:latin typeface="Times New Roman" panose="02020603050405020304" pitchFamily="18" charset="0"/>
                          <a:cs typeface="Times New Roman" panose="02020603050405020304" pitchFamily="18" charset="0"/>
                        </a:rPr>
                        <a:t>C41R13-A3 </a:t>
                      </a:r>
                      <a:endParaRPr lang="ru-RU" sz="1800" dirty="0">
                        <a:solidFill>
                          <a:srgbClr val="FF0000"/>
                        </a:solidFill>
                        <a:latin typeface="Times New Roman" panose="02020603050405020304" pitchFamily="18" charset="0"/>
                        <a:cs typeface="Times New Roman" panose="02020603050405020304" pitchFamily="18" charset="0"/>
                      </a:endParaRPr>
                    </a:p>
                  </a:txBody>
                  <a:tcPr marL="96012" marR="96012" marT="64008" marB="64008">
                    <a:solidFill>
                      <a:srgbClr val="EBF6F9"/>
                    </a:solidFill>
                  </a:tcPr>
                </a:tc>
                <a:tc>
                  <a:txBody>
                    <a:bodyPr/>
                    <a:lstStyle/>
                    <a:p>
                      <a:pPr algn="ctr"/>
                      <a:r>
                        <a:rPr lang="ru-RU" sz="1800" dirty="0">
                          <a:latin typeface="Times New Roman" panose="02020603050405020304" pitchFamily="18" charset="0"/>
                          <a:cs typeface="Times New Roman" panose="02020603050405020304" pitchFamily="18" charset="0"/>
                        </a:rPr>
                        <a:t>15</a:t>
                      </a:r>
                    </a:p>
                  </a:txBody>
                  <a:tcPr marL="96012" marR="96012" marT="64008" marB="64008">
                    <a:solidFill>
                      <a:srgbClr val="EBF6F9"/>
                    </a:solidFill>
                  </a:tcPr>
                </a:tc>
                <a:tc>
                  <a:txBody>
                    <a:bodyPr/>
                    <a:lstStyle/>
                    <a:p>
                      <a:pPr algn="ctr"/>
                      <a:r>
                        <a:rPr lang="ru-RU" sz="1800" dirty="0">
                          <a:latin typeface="Times New Roman" panose="02020603050405020304" pitchFamily="18" charset="0"/>
                          <a:cs typeface="Times New Roman" panose="02020603050405020304" pitchFamily="18" charset="0"/>
                        </a:rPr>
                        <a:t>3 828 308,22 </a:t>
                      </a:r>
                    </a:p>
                  </a:txBody>
                  <a:tcPr marL="96012" marR="96012" marT="64008" marB="64008">
                    <a:solidFill>
                      <a:srgbClr val="EBF6F9"/>
                    </a:solidFill>
                  </a:tcPr>
                </a:tc>
                <a:extLst>
                  <a:ext uri="{0D108BD9-81ED-4DB2-BD59-A6C34878D82A}">
                    <a16:rowId xmlns:a16="http://schemas.microsoft.com/office/drawing/2014/main" xmlns="" val="1536850992"/>
                  </a:ext>
                </a:extLst>
              </a:tr>
              <a:tr h="812771">
                <a:tc>
                  <a:txBody>
                    <a:bodyPr/>
                    <a:lstStyle/>
                    <a:p>
                      <a:pPr algn="ctr"/>
                      <a:r>
                        <a:rPr lang="ru-RU" sz="1800" dirty="0">
                          <a:latin typeface="Times New Roman" panose="02020603050405020304" pitchFamily="18" charset="0"/>
                          <a:cs typeface="Times New Roman" panose="02020603050405020304" pitchFamily="18" charset="0"/>
                        </a:rPr>
                        <a:t>7</a:t>
                      </a:r>
                    </a:p>
                  </a:txBody>
                  <a:tcPr marL="96012" marR="96012" marT="64008" marB="64008">
                    <a:solidFill>
                      <a:srgbClr val="EBF6F9"/>
                    </a:solidFill>
                  </a:tcPr>
                </a:tc>
                <a:tc>
                  <a:txBody>
                    <a:bodyPr/>
                    <a:lstStyle/>
                    <a:p>
                      <a:r>
                        <a:rPr lang="ru-RU" sz="1800" dirty="0">
                          <a:latin typeface="Times New Roman" panose="02020603050405020304" pitchFamily="18" charset="0"/>
                          <a:cs typeface="Times New Roman" panose="02020603050405020304" pitchFamily="18" charset="0"/>
                        </a:rPr>
                        <a:t>Автомобиль для транспортирования нарядов полиции  </a:t>
                      </a:r>
                      <a:r>
                        <a:rPr lang="ru-RU" sz="1800" dirty="0">
                          <a:solidFill>
                            <a:srgbClr val="FF0000"/>
                          </a:solidFill>
                          <a:latin typeface="Times New Roman" panose="02020603050405020304" pitchFamily="18" charset="0"/>
                          <a:cs typeface="Times New Roman" panose="02020603050405020304" pitchFamily="18" charset="0"/>
                        </a:rPr>
                        <a:t>АНТП-5350 </a:t>
                      </a:r>
                    </a:p>
                  </a:txBody>
                  <a:tcPr marL="96012" marR="96012" marT="64008" marB="64008">
                    <a:solidFill>
                      <a:srgbClr val="EBF6F9"/>
                    </a:solidFill>
                  </a:tcPr>
                </a:tc>
                <a:tc>
                  <a:txBody>
                    <a:bodyPr/>
                    <a:lstStyle/>
                    <a:p>
                      <a:pPr algn="ctr"/>
                      <a:r>
                        <a:rPr lang="ru-RU" sz="1800" dirty="0">
                          <a:latin typeface="Times New Roman" panose="02020603050405020304" pitchFamily="18" charset="0"/>
                          <a:cs typeface="Times New Roman" panose="02020603050405020304" pitchFamily="18" charset="0"/>
                        </a:rPr>
                        <a:t>1</a:t>
                      </a:r>
                    </a:p>
                  </a:txBody>
                  <a:tcPr marL="96012" marR="96012" marT="64008" marB="64008">
                    <a:solidFill>
                      <a:srgbClr val="EBF6F9"/>
                    </a:solidFill>
                  </a:tcPr>
                </a:tc>
                <a:tc>
                  <a:txBody>
                    <a:bodyPr/>
                    <a:lstStyle/>
                    <a:p>
                      <a:pPr algn="ctr"/>
                      <a:r>
                        <a:rPr lang="ru-RU" sz="1800" dirty="0">
                          <a:latin typeface="Times New Roman" panose="02020603050405020304" pitchFamily="18" charset="0"/>
                          <a:cs typeface="Times New Roman" panose="02020603050405020304" pitchFamily="18" charset="0"/>
                        </a:rPr>
                        <a:t>5 827 744,99 </a:t>
                      </a:r>
                    </a:p>
                  </a:txBody>
                  <a:tcPr marL="96012" marR="96012" marT="64008" marB="64008">
                    <a:solidFill>
                      <a:srgbClr val="EBF6F9"/>
                    </a:solidFill>
                  </a:tcPr>
                </a:tc>
                <a:extLst>
                  <a:ext uri="{0D108BD9-81ED-4DB2-BD59-A6C34878D82A}">
                    <a16:rowId xmlns:a16="http://schemas.microsoft.com/office/drawing/2014/main" xmlns="" val="1116310195"/>
                  </a:ext>
                </a:extLst>
              </a:tr>
            </a:tbl>
          </a:graphicData>
        </a:graphic>
      </p:graphicFrame>
    </p:spTree>
    <p:extLst>
      <p:ext uri="{BB962C8B-B14F-4D97-AF65-F5344CB8AC3E}">
        <p14:creationId xmlns:p14="http://schemas.microsoft.com/office/powerpoint/2010/main" val="12424378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a:xfrm>
            <a:off x="9921243" y="9090033"/>
            <a:ext cx="2880360" cy="511175"/>
          </a:xfrm>
        </p:spPr>
        <p:txBody>
          <a:bodyPr/>
          <a:lstStyle/>
          <a:p>
            <a:pPr>
              <a:defRPr/>
            </a:pPr>
            <a:r>
              <a:rPr lang="ru-RU" dirty="0" smtClean="0"/>
              <a:t>24</a:t>
            </a:r>
            <a:endParaRPr lang="ru-RU" dirty="0"/>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8750" t="12417" r="8614" b="8343"/>
          <a:stretch/>
        </p:blipFill>
        <p:spPr>
          <a:xfrm>
            <a:off x="678633" y="1637920"/>
            <a:ext cx="3543678" cy="2478148"/>
          </a:xfrm>
          <a:prstGeom prst="rect">
            <a:avLst/>
          </a:prstGeom>
        </p:spPr>
      </p:pic>
      <p:sp>
        <p:nvSpPr>
          <p:cNvPr id="5" name="Нижний колонтитул 1"/>
          <p:cNvSpPr txBox="1">
            <a:spLocks/>
          </p:cNvSpPr>
          <p:nvPr/>
        </p:nvSpPr>
        <p:spPr>
          <a:xfrm>
            <a:off x="9015053" y="7689695"/>
            <a:ext cx="4320540" cy="511175"/>
          </a:xfrm>
          <a:prstGeom prst="rect">
            <a:avLst/>
          </a:prstGeom>
        </p:spPr>
        <p:txBody>
          <a:bodyPr vert="horz" lIns="109998" tIns="55004" rIns="109998" bIns="55004" rtlCol="0" anchor="ctr"/>
          <a:lstStyle>
            <a:defPPr>
              <a:defRPr lang="ru-RU"/>
            </a:defPPr>
            <a:lvl1pPr algn="ctr" rtl="0" fontAlgn="auto">
              <a:spcBef>
                <a:spcPts val="0"/>
              </a:spcBef>
              <a:spcAft>
                <a:spcPts val="0"/>
              </a:spcAft>
              <a:defRPr sz="1400" kern="1200">
                <a:solidFill>
                  <a:schemeClr val="tx1">
                    <a:tint val="75000"/>
                  </a:schemeClr>
                </a:solidFill>
                <a:latin typeface="+mn-lt"/>
                <a:ea typeface="+mn-ea"/>
                <a:cs typeface="+mn-cs"/>
              </a:defRPr>
            </a:lvl1pPr>
            <a:lvl2pPr marL="548503" algn="l" rtl="0" fontAlgn="base">
              <a:spcBef>
                <a:spcPct val="0"/>
              </a:spcBef>
              <a:spcAft>
                <a:spcPct val="0"/>
              </a:spcAft>
              <a:defRPr kern="1200">
                <a:solidFill>
                  <a:schemeClr val="tx1"/>
                </a:solidFill>
                <a:latin typeface="Calibri" pitchFamily="34" charset="0"/>
                <a:ea typeface="+mn-ea"/>
                <a:cs typeface="Arial" charset="0"/>
              </a:defRPr>
            </a:lvl2pPr>
            <a:lvl3pPr marL="1097006" algn="l" rtl="0" fontAlgn="base">
              <a:spcBef>
                <a:spcPct val="0"/>
              </a:spcBef>
              <a:spcAft>
                <a:spcPct val="0"/>
              </a:spcAft>
              <a:defRPr kern="1200">
                <a:solidFill>
                  <a:schemeClr val="tx1"/>
                </a:solidFill>
                <a:latin typeface="Calibri" pitchFamily="34" charset="0"/>
                <a:ea typeface="+mn-ea"/>
                <a:cs typeface="Arial" charset="0"/>
              </a:defRPr>
            </a:lvl3pPr>
            <a:lvl4pPr marL="1645509" algn="l" rtl="0" fontAlgn="base">
              <a:spcBef>
                <a:spcPct val="0"/>
              </a:spcBef>
              <a:spcAft>
                <a:spcPct val="0"/>
              </a:spcAft>
              <a:defRPr kern="1200">
                <a:solidFill>
                  <a:schemeClr val="tx1"/>
                </a:solidFill>
                <a:latin typeface="Calibri" pitchFamily="34" charset="0"/>
                <a:ea typeface="+mn-ea"/>
                <a:cs typeface="Arial" charset="0"/>
              </a:defRPr>
            </a:lvl4pPr>
            <a:lvl5pPr marL="2194011" algn="l" rtl="0" fontAlgn="base">
              <a:spcBef>
                <a:spcPct val="0"/>
              </a:spcBef>
              <a:spcAft>
                <a:spcPct val="0"/>
              </a:spcAft>
              <a:defRPr kern="1200">
                <a:solidFill>
                  <a:schemeClr val="tx1"/>
                </a:solidFill>
                <a:latin typeface="Calibri" pitchFamily="34" charset="0"/>
                <a:ea typeface="+mn-ea"/>
                <a:cs typeface="Arial" charset="0"/>
              </a:defRPr>
            </a:lvl5pPr>
            <a:lvl6pPr marL="2742514" algn="l" defTabSz="1097006" rtl="0" eaLnBrk="1" latinLnBrk="0" hangingPunct="1">
              <a:defRPr kern="1200">
                <a:solidFill>
                  <a:schemeClr val="tx1"/>
                </a:solidFill>
                <a:latin typeface="Calibri" pitchFamily="34" charset="0"/>
                <a:ea typeface="+mn-ea"/>
                <a:cs typeface="Arial" charset="0"/>
              </a:defRPr>
            </a:lvl6pPr>
            <a:lvl7pPr marL="3291017" algn="l" defTabSz="1097006" rtl="0" eaLnBrk="1" latinLnBrk="0" hangingPunct="1">
              <a:defRPr kern="1200">
                <a:solidFill>
                  <a:schemeClr val="tx1"/>
                </a:solidFill>
                <a:latin typeface="Calibri" pitchFamily="34" charset="0"/>
                <a:ea typeface="+mn-ea"/>
                <a:cs typeface="Arial" charset="0"/>
              </a:defRPr>
            </a:lvl7pPr>
            <a:lvl8pPr marL="3839520" algn="l" defTabSz="1097006" rtl="0" eaLnBrk="1" latinLnBrk="0" hangingPunct="1">
              <a:defRPr kern="1200">
                <a:solidFill>
                  <a:schemeClr val="tx1"/>
                </a:solidFill>
                <a:latin typeface="Calibri" pitchFamily="34" charset="0"/>
                <a:ea typeface="+mn-ea"/>
                <a:cs typeface="Arial" charset="0"/>
              </a:defRPr>
            </a:lvl8pPr>
            <a:lvl9pPr marL="4388023" algn="l" defTabSz="1097006" rtl="0" eaLnBrk="1" latinLnBrk="0" hangingPunct="1">
              <a:defRPr kern="1200">
                <a:solidFill>
                  <a:schemeClr val="tx1"/>
                </a:solidFill>
                <a:latin typeface="Calibri" pitchFamily="34" charset="0"/>
                <a:ea typeface="+mn-ea"/>
                <a:cs typeface="Arial" charset="0"/>
              </a:defRPr>
            </a:lvl9pPr>
          </a:lstStyle>
          <a:p>
            <a:pPr>
              <a:defRPr/>
            </a:pPr>
            <a:r>
              <a:rPr lang="en-US" b="1" dirty="0">
                <a:solidFill>
                  <a:schemeClr val="tx1"/>
                </a:solidFill>
                <a:latin typeface="Times New Roman" panose="02020603050405020304" pitchFamily="18" charset="0"/>
                <a:cs typeface="Times New Roman" panose="02020603050405020304" pitchFamily="18" charset="0"/>
              </a:rPr>
              <a:t>A21R23-</a:t>
            </a:r>
            <a:r>
              <a:rPr lang="ru-RU" b="1" dirty="0">
                <a:solidFill>
                  <a:schemeClr val="tx1"/>
                </a:solidFill>
                <a:latin typeface="Times New Roman" panose="02020603050405020304" pitchFamily="18" charset="0"/>
                <a:cs typeface="Times New Roman" panose="02020603050405020304" pitchFamily="18" charset="0"/>
              </a:rPr>
              <a:t>А3</a:t>
            </a: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5506" y="4976038"/>
            <a:ext cx="3019645" cy="2478148"/>
          </a:xfrm>
          <a:prstGeom prst="rect">
            <a:avLst/>
          </a:prstGeom>
        </p:spPr>
      </p:pic>
      <p:pic>
        <p:nvPicPr>
          <p:cNvPr id="7" name="Рисунок 6"/>
          <p:cNvPicPr>
            <a:picLocks noChangeAspect="1"/>
          </p:cNvPicPr>
          <p:nvPr/>
        </p:nvPicPr>
        <p:blipFill rotWithShape="1">
          <a:blip r:embed="rId4" cstate="print">
            <a:extLst>
              <a:ext uri="{28A0092B-C50C-407E-A947-70E740481C1C}">
                <a14:useLocalDpi xmlns:a14="http://schemas.microsoft.com/office/drawing/2010/main" val="0"/>
              </a:ext>
            </a:extLst>
          </a:blip>
          <a:srcRect r="7227"/>
          <a:stretch/>
        </p:blipFill>
        <p:spPr>
          <a:xfrm>
            <a:off x="8656768" y="1626781"/>
            <a:ext cx="3543678" cy="2478150"/>
          </a:xfrm>
          <a:prstGeom prst="rect">
            <a:avLst/>
          </a:prstGeom>
        </p:spPr>
      </p:pic>
      <p:sp>
        <p:nvSpPr>
          <p:cNvPr id="8" name="Нижний колонтитул 1"/>
          <p:cNvSpPr txBox="1">
            <a:spLocks/>
          </p:cNvSpPr>
          <p:nvPr/>
        </p:nvSpPr>
        <p:spPr>
          <a:xfrm>
            <a:off x="8216852" y="4267148"/>
            <a:ext cx="4320540" cy="511175"/>
          </a:xfrm>
          <a:prstGeom prst="rect">
            <a:avLst/>
          </a:prstGeom>
        </p:spPr>
        <p:txBody>
          <a:bodyPr vert="horz" lIns="109998" tIns="55004" rIns="109998" bIns="55004" rtlCol="0" anchor="ctr"/>
          <a:lstStyle>
            <a:defPPr>
              <a:defRPr lang="ru-RU"/>
            </a:defPPr>
            <a:lvl1pPr algn="ctr" rtl="0" fontAlgn="auto">
              <a:spcBef>
                <a:spcPts val="0"/>
              </a:spcBef>
              <a:spcAft>
                <a:spcPts val="0"/>
              </a:spcAft>
              <a:defRPr sz="1400" kern="1200">
                <a:solidFill>
                  <a:schemeClr val="tx1">
                    <a:tint val="75000"/>
                  </a:schemeClr>
                </a:solidFill>
                <a:latin typeface="+mn-lt"/>
                <a:ea typeface="+mn-ea"/>
                <a:cs typeface="+mn-cs"/>
              </a:defRPr>
            </a:lvl1pPr>
            <a:lvl2pPr marL="548503" algn="l" rtl="0" fontAlgn="base">
              <a:spcBef>
                <a:spcPct val="0"/>
              </a:spcBef>
              <a:spcAft>
                <a:spcPct val="0"/>
              </a:spcAft>
              <a:defRPr kern="1200">
                <a:solidFill>
                  <a:schemeClr val="tx1"/>
                </a:solidFill>
                <a:latin typeface="Calibri" pitchFamily="34" charset="0"/>
                <a:ea typeface="+mn-ea"/>
                <a:cs typeface="Arial" charset="0"/>
              </a:defRPr>
            </a:lvl2pPr>
            <a:lvl3pPr marL="1097006" algn="l" rtl="0" fontAlgn="base">
              <a:spcBef>
                <a:spcPct val="0"/>
              </a:spcBef>
              <a:spcAft>
                <a:spcPct val="0"/>
              </a:spcAft>
              <a:defRPr kern="1200">
                <a:solidFill>
                  <a:schemeClr val="tx1"/>
                </a:solidFill>
                <a:latin typeface="Calibri" pitchFamily="34" charset="0"/>
                <a:ea typeface="+mn-ea"/>
                <a:cs typeface="Arial" charset="0"/>
              </a:defRPr>
            </a:lvl3pPr>
            <a:lvl4pPr marL="1645509" algn="l" rtl="0" fontAlgn="base">
              <a:spcBef>
                <a:spcPct val="0"/>
              </a:spcBef>
              <a:spcAft>
                <a:spcPct val="0"/>
              </a:spcAft>
              <a:defRPr kern="1200">
                <a:solidFill>
                  <a:schemeClr val="tx1"/>
                </a:solidFill>
                <a:latin typeface="Calibri" pitchFamily="34" charset="0"/>
                <a:ea typeface="+mn-ea"/>
                <a:cs typeface="Arial" charset="0"/>
              </a:defRPr>
            </a:lvl4pPr>
            <a:lvl5pPr marL="2194011" algn="l" rtl="0" fontAlgn="base">
              <a:spcBef>
                <a:spcPct val="0"/>
              </a:spcBef>
              <a:spcAft>
                <a:spcPct val="0"/>
              </a:spcAft>
              <a:defRPr kern="1200">
                <a:solidFill>
                  <a:schemeClr val="tx1"/>
                </a:solidFill>
                <a:latin typeface="Calibri" pitchFamily="34" charset="0"/>
                <a:ea typeface="+mn-ea"/>
                <a:cs typeface="Arial" charset="0"/>
              </a:defRPr>
            </a:lvl5pPr>
            <a:lvl6pPr marL="2742514" algn="l" defTabSz="1097006" rtl="0" eaLnBrk="1" latinLnBrk="0" hangingPunct="1">
              <a:defRPr kern="1200">
                <a:solidFill>
                  <a:schemeClr val="tx1"/>
                </a:solidFill>
                <a:latin typeface="Calibri" pitchFamily="34" charset="0"/>
                <a:ea typeface="+mn-ea"/>
                <a:cs typeface="Arial" charset="0"/>
              </a:defRPr>
            </a:lvl6pPr>
            <a:lvl7pPr marL="3291017" algn="l" defTabSz="1097006" rtl="0" eaLnBrk="1" latinLnBrk="0" hangingPunct="1">
              <a:defRPr kern="1200">
                <a:solidFill>
                  <a:schemeClr val="tx1"/>
                </a:solidFill>
                <a:latin typeface="Calibri" pitchFamily="34" charset="0"/>
                <a:ea typeface="+mn-ea"/>
                <a:cs typeface="Arial" charset="0"/>
              </a:defRPr>
            </a:lvl7pPr>
            <a:lvl8pPr marL="3839520" algn="l" defTabSz="1097006" rtl="0" eaLnBrk="1" latinLnBrk="0" hangingPunct="1">
              <a:defRPr kern="1200">
                <a:solidFill>
                  <a:schemeClr val="tx1"/>
                </a:solidFill>
                <a:latin typeface="Calibri" pitchFamily="34" charset="0"/>
                <a:ea typeface="+mn-ea"/>
                <a:cs typeface="Arial" charset="0"/>
              </a:defRPr>
            </a:lvl8pPr>
            <a:lvl9pPr marL="4388023" algn="l" defTabSz="1097006" rtl="0" eaLnBrk="1" latinLnBrk="0" hangingPunct="1">
              <a:defRPr kern="1200">
                <a:solidFill>
                  <a:schemeClr val="tx1"/>
                </a:solidFill>
                <a:latin typeface="Calibri" pitchFamily="34" charset="0"/>
                <a:ea typeface="+mn-ea"/>
                <a:cs typeface="Arial" charset="0"/>
              </a:defRPr>
            </a:lvl9pPr>
          </a:lstStyle>
          <a:p>
            <a:pPr>
              <a:defRPr/>
            </a:pPr>
            <a:r>
              <a:rPr lang="en-US" b="1" dirty="0">
                <a:solidFill>
                  <a:schemeClr val="tx1"/>
                </a:solidFill>
                <a:latin typeface="Times New Roman" panose="02020603050405020304" pitchFamily="18" charset="0"/>
                <a:cs typeface="Times New Roman" panose="02020603050405020304" pitchFamily="18" charset="0"/>
              </a:rPr>
              <a:t>C41R13-</a:t>
            </a:r>
            <a:r>
              <a:rPr lang="ru-RU" b="1" dirty="0">
                <a:solidFill>
                  <a:schemeClr val="tx1"/>
                </a:solidFill>
                <a:latin typeface="Times New Roman" panose="02020603050405020304" pitchFamily="18" charset="0"/>
                <a:cs typeface="Times New Roman" panose="02020603050405020304" pitchFamily="18" charset="0"/>
              </a:rPr>
              <a:t>А3</a:t>
            </a:r>
          </a:p>
        </p:txBody>
      </p:sp>
      <p:pic>
        <p:nvPicPr>
          <p:cNvPr id="10" name="Рисунок 9"/>
          <p:cNvPicPr>
            <a:picLocks noChangeAspect="1"/>
          </p:cNvPicPr>
          <p:nvPr/>
        </p:nvPicPr>
        <p:blipFill rotWithShape="1">
          <a:blip r:embed="rId5">
            <a:extLst>
              <a:ext uri="{28A0092B-C50C-407E-A947-70E740481C1C}">
                <a14:useLocalDpi xmlns:a14="http://schemas.microsoft.com/office/drawing/2010/main" val="0"/>
              </a:ext>
            </a:extLst>
          </a:blip>
          <a:srcRect l="12661" t="8222" r="7106" b="7212"/>
          <a:stretch/>
        </p:blipFill>
        <p:spPr>
          <a:xfrm>
            <a:off x="104474" y="4976037"/>
            <a:ext cx="3019645" cy="2478148"/>
          </a:xfrm>
          <a:prstGeom prst="rect">
            <a:avLst/>
          </a:prstGeom>
        </p:spPr>
      </p:pic>
      <p:sp>
        <p:nvSpPr>
          <p:cNvPr id="11" name="Нижний колонтитул 1"/>
          <p:cNvSpPr txBox="1">
            <a:spLocks/>
          </p:cNvSpPr>
          <p:nvPr/>
        </p:nvSpPr>
        <p:spPr>
          <a:xfrm>
            <a:off x="-471551" y="7709442"/>
            <a:ext cx="4320540" cy="511175"/>
          </a:xfrm>
          <a:prstGeom prst="rect">
            <a:avLst/>
          </a:prstGeom>
        </p:spPr>
        <p:txBody>
          <a:bodyPr vert="horz" lIns="109998" tIns="55004" rIns="109998" bIns="55004" rtlCol="0" anchor="ctr"/>
          <a:lstStyle>
            <a:defPPr>
              <a:defRPr lang="ru-RU"/>
            </a:defPPr>
            <a:lvl1pPr algn="ctr" rtl="0" fontAlgn="auto">
              <a:spcBef>
                <a:spcPts val="0"/>
              </a:spcBef>
              <a:spcAft>
                <a:spcPts val="0"/>
              </a:spcAft>
              <a:defRPr sz="1400" kern="1200">
                <a:solidFill>
                  <a:schemeClr val="tx1">
                    <a:tint val="75000"/>
                  </a:schemeClr>
                </a:solidFill>
                <a:latin typeface="+mn-lt"/>
                <a:ea typeface="+mn-ea"/>
                <a:cs typeface="+mn-cs"/>
              </a:defRPr>
            </a:lvl1pPr>
            <a:lvl2pPr marL="548503" algn="l" rtl="0" fontAlgn="base">
              <a:spcBef>
                <a:spcPct val="0"/>
              </a:spcBef>
              <a:spcAft>
                <a:spcPct val="0"/>
              </a:spcAft>
              <a:defRPr kern="1200">
                <a:solidFill>
                  <a:schemeClr val="tx1"/>
                </a:solidFill>
                <a:latin typeface="Calibri" pitchFamily="34" charset="0"/>
                <a:ea typeface="+mn-ea"/>
                <a:cs typeface="Arial" charset="0"/>
              </a:defRPr>
            </a:lvl2pPr>
            <a:lvl3pPr marL="1097006" algn="l" rtl="0" fontAlgn="base">
              <a:spcBef>
                <a:spcPct val="0"/>
              </a:spcBef>
              <a:spcAft>
                <a:spcPct val="0"/>
              </a:spcAft>
              <a:defRPr kern="1200">
                <a:solidFill>
                  <a:schemeClr val="tx1"/>
                </a:solidFill>
                <a:latin typeface="Calibri" pitchFamily="34" charset="0"/>
                <a:ea typeface="+mn-ea"/>
                <a:cs typeface="Arial" charset="0"/>
              </a:defRPr>
            </a:lvl3pPr>
            <a:lvl4pPr marL="1645509" algn="l" rtl="0" fontAlgn="base">
              <a:spcBef>
                <a:spcPct val="0"/>
              </a:spcBef>
              <a:spcAft>
                <a:spcPct val="0"/>
              </a:spcAft>
              <a:defRPr kern="1200">
                <a:solidFill>
                  <a:schemeClr val="tx1"/>
                </a:solidFill>
                <a:latin typeface="Calibri" pitchFamily="34" charset="0"/>
                <a:ea typeface="+mn-ea"/>
                <a:cs typeface="Arial" charset="0"/>
              </a:defRPr>
            </a:lvl4pPr>
            <a:lvl5pPr marL="2194011" algn="l" rtl="0" fontAlgn="base">
              <a:spcBef>
                <a:spcPct val="0"/>
              </a:spcBef>
              <a:spcAft>
                <a:spcPct val="0"/>
              </a:spcAft>
              <a:defRPr kern="1200">
                <a:solidFill>
                  <a:schemeClr val="tx1"/>
                </a:solidFill>
                <a:latin typeface="Calibri" pitchFamily="34" charset="0"/>
                <a:ea typeface="+mn-ea"/>
                <a:cs typeface="Arial" charset="0"/>
              </a:defRPr>
            </a:lvl5pPr>
            <a:lvl6pPr marL="2742514" algn="l" defTabSz="1097006" rtl="0" eaLnBrk="1" latinLnBrk="0" hangingPunct="1">
              <a:defRPr kern="1200">
                <a:solidFill>
                  <a:schemeClr val="tx1"/>
                </a:solidFill>
                <a:latin typeface="Calibri" pitchFamily="34" charset="0"/>
                <a:ea typeface="+mn-ea"/>
                <a:cs typeface="Arial" charset="0"/>
              </a:defRPr>
            </a:lvl6pPr>
            <a:lvl7pPr marL="3291017" algn="l" defTabSz="1097006" rtl="0" eaLnBrk="1" latinLnBrk="0" hangingPunct="1">
              <a:defRPr kern="1200">
                <a:solidFill>
                  <a:schemeClr val="tx1"/>
                </a:solidFill>
                <a:latin typeface="Calibri" pitchFamily="34" charset="0"/>
                <a:ea typeface="+mn-ea"/>
                <a:cs typeface="Arial" charset="0"/>
              </a:defRPr>
            </a:lvl7pPr>
            <a:lvl8pPr marL="3839520" algn="l" defTabSz="1097006" rtl="0" eaLnBrk="1" latinLnBrk="0" hangingPunct="1">
              <a:defRPr kern="1200">
                <a:solidFill>
                  <a:schemeClr val="tx1"/>
                </a:solidFill>
                <a:latin typeface="Calibri" pitchFamily="34" charset="0"/>
                <a:ea typeface="+mn-ea"/>
                <a:cs typeface="Arial" charset="0"/>
              </a:defRPr>
            </a:lvl8pPr>
            <a:lvl9pPr marL="4388023" algn="l" defTabSz="1097006" rtl="0" eaLnBrk="1" latinLnBrk="0" hangingPunct="1">
              <a:defRPr kern="1200">
                <a:solidFill>
                  <a:schemeClr val="tx1"/>
                </a:solidFill>
                <a:latin typeface="Calibri" pitchFamily="34" charset="0"/>
                <a:ea typeface="+mn-ea"/>
                <a:cs typeface="Arial" charset="0"/>
              </a:defRPr>
            </a:lvl9pPr>
          </a:lstStyle>
          <a:p>
            <a:pPr>
              <a:defRPr/>
            </a:pPr>
            <a:r>
              <a:rPr lang="ru-RU" b="1" dirty="0">
                <a:solidFill>
                  <a:schemeClr val="tx1"/>
                </a:solidFill>
                <a:latin typeface="Times New Roman" panose="02020603050405020304" pitchFamily="18" charset="0"/>
                <a:cs typeface="Times New Roman" panose="02020603050405020304" pitchFamily="18" charset="0"/>
              </a:rPr>
              <a:t>3302-АЗ</a:t>
            </a:r>
          </a:p>
        </p:txBody>
      </p:sp>
      <p:pic>
        <p:nvPicPr>
          <p:cNvPr id="12" name="Рисунок 11"/>
          <p:cNvPicPr>
            <a:picLocks noChangeAspect="1"/>
          </p:cNvPicPr>
          <p:nvPr/>
        </p:nvPicPr>
        <p:blipFill rotWithShape="1">
          <a:blip r:embed="rId6" cstate="print">
            <a:extLst>
              <a:ext uri="{28A0092B-C50C-407E-A947-70E740481C1C}">
                <a14:useLocalDpi xmlns:a14="http://schemas.microsoft.com/office/drawing/2010/main" val="0"/>
              </a:ext>
            </a:extLst>
          </a:blip>
          <a:srcRect l="2619" t="4731" r="2666" b="3563"/>
          <a:stretch/>
        </p:blipFill>
        <p:spPr>
          <a:xfrm>
            <a:off x="3272976" y="4976038"/>
            <a:ext cx="3019645" cy="2478148"/>
          </a:xfrm>
          <a:prstGeom prst="rect">
            <a:avLst/>
          </a:prstGeom>
        </p:spPr>
      </p:pic>
      <p:sp>
        <p:nvSpPr>
          <p:cNvPr id="13" name="Нижний колонтитул 1"/>
          <p:cNvSpPr txBox="1">
            <a:spLocks/>
          </p:cNvSpPr>
          <p:nvPr/>
        </p:nvSpPr>
        <p:spPr>
          <a:xfrm>
            <a:off x="2622525" y="7689695"/>
            <a:ext cx="4320540" cy="511175"/>
          </a:xfrm>
          <a:prstGeom prst="rect">
            <a:avLst/>
          </a:prstGeom>
        </p:spPr>
        <p:txBody>
          <a:bodyPr vert="horz" lIns="109998" tIns="55004" rIns="109998" bIns="55004" rtlCol="0" anchor="ctr"/>
          <a:lstStyle>
            <a:defPPr>
              <a:defRPr lang="ru-RU"/>
            </a:defPPr>
            <a:lvl1pPr algn="ctr" rtl="0" fontAlgn="auto">
              <a:spcBef>
                <a:spcPts val="0"/>
              </a:spcBef>
              <a:spcAft>
                <a:spcPts val="0"/>
              </a:spcAft>
              <a:defRPr sz="1400" kern="1200">
                <a:solidFill>
                  <a:schemeClr val="tx1">
                    <a:tint val="75000"/>
                  </a:schemeClr>
                </a:solidFill>
                <a:latin typeface="+mn-lt"/>
                <a:ea typeface="+mn-ea"/>
                <a:cs typeface="+mn-cs"/>
              </a:defRPr>
            </a:lvl1pPr>
            <a:lvl2pPr marL="548503" algn="l" rtl="0" fontAlgn="base">
              <a:spcBef>
                <a:spcPct val="0"/>
              </a:spcBef>
              <a:spcAft>
                <a:spcPct val="0"/>
              </a:spcAft>
              <a:defRPr kern="1200">
                <a:solidFill>
                  <a:schemeClr val="tx1"/>
                </a:solidFill>
                <a:latin typeface="Calibri" pitchFamily="34" charset="0"/>
                <a:ea typeface="+mn-ea"/>
                <a:cs typeface="Arial" charset="0"/>
              </a:defRPr>
            </a:lvl2pPr>
            <a:lvl3pPr marL="1097006" algn="l" rtl="0" fontAlgn="base">
              <a:spcBef>
                <a:spcPct val="0"/>
              </a:spcBef>
              <a:spcAft>
                <a:spcPct val="0"/>
              </a:spcAft>
              <a:defRPr kern="1200">
                <a:solidFill>
                  <a:schemeClr val="tx1"/>
                </a:solidFill>
                <a:latin typeface="Calibri" pitchFamily="34" charset="0"/>
                <a:ea typeface="+mn-ea"/>
                <a:cs typeface="Arial" charset="0"/>
              </a:defRPr>
            </a:lvl3pPr>
            <a:lvl4pPr marL="1645509" algn="l" rtl="0" fontAlgn="base">
              <a:spcBef>
                <a:spcPct val="0"/>
              </a:spcBef>
              <a:spcAft>
                <a:spcPct val="0"/>
              </a:spcAft>
              <a:defRPr kern="1200">
                <a:solidFill>
                  <a:schemeClr val="tx1"/>
                </a:solidFill>
                <a:latin typeface="Calibri" pitchFamily="34" charset="0"/>
                <a:ea typeface="+mn-ea"/>
                <a:cs typeface="Arial" charset="0"/>
              </a:defRPr>
            </a:lvl4pPr>
            <a:lvl5pPr marL="2194011" algn="l" rtl="0" fontAlgn="base">
              <a:spcBef>
                <a:spcPct val="0"/>
              </a:spcBef>
              <a:spcAft>
                <a:spcPct val="0"/>
              </a:spcAft>
              <a:defRPr kern="1200">
                <a:solidFill>
                  <a:schemeClr val="tx1"/>
                </a:solidFill>
                <a:latin typeface="Calibri" pitchFamily="34" charset="0"/>
                <a:ea typeface="+mn-ea"/>
                <a:cs typeface="Arial" charset="0"/>
              </a:defRPr>
            </a:lvl5pPr>
            <a:lvl6pPr marL="2742514" algn="l" defTabSz="1097006" rtl="0" eaLnBrk="1" latinLnBrk="0" hangingPunct="1">
              <a:defRPr kern="1200">
                <a:solidFill>
                  <a:schemeClr val="tx1"/>
                </a:solidFill>
                <a:latin typeface="Calibri" pitchFamily="34" charset="0"/>
                <a:ea typeface="+mn-ea"/>
                <a:cs typeface="Arial" charset="0"/>
              </a:defRPr>
            </a:lvl6pPr>
            <a:lvl7pPr marL="3291017" algn="l" defTabSz="1097006" rtl="0" eaLnBrk="1" latinLnBrk="0" hangingPunct="1">
              <a:defRPr kern="1200">
                <a:solidFill>
                  <a:schemeClr val="tx1"/>
                </a:solidFill>
                <a:latin typeface="Calibri" pitchFamily="34" charset="0"/>
                <a:ea typeface="+mn-ea"/>
                <a:cs typeface="Arial" charset="0"/>
              </a:defRPr>
            </a:lvl7pPr>
            <a:lvl8pPr marL="3839520" algn="l" defTabSz="1097006" rtl="0" eaLnBrk="1" latinLnBrk="0" hangingPunct="1">
              <a:defRPr kern="1200">
                <a:solidFill>
                  <a:schemeClr val="tx1"/>
                </a:solidFill>
                <a:latin typeface="Calibri" pitchFamily="34" charset="0"/>
                <a:ea typeface="+mn-ea"/>
                <a:cs typeface="Arial" charset="0"/>
              </a:defRPr>
            </a:lvl8pPr>
            <a:lvl9pPr marL="4388023" algn="l" defTabSz="1097006" rtl="0" eaLnBrk="1" latinLnBrk="0" hangingPunct="1">
              <a:defRPr kern="1200">
                <a:solidFill>
                  <a:schemeClr val="tx1"/>
                </a:solidFill>
                <a:latin typeface="Calibri" pitchFamily="34" charset="0"/>
                <a:ea typeface="+mn-ea"/>
                <a:cs typeface="Arial" charset="0"/>
              </a:defRPr>
            </a:lvl9pPr>
          </a:lstStyle>
          <a:p>
            <a:pPr>
              <a:defRPr/>
            </a:pPr>
            <a:r>
              <a:rPr lang="ru-RU" b="1" dirty="0">
                <a:solidFill>
                  <a:schemeClr val="tx1"/>
                </a:solidFill>
                <a:latin typeface="Times New Roman" panose="02020603050405020304" pitchFamily="18" charset="0"/>
                <a:cs typeface="Times New Roman" panose="02020603050405020304" pitchFamily="18" charset="0"/>
              </a:rPr>
              <a:t>3308-АЗ</a:t>
            </a:r>
          </a:p>
        </p:txBody>
      </p:sp>
      <p:pic>
        <p:nvPicPr>
          <p:cNvPr id="14" name="Рисунок 13"/>
          <p:cNvPicPr>
            <a:picLocks noChangeAspect="1"/>
          </p:cNvPicPr>
          <p:nvPr/>
        </p:nvPicPr>
        <p:blipFill rotWithShape="1">
          <a:blip r:embed="rId7">
            <a:extLst>
              <a:ext uri="{28A0092B-C50C-407E-A947-70E740481C1C}">
                <a14:useLocalDpi xmlns:a14="http://schemas.microsoft.com/office/drawing/2010/main" val="0"/>
              </a:ext>
            </a:extLst>
          </a:blip>
          <a:srcRect l="7693" t="5366" r="7107" b="9897"/>
          <a:stretch/>
        </p:blipFill>
        <p:spPr>
          <a:xfrm>
            <a:off x="4683310" y="1626783"/>
            <a:ext cx="3543678" cy="2478148"/>
          </a:xfrm>
          <a:prstGeom prst="rect">
            <a:avLst/>
          </a:prstGeom>
          <a:effectLst>
            <a:glow>
              <a:schemeClr val="accent1">
                <a:alpha val="40000"/>
              </a:schemeClr>
            </a:glow>
            <a:reflection stA="0" endPos="65000" dist="50800" dir="5400000" sy="-100000" algn="bl" rotWithShape="0"/>
          </a:effectLst>
        </p:spPr>
      </p:pic>
      <p:sp>
        <p:nvSpPr>
          <p:cNvPr id="15" name="Нижний колонтитул 1"/>
          <p:cNvSpPr txBox="1">
            <a:spLocks/>
          </p:cNvSpPr>
          <p:nvPr/>
        </p:nvSpPr>
        <p:spPr>
          <a:xfrm>
            <a:off x="4132346" y="4296133"/>
            <a:ext cx="4320540" cy="511175"/>
          </a:xfrm>
          <a:prstGeom prst="rect">
            <a:avLst/>
          </a:prstGeom>
        </p:spPr>
        <p:txBody>
          <a:bodyPr vert="horz" lIns="109998" tIns="55004" rIns="109998" bIns="55004" rtlCol="0" anchor="ctr"/>
          <a:lstStyle>
            <a:defPPr>
              <a:defRPr lang="ru-RU"/>
            </a:defPPr>
            <a:lvl1pPr algn="ctr" rtl="0" fontAlgn="auto">
              <a:spcBef>
                <a:spcPts val="0"/>
              </a:spcBef>
              <a:spcAft>
                <a:spcPts val="0"/>
              </a:spcAft>
              <a:defRPr sz="1400" kern="1200">
                <a:solidFill>
                  <a:schemeClr val="tx1">
                    <a:tint val="75000"/>
                  </a:schemeClr>
                </a:solidFill>
                <a:latin typeface="+mn-lt"/>
                <a:ea typeface="+mn-ea"/>
                <a:cs typeface="+mn-cs"/>
              </a:defRPr>
            </a:lvl1pPr>
            <a:lvl2pPr marL="548503" algn="l" rtl="0" fontAlgn="base">
              <a:spcBef>
                <a:spcPct val="0"/>
              </a:spcBef>
              <a:spcAft>
                <a:spcPct val="0"/>
              </a:spcAft>
              <a:defRPr kern="1200">
                <a:solidFill>
                  <a:schemeClr val="tx1"/>
                </a:solidFill>
                <a:latin typeface="Calibri" pitchFamily="34" charset="0"/>
                <a:ea typeface="+mn-ea"/>
                <a:cs typeface="Arial" charset="0"/>
              </a:defRPr>
            </a:lvl2pPr>
            <a:lvl3pPr marL="1097006" algn="l" rtl="0" fontAlgn="base">
              <a:spcBef>
                <a:spcPct val="0"/>
              </a:spcBef>
              <a:spcAft>
                <a:spcPct val="0"/>
              </a:spcAft>
              <a:defRPr kern="1200">
                <a:solidFill>
                  <a:schemeClr val="tx1"/>
                </a:solidFill>
                <a:latin typeface="Calibri" pitchFamily="34" charset="0"/>
                <a:ea typeface="+mn-ea"/>
                <a:cs typeface="Arial" charset="0"/>
              </a:defRPr>
            </a:lvl3pPr>
            <a:lvl4pPr marL="1645509" algn="l" rtl="0" fontAlgn="base">
              <a:spcBef>
                <a:spcPct val="0"/>
              </a:spcBef>
              <a:spcAft>
                <a:spcPct val="0"/>
              </a:spcAft>
              <a:defRPr kern="1200">
                <a:solidFill>
                  <a:schemeClr val="tx1"/>
                </a:solidFill>
                <a:latin typeface="Calibri" pitchFamily="34" charset="0"/>
                <a:ea typeface="+mn-ea"/>
                <a:cs typeface="Arial" charset="0"/>
              </a:defRPr>
            </a:lvl4pPr>
            <a:lvl5pPr marL="2194011" algn="l" rtl="0" fontAlgn="base">
              <a:spcBef>
                <a:spcPct val="0"/>
              </a:spcBef>
              <a:spcAft>
                <a:spcPct val="0"/>
              </a:spcAft>
              <a:defRPr kern="1200">
                <a:solidFill>
                  <a:schemeClr val="tx1"/>
                </a:solidFill>
                <a:latin typeface="Calibri" pitchFamily="34" charset="0"/>
                <a:ea typeface="+mn-ea"/>
                <a:cs typeface="Arial" charset="0"/>
              </a:defRPr>
            </a:lvl5pPr>
            <a:lvl6pPr marL="2742514" algn="l" defTabSz="1097006" rtl="0" eaLnBrk="1" latinLnBrk="0" hangingPunct="1">
              <a:defRPr kern="1200">
                <a:solidFill>
                  <a:schemeClr val="tx1"/>
                </a:solidFill>
                <a:latin typeface="Calibri" pitchFamily="34" charset="0"/>
                <a:ea typeface="+mn-ea"/>
                <a:cs typeface="Arial" charset="0"/>
              </a:defRPr>
            </a:lvl6pPr>
            <a:lvl7pPr marL="3291017" algn="l" defTabSz="1097006" rtl="0" eaLnBrk="1" latinLnBrk="0" hangingPunct="1">
              <a:defRPr kern="1200">
                <a:solidFill>
                  <a:schemeClr val="tx1"/>
                </a:solidFill>
                <a:latin typeface="Calibri" pitchFamily="34" charset="0"/>
                <a:ea typeface="+mn-ea"/>
                <a:cs typeface="Arial" charset="0"/>
              </a:defRPr>
            </a:lvl7pPr>
            <a:lvl8pPr marL="3839520" algn="l" defTabSz="1097006" rtl="0" eaLnBrk="1" latinLnBrk="0" hangingPunct="1">
              <a:defRPr kern="1200">
                <a:solidFill>
                  <a:schemeClr val="tx1"/>
                </a:solidFill>
                <a:latin typeface="Calibri" pitchFamily="34" charset="0"/>
                <a:ea typeface="+mn-ea"/>
                <a:cs typeface="Arial" charset="0"/>
              </a:defRPr>
            </a:lvl8pPr>
            <a:lvl9pPr marL="4388023" algn="l" defTabSz="1097006" rtl="0" eaLnBrk="1" latinLnBrk="0" hangingPunct="1">
              <a:defRPr kern="1200">
                <a:solidFill>
                  <a:schemeClr val="tx1"/>
                </a:solidFill>
                <a:latin typeface="Calibri" pitchFamily="34" charset="0"/>
                <a:ea typeface="+mn-ea"/>
                <a:cs typeface="Arial" charset="0"/>
              </a:defRPr>
            </a:lvl9pPr>
          </a:lstStyle>
          <a:p>
            <a:pPr>
              <a:defRPr/>
            </a:pPr>
            <a:r>
              <a:rPr lang="ru-RU" b="1" dirty="0">
                <a:solidFill>
                  <a:schemeClr val="tx1"/>
                </a:solidFill>
                <a:latin typeface="Times New Roman" panose="02020603050405020304" pitchFamily="18" charset="0"/>
                <a:cs typeface="Times New Roman" panose="02020603050405020304" pitchFamily="18" charset="0"/>
              </a:rPr>
              <a:t>АТНП-5350</a:t>
            </a:r>
          </a:p>
        </p:txBody>
      </p:sp>
      <p:sp>
        <p:nvSpPr>
          <p:cNvPr id="16" name="Нижний колонтитул 1"/>
          <p:cNvSpPr txBox="1">
            <a:spLocks/>
          </p:cNvSpPr>
          <p:nvPr/>
        </p:nvSpPr>
        <p:spPr>
          <a:xfrm>
            <a:off x="5804694" y="7689695"/>
            <a:ext cx="4320540" cy="511175"/>
          </a:xfrm>
          <a:prstGeom prst="rect">
            <a:avLst/>
          </a:prstGeom>
        </p:spPr>
        <p:txBody>
          <a:bodyPr vert="horz" lIns="109998" tIns="55004" rIns="109998" bIns="55004" rtlCol="0" anchor="ctr"/>
          <a:lstStyle>
            <a:defPPr>
              <a:defRPr lang="ru-RU"/>
            </a:defPPr>
            <a:lvl1pPr algn="ctr" rtl="0" fontAlgn="auto">
              <a:spcBef>
                <a:spcPts val="0"/>
              </a:spcBef>
              <a:spcAft>
                <a:spcPts val="0"/>
              </a:spcAft>
              <a:defRPr sz="1400" kern="1200">
                <a:solidFill>
                  <a:schemeClr val="tx1">
                    <a:tint val="75000"/>
                  </a:schemeClr>
                </a:solidFill>
                <a:latin typeface="+mn-lt"/>
                <a:ea typeface="+mn-ea"/>
                <a:cs typeface="+mn-cs"/>
              </a:defRPr>
            </a:lvl1pPr>
            <a:lvl2pPr marL="548503" algn="l" rtl="0" fontAlgn="base">
              <a:spcBef>
                <a:spcPct val="0"/>
              </a:spcBef>
              <a:spcAft>
                <a:spcPct val="0"/>
              </a:spcAft>
              <a:defRPr kern="1200">
                <a:solidFill>
                  <a:schemeClr val="tx1"/>
                </a:solidFill>
                <a:latin typeface="Calibri" pitchFamily="34" charset="0"/>
                <a:ea typeface="+mn-ea"/>
                <a:cs typeface="Arial" charset="0"/>
              </a:defRPr>
            </a:lvl2pPr>
            <a:lvl3pPr marL="1097006" algn="l" rtl="0" fontAlgn="base">
              <a:spcBef>
                <a:spcPct val="0"/>
              </a:spcBef>
              <a:spcAft>
                <a:spcPct val="0"/>
              </a:spcAft>
              <a:defRPr kern="1200">
                <a:solidFill>
                  <a:schemeClr val="tx1"/>
                </a:solidFill>
                <a:latin typeface="Calibri" pitchFamily="34" charset="0"/>
                <a:ea typeface="+mn-ea"/>
                <a:cs typeface="Arial" charset="0"/>
              </a:defRPr>
            </a:lvl3pPr>
            <a:lvl4pPr marL="1645509" algn="l" rtl="0" fontAlgn="base">
              <a:spcBef>
                <a:spcPct val="0"/>
              </a:spcBef>
              <a:spcAft>
                <a:spcPct val="0"/>
              </a:spcAft>
              <a:defRPr kern="1200">
                <a:solidFill>
                  <a:schemeClr val="tx1"/>
                </a:solidFill>
                <a:latin typeface="Calibri" pitchFamily="34" charset="0"/>
                <a:ea typeface="+mn-ea"/>
                <a:cs typeface="Arial" charset="0"/>
              </a:defRPr>
            </a:lvl4pPr>
            <a:lvl5pPr marL="2194011" algn="l" rtl="0" fontAlgn="base">
              <a:spcBef>
                <a:spcPct val="0"/>
              </a:spcBef>
              <a:spcAft>
                <a:spcPct val="0"/>
              </a:spcAft>
              <a:defRPr kern="1200">
                <a:solidFill>
                  <a:schemeClr val="tx1"/>
                </a:solidFill>
                <a:latin typeface="Calibri" pitchFamily="34" charset="0"/>
                <a:ea typeface="+mn-ea"/>
                <a:cs typeface="Arial" charset="0"/>
              </a:defRPr>
            </a:lvl5pPr>
            <a:lvl6pPr marL="2742514" algn="l" defTabSz="1097006" rtl="0" eaLnBrk="1" latinLnBrk="0" hangingPunct="1">
              <a:defRPr kern="1200">
                <a:solidFill>
                  <a:schemeClr val="tx1"/>
                </a:solidFill>
                <a:latin typeface="Calibri" pitchFamily="34" charset="0"/>
                <a:ea typeface="+mn-ea"/>
                <a:cs typeface="Arial" charset="0"/>
              </a:defRPr>
            </a:lvl6pPr>
            <a:lvl7pPr marL="3291017" algn="l" defTabSz="1097006" rtl="0" eaLnBrk="1" latinLnBrk="0" hangingPunct="1">
              <a:defRPr kern="1200">
                <a:solidFill>
                  <a:schemeClr val="tx1"/>
                </a:solidFill>
                <a:latin typeface="Calibri" pitchFamily="34" charset="0"/>
                <a:ea typeface="+mn-ea"/>
                <a:cs typeface="Arial" charset="0"/>
              </a:defRPr>
            </a:lvl7pPr>
            <a:lvl8pPr marL="3839520" algn="l" defTabSz="1097006" rtl="0" eaLnBrk="1" latinLnBrk="0" hangingPunct="1">
              <a:defRPr kern="1200">
                <a:solidFill>
                  <a:schemeClr val="tx1"/>
                </a:solidFill>
                <a:latin typeface="Calibri" pitchFamily="34" charset="0"/>
                <a:ea typeface="+mn-ea"/>
                <a:cs typeface="Arial" charset="0"/>
              </a:defRPr>
            </a:lvl8pPr>
            <a:lvl9pPr marL="4388023" algn="l" defTabSz="1097006" rtl="0" eaLnBrk="1" latinLnBrk="0" hangingPunct="1">
              <a:defRPr kern="1200">
                <a:solidFill>
                  <a:schemeClr val="tx1"/>
                </a:solidFill>
                <a:latin typeface="Calibri" pitchFamily="34" charset="0"/>
                <a:ea typeface="+mn-ea"/>
                <a:cs typeface="Arial" charset="0"/>
              </a:defRPr>
            </a:lvl9pPr>
          </a:lstStyle>
          <a:p>
            <a:pPr>
              <a:defRPr/>
            </a:pPr>
            <a:r>
              <a:rPr lang="ru-RU" b="1" dirty="0">
                <a:solidFill>
                  <a:schemeClr val="tx1"/>
                </a:solidFill>
                <a:latin typeface="Times New Roman" panose="02020603050405020304" pitchFamily="18" charset="0"/>
                <a:cs typeface="Times New Roman" panose="02020603050405020304" pitchFamily="18" charset="0"/>
              </a:rPr>
              <a:t>3309-АЗ</a:t>
            </a:r>
          </a:p>
        </p:txBody>
      </p:sp>
      <p:pic>
        <p:nvPicPr>
          <p:cNvPr id="17" name="Рисунок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55148" y="4976037"/>
            <a:ext cx="3019645" cy="2478148"/>
          </a:xfrm>
          <a:prstGeom prst="rect">
            <a:avLst/>
          </a:prstGeom>
        </p:spPr>
      </p:pic>
      <p:sp>
        <p:nvSpPr>
          <p:cNvPr id="18" name="TextBox 101"/>
          <p:cNvSpPr txBox="1">
            <a:spLocks noChangeArrowheads="1"/>
          </p:cNvSpPr>
          <p:nvPr/>
        </p:nvSpPr>
        <p:spPr bwMode="auto">
          <a:xfrm>
            <a:off x="330045" y="271604"/>
            <a:ext cx="12156811" cy="103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688" tIns="45837" rIns="91688" bIns="45837">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sz="2000">
                <a:solidFill>
                  <a:schemeClr val="tx1"/>
                </a:solidFill>
                <a:latin typeface="Calibri" pitchFamily="34" charset="0"/>
              </a:defRPr>
            </a:lvl4pPr>
            <a:lvl5pPr marL="2057400" indent="-228600" eaLnBrk="0" hangingPunct="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algn="ctr">
              <a:lnSpc>
                <a:spcPct val="100000"/>
              </a:lnSpc>
              <a:spcBef>
                <a:spcPct val="0"/>
              </a:spcBef>
              <a:buFontTx/>
              <a:buNone/>
            </a:pPr>
            <a:r>
              <a:rPr lang="ru-RU" altLang="ru-RU" sz="2000" b="1" dirty="0">
                <a:latin typeface="Times New Roman" panose="02020603050405020304" pitchFamily="18" charset="0"/>
                <a:cs typeface="Times New Roman" panose="02020603050405020304" pitchFamily="18" charset="0"/>
              </a:rPr>
              <a:t>ГОСУДАРСТВЕННЫЙ КОНТРАКТ </a:t>
            </a:r>
            <a:br>
              <a:rPr lang="ru-RU" altLang="ru-RU" sz="2000" b="1" dirty="0">
                <a:latin typeface="Times New Roman" panose="02020603050405020304" pitchFamily="18" charset="0"/>
                <a:cs typeface="Times New Roman" panose="02020603050405020304" pitchFamily="18" charset="0"/>
              </a:rPr>
            </a:br>
            <a:r>
              <a:rPr lang="ru-RU" altLang="ru-RU" sz="2000" b="1" dirty="0">
                <a:latin typeface="Times New Roman" panose="02020603050405020304" pitchFamily="18" charset="0"/>
                <a:cs typeface="Times New Roman" panose="02020603050405020304" pitchFamily="18" charset="0"/>
              </a:rPr>
              <a:t>№ 257 ОТ 25 ДЕКАБРЯ 2017 </a:t>
            </a:r>
            <a:r>
              <a:rPr lang="ru-RU" altLang="ru-RU" sz="2000" b="1" dirty="0">
                <a:latin typeface="Times New Roman" panose="02020603050405020304" pitchFamily="18" charset="0"/>
                <a:cs typeface="Times New Roman" panose="02020603050405020304" pitchFamily="18" charset="0"/>
              </a:rPr>
              <a:t>ГОДА</a:t>
            </a:r>
            <a:endParaRPr lang="ru-RU" altLang="ru-RU" sz="2000" b="1" dirty="0">
              <a:latin typeface="Times New Roman" panose="02020603050405020304" pitchFamily="18" charset="0"/>
              <a:cs typeface="Times New Roman" panose="02020603050405020304" pitchFamily="18" charset="0"/>
            </a:endParaRPr>
          </a:p>
          <a:p>
            <a:pPr algn="ctr">
              <a:lnSpc>
                <a:spcPct val="100000"/>
              </a:lnSpc>
              <a:spcBef>
                <a:spcPct val="0"/>
              </a:spcBef>
              <a:buFontTx/>
              <a:buNone/>
            </a:pPr>
            <a:endParaRPr lang="ru-RU" altLang="ru-RU" sz="21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5363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258586467"/>
              </p:ext>
            </p:extLst>
          </p:nvPr>
        </p:nvGraphicFramePr>
        <p:xfrm>
          <a:off x="566818" y="371884"/>
          <a:ext cx="11663915" cy="8761660"/>
        </p:xfrm>
        <a:graphic>
          <a:graphicData uri="http://schemas.openxmlformats.org/drawingml/2006/table">
            <a:tbl>
              <a:tblPr>
                <a:tableStyleId>{5C22544A-7EE6-4342-B048-85BDC9FD1C3A}</a:tableStyleId>
              </a:tblPr>
              <a:tblGrid>
                <a:gridCol w="875056">
                  <a:extLst>
                    <a:ext uri="{9D8B030D-6E8A-4147-A177-3AD203B41FA5}">
                      <a16:colId xmlns:a16="http://schemas.microsoft.com/office/drawing/2014/main" xmlns="" val="20000"/>
                    </a:ext>
                  </a:extLst>
                </a:gridCol>
                <a:gridCol w="7096977">
                  <a:extLst>
                    <a:ext uri="{9D8B030D-6E8A-4147-A177-3AD203B41FA5}">
                      <a16:colId xmlns:a16="http://schemas.microsoft.com/office/drawing/2014/main" xmlns="" val="20001"/>
                    </a:ext>
                  </a:extLst>
                </a:gridCol>
                <a:gridCol w="3691882">
                  <a:extLst>
                    <a:ext uri="{9D8B030D-6E8A-4147-A177-3AD203B41FA5}">
                      <a16:colId xmlns:a16="http://schemas.microsoft.com/office/drawing/2014/main" xmlns="" val="20002"/>
                    </a:ext>
                  </a:extLst>
                </a:gridCol>
              </a:tblGrid>
              <a:tr h="478041">
                <a:tc>
                  <a:txBody>
                    <a:bodyPr/>
                    <a:lstStyle/>
                    <a:p>
                      <a:pPr algn="ctr" fontAlgn="ctr"/>
                      <a:r>
                        <a:rPr lang="ru-RU" sz="1500" b="1" u="none" strike="noStrike" dirty="0">
                          <a:effectLst/>
                          <a:latin typeface="Times New Roman" panose="02020603050405020304" pitchFamily="18" charset="0"/>
                          <a:cs typeface="Times New Roman" panose="02020603050405020304" pitchFamily="18" charset="0"/>
                        </a:rPr>
                        <a:t>№№ строк</a:t>
                      </a:r>
                      <a:endParaRPr lang="ru-RU" sz="1500" b="1" i="0" u="none" strike="noStrike" dirty="0">
                        <a:effectLst/>
                        <a:latin typeface="Times New Roman" panose="02020603050405020304" pitchFamily="18" charset="0"/>
                        <a:cs typeface="Times New Roman" panose="02020603050405020304" pitchFamily="18" charset="0"/>
                      </a:endParaRPr>
                    </a:p>
                  </a:txBody>
                  <a:tcPr marL="9524" marR="9524" marT="9525" marB="0" anchor="ctr">
                    <a:solidFill>
                      <a:srgbClr val="EEF6F0"/>
                    </a:solidFill>
                  </a:tcPr>
                </a:tc>
                <a:tc>
                  <a:txBody>
                    <a:bodyPr/>
                    <a:lstStyle/>
                    <a:p>
                      <a:pPr algn="ctr" fontAlgn="ctr"/>
                      <a:r>
                        <a:rPr lang="ru-RU" sz="1500" b="1" u="none" strike="noStrike" dirty="0">
                          <a:effectLst/>
                          <a:latin typeface="Times New Roman" panose="02020603050405020304" pitchFamily="18" charset="0"/>
                          <a:cs typeface="Times New Roman" panose="02020603050405020304" pitchFamily="18" charset="0"/>
                        </a:rPr>
                        <a:t>Наименование статей калькуляции</a:t>
                      </a:r>
                      <a:endParaRPr lang="ru-RU" sz="1500" b="1" i="0" u="none" strike="noStrike" dirty="0">
                        <a:effectLst/>
                        <a:latin typeface="Times New Roman" panose="02020603050405020304" pitchFamily="18" charset="0"/>
                        <a:cs typeface="Times New Roman" panose="02020603050405020304" pitchFamily="18" charset="0"/>
                      </a:endParaRPr>
                    </a:p>
                  </a:txBody>
                  <a:tcPr marL="9524" marR="9524" marT="9525" marB="0" anchor="ctr">
                    <a:solidFill>
                      <a:srgbClr val="EEF6F0"/>
                    </a:solidFill>
                  </a:tcPr>
                </a:tc>
                <a:tc>
                  <a:txBody>
                    <a:bodyPr/>
                    <a:lstStyle/>
                    <a:p>
                      <a:pPr algn="ctr" fontAlgn="ctr"/>
                      <a:r>
                        <a:rPr lang="ru-RU" sz="1500" b="1" u="none" strike="noStrike" dirty="0">
                          <a:effectLst/>
                          <a:latin typeface="Times New Roman" panose="02020603050405020304" pitchFamily="18" charset="0"/>
                          <a:cs typeface="Times New Roman" panose="02020603050405020304" pitchFamily="18" charset="0"/>
                        </a:rPr>
                        <a:t>Цена, согласованная ФАС (тыс. руб.)</a:t>
                      </a:r>
                      <a:endParaRPr lang="ru-RU" sz="1500" b="1" i="0" u="none" strike="noStrike" dirty="0">
                        <a:effectLst/>
                        <a:latin typeface="Times New Roman" panose="02020603050405020304" pitchFamily="18" charset="0"/>
                        <a:cs typeface="Times New Roman" panose="02020603050405020304" pitchFamily="18" charset="0"/>
                      </a:endParaRPr>
                    </a:p>
                  </a:txBody>
                  <a:tcPr marL="9524" marR="9524" marT="9525" marB="0" anchor="ctr">
                    <a:solidFill>
                      <a:srgbClr val="EEF6F0"/>
                    </a:solidFill>
                  </a:tcPr>
                </a:tc>
                <a:extLst>
                  <a:ext uri="{0D108BD9-81ED-4DB2-BD59-A6C34878D82A}">
                    <a16:rowId xmlns:a16="http://schemas.microsoft.com/office/drawing/2014/main" xmlns="" val="10000"/>
                  </a:ext>
                </a:extLst>
              </a:tr>
              <a:tr h="244222">
                <a:tc>
                  <a:txBody>
                    <a:bodyPr/>
                    <a:lstStyle/>
                    <a:p>
                      <a:pPr algn="ctr" fontAlgn="b"/>
                      <a:r>
                        <a:rPr lang="ru-RU" sz="1500" u="none" strike="noStrike" dirty="0">
                          <a:effectLst/>
                          <a:latin typeface="Times New Roman" panose="02020603050405020304" pitchFamily="18" charset="0"/>
                          <a:cs typeface="Times New Roman" panose="02020603050405020304" pitchFamily="18" charset="0"/>
                        </a:rPr>
                        <a:t>01</a:t>
                      </a:r>
                      <a:endParaRPr lang="ru-RU" sz="1500" b="1" i="0" u="none" strike="noStrike" dirty="0">
                        <a:effectLst/>
                        <a:latin typeface="Times New Roman" panose="02020603050405020304" pitchFamily="18" charset="0"/>
                        <a:cs typeface="Times New Roman" panose="02020603050405020304" pitchFamily="18" charset="0"/>
                      </a:endParaRPr>
                    </a:p>
                  </a:txBody>
                  <a:tcPr marL="9524" marR="9524" marT="9525" marB="0" anchor="b">
                    <a:solidFill>
                      <a:srgbClr val="FFFF00">
                        <a:alpha val="25000"/>
                      </a:srgbClr>
                    </a:solidFill>
                  </a:tcPr>
                </a:tc>
                <a:tc>
                  <a:txBody>
                    <a:bodyPr/>
                    <a:lstStyle/>
                    <a:p>
                      <a:pPr algn="l" fontAlgn="t"/>
                      <a:r>
                        <a:rPr lang="ru-RU" sz="1500" u="none" strike="noStrike" dirty="0">
                          <a:effectLst/>
                          <a:latin typeface="Times New Roman" panose="02020603050405020304" pitchFamily="18" charset="0"/>
                          <a:cs typeface="Times New Roman" panose="02020603050405020304" pitchFamily="18" charset="0"/>
                        </a:rPr>
                        <a:t>Затраты на материалы - всего</a:t>
                      </a:r>
                      <a:endParaRPr lang="ru-RU" sz="1500" b="1" i="0" u="none" strike="noStrike" dirty="0">
                        <a:effectLst/>
                        <a:latin typeface="Times New Roman" panose="02020603050405020304" pitchFamily="18" charset="0"/>
                        <a:cs typeface="Times New Roman" panose="02020603050405020304" pitchFamily="18" charset="0"/>
                      </a:endParaRPr>
                    </a:p>
                  </a:txBody>
                  <a:tcPr marL="9524" marR="9524" marT="9525" marB="0">
                    <a:solidFill>
                      <a:srgbClr val="FFFF00">
                        <a:alpha val="25000"/>
                      </a:srgbClr>
                    </a:solidFill>
                  </a:tcPr>
                </a:tc>
                <a:tc>
                  <a:txBody>
                    <a:bodyPr/>
                    <a:lstStyle/>
                    <a:p>
                      <a:pPr algn="ctr" fontAlgn="t"/>
                      <a:r>
                        <a:rPr lang="ru-RU" sz="1500" u="none" strike="noStrike" dirty="0">
                          <a:effectLst/>
                          <a:latin typeface="Times New Roman" panose="02020603050405020304" pitchFamily="18" charset="0"/>
                          <a:cs typeface="Times New Roman" panose="02020603050405020304" pitchFamily="18" charset="0"/>
                        </a:rPr>
                        <a:t>825 107,64 </a:t>
                      </a:r>
                      <a:endParaRPr lang="ru-RU" sz="1500" b="1" i="0" u="none" strike="noStrike" dirty="0">
                        <a:effectLst/>
                        <a:latin typeface="Times New Roman" panose="02020603050405020304" pitchFamily="18" charset="0"/>
                        <a:cs typeface="Times New Roman" panose="02020603050405020304" pitchFamily="18" charset="0"/>
                      </a:endParaRPr>
                    </a:p>
                  </a:txBody>
                  <a:tcPr marL="9524" marR="9524" marT="9525" marB="0">
                    <a:solidFill>
                      <a:srgbClr val="FFFF00">
                        <a:alpha val="25000"/>
                      </a:srgbClr>
                    </a:solidFill>
                  </a:tcPr>
                </a:tc>
                <a:extLst>
                  <a:ext uri="{0D108BD9-81ED-4DB2-BD59-A6C34878D82A}">
                    <a16:rowId xmlns:a16="http://schemas.microsoft.com/office/drawing/2014/main" xmlns="" val="10001"/>
                  </a:ext>
                </a:extLst>
              </a:tr>
              <a:tr h="244222">
                <a:tc>
                  <a:txBody>
                    <a:bodyPr/>
                    <a:lstStyle/>
                    <a:p>
                      <a:pPr algn="ctr" fontAlgn="t"/>
                      <a:r>
                        <a:rPr lang="ru-RU" sz="1500" u="none" strike="noStrike">
                          <a:effectLst/>
                          <a:latin typeface="Times New Roman" panose="02020603050405020304" pitchFamily="18" charset="0"/>
                          <a:cs typeface="Times New Roman" panose="02020603050405020304" pitchFamily="18" charset="0"/>
                        </a:rPr>
                        <a:t> </a:t>
                      </a:r>
                      <a:endParaRPr lang="ru-RU" sz="1500" b="0" i="0" u="none" strike="noStrike">
                        <a:effectLst/>
                        <a:latin typeface="Times New Roman" panose="02020603050405020304" pitchFamily="18" charset="0"/>
                        <a:cs typeface="Times New Roman" panose="02020603050405020304" pitchFamily="18" charset="0"/>
                      </a:endParaRPr>
                    </a:p>
                  </a:txBody>
                  <a:tcPr marL="9524" marR="9524" marT="9525" marB="0">
                    <a:solidFill>
                      <a:srgbClr val="EEF6F0"/>
                    </a:solidFill>
                  </a:tcPr>
                </a:tc>
                <a:tc>
                  <a:txBody>
                    <a:bodyPr/>
                    <a:lstStyle/>
                    <a:p>
                      <a:pPr algn="l" fontAlgn="b"/>
                      <a:r>
                        <a:rPr lang="ru-RU" sz="1500" u="none" strike="noStrike" dirty="0">
                          <a:effectLst/>
                          <a:latin typeface="Times New Roman" panose="02020603050405020304" pitchFamily="18" charset="0"/>
                          <a:cs typeface="Times New Roman" panose="02020603050405020304" pitchFamily="18" charset="0"/>
                        </a:rPr>
                        <a:t>в том числе:</a:t>
                      </a:r>
                      <a:endParaRPr lang="ru-RU" sz="1500" b="0" i="0" u="none" strike="noStrike" dirty="0">
                        <a:effectLst/>
                        <a:latin typeface="Times New Roman" panose="02020603050405020304" pitchFamily="18" charset="0"/>
                        <a:cs typeface="Times New Roman" panose="02020603050405020304" pitchFamily="18" charset="0"/>
                      </a:endParaRPr>
                    </a:p>
                  </a:txBody>
                  <a:tcPr marL="9524" marR="9524" marT="9525" marB="0" anchor="b">
                    <a:solidFill>
                      <a:srgbClr val="EEF6F0"/>
                    </a:solidFill>
                  </a:tcPr>
                </a:tc>
                <a:tc>
                  <a:txBody>
                    <a:bodyPr/>
                    <a:lstStyle/>
                    <a:p>
                      <a:pPr algn="ctr" fontAlgn="t"/>
                      <a:r>
                        <a:rPr lang="ru-RU" sz="1500" u="none" strike="noStrike" dirty="0">
                          <a:effectLst/>
                          <a:latin typeface="Times New Roman" panose="02020603050405020304" pitchFamily="18" charset="0"/>
                          <a:cs typeface="Times New Roman" panose="02020603050405020304" pitchFamily="18" charset="0"/>
                        </a:rPr>
                        <a:t> </a:t>
                      </a:r>
                      <a:endParaRPr lang="ru-RU" sz="1500" b="0" i="0" u="none" strike="noStrike" dirty="0">
                        <a:effectLst/>
                        <a:latin typeface="Times New Roman" panose="02020603050405020304" pitchFamily="18" charset="0"/>
                        <a:cs typeface="Times New Roman" panose="02020603050405020304" pitchFamily="18" charset="0"/>
                      </a:endParaRPr>
                    </a:p>
                  </a:txBody>
                  <a:tcPr marL="9524" marR="9524" marT="9525" marB="0">
                    <a:solidFill>
                      <a:srgbClr val="EEF6F0"/>
                    </a:solidFill>
                  </a:tcPr>
                </a:tc>
                <a:extLst>
                  <a:ext uri="{0D108BD9-81ED-4DB2-BD59-A6C34878D82A}">
                    <a16:rowId xmlns:a16="http://schemas.microsoft.com/office/drawing/2014/main" xmlns="" val="10002"/>
                  </a:ext>
                </a:extLst>
              </a:tr>
              <a:tr h="244222">
                <a:tc>
                  <a:txBody>
                    <a:bodyPr/>
                    <a:lstStyle/>
                    <a:p>
                      <a:pPr algn="ctr" fontAlgn="b"/>
                      <a:r>
                        <a:rPr lang="ru-RU" sz="1500" u="none" strike="noStrike">
                          <a:effectLst/>
                          <a:latin typeface="Times New Roman" panose="02020603050405020304" pitchFamily="18" charset="0"/>
                          <a:cs typeface="Times New Roman" panose="02020603050405020304" pitchFamily="18" charset="0"/>
                        </a:rPr>
                        <a:t>02</a:t>
                      </a:r>
                      <a:endParaRPr lang="ru-RU" sz="1500" b="0" i="0" u="none" strike="noStrike">
                        <a:effectLst/>
                        <a:latin typeface="Times New Roman" panose="02020603050405020304" pitchFamily="18" charset="0"/>
                        <a:cs typeface="Times New Roman" panose="02020603050405020304" pitchFamily="18" charset="0"/>
                      </a:endParaRPr>
                    </a:p>
                  </a:txBody>
                  <a:tcPr marL="9524" marR="9524" marT="9525" marB="0" anchor="b">
                    <a:solidFill>
                      <a:srgbClr val="EEF6F0"/>
                    </a:solidFill>
                  </a:tcPr>
                </a:tc>
                <a:tc>
                  <a:txBody>
                    <a:bodyPr/>
                    <a:lstStyle/>
                    <a:p>
                      <a:pPr algn="l" fontAlgn="b"/>
                      <a:r>
                        <a:rPr lang="ru-RU" sz="1500" u="none" strike="noStrike" dirty="0">
                          <a:effectLst/>
                          <a:latin typeface="Times New Roman" panose="02020603050405020304" pitchFamily="18" charset="0"/>
                          <a:cs typeface="Times New Roman" panose="02020603050405020304" pitchFamily="18" charset="0"/>
                        </a:rPr>
                        <a:t>сырье и основные материалы</a:t>
                      </a:r>
                      <a:endParaRPr lang="ru-RU" sz="1500" b="0" i="0" u="none" strike="noStrike" dirty="0">
                        <a:effectLst/>
                        <a:latin typeface="Times New Roman" panose="02020603050405020304" pitchFamily="18" charset="0"/>
                        <a:cs typeface="Times New Roman" panose="02020603050405020304" pitchFamily="18" charset="0"/>
                      </a:endParaRPr>
                    </a:p>
                  </a:txBody>
                  <a:tcPr marL="9524" marR="9524" marT="9525" marB="0" anchor="b">
                    <a:solidFill>
                      <a:srgbClr val="EEF6F0"/>
                    </a:solidFill>
                  </a:tcPr>
                </a:tc>
                <a:tc>
                  <a:txBody>
                    <a:bodyPr/>
                    <a:lstStyle/>
                    <a:p>
                      <a:pPr algn="ctr" fontAlgn="b"/>
                      <a:r>
                        <a:rPr lang="ru-RU" sz="1500" u="none" strike="noStrike" dirty="0">
                          <a:effectLst/>
                          <a:latin typeface="Times New Roman" panose="02020603050405020304" pitchFamily="18" charset="0"/>
                          <a:cs typeface="Times New Roman" panose="02020603050405020304" pitchFamily="18" charset="0"/>
                        </a:rPr>
                        <a:t>82 156,32 </a:t>
                      </a:r>
                      <a:endParaRPr lang="ru-RU" sz="1500" b="0" i="0" u="none" strike="noStrike" dirty="0">
                        <a:effectLst/>
                        <a:latin typeface="Times New Roman" panose="02020603050405020304" pitchFamily="18" charset="0"/>
                        <a:cs typeface="Times New Roman" panose="02020603050405020304" pitchFamily="18" charset="0"/>
                      </a:endParaRPr>
                    </a:p>
                  </a:txBody>
                  <a:tcPr marL="9524" marR="9524" marT="9525" marB="0" anchor="b">
                    <a:solidFill>
                      <a:srgbClr val="EEF6F0"/>
                    </a:solidFill>
                  </a:tcPr>
                </a:tc>
                <a:extLst>
                  <a:ext uri="{0D108BD9-81ED-4DB2-BD59-A6C34878D82A}">
                    <a16:rowId xmlns:a16="http://schemas.microsoft.com/office/drawing/2014/main" xmlns="" val="10003"/>
                  </a:ext>
                </a:extLst>
              </a:tr>
              <a:tr h="244222">
                <a:tc>
                  <a:txBody>
                    <a:bodyPr/>
                    <a:lstStyle/>
                    <a:p>
                      <a:pPr algn="ctr" fontAlgn="b"/>
                      <a:r>
                        <a:rPr lang="ru-RU" sz="1500" u="none" strike="noStrike">
                          <a:effectLst/>
                          <a:latin typeface="Times New Roman" panose="02020603050405020304" pitchFamily="18" charset="0"/>
                          <a:cs typeface="Times New Roman" panose="02020603050405020304" pitchFamily="18" charset="0"/>
                        </a:rPr>
                        <a:t>03</a:t>
                      </a:r>
                      <a:endParaRPr lang="ru-RU" sz="1500" b="0" i="0" u="none" strike="noStrike">
                        <a:effectLst/>
                        <a:latin typeface="Times New Roman" panose="02020603050405020304" pitchFamily="18" charset="0"/>
                        <a:cs typeface="Times New Roman" panose="02020603050405020304" pitchFamily="18" charset="0"/>
                      </a:endParaRPr>
                    </a:p>
                  </a:txBody>
                  <a:tcPr marL="9524" marR="9524" marT="9525" marB="0" anchor="b">
                    <a:solidFill>
                      <a:srgbClr val="EEF6F0"/>
                    </a:solidFill>
                  </a:tcPr>
                </a:tc>
                <a:tc>
                  <a:txBody>
                    <a:bodyPr/>
                    <a:lstStyle/>
                    <a:p>
                      <a:pPr algn="l" fontAlgn="b"/>
                      <a:r>
                        <a:rPr lang="ru-RU" sz="1500" u="none" strike="noStrike" dirty="0">
                          <a:effectLst/>
                          <a:latin typeface="Times New Roman" panose="02020603050405020304" pitchFamily="18" charset="0"/>
                          <a:cs typeface="Times New Roman" panose="02020603050405020304" pitchFamily="18" charset="0"/>
                        </a:rPr>
                        <a:t>вспомогательные материалы</a:t>
                      </a:r>
                      <a:endParaRPr lang="ru-RU" sz="1500" b="0" i="0" u="none" strike="noStrike" dirty="0">
                        <a:effectLst/>
                        <a:latin typeface="Times New Roman" panose="02020603050405020304" pitchFamily="18" charset="0"/>
                        <a:cs typeface="Times New Roman" panose="02020603050405020304" pitchFamily="18" charset="0"/>
                      </a:endParaRPr>
                    </a:p>
                  </a:txBody>
                  <a:tcPr marL="9524" marR="9524" marT="9525" marB="0" anchor="b">
                    <a:solidFill>
                      <a:srgbClr val="EEF6F0"/>
                    </a:solidFill>
                  </a:tcPr>
                </a:tc>
                <a:tc>
                  <a:txBody>
                    <a:bodyPr/>
                    <a:lstStyle/>
                    <a:p>
                      <a:pPr algn="ctr" fontAlgn="b"/>
                      <a:r>
                        <a:rPr lang="ru-RU" sz="1500" u="none" strike="noStrike" dirty="0">
                          <a:effectLst/>
                          <a:latin typeface="Times New Roman" panose="02020603050405020304" pitchFamily="18" charset="0"/>
                          <a:cs typeface="Times New Roman" panose="02020603050405020304" pitchFamily="18" charset="0"/>
                        </a:rPr>
                        <a:t>  </a:t>
                      </a:r>
                      <a:endParaRPr lang="ru-RU" sz="1500" b="0" i="0" u="none" strike="noStrike" dirty="0">
                        <a:effectLst/>
                        <a:latin typeface="Times New Roman" panose="02020603050405020304" pitchFamily="18" charset="0"/>
                        <a:cs typeface="Times New Roman" panose="02020603050405020304" pitchFamily="18" charset="0"/>
                      </a:endParaRPr>
                    </a:p>
                  </a:txBody>
                  <a:tcPr marL="9524" marR="9524" marT="9525" marB="0" anchor="b">
                    <a:solidFill>
                      <a:srgbClr val="EEF6F0"/>
                    </a:solidFill>
                  </a:tcPr>
                </a:tc>
                <a:extLst>
                  <a:ext uri="{0D108BD9-81ED-4DB2-BD59-A6C34878D82A}">
                    <a16:rowId xmlns:a16="http://schemas.microsoft.com/office/drawing/2014/main" xmlns="" val="10004"/>
                  </a:ext>
                </a:extLst>
              </a:tr>
              <a:tr h="244222">
                <a:tc>
                  <a:txBody>
                    <a:bodyPr/>
                    <a:lstStyle/>
                    <a:p>
                      <a:pPr algn="ctr" fontAlgn="b"/>
                      <a:r>
                        <a:rPr lang="ru-RU" sz="1500" u="none" strike="noStrike" dirty="0">
                          <a:effectLst/>
                          <a:latin typeface="Times New Roman" panose="02020603050405020304" pitchFamily="18" charset="0"/>
                          <a:cs typeface="Times New Roman" panose="02020603050405020304" pitchFamily="18" charset="0"/>
                        </a:rPr>
                        <a:t>04</a:t>
                      </a:r>
                      <a:endParaRPr lang="ru-RU" sz="1500" b="0" i="0" u="none" strike="noStrike" dirty="0">
                        <a:effectLst/>
                        <a:latin typeface="Times New Roman" panose="02020603050405020304" pitchFamily="18" charset="0"/>
                        <a:cs typeface="Times New Roman" panose="02020603050405020304" pitchFamily="18" charset="0"/>
                      </a:endParaRPr>
                    </a:p>
                  </a:txBody>
                  <a:tcPr marL="9524" marR="9524" marT="9525" marB="0" anchor="b">
                    <a:solidFill>
                      <a:srgbClr val="EEF6F0"/>
                    </a:solidFill>
                  </a:tcPr>
                </a:tc>
                <a:tc>
                  <a:txBody>
                    <a:bodyPr/>
                    <a:lstStyle/>
                    <a:p>
                      <a:pPr algn="l" fontAlgn="b"/>
                      <a:r>
                        <a:rPr lang="ru-RU" sz="1500" u="none" strike="noStrike" dirty="0">
                          <a:effectLst/>
                          <a:latin typeface="Times New Roman" panose="02020603050405020304" pitchFamily="18" charset="0"/>
                          <a:cs typeface="Times New Roman" panose="02020603050405020304" pitchFamily="18" charset="0"/>
                        </a:rPr>
                        <a:t>покупные полуфабрикаты</a:t>
                      </a:r>
                      <a:endParaRPr lang="ru-RU" sz="1500" b="0" i="0" u="none" strike="noStrike" dirty="0">
                        <a:effectLst/>
                        <a:latin typeface="Times New Roman" panose="02020603050405020304" pitchFamily="18" charset="0"/>
                        <a:cs typeface="Times New Roman" panose="02020603050405020304" pitchFamily="18" charset="0"/>
                      </a:endParaRPr>
                    </a:p>
                  </a:txBody>
                  <a:tcPr marL="9524" marR="9524" marT="9525" marB="0" anchor="b">
                    <a:solidFill>
                      <a:srgbClr val="EEF6F0"/>
                    </a:solidFill>
                  </a:tcPr>
                </a:tc>
                <a:tc>
                  <a:txBody>
                    <a:bodyPr/>
                    <a:lstStyle/>
                    <a:p>
                      <a:pPr algn="ctr" fontAlgn="b"/>
                      <a:r>
                        <a:rPr lang="ru-RU" sz="1500" u="none" strike="noStrike" dirty="0">
                          <a:effectLst/>
                          <a:latin typeface="Times New Roman" panose="02020603050405020304" pitchFamily="18" charset="0"/>
                          <a:cs typeface="Times New Roman" panose="02020603050405020304" pitchFamily="18" charset="0"/>
                        </a:rPr>
                        <a:t> </a:t>
                      </a:r>
                      <a:endParaRPr lang="ru-RU" sz="1500" b="0" i="0" u="none" strike="noStrike" dirty="0">
                        <a:effectLst/>
                        <a:latin typeface="Times New Roman" panose="02020603050405020304" pitchFamily="18" charset="0"/>
                        <a:cs typeface="Times New Roman" panose="02020603050405020304" pitchFamily="18" charset="0"/>
                      </a:endParaRPr>
                    </a:p>
                  </a:txBody>
                  <a:tcPr marL="9524" marR="9524" marT="9525" marB="0" anchor="b">
                    <a:solidFill>
                      <a:srgbClr val="EEF6F0"/>
                    </a:solidFill>
                  </a:tcPr>
                </a:tc>
                <a:extLst>
                  <a:ext uri="{0D108BD9-81ED-4DB2-BD59-A6C34878D82A}">
                    <a16:rowId xmlns:a16="http://schemas.microsoft.com/office/drawing/2014/main" xmlns="" val="10005"/>
                  </a:ext>
                </a:extLst>
              </a:tr>
              <a:tr h="244222">
                <a:tc>
                  <a:txBody>
                    <a:bodyPr/>
                    <a:lstStyle/>
                    <a:p>
                      <a:pPr algn="ctr" fontAlgn="b"/>
                      <a:r>
                        <a:rPr lang="ru-RU" sz="1500" u="none" strike="noStrike">
                          <a:effectLst/>
                          <a:latin typeface="Times New Roman" panose="02020603050405020304" pitchFamily="18" charset="0"/>
                          <a:cs typeface="Times New Roman" panose="02020603050405020304" pitchFamily="18" charset="0"/>
                        </a:rPr>
                        <a:t>05</a:t>
                      </a:r>
                      <a:endParaRPr lang="ru-RU" sz="1500" b="0" i="0" u="none" strike="noStrike">
                        <a:effectLst/>
                        <a:latin typeface="Times New Roman" panose="02020603050405020304" pitchFamily="18" charset="0"/>
                        <a:cs typeface="Times New Roman" panose="02020603050405020304" pitchFamily="18" charset="0"/>
                      </a:endParaRPr>
                    </a:p>
                  </a:txBody>
                  <a:tcPr marL="9524" marR="9524" marT="9525" marB="0" anchor="b">
                    <a:solidFill>
                      <a:srgbClr val="EEF6F0"/>
                    </a:solidFill>
                  </a:tcPr>
                </a:tc>
                <a:tc>
                  <a:txBody>
                    <a:bodyPr/>
                    <a:lstStyle/>
                    <a:p>
                      <a:pPr algn="l" fontAlgn="b"/>
                      <a:r>
                        <a:rPr lang="ru-RU" sz="1500" u="none" strike="noStrike" dirty="0">
                          <a:effectLst/>
                          <a:latin typeface="Times New Roman" panose="02020603050405020304" pitchFamily="18" charset="0"/>
                          <a:cs typeface="Times New Roman" panose="02020603050405020304" pitchFamily="18" charset="0"/>
                        </a:rPr>
                        <a:t>Возвратные отходы</a:t>
                      </a:r>
                      <a:endParaRPr lang="ru-RU" sz="1500" b="0" i="0" u="none" strike="noStrike" dirty="0">
                        <a:effectLst/>
                        <a:latin typeface="Times New Roman" panose="02020603050405020304" pitchFamily="18" charset="0"/>
                        <a:cs typeface="Times New Roman" panose="02020603050405020304" pitchFamily="18" charset="0"/>
                      </a:endParaRPr>
                    </a:p>
                  </a:txBody>
                  <a:tcPr marL="9524" marR="9524" marT="9525" marB="0" anchor="b">
                    <a:solidFill>
                      <a:srgbClr val="EEF6F0"/>
                    </a:solidFill>
                  </a:tcPr>
                </a:tc>
                <a:tc>
                  <a:txBody>
                    <a:bodyPr/>
                    <a:lstStyle/>
                    <a:p>
                      <a:pPr algn="ctr" fontAlgn="b"/>
                      <a:r>
                        <a:rPr lang="ru-RU" sz="1500" u="none" strike="noStrike" dirty="0">
                          <a:effectLst/>
                          <a:latin typeface="Times New Roman" panose="02020603050405020304" pitchFamily="18" charset="0"/>
                          <a:cs typeface="Times New Roman" panose="02020603050405020304" pitchFamily="18" charset="0"/>
                        </a:rPr>
                        <a:t>-533,98 </a:t>
                      </a:r>
                      <a:endParaRPr lang="ru-RU" sz="1500" b="0" i="0" u="none" strike="noStrike" dirty="0">
                        <a:effectLst/>
                        <a:latin typeface="Times New Roman" panose="02020603050405020304" pitchFamily="18" charset="0"/>
                        <a:cs typeface="Times New Roman" panose="02020603050405020304" pitchFamily="18" charset="0"/>
                      </a:endParaRPr>
                    </a:p>
                  </a:txBody>
                  <a:tcPr marL="9524" marR="9524" marT="9525" marB="0" anchor="b">
                    <a:solidFill>
                      <a:srgbClr val="EEF6F0"/>
                    </a:solidFill>
                  </a:tcPr>
                </a:tc>
                <a:extLst>
                  <a:ext uri="{0D108BD9-81ED-4DB2-BD59-A6C34878D82A}">
                    <a16:rowId xmlns:a16="http://schemas.microsoft.com/office/drawing/2014/main" xmlns="" val="10006"/>
                  </a:ext>
                </a:extLst>
              </a:tr>
              <a:tr h="244222">
                <a:tc>
                  <a:txBody>
                    <a:bodyPr/>
                    <a:lstStyle/>
                    <a:p>
                      <a:pPr algn="ctr" fontAlgn="b"/>
                      <a:r>
                        <a:rPr lang="ru-RU" sz="1500" u="none" strike="noStrike">
                          <a:effectLst/>
                          <a:latin typeface="Times New Roman" panose="02020603050405020304" pitchFamily="18" charset="0"/>
                          <a:cs typeface="Times New Roman" panose="02020603050405020304" pitchFamily="18" charset="0"/>
                        </a:rPr>
                        <a:t>06</a:t>
                      </a:r>
                      <a:endParaRPr lang="ru-RU" sz="1500" b="0" i="0" u="none" strike="noStrike">
                        <a:effectLst/>
                        <a:latin typeface="Times New Roman" panose="02020603050405020304" pitchFamily="18" charset="0"/>
                        <a:cs typeface="Times New Roman" panose="02020603050405020304" pitchFamily="18" charset="0"/>
                      </a:endParaRPr>
                    </a:p>
                  </a:txBody>
                  <a:tcPr marL="9524" marR="9524" marT="9525" marB="0" anchor="b">
                    <a:solidFill>
                      <a:srgbClr val="EEF6F0"/>
                    </a:solidFill>
                  </a:tcPr>
                </a:tc>
                <a:tc>
                  <a:txBody>
                    <a:bodyPr/>
                    <a:lstStyle/>
                    <a:p>
                      <a:pPr algn="l" fontAlgn="b"/>
                      <a:r>
                        <a:rPr lang="ru-RU" sz="1500" u="none" strike="noStrike" dirty="0">
                          <a:effectLst/>
                          <a:latin typeface="Times New Roman" panose="02020603050405020304" pitchFamily="18" charset="0"/>
                          <a:cs typeface="Times New Roman" panose="02020603050405020304" pitchFamily="18" charset="0"/>
                        </a:rPr>
                        <a:t>Комплектующие изделия</a:t>
                      </a:r>
                      <a:endParaRPr lang="ru-RU" sz="1500" b="0" i="0" u="none" strike="noStrike" dirty="0">
                        <a:effectLst/>
                        <a:latin typeface="Times New Roman" panose="02020603050405020304" pitchFamily="18" charset="0"/>
                        <a:cs typeface="Times New Roman" panose="02020603050405020304" pitchFamily="18" charset="0"/>
                      </a:endParaRPr>
                    </a:p>
                  </a:txBody>
                  <a:tcPr marL="9524" marR="9524" marT="9525" marB="0" anchor="b">
                    <a:solidFill>
                      <a:srgbClr val="EEF6F0"/>
                    </a:solidFill>
                  </a:tcPr>
                </a:tc>
                <a:tc>
                  <a:txBody>
                    <a:bodyPr/>
                    <a:lstStyle/>
                    <a:p>
                      <a:pPr algn="ctr" fontAlgn="b"/>
                      <a:r>
                        <a:rPr lang="ru-RU" sz="1500" u="none" strike="noStrike" dirty="0">
                          <a:effectLst/>
                          <a:latin typeface="Times New Roman" panose="02020603050405020304" pitchFamily="18" charset="0"/>
                          <a:cs typeface="Times New Roman" panose="02020603050405020304" pitchFamily="18" charset="0"/>
                        </a:rPr>
                        <a:t>695 219,78 </a:t>
                      </a:r>
                      <a:endParaRPr lang="ru-RU" sz="1500" b="0" i="0" u="none" strike="noStrike" dirty="0">
                        <a:effectLst/>
                        <a:latin typeface="Times New Roman" panose="02020603050405020304" pitchFamily="18" charset="0"/>
                        <a:cs typeface="Times New Roman" panose="02020603050405020304" pitchFamily="18" charset="0"/>
                      </a:endParaRPr>
                    </a:p>
                  </a:txBody>
                  <a:tcPr marL="9524" marR="9524" marT="9525" marB="0" anchor="b">
                    <a:solidFill>
                      <a:srgbClr val="EEF6F0"/>
                    </a:solidFill>
                  </a:tcPr>
                </a:tc>
                <a:extLst>
                  <a:ext uri="{0D108BD9-81ED-4DB2-BD59-A6C34878D82A}">
                    <a16:rowId xmlns:a16="http://schemas.microsoft.com/office/drawing/2014/main" xmlns="" val="10007"/>
                  </a:ext>
                </a:extLst>
              </a:tr>
              <a:tr h="244222">
                <a:tc>
                  <a:txBody>
                    <a:bodyPr/>
                    <a:lstStyle/>
                    <a:p>
                      <a:pPr algn="ctr" fontAlgn="b"/>
                      <a:r>
                        <a:rPr lang="ru-RU" sz="1500" u="none" strike="noStrike">
                          <a:effectLst/>
                          <a:latin typeface="Times New Roman" panose="02020603050405020304" pitchFamily="18" charset="0"/>
                          <a:cs typeface="Times New Roman" panose="02020603050405020304" pitchFamily="18" charset="0"/>
                        </a:rPr>
                        <a:t>07</a:t>
                      </a:r>
                      <a:endParaRPr lang="ru-RU" sz="1500" b="0" i="0" u="none" strike="noStrike">
                        <a:effectLst/>
                        <a:latin typeface="Times New Roman" panose="02020603050405020304" pitchFamily="18" charset="0"/>
                        <a:cs typeface="Times New Roman" panose="02020603050405020304" pitchFamily="18" charset="0"/>
                      </a:endParaRPr>
                    </a:p>
                  </a:txBody>
                  <a:tcPr marL="9524" marR="9524" marT="9525" marB="0" anchor="b">
                    <a:solidFill>
                      <a:srgbClr val="EEF6F0"/>
                    </a:solidFill>
                  </a:tcPr>
                </a:tc>
                <a:tc>
                  <a:txBody>
                    <a:bodyPr/>
                    <a:lstStyle/>
                    <a:p>
                      <a:pPr algn="l" fontAlgn="t"/>
                      <a:r>
                        <a:rPr lang="ru-RU" sz="1500" u="none" strike="noStrike" dirty="0">
                          <a:effectLst/>
                          <a:latin typeface="Times New Roman" panose="02020603050405020304" pitchFamily="18" charset="0"/>
                          <a:cs typeface="Times New Roman" panose="02020603050405020304" pitchFamily="18" charset="0"/>
                        </a:rPr>
                        <a:t>Работы и услуги сторонних организаций производственного характера</a:t>
                      </a:r>
                      <a:endParaRPr lang="ru-RU" sz="1500" b="0" i="0" u="none" strike="noStrike" dirty="0">
                        <a:effectLst/>
                        <a:latin typeface="Times New Roman" panose="02020603050405020304" pitchFamily="18" charset="0"/>
                        <a:cs typeface="Times New Roman" panose="02020603050405020304" pitchFamily="18" charset="0"/>
                      </a:endParaRPr>
                    </a:p>
                  </a:txBody>
                  <a:tcPr marL="9524" marR="9524" marT="9525" marB="0">
                    <a:solidFill>
                      <a:srgbClr val="EEF6F0"/>
                    </a:solidFill>
                  </a:tcPr>
                </a:tc>
                <a:tc>
                  <a:txBody>
                    <a:bodyPr/>
                    <a:lstStyle/>
                    <a:p>
                      <a:pPr algn="ctr" fontAlgn="b"/>
                      <a:r>
                        <a:rPr lang="ru-RU" sz="1500" u="none" strike="noStrike" dirty="0">
                          <a:effectLst/>
                          <a:latin typeface="Times New Roman" panose="02020603050405020304" pitchFamily="18" charset="0"/>
                          <a:cs typeface="Times New Roman" panose="02020603050405020304" pitchFamily="18" charset="0"/>
                        </a:rPr>
                        <a:t>27 693,43</a:t>
                      </a:r>
                      <a:endParaRPr lang="ru-RU" sz="1500" b="0" i="0" u="none" strike="noStrike" dirty="0">
                        <a:effectLst/>
                        <a:latin typeface="Times New Roman" panose="02020603050405020304" pitchFamily="18" charset="0"/>
                        <a:cs typeface="Times New Roman" panose="02020603050405020304" pitchFamily="18" charset="0"/>
                      </a:endParaRPr>
                    </a:p>
                  </a:txBody>
                  <a:tcPr marL="9524" marR="9524" marT="9525" marB="0" anchor="b">
                    <a:solidFill>
                      <a:srgbClr val="EEF6F0"/>
                    </a:solidFill>
                  </a:tcPr>
                </a:tc>
                <a:extLst>
                  <a:ext uri="{0D108BD9-81ED-4DB2-BD59-A6C34878D82A}">
                    <a16:rowId xmlns:a16="http://schemas.microsoft.com/office/drawing/2014/main" xmlns="" val="10008"/>
                  </a:ext>
                </a:extLst>
              </a:tr>
              <a:tr h="244222">
                <a:tc>
                  <a:txBody>
                    <a:bodyPr/>
                    <a:lstStyle/>
                    <a:p>
                      <a:pPr algn="ctr" fontAlgn="b"/>
                      <a:r>
                        <a:rPr lang="ru-RU" sz="1500" u="none" strike="noStrike">
                          <a:effectLst/>
                          <a:latin typeface="Times New Roman" panose="02020603050405020304" pitchFamily="18" charset="0"/>
                          <a:cs typeface="Times New Roman" panose="02020603050405020304" pitchFamily="18" charset="0"/>
                        </a:rPr>
                        <a:t>08</a:t>
                      </a:r>
                      <a:endParaRPr lang="ru-RU" sz="1500" b="0" i="0" u="none" strike="noStrike">
                        <a:effectLst/>
                        <a:latin typeface="Times New Roman" panose="02020603050405020304" pitchFamily="18" charset="0"/>
                        <a:cs typeface="Times New Roman" panose="02020603050405020304" pitchFamily="18" charset="0"/>
                      </a:endParaRPr>
                    </a:p>
                  </a:txBody>
                  <a:tcPr marL="9524" marR="9524" marT="9525" marB="0" anchor="b">
                    <a:solidFill>
                      <a:srgbClr val="EEF6F0"/>
                    </a:solidFill>
                  </a:tcPr>
                </a:tc>
                <a:tc>
                  <a:txBody>
                    <a:bodyPr/>
                    <a:lstStyle/>
                    <a:p>
                      <a:pPr algn="l" fontAlgn="b"/>
                      <a:r>
                        <a:rPr lang="ru-RU" sz="1500" u="none" strike="noStrike" dirty="0">
                          <a:effectLst/>
                          <a:latin typeface="Times New Roman" panose="02020603050405020304" pitchFamily="18" charset="0"/>
                          <a:cs typeface="Times New Roman" panose="02020603050405020304" pitchFamily="18" charset="0"/>
                        </a:rPr>
                        <a:t>Транспортно-заготовительные расходы</a:t>
                      </a:r>
                      <a:endParaRPr lang="ru-RU" sz="1500" b="0" i="0" u="none" strike="noStrike" dirty="0">
                        <a:effectLst/>
                        <a:latin typeface="Times New Roman" panose="02020603050405020304" pitchFamily="18" charset="0"/>
                        <a:cs typeface="Times New Roman" panose="02020603050405020304" pitchFamily="18" charset="0"/>
                      </a:endParaRPr>
                    </a:p>
                  </a:txBody>
                  <a:tcPr marL="9524" marR="9524" marT="9525" marB="0" anchor="b">
                    <a:solidFill>
                      <a:srgbClr val="EEF6F0"/>
                    </a:solidFill>
                  </a:tcPr>
                </a:tc>
                <a:tc>
                  <a:txBody>
                    <a:bodyPr/>
                    <a:lstStyle/>
                    <a:p>
                      <a:pPr algn="ctr" fontAlgn="b"/>
                      <a:r>
                        <a:rPr lang="ru-RU" sz="1500" u="none" strike="noStrike" dirty="0">
                          <a:effectLst/>
                          <a:latin typeface="Times New Roman" panose="02020603050405020304" pitchFamily="18" charset="0"/>
                          <a:cs typeface="Times New Roman" panose="02020603050405020304" pitchFamily="18" charset="0"/>
                        </a:rPr>
                        <a:t>20 572,08 </a:t>
                      </a:r>
                      <a:endParaRPr lang="ru-RU" sz="1500" b="0" i="0" u="none" strike="noStrike" dirty="0">
                        <a:effectLst/>
                        <a:latin typeface="Times New Roman" panose="02020603050405020304" pitchFamily="18" charset="0"/>
                        <a:cs typeface="Times New Roman" panose="02020603050405020304" pitchFamily="18" charset="0"/>
                      </a:endParaRPr>
                    </a:p>
                  </a:txBody>
                  <a:tcPr marL="9524" marR="9524" marT="9525" marB="0" anchor="b">
                    <a:solidFill>
                      <a:srgbClr val="EEF6F0"/>
                    </a:solidFill>
                  </a:tcPr>
                </a:tc>
                <a:extLst>
                  <a:ext uri="{0D108BD9-81ED-4DB2-BD59-A6C34878D82A}">
                    <a16:rowId xmlns:a16="http://schemas.microsoft.com/office/drawing/2014/main" xmlns="" val="10009"/>
                  </a:ext>
                </a:extLst>
              </a:tr>
              <a:tr h="244222">
                <a:tc>
                  <a:txBody>
                    <a:bodyPr/>
                    <a:lstStyle/>
                    <a:p>
                      <a:pPr algn="ctr" fontAlgn="ctr"/>
                      <a:r>
                        <a:rPr lang="ru-RU" sz="1500" u="none" strike="noStrike">
                          <a:effectLst/>
                          <a:latin typeface="Times New Roman" panose="02020603050405020304" pitchFamily="18" charset="0"/>
                          <a:cs typeface="Times New Roman" panose="02020603050405020304" pitchFamily="18" charset="0"/>
                        </a:rPr>
                        <a:t>09</a:t>
                      </a:r>
                      <a:endParaRPr lang="ru-RU" sz="1500" b="0" i="0" u="none" strike="noStrike">
                        <a:effectLst/>
                        <a:latin typeface="Times New Roman" panose="02020603050405020304" pitchFamily="18" charset="0"/>
                        <a:cs typeface="Times New Roman" panose="02020603050405020304" pitchFamily="18" charset="0"/>
                      </a:endParaRPr>
                    </a:p>
                  </a:txBody>
                  <a:tcPr marL="9524" marR="9524" marT="9525" marB="0" anchor="ctr">
                    <a:solidFill>
                      <a:srgbClr val="EEF6F0"/>
                    </a:solidFill>
                  </a:tcPr>
                </a:tc>
                <a:tc>
                  <a:txBody>
                    <a:bodyPr/>
                    <a:lstStyle/>
                    <a:p>
                      <a:pPr algn="l" fontAlgn="t"/>
                      <a:r>
                        <a:rPr lang="ru-RU" sz="1500" u="none" strike="noStrike" dirty="0">
                          <a:effectLst/>
                          <a:latin typeface="Times New Roman" panose="02020603050405020304" pitchFamily="18" charset="0"/>
                          <a:cs typeface="Times New Roman" panose="02020603050405020304" pitchFamily="18" charset="0"/>
                        </a:rPr>
                        <a:t>Топливо н электроэнергия на технологические цели</a:t>
                      </a:r>
                      <a:endParaRPr lang="ru-RU" sz="1500" b="0" i="0" u="none" strike="noStrike" dirty="0">
                        <a:effectLst/>
                        <a:latin typeface="Times New Roman" panose="02020603050405020304" pitchFamily="18" charset="0"/>
                        <a:cs typeface="Times New Roman" panose="02020603050405020304" pitchFamily="18" charset="0"/>
                      </a:endParaRPr>
                    </a:p>
                  </a:txBody>
                  <a:tcPr marL="9524" marR="9524" marT="9525" marB="0">
                    <a:solidFill>
                      <a:srgbClr val="EEF6F0"/>
                    </a:solidFill>
                  </a:tcPr>
                </a:tc>
                <a:tc>
                  <a:txBody>
                    <a:bodyPr/>
                    <a:lstStyle/>
                    <a:p>
                      <a:pPr algn="ctr" fontAlgn="b"/>
                      <a:r>
                        <a:rPr lang="ru-RU" sz="1500" u="none" strike="noStrike" dirty="0">
                          <a:effectLst/>
                          <a:latin typeface="Times New Roman" panose="02020603050405020304" pitchFamily="18" charset="0"/>
                          <a:cs typeface="Times New Roman" panose="02020603050405020304" pitchFamily="18" charset="0"/>
                        </a:rPr>
                        <a:t>  </a:t>
                      </a:r>
                      <a:endParaRPr lang="ru-RU" sz="1500" b="0" i="0" u="none" strike="noStrike" dirty="0">
                        <a:effectLst/>
                        <a:latin typeface="Times New Roman" panose="02020603050405020304" pitchFamily="18" charset="0"/>
                        <a:cs typeface="Times New Roman" panose="02020603050405020304" pitchFamily="18" charset="0"/>
                      </a:endParaRPr>
                    </a:p>
                  </a:txBody>
                  <a:tcPr marL="9524" marR="9524" marT="9525" marB="0" anchor="b">
                    <a:solidFill>
                      <a:srgbClr val="EEF6F0"/>
                    </a:solidFill>
                  </a:tcPr>
                </a:tc>
                <a:extLst>
                  <a:ext uri="{0D108BD9-81ED-4DB2-BD59-A6C34878D82A}">
                    <a16:rowId xmlns:a16="http://schemas.microsoft.com/office/drawing/2014/main" xmlns="" val="10010"/>
                  </a:ext>
                </a:extLst>
              </a:tr>
              <a:tr h="244222">
                <a:tc>
                  <a:txBody>
                    <a:bodyPr/>
                    <a:lstStyle/>
                    <a:p>
                      <a:pPr algn="ctr" fontAlgn="b"/>
                      <a:r>
                        <a:rPr lang="ru-RU" sz="1500" u="none" strike="noStrike">
                          <a:effectLst/>
                          <a:latin typeface="Times New Roman" panose="02020603050405020304" pitchFamily="18" charset="0"/>
                          <a:cs typeface="Times New Roman" panose="02020603050405020304" pitchFamily="18" charset="0"/>
                        </a:rPr>
                        <a:t>10</a:t>
                      </a:r>
                      <a:endParaRPr lang="ru-RU" sz="1500" b="0" i="0" u="none" strike="noStrike">
                        <a:effectLst/>
                        <a:latin typeface="Times New Roman" panose="02020603050405020304" pitchFamily="18" charset="0"/>
                        <a:cs typeface="Times New Roman" panose="02020603050405020304" pitchFamily="18" charset="0"/>
                      </a:endParaRPr>
                    </a:p>
                  </a:txBody>
                  <a:tcPr marL="9524" marR="9524" marT="9525" marB="0" anchor="b">
                    <a:solidFill>
                      <a:srgbClr val="EEF6F0"/>
                    </a:solidFill>
                  </a:tcPr>
                </a:tc>
                <a:tc>
                  <a:txBody>
                    <a:bodyPr/>
                    <a:lstStyle/>
                    <a:p>
                      <a:pPr algn="l" fontAlgn="b"/>
                      <a:r>
                        <a:rPr lang="ru-RU" sz="1500" u="none" strike="noStrike" dirty="0">
                          <a:effectLst/>
                          <a:latin typeface="Times New Roman" panose="02020603050405020304" pitchFamily="18" charset="0"/>
                          <a:cs typeface="Times New Roman" panose="02020603050405020304" pitchFamily="18" charset="0"/>
                        </a:rPr>
                        <a:t>Тара (невозвратная) и упаковка</a:t>
                      </a:r>
                      <a:endParaRPr lang="ru-RU" sz="1500" b="0" i="0" u="none" strike="noStrike" dirty="0">
                        <a:effectLst/>
                        <a:latin typeface="Times New Roman" panose="02020603050405020304" pitchFamily="18" charset="0"/>
                        <a:cs typeface="Times New Roman" panose="02020603050405020304" pitchFamily="18" charset="0"/>
                      </a:endParaRPr>
                    </a:p>
                  </a:txBody>
                  <a:tcPr marL="9524" marR="9524" marT="9525" marB="0" anchor="b">
                    <a:solidFill>
                      <a:srgbClr val="EEF6F0"/>
                    </a:solidFill>
                  </a:tcPr>
                </a:tc>
                <a:tc>
                  <a:txBody>
                    <a:bodyPr/>
                    <a:lstStyle/>
                    <a:p>
                      <a:pPr algn="ctr" fontAlgn="b"/>
                      <a:r>
                        <a:rPr lang="ru-RU" sz="1500" u="none" strike="noStrike" dirty="0">
                          <a:effectLst/>
                          <a:latin typeface="Times New Roman" panose="02020603050405020304" pitchFamily="18" charset="0"/>
                          <a:cs typeface="Times New Roman" panose="02020603050405020304" pitchFamily="18" charset="0"/>
                        </a:rPr>
                        <a:t>  </a:t>
                      </a:r>
                      <a:endParaRPr lang="ru-RU" sz="1500" b="0" i="0" u="none" strike="noStrike" dirty="0">
                        <a:effectLst/>
                        <a:latin typeface="Times New Roman" panose="02020603050405020304" pitchFamily="18" charset="0"/>
                        <a:cs typeface="Times New Roman" panose="02020603050405020304" pitchFamily="18" charset="0"/>
                      </a:endParaRPr>
                    </a:p>
                  </a:txBody>
                  <a:tcPr marL="9524" marR="9524" marT="9525" marB="0" anchor="b">
                    <a:solidFill>
                      <a:srgbClr val="EEF6F0"/>
                    </a:solidFill>
                  </a:tcPr>
                </a:tc>
                <a:extLst>
                  <a:ext uri="{0D108BD9-81ED-4DB2-BD59-A6C34878D82A}">
                    <a16:rowId xmlns:a16="http://schemas.microsoft.com/office/drawing/2014/main" xmlns="" val="10011"/>
                  </a:ext>
                </a:extLst>
              </a:tr>
              <a:tr h="244222">
                <a:tc>
                  <a:txBody>
                    <a:bodyPr/>
                    <a:lstStyle/>
                    <a:p>
                      <a:pPr algn="ctr" fontAlgn="ctr"/>
                      <a:r>
                        <a:rPr lang="ru-RU" sz="1500" u="none" strike="noStrike" dirty="0">
                          <a:effectLst/>
                          <a:latin typeface="Times New Roman" panose="02020603050405020304" pitchFamily="18" charset="0"/>
                          <a:cs typeface="Times New Roman" panose="02020603050405020304" pitchFamily="18" charset="0"/>
                        </a:rPr>
                        <a:t>11</a:t>
                      </a:r>
                      <a:endParaRPr lang="ru-RU" sz="1500" b="1" i="0" u="none" strike="noStrike" dirty="0">
                        <a:effectLst/>
                        <a:latin typeface="Times New Roman" panose="02020603050405020304" pitchFamily="18" charset="0"/>
                        <a:cs typeface="Times New Roman" panose="02020603050405020304" pitchFamily="18" charset="0"/>
                      </a:endParaRPr>
                    </a:p>
                  </a:txBody>
                  <a:tcPr marL="9524" marR="9524" marT="9525" marB="0" anchor="ctr">
                    <a:solidFill>
                      <a:srgbClr val="FFFF00">
                        <a:alpha val="25000"/>
                      </a:srgbClr>
                    </a:solidFill>
                  </a:tcPr>
                </a:tc>
                <a:tc>
                  <a:txBody>
                    <a:bodyPr/>
                    <a:lstStyle/>
                    <a:p>
                      <a:pPr algn="l" fontAlgn="b"/>
                      <a:r>
                        <a:rPr lang="ru-RU" sz="1500" u="none" strike="noStrike" dirty="0">
                          <a:effectLst/>
                          <a:latin typeface="Times New Roman" panose="02020603050405020304" pitchFamily="18" charset="0"/>
                          <a:cs typeface="Times New Roman" panose="02020603050405020304" pitchFamily="18" charset="0"/>
                        </a:rPr>
                        <a:t>Затраты на оплату труда основных производственных рабочих всего:</a:t>
                      </a:r>
                      <a:endParaRPr lang="ru-RU" sz="1500" b="1" i="0" u="none" strike="noStrike" dirty="0">
                        <a:effectLst/>
                        <a:latin typeface="Times New Roman" panose="02020603050405020304" pitchFamily="18" charset="0"/>
                        <a:cs typeface="Times New Roman" panose="02020603050405020304" pitchFamily="18" charset="0"/>
                      </a:endParaRPr>
                    </a:p>
                  </a:txBody>
                  <a:tcPr marL="9524" marR="9524" marT="9525" marB="0" anchor="b">
                    <a:solidFill>
                      <a:srgbClr val="FFFF00">
                        <a:alpha val="25000"/>
                      </a:srgbClr>
                    </a:solidFill>
                  </a:tcPr>
                </a:tc>
                <a:tc>
                  <a:txBody>
                    <a:bodyPr/>
                    <a:lstStyle/>
                    <a:p>
                      <a:pPr algn="ctr" fontAlgn="b"/>
                      <a:r>
                        <a:rPr lang="ru-RU" sz="1500" u="none" strike="noStrike" dirty="0">
                          <a:effectLst/>
                          <a:latin typeface="Times New Roman" panose="02020603050405020304" pitchFamily="18" charset="0"/>
                          <a:cs typeface="Times New Roman" panose="02020603050405020304" pitchFamily="18" charset="0"/>
                        </a:rPr>
                        <a:t>72 653,76 </a:t>
                      </a:r>
                      <a:endParaRPr lang="ru-RU" sz="1500" b="1" i="0" u="none" strike="noStrike" dirty="0">
                        <a:effectLst/>
                        <a:latin typeface="Times New Roman" panose="02020603050405020304" pitchFamily="18" charset="0"/>
                        <a:cs typeface="Times New Roman" panose="02020603050405020304" pitchFamily="18" charset="0"/>
                      </a:endParaRPr>
                    </a:p>
                  </a:txBody>
                  <a:tcPr marL="9524" marR="9524" marT="9525" marB="0" anchor="b">
                    <a:solidFill>
                      <a:srgbClr val="FFFF00">
                        <a:alpha val="25000"/>
                      </a:srgbClr>
                    </a:solidFill>
                  </a:tcPr>
                </a:tc>
                <a:extLst>
                  <a:ext uri="{0D108BD9-81ED-4DB2-BD59-A6C34878D82A}">
                    <a16:rowId xmlns:a16="http://schemas.microsoft.com/office/drawing/2014/main" xmlns="" val="10012"/>
                  </a:ext>
                </a:extLst>
              </a:tr>
              <a:tr h="244222">
                <a:tc>
                  <a:txBody>
                    <a:bodyPr/>
                    <a:lstStyle/>
                    <a:p>
                      <a:pPr algn="ctr" fontAlgn="t"/>
                      <a:r>
                        <a:rPr lang="ru-RU" sz="1500" u="none" strike="noStrike">
                          <a:effectLst/>
                          <a:latin typeface="Times New Roman" panose="02020603050405020304" pitchFamily="18" charset="0"/>
                          <a:cs typeface="Times New Roman" panose="02020603050405020304" pitchFamily="18" charset="0"/>
                        </a:rPr>
                        <a:t> </a:t>
                      </a:r>
                      <a:endParaRPr lang="ru-RU" sz="1500" b="0" i="0" u="none" strike="noStrike">
                        <a:effectLst/>
                        <a:latin typeface="Times New Roman" panose="02020603050405020304" pitchFamily="18" charset="0"/>
                        <a:cs typeface="Times New Roman" panose="02020603050405020304" pitchFamily="18" charset="0"/>
                      </a:endParaRPr>
                    </a:p>
                  </a:txBody>
                  <a:tcPr marL="9524" marR="9524" marT="9525" marB="0">
                    <a:solidFill>
                      <a:srgbClr val="EEF6F0"/>
                    </a:solidFill>
                  </a:tcPr>
                </a:tc>
                <a:tc>
                  <a:txBody>
                    <a:bodyPr/>
                    <a:lstStyle/>
                    <a:p>
                      <a:pPr algn="l" fontAlgn="b"/>
                      <a:r>
                        <a:rPr lang="ru-RU" sz="1500" u="none" strike="noStrike" dirty="0">
                          <a:effectLst/>
                          <a:latin typeface="Times New Roman" panose="02020603050405020304" pitchFamily="18" charset="0"/>
                          <a:cs typeface="Times New Roman" panose="02020603050405020304" pitchFamily="18" charset="0"/>
                        </a:rPr>
                        <a:t>в том числе:</a:t>
                      </a:r>
                      <a:endParaRPr lang="ru-RU" sz="1500" b="0" i="0" u="none" strike="noStrike" dirty="0">
                        <a:effectLst/>
                        <a:latin typeface="Times New Roman" panose="02020603050405020304" pitchFamily="18" charset="0"/>
                        <a:cs typeface="Times New Roman" panose="02020603050405020304" pitchFamily="18" charset="0"/>
                      </a:endParaRPr>
                    </a:p>
                  </a:txBody>
                  <a:tcPr marL="9524" marR="9524" marT="9525" marB="0" anchor="b">
                    <a:solidFill>
                      <a:srgbClr val="EEF6F0"/>
                    </a:solidFill>
                  </a:tcPr>
                </a:tc>
                <a:tc>
                  <a:txBody>
                    <a:bodyPr/>
                    <a:lstStyle/>
                    <a:p>
                      <a:pPr algn="ctr" fontAlgn="t"/>
                      <a:r>
                        <a:rPr lang="ru-RU" sz="1500" u="none" strike="noStrike" dirty="0">
                          <a:effectLst/>
                          <a:latin typeface="Times New Roman" panose="02020603050405020304" pitchFamily="18" charset="0"/>
                          <a:cs typeface="Times New Roman" panose="02020603050405020304" pitchFamily="18" charset="0"/>
                        </a:rPr>
                        <a:t>  </a:t>
                      </a:r>
                      <a:endParaRPr lang="ru-RU" sz="1500" b="0" i="0" u="none" strike="noStrike" dirty="0">
                        <a:effectLst/>
                        <a:latin typeface="Times New Roman" panose="02020603050405020304" pitchFamily="18" charset="0"/>
                        <a:cs typeface="Times New Roman" panose="02020603050405020304" pitchFamily="18" charset="0"/>
                      </a:endParaRPr>
                    </a:p>
                  </a:txBody>
                  <a:tcPr marL="9524" marR="9524" marT="9525" marB="0">
                    <a:solidFill>
                      <a:srgbClr val="EEF6F0"/>
                    </a:solidFill>
                  </a:tcPr>
                </a:tc>
                <a:extLst>
                  <a:ext uri="{0D108BD9-81ED-4DB2-BD59-A6C34878D82A}">
                    <a16:rowId xmlns:a16="http://schemas.microsoft.com/office/drawing/2014/main" xmlns="" val="10013"/>
                  </a:ext>
                </a:extLst>
              </a:tr>
              <a:tr h="244222">
                <a:tc>
                  <a:txBody>
                    <a:bodyPr/>
                    <a:lstStyle/>
                    <a:p>
                      <a:pPr algn="ctr" fontAlgn="b"/>
                      <a:r>
                        <a:rPr lang="ru-RU" sz="1500" u="none" strike="noStrike">
                          <a:effectLst/>
                          <a:latin typeface="Times New Roman" panose="02020603050405020304" pitchFamily="18" charset="0"/>
                          <a:cs typeface="Times New Roman" panose="02020603050405020304" pitchFamily="18" charset="0"/>
                        </a:rPr>
                        <a:t>12</a:t>
                      </a:r>
                      <a:endParaRPr lang="ru-RU" sz="1500" b="0" i="0" u="none" strike="noStrike">
                        <a:effectLst/>
                        <a:latin typeface="Times New Roman" panose="02020603050405020304" pitchFamily="18" charset="0"/>
                        <a:cs typeface="Times New Roman" panose="02020603050405020304" pitchFamily="18" charset="0"/>
                      </a:endParaRPr>
                    </a:p>
                  </a:txBody>
                  <a:tcPr marL="9524" marR="9524" marT="9525" marB="0" anchor="b">
                    <a:solidFill>
                      <a:srgbClr val="EEF6F0"/>
                    </a:solidFill>
                  </a:tcPr>
                </a:tc>
                <a:tc>
                  <a:txBody>
                    <a:bodyPr/>
                    <a:lstStyle/>
                    <a:p>
                      <a:pPr algn="l" fontAlgn="b"/>
                      <a:r>
                        <a:rPr lang="ru-RU" sz="1500" u="none" strike="noStrike" dirty="0">
                          <a:effectLst/>
                          <a:latin typeface="Times New Roman" panose="02020603050405020304" pitchFamily="18" charset="0"/>
                          <a:cs typeface="Times New Roman" panose="02020603050405020304" pitchFamily="18" charset="0"/>
                        </a:rPr>
                        <a:t>Заработная плата основная</a:t>
                      </a:r>
                      <a:endParaRPr lang="ru-RU" sz="1500" b="0" i="0" u="none" strike="noStrike" dirty="0">
                        <a:effectLst/>
                        <a:latin typeface="Times New Roman" panose="02020603050405020304" pitchFamily="18" charset="0"/>
                        <a:cs typeface="Times New Roman" panose="02020603050405020304" pitchFamily="18" charset="0"/>
                      </a:endParaRPr>
                    </a:p>
                  </a:txBody>
                  <a:tcPr marL="9524" marR="9524" marT="9525" marB="0" anchor="b">
                    <a:solidFill>
                      <a:srgbClr val="EEF6F0"/>
                    </a:solidFill>
                  </a:tcPr>
                </a:tc>
                <a:tc>
                  <a:txBody>
                    <a:bodyPr/>
                    <a:lstStyle/>
                    <a:p>
                      <a:pPr algn="ctr" fontAlgn="t"/>
                      <a:r>
                        <a:rPr lang="ru-RU" sz="1500" u="none" strike="noStrike" dirty="0">
                          <a:effectLst/>
                          <a:latin typeface="Times New Roman" panose="02020603050405020304" pitchFamily="18" charset="0"/>
                          <a:cs typeface="Times New Roman" panose="02020603050405020304" pitchFamily="18" charset="0"/>
                        </a:rPr>
                        <a:t>66 229,62 </a:t>
                      </a:r>
                      <a:endParaRPr lang="ru-RU" sz="1500" b="0" i="0" u="none" strike="noStrike" dirty="0">
                        <a:effectLst/>
                        <a:latin typeface="Times New Roman" panose="02020603050405020304" pitchFamily="18" charset="0"/>
                        <a:cs typeface="Times New Roman" panose="02020603050405020304" pitchFamily="18" charset="0"/>
                      </a:endParaRPr>
                    </a:p>
                  </a:txBody>
                  <a:tcPr marL="9524" marR="9524" marT="9525" marB="0">
                    <a:solidFill>
                      <a:srgbClr val="EEF6F0"/>
                    </a:solidFill>
                  </a:tcPr>
                </a:tc>
                <a:extLst>
                  <a:ext uri="{0D108BD9-81ED-4DB2-BD59-A6C34878D82A}">
                    <a16:rowId xmlns:a16="http://schemas.microsoft.com/office/drawing/2014/main" xmlns="" val="10014"/>
                  </a:ext>
                </a:extLst>
              </a:tr>
              <a:tr h="244222">
                <a:tc>
                  <a:txBody>
                    <a:bodyPr/>
                    <a:lstStyle/>
                    <a:p>
                      <a:pPr algn="ctr" fontAlgn="t"/>
                      <a:r>
                        <a:rPr lang="ru-RU" sz="1500" u="none" strike="noStrike" dirty="0">
                          <a:effectLst/>
                          <a:latin typeface="Times New Roman" panose="02020603050405020304" pitchFamily="18" charset="0"/>
                          <a:cs typeface="Times New Roman" panose="02020603050405020304" pitchFamily="18" charset="0"/>
                        </a:rPr>
                        <a:t>13</a:t>
                      </a:r>
                      <a:endParaRPr lang="ru-RU" sz="1500" b="0" i="0" u="none" strike="noStrike" dirty="0">
                        <a:effectLst/>
                        <a:latin typeface="Times New Roman" panose="02020603050405020304" pitchFamily="18" charset="0"/>
                        <a:cs typeface="Times New Roman" panose="02020603050405020304" pitchFamily="18" charset="0"/>
                      </a:endParaRPr>
                    </a:p>
                  </a:txBody>
                  <a:tcPr marL="9524" marR="9524" marT="9525" marB="0">
                    <a:solidFill>
                      <a:srgbClr val="EEF6F0"/>
                    </a:solidFill>
                  </a:tcPr>
                </a:tc>
                <a:tc>
                  <a:txBody>
                    <a:bodyPr/>
                    <a:lstStyle/>
                    <a:p>
                      <a:pPr algn="l" fontAlgn="t"/>
                      <a:r>
                        <a:rPr lang="ru-RU" sz="1500" u="none" strike="noStrike" dirty="0">
                          <a:effectLst/>
                          <a:latin typeface="Times New Roman" panose="02020603050405020304" pitchFamily="18" charset="0"/>
                          <a:cs typeface="Times New Roman" panose="02020603050405020304" pitchFamily="18" charset="0"/>
                        </a:rPr>
                        <a:t>Заработная плата дополнительная</a:t>
                      </a:r>
                      <a:endParaRPr lang="ru-RU" sz="1500" b="0" i="0" u="none" strike="noStrike" dirty="0">
                        <a:effectLst/>
                        <a:latin typeface="Times New Roman" panose="02020603050405020304" pitchFamily="18" charset="0"/>
                        <a:cs typeface="Times New Roman" panose="02020603050405020304" pitchFamily="18" charset="0"/>
                      </a:endParaRPr>
                    </a:p>
                  </a:txBody>
                  <a:tcPr marL="9524" marR="9524" marT="9525" marB="0">
                    <a:solidFill>
                      <a:srgbClr val="EEF6F0"/>
                    </a:solidFill>
                  </a:tcPr>
                </a:tc>
                <a:tc>
                  <a:txBody>
                    <a:bodyPr/>
                    <a:lstStyle/>
                    <a:p>
                      <a:pPr algn="ctr" fontAlgn="t"/>
                      <a:r>
                        <a:rPr lang="ru-RU" sz="1500" u="none" strike="noStrike" dirty="0">
                          <a:effectLst/>
                          <a:latin typeface="Times New Roman" panose="02020603050405020304" pitchFamily="18" charset="0"/>
                          <a:cs typeface="Times New Roman" panose="02020603050405020304" pitchFamily="18" charset="0"/>
                        </a:rPr>
                        <a:t>6 424,14 </a:t>
                      </a:r>
                      <a:endParaRPr lang="ru-RU" sz="1500" b="0" i="0" u="none" strike="noStrike" dirty="0">
                        <a:effectLst/>
                        <a:latin typeface="Times New Roman" panose="02020603050405020304" pitchFamily="18" charset="0"/>
                        <a:cs typeface="Times New Roman" panose="02020603050405020304" pitchFamily="18" charset="0"/>
                      </a:endParaRPr>
                    </a:p>
                  </a:txBody>
                  <a:tcPr marL="9524" marR="9524" marT="9525" marB="0">
                    <a:solidFill>
                      <a:srgbClr val="EEF6F0"/>
                    </a:solidFill>
                  </a:tcPr>
                </a:tc>
                <a:extLst>
                  <a:ext uri="{0D108BD9-81ED-4DB2-BD59-A6C34878D82A}">
                    <a16:rowId xmlns:a16="http://schemas.microsoft.com/office/drawing/2014/main" xmlns="" val="10015"/>
                  </a:ext>
                </a:extLst>
              </a:tr>
              <a:tr h="244222">
                <a:tc>
                  <a:txBody>
                    <a:bodyPr/>
                    <a:lstStyle/>
                    <a:p>
                      <a:pPr algn="ctr" fontAlgn="b"/>
                      <a:r>
                        <a:rPr lang="ru-RU" sz="1500" u="none" strike="noStrike" dirty="0">
                          <a:effectLst/>
                          <a:latin typeface="Times New Roman" panose="02020603050405020304" pitchFamily="18" charset="0"/>
                          <a:cs typeface="Times New Roman" panose="02020603050405020304" pitchFamily="18" charset="0"/>
                        </a:rPr>
                        <a:t>14</a:t>
                      </a:r>
                      <a:endParaRPr lang="ru-RU" sz="1500" b="1" i="0" u="none" strike="noStrike" dirty="0">
                        <a:effectLst/>
                        <a:latin typeface="Times New Roman" panose="02020603050405020304" pitchFamily="18" charset="0"/>
                        <a:cs typeface="Times New Roman" panose="02020603050405020304" pitchFamily="18" charset="0"/>
                      </a:endParaRPr>
                    </a:p>
                  </a:txBody>
                  <a:tcPr marL="9524" marR="9524" marT="9525" marB="0" anchor="b">
                    <a:solidFill>
                      <a:srgbClr val="FFFF00">
                        <a:alpha val="25000"/>
                      </a:srgbClr>
                    </a:solidFill>
                  </a:tcPr>
                </a:tc>
                <a:tc>
                  <a:txBody>
                    <a:bodyPr/>
                    <a:lstStyle/>
                    <a:p>
                      <a:pPr algn="l" fontAlgn="b"/>
                      <a:r>
                        <a:rPr lang="ru-RU" sz="1500" u="none" strike="noStrike" dirty="0">
                          <a:effectLst/>
                          <a:latin typeface="Times New Roman" panose="02020603050405020304" pitchFamily="18" charset="0"/>
                          <a:cs typeface="Times New Roman" panose="02020603050405020304" pitchFamily="18" charset="0"/>
                        </a:rPr>
                        <a:t>Отчисления на социальные нужды</a:t>
                      </a:r>
                      <a:endParaRPr lang="ru-RU" sz="1500" b="1" i="0" u="none" strike="noStrike" dirty="0">
                        <a:effectLst/>
                        <a:latin typeface="Times New Roman" panose="02020603050405020304" pitchFamily="18" charset="0"/>
                        <a:cs typeface="Times New Roman" panose="02020603050405020304" pitchFamily="18" charset="0"/>
                      </a:endParaRPr>
                    </a:p>
                  </a:txBody>
                  <a:tcPr marL="9524" marR="9524" marT="9525" marB="0" anchor="b">
                    <a:solidFill>
                      <a:srgbClr val="FFFF00">
                        <a:alpha val="25000"/>
                      </a:srgbClr>
                    </a:solidFill>
                  </a:tcPr>
                </a:tc>
                <a:tc>
                  <a:txBody>
                    <a:bodyPr/>
                    <a:lstStyle/>
                    <a:p>
                      <a:pPr algn="ctr" fontAlgn="b"/>
                      <a:r>
                        <a:rPr lang="ru-RU" sz="1500" u="none" strike="noStrike" dirty="0">
                          <a:effectLst/>
                          <a:latin typeface="Times New Roman" panose="02020603050405020304" pitchFamily="18" charset="0"/>
                          <a:cs typeface="Times New Roman" panose="02020603050405020304" pitchFamily="18" charset="0"/>
                        </a:rPr>
                        <a:t>22 522,67</a:t>
                      </a:r>
                      <a:endParaRPr lang="ru-RU" sz="1500" b="1" i="0" u="none" strike="noStrike" dirty="0">
                        <a:effectLst/>
                        <a:latin typeface="Times New Roman" panose="02020603050405020304" pitchFamily="18" charset="0"/>
                        <a:cs typeface="Times New Roman" panose="02020603050405020304" pitchFamily="18" charset="0"/>
                      </a:endParaRPr>
                    </a:p>
                  </a:txBody>
                  <a:tcPr marL="9524" marR="9524" marT="9525" marB="0" anchor="b">
                    <a:solidFill>
                      <a:srgbClr val="FFFF00">
                        <a:alpha val="25000"/>
                      </a:srgbClr>
                    </a:solidFill>
                  </a:tcPr>
                </a:tc>
                <a:extLst>
                  <a:ext uri="{0D108BD9-81ED-4DB2-BD59-A6C34878D82A}">
                    <a16:rowId xmlns:a16="http://schemas.microsoft.com/office/drawing/2014/main" xmlns="" val="10016"/>
                  </a:ext>
                </a:extLst>
              </a:tr>
              <a:tr h="244222">
                <a:tc>
                  <a:txBody>
                    <a:bodyPr/>
                    <a:lstStyle/>
                    <a:p>
                      <a:pPr algn="ctr" fontAlgn="b"/>
                      <a:r>
                        <a:rPr lang="ru-RU" sz="1500" u="none" strike="noStrike" dirty="0">
                          <a:effectLst/>
                          <a:latin typeface="Times New Roman" panose="02020603050405020304" pitchFamily="18" charset="0"/>
                          <a:cs typeface="Times New Roman" panose="02020603050405020304" pitchFamily="18" charset="0"/>
                        </a:rPr>
                        <a:t>15</a:t>
                      </a:r>
                      <a:endParaRPr lang="ru-RU" sz="1500" b="1" i="0" u="none" strike="noStrike" dirty="0">
                        <a:effectLst/>
                        <a:latin typeface="Times New Roman" panose="02020603050405020304" pitchFamily="18" charset="0"/>
                        <a:cs typeface="Times New Roman" panose="02020603050405020304" pitchFamily="18" charset="0"/>
                      </a:endParaRPr>
                    </a:p>
                  </a:txBody>
                  <a:tcPr marL="9524" marR="9524" marT="9525" marB="0" anchor="b">
                    <a:solidFill>
                      <a:srgbClr val="FFFF00">
                        <a:alpha val="25000"/>
                      </a:srgbClr>
                    </a:solidFill>
                  </a:tcPr>
                </a:tc>
                <a:tc>
                  <a:txBody>
                    <a:bodyPr/>
                    <a:lstStyle/>
                    <a:p>
                      <a:pPr algn="l" fontAlgn="b"/>
                      <a:r>
                        <a:rPr lang="ru-RU" sz="1500" u="none" strike="noStrike" dirty="0">
                          <a:effectLst/>
                          <a:latin typeface="Times New Roman" panose="02020603050405020304" pitchFamily="18" charset="0"/>
                          <a:cs typeface="Times New Roman" panose="02020603050405020304" pitchFamily="18" charset="0"/>
                        </a:rPr>
                        <a:t>Затраты на подготовку и освоение производства-всего:</a:t>
                      </a:r>
                      <a:endParaRPr lang="ru-RU" sz="1500" b="1" i="0" u="none" strike="noStrike" dirty="0">
                        <a:effectLst/>
                        <a:latin typeface="Times New Roman" panose="02020603050405020304" pitchFamily="18" charset="0"/>
                        <a:cs typeface="Times New Roman" panose="02020603050405020304" pitchFamily="18" charset="0"/>
                      </a:endParaRPr>
                    </a:p>
                  </a:txBody>
                  <a:tcPr marL="9524" marR="9524" marT="9525" marB="0" anchor="b">
                    <a:solidFill>
                      <a:srgbClr val="FFFF00">
                        <a:alpha val="25000"/>
                      </a:srgbClr>
                    </a:solidFill>
                  </a:tcPr>
                </a:tc>
                <a:tc>
                  <a:txBody>
                    <a:bodyPr/>
                    <a:lstStyle/>
                    <a:p>
                      <a:pPr algn="ctr" fontAlgn="ctr"/>
                      <a:r>
                        <a:rPr lang="ru-RU" sz="1500" u="none" strike="noStrike" dirty="0">
                          <a:effectLst/>
                          <a:latin typeface="Times New Roman" panose="02020603050405020304" pitchFamily="18" charset="0"/>
                          <a:cs typeface="Times New Roman" panose="02020603050405020304" pitchFamily="18" charset="0"/>
                        </a:rPr>
                        <a:t>0,00</a:t>
                      </a:r>
                      <a:endParaRPr lang="ru-RU" sz="1500" b="1" i="0" u="none" strike="noStrike" dirty="0">
                        <a:effectLst/>
                        <a:latin typeface="Times New Roman" panose="02020603050405020304" pitchFamily="18" charset="0"/>
                        <a:cs typeface="Times New Roman" panose="02020603050405020304" pitchFamily="18" charset="0"/>
                      </a:endParaRPr>
                    </a:p>
                  </a:txBody>
                  <a:tcPr marL="9524" marR="9524" marT="9525" marB="0" anchor="ctr">
                    <a:solidFill>
                      <a:srgbClr val="FFFF00">
                        <a:alpha val="25000"/>
                      </a:srgbClr>
                    </a:solidFill>
                  </a:tcPr>
                </a:tc>
                <a:extLst>
                  <a:ext uri="{0D108BD9-81ED-4DB2-BD59-A6C34878D82A}">
                    <a16:rowId xmlns:a16="http://schemas.microsoft.com/office/drawing/2014/main" xmlns="" val="10017"/>
                  </a:ext>
                </a:extLst>
              </a:tr>
              <a:tr h="244222">
                <a:tc>
                  <a:txBody>
                    <a:bodyPr/>
                    <a:lstStyle/>
                    <a:p>
                      <a:pPr algn="ctr" fontAlgn="t"/>
                      <a:r>
                        <a:rPr lang="ru-RU" sz="1500" u="none" strike="noStrike">
                          <a:effectLst/>
                          <a:latin typeface="Times New Roman" panose="02020603050405020304" pitchFamily="18" charset="0"/>
                          <a:cs typeface="Times New Roman" panose="02020603050405020304" pitchFamily="18" charset="0"/>
                        </a:rPr>
                        <a:t> </a:t>
                      </a:r>
                      <a:endParaRPr lang="ru-RU" sz="1500" b="0" i="0" u="none" strike="noStrike">
                        <a:effectLst/>
                        <a:latin typeface="Times New Roman" panose="02020603050405020304" pitchFamily="18" charset="0"/>
                        <a:cs typeface="Times New Roman" panose="02020603050405020304" pitchFamily="18" charset="0"/>
                      </a:endParaRPr>
                    </a:p>
                  </a:txBody>
                  <a:tcPr marL="9524" marR="9524" marT="9525" marB="0">
                    <a:solidFill>
                      <a:srgbClr val="EEF6F0"/>
                    </a:solidFill>
                  </a:tcPr>
                </a:tc>
                <a:tc>
                  <a:txBody>
                    <a:bodyPr/>
                    <a:lstStyle/>
                    <a:p>
                      <a:pPr algn="l" fontAlgn="b"/>
                      <a:r>
                        <a:rPr lang="ru-RU" sz="1500" u="none" strike="noStrike" dirty="0">
                          <a:effectLst/>
                          <a:latin typeface="Times New Roman" panose="02020603050405020304" pitchFamily="18" charset="0"/>
                          <a:cs typeface="Times New Roman" panose="02020603050405020304" pitchFamily="18" charset="0"/>
                        </a:rPr>
                        <a:t>в том числе:</a:t>
                      </a:r>
                      <a:endParaRPr lang="ru-RU" sz="1500" b="0" i="0" u="none" strike="noStrike" dirty="0">
                        <a:effectLst/>
                        <a:latin typeface="Times New Roman" panose="02020603050405020304" pitchFamily="18" charset="0"/>
                        <a:cs typeface="Times New Roman" panose="02020603050405020304" pitchFamily="18" charset="0"/>
                      </a:endParaRPr>
                    </a:p>
                  </a:txBody>
                  <a:tcPr marL="9524" marR="9524" marT="9525" marB="0" anchor="b">
                    <a:solidFill>
                      <a:srgbClr val="EEF6F0"/>
                    </a:solidFill>
                  </a:tcPr>
                </a:tc>
                <a:tc>
                  <a:txBody>
                    <a:bodyPr/>
                    <a:lstStyle/>
                    <a:p>
                      <a:pPr algn="ctr" fontAlgn="t"/>
                      <a:r>
                        <a:rPr lang="ru-RU" sz="1500" u="none" strike="noStrike" dirty="0">
                          <a:effectLst/>
                          <a:latin typeface="Times New Roman" panose="02020603050405020304" pitchFamily="18" charset="0"/>
                          <a:cs typeface="Times New Roman" panose="02020603050405020304" pitchFamily="18" charset="0"/>
                        </a:rPr>
                        <a:t>  </a:t>
                      </a:r>
                      <a:endParaRPr lang="ru-RU" sz="1500" b="0" i="0" u="none" strike="noStrike" dirty="0">
                        <a:effectLst/>
                        <a:latin typeface="Times New Roman" panose="02020603050405020304" pitchFamily="18" charset="0"/>
                        <a:cs typeface="Times New Roman" panose="02020603050405020304" pitchFamily="18" charset="0"/>
                      </a:endParaRPr>
                    </a:p>
                  </a:txBody>
                  <a:tcPr marL="9524" marR="9524" marT="9525" marB="0">
                    <a:solidFill>
                      <a:srgbClr val="EEF6F0"/>
                    </a:solidFill>
                  </a:tcPr>
                </a:tc>
                <a:extLst>
                  <a:ext uri="{0D108BD9-81ED-4DB2-BD59-A6C34878D82A}">
                    <a16:rowId xmlns:a16="http://schemas.microsoft.com/office/drawing/2014/main" xmlns="" val="10018"/>
                  </a:ext>
                </a:extLst>
              </a:tr>
              <a:tr h="478041">
                <a:tc>
                  <a:txBody>
                    <a:bodyPr/>
                    <a:lstStyle/>
                    <a:p>
                      <a:pPr marL="0" algn="ctr" defTabSz="1097006" rtl="0" eaLnBrk="1" fontAlgn="b" latinLnBrk="0" hangingPunct="1"/>
                      <a:r>
                        <a:rPr lang="ru-RU" sz="1500" u="none" strike="noStrike" kern="1200" dirty="0">
                          <a:solidFill>
                            <a:schemeClr val="dk1"/>
                          </a:solidFill>
                          <a:effectLst/>
                          <a:latin typeface="Times New Roman" panose="02020603050405020304" pitchFamily="18" charset="0"/>
                          <a:ea typeface="+mn-ea"/>
                          <a:cs typeface="Times New Roman" panose="02020603050405020304" pitchFamily="18" charset="0"/>
                        </a:rPr>
                        <a:t>16</a:t>
                      </a:r>
                    </a:p>
                  </a:txBody>
                  <a:tcPr marL="9524" marR="9524" marT="9525" marB="0" anchor="b">
                    <a:solidFill>
                      <a:srgbClr val="EEF6F0"/>
                    </a:solidFill>
                  </a:tcPr>
                </a:tc>
                <a:tc>
                  <a:txBody>
                    <a:bodyPr/>
                    <a:lstStyle/>
                    <a:p>
                      <a:pPr algn="just" fontAlgn="t"/>
                      <a:r>
                        <a:rPr lang="ru-RU" sz="1500" u="none" strike="noStrike" dirty="0">
                          <a:effectLst/>
                          <a:latin typeface="Times New Roman" panose="02020603050405020304" pitchFamily="18" charset="0"/>
                          <a:cs typeface="Times New Roman" panose="02020603050405020304" pitchFamily="18" charset="0"/>
                        </a:rPr>
                        <a:t>Затраты на подготовку и освоение новых производств, цехов и агрегатов (пусковые расходы)</a:t>
                      </a:r>
                      <a:endParaRPr lang="ru-RU" sz="1500" b="0" i="0" u="none" strike="noStrike" dirty="0">
                        <a:effectLst/>
                        <a:latin typeface="Times New Roman" panose="02020603050405020304" pitchFamily="18" charset="0"/>
                        <a:cs typeface="Times New Roman" panose="02020603050405020304" pitchFamily="18" charset="0"/>
                      </a:endParaRPr>
                    </a:p>
                  </a:txBody>
                  <a:tcPr marL="9524" marR="9524" marT="9525" marB="0">
                    <a:solidFill>
                      <a:srgbClr val="EEF6F0"/>
                    </a:solidFill>
                  </a:tcPr>
                </a:tc>
                <a:tc>
                  <a:txBody>
                    <a:bodyPr/>
                    <a:lstStyle/>
                    <a:p>
                      <a:pPr algn="ctr" fontAlgn="ctr"/>
                      <a:endParaRPr lang="ru-RU" sz="1500" b="0" i="0" u="none" strike="noStrike" dirty="0">
                        <a:effectLst/>
                        <a:latin typeface="Times New Roman" panose="02020603050405020304" pitchFamily="18" charset="0"/>
                        <a:cs typeface="Times New Roman" panose="02020603050405020304" pitchFamily="18" charset="0"/>
                      </a:endParaRPr>
                    </a:p>
                  </a:txBody>
                  <a:tcPr marL="9524" marR="9524" marT="9525" marB="0" anchor="ctr">
                    <a:solidFill>
                      <a:srgbClr val="EEF6F0"/>
                    </a:solidFill>
                  </a:tcPr>
                </a:tc>
                <a:extLst>
                  <a:ext uri="{0D108BD9-81ED-4DB2-BD59-A6C34878D82A}">
                    <a16:rowId xmlns:a16="http://schemas.microsoft.com/office/drawing/2014/main" xmlns="" val="10019"/>
                  </a:ext>
                </a:extLst>
              </a:tr>
              <a:tr h="478918">
                <a:tc>
                  <a:txBody>
                    <a:bodyPr/>
                    <a:lstStyle/>
                    <a:p>
                      <a:pPr algn="ctr" fontAlgn="b"/>
                      <a:r>
                        <a:rPr lang="ru-RU" sz="1500" u="none" strike="noStrike" dirty="0">
                          <a:effectLst/>
                          <a:latin typeface="Times New Roman" panose="02020603050405020304" pitchFamily="18" charset="0"/>
                          <a:cs typeface="Times New Roman" panose="02020603050405020304" pitchFamily="18" charset="0"/>
                        </a:rPr>
                        <a:t>17</a:t>
                      </a:r>
                      <a:endParaRPr lang="ru-RU" sz="1500" b="0" i="0" u="none" strike="noStrike" dirty="0">
                        <a:effectLst/>
                        <a:latin typeface="Times New Roman" panose="02020603050405020304" pitchFamily="18" charset="0"/>
                        <a:cs typeface="Times New Roman" panose="02020603050405020304" pitchFamily="18" charset="0"/>
                      </a:endParaRPr>
                    </a:p>
                  </a:txBody>
                  <a:tcPr marL="9524" marR="9524" marT="9525" marB="0" anchor="b">
                    <a:solidFill>
                      <a:srgbClr val="EEF6F0"/>
                    </a:solidFill>
                  </a:tcPr>
                </a:tc>
                <a:tc>
                  <a:txBody>
                    <a:bodyPr/>
                    <a:lstStyle/>
                    <a:p>
                      <a:pPr algn="l" fontAlgn="b"/>
                      <a:r>
                        <a:rPr lang="ru-RU" sz="1500" u="none" strike="noStrike" dirty="0">
                          <a:effectLst/>
                          <a:latin typeface="Times New Roman" panose="02020603050405020304" pitchFamily="18" charset="0"/>
                          <a:cs typeface="Times New Roman" panose="02020603050405020304" pitchFamily="18" charset="0"/>
                        </a:rPr>
                        <a:t>Затраты на подготовку и освоение новых видов продукции и новых технологических процессов</a:t>
                      </a:r>
                      <a:endParaRPr lang="ru-RU" sz="1500" b="0" i="0" u="none" strike="noStrike" dirty="0">
                        <a:effectLst/>
                        <a:latin typeface="Times New Roman" panose="02020603050405020304" pitchFamily="18" charset="0"/>
                        <a:cs typeface="Times New Roman" panose="02020603050405020304" pitchFamily="18" charset="0"/>
                      </a:endParaRPr>
                    </a:p>
                  </a:txBody>
                  <a:tcPr marL="9524" marR="9524" marT="9525" marB="0" anchor="b">
                    <a:solidFill>
                      <a:srgbClr val="EEF6F0"/>
                    </a:solidFill>
                  </a:tcPr>
                </a:tc>
                <a:tc>
                  <a:txBody>
                    <a:bodyPr/>
                    <a:lstStyle/>
                    <a:p>
                      <a:pPr algn="l" fontAlgn="t"/>
                      <a:endParaRPr lang="ru-RU" sz="1500" b="0" i="0" u="none" strike="noStrike" dirty="0">
                        <a:effectLst/>
                        <a:latin typeface="Times New Roman" panose="02020603050405020304" pitchFamily="18" charset="0"/>
                        <a:cs typeface="Times New Roman" panose="02020603050405020304" pitchFamily="18" charset="0"/>
                      </a:endParaRPr>
                    </a:p>
                  </a:txBody>
                  <a:tcPr marL="9524" marR="9524" marT="9525" marB="0" anchor="ctr">
                    <a:solidFill>
                      <a:srgbClr val="EEF6F0"/>
                    </a:solidFill>
                  </a:tcPr>
                </a:tc>
                <a:extLst>
                  <a:ext uri="{0D108BD9-81ED-4DB2-BD59-A6C34878D82A}">
                    <a16:rowId xmlns:a16="http://schemas.microsoft.com/office/drawing/2014/main" xmlns="" val="10020"/>
                  </a:ext>
                </a:extLst>
              </a:tr>
              <a:tr h="244222">
                <a:tc>
                  <a:txBody>
                    <a:bodyPr/>
                    <a:lstStyle/>
                    <a:p>
                      <a:pPr algn="ctr" fontAlgn="b"/>
                      <a:r>
                        <a:rPr lang="ru-RU" sz="1500" u="none" strike="noStrike">
                          <a:effectLst/>
                          <a:latin typeface="Times New Roman" panose="02020603050405020304" pitchFamily="18" charset="0"/>
                          <a:cs typeface="Times New Roman" panose="02020603050405020304" pitchFamily="18" charset="0"/>
                        </a:rPr>
                        <a:t>18</a:t>
                      </a:r>
                      <a:endParaRPr lang="ru-RU" sz="1500" b="0" i="0" u="none" strike="noStrike">
                        <a:effectLst/>
                        <a:latin typeface="Times New Roman" panose="02020603050405020304" pitchFamily="18" charset="0"/>
                        <a:cs typeface="Times New Roman" panose="02020603050405020304" pitchFamily="18" charset="0"/>
                      </a:endParaRPr>
                    </a:p>
                  </a:txBody>
                  <a:tcPr marL="9524" marR="9524" marT="9525" marB="0" anchor="b">
                    <a:solidFill>
                      <a:srgbClr val="EEF6F0"/>
                    </a:solidFill>
                  </a:tcPr>
                </a:tc>
                <a:tc>
                  <a:txBody>
                    <a:bodyPr/>
                    <a:lstStyle/>
                    <a:p>
                      <a:pPr algn="l" fontAlgn="b"/>
                      <a:r>
                        <a:rPr lang="ru-RU" sz="1500" u="none" strike="noStrike" dirty="0">
                          <a:effectLst/>
                          <a:latin typeface="Times New Roman" panose="02020603050405020304" pitchFamily="18" charset="0"/>
                          <a:cs typeface="Times New Roman" panose="02020603050405020304" pitchFamily="18" charset="0"/>
                        </a:rPr>
                        <a:t>Затраты на специальную технологическую оснастку</a:t>
                      </a:r>
                      <a:endParaRPr lang="ru-RU" sz="1500" b="0" i="0" u="none" strike="noStrike" dirty="0">
                        <a:effectLst/>
                        <a:latin typeface="Times New Roman" panose="02020603050405020304" pitchFamily="18" charset="0"/>
                        <a:cs typeface="Times New Roman" panose="02020603050405020304" pitchFamily="18" charset="0"/>
                      </a:endParaRPr>
                    </a:p>
                  </a:txBody>
                  <a:tcPr marL="9524" marR="9524" marT="9525" marB="0" anchor="b">
                    <a:solidFill>
                      <a:srgbClr val="EEF6F0"/>
                    </a:solidFill>
                  </a:tcPr>
                </a:tc>
                <a:tc>
                  <a:txBody>
                    <a:bodyPr/>
                    <a:lstStyle/>
                    <a:p>
                      <a:pPr algn="ctr" fontAlgn="ctr"/>
                      <a:endParaRPr lang="ru-RU" sz="1500" b="0" i="0" u="none" strike="noStrike" dirty="0">
                        <a:effectLst/>
                        <a:latin typeface="Times New Roman" panose="02020603050405020304" pitchFamily="18" charset="0"/>
                        <a:cs typeface="Times New Roman" panose="02020603050405020304" pitchFamily="18" charset="0"/>
                      </a:endParaRPr>
                    </a:p>
                  </a:txBody>
                  <a:tcPr marL="9524" marR="9524" marT="9525" marB="0" anchor="ctr">
                    <a:solidFill>
                      <a:srgbClr val="EEF6F0"/>
                    </a:solidFill>
                  </a:tcPr>
                </a:tc>
                <a:extLst>
                  <a:ext uri="{0D108BD9-81ED-4DB2-BD59-A6C34878D82A}">
                    <a16:rowId xmlns:a16="http://schemas.microsoft.com/office/drawing/2014/main" xmlns="" val="10021"/>
                  </a:ext>
                </a:extLst>
              </a:tr>
              <a:tr h="244222">
                <a:tc>
                  <a:txBody>
                    <a:bodyPr/>
                    <a:lstStyle/>
                    <a:p>
                      <a:pPr algn="ctr" fontAlgn="t"/>
                      <a:r>
                        <a:rPr lang="ru-RU" sz="1500" u="none" strike="noStrike">
                          <a:effectLst/>
                          <a:latin typeface="Times New Roman" panose="02020603050405020304" pitchFamily="18" charset="0"/>
                          <a:cs typeface="Times New Roman" panose="02020603050405020304" pitchFamily="18" charset="0"/>
                        </a:rPr>
                        <a:t>19</a:t>
                      </a:r>
                      <a:endParaRPr lang="ru-RU" sz="1500" b="0" i="0" u="none" strike="noStrike">
                        <a:effectLst/>
                        <a:latin typeface="Times New Roman" panose="02020603050405020304" pitchFamily="18" charset="0"/>
                        <a:cs typeface="Times New Roman" panose="02020603050405020304" pitchFamily="18" charset="0"/>
                      </a:endParaRPr>
                    </a:p>
                  </a:txBody>
                  <a:tcPr marL="9524" marR="9524" marT="9525" marB="0">
                    <a:solidFill>
                      <a:srgbClr val="EEF6F0"/>
                    </a:solidFill>
                  </a:tcPr>
                </a:tc>
                <a:tc>
                  <a:txBody>
                    <a:bodyPr/>
                    <a:lstStyle/>
                    <a:p>
                      <a:pPr algn="l" fontAlgn="t"/>
                      <a:r>
                        <a:rPr lang="ru-RU" sz="1500" u="none" strike="noStrike" dirty="0">
                          <a:effectLst/>
                          <a:latin typeface="Times New Roman" panose="02020603050405020304" pitchFamily="18" charset="0"/>
                          <a:cs typeface="Times New Roman" panose="02020603050405020304" pitchFamily="18" charset="0"/>
                        </a:rPr>
                        <a:t>Специальные затраты</a:t>
                      </a:r>
                      <a:endParaRPr lang="ru-RU" sz="1500" b="0" i="0" u="none" strike="noStrike" dirty="0">
                        <a:effectLst/>
                        <a:latin typeface="Times New Roman" panose="02020603050405020304" pitchFamily="18" charset="0"/>
                        <a:cs typeface="Times New Roman" panose="02020603050405020304" pitchFamily="18" charset="0"/>
                      </a:endParaRPr>
                    </a:p>
                  </a:txBody>
                  <a:tcPr marL="9524" marR="9524" marT="9525" marB="0">
                    <a:solidFill>
                      <a:srgbClr val="EEF6F0"/>
                    </a:solidFill>
                  </a:tcPr>
                </a:tc>
                <a:tc>
                  <a:txBody>
                    <a:bodyPr/>
                    <a:lstStyle/>
                    <a:p>
                      <a:pPr algn="ctr" fontAlgn="t"/>
                      <a:r>
                        <a:rPr lang="ru-RU" sz="1500" u="none" strike="noStrike" dirty="0">
                          <a:effectLst/>
                          <a:latin typeface="Times New Roman" panose="02020603050405020304" pitchFamily="18" charset="0"/>
                          <a:cs typeface="Times New Roman" panose="02020603050405020304" pitchFamily="18" charset="0"/>
                        </a:rPr>
                        <a:t>  </a:t>
                      </a:r>
                      <a:endParaRPr lang="ru-RU" sz="1500" b="0" i="0" u="none" strike="noStrike" dirty="0">
                        <a:effectLst/>
                        <a:latin typeface="Times New Roman" panose="02020603050405020304" pitchFamily="18" charset="0"/>
                        <a:cs typeface="Times New Roman" panose="02020603050405020304" pitchFamily="18" charset="0"/>
                      </a:endParaRPr>
                    </a:p>
                  </a:txBody>
                  <a:tcPr marL="9524" marR="9524" marT="9525" marB="0">
                    <a:solidFill>
                      <a:srgbClr val="EEF6F0"/>
                    </a:solidFill>
                  </a:tcPr>
                </a:tc>
                <a:extLst>
                  <a:ext uri="{0D108BD9-81ED-4DB2-BD59-A6C34878D82A}">
                    <a16:rowId xmlns:a16="http://schemas.microsoft.com/office/drawing/2014/main" xmlns="" val="10022"/>
                  </a:ext>
                </a:extLst>
              </a:tr>
              <a:tr h="244222">
                <a:tc>
                  <a:txBody>
                    <a:bodyPr/>
                    <a:lstStyle/>
                    <a:p>
                      <a:pPr algn="ctr" fontAlgn="b"/>
                      <a:r>
                        <a:rPr lang="ru-RU" sz="1500" u="none" strike="noStrike" dirty="0">
                          <a:effectLst/>
                          <a:latin typeface="Times New Roman" panose="02020603050405020304" pitchFamily="18" charset="0"/>
                          <a:cs typeface="Times New Roman" panose="02020603050405020304" pitchFamily="18" charset="0"/>
                        </a:rPr>
                        <a:t>20</a:t>
                      </a:r>
                      <a:endParaRPr lang="ru-RU" sz="1500" b="1" i="0" u="none" strike="noStrike" dirty="0">
                        <a:effectLst/>
                        <a:latin typeface="Times New Roman" panose="02020603050405020304" pitchFamily="18" charset="0"/>
                        <a:cs typeface="Times New Roman" panose="02020603050405020304" pitchFamily="18" charset="0"/>
                      </a:endParaRPr>
                    </a:p>
                  </a:txBody>
                  <a:tcPr marL="9524" marR="9524" marT="9525" marB="0" anchor="b">
                    <a:solidFill>
                      <a:srgbClr val="FFFF00">
                        <a:alpha val="25000"/>
                      </a:srgbClr>
                    </a:solidFill>
                  </a:tcPr>
                </a:tc>
                <a:tc>
                  <a:txBody>
                    <a:bodyPr/>
                    <a:lstStyle/>
                    <a:p>
                      <a:pPr algn="l" fontAlgn="b"/>
                      <a:r>
                        <a:rPr lang="ru-RU" sz="1500" u="none" strike="noStrike" dirty="0">
                          <a:effectLst/>
                          <a:latin typeface="Times New Roman" panose="02020603050405020304" pitchFamily="18" charset="0"/>
                          <a:cs typeface="Times New Roman" panose="02020603050405020304" pitchFamily="18" charset="0"/>
                        </a:rPr>
                        <a:t>Общепроизводственные расходы</a:t>
                      </a:r>
                      <a:endParaRPr lang="ru-RU" sz="1500" b="1" i="0" u="none" strike="noStrike" dirty="0">
                        <a:effectLst/>
                        <a:latin typeface="Times New Roman" panose="02020603050405020304" pitchFamily="18" charset="0"/>
                        <a:cs typeface="Times New Roman" panose="02020603050405020304" pitchFamily="18" charset="0"/>
                      </a:endParaRPr>
                    </a:p>
                  </a:txBody>
                  <a:tcPr marL="9524" marR="9524" marT="9525" marB="0" anchor="b">
                    <a:solidFill>
                      <a:srgbClr val="FFFF00">
                        <a:alpha val="25000"/>
                      </a:srgbClr>
                    </a:solidFill>
                  </a:tcPr>
                </a:tc>
                <a:tc>
                  <a:txBody>
                    <a:bodyPr/>
                    <a:lstStyle/>
                    <a:p>
                      <a:pPr algn="ctr" fontAlgn="b"/>
                      <a:r>
                        <a:rPr lang="ru-RU" sz="1500" u="none" strike="noStrike" dirty="0">
                          <a:effectLst/>
                          <a:latin typeface="Times New Roman" panose="02020603050405020304" pitchFamily="18" charset="0"/>
                          <a:cs typeface="Times New Roman" panose="02020603050405020304" pitchFamily="18" charset="0"/>
                        </a:rPr>
                        <a:t>92 920,18 </a:t>
                      </a:r>
                      <a:endParaRPr lang="ru-RU" sz="1500" b="1" i="0" u="none" strike="noStrike" dirty="0">
                        <a:effectLst/>
                        <a:latin typeface="Times New Roman" panose="02020603050405020304" pitchFamily="18" charset="0"/>
                        <a:cs typeface="Times New Roman" panose="02020603050405020304" pitchFamily="18" charset="0"/>
                      </a:endParaRPr>
                    </a:p>
                  </a:txBody>
                  <a:tcPr marL="9524" marR="9524" marT="9525" marB="0" anchor="b">
                    <a:solidFill>
                      <a:srgbClr val="FFFF00">
                        <a:alpha val="25000"/>
                      </a:srgbClr>
                    </a:solidFill>
                  </a:tcPr>
                </a:tc>
                <a:extLst>
                  <a:ext uri="{0D108BD9-81ED-4DB2-BD59-A6C34878D82A}">
                    <a16:rowId xmlns:a16="http://schemas.microsoft.com/office/drawing/2014/main" xmlns="" val="10023"/>
                  </a:ext>
                </a:extLst>
              </a:tr>
              <a:tr h="244222">
                <a:tc>
                  <a:txBody>
                    <a:bodyPr/>
                    <a:lstStyle/>
                    <a:p>
                      <a:pPr algn="ctr" fontAlgn="b"/>
                      <a:r>
                        <a:rPr lang="ru-RU" sz="1500" u="none" strike="noStrike" dirty="0">
                          <a:effectLst/>
                          <a:latin typeface="Times New Roman" panose="02020603050405020304" pitchFamily="18" charset="0"/>
                          <a:cs typeface="Times New Roman" panose="02020603050405020304" pitchFamily="18" charset="0"/>
                        </a:rPr>
                        <a:t>21</a:t>
                      </a:r>
                      <a:endParaRPr lang="ru-RU" sz="1500" b="1" i="0" u="none" strike="noStrike" dirty="0">
                        <a:effectLst/>
                        <a:latin typeface="Times New Roman" panose="02020603050405020304" pitchFamily="18" charset="0"/>
                        <a:cs typeface="Times New Roman" panose="02020603050405020304" pitchFamily="18" charset="0"/>
                      </a:endParaRPr>
                    </a:p>
                  </a:txBody>
                  <a:tcPr marL="9524" marR="9524" marT="9525" marB="0" anchor="b">
                    <a:solidFill>
                      <a:srgbClr val="FFFF00">
                        <a:alpha val="25000"/>
                      </a:srgbClr>
                    </a:solidFill>
                  </a:tcPr>
                </a:tc>
                <a:tc>
                  <a:txBody>
                    <a:bodyPr/>
                    <a:lstStyle/>
                    <a:p>
                      <a:pPr algn="l" fontAlgn="b"/>
                      <a:r>
                        <a:rPr lang="ru-RU" sz="1500" u="none" strike="noStrike" dirty="0">
                          <a:effectLst/>
                          <a:latin typeface="Times New Roman" panose="02020603050405020304" pitchFamily="18" charset="0"/>
                          <a:cs typeface="Times New Roman" panose="02020603050405020304" pitchFamily="18" charset="0"/>
                        </a:rPr>
                        <a:t>Общехозяйственные расходы</a:t>
                      </a:r>
                      <a:endParaRPr lang="ru-RU" sz="1500" b="1" i="0" u="none" strike="noStrike" dirty="0">
                        <a:effectLst/>
                        <a:latin typeface="Times New Roman" panose="02020603050405020304" pitchFamily="18" charset="0"/>
                        <a:cs typeface="Times New Roman" panose="02020603050405020304" pitchFamily="18" charset="0"/>
                      </a:endParaRPr>
                    </a:p>
                  </a:txBody>
                  <a:tcPr marL="9524" marR="9524" marT="9525" marB="0" anchor="b">
                    <a:solidFill>
                      <a:srgbClr val="FFFF00">
                        <a:alpha val="25000"/>
                      </a:srgbClr>
                    </a:solidFill>
                  </a:tcPr>
                </a:tc>
                <a:tc>
                  <a:txBody>
                    <a:bodyPr/>
                    <a:lstStyle/>
                    <a:p>
                      <a:pPr algn="ctr" fontAlgn="b"/>
                      <a:r>
                        <a:rPr lang="ru-RU" sz="1500" u="none" strike="noStrike" dirty="0">
                          <a:effectLst/>
                          <a:latin typeface="Times New Roman" panose="02020603050405020304" pitchFamily="18" charset="0"/>
                          <a:cs typeface="Times New Roman" panose="02020603050405020304" pitchFamily="18" charset="0"/>
                        </a:rPr>
                        <a:t>79 409,34 </a:t>
                      </a:r>
                      <a:endParaRPr lang="ru-RU" sz="1500" b="1" i="0" u="none" strike="noStrike" dirty="0">
                        <a:effectLst/>
                        <a:latin typeface="Times New Roman" panose="02020603050405020304" pitchFamily="18" charset="0"/>
                        <a:cs typeface="Times New Roman" panose="02020603050405020304" pitchFamily="18" charset="0"/>
                      </a:endParaRPr>
                    </a:p>
                  </a:txBody>
                  <a:tcPr marL="9524" marR="9524" marT="9525" marB="0" anchor="b">
                    <a:solidFill>
                      <a:srgbClr val="FFFF00">
                        <a:alpha val="25000"/>
                      </a:srgbClr>
                    </a:solidFill>
                  </a:tcPr>
                </a:tc>
                <a:extLst>
                  <a:ext uri="{0D108BD9-81ED-4DB2-BD59-A6C34878D82A}">
                    <a16:rowId xmlns:a16="http://schemas.microsoft.com/office/drawing/2014/main" xmlns="" val="10024"/>
                  </a:ext>
                </a:extLst>
              </a:tr>
              <a:tr h="244222">
                <a:tc>
                  <a:txBody>
                    <a:bodyPr/>
                    <a:lstStyle/>
                    <a:p>
                      <a:pPr algn="ctr" fontAlgn="b"/>
                      <a:r>
                        <a:rPr lang="ru-RU" sz="1500" u="none" strike="noStrike">
                          <a:effectLst/>
                          <a:latin typeface="Times New Roman" panose="02020603050405020304" pitchFamily="18" charset="0"/>
                          <a:cs typeface="Times New Roman" panose="02020603050405020304" pitchFamily="18" charset="0"/>
                        </a:rPr>
                        <a:t>22</a:t>
                      </a:r>
                      <a:endParaRPr lang="ru-RU" sz="1500" b="0" i="0" u="none" strike="noStrike">
                        <a:effectLst/>
                        <a:latin typeface="Times New Roman" panose="02020603050405020304" pitchFamily="18" charset="0"/>
                        <a:cs typeface="Times New Roman" panose="02020603050405020304" pitchFamily="18" charset="0"/>
                      </a:endParaRPr>
                    </a:p>
                  </a:txBody>
                  <a:tcPr marL="9524" marR="9524" marT="9525" marB="0" anchor="b">
                    <a:solidFill>
                      <a:srgbClr val="EEF6F0"/>
                    </a:solidFill>
                  </a:tcPr>
                </a:tc>
                <a:tc>
                  <a:txBody>
                    <a:bodyPr/>
                    <a:lstStyle/>
                    <a:p>
                      <a:pPr algn="l" fontAlgn="b"/>
                      <a:r>
                        <a:rPr lang="ru-RU" sz="1500" u="none" strike="noStrike" dirty="0">
                          <a:effectLst/>
                          <a:latin typeface="Times New Roman" panose="02020603050405020304" pitchFamily="18" charset="0"/>
                          <a:cs typeface="Times New Roman" panose="02020603050405020304" pitchFamily="18" charset="0"/>
                        </a:rPr>
                        <a:t>Прочие производственные затраты</a:t>
                      </a:r>
                      <a:endParaRPr lang="ru-RU" sz="1500" b="0" i="0" u="none" strike="noStrike" dirty="0">
                        <a:effectLst/>
                        <a:latin typeface="Times New Roman" panose="02020603050405020304" pitchFamily="18" charset="0"/>
                        <a:cs typeface="Times New Roman" panose="02020603050405020304" pitchFamily="18" charset="0"/>
                      </a:endParaRPr>
                    </a:p>
                  </a:txBody>
                  <a:tcPr marL="9524" marR="9524" marT="9525" marB="0" anchor="b">
                    <a:solidFill>
                      <a:srgbClr val="EEF6F0"/>
                    </a:solidFill>
                  </a:tcPr>
                </a:tc>
                <a:tc>
                  <a:txBody>
                    <a:bodyPr/>
                    <a:lstStyle/>
                    <a:p>
                      <a:pPr algn="ctr" fontAlgn="b"/>
                      <a:r>
                        <a:rPr lang="ru-RU" sz="1500" u="none" strike="noStrike" dirty="0">
                          <a:effectLst/>
                          <a:latin typeface="Times New Roman" panose="02020603050405020304" pitchFamily="18" charset="0"/>
                          <a:cs typeface="Times New Roman" panose="02020603050405020304" pitchFamily="18" charset="0"/>
                        </a:rPr>
                        <a:t>0,00</a:t>
                      </a:r>
                      <a:endParaRPr lang="ru-RU" sz="1500" b="0" i="0" u="none" strike="noStrike" dirty="0">
                        <a:effectLst/>
                        <a:latin typeface="Times New Roman" panose="02020603050405020304" pitchFamily="18" charset="0"/>
                        <a:cs typeface="Times New Roman" panose="02020603050405020304" pitchFamily="18" charset="0"/>
                      </a:endParaRPr>
                    </a:p>
                  </a:txBody>
                  <a:tcPr marL="9524" marR="9524" marT="9525" marB="0" anchor="b">
                    <a:solidFill>
                      <a:srgbClr val="EEF6F0"/>
                    </a:solidFill>
                  </a:tcPr>
                </a:tc>
                <a:extLst>
                  <a:ext uri="{0D108BD9-81ED-4DB2-BD59-A6C34878D82A}">
                    <a16:rowId xmlns:a16="http://schemas.microsoft.com/office/drawing/2014/main" xmlns="" val="10025"/>
                  </a:ext>
                </a:extLst>
              </a:tr>
              <a:tr h="244222">
                <a:tc>
                  <a:txBody>
                    <a:bodyPr/>
                    <a:lstStyle/>
                    <a:p>
                      <a:pPr algn="ctr" fontAlgn="t"/>
                      <a:r>
                        <a:rPr lang="ru-RU" sz="1500" u="none" strike="noStrike" dirty="0">
                          <a:effectLst/>
                          <a:latin typeface="Times New Roman" panose="02020603050405020304" pitchFamily="18" charset="0"/>
                          <a:cs typeface="Times New Roman" panose="02020603050405020304" pitchFamily="18" charset="0"/>
                        </a:rPr>
                        <a:t>23</a:t>
                      </a:r>
                      <a:endParaRPr lang="ru-RU" sz="1500" b="1" i="0" u="none" strike="noStrike" dirty="0">
                        <a:effectLst/>
                        <a:latin typeface="Times New Roman" panose="02020603050405020304" pitchFamily="18" charset="0"/>
                        <a:cs typeface="Times New Roman" panose="02020603050405020304" pitchFamily="18" charset="0"/>
                      </a:endParaRPr>
                    </a:p>
                  </a:txBody>
                  <a:tcPr marL="9524" marR="9524" marT="9525" marB="0">
                    <a:solidFill>
                      <a:srgbClr val="FFFF00">
                        <a:alpha val="25000"/>
                      </a:srgbClr>
                    </a:solidFill>
                  </a:tcPr>
                </a:tc>
                <a:tc>
                  <a:txBody>
                    <a:bodyPr/>
                    <a:lstStyle/>
                    <a:p>
                      <a:pPr algn="l" fontAlgn="t"/>
                      <a:r>
                        <a:rPr lang="ru-RU" sz="1500" u="none" strike="noStrike" dirty="0">
                          <a:effectLst/>
                          <a:latin typeface="Times New Roman" panose="02020603050405020304" pitchFamily="18" charset="0"/>
                          <a:cs typeface="Times New Roman" panose="02020603050405020304" pitchFamily="18" charset="0"/>
                        </a:rPr>
                        <a:t>Производственная себестоимость</a:t>
                      </a:r>
                      <a:endParaRPr lang="ru-RU" sz="1500" b="1" i="0" u="none" strike="noStrike" dirty="0">
                        <a:effectLst/>
                        <a:latin typeface="Times New Roman" panose="02020603050405020304" pitchFamily="18" charset="0"/>
                        <a:cs typeface="Times New Roman" panose="02020603050405020304" pitchFamily="18" charset="0"/>
                      </a:endParaRPr>
                    </a:p>
                  </a:txBody>
                  <a:tcPr marL="9524" marR="9524" marT="9525" marB="0">
                    <a:solidFill>
                      <a:srgbClr val="FFFF00">
                        <a:alpha val="25000"/>
                      </a:srgbClr>
                    </a:solidFill>
                  </a:tcPr>
                </a:tc>
                <a:tc>
                  <a:txBody>
                    <a:bodyPr/>
                    <a:lstStyle/>
                    <a:p>
                      <a:pPr algn="ctr" fontAlgn="t"/>
                      <a:r>
                        <a:rPr lang="ru-RU" sz="1500" u="none" strike="noStrike" dirty="0">
                          <a:effectLst/>
                          <a:latin typeface="Times New Roman" panose="02020603050405020304" pitchFamily="18" charset="0"/>
                          <a:cs typeface="Times New Roman" panose="02020603050405020304" pitchFamily="18" charset="0"/>
                        </a:rPr>
                        <a:t>1 092 613,58 </a:t>
                      </a:r>
                      <a:endParaRPr lang="ru-RU" sz="1500" b="1" i="0" u="none" strike="noStrike" dirty="0">
                        <a:effectLst/>
                        <a:latin typeface="Times New Roman" panose="02020603050405020304" pitchFamily="18" charset="0"/>
                        <a:cs typeface="Times New Roman" panose="02020603050405020304" pitchFamily="18" charset="0"/>
                      </a:endParaRPr>
                    </a:p>
                  </a:txBody>
                  <a:tcPr marL="9524" marR="9524" marT="9525" marB="0">
                    <a:solidFill>
                      <a:srgbClr val="FFFF00">
                        <a:alpha val="25000"/>
                      </a:srgbClr>
                    </a:solidFill>
                  </a:tcPr>
                </a:tc>
                <a:extLst>
                  <a:ext uri="{0D108BD9-81ED-4DB2-BD59-A6C34878D82A}">
                    <a16:rowId xmlns:a16="http://schemas.microsoft.com/office/drawing/2014/main" xmlns="" val="10026"/>
                  </a:ext>
                </a:extLst>
              </a:tr>
              <a:tr h="244222">
                <a:tc>
                  <a:txBody>
                    <a:bodyPr/>
                    <a:lstStyle/>
                    <a:p>
                      <a:pPr algn="ctr" fontAlgn="b"/>
                      <a:r>
                        <a:rPr lang="ru-RU" sz="1500" u="none" strike="noStrike" dirty="0">
                          <a:effectLst/>
                          <a:latin typeface="Times New Roman" panose="02020603050405020304" pitchFamily="18" charset="0"/>
                          <a:cs typeface="Times New Roman" panose="02020603050405020304" pitchFamily="18" charset="0"/>
                        </a:rPr>
                        <a:t>24</a:t>
                      </a:r>
                      <a:endParaRPr lang="ru-RU" sz="1500" b="1" i="0" u="none" strike="noStrike" dirty="0">
                        <a:effectLst/>
                        <a:latin typeface="Times New Roman" panose="02020603050405020304" pitchFamily="18" charset="0"/>
                        <a:cs typeface="Times New Roman" panose="02020603050405020304" pitchFamily="18" charset="0"/>
                      </a:endParaRPr>
                    </a:p>
                  </a:txBody>
                  <a:tcPr marL="9524" marR="9524" marT="9525" marB="0" anchor="b">
                    <a:solidFill>
                      <a:srgbClr val="FFFF00">
                        <a:alpha val="25000"/>
                      </a:srgbClr>
                    </a:solidFill>
                  </a:tcPr>
                </a:tc>
                <a:tc>
                  <a:txBody>
                    <a:bodyPr/>
                    <a:lstStyle/>
                    <a:p>
                      <a:pPr algn="l" fontAlgn="b"/>
                      <a:r>
                        <a:rPr lang="ru-RU" sz="1500" u="none" strike="noStrike" dirty="0">
                          <a:effectLst/>
                          <a:latin typeface="Times New Roman" panose="02020603050405020304" pitchFamily="18" charset="0"/>
                          <a:cs typeface="Times New Roman" panose="02020603050405020304" pitchFamily="18" charset="0"/>
                        </a:rPr>
                        <a:t>Внепроизводственные расходы</a:t>
                      </a:r>
                      <a:endParaRPr lang="ru-RU" sz="1500" b="1" i="0" u="none" strike="noStrike" dirty="0">
                        <a:effectLst/>
                        <a:latin typeface="Times New Roman" panose="02020603050405020304" pitchFamily="18" charset="0"/>
                        <a:cs typeface="Times New Roman" panose="02020603050405020304" pitchFamily="18" charset="0"/>
                      </a:endParaRPr>
                    </a:p>
                  </a:txBody>
                  <a:tcPr marL="9524" marR="9524" marT="9525" marB="0" anchor="b">
                    <a:solidFill>
                      <a:srgbClr val="FFFF00">
                        <a:alpha val="25000"/>
                      </a:srgbClr>
                    </a:solidFill>
                  </a:tcPr>
                </a:tc>
                <a:tc>
                  <a:txBody>
                    <a:bodyPr/>
                    <a:lstStyle/>
                    <a:p>
                      <a:pPr algn="ctr" fontAlgn="b"/>
                      <a:r>
                        <a:rPr lang="ru-RU" sz="1500" u="none" strike="noStrike" dirty="0">
                          <a:effectLst/>
                          <a:latin typeface="Times New Roman" panose="02020603050405020304" pitchFamily="18" charset="0"/>
                          <a:cs typeface="Times New Roman" panose="02020603050405020304" pitchFamily="18" charset="0"/>
                        </a:rPr>
                        <a:t>22 491,68 </a:t>
                      </a:r>
                      <a:endParaRPr lang="ru-RU" sz="1500" b="1" i="0" u="none" strike="noStrike" dirty="0">
                        <a:effectLst/>
                        <a:latin typeface="Times New Roman" panose="02020603050405020304" pitchFamily="18" charset="0"/>
                        <a:cs typeface="Times New Roman" panose="02020603050405020304" pitchFamily="18" charset="0"/>
                      </a:endParaRPr>
                    </a:p>
                  </a:txBody>
                  <a:tcPr marL="9524" marR="9524" marT="9525" marB="0" anchor="b">
                    <a:solidFill>
                      <a:srgbClr val="FFFF00">
                        <a:alpha val="25000"/>
                      </a:srgbClr>
                    </a:solidFill>
                  </a:tcPr>
                </a:tc>
                <a:extLst>
                  <a:ext uri="{0D108BD9-81ED-4DB2-BD59-A6C34878D82A}">
                    <a16:rowId xmlns:a16="http://schemas.microsoft.com/office/drawing/2014/main" xmlns="" val="10027"/>
                  </a:ext>
                </a:extLst>
              </a:tr>
              <a:tr h="244222">
                <a:tc>
                  <a:txBody>
                    <a:bodyPr/>
                    <a:lstStyle/>
                    <a:p>
                      <a:pPr algn="ctr" fontAlgn="b"/>
                      <a:r>
                        <a:rPr lang="ru-RU" sz="1500" u="none" strike="noStrike" dirty="0">
                          <a:effectLst/>
                          <a:latin typeface="Times New Roman" panose="02020603050405020304" pitchFamily="18" charset="0"/>
                          <a:cs typeface="Times New Roman" panose="02020603050405020304" pitchFamily="18" charset="0"/>
                        </a:rPr>
                        <a:t>25</a:t>
                      </a:r>
                      <a:endParaRPr lang="ru-RU" sz="1500" b="1" i="0" u="none" strike="noStrike" dirty="0">
                        <a:effectLst/>
                        <a:latin typeface="Times New Roman" panose="02020603050405020304" pitchFamily="18" charset="0"/>
                        <a:cs typeface="Times New Roman" panose="02020603050405020304" pitchFamily="18" charset="0"/>
                      </a:endParaRPr>
                    </a:p>
                  </a:txBody>
                  <a:tcPr marL="9524" marR="9524" marT="9525" marB="0" anchor="b">
                    <a:solidFill>
                      <a:srgbClr val="FFFF00">
                        <a:alpha val="25000"/>
                      </a:srgbClr>
                    </a:solidFill>
                  </a:tcPr>
                </a:tc>
                <a:tc>
                  <a:txBody>
                    <a:bodyPr/>
                    <a:lstStyle/>
                    <a:p>
                      <a:pPr algn="l" fontAlgn="b"/>
                      <a:r>
                        <a:rPr lang="ru-RU" sz="1500" u="none" strike="noStrike" dirty="0">
                          <a:effectLst/>
                          <a:latin typeface="Times New Roman" panose="02020603050405020304" pitchFamily="18" charset="0"/>
                          <a:cs typeface="Times New Roman" panose="02020603050405020304" pitchFamily="18" charset="0"/>
                        </a:rPr>
                        <a:t>Полная себестоимость</a:t>
                      </a:r>
                      <a:endParaRPr lang="ru-RU" sz="1500" b="1" i="0" u="none" strike="noStrike" dirty="0">
                        <a:effectLst/>
                        <a:latin typeface="Times New Roman" panose="02020603050405020304" pitchFamily="18" charset="0"/>
                        <a:cs typeface="Times New Roman" panose="02020603050405020304" pitchFamily="18" charset="0"/>
                      </a:endParaRPr>
                    </a:p>
                  </a:txBody>
                  <a:tcPr marL="9524" marR="9524" marT="9525" marB="0" anchor="b">
                    <a:solidFill>
                      <a:srgbClr val="FFFF00">
                        <a:alpha val="25000"/>
                      </a:srgbClr>
                    </a:solidFill>
                  </a:tcPr>
                </a:tc>
                <a:tc>
                  <a:txBody>
                    <a:bodyPr/>
                    <a:lstStyle/>
                    <a:p>
                      <a:pPr algn="ctr" fontAlgn="b"/>
                      <a:r>
                        <a:rPr lang="ru-RU" sz="1500" u="none" strike="noStrike" dirty="0">
                          <a:effectLst/>
                          <a:latin typeface="Times New Roman" panose="02020603050405020304" pitchFamily="18" charset="0"/>
                          <a:cs typeface="Times New Roman" panose="02020603050405020304" pitchFamily="18" charset="0"/>
                        </a:rPr>
                        <a:t>1 115 105,26</a:t>
                      </a:r>
                      <a:endParaRPr lang="ru-RU" sz="1500" b="1" i="0" u="none" strike="noStrike" dirty="0">
                        <a:effectLst/>
                        <a:latin typeface="Times New Roman" panose="02020603050405020304" pitchFamily="18" charset="0"/>
                        <a:cs typeface="Times New Roman" panose="02020603050405020304" pitchFamily="18" charset="0"/>
                      </a:endParaRPr>
                    </a:p>
                  </a:txBody>
                  <a:tcPr marL="9524" marR="9524" marT="9525" marB="0" anchor="b">
                    <a:solidFill>
                      <a:srgbClr val="FFFF00">
                        <a:alpha val="25000"/>
                      </a:srgbClr>
                    </a:solidFill>
                  </a:tcPr>
                </a:tc>
                <a:extLst>
                  <a:ext uri="{0D108BD9-81ED-4DB2-BD59-A6C34878D82A}">
                    <a16:rowId xmlns:a16="http://schemas.microsoft.com/office/drawing/2014/main" xmlns="" val="10028"/>
                  </a:ext>
                </a:extLst>
              </a:tr>
              <a:tr h="244222">
                <a:tc>
                  <a:txBody>
                    <a:bodyPr/>
                    <a:lstStyle/>
                    <a:p>
                      <a:pPr algn="ctr" fontAlgn="b"/>
                      <a:r>
                        <a:rPr lang="ru-RU" sz="1500" u="none" strike="noStrike" dirty="0">
                          <a:effectLst/>
                          <a:latin typeface="Times New Roman" panose="02020603050405020304" pitchFamily="18" charset="0"/>
                          <a:cs typeface="Times New Roman" panose="02020603050405020304" pitchFamily="18" charset="0"/>
                        </a:rPr>
                        <a:t>26</a:t>
                      </a:r>
                      <a:endParaRPr lang="ru-RU" sz="1500" b="1" i="0" u="none" strike="noStrike" dirty="0">
                        <a:effectLst/>
                        <a:latin typeface="Times New Roman" panose="02020603050405020304" pitchFamily="18" charset="0"/>
                        <a:cs typeface="Times New Roman" panose="02020603050405020304" pitchFamily="18" charset="0"/>
                      </a:endParaRPr>
                    </a:p>
                  </a:txBody>
                  <a:tcPr marL="9524" marR="9524" marT="9525" marB="0" anchor="b">
                    <a:solidFill>
                      <a:srgbClr val="FF0000">
                        <a:alpha val="49000"/>
                      </a:srgbClr>
                    </a:solidFill>
                  </a:tcPr>
                </a:tc>
                <a:tc>
                  <a:txBody>
                    <a:bodyPr/>
                    <a:lstStyle/>
                    <a:p>
                      <a:pPr algn="l" fontAlgn="b"/>
                      <a:r>
                        <a:rPr lang="ru-RU" sz="1500" u="none" strike="noStrike" dirty="0">
                          <a:effectLst/>
                          <a:latin typeface="Times New Roman" panose="02020603050405020304" pitchFamily="18" charset="0"/>
                          <a:cs typeface="Times New Roman" panose="02020603050405020304" pitchFamily="18" charset="0"/>
                        </a:rPr>
                        <a:t>Прибыль</a:t>
                      </a:r>
                      <a:endParaRPr lang="ru-RU" sz="1500" b="1" i="0" u="none" strike="noStrike" dirty="0">
                        <a:effectLst/>
                        <a:latin typeface="Times New Roman" panose="02020603050405020304" pitchFamily="18" charset="0"/>
                        <a:cs typeface="Times New Roman" panose="02020603050405020304" pitchFamily="18" charset="0"/>
                      </a:endParaRPr>
                    </a:p>
                  </a:txBody>
                  <a:tcPr marL="9524" marR="9524" marT="9525" marB="0" anchor="b">
                    <a:solidFill>
                      <a:srgbClr val="FF0000">
                        <a:alpha val="49000"/>
                      </a:srgbClr>
                    </a:solidFill>
                  </a:tcPr>
                </a:tc>
                <a:tc>
                  <a:txBody>
                    <a:bodyPr/>
                    <a:lstStyle/>
                    <a:p>
                      <a:pPr algn="ctr" fontAlgn="b"/>
                      <a:r>
                        <a:rPr lang="ru-RU" sz="1500" u="none" strike="noStrike" dirty="0">
                          <a:effectLst/>
                          <a:latin typeface="Times New Roman" panose="02020603050405020304" pitchFamily="18" charset="0"/>
                          <a:cs typeface="Times New Roman" panose="02020603050405020304" pitchFamily="18" charset="0"/>
                        </a:rPr>
                        <a:t>82 884,11 </a:t>
                      </a:r>
                      <a:r>
                        <a:rPr lang="ru-RU" sz="1500" i="1" u="none" strike="noStrike" dirty="0">
                          <a:effectLst/>
                          <a:latin typeface="Times New Roman" panose="02020603050405020304" pitchFamily="18" charset="0"/>
                          <a:cs typeface="Times New Roman" panose="02020603050405020304" pitchFamily="18" charset="0"/>
                        </a:rPr>
                        <a:t>(6 % от полной себестоимости)</a:t>
                      </a:r>
                      <a:endParaRPr lang="ru-RU" sz="1500" b="1" i="1" u="none" strike="noStrike" dirty="0">
                        <a:effectLst/>
                        <a:latin typeface="Times New Roman" panose="02020603050405020304" pitchFamily="18" charset="0"/>
                        <a:cs typeface="Times New Roman" panose="02020603050405020304" pitchFamily="18" charset="0"/>
                      </a:endParaRPr>
                    </a:p>
                  </a:txBody>
                  <a:tcPr marL="9524" marR="9524" marT="9525" marB="0" anchor="b">
                    <a:solidFill>
                      <a:srgbClr val="FF0000">
                        <a:alpha val="49000"/>
                      </a:srgbClr>
                    </a:solidFill>
                  </a:tcPr>
                </a:tc>
                <a:extLst>
                  <a:ext uri="{0D108BD9-81ED-4DB2-BD59-A6C34878D82A}">
                    <a16:rowId xmlns:a16="http://schemas.microsoft.com/office/drawing/2014/main" xmlns="" val="10029"/>
                  </a:ext>
                </a:extLst>
              </a:tr>
              <a:tr h="244222">
                <a:tc>
                  <a:txBody>
                    <a:bodyPr/>
                    <a:lstStyle/>
                    <a:p>
                      <a:pPr algn="ctr" fontAlgn="t"/>
                      <a:r>
                        <a:rPr lang="ru-RU" sz="1500" u="none" strike="noStrike" dirty="0">
                          <a:effectLst/>
                          <a:latin typeface="Times New Roman" panose="02020603050405020304" pitchFamily="18" charset="0"/>
                          <a:cs typeface="Times New Roman" panose="02020603050405020304" pitchFamily="18" charset="0"/>
                        </a:rPr>
                        <a:t>27</a:t>
                      </a:r>
                      <a:endParaRPr lang="ru-RU" sz="1500" b="1" i="0" u="none" strike="noStrike" dirty="0">
                        <a:effectLst/>
                        <a:latin typeface="Times New Roman" panose="02020603050405020304" pitchFamily="18" charset="0"/>
                        <a:cs typeface="Times New Roman" panose="02020603050405020304" pitchFamily="18" charset="0"/>
                      </a:endParaRPr>
                    </a:p>
                  </a:txBody>
                  <a:tcPr marL="9524" marR="9524" marT="9525" marB="0">
                    <a:solidFill>
                      <a:srgbClr val="FFFF00">
                        <a:alpha val="25000"/>
                      </a:srgbClr>
                    </a:solidFill>
                  </a:tcPr>
                </a:tc>
                <a:tc>
                  <a:txBody>
                    <a:bodyPr/>
                    <a:lstStyle/>
                    <a:p>
                      <a:pPr algn="l" fontAlgn="t"/>
                      <a:r>
                        <a:rPr lang="ru-RU" sz="1500" u="none" strike="noStrike" dirty="0">
                          <a:effectLst/>
                          <a:latin typeface="Times New Roman" panose="02020603050405020304" pitchFamily="18" charset="0"/>
                          <a:cs typeface="Times New Roman" panose="02020603050405020304" pitchFamily="18" charset="0"/>
                        </a:rPr>
                        <a:t>Итого цена без НДС</a:t>
                      </a:r>
                      <a:endParaRPr lang="ru-RU" sz="1500" b="1" i="0" u="none" strike="noStrike" dirty="0">
                        <a:effectLst/>
                        <a:latin typeface="Times New Roman" panose="02020603050405020304" pitchFamily="18" charset="0"/>
                        <a:cs typeface="Times New Roman" panose="02020603050405020304" pitchFamily="18" charset="0"/>
                      </a:endParaRPr>
                    </a:p>
                  </a:txBody>
                  <a:tcPr marL="9524" marR="9524" marT="9525" marB="0">
                    <a:solidFill>
                      <a:srgbClr val="FFFF00">
                        <a:alpha val="25000"/>
                      </a:srgbClr>
                    </a:solidFill>
                  </a:tcPr>
                </a:tc>
                <a:tc>
                  <a:txBody>
                    <a:bodyPr/>
                    <a:lstStyle/>
                    <a:p>
                      <a:pPr algn="ctr" fontAlgn="t"/>
                      <a:r>
                        <a:rPr lang="ru-RU" sz="1500" u="none" strike="noStrike" dirty="0">
                          <a:effectLst/>
                          <a:latin typeface="Times New Roman" panose="02020603050405020304" pitchFamily="18" charset="0"/>
                          <a:cs typeface="Times New Roman" panose="02020603050405020304" pitchFamily="18" charset="0"/>
                        </a:rPr>
                        <a:t>1 197 989,37</a:t>
                      </a:r>
                      <a:endParaRPr lang="ru-RU" sz="1500" b="1" i="0" u="none" strike="noStrike" dirty="0">
                        <a:effectLst/>
                        <a:latin typeface="Times New Roman" panose="02020603050405020304" pitchFamily="18" charset="0"/>
                        <a:cs typeface="Times New Roman" panose="02020603050405020304" pitchFamily="18" charset="0"/>
                      </a:endParaRPr>
                    </a:p>
                  </a:txBody>
                  <a:tcPr marL="9524" marR="9524" marT="9525" marB="0">
                    <a:solidFill>
                      <a:srgbClr val="FFFF00">
                        <a:alpha val="25000"/>
                      </a:srgbClr>
                    </a:solidFill>
                  </a:tcPr>
                </a:tc>
                <a:extLst>
                  <a:ext uri="{0D108BD9-81ED-4DB2-BD59-A6C34878D82A}">
                    <a16:rowId xmlns:a16="http://schemas.microsoft.com/office/drawing/2014/main" xmlns="" val="10030"/>
                  </a:ext>
                </a:extLst>
              </a:tr>
              <a:tr h="244222">
                <a:tc>
                  <a:txBody>
                    <a:bodyPr/>
                    <a:lstStyle/>
                    <a:p>
                      <a:pPr algn="ctr" fontAlgn="t"/>
                      <a:r>
                        <a:rPr lang="ru-RU" sz="1500" b="0" i="0" u="none" strike="noStrike" dirty="0">
                          <a:effectLst/>
                          <a:latin typeface="Times New Roman" panose="02020603050405020304" pitchFamily="18" charset="0"/>
                          <a:cs typeface="Times New Roman" panose="02020603050405020304" pitchFamily="18" charset="0"/>
                        </a:rPr>
                        <a:t>28</a:t>
                      </a:r>
                    </a:p>
                  </a:txBody>
                  <a:tcPr marL="9524" marR="9524" marT="9525" marB="0">
                    <a:solidFill>
                      <a:srgbClr val="FFFF00">
                        <a:alpha val="25000"/>
                      </a:srgbClr>
                    </a:solidFill>
                  </a:tcPr>
                </a:tc>
                <a:tc>
                  <a:txBody>
                    <a:bodyPr/>
                    <a:lstStyle/>
                    <a:p>
                      <a:pPr algn="l" fontAlgn="t"/>
                      <a:r>
                        <a:rPr lang="ru-RU" sz="1500" b="0" i="0" u="none" strike="noStrike" dirty="0">
                          <a:effectLst/>
                          <a:latin typeface="Times New Roman" panose="02020603050405020304" pitchFamily="18" charset="0"/>
                          <a:cs typeface="Times New Roman" panose="02020603050405020304" pitchFamily="18" charset="0"/>
                        </a:rPr>
                        <a:t>НДС 18%</a:t>
                      </a:r>
                    </a:p>
                  </a:txBody>
                  <a:tcPr marL="9524" marR="9524" marT="9525" marB="0">
                    <a:solidFill>
                      <a:srgbClr val="FFFF00">
                        <a:alpha val="25000"/>
                      </a:srgbClr>
                    </a:solidFill>
                  </a:tcPr>
                </a:tc>
                <a:tc>
                  <a:txBody>
                    <a:bodyPr/>
                    <a:lstStyle/>
                    <a:p>
                      <a:pPr algn="ctr" fontAlgn="t"/>
                      <a:r>
                        <a:rPr lang="ru-RU" sz="1500" b="0" i="0" u="none" strike="noStrike" dirty="0">
                          <a:effectLst/>
                          <a:latin typeface="Times New Roman" panose="02020603050405020304" pitchFamily="18" charset="0"/>
                          <a:cs typeface="Times New Roman" panose="02020603050405020304" pitchFamily="18" charset="0"/>
                        </a:rPr>
                        <a:t>215 638,09</a:t>
                      </a:r>
                    </a:p>
                  </a:txBody>
                  <a:tcPr marL="9524" marR="9524" marT="9525" marB="0">
                    <a:solidFill>
                      <a:srgbClr val="FFFF00">
                        <a:alpha val="25000"/>
                      </a:srgbClr>
                    </a:solidFill>
                  </a:tcPr>
                </a:tc>
                <a:extLst>
                  <a:ext uri="{0D108BD9-81ED-4DB2-BD59-A6C34878D82A}">
                    <a16:rowId xmlns:a16="http://schemas.microsoft.com/office/drawing/2014/main" xmlns="" val="10031"/>
                  </a:ext>
                </a:extLst>
              </a:tr>
              <a:tr h="244222">
                <a:tc>
                  <a:txBody>
                    <a:bodyPr/>
                    <a:lstStyle/>
                    <a:p>
                      <a:pPr algn="ctr" fontAlgn="t"/>
                      <a:r>
                        <a:rPr lang="ru-RU" sz="1500" b="0" i="0" u="none" strike="noStrike" dirty="0">
                          <a:effectLst/>
                          <a:latin typeface="Times New Roman" panose="02020603050405020304" pitchFamily="18" charset="0"/>
                          <a:cs typeface="Times New Roman" panose="02020603050405020304" pitchFamily="18" charset="0"/>
                        </a:rPr>
                        <a:t>29</a:t>
                      </a:r>
                    </a:p>
                  </a:txBody>
                  <a:tcPr marL="9524" marR="9524" marT="9525" marB="0">
                    <a:solidFill>
                      <a:srgbClr val="FFFF00">
                        <a:alpha val="25000"/>
                      </a:srgbClr>
                    </a:solidFill>
                  </a:tcPr>
                </a:tc>
                <a:tc>
                  <a:txBody>
                    <a:bodyPr/>
                    <a:lstStyle/>
                    <a:p>
                      <a:pPr marL="0" marR="0" indent="0" algn="l" defTabSz="1097006" rtl="0" eaLnBrk="1" fontAlgn="t" latinLnBrk="0" hangingPunct="1">
                        <a:lnSpc>
                          <a:spcPct val="100000"/>
                        </a:lnSpc>
                        <a:spcBef>
                          <a:spcPts val="0"/>
                        </a:spcBef>
                        <a:spcAft>
                          <a:spcPts val="0"/>
                        </a:spcAft>
                        <a:buClrTx/>
                        <a:buSzTx/>
                        <a:buFontTx/>
                        <a:buNone/>
                        <a:tabLst/>
                        <a:defRPr/>
                      </a:pPr>
                      <a:r>
                        <a:rPr lang="ru-RU" sz="1500" b="0" u="none" strike="noStrike" dirty="0">
                          <a:effectLst/>
                          <a:latin typeface="Times New Roman" panose="02020603050405020304" pitchFamily="18" charset="0"/>
                          <a:cs typeface="Times New Roman" panose="02020603050405020304" pitchFamily="18" charset="0"/>
                        </a:rPr>
                        <a:t>Итого цена с НДС</a:t>
                      </a:r>
                      <a:endParaRPr lang="ru-RU" sz="1500" b="0" i="0" u="none" strike="noStrike" dirty="0">
                        <a:effectLst/>
                        <a:latin typeface="Times New Roman" panose="02020603050405020304" pitchFamily="18" charset="0"/>
                        <a:cs typeface="Times New Roman" panose="02020603050405020304" pitchFamily="18" charset="0"/>
                      </a:endParaRPr>
                    </a:p>
                  </a:txBody>
                  <a:tcPr marL="9524" marR="9524" marT="9525" marB="0">
                    <a:solidFill>
                      <a:srgbClr val="FFFF00">
                        <a:alpha val="25000"/>
                      </a:srgbClr>
                    </a:solidFill>
                  </a:tcPr>
                </a:tc>
                <a:tc>
                  <a:txBody>
                    <a:bodyPr/>
                    <a:lstStyle/>
                    <a:p>
                      <a:pPr algn="ctr" fontAlgn="t"/>
                      <a:r>
                        <a:rPr lang="ru-RU" sz="1500" b="0" i="0" u="none" strike="noStrike" dirty="0">
                          <a:effectLst/>
                          <a:latin typeface="Times New Roman" panose="02020603050405020304" pitchFamily="18" charset="0"/>
                          <a:cs typeface="Times New Roman" panose="02020603050405020304" pitchFamily="18" charset="0"/>
                        </a:rPr>
                        <a:t>1 413 627,46</a:t>
                      </a:r>
                    </a:p>
                  </a:txBody>
                  <a:tcPr marL="9524" marR="9524" marT="9525" marB="0">
                    <a:solidFill>
                      <a:srgbClr val="FFFF00">
                        <a:alpha val="25000"/>
                      </a:srgbClr>
                    </a:solidFill>
                  </a:tcPr>
                </a:tc>
                <a:extLst>
                  <a:ext uri="{0D108BD9-81ED-4DB2-BD59-A6C34878D82A}">
                    <a16:rowId xmlns:a16="http://schemas.microsoft.com/office/drawing/2014/main" xmlns="" val="10032"/>
                  </a:ext>
                </a:extLst>
              </a:tr>
            </a:tbl>
          </a:graphicData>
        </a:graphic>
      </p:graphicFrame>
      <p:sp>
        <p:nvSpPr>
          <p:cNvPr id="5" name="Номер слайда 2"/>
          <p:cNvSpPr txBox="1">
            <a:spLocks/>
          </p:cNvSpPr>
          <p:nvPr/>
        </p:nvSpPr>
        <p:spPr>
          <a:xfrm>
            <a:off x="9921243" y="9090029"/>
            <a:ext cx="2880360" cy="511175"/>
          </a:xfrm>
          <a:prstGeom prst="rect">
            <a:avLst/>
          </a:prstGeom>
        </p:spPr>
        <p:txBody>
          <a:bodyPr vert="horz" lIns="107817" tIns="53916" rIns="107817" bIns="53916" rtlCol="0" anchor="ctr"/>
          <a:lstStyle>
            <a:defPPr>
              <a:defRPr lang="ru-RU"/>
            </a:defPPr>
            <a:lvl1pPr algn="r" rtl="0" fontAlgn="auto">
              <a:spcBef>
                <a:spcPts val="0"/>
              </a:spcBef>
              <a:spcAft>
                <a:spcPts val="0"/>
              </a:spcAft>
              <a:defRPr sz="1200" kern="1200">
                <a:solidFill>
                  <a:schemeClr val="tx1">
                    <a:tint val="75000"/>
                  </a:schemeClr>
                </a:solidFill>
                <a:latin typeface="+mn-lt"/>
                <a:ea typeface="+mn-ea"/>
                <a:cs typeface="+mn-cs"/>
              </a:defRPr>
            </a:lvl1pPr>
            <a:lvl2pPr marL="456109" algn="l" rtl="0" fontAlgn="base">
              <a:spcBef>
                <a:spcPct val="0"/>
              </a:spcBef>
              <a:spcAft>
                <a:spcPct val="0"/>
              </a:spcAft>
              <a:defRPr kern="1200">
                <a:solidFill>
                  <a:schemeClr val="tx1"/>
                </a:solidFill>
                <a:latin typeface="Calibri" pitchFamily="34" charset="0"/>
                <a:ea typeface="+mn-ea"/>
                <a:cs typeface="Arial" charset="0"/>
              </a:defRPr>
            </a:lvl2pPr>
            <a:lvl3pPr marL="912227" algn="l" rtl="0" fontAlgn="base">
              <a:spcBef>
                <a:spcPct val="0"/>
              </a:spcBef>
              <a:spcAft>
                <a:spcPct val="0"/>
              </a:spcAft>
              <a:defRPr kern="1200">
                <a:solidFill>
                  <a:schemeClr val="tx1"/>
                </a:solidFill>
                <a:latin typeface="Calibri" pitchFamily="34" charset="0"/>
                <a:ea typeface="+mn-ea"/>
                <a:cs typeface="Arial" charset="0"/>
              </a:defRPr>
            </a:lvl3pPr>
            <a:lvl4pPr marL="1368329" algn="l" rtl="0" fontAlgn="base">
              <a:spcBef>
                <a:spcPct val="0"/>
              </a:spcBef>
              <a:spcAft>
                <a:spcPct val="0"/>
              </a:spcAft>
              <a:defRPr kern="1200">
                <a:solidFill>
                  <a:schemeClr val="tx1"/>
                </a:solidFill>
                <a:latin typeface="Calibri" pitchFamily="34" charset="0"/>
                <a:ea typeface="+mn-ea"/>
                <a:cs typeface="Arial" charset="0"/>
              </a:defRPr>
            </a:lvl4pPr>
            <a:lvl5pPr marL="1824446" algn="l" rtl="0" fontAlgn="base">
              <a:spcBef>
                <a:spcPct val="0"/>
              </a:spcBef>
              <a:spcAft>
                <a:spcPct val="0"/>
              </a:spcAft>
              <a:defRPr kern="1200">
                <a:solidFill>
                  <a:schemeClr val="tx1"/>
                </a:solidFill>
                <a:latin typeface="Calibri" pitchFamily="34" charset="0"/>
                <a:ea typeface="+mn-ea"/>
                <a:cs typeface="Arial" charset="0"/>
              </a:defRPr>
            </a:lvl5pPr>
            <a:lvl6pPr marL="2280545" algn="l" defTabSz="912227" rtl="0" eaLnBrk="1" latinLnBrk="0" hangingPunct="1">
              <a:defRPr kern="1200">
                <a:solidFill>
                  <a:schemeClr val="tx1"/>
                </a:solidFill>
                <a:latin typeface="Calibri" pitchFamily="34" charset="0"/>
                <a:ea typeface="+mn-ea"/>
                <a:cs typeface="Arial" charset="0"/>
              </a:defRPr>
            </a:lvl6pPr>
            <a:lvl7pPr marL="2736660" algn="l" defTabSz="912227" rtl="0" eaLnBrk="1" latinLnBrk="0" hangingPunct="1">
              <a:defRPr kern="1200">
                <a:solidFill>
                  <a:schemeClr val="tx1"/>
                </a:solidFill>
                <a:latin typeface="Calibri" pitchFamily="34" charset="0"/>
                <a:ea typeface="+mn-ea"/>
                <a:cs typeface="Arial" charset="0"/>
              </a:defRPr>
            </a:lvl7pPr>
            <a:lvl8pPr marL="3192777" algn="l" defTabSz="912227" rtl="0" eaLnBrk="1" latinLnBrk="0" hangingPunct="1">
              <a:defRPr kern="1200">
                <a:solidFill>
                  <a:schemeClr val="tx1"/>
                </a:solidFill>
                <a:latin typeface="Calibri" pitchFamily="34" charset="0"/>
                <a:ea typeface="+mn-ea"/>
                <a:cs typeface="Arial" charset="0"/>
              </a:defRPr>
            </a:lvl8pPr>
            <a:lvl9pPr marL="3648890" algn="l" defTabSz="912227" rtl="0" eaLnBrk="1" latinLnBrk="0" hangingPunct="1">
              <a:defRPr kern="1200">
                <a:solidFill>
                  <a:schemeClr val="tx1"/>
                </a:solidFill>
                <a:latin typeface="Calibri" pitchFamily="34" charset="0"/>
                <a:ea typeface="+mn-ea"/>
                <a:cs typeface="Arial" charset="0"/>
              </a:defRPr>
            </a:lvl9pPr>
          </a:lstStyle>
          <a:p>
            <a:pPr>
              <a:defRPr/>
            </a:pPr>
            <a:r>
              <a:rPr lang="ru-RU" sz="1400" dirty="0" smtClean="0"/>
              <a:t>25</a:t>
            </a:r>
            <a:endParaRPr lang="ru-RU" sz="1400" dirty="0"/>
          </a:p>
        </p:txBody>
      </p:sp>
    </p:spTree>
    <p:extLst>
      <p:ext uri="{BB962C8B-B14F-4D97-AF65-F5344CB8AC3E}">
        <p14:creationId xmlns:p14="http://schemas.microsoft.com/office/powerpoint/2010/main" val="34835129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7"/>
          <p:cNvSpPr>
            <a:spLocks noGrp="1"/>
          </p:cNvSpPr>
          <p:nvPr>
            <p:ph type="title"/>
          </p:nvPr>
        </p:nvSpPr>
        <p:spPr>
          <a:xfrm>
            <a:off x="340049" y="457338"/>
            <a:ext cx="12121515" cy="1135198"/>
          </a:xfrm>
        </p:spPr>
        <p:txBody>
          <a:bodyPr/>
          <a:lstStyle/>
          <a:p>
            <a:pPr algn="ctr"/>
            <a:r>
              <a:rPr lang="ru-RU" sz="2000" b="1" dirty="0">
                <a:latin typeface="Times New Roman" panose="02020603050405020304" pitchFamily="18" charset="0"/>
                <a:cs typeface="Times New Roman" panose="02020603050405020304" pitchFamily="18" charset="0"/>
              </a:rPr>
              <a:t>НЕСООТВЕТСТВИЯ, ВЫЯВЛЕННЫЕ В РАМКАХ ОСУЩЕСТВЛЕНИЯ </a:t>
            </a:r>
            <a:br>
              <a:rPr lang="ru-RU" sz="2000" b="1" dirty="0">
                <a:latin typeface="Times New Roman" panose="02020603050405020304" pitchFamily="18" charset="0"/>
                <a:cs typeface="Times New Roman" panose="02020603050405020304" pitchFamily="18" charset="0"/>
              </a:rPr>
            </a:br>
            <a:r>
              <a:rPr lang="ru-RU" sz="2000" b="1" dirty="0">
                <a:latin typeface="Times New Roman" panose="02020603050405020304" pitchFamily="18" charset="0"/>
                <a:cs typeface="Times New Roman" panose="02020603050405020304" pitchFamily="18" charset="0"/>
              </a:rPr>
              <a:t>В СООТВЕТСТВИИ С РАСПОРЯЖЕНИЕМ ПРАВИТЕЛЬСТВА РОССИЙСКОЙ ФЕДЕРАЦИИ</a:t>
            </a:r>
            <a:br>
              <a:rPr lang="ru-RU" sz="2000" b="1" dirty="0">
                <a:latin typeface="Times New Roman" panose="02020603050405020304" pitchFamily="18" charset="0"/>
                <a:cs typeface="Times New Roman" panose="02020603050405020304" pitchFamily="18" charset="0"/>
              </a:rPr>
            </a:br>
            <a:r>
              <a:rPr lang="ru-RU" sz="2000" b="1" dirty="0">
                <a:latin typeface="Times New Roman" panose="02020603050405020304" pitchFamily="18" charset="0"/>
                <a:cs typeface="Times New Roman" panose="02020603050405020304" pitchFamily="18" charset="0"/>
              </a:rPr>
              <a:t>ОТ 26 МАЯ 2018 г. № 1003-Р КОНТРОЛЯ ЗА ОБОСНОВАННОСТЬЮ ЦЕН ГОСУДАРСТВЕННОГО КОНТРАКТА И КОНТРАКТОВ (ДОГОВОРОВ)</a:t>
            </a:r>
          </a:p>
        </p:txBody>
      </p:sp>
      <p:graphicFrame>
        <p:nvGraphicFramePr>
          <p:cNvPr id="2" name="Таблица 1"/>
          <p:cNvGraphicFramePr>
            <a:graphicFrameLocks noGrp="1"/>
          </p:cNvGraphicFramePr>
          <p:nvPr>
            <p:extLst>
              <p:ext uri="{D42A27DB-BD31-4B8C-83A1-F6EECF244321}">
                <p14:modId xmlns:p14="http://schemas.microsoft.com/office/powerpoint/2010/main" val="4029136565"/>
              </p:ext>
            </p:extLst>
          </p:nvPr>
        </p:nvGraphicFramePr>
        <p:xfrm>
          <a:off x="446567" y="1722475"/>
          <a:ext cx="12004158" cy="7107927"/>
        </p:xfrm>
        <a:graphic>
          <a:graphicData uri="http://schemas.openxmlformats.org/drawingml/2006/table">
            <a:tbl>
              <a:tblPr>
                <a:effectLst/>
              </a:tblPr>
              <a:tblGrid>
                <a:gridCol w="6002079"/>
                <a:gridCol w="6002079"/>
              </a:tblGrid>
              <a:tr h="1237485">
                <a:tc>
                  <a:txBody>
                    <a:bodyPr/>
                    <a:lstStyle>
                      <a:lvl1pPr marL="0" algn="l" defTabSz="914104" rtl="0" eaLnBrk="0" latinLnBrk="0" hangingPunct="0">
                        <a:spcBef>
                          <a:spcPct val="20000"/>
                        </a:spcBef>
                        <a:buFont typeface="Arial" pitchFamily="34" charset="0"/>
                        <a:defRPr sz="3400" kern="1200">
                          <a:solidFill>
                            <a:schemeClr val="tx1"/>
                          </a:solidFill>
                          <a:latin typeface="Calibri" pitchFamily="34" charset="0"/>
                          <a:ea typeface=""/>
                          <a:cs typeface=""/>
                        </a:defRPr>
                      </a:lvl1pPr>
                      <a:lvl2pPr marL="742950" indent="-285750" algn="l" defTabSz="914104" rtl="0" eaLnBrk="0" latinLnBrk="0" hangingPunct="0">
                        <a:spcBef>
                          <a:spcPct val="20000"/>
                        </a:spcBef>
                        <a:buFont typeface="Arial" pitchFamily="34" charset="0"/>
                        <a:defRPr sz="2800" kern="1200">
                          <a:solidFill>
                            <a:schemeClr val="tx1"/>
                          </a:solidFill>
                          <a:latin typeface="Calibri" pitchFamily="34" charset="0"/>
                          <a:ea typeface=""/>
                          <a:cs typeface=""/>
                        </a:defRPr>
                      </a:lvl2pPr>
                      <a:lvl3pPr marL="1143000" indent="-228600" algn="l" defTabSz="914104" rtl="0" eaLnBrk="0" latinLnBrk="0" hangingPunct="0">
                        <a:spcBef>
                          <a:spcPct val="20000"/>
                        </a:spcBef>
                        <a:buFont typeface="Arial" pitchFamily="34" charset="0"/>
                        <a:defRPr sz="2400" kern="1200">
                          <a:solidFill>
                            <a:schemeClr val="tx1"/>
                          </a:solidFill>
                          <a:latin typeface="Calibri" pitchFamily="34" charset="0"/>
                          <a:ea typeface=""/>
                          <a:cs typeface=""/>
                        </a:defRPr>
                      </a:lvl3pPr>
                      <a:lvl4pPr marL="1600200" indent="-228600" algn="l" defTabSz="914104" rtl="0" eaLnBrk="0" latinLnBrk="0" hangingPunct="0">
                        <a:spcBef>
                          <a:spcPct val="20000"/>
                        </a:spcBef>
                        <a:buFont typeface="Arial" pitchFamily="34" charset="0"/>
                        <a:defRPr sz="2000" kern="1200">
                          <a:solidFill>
                            <a:schemeClr val="tx1"/>
                          </a:solidFill>
                          <a:latin typeface="Calibri" pitchFamily="34" charset="0"/>
                          <a:ea typeface=""/>
                          <a:cs typeface=""/>
                        </a:defRPr>
                      </a:lvl4pPr>
                      <a:lvl5pPr marL="2057400" indent="-228600" algn="l" defTabSz="914104" rtl="0" eaLnBrk="0" latinLnBrk="0" hangingPunct="0">
                        <a:spcBef>
                          <a:spcPct val="20000"/>
                        </a:spcBef>
                        <a:buFont typeface="Arial" pitchFamily="34" charset="0"/>
                        <a:defRPr sz="2000" kern="1200">
                          <a:solidFill>
                            <a:schemeClr val="tx1"/>
                          </a:solidFill>
                          <a:latin typeface="Calibri" pitchFamily="34" charset="0"/>
                          <a:ea typeface=""/>
                          <a:cs typeface=""/>
                        </a:defRPr>
                      </a:lvl5pPr>
                      <a:lvl6pPr marL="2514600" indent="-228600" algn="l" defTabSz="914104" rtl="0" eaLnBrk="0" fontAlgn="base" latinLnBrk="0" hangingPunct="0">
                        <a:spcBef>
                          <a:spcPct val="20000"/>
                        </a:spcBef>
                        <a:spcAft>
                          <a:spcPct val="0"/>
                        </a:spcAft>
                        <a:buFont typeface="Arial" pitchFamily="34" charset="0"/>
                        <a:defRPr sz="2000" kern="1200">
                          <a:solidFill>
                            <a:schemeClr val="tx1"/>
                          </a:solidFill>
                          <a:latin typeface="Calibri" pitchFamily="34" charset="0"/>
                          <a:ea typeface=""/>
                          <a:cs typeface=""/>
                        </a:defRPr>
                      </a:lvl6pPr>
                      <a:lvl7pPr marL="2971800" indent="-228600" algn="l" defTabSz="914104" rtl="0" eaLnBrk="0" fontAlgn="base" latinLnBrk="0" hangingPunct="0">
                        <a:spcBef>
                          <a:spcPct val="20000"/>
                        </a:spcBef>
                        <a:spcAft>
                          <a:spcPct val="0"/>
                        </a:spcAft>
                        <a:buFont typeface="Arial" pitchFamily="34" charset="0"/>
                        <a:defRPr sz="2000" kern="1200">
                          <a:solidFill>
                            <a:schemeClr val="tx1"/>
                          </a:solidFill>
                          <a:latin typeface="Calibri" pitchFamily="34" charset="0"/>
                          <a:ea typeface=""/>
                          <a:cs typeface=""/>
                        </a:defRPr>
                      </a:lvl7pPr>
                      <a:lvl8pPr marL="3429000" indent="-228600" algn="l" defTabSz="914104" rtl="0" eaLnBrk="0" fontAlgn="base" latinLnBrk="0" hangingPunct="0">
                        <a:spcBef>
                          <a:spcPct val="20000"/>
                        </a:spcBef>
                        <a:spcAft>
                          <a:spcPct val="0"/>
                        </a:spcAft>
                        <a:buFont typeface="Arial" pitchFamily="34" charset="0"/>
                        <a:defRPr sz="2000" kern="1200">
                          <a:solidFill>
                            <a:schemeClr val="tx1"/>
                          </a:solidFill>
                          <a:latin typeface="Calibri" pitchFamily="34" charset="0"/>
                          <a:ea typeface=""/>
                          <a:cs typeface=""/>
                        </a:defRPr>
                      </a:lvl8pPr>
                      <a:lvl9pPr marL="3886200" indent="-228600" algn="l" defTabSz="914104" rtl="0" eaLnBrk="0" fontAlgn="base" latinLnBrk="0" hangingPunct="0">
                        <a:spcBef>
                          <a:spcPct val="20000"/>
                        </a:spcBef>
                        <a:spcAft>
                          <a:spcPct val="0"/>
                        </a:spcAft>
                        <a:buFont typeface="Arial" pitchFamily="34" charset="0"/>
                        <a:defRPr sz="2000" kern="1200">
                          <a:solidFill>
                            <a:schemeClr val="tx1"/>
                          </a:solidFill>
                          <a:latin typeface="Calibri" pitchFamily="34" charset="0"/>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1" i="0" u="none" strike="noStrike" cap="none" normalizeH="0" baseline="0" dirty="0" smtClean="0">
                        <a:ln>
                          <a:noFill/>
                        </a:ln>
                        <a:solidFill>
                          <a:schemeClr val="accent5">
                            <a:lumMod val="50000"/>
                          </a:schemeClr>
                        </a:solidFill>
                        <a:effectLst/>
                        <a:latin typeface="Times New Roman" pitchFamily="18" charset="0"/>
                        <a:cs typeface="Times New Roman" pitchFamily="18"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ru-RU" sz="1800" b="1" i="1" u="none" strike="noStrike" kern="1200" cap="none" normalizeH="0" baseline="0" dirty="0" smtClean="0">
                          <a:ln>
                            <a:noFill/>
                          </a:ln>
                          <a:solidFill>
                            <a:schemeClr val="tx1"/>
                          </a:solidFill>
                          <a:effectLst/>
                          <a:latin typeface="Times New Roman" pitchFamily="18" charset="0"/>
                          <a:ea typeface="+mn-ea"/>
                          <a:cs typeface="Times New Roman" pitchFamily="18" charset="0"/>
                        </a:rPr>
                        <a:t>Фактическая цена товаров ниже цены, указанной в расчетно-калькуляционных материалах</a:t>
                      </a:r>
                      <a:endParaRPr kumimoji="0" lang="ru-RU" altLang="ru-RU" sz="1800" b="1" i="1"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endParaRPr kumimoji="0" lang="ru-RU" altLang="ru-RU" sz="1800" b="1" i="1"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marL="96008" marR="96008" marT="64007" marB="64007" horzOverflow="overflow">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chemeClr val="accent1">
                        <a:lumMod val="20000"/>
                        <a:lumOff val="80000"/>
                        <a:alpha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endParaRPr kumimoji="0" lang="ru-RU" altLang="ru-RU" sz="1800" b="1" i="1"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ru-RU" altLang="ru-RU" sz="1800" b="1" i="1" u="none" strike="noStrike" kern="1200" cap="none" normalizeH="0" baseline="0" dirty="0" smtClean="0">
                          <a:ln>
                            <a:noFill/>
                          </a:ln>
                          <a:solidFill>
                            <a:srgbClr val="FF0000"/>
                          </a:solidFill>
                          <a:effectLst/>
                          <a:latin typeface="Times New Roman" pitchFamily="18" charset="0"/>
                          <a:ea typeface="+mn-ea"/>
                          <a:cs typeface="Times New Roman" pitchFamily="18" charset="0"/>
                        </a:rPr>
                        <a:t>выявлено 55 фактов на сумму более 48 млн. руб.</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ru-RU" altLang="ru-RU" sz="1800" b="1" i="1" u="none" strike="noStrike" kern="1200" cap="none" normalizeH="0" baseline="0" dirty="0" smtClean="0">
                          <a:ln>
                            <a:noFill/>
                          </a:ln>
                          <a:solidFill>
                            <a:srgbClr val="FF0000"/>
                          </a:solidFill>
                          <a:effectLst/>
                          <a:latin typeface="Times New Roman" pitchFamily="18" charset="0"/>
                          <a:ea typeface="+mn-ea"/>
                          <a:cs typeface="Times New Roman" pitchFamily="18" charset="0"/>
                        </a:rPr>
                        <a:t>(из них шасси автомобилей на сумму более 36 млн. руб.)</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endParaRPr kumimoji="0" lang="ru-RU" altLang="ru-RU" sz="1800" b="1" i="1" u="none" strike="noStrike" kern="1200" cap="none" normalizeH="0" baseline="0" dirty="0" smtClean="0">
                        <a:ln>
                          <a:noFill/>
                        </a:ln>
                        <a:solidFill>
                          <a:srgbClr val="FF0000"/>
                        </a:solidFill>
                        <a:effectLst/>
                        <a:latin typeface="Times New Roman" pitchFamily="18" charset="0"/>
                        <a:ea typeface="+mn-ea"/>
                        <a:cs typeface="Times New Roman" pitchFamily="18" charset="0"/>
                      </a:endParaRPr>
                    </a:p>
                  </a:txBody>
                  <a:tcPr marL="96008" marR="96008" marT="64007" marB="64007" horzOverflow="overflow">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chemeClr val="accent1">
                        <a:lumMod val="20000"/>
                        <a:lumOff val="80000"/>
                        <a:alpha val="40000"/>
                      </a:schemeClr>
                    </a:solidFill>
                  </a:tcPr>
                </a:tc>
              </a:tr>
              <a:tr h="1499614">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endParaRPr kumimoji="0" lang="ru-RU" altLang="ru-RU" sz="1800" b="1" i="1"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ru-RU" altLang="ru-RU" sz="1800" b="1" i="1" u="none" strike="noStrike" kern="1200" cap="none" normalizeH="0" baseline="0" dirty="0" smtClean="0">
                          <a:ln>
                            <a:noFill/>
                          </a:ln>
                          <a:solidFill>
                            <a:schemeClr val="tx1"/>
                          </a:solidFill>
                          <a:effectLst/>
                          <a:latin typeface="Times New Roman" pitchFamily="18" charset="0"/>
                          <a:ea typeface="+mn-ea"/>
                          <a:cs typeface="Times New Roman" pitchFamily="18" charset="0"/>
                        </a:rPr>
                        <a:t>Отсутствие в расчетно-калькуляционных материалах организаций - поставщиков сырья и материалов</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endParaRPr kumimoji="0" lang="ru-RU" altLang="ru-RU" sz="1800" b="1" i="1"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marL="96008" marR="96008" marT="64007" marB="64007" horzOverflow="overflow">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chemeClr val="accent1">
                        <a:lumMod val="20000"/>
                        <a:lumOff val="80000"/>
                        <a:alpha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endParaRPr kumimoji="0" lang="ru-RU" altLang="ru-RU" sz="1800" b="1" i="1"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ru-RU" altLang="ru-RU" sz="1800" b="1" i="1" u="none" strike="noStrike" kern="1200" cap="none" normalizeH="0" baseline="0" dirty="0" smtClean="0">
                          <a:ln>
                            <a:noFill/>
                          </a:ln>
                          <a:solidFill>
                            <a:srgbClr val="FF0000"/>
                          </a:solidFill>
                          <a:effectLst/>
                          <a:latin typeface="Times New Roman" pitchFamily="18" charset="0"/>
                          <a:ea typeface="+mn-ea"/>
                          <a:cs typeface="Times New Roman" pitchFamily="18" charset="0"/>
                        </a:rPr>
                        <a:t>выявлено 14 организаций - поставщиков</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endParaRPr kumimoji="0" lang="ru-RU" altLang="ru-RU" sz="1800" b="1" i="1" u="none" strike="noStrike" kern="1200" cap="none" normalizeH="0" baseline="0" dirty="0" smtClean="0">
                        <a:ln>
                          <a:noFill/>
                        </a:ln>
                        <a:solidFill>
                          <a:srgbClr val="FF0000"/>
                        </a:solidFill>
                        <a:effectLst/>
                        <a:latin typeface="Times New Roman" pitchFamily="18" charset="0"/>
                        <a:ea typeface="+mn-ea"/>
                        <a:cs typeface="Times New Roman" pitchFamily="18" charset="0"/>
                      </a:endParaRPr>
                    </a:p>
                  </a:txBody>
                  <a:tcPr marL="96008" marR="96008" marT="64007" marB="64007" horzOverflow="overflow">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chemeClr val="accent1">
                        <a:lumMod val="20000"/>
                        <a:lumOff val="80000"/>
                        <a:alpha val="40000"/>
                      </a:schemeClr>
                    </a:solidFill>
                  </a:tcPr>
                </a:tc>
              </a:tr>
              <a:tr h="1499614">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endParaRPr kumimoji="0" lang="ru-RU" altLang="ru-RU" sz="1800" b="1" i="1"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ru-RU" altLang="ru-RU" sz="1800" b="1" i="1" u="none" strike="noStrike" kern="1200" cap="none" normalizeH="0" baseline="0" dirty="0" smtClean="0">
                          <a:ln>
                            <a:noFill/>
                          </a:ln>
                          <a:solidFill>
                            <a:schemeClr val="tx1"/>
                          </a:solidFill>
                          <a:effectLst/>
                          <a:latin typeface="Times New Roman" pitchFamily="18" charset="0"/>
                          <a:ea typeface="+mn-ea"/>
                          <a:cs typeface="Times New Roman" pitchFamily="18" charset="0"/>
                        </a:rPr>
                        <a:t>Отсутствие в расчетно-калькуляционных материалах отдельных видов приобретенных товаров</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endParaRPr kumimoji="0" lang="ru-RU" altLang="ru-RU" sz="1800" b="1" i="1"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marL="96008" marR="96008" marT="64007" marB="64007" horzOverflow="overflow">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chemeClr val="accent1">
                        <a:lumMod val="20000"/>
                        <a:lumOff val="80000"/>
                        <a:alpha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endParaRPr kumimoji="0" lang="ru-RU" altLang="ru-RU" sz="1800" b="1" i="1"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ru-RU" altLang="ru-RU" sz="1800" b="1" i="1" u="none" strike="noStrike" kern="1200" cap="none" normalizeH="0" baseline="0" dirty="0" smtClean="0">
                          <a:ln>
                            <a:noFill/>
                          </a:ln>
                          <a:solidFill>
                            <a:srgbClr val="FF0000"/>
                          </a:solidFill>
                          <a:effectLst/>
                          <a:latin typeface="Times New Roman" pitchFamily="18" charset="0"/>
                          <a:ea typeface="+mn-ea"/>
                          <a:cs typeface="Times New Roman" pitchFamily="18" charset="0"/>
                        </a:rPr>
                        <a:t>выявлено 7 фактов на сумму более 17 млн. руб.</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endParaRPr kumimoji="0" lang="ru-RU" altLang="ru-RU" sz="1800" b="1" i="1" u="none" strike="noStrike" kern="1200" cap="none" normalizeH="0" baseline="0" dirty="0" smtClean="0">
                        <a:ln>
                          <a:noFill/>
                        </a:ln>
                        <a:solidFill>
                          <a:srgbClr val="FF0000"/>
                        </a:solidFill>
                        <a:effectLst/>
                        <a:latin typeface="Times New Roman" pitchFamily="18" charset="0"/>
                        <a:ea typeface="+mn-ea"/>
                        <a:cs typeface="Times New Roman" pitchFamily="18" charset="0"/>
                      </a:endParaRPr>
                    </a:p>
                  </a:txBody>
                  <a:tcPr marL="96008" marR="96008" marT="64007" marB="64007" horzOverflow="overflow">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chemeClr val="accent1">
                        <a:lumMod val="20000"/>
                        <a:lumOff val="80000"/>
                        <a:alpha val="40000"/>
                      </a:schemeClr>
                    </a:solidFill>
                  </a:tcPr>
                </a:tc>
              </a:tr>
              <a:tr h="2871214">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endParaRPr kumimoji="0" lang="ru-RU" altLang="ru-RU" sz="1800" b="1" i="1"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ru-RU" altLang="ru-RU" sz="1800" b="1" i="1" u="none" strike="noStrike" kern="1200" cap="none" normalizeH="0" baseline="0" dirty="0" smtClean="0">
                          <a:ln>
                            <a:noFill/>
                          </a:ln>
                          <a:solidFill>
                            <a:schemeClr val="tx1"/>
                          </a:solidFill>
                          <a:effectLst/>
                          <a:latin typeface="Times New Roman" pitchFamily="18" charset="0"/>
                          <a:ea typeface="+mn-ea"/>
                          <a:cs typeface="Times New Roman" pitchFamily="18" charset="0"/>
                        </a:rPr>
                        <a:t>Приобретение большего количества единиц товаров, чем предусмотрено расчетно-калькуляционных материалами</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endParaRPr kumimoji="0" lang="ru-RU" altLang="ru-RU" sz="1800" b="1" i="1"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marL="96008" marR="96008" marT="64007" marB="64007" horzOverflow="overflow">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accent1">
                        <a:lumMod val="20000"/>
                        <a:lumOff val="80000"/>
                        <a:alpha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endParaRPr kumimoji="0" lang="ru-RU" altLang="ru-RU" sz="1800" b="1" i="1"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ru-RU" altLang="ru-RU" sz="1800" b="1" i="1" u="none" strike="noStrike" kern="1200" cap="none" normalizeH="0" baseline="0" dirty="0" smtClean="0">
                          <a:ln>
                            <a:noFill/>
                          </a:ln>
                          <a:solidFill>
                            <a:srgbClr val="FF0000"/>
                          </a:solidFill>
                          <a:effectLst/>
                          <a:latin typeface="Times New Roman" pitchFamily="18" charset="0"/>
                          <a:ea typeface="+mn-ea"/>
                          <a:cs typeface="Times New Roman" pitchFamily="18" charset="0"/>
                        </a:rPr>
                        <a:t>выявлено 7 фактов на сумму более 30 млн. руб.:</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ru-RU" altLang="ru-RU" sz="1800" b="1" i="1" u="none" strike="noStrike" kern="1200" cap="none" normalizeH="0" baseline="0" dirty="0" smtClean="0">
                          <a:ln>
                            <a:noFill/>
                          </a:ln>
                          <a:solidFill>
                            <a:srgbClr val="FF0000"/>
                          </a:solidFill>
                          <a:effectLst/>
                          <a:latin typeface="Times New Roman" pitchFamily="18" charset="0"/>
                          <a:ea typeface="+mn-ea"/>
                          <a:cs typeface="Times New Roman" pitchFamily="18" charset="0"/>
                        </a:rPr>
                        <a:t>компрессоры автомобильные - </a:t>
                      </a:r>
                      <a:r>
                        <a:rPr kumimoji="0" lang="ru-RU" altLang="ru-RU" sz="1800" b="0" i="1" u="none" strike="noStrike" kern="1200" cap="none" normalizeH="0" baseline="0" dirty="0" smtClean="0">
                          <a:ln>
                            <a:noFill/>
                          </a:ln>
                          <a:solidFill>
                            <a:srgbClr val="FF0000"/>
                          </a:solidFill>
                          <a:effectLst/>
                          <a:latin typeface="Times New Roman" pitchFamily="18" charset="0"/>
                          <a:ea typeface="+mn-ea"/>
                          <a:cs typeface="Times New Roman" pitchFamily="18" charset="0"/>
                        </a:rPr>
                        <a:t>план</a:t>
                      </a:r>
                      <a:r>
                        <a:rPr kumimoji="0" lang="ru-RU" altLang="ru-RU" sz="1800" b="1" i="1" u="none" strike="noStrike" kern="1200" cap="none" normalizeH="0" baseline="0" dirty="0" smtClean="0">
                          <a:ln>
                            <a:noFill/>
                          </a:ln>
                          <a:solidFill>
                            <a:srgbClr val="FF0000"/>
                          </a:solidFill>
                          <a:effectLst/>
                          <a:latin typeface="Times New Roman" pitchFamily="18" charset="0"/>
                          <a:ea typeface="+mn-ea"/>
                          <a:cs typeface="Times New Roman" pitchFamily="18" charset="0"/>
                        </a:rPr>
                        <a:t> 104 </a:t>
                      </a:r>
                      <a:r>
                        <a:rPr kumimoji="0" lang="ru-RU" altLang="ru-RU" sz="1800" b="0" i="1" u="none" strike="noStrike" kern="1200" cap="none" normalizeH="0" baseline="0" dirty="0" smtClean="0">
                          <a:ln>
                            <a:noFill/>
                          </a:ln>
                          <a:solidFill>
                            <a:srgbClr val="FF0000"/>
                          </a:solidFill>
                          <a:effectLst/>
                          <a:latin typeface="Times New Roman" pitchFamily="18" charset="0"/>
                          <a:ea typeface="+mn-ea"/>
                          <a:cs typeface="Times New Roman" pitchFamily="18" charset="0"/>
                        </a:rPr>
                        <a:t>факт</a:t>
                      </a:r>
                      <a:r>
                        <a:rPr kumimoji="0" lang="ru-RU" altLang="ru-RU" sz="1800" b="1" i="1" u="none" strike="noStrike" kern="1200" cap="none" normalizeH="0" baseline="0" dirty="0" smtClean="0">
                          <a:ln>
                            <a:noFill/>
                          </a:ln>
                          <a:solidFill>
                            <a:srgbClr val="FF0000"/>
                          </a:solidFill>
                          <a:effectLst/>
                          <a:latin typeface="Times New Roman" pitchFamily="18" charset="0"/>
                          <a:ea typeface="+mn-ea"/>
                          <a:cs typeface="Times New Roman" pitchFamily="18" charset="0"/>
                        </a:rPr>
                        <a:t> 230; </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ru-RU" altLang="ru-RU" sz="1800" b="1" i="1" u="none" strike="noStrike" kern="1200" cap="none" normalizeH="0" baseline="0" dirty="0" smtClean="0">
                          <a:ln>
                            <a:noFill/>
                          </a:ln>
                          <a:solidFill>
                            <a:srgbClr val="FF0000"/>
                          </a:solidFill>
                          <a:effectLst/>
                          <a:latin typeface="Times New Roman" pitchFamily="18" charset="0"/>
                          <a:ea typeface="+mn-ea"/>
                          <a:cs typeface="Times New Roman" pitchFamily="18" charset="0"/>
                        </a:rPr>
                        <a:t>антивандальные видеокамеры - </a:t>
                      </a:r>
                      <a:r>
                        <a:rPr kumimoji="0" lang="ru-RU" altLang="ru-RU" sz="1800" b="0" i="1" u="none" strike="noStrike" kern="1200" cap="none" normalizeH="0" baseline="0" dirty="0" smtClean="0">
                          <a:ln>
                            <a:noFill/>
                          </a:ln>
                          <a:solidFill>
                            <a:srgbClr val="FF0000"/>
                          </a:solidFill>
                          <a:effectLst/>
                          <a:latin typeface="Times New Roman" pitchFamily="18" charset="0"/>
                          <a:ea typeface="+mn-ea"/>
                          <a:cs typeface="Times New Roman" pitchFamily="18" charset="0"/>
                        </a:rPr>
                        <a:t>план</a:t>
                      </a:r>
                      <a:r>
                        <a:rPr kumimoji="0" lang="ru-RU" altLang="ru-RU" sz="1800" b="1" i="1" u="none" strike="noStrike" kern="1200" cap="none" normalizeH="0" baseline="0" dirty="0" smtClean="0">
                          <a:ln>
                            <a:noFill/>
                          </a:ln>
                          <a:solidFill>
                            <a:srgbClr val="FF0000"/>
                          </a:solidFill>
                          <a:effectLst/>
                          <a:latin typeface="Times New Roman" pitchFamily="18" charset="0"/>
                          <a:ea typeface="+mn-ea"/>
                          <a:cs typeface="Times New Roman" pitchFamily="18" charset="0"/>
                        </a:rPr>
                        <a:t> 416 </a:t>
                      </a:r>
                      <a:r>
                        <a:rPr kumimoji="0" lang="ru-RU" altLang="ru-RU" sz="1800" b="0" i="1" u="none" strike="noStrike" kern="1200" cap="none" normalizeH="0" baseline="0" dirty="0" smtClean="0">
                          <a:ln>
                            <a:noFill/>
                          </a:ln>
                          <a:solidFill>
                            <a:srgbClr val="FF0000"/>
                          </a:solidFill>
                          <a:effectLst/>
                          <a:latin typeface="Times New Roman" pitchFamily="18" charset="0"/>
                          <a:ea typeface="+mn-ea"/>
                          <a:cs typeface="Times New Roman" pitchFamily="18" charset="0"/>
                        </a:rPr>
                        <a:t>факт</a:t>
                      </a:r>
                      <a:r>
                        <a:rPr kumimoji="0" lang="ru-RU" altLang="ru-RU" sz="1800" b="1" i="1" u="none" strike="noStrike" kern="1200" cap="none" normalizeH="0" baseline="0" dirty="0" smtClean="0">
                          <a:ln>
                            <a:noFill/>
                          </a:ln>
                          <a:solidFill>
                            <a:srgbClr val="FF0000"/>
                          </a:solidFill>
                          <a:effectLst/>
                          <a:latin typeface="Times New Roman" pitchFamily="18" charset="0"/>
                          <a:ea typeface="+mn-ea"/>
                          <a:cs typeface="Times New Roman" pitchFamily="18" charset="0"/>
                        </a:rPr>
                        <a:t> 801;</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ru-RU" altLang="ru-RU" sz="1800" b="1" i="1" u="none" strike="noStrike" kern="1200" cap="none" normalizeH="0" baseline="0" dirty="0" smtClean="0">
                          <a:ln>
                            <a:noFill/>
                          </a:ln>
                          <a:solidFill>
                            <a:srgbClr val="FF0000"/>
                          </a:solidFill>
                          <a:effectLst/>
                          <a:latin typeface="Times New Roman" pitchFamily="18" charset="0"/>
                          <a:ea typeface="+mn-ea"/>
                          <a:cs typeface="Times New Roman" pitchFamily="18" charset="0"/>
                        </a:rPr>
                        <a:t>микрофоны - </a:t>
                      </a:r>
                      <a:r>
                        <a:rPr kumimoji="0" lang="ru-RU" altLang="ru-RU" sz="1800" b="0" i="1" u="none" strike="noStrike" kern="1200" cap="none" normalizeH="0" baseline="0" dirty="0" smtClean="0">
                          <a:ln>
                            <a:noFill/>
                          </a:ln>
                          <a:solidFill>
                            <a:srgbClr val="FF0000"/>
                          </a:solidFill>
                          <a:effectLst/>
                          <a:latin typeface="Times New Roman" pitchFamily="18" charset="0"/>
                          <a:ea typeface="+mn-ea"/>
                          <a:cs typeface="Times New Roman" pitchFamily="18" charset="0"/>
                        </a:rPr>
                        <a:t>план</a:t>
                      </a:r>
                      <a:r>
                        <a:rPr kumimoji="0" lang="ru-RU" altLang="ru-RU" sz="1800" b="1" i="1" u="none" strike="noStrike" kern="1200" cap="none" normalizeH="0" baseline="0" dirty="0" smtClean="0">
                          <a:ln>
                            <a:noFill/>
                          </a:ln>
                          <a:solidFill>
                            <a:srgbClr val="FF0000"/>
                          </a:solidFill>
                          <a:effectLst/>
                          <a:latin typeface="Times New Roman" pitchFamily="18" charset="0"/>
                          <a:ea typeface="+mn-ea"/>
                          <a:cs typeface="Times New Roman" pitchFamily="18" charset="0"/>
                        </a:rPr>
                        <a:t> 2000 </a:t>
                      </a:r>
                      <a:r>
                        <a:rPr kumimoji="0" lang="ru-RU" altLang="ru-RU" sz="1800" b="0" i="1" u="none" strike="noStrike" kern="1200" cap="none" normalizeH="0" baseline="0" dirty="0" smtClean="0">
                          <a:ln>
                            <a:noFill/>
                          </a:ln>
                          <a:solidFill>
                            <a:srgbClr val="FF0000"/>
                          </a:solidFill>
                          <a:effectLst/>
                          <a:latin typeface="Times New Roman" pitchFamily="18" charset="0"/>
                          <a:ea typeface="+mn-ea"/>
                          <a:cs typeface="Times New Roman" pitchFamily="18" charset="0"/>
                        </a:rPr>
                        <a:t>факт 2</a:t>
                      </a:r>
                      <a:r>
                        <a:rPr kumimoji="0" lang="ru-RU" altLang="ru-RU" sz="1800" b="1" i="1" u="none" strike="noStrike" kern="1200" cap="none" normalizeH="0" baseline="0" dirty="0" smtClean="0">
                          <a:ln>
                            <a:noFill/>
                          </a:ln>
                          <a:solidFill>
                            <a:srgbClr val="FF0000"/>
                          </a:solidFill>
                          <a:effectLst/>
                          <a:latin typeface="Times New Roman" pitchFamily="18" charset="0"/>
                          <a:ea typeface="+mn-ea"/>
                          <a:cs typeface="Times New Roman" pitchFamily="18" charset="0"/>
                        </a:rPr>
                        <a:t>172;</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ru-RU" altLang="ru-RU" sz="1800" b="1" i="1" u="none" strike="noStrike" kern="1200" cap="none" normalizeH="0" baseline="0" dirty="0" smtClean="0">
                          <a:ln>
                            <a:noFill/>
                          </a:ln>
                          <a:solidFill>
                            <a:srgbClr val="FF0000"/>
                          </a:solidFill>
                          <a:effectLst/>
                          <a:latin typeface="Times New Roman" pitchFamily="18" charset="0"/>
                          <a:ea typeface="+mn-ea"/>
                          <a:cs typeface="Times New Roman" pitchFamily="18" charset="0"/>
                        </a:rPr>
                        <a:t>алюминиевые металлические листы - </a:t>
                      </a:r>
                      <a:r>
                        <a:rPr kumimoji="0" lang="ru-RU" altLang="ru-RU" sz="1800" b="0" i="1" u="none" strike="noStrike" kern="1200" cap="none" normalizeH="0" baseline="0" dirty="0" smtClean="0">
                          <a:ln>
                            <a:noFill/>
                          </a:ln>
                          <a:solidFill>
                            <a:srgbClr val="FF0000"/>
                          </a:solidFill>
                          <a:effectLst/>
                          <a:latin typeface="Times New Roman" pitchFamily="18" charset="0"/>
                          <a:ea typeface="+mn-ea"/>
                          <a:cs typeface="Times New Roman" pitchFamily="18" charset="0"/>
                        </a:rPr>
                        <a:t>план</a:t>
                      </a:r>
                      <a:r>
                        <a:rPr kumimoji="0" lang="ru-RU" altLang="ru-RU" sz="1800" b="1" i="1" u="none" strike="noStrike" kern="1200" cap="none" normalizeH="0" baseline="0" dirty="0" smtClean="0">
                          <a:ln>
                            <a:noFill/>
                          </a:ln>
                          <a:solidFill>
                            <a:srgbClr val="FF0000"/>
                          </a:solidFill>
                          <a:effectLst/>
                          <a:latin typeface="Times New Roman" pitchFamily="18" charset="0"/>
                          <a:ea typeface="+mn-ea"/>
                          <a:cs typeface="Times New Roman" pitchFamily="18" charset="0"/>
                        </a:rPr>
                        <a:t> 17300 кг. </a:t>
                      </a:r>
                      <a:r>
                        <a:rPr kumimoji="0" lang="ru-RU" altLang="ru-RU" sz="1800" b="0" i="1" u="none" strike="noStrike" kern="1200" cap="none" normalizeH="0" baseline="0" dirty="0" smtClean="0">
                          <a:ln>
                            <a:noFill/>
                          </a:ln>
                          <a:solidFill>
                            <a:srgbClr val="FF0000"/>
                          </a:solidFill>
                          <a:effectLst/>
                          <a:latin typeface="Times New Roman" pitchFamily="18" charset="0"/>
                          <a:ea typeface="+mn-ea"/>
                          <a:cs typeface="Times New Roman" pitchFamily="18" charset="0"/>
                        </a:rPr>
                        <a:t>факт</a:t>
                      </a:r>
                      <a:r>
                        <a:rPr kumimoji="0" lang="ru-RU" altLang="ru-RU" sz="1800" b="1" i="1" u="none" strike="noStrike" kern="1200" cap="none" normalizeH="0" baseline="0" dirty="0" smtClean="0">
                          <a:ln>
                            <a:noFill/>
                          </a:ln>
                          <a:solidFill>
                            <a:srgbClr val="FF0000"/>
                          </a:solidFill>
                          <a:effectLst/>
                          <a:latin typeface="Times New Roman" pitchFamily="18" charset="0"/>
                          <a:ea typeface="+mn-ea"/>
                          <a:cs typeface="Times New Roman" pitchFamily="18" charset="0"/>
                        </a:rPr>
                        <a:t> 116372 кг.;  </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ru-RU" altLang="ru-RU" sz="1800" b="1" i="1" u="none" strike="noStrike" kern="1200" cap="none" normalizeH="0" baseline="0" dirty="0" smtClean="0">
                          <a:ln>
                            <a:noFill/>
                          </a:ln>
                          <a:solidFill>
                            <a:srgbClr val="FF0000"/>
                          </a:solidFill>
                          <a:effectLst/>
                          <a:latin typeface="Times New Roman" pitchFamily="18" charset="0"/>
                          <a:ea typeface="+mn-ea"/>
                          <a:cs typeface="Times New Roman" pitchFamily="18" charset="0"/>
                        </a:rPr>
                        <a:t>кондиционеры - </a:t>
                      </a:r>
                      <a:r>
                        <a:rPr kumimoji="0" lang="ru-RU" altLang="ru-RU" sz="1800" b="0" i="1" u="none" strike="noStrike" kern="1200" cap="none" normalizeH="0" baseline="0" dirty="0" smtClean="0">
                          <a:ln>
                            <a:noFill/>
                          </a:ln>
                          <a:solidFill>
                            <a:srgbClr val="FF0000"/>
                          </a:solidFill>
                          <a:effectLst/>
                          <a:latin typeface="Times New Roman" pitchFamily="18" charset="0"/>
                          <a:ea typeface="+mn-ea"/>
                          <a:cs typeface="Times New Roman" pitchFamily="18" charset="0"/>
                        </a:rPr>
                        <a:t>план</a:t>
                      </a:r>
                      <a:r>
                        <a:rPr kumimoji="0" lang="ru-RU" altLang="ru-RU" sz="1800" b="1" i="1" u="none" strike="noStrike" kern="1200" cap="none" normalizeH="0" baseline="0" dirty="0" smtClean="0">
                          <a:ln>
                            <a:noFill/>
                          </a:ln>
                          <a:solidFill>
                            <a:srgbClr val="FF0000"/>
                          </a:solidFill>
                          <a:effectLst/>
                          <a:latin typeface="Times New Roman" pitchFamily="18" charset="0"/>
                          <a:ea typeface="+mn-ea"/>
                          <a:cs typeface="Times New Roman" pitchFamily="18" charset="0"/>
                        </a:rPr>
                        <a:t> 1 </a:t>
                      </a:r>
                      <a:r>
                        <a:rPr kumimoji="0" lang="ru-RU" altLang="ru-RU" sz="1800" b="0" i="1" u="none" strike="noStrike" kern="1200" cap="none" normalizeH="0" baseline="0" dirty="0" smtClean="0">
                          <a:ln>
                            <a:noFill/>
                          </a:ln>
                          <a:solidFill>
                            <a:srgbClr val="FF0000"/>
                          </a:solidFill>
                          <a:effectLst/>
                          <a:latin typeface="Times New Roman" pitchFamily="18" charset="0"/>
                          <a:ea typeface="+mn-ea"/>
                          <a:cs typeface="Times New Roman" pitchFamily="18" charset="0"/>
                        </a:rPr>
                        <a:t>факт</a:t>
                      </a:r>
                      <a:r>
                        <a:rPr kumimoji="0" lang="ru-RU" altLang="ru-RU" sz="1800" b="1" i="1" u="none" strike="noStrike" kern="1200" cap="none" normalizeH="0" baseline="0" dirty="0" smtClean="0">
                          <a:ln>
                            <a:noFill/>
                          </a:ln>
                          <a:solidFill>
                            <a:srgbClr val="FF0000"/>
                          </a:solidFill>
                          <a:effectLst/>
                          <a:latin typeface="Times New Roman" pitchFamily="18" charset="0"/>
                          <a:ea typeface="+mn-ea"/>
                          <a:cs typeface="Times New Roman" pitchFamily="18" charset="0"/>
                        </a:rPr>
                        <a:t> 15; </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ru-RU" altLang="ru-RU" sz="1800" b="1" i="1" u="none" strike="noStrike" kern="1200" cap="none" normalizeH="0" baseline="0" dirty="0" smtClean="0">
                          <a:ln>
                            <a:noFill/>
                          </a:ln>
                          <a:solidFill>
                            <a:srgbClr val="FF0000"/>
                          </a:solidFill>
                          <a:effectLst/>
                          <a:latin typeface="Times New Roman" pitchFamily="18" charset="0"/>
                          <a:ea typeface="+mn-ea"/>
                          <a:cs typeface="Times New Roman" pitchFamily="18" charset="0"/>
                        </a:rPr>
                        <a:t>-   переговорные устройства - </a:t>
                      </a:r>
                      <a:r>
                        <a:rPr kumimoji="0" lang="ru-RU" altLang="ru-RU" sz="1800" b="0" i="1" u="none" strike="noStrike" kern="1200" cap="none" normalizeH="0" baseline="0" dirty="0" smtClean="0">
                          <a:ln>
                            <a:noFill/>
                          </a:ln>
                          <a:solidFill>
                            <a:srgbClr val="FF0000"/>
                          </a:solidFill>
                          <a:effectLst/>
                          <a:latin typeface="Times New Roman" pitchFamily="18" charset="0"/>
                          <a:ea typeface="+mn-ea"/>
                          <a:cs typeface="Times New Roman" pitchFamily="18" charset="0"/>
                        </a:rPr>
                        <a:t>план</a:t>
                      </a:r>
                      <a:r>
                        <a:rPr kumimoji="0" lang="ru-RU" altLang="ru-RU" sz="1800" b="1" i="1" u="none" strike="noStrike" kern="1200" cap="none" normalizeH="0" baseline="0" dirty="0" smtClean="0">
                          <a:ln>
                            <a:noFill/>
                          </a:ln>
                          <a:solidFill>
                            <a:srgbClr val="FF0000"/>
                          </a:solidFill>
                          <a:effectLst/>
                          <a:latin typeface="Times New Roman" pitchFamily="18" charset="0"/>
                          <a:ea typeface="+mn-ea"/>
                          <a:cs typeface="Times New Roman" pitchFamily="18" charset="0"/>
                        </a:rPr>
                        <a:t> 430 </a:t>
                      </a:r>
                      <a:r>
                        <a:rPr kumimoji="0" lang="ru-RU" altLang="ru-RU" sz="1800" b="0" i="1" u="none" strike="noStrike" kern="1200" cap="none" normalizeH="0" baseline="0" dirty="0" smtClean="0">
                          <a:ln>
                            <a:noFill/>
                          </a:ln>
                          <a:solidFill>
                            <a:srgbClr val="FF0000"/>
                          </a:solidFill>
                          <a:effectLst/>
                          <a:latin typeface="Times New Roman" pitchFamily="18" charset="0"/>
                          <a:ea typeface="+mn-ea"/>
                          <a:cs typeface="Times New Roman" pitchFamily="18" charset="0"/>
                        </a:rPr>
                        <a:t>факт</a:t>
                      </a:r>
                      <a:r>
                        <a:rPr kumimoji="0" lang="ru-RU" altLang="ru-RU" sz="1800" b="1" i="1" u="none" strike="noStrike" kern="1200" cap="none" normalizeH="0" baseline="0" dirty="0" smtClean="0">
                          <a:ln>
                            <a:noFill/>
                          </a:ln>
                          <a:solidFill>
                            <a:srgbClr val="FF0000"/>
                          </a:solidFill>
                          <a:effectLst/>
                          <a:latin typeface="Times New Roman" pitchFamily="18" charset="0"/>
                          <a:ea typeface="+mn-ea"/>
                          <a:cs typeface="Times New Roman" pitchFamily="18" charset="0"/>
                        </a:rPr>
                        <a:t> 439. </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endParaRPr kumimoji="0" lang="ru-RU" altLang="ru-RU" sz="1800" b="1" i="1" u="none" strike="noStrike" kern="1200" cap="none" normalizeH="0" baseline="0" dirty="0" smtClean="0">
                        <a:ln>
                          <a:noFill/>
                        </a:ln>
                        <a:solidFill>
                          <a:srgbClr val="FF0000"/>
                        </a:solidFill>
                        <a:effectLst/>
                        <a:latin typeface="Times New Roman" pitchFamily="18" charset="0"/>
                        <a:ea typeface="+mn-ea"/>
                        <a:cs typeface="Times New Roman" pitchFamily="18" charset="0"/>
                      </a:endParaRPr>
                    </a:p>
                  </a:txBody>
                  <a:tcPr marL="96008" marR="96008" marT="64007" marB="64007" horzOverflow="overflow">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accent1">
                        <a:lumMod val="20000"/>
                        <a:lumOff val="80000"/>
                        <a:alpha val="40000"/>
                      </a:schemeClr>
                    </a:solidFill>
                  </a:tcPr>
                </a:tc>
              </a:tr>
            </a:tbl>
          </a:graphicData>
        </a:graphic>
      </p:graphicFrame>
      <p:sp>
        <p:nvSpPr>
          <p:cNvPr id="4" name="Номер слайда 3"/>
          <p:cNvSpPr>
            <a:spLocks noGrp="1"/>
          </p:cNvSpPr>
          <p:nvPr>
            <p:ph type="sldNum" sz="quarter" idx="12"/>
          </p:nvPr>
        </p:nvSpPr>
        <p:spPr>
          <a:xfrm>
            <a:off x="9921243" y="9090033"/>
            <a:ext cx="2880360" cy="511175"/>
          </a:xfrm>
        </p:spPr>
        <p:txBody>
          <a:bodyPr/>
          <a:lstStyle/>
          <a:p>
            <a:pPr>
              <a:defRPr/>
            </a:pPr>
            <a:fld id="{B71FCD68-0AFD-4048-852E-53B764BC6EED}" type="slidenum">
              <a:rPr lang="ru-RU" smtClean="0">
                <a:solidFill>
                  <a:prstClr val="black">
                    <a:tint val="75000"/>
                  </a:prstClr>
                </a:solidFill>
              </a:rPr>
              <a:pPr>
                <a:defRPr/>
              </a:pPr>
              <a:t>26</a:t>
            </a:fld>
            <a:endParaRPr lang="ru-RU" dirty="0">
              <a:solidFill>
                <a:prstClr val="black">
                  <a:tint val="75000"/>
                </a:prstClr>
              </a:solidFill>
            </a:endParaRPr>
          </a:p>
        </p:txBody>
      </p:sp>
    </p:spTree>
    <p:extLst>
      <p:ext uri="{BB962C8B-B14F-4D97-AF65-F5344CB8AC3E}">
        <p14:creationId xmlns:p14="http://schemas.microsoft.com/office/powerpoint/2010/main" val="19246463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
          <p:cNvSpPr txBox="1">
            <a:spLocks noChangeArrowheads="1"/>
          </p:cNvSpPr>
          <p:nvPr/>
        </p:nvSpPr>
        <p:spPr bwMode="auto">
          <a:xfrm>
            <a:off x="361508" y="2858204"/>
            <a:ext cx="12248706" cy="3327454"/>
          </a:xfrm>
          <a:prstGeom prst="rect">
            <a:avLst/>
          </a:prstGeom>
          <a:noFill/>
          <a:ln w="9525">
            <a:noFill/>
            <a:miter lim="800000"/>
            <a:headEnd/>
            <a:tailEnd/>
          </a:ln>
          <a:effectLst>
            <a:outerShdw blurRad="44450" dist="27940" dir="5400000" sx="1000" sy="1000" algn="ctr">
              <a:srgbClr val="000000">
                <a:alpha val="32000"/>
              </a:srgbClr>
            </a:outerShdw>
          </a:effectLst>
        </p:spPr>
        <p:txBody>
          <a:bodyPr wrap="square" lIns="94875" tIns="47437" rIns="94875" bIns="47437" anchor="ctr">
            <a:spAutoFit/>
          </a:bodyPr>
          <a:lstStyle/>
          <a:p>
            <a:pPr algn="ctr">
              <a:lnSpc>
                <a:spcPct val="150000"/>
              </a:lnSpc>
            </a:pPr>
            <a:r>
              <a:rPr lang="ru-RU" sz="2800" b="1" dirty="0">
                <a:latin typeface="Times New Roman" panose="02020603050405020304" pitchFamily="18" charset="0"/>
                <a:cs typeface="Times New Roman" panose="02020603050405020304" pitchFamily="18" charset="0"/>
              </a:rPr>
              <a:t>ЭКСПЕРИМЕНТ,  ПРОВОДИМЫЙ </a:t>
            </a:r>
          </a:p>
          <a:p>
            <a:pPr algn="ctr">
              <a:lnSpc>
                <a:spcPct val="150000"/>
              </a:lnSpc>
            </a:pPr>
            <a:r>
              <a:rPr lang="ru-RU" sz="2800" b="1" dirty="0">
                <a:latin typeface="Times New Roman" panose="02020603050405020304" pitchFamily="18" charset="0"/>
                <a:cs typeface="Times New Roman" panose="02020603050405020304" pitchFamily="18" charset="0"/>
              </a:rPr>
              <a:t>ФЕДЕРАЛЬНЫМ КАЗНАЧЕЙСТВОМ В РЕСПУБЛИКЕ ТАТАРСТАН В РАМКАХ «ГРАЖДАНСКОГО» КАЗНАЧЕЙСКОГО СОПРОВОЖДЕНИЯ</a:t>
            </a:r>
          </a:p>
          <a:p>
            <a:pPr algn="ctr">
              <a:lnSpc>
                <a:spcPct val="150000"/>
              </a:lnSpc>
            </a:pPr>
            <a:r>
              <a:rPr lang="ru-RU" sz="2800" b="1" dirty="0">
                <a:latin typeface="Times New Roman" panose="02020603050405020304" pitchFamily="18" charset="0"/>
                <a:cs typeface="Times New Roman" panose="02020603050405020304" pitchFamily="18" charset="0"/>
              </a:rPr>
              <a:t>    ДЛЯ ВЫРАБОТКИ </a:t>
            </a:r>
            <a:r>
              <a:rPr lang="ru-RU" sz="2800" b="1" dirty="0" smtClean="0">
                <a:latin typeface="Times New Roman" panose="02020603050405020304" pitchFamily="18" charset="0"/>
                <a:cs typeface="Times New Roman" panose="02020603050405020304" pitchFamily="18" charset="0"/>
              </a:rPr>
              <a:t>МЕХАНИЗМОВ, </a:t>
            </a:r>
            <a:r>
              <a:rPr lang="ru-RU" sz="2800" b="1" dirty="0">
                <a:latin typeface="Times New Roman" panose="02020603050405020304" pitchFamily="18" charset="0"/>
                <a:cs typeface="Times New Roman" panose="02020603050405020304" pitchFamily="18" charset="0"/>
              </a:rPr>
              <a:t>ПРЕДОТВРАЩАЮЩИХ НЕОБОСНОВАННОЕ ЗАВЫШЕНИЕ ЦЕН</a:t>
            </a:r>
            <a:endParaRPr lang="ru-RU" sz="2800" b="1" dirty="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a:xfrm>
            <a:off x="9921243" y="9090033"/>
            <a:ext cx="2880360" cy="511175"/>
          </a:xfrm>
        </p:spPr>
        <p:txBody>
          <a:bodyPr/>
          <a:lstStyle/>
          <a:p>
            <a:pPr>
              <a:defRPr/>
            </a:pPr>
            <a:fld id="{B71FCD68-0AFD-4048-852E-53B764BC6EED}" type="slidenum">
              <a:rPr lang="ru-RU" smtClean="0">
                <a:solidFill>
                  <a:prstClr val="black">
                    <a:tint val="75000"/>
                  </a:prstClr>
                </a:solidFill>
              </a:rPr>
              <a:pPr>
                <a:defRPr/>
              </a:pPr>
              <a:t>27</a:t>
            </a:fld>
            <a:endParaRPr lang="ru-RU" dirty="0">
              <a:solidFill>
                <a:prstClr val="black">
                  <a:tint val="75000"/>
                </a:prstClr>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18" y="141332"/>
            <a:ext cx="5078673" cy="1931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68696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p:cNvCxnSpPr/>
          <p:nvPr/>
        </p:nvCxnSpPr>
        <p:spPr>
          <a:xfrm>
            <a:off x="9724377" y="4395031"/>
            <a:ext cx="834" cy="1206899"/>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Прямая соединительная линия 2"/>
          <p:cNvCxnSpPr/>
          <p:nvPr/>
        </p:nvCxnSpPr>
        <p:spPr>
          <a:xfrm>
            <a:off x="2935160" y="4376024"/>
            <a:ext cx="0" cy="1224679"/>
          </a:xfrm>
          <a:prstGeom prst="line">
            <a:avLst/>
          </a:prstGeom>
        </p:spPr>
        <p:style>
          <a:lnRef idx="1">
            <a:schemeClr val="accent1"/>
          </a:lnRef>
          <a:fillRef idx="0">
            <a:schemeClr val="accent1"/>
          </a:fillRef>
          <a:effectRef idx="0">
            <a:schemeClr val="accent1"/>
          </a:effectRef>
          <a:fontRef idx="minor">
            <a:schemeClr val="tx1"/>
          </a:fontRef>
        </p:style>
      </p:cxnSp>
      <p:sp>
        <p:nvSpPr>
          <p:cNvPr id="11" name="Скругленный прямоугольник 10"/>
          <p:cNvSpPr/>
          <p:nvPr/>
        </p:nvSpPr>
        <p:spPr>
          <a:xfrm>
            <a:off x="624707" y="430854"/>
            <a:ext cx="11552214" cy="442911"/>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666" tIns="45826" rIns="91666" bIns="45826" numCol="1" anchor="ctr" anchorCtr="0" compatLnSpc="1">
            <a:prstTxWarp prst="textNoShape">
              <a:avLst/>
            </a:prstTxWarp>
            <a:spAutoFit/>
          </a:bodyPr>
          <a:lstStyle/>
          <a:p>
            <a:pPr algn="ctr" eaLnBrk="0" hangingPunct="0"/>
            <a:r>
              <a:rPr lang="ru-RU" sz="2000" b="1" dirty="0">
                <a:solidFill>
                  <a:prstClr val="black"/>
                </a:solidFill>
                <a:latin typeface="Times New Roman" pitchFamily="18" charset="0"/>
                <a:cs typeface="Times New Roman" pitchFamily="18" charset="0"/>
              </a:rPr>
              <a:t>МОДЕЛЬ ПРОВЕДЕНИЯ ЭКСПЕРИМЕНТА </a:t>
            </a:r>
          </a:p>
        </p:txBody>
      </p:sp>
      <p:cxnSp>
        <p:nvCxnSpPr>
          <p:cNvPr id="42" name="Прямая соединительная линия 41"/>
          <p:cNvCxnSpPr/>
          <p:nvPr/>
        </p:nvCxnSpPr>
        <p:spPr>
          <a:xfrm>
            <a:off x="280035" y="4091625"/>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65" name="Прямоугольник 64"/>
          <p:cNvSpPr/>
          <p:nvPr/>
        </p:nvSpPr>
        <p:spPr>
          <a:xfrm>
            <a:off x="5073980" y="8534478"/>
            <a:ext cx="3213735" cy="893445"/>
          </a:xfrm>
          <a:prstGeom prst="rect">
            <a:avLst/>
          </a:prstGeom>
          <a:solidFill>
            <a:schemeClr val="accent1">
              <a:lumMod val="20000"/>
              <a:lumOff val="80000"/>
            </a:schemeClr>
          </a:solidFill>
          <a:ln w="1270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07834" tIns="53920" rIns="107834" bIns="53920" anchor="ctr"/>
          <a:lstStyle/>
          <a:p>
            <a:pPr algn="ctr" fontAlgn="auto">
              <a:spcBef>
                <a:spcPts val="0"/>
              </a:spcBef>
              <a:spcAft>
                <a:spcPts val="0"/>
              </a:spcAft>
              <a:defRPr/>
            </a:pPr>
            <a:endParaRPr lang="ru-RU" sz="1400" dirty="0">
              <a:solidFill>
                <a:prstClr val="black"/>
              </a:solidFill>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ru-RU" sz="1400" b="1" dirty="0">
                <a:solidFill>
                  <a:prstClr val="black"/>
                </a:solidFill>
                <a:latin typeface="Times New Roman" panose="02020603050405020304" pitchFamily="18" charset="0"/>
                <a:cs typeface="Times New Roman" panose="02020603050405020304" pitchFamily="18" charset="0"/>
              </a:rPr>
              <a:t>3. САНКЦИОНИРОВАНИЕ </a:t>
            </a:r>
          </a:p>
          <a:p>
            <a:pPr algn="ctr" fontAlgn="auto">
              <a:spcBef>
                <a:spcPts val="0"/>
              </a:spcBef>
              <a:spcAft>
                <a:spcPts val="0"/>
              </a:spcAft>
              <a:defRPr/>
            </a:pPr>
            <a:r>
              <a:rPr lang="ru-RU" sz="1400" dirty="0">
                <a:solidFill>
                  <a:prstClr val="black"/>
                </a:solidFill>
                <a:latin typeface="Times New Roman" panose="02020603050405020304" pitchFamily="18" charset="0"/>
                <a:cs typeface="Times New Roman" panose="02020603050405020304" pitchFamily="18" charset="0"/>
              </a:rPr>
              <a:t> </a:t>
            </a:r>
          </a:p>
        </p:txBody>
      </p:sp>
      <p:cxnSp>
        <p:nvCxnSpPr>
          <p:cNvPr id="72" name="Прямая со стрелкой 71"/>
          <p:cNvCxnSpPr>
            <a:stCxn id="24" idx="3"/>
          </p:cNvCxnSpPr>
          <p:nvPr/>
        </p:nvCxnSpPr>
        <p:spPr>
          <a:xfrm flipV="1">
            <a:off x="4370548" y="9194486"/>
            <a:ext cx="703475" cy="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3" name="Прямоугольник 72"/>
          <p:cNvSpPr/>
          <p:nvPr/>
        </p:nvSpPr>
        <p:spPr>
          <a:xfrm rot="10800000" flipV="1">
            <a:off x="3912780" y="5307333"/>
            <a:ext cx="4954772" cy="2105694"/>
          </a:xfrm>
          <a:prstGeom prst="rect">
            <a:avLst/>
          </a:prstGeom>
          <a:solidFill>
            <a:schemeClr val="accent1">
              <a:lumMod val="20000"/>
              <a:lumOff val="80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107834" tIns="53920" rIns="107834" bIns="53920" anchor="ctr"/>
          <a:lstStyle/>
          <a:p>
            <a:pPr algn="ctr" fontAlgn="auto">
              <a:spcBef>
                <a:spcPts val="0"/>
              </a:spcBef>
              <a:spcAft>
                <a:spcPts val="0"/>
              </a:spcAft>
              <a:defRPr/>
            </a:pPr>
            <a:r>
              <a:rPr lang="ru-RU" sz="1600" b="1" dirty="0">
                <a:solidFill>
                  <a:prstClr val="black"/>
                </a:solidFill>
                <a:latin typeface="Times New Roman" panose="02020603050405020304" pitchFamily="18" charset="0"/>
                <a:cs typeface="Times New Roman" panose="02020603050405020304" pitchFamily="18" charset="0"/>
              </a:rPr>
              <a:t>1. Контроль</a:t>
            </a:r>
          </a:p>
          <a:p>
            <a:pPr marL="202189" indent="-202189" algn="ctr" fontAlgn="auto">
              <a:spcBef>
                <a:spcPts val="0"/>
              </a:spcBef>
              <a:spcAft>
                <a:spcPts val="0"/>
              </a:spcAft>
              <a:buFontTx/>
              <a:buChar char="-"/>
              <a:defRPr/>
            </a:pPr>
            <a:r>
              <a:rPr lang="ru-RU" sz="1600" dirty="0">
                <a:solidFill>
                  <a:prstClr val="black"/>
                </a:solidFill>
                <a:latin typeface="Times New Roman" panose="02020603050405020304" pitchFamily="18" charset="0"/>
                <a:cs typeface="Times New Roman" panose="02020603050405020304" pitchFamily="18" charset="0"/>
              </a:rPr>
              <a:t>ЛБО; </a:t>
            </a:r>
          </a:p>
          <a:p>
            <a:pPr marL="202189" indent="-202189" algn="ctr" fontAlgn="auto">
              <a:spcBef>
                <a:spcPts val="0"/>
              </a:spcBef>
              <a:spcAft>
                <a:spcPts val="0"/>
              </a:spcAft>
              <a:buFontTx/>
              <a:buChar char="-"/>
              <a:defRPr/>
            </a:pPr>
            <a:r>
              <a:rPr lang="ru-RU" sz="1600" dirty="0">
                <a:solidFill>
                  <a:prstClr val="black"/>
                </a:solidFill>
                <a:latin typeface="Times New Roman" panose="02020603050405020304" pitchFamily="18" charset="0"/>
                <a:cs typeface="Times New Roman" panose="02020603050405020304" pitchFamily="18" charset="0"/>
              </a:rPr>
              <a:t>план закупок;</a:t>
            </a:r>
          </a:p>
          <a:p>
            <a:pPr marL="202189" indent="-202189" algn="ctr" fontAlgn="auto">
              <a:spcBef>
                <a:spcPts val="0"/>
              </a:spcBef>
              <a:spcAft>
                <a:spcPts val="0"/>
              </a:spcAft>
              <a:buFontTx/>
              <a:buChar char="-"/>
              <a:defRPr/>
            </a:pPr>
            <a:r>
              <a:rPr lang="ru-RU" sz="1600" dirty="0">
                <a:solidFill>
                  <a:prstClr val="black"/>
                </a:solidFill>
                <a:latin typeface="Times New Roman" panose="02020603050405020304" pitchFamily="18" charset="0"/>
                <a:cs typeface="Times New Roman" panose="02020603050405020304" pitchFamily="18" charset="0"/>
              </a:rPr>
              <a:t>план-график закупок;</a:t>
            </a:r>
          </a:p>
          <a:p>
            <a:pPr algn="ctr" fontAlgn="auto">
              <a:spcBef>
                <a:spcPts val="0"/>
              </a:spcBef>
              <a:spcAft>
                <a:spcPts val="0"/>
              </a:spcAft>
              <a:defRPr/>
            </a:pPr>
            <a:r>
              <a:rPr lang="ru-RU" sz="1600" b="1" dirty="0">
                <a:solidFill>
                  <a:prstClr val="black"/>
                </a:solidFill>
                <a:latin typeface="Times New Roman" panose="02020603050405020304" pitchFamily="18" charset="0"/>
                <a:cs typeface="Times New Roman" panose="02020603050405020304" pitchFamily="18" charset="0"/>
              </a:rPr>
              <a:t>2. Дополнительный </a:t>
            </a:r>
            <a:r>
              <a:rPr lang="ru-RU" sz="1600" b="1" dirty="0">
                <a:solidFill>
                  <a:prstClr val="black"/>
                </a:solidFill>
                <a:latin typeface="Times New Roman" panose="02020603050405020304" pitchFamily="18" charset="0"/>
                <a:cs typeface="Times New Roman" panose="02020603050405020304" pitchFamily="18" charset="0"/>
              </a:rPr>
              <a:t>контроль правильности:</a:t>
            </a:r>
          </a:p>
          <a:p>
            <a:pPr algn="ctr" fontAlgn="auto">
              <a:spcBef>
                <a:spcPts val="0"/>
              </a:spcBef>
              <a:spcAft>
                <a:spcPts val="0"/>
              </a:spcAft>
              <a:defRPr/>
            </a:pPr>
            <a:r>
              <a:rPr lang="ru-RU" sz="1600" b="1" dirty="0">
                <a:solidFill>
                  <a:prstClr val="black"/>
                </a:solidFill>
                <a:latin typeface="Times New Roman" panose="02020603050405020304" pitchFamily="18" charset="0"/>
                <a:cs typeface="Times New Roman" panose="02020603050405020304" pitchFamily="18" charset="0"/>
              </a:rPr>
              <a:t>- обоснования </a:t>
            </a:r>
            <a:r>
              <a:rPr lang="ru-RU" sz="1600" b="1" dirty="0">
                <a:solidFill>
                  <a:prstClr val="black"/>
                </a:solidFill>
                <a:latin typeface="Times New Roman" panose="02020603050405020304" pitchFamily="18" charset="0"/>
                <a:cs typeface="Times New Roman" panose="02020603050405020304" pitchFamily="18" charset="0"/>
              </a:rPr>
              <a:t>НМЦК;</a:t>
            </a:r>
          </a:p>
          <a:p>
            <a:pPr marL="202189" indent="-202189" algn="ctr" fontAlgn="auto">
              <a:spcBef>
                <a:spcPts val="0"/>
              </a:spcBef>
              <a:spcAft>
                <a:spcPts val="0"/>
              </a:spcAft>
              <a:buFontTx/>
              <a:buChar char="-"/>
              <a:defRPr/>
            </a:pPr>
            <a:r>
              <a:rPr lang="ru-RU" sz="1600" b="1" dirty="0">
                <a:solidFill>
                  <a:prstClr val="black"/>
                </a:solidFill>
                <a:latin typeface="Times New Roman" panose="02020603050405020304" pitchFamily="18" charset="0"/>
                <a:cs typeface="Times New Roman" panose="02020603050405020304" pitchFamily="18" charset="0"/>
              </a:rPr>
              <a:t>расчета стоимости </a:t>
            </a:r>
            <a:r>
              <a:rPr lang="ru-RU" sz="1600" b="1" dirty="0">
                <a:solidFill>
                  <a:prstClr val="black"/>
                </a:solidFill>
                <a:latin typeface="Times New Roman" panose="02020603050405020304" pitchFamily="18" charset="0"/>
                <a:cs typeface="Times New Roman" panose="02020603050405020304" pitchFamily="18" charset="0"/>
              </a:rPr>
              <a:t>сметной документации </a:t>
            </a:r>
          </a:p>
        </p:txBody>
      </p:sp>
      <p:cxnSp>
        <p:nvCxnSpPr>
          <p:cNvPr id="9" name="Прямая соединительная линия 8"/>
          <p:cNvCxnSpPr/>
          <p:nvPr/>
        </p:nvCxnSpPr>
        <p:spPr>
          <a:xfrm>
            <a:off x="8501063" y="1743841"/>
            <a:ext cx="0" cy="1898015"/>
          </a:xfrm>
          <a:prstGeom prst="line">
            <a:avLst/>
          </a:prstGeom>
          <a:ln>
            <a:tailEnd type="none"/>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4205527" y="1728955"/>
            <a:ext cx="6668" cy="1898015"/>
          </a:xfrm>
          <a:prstGeom prst="line">
            <a:avLst/>
          </a:prstGeom>
          <a:ln>
            <a:tailEnd type="none"/>
          </a:ln>
        </p:spPr>
        <p:style>
          <a:lnRef idx="1">
            <a:schemeClr val="accent1"/>
          </a:lnRef>
          <a:fillRef idx="0">
            <a:schemeClr val="accent1"/>
          </a:fillRef>
          <a:effectRef idx="0">
            <a:schemeClr val="accent1"/>
          </a:effectRef>
          <a:fontRef idx="minor">
            <a:schemeClr val="tx1"/>
          </a:fontRef>
        </p:style>
      </p:cxnSp>
      <p:sp>
        <p:nvSpPr>
          <p:cNvPr id="59" name="Прямоугольник 58"/>
          <p:cNvSpPr/>
          <p:nvPr/>
        </p:nvSpPr>
        <p:spPr>
          <a:xfrm>
            <a:off x="3580451" y="2091378"/>
            <a:ext cx="5500688" cy="1228109"/>
          </a:xfrm>
          <a:prstGeom prst="rect">
            <a:avLst/>
          </a:prstGeom>
          <a:solidFill>
            <a:schemeClr val="accent1">
              <a:lumMod val="20000"/>
              <a:lumOff val="80000"/>
            </a:schemeClr>
          </a:solidFill>
          <a:ln w="12700" cmpd="sng">
            <a:solidFill>
              <a:schemeClr val="accent1">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07834" tIns="53920" rIns="107834" bIns="53920" anchor="ctr"/>
          <a:lstStyle/>
          <a:p>
            <a:pPr algn="ctr" fontAlgn="auto">
              <a:spcBef>
                <a:spcPts val="0"/>
              </a:spcBef>
              <a:spcAft>
                <a:spcPts val="0"/>
              </a:spcAft>
              <a:defRPr/>
            </a:pPr>
            <a:r>
              <a:rPr lang="ru-RU" sz="1600" b="1" dirty="0">
                <a:solidFill>
                  <a:prstClr val="black"/>
                </a:solidFill>
                <a:latin typeface="Times New Roman" panose="02020603050405020304" pitchFamily="18" charset="0"/>
                <a:cs typeface="Times New Roman" panose="02020603050405020304" pitchFamily="18" charset="0"/>
              </a:rPr>
              <a:t>Формирование НМЦК (</a:t>
            </a:r>
            <a:r>
              <a:rPr lang="ru-RU" sz="1600" b="1" dirty="0">
                <a:solidFill>
                  <a:schemeClr val="tx1"/>
                </a:solidFill>
                <a:latin typeface="Times New Roman" panose="02020603050405020304" pitchFamily="18" charset="0"/>
                <a:cs typeface="Times New Roman" panose="02020603050405020304" pitchFamily="18" charset="0"/>
              </a:rPr>
              <a:t>цены с единственным поставщиком) </a:t>
            </a:r>
            <a:r>
              <a:rPr lang="ru-RU" sz="1600" b="1" dirty="0">
                <a:solidFill>
                  <a:prstClr val="black"/>
                </a:solidFill>
                <a:latin typeface="Times New Roman" panose="02020603050405020304" pitchFamily="18" charset="0"/>
                <a:cs typeface="Times New Roman" panose="02020603050405020304" pitchFamily="18" charset="0"/>
              </a:rPr>
              <a:t>самостоятельно</a:t>
            </a:r>
          </a:p>
          <a:p>
            <a:pPr algn="ctr" fontAlgn="auto">
              <a:spcBef>
                <a:spcPts val="0"/>
              </a:spcBef>
              <a:spcAft>
                <a:spcPts val="0"/>
              </a:spcAft>
              <a:defRPr/>
            </a:pPr>
            <a:r>
              <a:rPr lang="ru-RU" sz="1600" dirty="0">
                <a:solidFill>
                  <a:prstClr val="black"/>
                </a:solidFill>
                <a:latin typeface="Times New Roman" panose="02020603050405020304" pitchFamily="18" charset="0"/>
                <a:cs typeface="Times New Roman" panose="02020603050405020304" pitchFamily="18" charset="0"/>
              </a:rPr>
              <a:t>(приказ Минэкономразвития № 567)</a:t>
            </a:r>
          </a:p>
          <a:p>
            <a:pPr algn="ctr" fontAlgn="auto">
              <a:spcBef>
                <a:spcPts val="0"/>
              </a:spcBef>
              <a:spcAft>
                <a:spcPts val="0"/>
              </a:spcAft>
              <a:defRPr/>
            </a:pPr>
            <a:r>
              <a:rPr lang="ru-RU" sz="1600" dirty="0">
                <a:solidFill>
                  <a:prstClr val="black"/>
                </a:solidFill>
                <a:latin typeface="Times New Roman" panose="02020603050405020304" pitchFamily="18" charset="0"/>
                <a:cs typeface="Times New Roman" panose="02020603050405020304" pitchFamily="18" charset="0"/>
              </a:rPr>
              <a:t>(иные источники информации)</a:t>
            </a:r>
          </a:p>
        </p:txBody>
      </p:sp>
      <p:cxnSp>
        <p:nvCxnSpPr>
          <p:cNvPr id="31" name="Прямая со стрелкой 30"/>
          <p:cNvCxnSpPr/>
          <p:nvPr/>
        </p:nvCxnSpPr>
        <p:spPr>
          <a:xfrm>
            <a:off x="1648539" y="4376021"/>
            <a:ext cx="0" cy="32649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2" name="Прямоугольник 91"/>
          <p:cNvSpPr/>
          <p:nvPr/>
        </p:nvSpPr>
        <p:spPr>
          <a:xfrm>
            <a:off x="2215624" y="1339710"/>
            <a:ext cx="8339648" cy="44718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834" tIns="53920" rIns="107834" bIns="53920" anchor="ctr"/>
          <a:lstStyle/>
          <a:p>
            <a:pPr algn="ctr" fontAlgn="auto">
              <a:spcBef>
                <a:spcPts val="0"/>
              </a:spcBef>
              <a:spcAft>
                <a:spcPts val="0"/>
              </a:spcAft>
              <a:defRPr/>
            </a:pPr>
            <a:r>
              <a:rPr lang="ru-RU" b="1" dirty="0">
                <a:solidFill>
                  <a:prstClr val="black"/>
                </a:solidFill>
                <a:latin typeface="Times New Roman" panose="02020603050405020304" pitchFamily="18" charset="0"/>
                <a:cs typeface="Times New Roman" panose="02020603050405020304" pitchFamily="18" charset="0"/>
              </a:rPr>
              <a:t>Заказчик (участник эксперимента)</a:t>
            </a:r>
          </a:p>
        </p:txBody>
      </p:sp>
      <p:sp>
        <p:nvSpPr>
          <p:cNvPr id="98" name="Прямоугольник 97"/>
          <p:cNvSpPr/>
          <p:nvPr/>
        </p:nvSpPr>
        <p:spPr>
          <a:xfrm>
            <a:off x="842693" y="7640958"/>
            <a:ext cx="3536188" cy="1044649"/>
          </a:xfrm>
          <a:prstGeom prst="rect">
            <a:avLst/>
          </a:prstGeom>
          <a:solidFill>
            <a:schemeClr val="accent1">
              <a:lumMod val="20000"/>
              <a:lumOff val="80000"/>
            </a:schemeClr>
          </a:solidFill>
          <a:ln w="1270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07834" tIns="53920" rIns="107834" bIns="53920" anchor="ctr"/>
          <a:lstStyle/>
          <a:p>
            <a:pPr algn="ctr" fontAlgn="auto">
              <a:spcBef>
                <a:spcPts val="0"/>
              </a:spcBef>
              <a:spcAft>
                <a:spcPts val="0"/>
              </a:spcAft>
              <a:defRPr/>
            </a:pPr>
            <a:r>
              <a:rPr lang="ru-RU" sz="1600" b="1" dirty="0">
                <a:solidFill>
                  <a:prstClr val="black"/>
                </a:solidFill>
                <a:latin typeface="Times New Roman" panose="02020603050405020304" pitchFamily="18" charset="0"/>
                <a:cs typeface="Times New Roman" panose="02020603050405020304" pitchFamily="18" charset="0"/>
              </a:rPr>
              <a:t>ЕИС </a:t>
            </a:r>
          </a:p>
          <a:p>
            <a:pPr algn="ctr" fontAlgn="auto">
              <a:spcBef>
                <a:spcPts val="0"/>
              </a:spcBef>
              <a:spcAft>
                <a:spcPts val="0"/>
              </a:spcAft>
              <a:defRPr/>
            </a:pPr>
            <a:r>
              <a:rPr lang="ru-RU" sz="1600" dirty="0">
                <a:solidFill>
                  <a:prstClr val="black"/>
                </a:solidFill>
                <a:latin typeface="Times New Roman" panose="02020603050405020304" pitchFamily="18" charset="0"/>
                <a:cs typeface="Times New Roman" panose="02020603050405020304" pitchFamily="18" charset="0"/>
              </a:rPr>
              <a:t>Закупка </a:t>
            </a:r>
            <a:r>
              <a:rPr lang="ru-RU" sz="1600" b="1" dirty="0">
                <a:solidFill>
                  <a:prstClr val="black"/>
                </a:solidFill>
                <a:latin typeface="Times New Roman" panose="02020603050405020304" pitchFamily="18" charset="0"/>
                <a:cs typeface="Times New Roman" panose="02020603050405020304" pitchFamily="18" charset="0"/>
              </a:rPr>
              <a:t>конкурентным</a:t>
            </a:r>
            <a:r>
              <a:rPr lang="ru-RU" sz="1600" dirty="0">
                <a:solidFill>
                  <a:prstClr val="black"/>
                </a:solidFill>
                <a:latin typeface="Times New Roman" panose="02020603050405020304" pitchFamily="18" charset="0"/>
                <a:cs typeface="Times New Roman" panose="02020603050405020304" pitchFamily="18" charset="0"/>
              </a:rPr>
              <a:t> способом</a:t>
            </a:r>
          </a:p>
          <a:p>
            <a:pPr algn="ctr" fontAlgn="auto">
              <a:spcBef>
                <a:spcPts val="0"/>
              </a:spcBef>
              <a:spcAft>
                <a:spcPts val="0"/>
              </a:spcAft>
              <a:defRPr/>
            </a:pPr>
            <a:r>
              <a:rPr lang="ru-RU" sz="1300" dirty="0">
                <a:solidFill>
                  <a:prstClr val="black"/>
                </a:solidFill>
                <a:latin typeface="Times New Roman" panose="02020603050405020304" pitchFamily="18" charset="0"/>
                <a:cs typeface="Times New Roman" panose="02020603050405020304" pitchFamily="18" charset="0"/>
              </a:rPr>
              <a:t>Размещение Извещения, определение поставщика (подрядчика, исполнителя)</a:t>
            </a:r>
          </a:p>
        </p:txBody>
      </p:sp>
      <p:sp>
        <p:nvSpPr>
          <p:cNvPr id="99" name="Прямоугольник 98"/>
          <p:cNvSpPr/>
          <p:nvPr/>
        </p:nvSpPr>
        <p:spPr>
          <a:xfrm>
            <a:off x="8956123" y="8534478"/>
            <a:ext cx="3075385" cy="893445"/>
          </a:xfrm>
          <a:prstGeom prst="rect">
            <a:avLst/>
          </a:prstGeom>
          <a:solidFill>
            <a:schemeClr val="accent1">
              <a:lumMod val="20000"/>
              <a:lumOff val="80000"/>
            </a:schemeClr>
          </a:solidFill>
          <a:ln w="1270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07834" tIns="53920" rIns="107834" bIns="53920" anchor="ctr"/>
          <a:lstStyle/>
          <a:p>
            <a:pPr algn="ctr" fontAlgn="auto">
              <a:spcBef>
                <a:spcPts val="0"/>
              </a:spcBef>
              <a:spcAft>
                <a:spcPts val="0"/>
              </a:spcAft>
              <a:defRPr/>
            </a:pPr>
            <a:r>
              <a:rPr lang="ru-RU" sz="1600" dirty="0">
                <a:solidFill>
                  <a:prstClr val="black"/>
                </a:solidFill>
                <a:latin typeface="Times New Roman" panose="02020603050405020304" pitchFamily="18" charset="0"/>
                <a:cs typeface="Times New Roman" panose="02020603050405020304" pitchFamily="18" charset="0"/>
              </a:rPr>
              <a:t>Закупка у </a:t>
            </a:r>
            <a:r>
              <a:rPr lang="ru-RU" sz="1600" b="1" dirty="0">
                <a:solidFill>
                  <a:prstClr val="black"/>
                </a:solidFill>
                <a:latin typeface="Times New Roman" panose="02020603050405020304" pitchFamily="18" charset="0"/>
                <a:cs typeface="Times New Roman" panose="02020603050405020304" pitchFamily="18" charset="0"/>
              </a:rPr>
              <a:t>единственного</a:t>
            </a:r>
            <a:r>
              <a:rPr lang="ru-RU" sz="1600" dirty="0">
                <a:solidFill>
                  <a:prstClr val="black"/>
                </a:solidFill>
                <a:latin typeface="Times New Roman" panose="02020603050405020304" pitchFamily="18" charset="0"/>
                <a:cs typeface="Times New Roman" panose="02020603050405020304" pitchFamily="18" charset="0"/>
              </a:rPr>
              <a:t> поставщика</a:t>
            </a:r>
          </a:p>
          <a:p>
            <a:pPr algn="ctr" fontAlgn="auto">
              <a:spcBef>
                <a:spcPts val="0"/>
              </a:spcBef>
              <a:spcAft>
                <a:spcPts val="0"/>
              </a:spcAft>
              <a:defRPr/>
            </a:pPr>
            <a:r>
              <a:rPr lang="ru-RU" sz="1300" dirty="0">
                <a:solidFill>
                  <a:prstClr val="black"/>
                </a:solidFill>
                <a:latin typeface="Times New Roman" panose="02020603050405020304" pitchFamily="18" charset="0"/>
                <a:cs typeface="Times New Roman" panose="02020603050405020304" pitchFamily="18" charset="0"/>
              </a:rPr>
              <a:t>Заключение ГК </a:t>
            </a:r>
          </a:p>
        </p:txBody>
      </p:sp>
      <p:cxnSp>
        <p:nvCxnSpPr>
          <p:cNvPr id="49" name="Прямая со стрелкой 48"/>
          <p:cNvCxnSpPr/>
          <p:nvPr/>
        </p:nvCxnSpPr>
        <p:spPr>
          <a:xfrm>
            <a:off x="11148060" y="4395029"/>
            <a:ext cx="0" cy="41394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flipH="1" flipV="1">
            <a:off x="8286049" y="9150033"/>
            <a:ext cx="67008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Прямоугольник 23"/>
          <p:cNvSpPr/>
          <p:nvPr/>
        </p:nvSpPr>
        <p:spPr>
          <a:xfrm>
            <a:off x="842694" y="8961198"/>
            <a:ext cx="3527853" cy="466725"/>
          </a:xfrm>
          <a:prstGeom prst="rect">
            <a:avLst/>
          </a:prstGeom>
          <a:solidFill>
            <a:schemeClr val="accent1">
              <a:lumMod val="20000"/>
              <a:lumOff val="80000"/>
            </a:schemeClr>
          </a:solidFill>
          <a:ln w="1270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07834" tIns="53920" rIns="107834" bIns="53920" anchor="ctr"/>
          <a:lstStyle/>
          <a:p>
            <a:pPr algn="ctr" fontAlgn="auto">
              <a:spcBef>
                <a:spcPts val="0"/>
              </a:spcBef>
              <a:spcAft>
                <a:spcPts val="0"/>
              </a:spcAft>
              <a:defRPr/>
            </a:pPr>
            <a:r>
              <a:rPr lang="ru-RU" sz="1300" dirty="0">
                <a:solidFill>
                  <a:prstClr val="black"/>
                </a:solidFill>
                <a:latin typeface="Times New Roman" panose="02020603050405020304" pitchFamily="18" charset="0"/>
                <a:cs typeface="Times New Roman" panose="02020603050405020304" pitchFamily="18" charset="0"/>
              </a:rPr>
              <a:t>Заключение ГК, исполнение ГК </a:t>
            </a:r>
          </a:p>
        </p:txBody>
      </p:sp>
      <p:cxnSp>
        <p:nvCxnSpPr>
          <p:cNvPr id="30" name="Прямая со стрелкой 29"/>
          <p:cNvCxnSpPr/>
          <p:nvPr/>
        </p:nvCxnSpPr>
        <p:spPr>
          <a:xfrm>
            <a:off x="1631887" y="8685531"/>
            <a:ext cx="3333" cy="2755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2934328" y="5600700"/>
            <a:ext cx="97845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flipH="1">
            <a:off x="8867551" y="5600700"/>
            <a:ext cx="87511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 name="Прямая соединительная линия 3"/>
          <p:cNvCxnSpPr/>
          <p:nvPr/>
        </p:nvCxnSpPr>
        <p:spPr>
          <a:xfrm flipH="1">
            <a:off x="2310016" y="6085205"/>
            <a:ext cx="16027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flipV="1">
            <a:off x="2322448" y="4393804"/>
            <a:ext cx="0" cy="16914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8867554" y="6067396"/>
            <a:ext cx="15392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V="1">
            <a:off x="10402266" y="4393801"/>
            <a:ext cx="4580" cy="16914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Прямоугольник 37"/>
          <p:cNvSpPr/>
          <p:nvPr/>
        </p:nvSpPr>
        <p:spPr>
          <a:xfrm>
            <a:off x="1180161" y="4738448"/>
            <a:ext cx="10441305" cy="52006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834" tIns="53920" rIns="107834" bIns="53920" anchor="ctr"/>
          <a:lstStyle/>
          <a:p>
            <a:pPr algn="ctr" fontAlgn="auto">
              <a:spcBef>
                <a:spcPts val="0"/>
              </a:spcBef>
              <a:spcAft>
                <a:spcPts val="0"/>
              </a:spcAft>
              <a:defRPr/>
            </a:pPr>
            <a:r>
              <a:rPr lang="ru-RU" sz="1400" b="1" dirty="0">
                <a:solidFill>
                  <a:prstClr val="black"/>
                </a:solidFill>
                <a:latin typeface="Times New Roman" panose="02020603050405020304" pitchFamily="18" charset="0"/>
                <a:cs typeface="Times New Roman" panose="02020603050405020304" pitchFamily="18" charset="0"/>
              </a:rPr>
              <a:t>ФЕДЕРАЛЬНОЕ КАЗНАЧЕЙСТВО</a:t>
            </a:r>
          </a:p>
        </p:txBody>
      </p:sp>
      <p:sp>
        <p:nvSpPr>
          <p:cNvPr id="19" name="Прямоугольник 18"/>
          <p:cNvSpPr/>
          <p:nvPr/>
        </p:nvSpPr>
        <p:spPr>
          <a:xfrm>
            <a:off x="280037" y="3612062"/>
            <a:ext cx="5709047" cy="755224"/>
          </a:xfrm>
          <a:prstGeom prst="rect">
            <a:avLst/>
          </a:prstGeom>
          <a:solidFill>
            <a:schemeClr val="accent6">
              <a:lumMod val="20000"/>
              <a:lumOff val="80000"/>
              <a:alpha val="46000"/>
            </a:schemeClr>
          </a:solidFill>
          <a:ln w="12700">
            <a:solidFill>
              <a:schemeClr val="tx2">
                <a:lumMod val="60000"/>
                <a:lumOff val="40000"/>
              </a:schemeClr>
            </a:solidFill>
            <a:prstDash val="dash"/>
          </a:ln>
        </p:spPr>
        <p:txBody>
          <a:bodyPr lIns="107834" tIns="53920" rIns="107834" bIns="53920">
            <a:spAutoFit/>
          </a:bodyPr>
          <a:lstStyle/>
          <a:p>
            <a:pPr algn="ctr" fontAlgn="auto">
              <a:spcBef>
                <a:spcPts val="0"/>
              </a:spcBef>
              <a:spcAft>
                <a:spcPts val="0"/>
              </a:spcAft>
              <a:defRPr/>
            </a:pPr>
            <a:r>
              <a:rPr lang="ru-RU" sz="1400" b="1" dirty="0">
                <a:latin typeface="Times New Roman" panose="02020603050405020304" pitchFamily="18" charset="0"/>
                <a:cs typeface="Times New Roman" panose="02020603050405020304" pitchFamily="18" charset="0"/>
              </a:rPr>
              <a:t>Проект </a:t>
            </a:r>
            <a:r>
              <a:rPr lang="ru-RU" sz="1400" dirty="0">
                <a:latin typeface="Times New Roman" panose="02020603050405020304" pitchFamily="18" charset="0"/>
                <a:cs typeface="Times New Roman" panose="02020603050405020304" pitchFamily="18" charset="0"/>
              </a:rPr>
              <a:t> </a:t>
            </a:r>
          </a:p>
          <a:p>
            <a:pPr algn="ctr" fontAlgn="auto">
              <a:spcBef>
                <a:spcPts val="0"/>
              </a:spcBef>
              <a:spcAft>
                <a:spcPts val="0"/>
              </a:spcAft>
              <a:defRPr/>
            </a:pPr>
            <a:r>
              <a:rPr lang="ru-RU" sz="1400" b="1" dirty="0">
                <a:latin typeface="Times New Roman" panose="02020603050405020304" pitchFamily="18" charset="0"/>
                <a:cs typeface="Times New Roman" panose="02020603050405020304" pitchFamily="18" charset="0"/>
              </a:rPr>
              <a:t>Извещения об осуществлении закупки конкурентным способом</a:t>
            </a:r>
          </a:p>
          <a:p>
            <a:pPr algn="ctr" fontAlgn="auto">
              <a:spcBef>
                <a:spcPts val="0"/>
              </a:spcBef>
              <a:spcAft>
                <a:spcPts val="0"/>
              </a:spcAft>
              <a:defRPr/>
            </a:pPr>
            <a:r>
              <a:rPr lang="ru-RU" sz="1400" dirty="0">
                <a:latin typeface="Times New Roman" panose="02020603050405020304" pitchFamily="18" charset="0"/>
                <a:cs typeface="Times New Roman" panose="02020603050405020304" pitchFamily="18" charset="0"/>
              </a:rPr>
              <a:t> проект конкурсной документации, проект ГК</a:t>
            </a:r>
          </a:p>
        </p:txBody>
      </p:sp>
      <p:sp>
        <p:nvSpPr>
          <p:cNvPr id="46" name="Прямоугольник 45"/>
          <p:cNvSpPr/>
          <p:nvPr/>
        </p:nvSpPr>
        <p:spPr>
          <a:xfrm>
            <a:off x="6642499" y="3629842"/>
            <a:ext cx="5709046" cy="755224"/>
          </a:xfrm>
          <a:prstGeom prst="rect">
            <a:avLst/>
          </a:prstGeom>
          <a:solidFill>
            <a:schemeClr val="accent6">
              <a:lumMod val="20000"/>
              <a:lumOff val="80000"/>
              <a:alpha val="46000"/>
            </a:schemeClr>
          </a:solidFill>
          <a:ln w="12700">
            <a:solidFill>
              <a:schemeClr val="tx2">
                <a:lumMod val="60000"/>
                <a:lumOff val="40000"/>
              </a:schemeClr>
            </a:solidFill>
            <a:prstDash val="dash"/>
          </a:ln>
        </p:spPr>
        <p:txBody>
          <a:bodyPr lIns="107834" tIns="53920" rIns="107834" bIns="53920">
            <a:spAutoFit/>
          </a:bodyPr>
          <a:lstStyle/>
          <a:p>
            <a:pPr algn="ctr" fontAlgn="auto">
              <a:spcBef>
                <a:spcPts val="0"/>
              </a:spcBef>
              <a:spcAft>
                <a:spcPts val="0"/>
              </a:spcAft>
              <a:defRPr/>
            </a:pPr>
            <a:r>
              <a:rPr lang="ru-RU" sz="1400" b="1" dirty="0">
                <a:latin typeface="Times New Roman" panose="02020603050405020304" pitchFamily="18" charset="0"/>
                <a:cs typeface="Times New Roman" panose="02020603050405020304" pitchFamily="18" charset="0"/>
              </a:rPr>
              <a:t>Проект </a:t>
            </a:r>
          </a:p>
          <a:p>
            <a:pPr algn="ctr" fontAlgn="auto">
              <a:spcBef>
                <a:spcPts val="0"/>
              </a:spcBef>
              <a:spcAft>
                <a:spcPts val="0"/>
              </a:spcAft>
              <a:defRPr/>
            </a:pPr>
            <a:r>
              <a:rPr lang="ru-RU" sz="1400" b="1" dirty="0">
                <a:latin typeface="Times New Roman" panose="02020603050405020304" pitchFamily="18" charset="0"/>
                <a:cs typeface="Times New Roman" panose="02020603050405020304" pitchFamily="18" charset="0"/>
              </a:rPr>
              <a:t>Извещения об осуществлении закупки у единственного поставщика </a:t>
            </a:r>
            <a:r>
              <a:rPr lang="ru-RU" sz="1400" dirty="0">
                <a:latin typeface="Times New Roman" panose="02020603050405020304" pitchFamily="18" charset="0"/>
                <a:cs typeface="Times New Roman" panose="02020603050405020304" pitchFamily="18" charset="0"/>
              </a:rPr>
              <a:t>проект ГК</a:t>
            </a:r>
          </a:p>
        </p:txBody>
      </p:sp>
      <p:sp>
        <p:nvSpPr>
          <p:cNvPr id="2" name="Номер слайда 1"/>
          <p:cNvSpPr>
            <a:spLocks noGrp="1"/>
          </p:cNvSpPr>
          <p:nvPr>
            <p:ph type="sldNum" sz="quarter" idx="12"/>
          </p:nvPr>
        </p:nvSpPr>
        <p:spPr>
          <a:xfrm>
            <a:off x="9921243" y="9090033"/>
            <a:ext cx="2880360" cy="511175"/>
          </a:xfrm>
        </p:spPr>
        <p:txBody>
          <a:bodyPr/>
          <a:lstStyle/>
          <a:p>
            <a:pPr>
              <a:defRPr/>
            </a:pPr>
            <a:fld id="{47EA9584-6FC9-446B-89E9-C9D48C4D1663}" type="slidenum">
              <a:rPr lang="ru-RU" smtClean="0">
                <a:solidFill>
                  <a:prstClr val="black">
                    <a:tint val="75000"/>
                  </a:prstClr>
                </a:solidFill>
              </a:rPr>
              <a:pPr>
                <a:defRPr/>
              </a:pPr>
              <a:t>28</a:t>
            </a:fld>
            <a:endParaRPr lang="ru-RU" dirty="0">
              <a:solidFill>
                <a:prstClr val="black">
                  <a:tint val="75000"/>
                </a:prstClr>
              </a:solidFill>
            </a:endParaRPr>
          </a:p>
        </p:txBody>
      </p:sp>
    </p:spTree>
    <p:extLst>
      <p:ext uri="{BB962C8B-B14F-4D97-AF65-F5344CB8AC3E}">
        <p14:creationId xmlns:p14="http://schemas.microsoft.com/office/powerpoint/2010/main" val="36715027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4011000717"/>
              </p:ext>
            </p:extLst>
          </p:nvPr>
        </p:nvGraphicFramePr>
        <p:xfrm>
          <a:off x="329612" y="1786269"/>
          <a:ext cx="11972258" cy="4238137"/>
        </p:xfrm>
        <a:graphic>
          <a:graphicData uri="http://schemas.openxmlformats.org/drawingml/2006/table">
            <a:tbl>
              <a:tblPr>
                <a:effectLst/>
                <a:tableStyleId>{5C22544A-7EE6-4342-B048-85BDC9FD1C3A}</a:tableStyleId>
              </a:tblPr>
              <a:tblGrid>
                <a:gridCol w="11972258">
                  <a:extLst>
                    <a:ext uri="{9D8B030D-6E8A-4147-A177-3AD203B41FA5}">
                      <a16:colId xmlns="" xmlns:a16="http://schemas.microsoft.com/office/drawing/2014/main" val="20003"/>
                    </a:ext>
                  </a:extLst>
                </a:gridCol>
              </a:tblGrid>
              <a:tr h="791062">
                <a:tc>
                  <a:txBody>
                    <a:bodyPr/>
                    <a:lstStyle/>
                    <a:p>
                      <a:pPr marL="0" indent="457200" algn="l" fontAlgn="ctr">
                        <a:buFont typeface="+mj-lt"/>
                        <a:buNone/>
                      </a:pPr>
                      <a:r>
                        <a:rPr lang="ru-RU" sz="1800" u="none" strike="noStrike" dirty="0" smtClean="0">
                          <a:effectLst/>
                          <a:latin typeface="Times New Roman" panose="02020603050405020304" pitchFamily="18" charset="0"/>
                          <a:cs typeface="Times New Roman" panose="02020603050405020304" pitchFamily="18" charset="0"/>
                        </a:rPr>
                        <a:t>  </a:t>
                      </a:r>
                    </a:p>
                    <a:p>
                      <a:pPr marL="0" indent="85725" algn="ctr" fontAlgn="ctr">
                        <a:buFont typeface="+mj-lt"/>
                        <a:buNone/>
                      </a:pPr>
                      <a:r>
                        <a:rPr lang="ru-RU" sz="1800" b="1" u="none" strike="noStrike" dirty="0" smtClean="0">
                          <a:effectLst/>
                          <a:latin typeface="Times New Roman" panose="02020603050405020304" pitchFamily="18" charset="0"/>
                          <a:cs typeface="Times New Roman" panose="02020603050405020304" pitchFamily="18" charset="0"/>
                        </a:rPr>
                        <a:t>УЧАСТНИКИ ЭКСПЕРИМЕНТА В РЕСПУБЛИКЕ ТАТАРСТАН (ОБЪЕКТЫ КОНТРОЛЯ) </a:t>
                      </a:r>
                    </a:p>
                    <a:p>
                      <a:pPr marL="0" indent="85725" algn="l" fontAlgn="ctr">
                        <a:buFont typeface="+mj-lt"/>
                        <a:buNone/>
                      </a:pPr>
                      <a:endParaRPr lang="ru-RU" sz="1800" u="none" strike="noStrike" dirty="0">
                        <a:effectLst/>
                        <a:latin typeface="Times New Roman" panose="02020603050405020304" pitchFamily="18" charset="0"/>
                        <a:cs typeface="Times New Roman" panose="02020603050405020304" pitchFamily="18" charset="0"/>
                      </a:endParaRPr>
                    </a:p>
                  </a:txBody>
                  <a:tcPr marL="0" marR="0" marT="0" marB="0">
                    <a:solidFill>
                      <a:schemeClr val="accent1">
                        <a:lumMod val="20000"/>
                        <a:lumOff val="80000"/>
                        <a:alpha val="69000"/>
                      </a:schemeClr>
                    </a:solidFill>
                  </a:tcPr>
                </a:tc>
              </a:tr>
              <a:tr h="638086">
                <a:tc>
                  <a:txBody>
                    <a:bodyPr/>
                    <a:lstStyle/>
                    <a:p>
                      <a:pPr marL="627063" indent="0" algn="just" defTabSz="1096644" rtl="0" eaLnBrk="1" fontAlgn="ctr" latinLnBrk="0" hangingPunct="1">
                        <a:buFont typeface="+mj-lt"/>
                        <a:buNone/>
                      </a:pPr>
                      <a:endParaRPr lang="ru-RU" sz="1800" u="none" strike="noStrike"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428625" indent="-342900" algn="just" defTabSz="1096644" rtl="0" eaLnBrk="1" fontAlgn="ctr" latinLnBrk="0" hangingPunct="1">
                        <a:buFont typeface="+mj-lt"/>
                        <a:buAutoNum type="arabicPeriod"/>
                      </a:pPr>
                      <a:r>
                        <a:rPr lang="ru-RU" sz="18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Управление Федеральной налоговой службы по Республике Татарстан и </a:t>
                      </a:r>
                    </a:p>
                    <a:p>
                      <a:pPr marL="85725" indent="0" algn="just" defTabSz="1096644" rtl="0" eaLnBrk="1" fontAlgn="ctr" latinLnBrk="0" hangingPunct="1">
                        <a:buFont typeface="+mj-lt"/>
                        <a:buNone/>
                      </a:pPr>
                      <a:r>
                        <a:rPr lang="ru-RU" sz="18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      8 подведомственных территориальных органов (закупки товаров, работ, услуг, в </a:t>
                      </a:r>
                      <a:r>
                        <a:rPr lang="ru-RU" sz="1800" u="none" strike="noStrike" kern="1200" dirty="0" err="1" smtClean="0">
                          <a:solidFill>
                            <a:schemeClr val="dk1"/>
                          </a:solidFill>
                          <a:effectLst/>
                          <a:latin typeface="Times New Roman" panose="02020603050405020304" pitchFamily="18" charset="0"/>
                          <a:ea typeface="+mn-ea"/>
                          <a:cs typeface="Times New Roman" panose="02020603050405020304" pitchFamily="18" charset="0"/>
                        </a:rPr>
                        <a:t>т.ч</a:t>
                      </a:r>
                      <a:r>
                        <a:rPr lang="ru-RU" sz="18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 на капитальный ремонт).</a:t>
                      </a:r>
                    </a:p>
                  </a:txBody>
                  <a:tcPr marL="0" marR="0" marT="0" marB="0" anchor="ctr">
                    <a:solidFill>
                      <a:schemeClr val="accent1">
                        <a:lumMod val="20000"/>
                        <a:lumOff val="80000"/>
                        <a:alpha val="69000"/>
                      </a:schemeClr>
                    </a:solidFill>
                  </a:tcPr>
                </a:tc>
                <a:extLst>
                  <a:ext uri="{0D108BD9-81ED-4DB2-BD59-A6C34878D82A}">
                    <a16:rowId xmlns="" xmlns:a16="http://schemas.microsoft.com/office/drawing/2014/main" val="10009"/>
                  </a:ext>
                </a:extLst>
              </a:tr>
              <a:tr h="671978">
                <a:tc>
                  <a:txBody>
                    <a:bodyPr/>
                    <a:lstStyle/>
                    <a:p>
                      <a:pPr marL="85725" indent="0" algn="just" defTabSz="1096644" rtl="0" eaLnBrk="1" fontAlgn="ctr" latinLnBrk="0" hangingPunct="1">
                        <a:buFont typeface="+mj-lt"/>
                        <a:buNone/>
                      </a:pPr>
                      <a:endParaRPr lang="ru-RU" sz="1800" u="none" strike="noStrike"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85725" indent="0" algn="just" defTabSz="1096644" rtl="0" eaLnBrk="1" fontAlgn="ctr" latinLnBrk="0" hangingPunct="1">
                        <a:buFont typeface="+mj-lt"/>
                        <a:buNone/>
                      </a:pPr>
                      <a:r>
                        <a:rPr lang="ru-RU" sz="18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a:t>
                      </a:r>
                      <a:r>
                        <a:rPr lang="ru-RU" sz="1800" u="none" strike="noStrike"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8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Управление Судебного департамента в Республике Татарстан (закупки товаров, работ, услуг на капитальный ремонт).</a:t>
                      </a:r>
                    </a:p>
                  </a:txBody>
                  <a:tcPr marL="0" marR="0" marT="0" marB="0" anchor="ctr">
                    <a:solidFill>
                      <a:schemeClr val="accent1">
                        <a:lumMod val="20000"/>
                        <a:lumOff val="80000"/>
                        <a:alpha val="69000"/>
                      </a:schemeClr>
                    </a:solidFill>
                  </a:tcPr>
                </a:tc>
                <a:extLst>
                  <a:ext uri="{0D108BD9-81ED-4DB2-BD59-A6C34878D82A}">
                    <a16:rowId xmlns="" xmlns:a16="http://schemas.microsoft.com/office/drawing/2014/main" val="10010"/>
                  </a:ext>
                </a:extLst>
              </a:tr>
              <a:tr h="1097279">
                <a:tc>
                  <a:txBody>
                    <a:bodyPr/>
                    <a:lstStyle/>
                    <a:p>
                      <a:pPr marL="85725" indent="0" algn="just" defTabSz="1096644" rtl="0" eaLnBrk="1" fontAlgn="ctr" latinLnBrk="0" hangingPunct="1">
                        <a:buFont typeface="+mj-lt"/>
                        <a:buNone/>
                      </a:pPr>
                      <a:endParaRPr lang="ru-RU" sz="1800" u="none" strike="noStrike"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85725" indent="0" algn="just" defTabSz="1096644" rtl="0" eaLnBrk="1" fontAlgn="ctr" latinLnBrk="0" hangingPunct="1">
                        <a:buFont typeface="+mj-lt"/>
                        <a:buNone/>
                      </a:pPr>
                      <a:r>
                        <a:rPr lang="ru-RU" sz="18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3. Управление Федеральной службы государственной регистрации, кадастра и картографии по Республике Татарстан (объект ФАИП (строительство архивохранилища).</a:t>
                      </a:r>
                    </a:p>
                  </a:txBody>
                  <a:tcPr marL="0" marR="0" marT="0" marB="0" anchor="ctr">
                    <a:solidFill>
                      <a:schemeClr val="accent1">
                        <a:lumMod val="20000"/>
                        <a:lumOff val="80000"/>
                        <a:alpha val="69000"/>
                      </a:schemeClr>
                    </a:solidFill>
                  </a:tcPr>
                </a:tc>
                <a:extLst>
                  <a:ext uri="{0D108BD9-81ED-4DB2-BD59-A6C34878D82A}">
                    <a16:rowId xmlns="" xmlns:a16="http://schemas.microsoft.com/office/drawing/2014/main" val="10011"/>
                  </a:ext>
                </a:extLst>
              </a:tr>
              <a:tr h="554736">
                <a:tc>
                  <a:txBody>
                    <a:bodyPr/>
                    <a:lstStyle/>
                    <a:p>
                      <a:pPr marL="85725" indent="0" algn="just" defTabSz="1096644" rtl="0" eaLnBrk="1" fontAlgn="ctr" latinLnBrk="0" hangingPunct="1">
                        <a:buFont typeface="+mj-lt"/>
                        <a:buNone/>
                      </a:pPr>
                      <a:endParaRPr lang="ru-RU" sz="1800" u="none" strike="noStrike"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85725" indent="0" algn="just" defTabSz="1096644" rtl="0" eaLnBrk="1" fontAlgn="ctr" latinLnBrk="0" hangingPunct="1">
                        <a:buFont typeface="+mj-lt"/>
                        <a:buNone/>
                      </a:pPr>
                      <a:r>
                        <a:rPr lang="ru-RU" sz="18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4. Межрегиональный филиал ФКУ «ЦОКР» в г. Казани (закупки товаров, работ, услуг, в </a:t>
                      </a:r>
                      <a:r>
                        <a:rPr lang="ru-RU" sz="1800" u="none" strike="noStrike" kern="1200" dirty="0" err="1" smtClean="0">
                          <a:solidFill>
                            <a:schemeClr val="dk1"/>
                          </a:solidFill>
                          <a:effectLst/>
                          <a:latin typeface="Times New Roman" panose="02020603050405020304" pitchFamily="18" charset="0"/>
                          <a:ea typeface="+mn-ea"/>
                          <a:cs typeface="Times New Roman" panose="02020603050405020304" pitchFamily="18" charset="0"/>
                        </a:rPr>
                        <a:t>т.ч</a:t>
                      </a:r>
                      <a:r>
                        <a:rPr lang="ru-RU" sz="18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 на капитальный ремонт).</a:t>
                      </a:r>
                    </a:p>
                    <a:p>
                      <a:pPr marL="85725" indent="0" algn="just" defTabSz="1096644" rtl="0" eaLnBrk="1" fontAlgn="ctr" latinLnBrk="0" hangingPunct="1">
                        <a:buFont typeface="+mj-lt"/>
                        <a:buNone/>
                      </a:pPr>
                      <a:endParaRPr lang="ru-RU" sz="1800" u="none" strike="noStrike"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marL="0" marR="0" marT="0" marB="0" anchor="ctr">
                    <a:solidFill>
                      <a:schemeClr val="accent1">
                        <a:lumMod val="20000"/>
                        <a:lumOff val="80000"/>
                        <a:alpha val="69000"/>
                      </a:schemeClr>
                    </a:solidFill>
                  </a:tcPr>
                </a:tc>
                <a:extLst>
                  <a:ext uri="{0D108BD9-81ED-4DB2-BD59-A6C34878D82A}">
                    <a16:rowId xmlns="" xmlns:a16="http://schemas.microsoft.com/office/drawing/2014/main" val="10012"/>
                  </a:ext>
                </a:extLst>
              </a:tr>
            </a:tbl>
          </a:graphicData>
        </a:graphic>
      </p:graphicFrame>
      <p:sp>
        <p:nvSpPr>
          <p:cNvPr id="6" name="Номер слайда 2"/>
          <p:cNvSpPr>
            <a:spLocks noGrp="1"/>
          </p:cNvSpPr>
          <p:nvPr>
            <p:ph type="sldNum" sz="quarter" idx="12"/>
          </p:nvPr>
        </p:nvSpPr>
        <p:spPr>
          <a:xfrm>
            <a:off x="9931975" y="9101170"/>
            <a:ext cx="2880360" cy="511175"/>
          </a:xfrm>
        </p:spPr>
        <p:txBody>
          <a:bodyPr/>
          <a:lstStyle/>
          <a:p>
            <a:pPr>
              <a:defRPr/>
            </a:pPr>
            <a:r>
              <a:rPr lang="ru-RU" dirty="0" smtClean="0"/>
              <a:t>29</a:t>
            </a:r>
            <a:endParaRPr lang="ru-RU" dirty="0"/>
          </a:p>
        </p:txBody>
      </p:sp>
    </p:spTree>
    <p:extLst>
      <p:ext uri="{BB962C8B-B14F-4D97-AF65-F5344CB8AC3E}">
        <p14:creationId xmlns:p14="http://schemas.microsoft.com/office/powerpoint/2010/main" val="16235810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
          <p:cNvSpPr txBox="1">
            <a:spLocks noChangeArrowheads="1"/>
          </p:cNvSpPr>
          <p:nvPr/>
        </p:nvSpPr>
        <p:spPr bwMode="auto">
          <a:xfrm>
            <a:off x="361508" y="3827696"/>
            <a:ext cx="12248706" cy="1388462"/>
          </a:xfrm>
          <a:prstGeom prst="rect">
            <a:avLst/>
          </a:prstGeom>
          <a:noFill/>
          <a:ln w="9525">
            <a:noFill/>
            <a:miter lim="800000"/>
            <a:headEnd/>
            <a:tailEnd/>
          </a:ln>
          <a:effectLst>
            <a:outerShdw blurRad="44450" dist="27940" dir="5400000" sx="1000" sy="1000" algn="ctr">
              <a:srgbClr val="000000">
                <a:alpha val="32000"/>
              </a:srgbClr>
            </a:outerShdw>
          </a:effectLst>
        </p:spPr>
        <p:txBody>
          <a:bodyPr wrap="square" lIns="94875" tIns="47437" rIns="94875" bIns="47437" anchor="ctr">
            <a:spAutoFit/>
          </a:bodyPr>
          <a:lstStyle/>
          <a:p>
            <a:pPr algn="ctr">
              <a:lnSpc>
                <a:spcPct val="150000"/>
              </a:lnSpc>
            </a:pPr>
            <a:r>
              <a:rPr lang="ru-RU" sz="2800" b="1" dirty="0">
                <a:latin typeface="Times New Roman" panose="02020603050405020304" pitchFamily="18" charset="0"/>
                <a:cs typeface="Times New Roman" panose="02020603050405020304" pitchFamily="18" charset="0"/>
              </a:rPr>
              <a:t>ОБЩАЯ ИНФОРМАЦИЯ </a:t>
            </a:r>
          </a:p>
          <a:p>
            <a:pPr algn="ctr">
              <a:lnSpc>
                <a:spcPct val="150000"/>
              </a:lnSpc>
            </a:pPr>
            <a:r>
              <a:rPr lang="ru-RU" sz="2800" b="1" dirty="0">
                <a:latin typeface="Times New Roman" panose="02020603050405020304" pitchFamily="18" charset="0"/>
                <a:cs typeface="Times New Roman" panose="02020603050405020304" pitchFamily="18" charset="0"/>
              </a:rPr>
              <a:t>О КАЗНАЧЕЙСКОМ СОПРОВОЖДЕНИИ ЦЕЛЕВЫХ СРЕДСТВ</a:t>
            </a:r>
            <a:endParaRPr lang="ru-RU" sz="2800" b="1" dirty="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a:xfrm>
            <a:off x="9921243" y="9090033"/>
            <a:ext cx="2880360" cy="511175"/>
          </a:xfrm>
        </p:spPr>
        <p:txBody>
          <a:bodyPr/>
          <a:lstStyle/>
          <a:p>
            <a:pPr>
              <a:defRPr/>
            </a:pPr>
            <a:fld id="{B71FCD68-0AFD-4048-852E-53B764BC6EED}" type="slidenum">
              <a:rPr lang="ru-RU" smtClean="0">
                <a:solidFill>
                  <a:prstClr val="black">
                    <a:tint val="75000"/>
                  </a:prstClr>
                </a:solidFill>
              </a:rPr>
              <a:pPr>
                <a:defRPr/>
              </a:pPr>
              <a:t>3</a:t>
            </a:fld>
            <a:endParaRPr lang="ru-RU" dirty="0">
              <a:solidFill>
                <a:prstClr val="black">
                  <a:tint val="75000"/>
                </a:prstClr>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17" y="141332"/>
            <a:ext cx="4972349" cy="1931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19781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320" y="351095"/>
            <a:ext cx="12178143" cy="36906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82" tIns="45586" rIns="91182" bIns="45586" numCol="1" anchor="ctr" anchorCtr="0" compatLnSpc="1">
            <a:prstTxWarp prst="textNoShape">
              <a:avLst/>
            </a:prstTxWarp>
            <a:spAutoFit/>
          </a:bodyPr>
          <a:lstStyle/>
          <a:p>
            <a:pPr algn="ctr"/>
            <a:r>
              <a:rPr lang="ru-RU" sz="2000" b="1" kern="0" dirty="0">
                <a:latin typeface="Times New Roman" panose="02020603050405020304" pitchFamily="18" charset="0"/>
                <a:ea typeface="+mn-ea"/>
                <a:cs typeface="Times New Roman" panose="02020603050405020304" pitchFamily="18" charset="0"/>
              </a:rPr>
              <a:t>РЕЗУЛЬТАТЫ </a:t>
            </a:r>
            <a:r>
              <a:rPr lang="ru-RU" sz="2000" b="1" kern="0" dirty="0">
                <a:latin typeface="Times New Roman" panose="02020603050405020304" pitchFamily="18" charset="0"/>
                <a:ea typeface="+mn-ea"/>
                <a:cs typeface="Times New Roman" panose="02020603050405020304" pitchFamily="18" charset="0"/>
              </a:rPr>
              <a:t>ЭКСПЕРИМЕНТА НА ТЕРРИТОРИИ РЕСПУБЛИКИ </a:t>
            </a:r>
            <a:r>
              <a:rPr lang="ru-RU" sz="2000" b="1" kern="0" dirty="0">
                <a:latin typeface="Times New Roman" panose="02020603050405020304" pitchFamily="18" charset="0"/>
                <a:ea typeface="+mn-ea"/>
                <a:cs typeface="Times New Roman" panose="02020603050405020304" pitchFamily="18" charset="0"/>
              </a:rPr>
              <a:t>ТАТАРСТАН</a:t>
            </a:r>
            <a:endParaRPr lang="ru-RU" sz="2000" dirty="0">
              <a:latin typeface="Times New Roman" pitchFamily="18" charset="0"/>
              <a:ea typeface="+mn-ea"/>
              <a:cs typeface="Times New Roman" pitchFamily="18" charset="0"/>
            </a:endParaRPr>
          </a:p>
        </p:txBody>
      </p:sp>
      <p:sp>
        <p:nvSpPr>
          <p:cNvPr id="3" name="Прямоугольник 2"/>
          <p:cNvSpPr/>
          <p:nvPr/>
        </p:nvSpPr>
        <p:spPr>
          <a:xfrm>
            <a:off x="536736" y="535625"/>
            <a:ext cx="11678127" cy="700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7269" tIns="53636" rIns="107269" bIns="53636" anchor="ctr"/>
          <a:lstStyle/>
          <a:p>
            <a:pPr algn="ctr">
              <a:defRPr/>
            </a:pPr>
            <a:endParaRPr lang="ru-RU" b="1" dirty="0">
              <a:solidFill>
                <a:schemeClr val="tx1"/>
              </a:solidFill>
              <a:latin typeface="Times New Roman" panose="02020603050405020304" pitchFamily="18" charset="0"/>
              <a:cs typeface="Times New Roman" panose="02020603050405020304" pitchFamily="18" charset="0"/>
            </a:endParaRPr>
          </a:p>
        </p:txBody>
      </p:sp>
      <p:graphicFrame>
        <p:nvGraphicFramePr>
          <p:cNvPr id="31" name="Таблица 30"/>
          <p:cNvGraphicFramePr>
            <a:graphicFrameLocks noGrp="1"/>
          </p:cNvGraphicFramePr>
          <p:nvPr>
            <p:extLst>
              <p:ext uri="{D42A27DB-BD31-4B8C-83A1-F6EECF244321}">
                <p14:modId xmlns:p14="http://schemas.microsoft.com/office/powerpoint/2010/main" val="198831410"/>
              </p:ext>
            </p:extLst>
          </p:nvPr>
        </p:nvGraphicFramePr>
        <p:xfrm>
          <a:off x="251321" y="885670"/>
          <a:ext cx="12257415" cy="6839704"/>
        </p:xfrm>
        <a:graphic>
          <a:graphicData uri="http://schemas.openxmlformats.org/drawingml/2006/table">
            <a:tbl>
              <a:tblPr/>
              <a:tblGrid>
                <a:gridCol w="3812879"/>
                <a:gridCol w="4267474"/>
                <a:gridCol w="4177062"/>
              </a:tblGrid>
              <a:tr h="615692">
                <a:tc>
                  <a:txBody>
                    <a:bodyPr/>
                    <a:lstStyle>
                      <a:lvl1pPr defTabSz="1087438" eaLnBrk="0" hangingPunct="0">
                        <a:spcBef>
                          <a:spcPct val="20000"/>
                        </a:spcBef>
                        <a:buFont typeface="Arial" pitchFamily="34" charset="0"/>
                        <a:defRPr sz="3400">
                          <a:solidFill>
                            <a:schemeClr val="tx1"/>
                          </a:solidFill>
                          <a:latin typeface="Calibri" pitchFamily="34" charset="0"/>
                        </a:defRPr>
                      </a:lvl1pPr>
                      <a:lvl2pPr marL="742950" indent="-285750" defTabSz="1087438" eaLnBrk="0" hangingPunct="0">
                        <a:spcBef>
                          <a:spcPct val="20000"/>
                        </a:spcBef>
                        <a:buFont typeface="Arial" pitchFamily="34" charset="0"/>
                        <a:defRPr sz="2800">
                          <a:solidFill>
                            <a:schemeClr val="tx1"/>
                          </a:solidFill>
                          <a:latin typeface="Calibri" pitchFamily="34" charset="0"/>
                        </a:defRPr>
                      </a:lvl2pPr>
                      <a:lvl3pPr marL="1143000" indent="-228600" defTabSz="1087438" eaLnBrk="0" hangingPunct="0">
                        <a:spcBef>
                          <a:spcPct val="20000"/>
                        </a:spcBef>
                        <a:buFont typeface="Arial" pitchFamily="34" charset="0"/>
                        <a:defRPr sz="2400">
                          <a:solidFill>
                            <a:schemeClr val="tx1"/>
                          </a:solidFill>
                          <a:latin typeface="Calibri" pitchFamily="34" charset="0"/>
                        </a:defRPr>
                      </a:lvl3pPr>
                      <a:lvl4pPr marL="1600200" indent="-228600" defTabSz="1087438" eaLnBrk="0" hangingPunct="0">
                        <a:spcBef>
                          <a:spcPct val="20000"/>
                        </a:spcBef>
                        <a:buFont typeface="Arial" pitchFamily="34" charset="0"/>
                        <a:defRPr sz="2000">
                          <a:solidFill>
                            <a:schemeClr val="tx1"/>
                          </a:solidFill>
                          <a:latin typeface="Calibri" pitchFamily="34" charset="0"/>
                        </a:defRPr>
                      </a:lvl4pPr>
                      <a:lvl5pPr marL="2057400" indent="-228600" defTabSz="1087438" eaLnBrk="0" hangingPunct="0">
                        <a:spcBef>
                          <a:spcPct val="20000"/>
                        </a:spcBef>
                        <a:buFont typeface="Arial" pitchFamily="34" charset="0"/>
                        <a:defRPr sz="2000">
                          <a:solidFill>
                            <a:schemeClr val="tx1"/>
                          </a:solidFill>
                          <a:latin typeface="Calibri" pitchFamily="34" charset="0"/>
                        </a:defRPr>
                      </a:lvl5pPr>
                      <a:lvl6pPr marL="2514600" indent="-228600" defTabSz="1087438" eaLnBrk="0" fontAlgn="base" hangingPunct="0">
                        <a:spcBef>
                          <a:spcPct val="20000"/>
                        </a:spcBef>
                        <a:spcAft>
                          <a:spcPct val="0"/>
                        </a:spcAft>
                        <a:buFont typeface="Arial" pitchFamily="34" charset="0"/>
                        <a:defRPr sz="2000">
                          <a:solidFill>
                            <a:schemeClr val="tx1"/>
                          </a:solidFill>
                          <a:latin typeface="Calibri" pitchFamily="34" charset="0"/>
                        </a:defRPr>
                      </a:lvl6pPr>
                      <a:lvl7pPr marL="2971800" indent="-228600" defTabSz="1087438" eaLnBrk="0" fontAlgn="base" hangingPunct="0">
                        <a:spcBef>
                          <a:spcPct val="20000"/>
                        </a:spcBef>
                        <a:spcAft>
                          <a:spcPct val="0"/>
                        </a:spcAft>
                        <a:buFont typeface="Arial" pitchFamily="34" charset="0"/>
                        <a:defRPr sz="2000">
                          <a:solidFill>
                            <a:schemeClr val="tx1"/>
                          </a:solidFill>
                          <a:latin typeface="Calibri" pitchFamily="34" charset="0"/>
                        </a:defRPr>
                      </a:lvl7pPr>
                      <a:lvl8pPr marL="3429000" indent="-228600" defTabSz="1087438" eaLnBrk="0" fontAlgn="base" hangingPunct="0">
                        <a:spcBef>
                          <a:spcPct val="20000"/>
                        </a:spcBef>
                        <a:spcAft>
                          <a:spcPct val="0"/>
                        </a:spcAft>
                        <a:buFont typeface="Arial" pitchFamily="34" charset="0"/>
                        <a:defRPr sz="2000">
                          <a:solidFill>
                            <a:schemeClr val="tx1"/>
                          </a:solidFill>
                          <a:latin typeface="Calibri" pitchFamily="34" charset="0"/>
                        </a:defRPr>
                      </a:lvl8pPr>
                      <a:lvl9pPr marL="3886200" indent="-228600" defTabSz="1087438" eaLnBrk="0" fontAlgn="base" hangingPunct="0">
                        <a:spcBef>
                          <a:spcPct val="20000"/>
                        </a:spcBef>
                        <a:spcAft>
                          <a:spcPct val="0"/>
                        </a:spcAft>
                        <a:buFont typeface="Arial" pitchFamily="34" charset="0"/>
                        <a:defRPr sz="2000">
                          <a:solidFill>
                            <a:schemeClr val="tx1"/>
                          </a:solidFill>
                          <a:latin typeface="Calibri" pitchFamily="34" charset="0"/>
                        </a:defRPr>
                      </a:lvl9pPr>
                    </a:lstStyle>
                    <a:p>
                      <a:pPr marL="0" marR="0" lvl="0" indent="0" algn="ctr" defTabSz="1087438" rtl="0" eaLnBrk="1" fontAlgn="base" latinLnBrk="0" hangingPunct="1">
                        <a:lnSpc>
                          <a:spcPct val="100000"/>
                        </a:lnSpc>
                        <a:spcBef>
                          <a:spcPct val="0"/>
                        </a:spcBef>
                        <a:spcAft>
                          <a:spcPct val="0"/>
                        </a:spcAft>
                        <a:buClrTx/>
                        <a:buSzTx/>
                        <a:buFontTx/>
                        <a:buNone/>
                        <a:tabLst/>
                      </a:pPr>
                      <a:r>
                        <a:rPr kumimoji="0" lang="ru-RU" altLang="ru-RU" sz="1500" b="1" i="0" u="none" strike="noStrike" cap="none" normalizeH="0" baseline="0" dirty="0" smtClean="0">
                          <a:ln>
                            <a:noFill/>
                          </a:ln>
                          <a:solidFill>
                            <a:schemeClr val="tx1"/>
                          </a:solidFill>
                          <a:effectLst/>
                          <a:latin typeface="Times New Roman" pitchFamily="18" charset="0"/>
                          <a:cs typeface="Times New Roman" pitchFamily="18" charset="0"/>
                        </a:rPr>
                        <a:t>Закупки на ЭП АО АГЗ</a:t>
                      </a:r>
                    </a:p>
                    <a:p>
                      <a:pPr marL="0" marR="0" lvl="0" indent="0" algn="ctr" defTabSz="1087438" rtl="0" eaLnBrk="1" fontAlgn="base" latinLnBrk="0" hangingPunct="1">
                        <a:lnSpc>
                          <a:spcPct val="100000"/>
                        </a:lnSpc>
                        <a:spcBef>
                          <a:spcPct val="0"/>
                        </a:spcBef>
                        <a:spcAft>
                          <a:spcPct val="0"/>
                        </a:spcAft>
                        <a:buClrTx/>
                        <a:buSzTx/>
                        <a:buFontTx/>
                        <a:buNone/>
                        <a:tabLst/>
                      </a:pPr>
                      <a:r>
                        <a:rPr kumimoji="0" lang="ru-RU" altLang="ru-RU" sz="1500" b="1" i="0" u="none" strike="noStrike" cap="none" normalizeH="0" baseline="0" dirty="0" smtClean="0">
                          <a:ln>
                            <a:noFill/>
                          </a:ln>
                          <a:solidFill>
                            <a:schemeClr val="tx1"/>
                          </a:solidFill>
                          <a:effectLst/>
                          <a:latin typeface="Times New Roman" pitchFamily="18" charset="0"/>
                          <a:cs typeface="Times New Roman" pitchFamily="18" charset="0"/>
                        </a:rPr>
                        <a:t>(до 100 тыс.руб.)</a:t>
                      </a:r>
                    </a:p>
                  </a:txBody>
                  <a:tcPr marL="96008" marR="96008" marT="64007" marB="64007"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2F8EE"/>
                    </a:solidFill>
                  </a:tcPr>
                </a:tc>
                <a:tc>
                  <a:txBody>
                    <a:bodyPr/>
                    <a:lstStyle>
                      <a:lvl1pPr defTabSz="1087438" eaLnBrk="0" hangingPunct="0">
                        <a:spcBef>
                          <a:spcPct val="20000"/>
                        </a:spcBef>
                        <a:buFont typeface="Arial" pitchFamily="34" charset="0"/>
                        <a:defRPr sz="3400">
                          <a:solidFill>
                            <a:schemeClr val="tx1"/>
                          </a:solidFill>
                          <a:latin typeface="Calibri" pitchFamily="34" charset="0"/>
                        </a:defRPr>
                      </a:lvl1pPr>
                      <a:lvl2pPr marL="742950" indent="-285750" defTabSz="1087438" eaLnBrk="0" hangingPunct="0">
                        <a:spcBef>
                          <a:spcPct val="20000"/>
                        </a:spcBef>
                        <a:buFont typeface="Arial" pitchFamily="34" charset="0"/>
                        <a:defRPr sz="2800">
                          <a:solidFill>
                            <a:schemeClr val="tx1"/>
                          </a:solidFill>
                          <a:latin typeface="Calibri" pitchFamily="34" charset="0"/>
                        </a:defRPr>
                      </a:lvl2pPr>
                      <a:lvl3pPr marL="1143000" indent="-228600" defTabSz="1087438" eaLnBrk="0" hangingPunct="0">
                        <a:spcBef>
                          <a:spcPct val="20000"/>
                        </a:spcBef>
                        <a:buFont typeface="Arial" pitchFamily="34" charset="0"/>
                        <a:defRPr sz="2400">
                          <a:solidFill>
                            <a:schemeClr val="tx1"/>
                          </a:solidFill>
                          <a:latin typeface="Calibri" pitchFamily="34" charset="0"/>
                        </a:defRPr>
                      </a:lvl3pPr>
                      <a:lvl4pPr marL="1600200" indent="-228600" defTabSz="1087438" eaLnBrk="0" hangingPunct="0">
                        <a:spcBef>
                          <a:spcPct val="20000"/>
                        </a:spcBef>
                        <a:buFont typeface="Arial" pitchFamily="34" charset="0"/>
                        <a:defRPr sz="2000">
                          <a:solidFill>
                            <a:schemeClr val="tx1"/>
                          </a:solidFill>
                          <a:latin typeface="Calibri" pitchFamily="34" charset="0"/>
                        </a:defRPr>
                      </a:lvl4pPr>
                      <a:lvl5pPr marL="2057400" indent="-228600" defTabSz="1087438" eaLnBrk="0" hangingPunct="0">
                        <a:spcBef>
                          <a:spcPct val="20000"/>
                        </a:spcBef>
                        <a:buFont typeface="Arial" pitchFamily="34" charset="0"/>
                        <a:defRPr sz="2000">
                          <a:solidFill>
                            <a:schemeClr val="tx1"/>
                          </a:solidFill>
                          <a:latin typeface="Calibri" pitchFamily="34" charset="0"/>
                        </a:defRPr>
                      </a:lvl5pPr>
                      <a:lvl6pPr marL="2514600" indent="-228600" defTabSz="1087438" eaLnBrk="0" fontAlgn="base" hangingPunct="0">
                        <a:spcBef>
                          <a:spcPct val="20000"/>
                        </a:spcBef>
                        <a:spcAft>
                          <a:spcPct val="0"/>
                        </a:spcAft>
                        <a:buFont typeface="Arial" pitchFamily="34" charset="0"/>
                        <a:defRPr sz="2000">
                          <a:solidFill>
                            <a:schemeClr val="tx1"/>
                          </a:solidFill>
                          <a:latin typeface="Calibri" pitchFamily="34" charset="0"/>
                        </a:defRPr>
                      </a:lvl6pPr>
                      <a:lvl7pPr marL="2971800" indent="-228600" defTabSz="1087438" eaLnBrk="0" fontAlgn="base" hangingPunct="0">
                        <a:spcBef>
                          <a:spcPct val="20000"/>
                        </a:spcBef>
                        <a:spcAft>
                          <a:spcPct val="0"/>
                        </a:spcAft>
                        <a:buFont typeface="Arial" pitchFamily="34" charset="0"/>
                        <a:defRPr sz="2000">
                          <a:solidFill>
                            <a:schemeClr val="tx1"/>
                          </a:solidFill>
                          <a:latin typeface="Calibri" pitchFamily="34" charset="0"/>
                        </a:defRPr>
                      </a:lvl7pPr>
                      <a:lvl8pPr marL="3429000" indent="-228600" defTabSz="1087438" eaLnBrk="0" fontAlgn="base" hangingPunct="0">
                        <a:spcBef>
                          <a:spcPct val="20000"/>
                        </a:spcBef>
                        <a:spcAft>
                          <a:spcPct val="0"/>
                        </a:spcAft>
                        <a:buFont typeface="Arial" pitchFamily="34" charset="0"/>
                        <a:defRPr sz="2000">
                          <a:solidFill>
                            <a:schemeClr val="tx1"/>
                          </a:solidFill>
                          <a:latin typeface="Calibri" pitchFamily="34" charset="0"/>
                        </a:defRPr>
                      </a:lvl8pPr>
                      <a:lvl9pPr marL="3886200" indent="-228600" defTabSz="1087438" eaLnBrk="0" fontAlgn="base" hangingPunct="0">
                        <a:spcBef>
                          <a:spcPct val="20000"/>
                        </a:spcBef>
                        <a:spcAft>
                          <a:spcPct val="0"/>
                        </a:spcAft>
                        <a:buFont typeface="Arial" pitchFamily="34" charset="0"/>
                        <a:defRPr sz="2000">
                          <a:solidFill>
                            <a:schemeClr val="tx1"/>
                          </a:solidFill>
                          <a:latin typeface="Calibri" pitchFamily="34" charset="0"/>
                        </a:defRPr>
                      </a:lvl9pPr>
                    </a:lstStyle>
                    <a:p>
                      <a:pPr marL="0" marR="0" lvl="0" indent="0" algn="ctr" defTabSz="1087438" rtl="0" eaLnBrk="1" fontAlgn="base" latinLnBrk="0" hangingPunct="1">
                        <a:lnSpc>
                          <a:spcPct val="100000"/>
                        </a:lnSpc>
                        <a:spcBef>
                          <a:spcPct val="0"/>
                        </a:spcBef>
                        <a:spcAft>
                          <a:spcPct val="0"/>
                        </a:spcAft>
                        <a:buClrTx/>
                        <a:buSzTx/>
                        <a:buFontTx/>
                        <a:buNone/>
                        <a:tabLst/>
                      </a:pPr>
                      <a:r>
                        <a:rPr kumimoji="0" lang="ru-RU" altLang="ru-RU" sz="1500" b="1" i="0" u="none" strike="noStrike" cap="none" normalizeH="0" baseline="0" dirty="0" smtClean="0">
                          <a:ln>
                            <a:noFill/>
                          </a:ln>
                          <a:solidFill>
                            <a:schemeClr val="tx1"/>
                          </a:solidFill>
                          <a:effectLst/>
                          <a:latin typeface="Times New Roman" pitchFamily="18" charset="0"/>
                          <a:cs typeface="Times New Roman" pitchFamily="18" charset="0"/>
                        </a:rPr>
                        <a:t>Закупки (кроме капитального ремонта, ФАИП и закупок на ЭП АО АГЗ)</a:t>
                      </a:r>
                    </a:p>
                  </a:txBody>
                  <a:tcPr marL="96008" marR="96008" marT="64007" marB="64007"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2F8EE"/>
                    </a:solidFill>
                  </a:tcPr>
                </a:tc>
                <a:tc>
                  <a:txBody>
                    <a:bodyPr/>
                    <a:lstStyle>
                      <a:lvl1pPr eaLnBrk="0" hangingPunct="0">
                        <a:spcBef>
                          <a:spcPct val="20000"/>
                        </a:spcBef>
                        <a:buFont typeface="Arial" pitchFamily="34" charset="0"/>
                        <a:defRPr sz="3400">
                          <a:solidFill>
                            <a:schemeClr val="tx1"/>
                          </a:solidFill>
                          <a:latin typeface="Calibri" pitchFamily="34" charset="0"/>
                        </a:defRPr>
                      </a:lvl1pPr>
                      <a:lvl2pPr marL="742950" indent="-285750" eaLnBrk="0" hangingPunct="0">
                        <a:spcBef>
                          <a:spcPct val="20000"/>
                        </a:spcBef>
                        <a:buFont typeface="Arial" pitchFamily="34" charset="0"/>
                        <a:defRPr sz="2800">
                          <a:solidFill>
                            <a:schemeClr val="tx1"/>
                          </a:solidFill>
                          <a:latin typeface="Calibri" pitchFamily="34" charset="0"/>
                        </a:defRPr>
                      </a:lvl2pPr>
                      <a:lvl3pPr marL="1143000" indent="-228600" eaLnBrk="0" hangingPunct="0">
                        <a:spcBef>
                          <a:spcPct val="20000"/>
                        </a:spcBef>
                        <a:buFont typeface="Arial" pitchFamily="34" charset="0"/>
                        <a:defRPr sz="2400">
                          <a:solidFill>
                            <a:schemeClr val="tx1"/>
                          </a:solidFill>
                          <a:latin typeface="Calibri" pitchFamily="34" charset="0"/>
                        </a:defRPr>
                      </a:lvl3pPr>
                      <a:lvl4pPr marL="1600200" indent="-228600" eaLnBrk="0" hangingPunct="0">
                        <a:spcBef>
                          <a:spcPct val="20000"/>
                        </a:spcBef>
                        <a:buFont typeface="Arial" pitchFamily="34" charset="0"/>
                        <a:defRPr sz="2000">
                          <a:solidFill>
                            <a:schemeClr val="tx1"/>
                          </a:solidFill>
                          <a:latin typeface="Calibri" pitchFamily="34" charset="0"/>
                        </a:defRPr>
                      </a:lvl4pPr>
                      <a:lvl5pPr marL="2057400" indent="-228600" eaLnBrk="0" hangingPunct="0">
                        <a:spcBef>
                          <a:spcPct val="20000"/>
                        </a:spcBef>
                        <a:buFont typeface="Arial" pitchFamily="34" charset="0"/>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500" b="1" i="0" u="none" strike="noStrike" cap="none" normalizeH="0" baseline="0" dirty="0" smtClean="0">
                          <a:ln>
                            <a:noFill/>
                          </a:ln>
                          <a:solidFill>
                            <a:schemeClr val="tx1"/>
                          </a:solidFill>
                          <a:effectLst/>
                          <a:latin typeface="Times New Roman" pitchFamily="18" charset="0"/>
                          <a:cs typeface="Times New Roman" pitchFamily="18" charset="0"/>
                        </a:rPr>
                        <a:t>Закупки на капитальный ремонт и ФАИП</a:t>
                      </a:r>
                    </a:p>
                  </a:txBody>
                  <a:tcPr marL="96008" marR="96008" marT="64007" marB="64007"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2F8EE"/>
                    </a:solidFill>
                  </a:tcPr>
                </a:tc>
              </a:tr>
              <a:tr h="6224012">
                <a:tc>
                  <a:txBody>
                    <a:bodyPr/>
                    <a:lstStyle>
                      <a:lvl1pPr eaLnBrk="0" hangingPunct="0">
                        <a:spcBef>
                          <a:spcPct val="20000"/>
                        </a:spcBef>
                        <a:buFont typeface="Arial" pitchFamily="34" charset="0"/>
                        <a:defRPr sz="3400">
                          <a:solidFill>
                            <a:schemeClr val="tx1"/>
                          </a:solidFill>
                          <a:latin typeface="Calibri" pitchFamily="34" charset="0"/>
                        </a:defRPr>
                      </a:lvl1pPr>
                      <a:lvl2pPr marL="742950" indent="-285750" eaLnBrk="0" hangingPunct="0">
                        <a:spcBef>
                          <a:spcPct val="20000"/>
                        </a:spcBef>
                        <a:buFont typeface="Arial" pitchFamily="34" charset="0"/>
                        <a:defRPr sz="2800">
                          <a:solidFill>
                            <a:schemeClr val="tx1"/>
                          </a:solidFill>
                          <a:latin typeface="Calibri" pitchFamily="34" charset="0"/>
                        </a:defRPr>
                      </a:lvl2pPr>
                      <a:lvl3pPr marL="1143000" indent="-228600" eaLnBrk="0" hangingPunct="0">
                        <a:spcBef>
                          <a:spcPct val="20000"/>
                        </a:spcBef>
                        <a:buFont typeface="Arial" pitchFamily="34" charset="0"/>
                        <a:defRPr sz="2400">
                          <a:solidFill>
                            <a:schemeClr val="tx1"/>
                          </a:solidFill>
                          <a:latin typeface="Calibri" pitchFamily="34" charset="0"/>
                        </a:defRPr>
                      </a:lvl3pPr>
                      <a:lvl4pPr marL="1600200" indent="-228600" eaLnBrk="0" hangingPunct="0">
                        <a:spcBef>
                          <a:spcPct val="20000"/>
                        </a:spcBef>
                        <a:buFont typeface="Arial" pitchFamily="34" charset="0"/>
                        <a:defRPr sz="2000">
                          <a:solidFill>
                            <a:schemeClr val="tx1"/>
                          </a:solidFill>
                          <a:latin typeface="Calibri" pitchFamily="34" charset="0"/>
                        </a:defRPr>
                      </a:lvl4pPr>
                      <a:lvl5pPr marL="2057400" indent="-228600" eaLnBrk="0" hangingPunct="0">
                        <a:spcBef>
                          <a:spcPct val="20000"/>
                        </a:spcBef>
                        <a:buFont typeface="Arial" pitchFamily="34" charset="0"/>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500" b="1" i="0" u="none" strike="noStrike" cap="none" normalizeH="0" baseline="0" dirty="0" smtClean="0">
                          <a:ln>
                            <a:noFill/>
                          </a:ln>
                          <a:solidFill>
                            <a:schemeClr val="tx1"/>
                          </a:solidFill>
                          <a:effectLst/>
                          <a:latin typeface="Times New Roman" pitchFamily="18" charset="0"/>
                          <a:cs typeface="Times New Roman" pitchFamily="18" charset="0"/>
                        </a:rPr>
                        <a:t>Размещены  </a:t>
                      </a:r>
                      <a:r>
                        <a:rPr kumimoji="0" lang="ru-RU" altLang="ru-RU" sz="1500" b="0" i="0" u="none" strike="noStrike" cap="none" normalizeH="0" baseline="0" dirty="0" smtClean="0">
                          <a:ln>
                            <a:noFill/>
                          </a:ln>
                          <a:solidFill>
                            <a:schemeClr val="tx1"/>
                          </a:solidFill>
                          <a:effectLst/>
                          <a:latin typeface="Times New Roman" pitchFamily="18" charset="0"/>
                          <a:cs typeface="Times New Roman" pitchFamily="18" charset="0"/>
                        </a:rPr>
                        <a:t>202 заявки о </a:t>
                      </a:r>
                      <a:r>
                        <a:rPr kumimoji="0" lang="ru-RU" altLang="ru-RU" sz="1500" b="1" i="0" u="none" strike="noStrike" cap="none" normalizeH="0" baseline="0" dirty="0" smtClean="0">
                          <a:ln>
                            <a:noFill/>
                          </a:ln>
                          <a:solidFill>
                            <a:schemeClr val="tx1"/>
                          </a:solidFill>
                          <a:effectLst/>
                          <a:latin typeface="Times New Roman" pitchFamily="18" charset="0"/>
                          <a:cs typeface="Times New Roman" pitchFamily="18" charset="0"/>
                        </a:rPr>
                        <a:t>закупке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ru-RU" sz="1500" b="0" i="0" u="none" strike="noStrike" cap="none" normalizeH="0" baseline="0" dirty="0" smtClean="0">
                          <a:ln>
                            <a:noFill/>
                          </a:ln>
                          <a:solidFill>
                            <a:schemeClr val="tx1"/>
                          </a:solidFill>
                          <a:effectLst/>
                          <a:latin typeface="Times New Roman" pitchFamily="18" charset="0"/>
                          <a:cs typeface="Times New Roman" pitchFamily="18" charset="0"/>
                        </a:rPr>
                        <a:t>на сумму </a:t>
                      </a:r>
                      <a:r>
                        <a:rPr lang="ru-RU" sz="1500" b="1" i="0" u="none" strike="noStrike" kern="1200" dirty="0" smtClean="0">
                          <a:solidFill>
                            <a:schemeClr val="tx1"/>
                          </a:solidFill>
                          <a:effectLst/>
                          <a:latin typeface="Times New Roman"/>
                          <a:ea typeface="+mn-ea"/>
                          <a:cs typeface="+mn-cs"/>
                        </a:rPr>
                        <a:t>4 341,14 </a:t>
                      </a:r>
                      <a:r>
                        <a:rPr lang="ru-RU" sz="1500" b="0" i="0" u="none" strike="noStrike" kern="1200" dirty="0" smtClean="0">
                          <a:solidFill>
                            <a:schemeClr val="tx1"/>
                          </a:solidFill>
                          <a:effectLst/>
                          <a:latin typeface="Times New Roman"/>
                          <a:ea typeface="+mn-ea"/>
                          <a:cs typeface="+mn-cs"/>
                        </a:rPr>
                        <a:t>тыс.руб.,</a:t>
                      </a:r>
                      <a:r>
                        <a:rPr lang="ru-RU" sz="1500" b="0" i="0" u="none" strike="noStrike" kern="1200" baseline="0" dirty="0" smtClean="0">
                          <a:solidFill>
                            <a:schemeClr val="tx1"/>
                          </a:solidFill>
                          <a:effectLst/>
                          <a:latin typeface="Times New Roman"/>
                          <a:ea typeface="+mn-ea"/>
                          <a:cs typeface="+mn-cs"/>
                        </a:rPr>
                        <a:t> из них:</a:t>
                      </a:r>
                      <a:endParaRPr lang="ru-RU" sz="1500" b="0" i="0" u="none" strike="noStrike" kern="1200" dirty="0" smtClean="0">
                        <a:solidFill>
                          <a:schemeClr val="tx1"/>
                        </a:solidFill>
                        <a:effectLst/>
                        <a:latin typeface="Times New Roman"/>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ru-RU" sz="1500" b="1" i="0" u="none" strike="noStrike" kern="1200" dirty="0" smtClean="0">
                        <a:solidFill>
                          <a:schemeClr val="tx1"/>
                        </a:solidFill>
                        <a:effectLst/>
                        <a:latin typeface="Times New Roman"/>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5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5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5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500" b="1" i="0" u="none" strike="noStrike" cap="none" normalizeH="0" baseline="0" dirty="0" smtClean="0">
                          <a:ln>
                            <a:noFill/>
                          </a:ln>
                          <a:solidFill>
                            <a:schemeClr val="tx1"/>
                          </a:solidFill>
                          <a:effectLst/>
                          <a:latin typeface="Times New Roman" pitchFamily="18" charset="0"/>
                          <a:cs typeface="Times New Roman" pitchFamily="18" charset="0"/>
                        </a:rPr>
                        <a:t>Заключено</a:t>
                      </a:r>
                      <a:r>
                        <a:rPr kumimoji="0" lang="ru-RU" altLang="ru-RU" sz="1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ru-RU" sz="15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127 </a:t>
                      </a:r>
                      <a:r>
                        <a:rPr kumimoji="0" lang="ru-RU" altLang="ru-RU" sz="1500" b="0" i="0" u="none" strike="noStrike" cap="none" normalizeH="0" baseline="0" dirty="0" smtClean="0">
                          <a:ln>
                            <a:noFill/>
                          </a:ln>
                          <a:solidFill>
                            <a:schemeClr val="tx1"/>
                          </a:solidFill>
                          <a:effectLst/>
                          <a:latin typeface="Times New Roman" pitchFamily="18" charset="0"/>
                          <a:cs typeface="Times New Roman" pitchFamily="18" charset="0"/>
                        </a:rPr>
                        <a:t>контрактов  </a:t>
                      </a:r>
                      <a:r>
                        <a:rPr kumimoji="0" lang="ru-RU" altLang="ru-RU" sz="1500" b="0" i="0" u="sng" strike="noStrike" cap="none" normalizeH="0" baseline="0" dirty="0" smtClean="0">
                          <a:ln>
                            <a:noFill/>
                          </a:ln>
                          <a:solidFill>
                            <a:schemeClr val="tx1"/>
                          </a:solidFill>
                          <a:effectLst/>
                          <a:latin typeface="Times New Roman" pitchFamily="18" charset="0"/>
                          <a:cs typeface="Times New Roman" pitchFamily="18" charset="0"/>
                        </a:rPr>
                        <a:t>на ЭП АО АГЗ  </a:t>
                      </a:r>
                      <a:endParaRPr kumimoji="0" lang="ru-RU" altLang="ru-RU" sz="15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500" b="0" i="0" u="none" strike="noStrike" cap="none" normalizeH="0" baseline="0" dirty="0" smtClean="0">
                          <a:ln>
                            <a:noFill/>
                          </a:ln>
                          <a:solidFill>
                            <a:schemeClr val="tx1"/>
                          </a:solidFill>
                          <a:effectLst/>
                          <a:latin typeface="Times New Roman" pitchFamily="18" charset="0"/>
                          <a:cs typeface="Times New Roman" pitchFamily="18" charset="0"/>
                        </a:rPr>
                        <a:t>на сумму </a:t>
                      </a:r>
                      <a:r>
                        <a:rPr kumimoji="0" lang="ru-RU" altLang="ru-RU" sz="1500" b="1" i="0" u="none" strike="noStrike" cap="none" normalizeH="0" baseline="0" dirty="0" smtClean="0">
                          <a:ln>
                            <a:noFill/>
                          </a:ln>
                          <a:solidFill>
                            <a:schemeClr val="tx1"/>
                          </a:solidFill>
                          <a:effectLst/>
                          <a:latin typeface="Times New Roman" pitchFamily="18" charset="0"/>
                          <a:cs typeface="Times New Roman" pitchFamily="18" charset="0"/>
                        </a:rPr>
                        <a:t>2 824,58 </a:t>
                      </a:r>
                      <a:r>
                        <a:rPr kumimoji="0" lang="ru-RU" sz="1500" b="0" i="0" u="none" strike="noStrike" kern="1200" cap="none" spc="0" normalizeH="0" baseline="0" noProof="0" dirty="0" smtClean="0">
                          <a:ln>
                            <a:noFill/>
                          </a:ln>
                          <a:solidFill>
                            <a:prstClr val="black"/>
                          </a:solidFill>
                          <a:effectLst/>
                          <a:uLnTx/>
                          <a:uFillTx/>
                          <a:latin typeface="Times New Roman"/>
                          <a:ea typeface="+mn-ea"/>
                          <a:cs typeface="+mn-cs"/>
                        </a:rPr>
                        <a:t>тыс.руб.</a:t>
                      </a:r>
                      <a:r>
                        <a:rPr kumimoji="0" lang="ru-RU" altLang="ru-RU" sz="15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ru-RU" sz="1500" b="0" i="0" u="sng"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ru-RU" sz="15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Заключено</a:t>
                      </a:r>
                      <a:r>
                        <a:rPr kumimoji="0" lang="ru-RU" altLang="ru-RU" sz="15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75 контрактов  </a:t>
                      </a:r>
                      <a:r>
                        <a:rPr kumimoji="0" lang="ru-RU" altLang="ru-RU" sz="1500" b="0" i="0" u="sng"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вне ЭП АО АГЗ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ru-RU" sz="15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на сумму </a:t>
                      </a:r>
                      <a:r>
                        <a:rPr kumimoji="0" lang="ru-RU" altLang="ru-RU" sz="15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1 050,56 </a:t>
                      </a:r>
                      <a:r>
                        <a:rPr kumimoji="0" lang="ru-RU" sz="1500" b="0" i="0" u="none" strike="noStrike" kern="1200" cap="none" spc="0" normalizeH="0" baseline="0" noProof="0" dirty="0" smtClean="0">
                          <a:ln>
                            <a:noFill/>
                          </a:ln>
                          <a:solidFill>
                            <a:prstClr val="black"/>
                          </a:solidFill>
                          <a:effectLst/>
                          <a:uLnTx/>
                          <a:uFillTx/>
                          <a:latin typeface="Times New Roman"/>
                          <a:ea typeface="+mn-ea"/>
                          <a:cs typeface="+mn-cs"/>
                        </a:rPr>
                        <a:t>тыс.руб.</a:t>
                      </a:r>
                      <a:r>
                        <a:rPr kumimoji="0" lang="ru-RU" altLang="ru-RU" sz="15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5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5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5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500" b="1" i="0" u="none" strike="noStrike" cap="none" normalizeH="0" baseline="0" dirty="0" smtClean="0">
                        <a:ln>
                          <a:noFill/>
                        </a:ln>
                        <a:solidFill>
                          <a:srgbClr val="0066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500" b="1" i="0" u="none" strike="noStrike" cap="none" normalizeH="0" baseline="0" dirty="0" smtClean="0">
                        <a:ln>
                          <a:noFill/>
                        </a:ln>
                        <a:solidFill>
                          <a:srgbClr val="0066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500" b="1" i="0" u="none" strike="noStrike" cap="none" normalizeH="0" baseline="0" dirty="0" smtClean="0">
                          <a:ln>
                            <a:noFill/>
                          </a:ln>
                          <a:solidFill>
                            <a:srgbClr val="006600"/>
                          </a:solidFill>
                          <a:effectLst/>
                          <a:latin typeface="Times New Roman" pitchFamily="18" charset="0"/>
                          <a:cs typeface="Times New Roman" pitchFamily="18" charset="0"/>
                        </a:rPr>
                        <a:t>Экономия</a:t>
                      </a:r>
                      <a:r>
                        <a:rPr kumimoji="0" lang="ru-RU" altLang="ru-RU" sz="1500" b="0" i="0" u="none" strike="noStrike" cap="none" normalizeH="0" baseline="0" dirty="0" smtClean="0">
                          <a:ln>
                            <a:noFill/>
                          </a:ln>
                          <a:solidFill>
                            <a:srgbClr val="00B050"/>
                          </a:solidFill>
                          <a:effectLst/>
                          <a:latin typeface="Times New Roman" pitchFamily="18" charset="0"/>
                          <a:cs typeface="Times New Roman" pitchFamily="18" charset="0"/>
                        </a:rPr>
                        <a:t> </a:t>
                      </a:r>
                      <a:r>
                        <a:rPr kumimoji="0" lang="ru-RU" altLang="ru-RU" sz="1500" b="0" i="0" u="none" strike="noStrike" cap="none" normalizeH="0" baseline="0" dirty="0" smtClean="0">
                          <a:ln>
                            <a:noFill/>
                          </a:ln>
                          <a:solidFill>
                            <a:schemeClr val="tx1"/>
                          </a:solidFill>
                          <a:effectLst/>
                          <a:latin typeface="Times New Roman" pitchFamily="18" charset="0"/>
                          <a:cs typeface="Times New Roman" pitchFamily="18" charset="0"/>
                        </a:rPr>
                        <a:t>по 70 контрактам заключенным </a:t>
                      </a:r>
                      <a:r>
                        <a:rPr kumimoji="0" lang="ru-RU" altLang="ru-RU" sz="1500" b="0" i="0" u="sng"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на ЭП АО АГЗ </a:t>
                      </a:r>
                      <a:r>
                        <a:rPr kumimoji="0" lang="ru-RU" altLang="ru-RU" sz="1500" b="0" i="0" u="none" strike="noStrike" cap="none" normalizeH="0" baseline="0" dirty="0" smtClean="0">
                          <a:ln>
                            <a:noFill/>
                          </a:ln>
                          <a:solidFill>
                            <a:schemeClr val="tx1"/>
                          </a:solidFill>
                          <a:effectLst/>
                          <a:latin typeface="Times New Roman" pitchFamily="18" charset="0"/>
                          <a:cs typeface="Times New Roman" pitchFamily="18" charset="0"/>
                        </a:rPr>
                        <a:t>составила </a:t>
                      </a:r>
                      <a:r>
                        <a:rPr kumimoji="0" lang="ru-RU" altLang="ru-RU" sz="15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465,99 </a:t>
                      </a:r>
                      <a:r>
                        <a:rPr kumimoji="0" lang="ru-RU" sz="1500" b="0" i="0" u="none" strike="noStrike" kern="1200" cap="none" spc="0" normalizeH="0" baseline="0" noProof="0" dirty="0" smtClean="0">
                          <a:ln>
                            <a:noFill/>
                          </a:ln>
                          <a:solidFill>
                            <a:schemeClr val="tx1"/>
                          </a:solidFill>
                          <a:effectLst/>
                          <a:uLnTx/>
                          <a:uFillTx/>
                          <a:latin typeface="Times New Roman"/>
                          <a:ea typeface="+mn-ea"/>
                          <a:cs typeface="+mn-cs"/>
                        </a:rPr>
                        <a:t>тыс.руб. </a:t>
                      </a:r>
                      <a:r>
                        <a:rPr kumimoji="0" lang="ru-RU" altLang="ru-RU" sz="15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(17,57%)</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5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5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5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500" b="1" i="1" u="none" strike="noStrike" cap="none" normalizeH="0" baseline="0" dirty="0" smtClean="0">
                        <a:ln>
                          <a:noFill/>
                        </a:ln>
                        <a:solidFill>
                          <a:srgbClr val="4F6228"/>
                        </a:solidFill>
                        <a:effectLst/>
                        <a:latin typeface="Times New Roman" pitchFamily="18" charset="0"/>
                        <a:cs typeface="Times New Roman" pitchFamily="18" charset="0"/>
                      </a:endParaRPr>
                    </a:p>
                  </a:txBody>
                  <a:tcPr marL="96008" marR="96008" marT="64007" marB="64007"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alpha val="71000"/>
                      </a:schemeClr>
                    </a:solidFill>
                  </a:tcPr>
                </a:tc>
                <a:tc>
                  <a:txBody>
                    <a:bodyPr/>
                    <a:lstStyle>
                      <a:lvl1pPr eaLnBrk="0" hangingPunct="0">
                        <a:spcBef>
                          <a:spcPct val="20000"/>
                        </a:spcBef>
                        <a:buFont typeface="Arial" pitchFamily="34" charset="0"/>
                        <a:defRPr sz="3400">
                          <a:solidFill>
                            <a:schemeClr val="tx1"/>
                          </a:solidFill>
                          <a:latin typeface="Calibri" pitchFamily="34" charset="0"/>
                        </a:defRPr>
                      </a:lvl1pPr>
                      <a:lvl2pPr marL="742950" indent="-285750" eaLnBrk="0" hangingPunct="0">
                        <a:spcBef>
                          <a:spcPct val="20000"/>
                        </a:spcBef>
                        <a:buFont typeface="Arial" pitchFamily="34" charset="0"/>
                        <a:defRPr sz="2800">
                          <a:solidFill>
                            <a:schemeClr val="tx1"/>
                          </a:solidFill>
                          <a:latin typeface="Calibri" pitchFamily="34" charset="0"/>
                        </a:defRPr>
                      </a:lvl2pPr>
                      <a:lvl3pPr marL="1143000" indent="-228600" eaLnBrk="0" hangingPunct="0">
                        <a:spcBef>
                          <a:spcPct val="20000"/>
                        </a:spcBef>
                        <a:buFont typeface="Arial" pitchFamily="34" charset="0"/>
                        <a:defRPr sz="2400">
                          <a:solidFill>
                            <a:schemeClr val="tx1"/>
                          </a:solidFill>
                          <a:latin typeface="Calibri" pitchFamily="34" charset="0"/>
                        </a:defRPr>
                      </a:lvl3pPr>
                      <a:lvl4pPr marL="1600200" indent="-228600" eaLnBrk="0" hangingPunct="0">
                        <a:spcBef>
                          <a:spcPct val="20000"/>
                        </a:spcBef>
                        <a:buFont typeface="Arial" pitchFamily="34" charset="0"/>
                        <a:defRPr sz="2000">
                          <a:solidFill>
                            <a:schemeClr val="tx1"/>
                          </a:solidFill>
                          <a:latin typeface="Calibri" pitchFamily="34" charset="0"/>
                        </a:defRPr>
                      </a:lvl4pPr>
                      <a:lvl5pPr marL="2057400" indent="-228600" eaLnBrk="0" hangingPunct="0">
                        <a:spcBef>
                          <a:spcPct val="20000"/>
                        </a:spcBef>
                        <a:buFont typeface="Arial" pitchFamily="34" charset="0"/>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500" b="1" i="0" u="none" strike="noStrike" cap="none" normalizeH="0" baseline="0" dirty="0" smtClean="0">
                          <a:ln>
                            <a:noFill/>
                          </a:ln>
                          <a:solidFill>
                            <a:schemeClr val="tx1"/>
                          </a:solidFill>
                          <a:effectLst/>
                          <a:latin typeface="Times New Roman" pitchFamily="18" charset="0"/>
                          <a:cs typeface="Times New Roman" pitchFamily="18" charset="0"/>
                        </a:rPr>
                        <a:t>Проверено</a:t>
                      </a:r>
                      <a:r>
                        <a:rPr kumimoji="0" lang="ru-RU" altLang="ru-RU" sz="1500" b="0" i="0" u="none" strike="noStrike" cap="none" normalizeH="0" baseline="0" dirty="0" smtClean="0">
                          <a:ln>
                            <a:noFill/>
                          </a:ln>
                          <a:solidFill>
                            <a:schemeClr val="tx1"/>
                          </a:solidFill>
                          <a:effectLst/>
                          <a:latin typeface="Times New Roman" pitchFamily="18" charset="0"/>
                          <a:cs typeface="Times New Roman" pitchFamily="18" charset="0"/>
                        </a:rPr>
                        <a:t> 344 документации о закупках</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ru-RU" sz="15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(сведения о БО, извещения о закупке, расчет НМЦК)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ru-RU" sz="1500" b="0" i="0" u="none" strike="noStrike" cap="none" normalizeH="0" baseline="0" dirty="0" smtClean="0">
                          <a:ln>
                            <a:noFill/>
                          </a:ln>
                          <a:solidFill>
                            <a:schemeClr val="tx1"/>
                          </a:solidFill>
                          <a:effectLst/>
                          <a:latin typeface="Times New Roman" pitchFamily="18" charset="0"/>
                          <a:cs typeface="Times New Roman" pitchFamily="18" charset="0"/>
                        </a:rPr>
                        <a:t> на сумму </a:t>
                      </a:r>
                      <a:r>
                        <a:rPr kumimoji="0" lang="ru-RU" altLang="ru-RU" sz="1500" b="1" i="0" u="none" strike="noStrike" cap="none" normalizeH="0" baseline="0" dirty="0" smtClean="0">
                          <a:ln>
                            <a:noFill/>
                          </a:ln>
                          <a:solidFill>
                            <a:schemeClr val="tx1"/>
                          </a:solidFill>
                          <a:effectLst/>
                          <a:latin typeface="Times New Roman" pitchFamily="18" charset="0"/>
                          <a:cs typeface="Times New Roman" pitchFamily="18" charset="0"/>
                        </a:rPr>
                        <a:t>112 339,15 </a:t>
                      </a:r>
                      <a:r>
                        <a:rPr kumimoji="0" lang="ru-RU" sz="1500" b="0" i="0" u="none" strike="noStrike" kern="1200" cap="none" spc="0" normalizeH="0" baseline="0" noProof="0" dirty="0" smtClean="0">
                          <a:ln>
                            <a:noFill/>
                          </a:ln>
                          <a:solidFill>
                            <a:prstClr val="black"/>
                          </a:solidFill>
                          <a:effectLst/>
                          <a:uLnTx/>
                          <a:uFillTx/>
                          <a:latin typeface="Times New Roman"/>
                          <a:ea typeface="+mn-ea"/>
                          <a:cs typeface="+mn-cs"/>
                        </a:rPr>
                        <a:t>тыс.руб.</a:t>
                      </a:r>
                      <a:r>
                        <a:rPr kumimoji="0" lang="ru-RU" altLang="ru-RU" sz="15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из них:</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5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5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ru-RU" sz="1500" b="1" i="0" u="none" strike="noStrike" cap="none" normalizeH="0" baseline="0" dirty="0" smtClean="0">
                          <a:ln>
                            <a:noFill/>
                          </a:ln>
                          <a:solidFill>
                            <a:schemeClr val="tx1"/>
                          </a:solidFill>
                          <a:effectLst/>
                          <a:latin typeface="Times New Roman" pitchFamily="18" charset="0"/>
                          <a:cs typeface="Times New Roman" pitchFamily="18" charset="0"/>
                        </a:rPr>
                        <a:t>Выявлено завышение </a:t>
                      </a:r>
                      <a:r>
                        <a:rPr kumimoji="0" lang="ru-RU" altLang="ru-RU" sz="1500" b="0" i="0" u="none" strike="noStrike" cap="none" normalizeH="0" baseline="0" dirty="0" smtClean="0">
                          <a:ln>
                            <a:noFill/>
                          </a:ln>
                          <a:solidFill>
                            <a:schemeClr val="tx1"/>
                          </a:solidFill>
                          <a:effectLst/>
                          <a:latin typeface="Times New Roman" pitchFamily="18" charset="0"/>
                          <a:cs typeface="Times New Roman" pitchFamily="18" charset="0"/>
                        </a:rPr>
                        <a:t>НМЦК по 10 закупкам  на сумму </a:t>
                      </a:r>
                      <a:r>
                        <a:rPr kumimoji="0" lang="ru-RU" altLang="ru-RU" sz="1500" b="1" i="0" u="none" strike="noStrike" cap="none" normalizeH="0" baseline="0" dirty="0" smtClean="0">
                          <a:ln>
                            <a:noFill/>
                          </a:ln>
                          <a:solidFill>
                            <a:srgbClr val="C00000"/>
                          </a:solidFill>
                          <a:effectLst/>
                          <a:latin typeface="Times New Roman" pitchFamily="18" charset="0"/>
                          <a:cs typeface="Times New Roman" pitchFamily="18" charset="0"/>
                        </a:rPr>
                        <a:t>459,56</a:t>
                      </a:r>
                      <a:r>
                        <a:rPr kumimoji="0" lang="ru-RU" altLang="ru-RU" sz="15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500" b="0" i="0" u="none" strike="noStrike" kern="1200" cap="none" spc="0" normalizeH="0" baseline="0" noProof="0" dirty="0" smtClean="0">
                          <a:ln>
                            <a:noFill/>
                          </a:ln>
                          <a:solidFill>
                            <a:prstClr val="black"/>
                          </a:solidFill>
                          <a:effectLst/>
                          <a:uLnTx/>
                          <a:uFillTx/>
                          <a:latin typeface="Times New Roman"/>
                          <a:ea typeface="+mn-ea"/>
                          <a:cs typeface="+mn-cs"/>
                        </a:rPr>
                        <a:t>тыс.руб.</a:t>
                      </a:r>
                      <a:r>
                        <a:rPr kumimoji="0" lang="ru-RU" altLang="ru-RU" sz="15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ru-RU" altLang="ru-RU" sz="1500" b="0" i="0" u="none" strike="noStrike" cap="none" normalizeH="0" baseline="0" dirty="0" smtClean="0">
                          <a:ln>
                            <a:noFill/>
                          </a:ln>
                          <a:solidFill>
                            <a:schemeClr val="tx1"/>
                          </a:solidFill>
                          <a:effectLst/>
                          <a:latin typeface="Times New Roman" pitchFamily="18" charset="0"/>
                          <a:cs typeface="Times New Roman" pitchFamily="18" charset="0"/>
                        </a:rPr>
                        <a:t>(19,87 %)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500" b="1" i="0"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ru-RU" sz="15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ru-RU" sz="15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Заключено </a:t>
                      </a:r>
                      <a:r>
                        <a:rPr kumimoji="0" lang="ru-RU" altLang="ru-RU" sz="15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204 контракта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ru-RU" sz="15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на сумму </a:t>
                      </a:r>
                      <a:r>
                        <a:rPr kumimoji="0" lang="ru-RU" sz="1500" b="1" i="0" u="none" strike="noStrike" kern="1200" cap="none" spc="0" normalizeH="0" baseline="0" noProof="0" dirty="0" smtClean="0">
                          <a:ln>
                            <a:noFill/>
                          </a:ln>
                          <a:solidFill>
                            <a:srgbClr val="000000"/>
                          </a:solidFill>
                          <a:effectLst/>
                          <a:uLnTx/>
                          <a:uFillTx/>
                          <a:latin typeface="Times New Roman"/>
                          <a:ea typeface="+mn-ea"/>
                          <a:cs typeface="+mn-cs"/>
                        </a:rPr>
                        <a:t>66 520,94 </a:t>
                      </a:r>
                      <a:r>
                        <a:rPr kumimoji="0" lang="ru-RU" sz="1500" b="0" i="0" u="none" strike="noStrike" kern="1200" cap="none" spc="0" normalizeH="0" baseline="0" noProof="0" dirty="0" smtClean="0">
                          <a:ln>
                            <a:noFill/>
                          </a:ln>
                          <a:solidFill>
                            <a:prstClr val="black"/>
                          </a:solidFill>
                          <a:effectLst/>
                          <a:uLnTx/>
                          <a:uFillTx/>
                          <a:latin typeface="Times New Roman"/>
                          <a:ea typeface="+mn-ea"/>
                          <a:cs typeface="+mn-cs"/>
                        </a:rPr>
                        <a:t>тыс.руб.</a:t>
                      </a:r>
                      <a:endParaRPr kumimoji="0" lang="ru-RU" altLang="ru-RU" sz="15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500" b="1" i="0"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500" b="1" i="0"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500" b="1" i="0"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500" b="1" i="0"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500" b="1" i="0" u="none" strike="noStrike" kern="1200" cap="none" normalizeH="0" baseline="0" dirty="0" smtClean="0">
                        <a:ln>
                          <a:noFill/>
                        </a:ln>
                        <a:solidFill>
                          <a:srgbClr val="006600"/>
                        </a:solidFill>
                        <a:effectLst/>
                        <a:latin typeface="Times New Roman" pitchFamily="18"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500" b="1" i="0" u="none" strike="noStrike" kern="1200" cap="none" normalizeH="0" baseline="0" dirty="0" smtClean="0">
                        <a:ln>
                          <a:noFill/>
                        </a:ln>
                        <a:solidFill>
                          <a:srgbClr val="006600"/>
                        </a:solidFill>
                        <a:effectLst/>
                        <a:latin typeface="Times New Roman" pitchFamily="18"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500" b="1" i="0" u="none" strike="noStrike" kern="1200" cap="none" normalizeH="0" baseline="0" dirty="0" smtClean="0">
                          <a:ln>
                            <a:noFill/>
                          </a:ln>
                          <a:solidFill>
                            <a:srgbClr val="006600"/>
                          </a:solidFill>
                          <a:effectLst/>
                          <a:latin typeface="Times New Roman" pitchFamily="18" charset="0"/>
                          <a:ea typeface="+mn-ea"/>
                          <a:cs typeface="Times New Roman" pitchFamily="18" charset="0"/>
                        </a:rPr>
                        <a:t>Экономия</a:t>
                      </a:r>
                      <a:r>
                        <a:rPr kumimoji="0" lang="ru-RU" altLang="ru-RU" sz="1500" b="1" i="0" u="none" strike="noStrike" cap="none" normalizeH="0" baseline="0" dirty="0" smtClean="0">
                          <a:ln>
                            <a:noFill/>
                          </a:ln>
                          <a:solidFill>
                            <a:srgbClr val="C00000"/>
                          </a:solidFill>
                          <a:effectLst/>
                          <a:latin typeface="Times New Roman" pitchFamily="18" charset="0"/>
                          <a:cs typeface="Times New Roman" pitchFamily="18" charset="0"/>
                        </a:rPr>
                        <a:t> </a:t>
                      </a:r>
                      <a:r>
                        <a:rPr kumimoji="0" lang="ru-RU" altLang="ru-RU" sz="1500" b="0" i="0" u="none" strike="noStrike" cap="none" normalizeH="0" baseline="0" dirty="0" smtClean="0">
                          <a:ln>
                            <a:noFill/>
                          </a:ln>
                          <a:solidFill>
                            <a:schemeClr val="tx1"/>
                          </a:solidFill>
                          <a:effectLst/>
                          <a:latin typeface="Times New Roman" pitchFamily="18" charset="0"/>
                          <a:cs typeface="Times New Roman" pitchFamily="18" charset="0"/>
                        </a:rPr>
                        <a:t>по</a:t>
                      </a:r>
                      <a:r>
                        <a:rPr kumimoji="0" lang="ru-RU" altLang="ru-RU" sz="1500" b="1" i="0" u="none" strike="noStrike" cap="none" normalizeH="0" baseline="0" dirty="0" smtClean="0">
                          <a:ln>
                            <a:noFill/>
                          </a:ln>
                          <a:solidFill>
                            <a:srgbClr val="C00000"/>
                          </a:solidFill>
                          <a:effectLst/>
                          <a:latin typeface="Times New Roman" pitchFamily="18" charset="0"/>
                          <a:cs typeface="Times New Roman" pitchFamily="18" charset="0"/>
                        </a:rPr>
                        <a:t> </a:t>
                      </a:r>
                      <a:r>
                        <a:rPr kumimoji="0" lang="ru-RU" altLang="ru-RU" sz="1500" b="0" i="0" u="none" strike="noStrike" cap="none" normalizeH="0" baseline="0" dirty="0" smtClean="0">
                          <a:ln>
                            <a:noFill/>
                          </a:ln>
                          <a:solidFill>
                            <a:schemeClr val="tx1"/>
                          </a:solidFill>
                          <a:effectLst/>
                          <a:latin typeface="Times New Roman" pitchFamily="18" charset="0"/>
                          <a:cs typeface="Times New Roman" pitchFamily="18" charset="0"/>
                        </a:rPr>
                        <a:t>7 заключенным контрактам</a:t>
                      </a:r>
                      <a:br>
                        <a:rPr kumimoji="0" lang="ru-RU" altLang="ru-RU" sz="15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altLang="ru-RU" sz="1500" b="0" i="0" u="none" strike="noStrike" cap="none" normalizeH="0" baseline="0" dirty="0" smtClean="0">
                          <a:ln>
                            <a:noFill/>
                          </a:ln>
                          <a:solidFill>
                            <a:schemeClr val="tx1"/>
                          </a:solidFill>
                          <a:effectLst/>
                          <a:latin typeface="Times New Roman" pitchFamily="18" charset="0"/>
                          <a:cs typeface="Times New Roman" pitchFamily="18" charset="0"/>
                        </a:rPr>
                        <a:t>составила </a:t>
                      </a:r>
                      <a:r>
                        <a:rPr kumimoji="0" lang="ru-RU" altLang="ru-RU" sz="1500" b="1" i="0" u="none" strike="noStrike" kern="1200" cap="none" normalizeH="0" baseline="0" dirty="0" smtClean="0">
                          <a:ln>
                            <a:noFill/>
                          </a:ln>
                          <a:solidFill>
                            <a:srgbClr val="006600"/>
                          </a:solidFill>
                          <a:effectLst/>
                          <a:latin typeface="Times New Roman" pitchFamily="18" charset="0"/>
                          <a:ea typeface="+mn-ea"/>
                          <a:cs typeface="Times New Roman" pitchFamily="18" charset="0"/>
                        </a:rPr>
                        <a:t>484,96 </a:t>
                      </a:r>
                      <a:r>
                        <a:rPr kumimoji="0" lang="ru-RU" sz="1500" b="0" i="0" u="none" strike="noStrike" kern="1200" cap="none" spc="0" normalizeH="0" baseline="0" noProof="0" dirty="0" smtClean="0">
                          <a:ln>
                            <a:noFill/>
                          </a:ln>
                          <a:solidFill>
                            <a:schemeClr val="tx1"/>
                          </a:solidFill>
                          <a:effectLst/>
                          <a:uLnTx/>
                          <a:uFillTx/>
                          <a:latin typeface="Times New Roman"/>
                          <a:ea typeface="+mn-ea"/>
                          <a:cs typeface="+mn-cs"/>
                        </a:rPr>
                        <a:t>тыс.руб.</a:t>
                      </a:r>
                      <a:r>
                        <a:rPr kumimoji="0" lang="ru-RU" altLang="ru-RU" sz="15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 </a:t>
                      </a:r>
                      <a:r>
                        <a:rPr kumimoji="0" lang="ru-RU" altLang="ru-RU" sz="1500" b="0" i="0" u="none" strike="noStrike" cap="none" normalizeH="0" baseline="0" dirty="0" smtClean="0">
                          <a:ln>
                            <a:noFill/>
                          </a:ln>
                          <a:solidFill>
                            <a:schemeClr val="tx1"/>
                          </a:solidFill>
                          <a:effectLst/>
                          <a:latin typeface="Times New Roman" pitchFamily="18" charset="0"/>
                          <a:cs typeface="Times New Roman" pitchFamily="18" charset="0"/>
                        </a:rPr>
                        <a:t> НМЦК снижена на: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500" b="1" i="0" u="none" strike="noStrike" cap="none" normalizeH="0" baseline="0" dirty="0" smtClean="0">
                          <a:ln>
                            <a:noFill/>
                          </a:ln>
                          <a:solidFill>
                            <a:schemeClr val="tx1"/>
                          </a:solidFill>
                          <a:effectLst/>
                          <a:latin typeface="Times New Roman" pitchFamily="18" charset="0"/>
                          <a:cs typeface="Times New Roman" pitchFamily="18" charset="0"/>
                        </a:rPr>
                        <a:t>120,63 </a:t>
                      </a:r>
                      <a:r>
                        <a:rPr kumimoji="0" lang="ru-RU" sz="1500" b="0" i="0" u="none" strike="noStrike" kern="1200" cap="none" spc="0" normalizeH="0" baseline="0" noProof="0" dirty="0" smtClean="0">
                          <a:ln>
                            <a:noFill/>
                          </a:ln>
                          <a:solidFill>
                            <a:prstClr val="black"/>
                          </a:solidFill>
                          <a:effectLst/>
                          <a:uLnTx/>
                          <a:uFillTx/>
                          <a:latin typeface="Times New Roman"/>
                          <a:ea typeface="+mn-ea"/>
                          <a:cs typeface="+mn-cs"/>
                        </a:rPr>
                        <a:t>тыс.руб.</a:t>
                      </a:r>
                      <a:r>
                        <a:rPr kumimoji="0" lang="ru-RU" altLang="ru-RU" sz="15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ru-RU" altLang="ru-RU" sz="15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ru-RU" sz="1500" b="0" i="0" u="none" strike="noStrike" cap="none" normalizeH="0" baseline="0" dirty="0" smtClean="0">
                          <a:ln>
                            <a:noFill/>
                          </a:ln>
                          <a:solidFill>
                            <a:schemeClr val="tx1"/>
                          </a:solidFill>
                          <a:effectLst/>
                          <a:latin typeface="Times New Roman" pitchFamily="18" charset="0"/>
                          <a:cs typeface="Times New Roman" pitchFamily="18" charset="0"/>
                        </a:rPr>
                        <a:t>по результатам  проверки;</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500" b="1" i="0" u="none" strike="noStrike" cap="none" normalizeH="0" baseline="0" dirty="0" smtClean="0">
                          <a:ln>
                            <a:noFill/>
                          </a:ln>
                          <a:solidFill>
                            <a:schemeClr val="tx1"/>
                          </a:solidFill>
                          <a:effectLst/>
                          <a:latin typeface="Times New Roman" pitchFamily="18" charset="0"/>
                          <a:cs typeface="Times New Roman" pitchFamily="18" charset="0"/>
                        </a:rPr>
                        <a:t>364,33 </a:t>
                      </a:r>
                      <a:r>
                        <a:rPr kumimoji="0" lang="ru-RU" sz="1500" b="0" i="0" u="none" strike="noStrike" kern="1200" cap="none" spc="0" normalizeH="0" baseline="0" noProof="0" dirty="0" smtClean="0">
                          <a:ln>
                            <a:noFill/>
                          </a:ln>
                          <a:solidFill>
                            <a:prstClr val="black"/>
                          </a:solidFill>
                          <a:effectLst/>
                          <a:uLnTx/>
                          <a:uFillTx/>
                          <a:latin typeface="Times New Roman"/>
                          <a:ea typeface="+mn-ea"/>
                          <a:cs typeface="+mn-cs"/>
                        </a:rPr>
                        <a:t>тыс.руб.</a:t>
                      </a:r>
                      <a:r>
                        <a:rPr kumimoji="0" lang="ru-RU" altLang="ru-RU" sz="15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ru-RU" altLang="ru-RU" sz="1500" b="1" i="0" u="none" strike="noStrike" cap="none" normalizeH="0" baseline="0" dirty="0" smtClean="0">
                          <a:ln>
                            <a:noFill/>
                          </a:ln>
                          <a:solidFill>
                            <a:schemeClr val="tx1"/>
                          </a:solidFill>
                          <a:effectLst/>
                          <a:latin typeface="Times New Roman" pitchFamily="18" charset="0"/>
                          <a:cs typeface="Times New Roman" pitchFamily="18" charset="0"/>
                        </a:rPr>
                        <a:t> - </a:t>
                      </a:r>
                      <a:r>
                        <a:rPr kumimoji="0" lang="ru-RU" altLang="ru-RU" sz="1500" b="0" i="0" u="none" strike="noStrike" cap="none" normalizeH="0" baseline="0" dirty="0" smtClean="0">
                          <a:ln>
                            <a:noFill/>
                          </a:ln>
                          <a:solidFill>
                            <a:schemeClr val="tx1"/>
                          </a:solidFill>
                          <a:effectLst/>
                          <a:latin typeface="Times New Roman" pitchFamily="18" charset="0"/>
                          <a:cs typeface="Times New Roman" pitchFamily="18" charset="0"/>
                        </a:rPr>
                        <a:t>по результатам торгов</a:t>
                      </a:r>
                    </a:p>
                  </a:txBody>
                  <a:tcPr marL="96008" marR="96008" marT="64007" marB="64007"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alpha val="71000"/>
                      </a:schemeClr>
                    </a:solidFill>
                  </a:tcPr>
                </a:tc>
                <a:tc>
                  <a:txBody>
                    <a:bodyPr/>
                    <a:lstStyle>
                      <a:lvl1pPr eaLnBrk="0" hangingPunct="0">
                        <a:spcBef>
                          <a:spcPct val="20000"/>
                        </a:spcBef>
                        <a:buFont typeface="Arial" pitchFamily="34" charset="0"/>
                        <a:defRPr sz="3400">
                          <a:solidFill>
                            <a:schemeClr val="tx1"/>
                          </a:solidFill>
                          <a:latin typeface="Calibri" pitchFamily="34" charset="0"/>
                        </a:defRPr>
                      </a:lvl1pPr>
                      <a:lvl2pPr marL="742950" indent="-285750" eaLnBrk="0" hangingPunct="0">
                        <a:spcBef>
                          <a:spcPct val="20000"/>
                        </a:spcBef>
                        <a:buFont typeface="Arial" pitchFamily="34" charset="0"/>
                        <a:defRPr sz="2800">
                          <a:solidFill>
                            <a:schemeClr val="tx1"/>
                          </a:solidFill>
                          <a:latin typeface="Calibri" pitchFamily="34" charset="0"/>
                        </a:defRPr>
                      </a:lvl2pPr>
                      <a:lvl3pPr marL="1143000" indent="-228600" eaLnBrk="0" hangingPunct="0">
                        <a:spcBef>
                          <a:spcPct val="20000"/>
                        </a:spcBef>
                        <a:buFont typeface="Arial" pitchFamily="34" charset="0"/>
                        <a:defRPr sz="2400">
                          <a:solidFill>
                            <a:schemeClr val="tx1"/>
                          </a:solidFill>
                          <a:latin typeface="Calibri" pitchFamily="34" charset="0"/>
                        </a:defRPr>
                      </a:lvl3pPr>
                      <a:lvl4pPr marL="1600200" indent="-228600" eaLnBrk="0" hangingPunct="0">
                        <a:spcBef>
                          <a:spcPct val="20000"/>
                        </a:spcBef>
                        <a:buFont typeface="Arial" pitchFamily="34" charset="0"/>
                        <a:defRPr sz="2000">
                          <a:solidFill>
                            <a:schemeClr val="tx1"/>
                          </a:solidFill>
                          <a:latin typeface="Calibri" pitchFamily="34" charset="0"/>
                        </a:defRPr>
                      </a:lvl4pPr>
                      <a:lvl5pPr marL="2057400" indent="-228600" eaLnBrk="0" hangingPunct="0">
                        <a:spcBef>
                          <a:spcPct val="20000"/>
                        </a:spcBef>
                        <a:buFont typeface="Arial" pitchFamily="34" charset="0"/>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ru-RU" sz="1500" b="1" i="0" u="none" strike="noStrike" cap="none" normalizeH="0" baseline="0" dirty="0" smtClean="0">
                          <a:ln>
                            <a:noFill/>
                          </a:ln>
                          <a:solidFill>
                            <a:schemeClr val="tx1"/>
                          </a:solidFill>
                          <a:effectLst/>
                          <a:latin typeface="Times New Roman" pitchFamily="18" charset="0"/>
                          <a:cs typeface="Times New Roman" pitchFamily="18" charset="0"/>
                        </a:rPr>
                        <a:t>Проверена</a:t>
                      </a:r>
                      <a:r>
                        <a:rPr kumimoji="0" lang="ru-RU" altLang="ru-RU" sz="1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ru-RU" sz="1500" b="1" i="0" u="none" strike="noStrike" cap="none" normalizeH="0" baseline="0" dirty="0" smtClean="0">
                          <a:ln>
                            <a:noFill/>
                          </a:ln>
                          <a:solidFill>
                            <a:schemeClr val="tx1"/>
                          </a:solidFill>
                          <a:effectLst/>
                          <a:latin typeface="Times New Roman" pitchFamily="18" charset="0"/>
                          <a:cs typeface="Times New Roman" pitchFamily="18" charset="0"/>
                        </a:rPr>
                        <a:t>21 </a:t>
                      </a:r>
                      <a:r>
                        <a:rPr kumimoji="0" lang="ru-RU" altLang="ru-RU" sz="1500" b="0" i="0" u="none" strike="noStrike" cap="none" normalizeH="0" baseline="0" dirty="0" smtClean="0">
                          <a:ln>
                            <a:noFill/>
                          </a:ln>
                          <a:solidFill>
                            <a:schemeClr val="tx1"/>
                          </a:solidFill>
                          <a:effectLst/>
                          <a:latin typeface="Times New Roman" pitchFamily="18" charset="0"/>
                          <a:cs typeface="Times New Roman" pitchFamily="18" charset="0"/>
                        </a:rPr>
                        <a:t>проектно-сметные документации (ПСД) на сумму </a:t>
                      </a:r>
                      <a:r>
                        <a:rPr kumimoji="0" lang="ru-RU" altLang="ru-RU" sz="1500" b="1" i="0" u="none" strike="noStrike" cap="none" normalizeH="0" baseline="0" dirty="0" smtClean="0">
                          <a:ln>
                            <a:noFill/>
                          </a:ln>
                          <a:solidFill>
                            <a:schemeClr val="tx1"/>
                          </a:solidFill>
                          <a:effectLst/>
                          <a:latin typeface="Times New Roman" pitchFamily="18" charset="0"/>
                          <a:cs typeface="Times New Roman" pitchFamily="18" charset="0"/>
                        </a:rPr>
                        <a:t>146 978,70 </a:t>
                      </a:r>
                      <a:r>
                        <a:rPr kumimoji="0" lang="ru-RU" sz="1500" b="0" i="0" u="none" strike="noStrike" kern="1200" cap="none" spc="0" normalizeH="0" baseline="0" noProof="0" dirty="0" smtClean="0">
                          <a:ln>
                            <a:noFill/>
                          </a:ln>
                          <a:solidFill>
                            <a:prstClr val="black"/>
                          </a:solidFill>
                          <a:effectLst/>
                          <a:uLnTx/>
                          <a:uFillTx/>
                          <a:latin typeface="Times New Roman"/>
                          <a:ea typeface="+mn-ea"/>
                          <a:cs typeface="+mn-cs"/>
                        </a:rPr>
                        <a:t>тыс.руб.</a:t>
                      </a:r>
                      <a:r>
                        <a:rPr kumimoji="0" lang="ru-RU" altLang="ru-RU" sz="15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ru-RU" sz="1500" b="0" i="0" u="none" strike="noStrike" cap="none" normalizeH="0" baseline="0" dirty="0" smtClean="0">
                          <a:ln>
                            <a:noFill/>
                          </a:ln>
                          <a:solidFill>
                            <a:schemeClr val="tx1"/>
                          </a:solidFill>
                          <a:effectLst/>
                          <a:latin typeface="Times New Roman" pitchFamily="18" charset="0"/>
                          <a:cs typeface="Times New Roman" pitchFamily="18" charset="0"/>
                        </a:rPr>
                        <a:t>(находится на проверке 1 ПСД на сумму </a:t>
                      </a:r>
                      <a:endParaRPr kumimoji="0" lang="ru-RU" altLang="ru-RU" sz="15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ru-RU" sz="1500" b="1" i="0" u="none" strike="noStrike" cap="none" normalizeH="0" baseline="0" dirty="0" smtClean="0">
                          <a:ln>
                            <a:noFill/>
                          </a:ln>
                          <a:solidFill>
                            <a:schemeClr val="tx1"/>
                          </a:solidFill>
                          <a:effectLst/>
                          <a:latin typeface="Times New Roman" pitchFamily="18" charset="0"/>
                          <a:cs typeface="Times New Roman" pitchFamily="18" charset="0"/>
                        </a:rPr>
                        <a:t>1 </a:t>
                      </a:r>
                      <a:r>
                        <a:rPr kumimoji="0" lang="ru-RU" altLang="ru-RU" sz="1500" b="1" i="0" u="none" strike="noStrike" cap="none" normalizeH="0" baseline="0" dirty="0" smtClean="0">
                          <a:ln>
                            <a:noFill/>
                          </a:ln>
                          <a:solidFill>
                            <a:schemeClr val="tx1"/>
                          </a:solidFill>
                          <a:effectLst/>
                          <a:latin typeface="Times New Roman" pitchFamily="18" charset="0"/>
                          <a:cs typeface="Times New Roman" pitchFamily="18" charset="0"/>
                        </a:rPr>
                        <a:t>256 548,87</a:t>
                      </a:r>
                      <a:r>
                        <a:rPr kumimoji="0" lang="ru-RU" altLang="ru-RU" sz="1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500" b="0" i="0" u="none" strike="noStrike" kern="1200" cap="none" spc="0" normalizeH="0" baseline="0" noProof="0" dirty="0" smtClean="0">
                          <a:ln>
                            <a:noFill/>
                          </a:ln>
                          <a:solidFill>
                            <a:prstClr val="black"/>
                          </a:solidFill>
                          <a:effectLst/>
                          <a:uLnTx/>
                          <a:uFillTx/>
                          <a:latin typeface="Times New Roman"/>
                          <a:ea typeface="+mn-ea"/>
                          <a:cs typeface="+mn-cs"/>
                        </a:rPr>
                        <a:t>тыс.руб. – объект ФАИП), из них:  </a:t>
                      </a:r>
                      <a:r>
                        <a:rPr kumimoji="0" lang="ru-RU" altLang="ru-RU" sz="15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ru-RU" sz="1500" b="1" i="0" u="none" strike="noStrike" cap="none" normalizeH="0" baseline="0" dirty="0" smtClean="0">
                          <a:ln>
                            <a:noFill/>
                          </a:ln>
                          <a:solidFill>
                            <a:schemeClr val="tx1"/>
                          </a:solidFill>
                          <a:effectLst/>
                          <a:latin typeface="Times New Roman" pitchFamily="18" charset="0"/>
                          <a:cs typeface="Times New Roman" pitchFamily="18" charset="0"/>
                        </a:rPr>
                        <a:t>Выявлено  </a:t>
                      </a:r>
                      <a:r>
                        <a:rPr kumimoji="0" lang="ru-RU" altLang="ru-RU" sz="1500" b="1" i="0" u="none" strike="noStrike" cap="none" normalizeH="0" baseline="0" dirty="0" smtClean="0">
                          <a:ln>
                            <a:noFill/>
                          </a:ln>
                          <a:solidFill>
                            <a:schemeClr val="tx1"/>
                          </a:solidFill>
                          <a:effectLst/>
                          <a:latin typeface="Times New Roman" pitchFamily="18" charset="0"/>
                          <a:cs typeface="Times New Roman" pitchFamily="18" charset="0"/>
                        </a:rPr>
                        <a:t>завышение </a:t>
                      </a:r>
                      <a:r>
                        <a:rPr kumimoji="0" lang="ru-RU" altLang="ru-RU" sz="1500" b="0" i="0" u="none" strike="noStrike" cap="none" normalizeH="0" baseline="0" dirty="0" smtClean="0">
                          <a:ln>
                            <a:noFill/>
                          </a:ln>
                          <a:solidFill>
                            <a:schemeClr val="tx1"/>
                          </a:solidFill>
                          <a:effectLst/>
                          <a:latin typeface="Times New Roman" pitchFamily="18" charset="0"/>
                          <a:cs typeface="Times New Roman" pitchFamily="18" charset="0"/>
                        </a:rPr>
                        <a:t>стоимости  по 18 </a:t>
                      </a:r>
                      <a:r>
                        <a:rPr kumimoji="0" lang="ru-RU" altLang="ru-RU" sz="1500" b="0" i="0" u="none" strike="noStrike" cap="none" normalizeH="0" baseline="0" dirty="0" smtClean="0">
                          <a:ln>
                            <a:noFill/>
                          </a:ln>
                          <a:solidFill>
                            <a:schemeClr val="tx1"/>
                          </a:solidFill>
                          <a:effectLst/>
                          <a:latin typeface="Times New Roman" pitchFamily="18" charset="0"/>
                          <a:cs typeface="Times New Roman" pitchFamily="18" charset="0"/>
                        </a:rPr>
                        <a:t>ПСД на </a:t>
                      </a:r>
                      <a:r>
                        <a:rPr kumimoji="0" lang="ru-RU" altLang="ru-RU" sz="1500" b="0" i="0" u="none" strike="noStrike" cap="none" normalizeH="0" baseline="0" dirty="0" smtClean="0">
                          <a:ln>
                            <a:noFill/>
                          </a:ln>
                          <a:solidFill>
                            <a:schemeClr val="tx1"/>
                          </a:solidFill>
                          <a:effectLst/>
                          <a:latin typeface="Times New Roman" pitchFamily="18" charset="0"/>
                          <a:cs typeface="Times New Roman" pitchFamily="18" charset="0"/>
                        </a:rPr>
                        <a:t>сумму</a:t>
                      </a:r>
                      <a:r>
                        <a:rPr kumimoji="0" lang="ru-RU" altLang="ru-RU" sz="15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ru-RU" sz="1500" b="1" i="0" u="none" strike="noStrike" cap="none" normalizeH="0" baseline="0" dirty="0" smtClean="0">
                          <a:ln>
                            <a:noFill/>
                          </a:ln>
                          <a:solidFill>
                            <a:srgbClr val="C00000"/>
                          </a:solidFill>
                          <a:effectLst/>
                          <a:latin typeface="Times New Roman" pitchFamily="18" charset="0"/>
                          <a:cs typeface="Times New Roman" pitchFamily="18" charset="0"/>
                        </a:rPr>
                        <a:t>6 178,71 </a:t>
                      </a:r>
                      <a:r>
                        <a:rPr kumimoji="0" lang="ru-RU" sz="1500" b="0" i="0" u="none" strike="noStrike" kern="1200" cap="none" spc="0" normalizeH="0" baseline="0" noProof="0" dirty="0" smtClean="0">
                          <a:ln>
                            <a:noFill/>
                          </a:ln>
                          <a:solidFill>
                            <a:schemeClr val="tx1"/>
                          </a:solidFill>
                          <a:effectLst/>
                          <a:uLnTx/>
                          <a:uFillTx/>
                          <a:latin typeface="Times New Roman"/>
                          <a:ea typeface="+mn-ea"/>
                          <a:cs typeface="+mn-cs"/>
                        </a:rPr>
                        <a:t>тыс.руб.</a:t>
                      </a:r>
                      <a:r>
                        <a:rPr kumimoji="0" lang="ru-RU" altLang="ru-RU" sz="15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altLang="ru-RU" sz="1500" b="0" i="0" u="none" strike="noStrike" cap="none" normalizeH="0" baseline="0" dirty="0" smtClean="0">
                          <a:ln>
                            <a:noFill/>
                          </a:ln>
                          <a:solidFill>
                            <a:schemeClr val="tx1"/>
                          </a:solidFill>
                          <a:effectLst/>
                          <a:latin typeface="Times New Roman" pitchFamily="18" charset="0"/>
                          <a:cs typeface="Times New Roman" pitchFamily="18" charset="0"/>
                        </a:rPr>
                        <a:t>(4,25 %),</a:t>
                      </a:r>
                      <a:r>
                        <a:rPr kumimoji="0" lang="ru-RU" altLang="ru-RU" sz="15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ru-RU" sz="1500" b="0" i="0" u="none" strike="noStrike" cap="none" normalizeH="0" baseline="0" dirty="0" smtClean="0">
                          <a:ln>
                            <a:noFill/>
                          </a:ln>
                          <a:solidFill>
                            <a:schemeClr val="tx1"/>
                          </a:solidFill>
                          <a:effectLst/>
                          <a:latin typeface="Times New Roman" pitchFamily="18" charset="0"/>
                          <a:cs typeface="Times New Roman" pitchFamily="18" charset="0"/>
                        </a:rPr>
                        <a:t>из них:</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ru-RU" sz="1500" b="0" i="0" u="none" strike="noStrike" cap="none" normalizeH="0" baseline="0" dirty="0" smtClean="0">
                          <a:ln>
                            <a:noFill/>
                          </a:ln>
                          <a:solidFill>
                            <a:schemeClr val="tx1"/>
                          </a:solidFill>
                          <a:effectLst/>
                          <a:latin typeface="Times New Roman" pitchFamily="18" charset="0"/>
                          <a:cs typeface="Times New Roman" pitchFamily="18" charset="0"/>
                        </a:rPr>
                        <a:t> - </a:t>
                      </a:r>
                      <a:r>
                        <a:rPr kumimoji="0" lang="ru-RU" altLang="ru-RU" sz="1500" b="0" i="0" u="none" strike="noStrike" cap="none" normalizeH="0" baseline="0" dirty="0" smtClean="0">
                          <a:ln>
                            <a:noFill/>
                          </a:ln>
                          <a:solidFill>
                            <a:srgbClr val="000000"/>
                          </a:solidFill>
                          <a:effectLst/>
                          <a:latin typeface="Times New Roman" pitchFamily="18" charset="0"/>
                          <a:cs typeface="Times New Roman" pitchFamily="18" charset="0"/>
                        </a:rPr>
                        <a:t>по 10 ПСД стоимость снижена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ru-RU" sz="1500" b="0" i="0" u="none" strike="noStrike" cap="none" normalizeH="0" baseline="0" dirty="0" smtClean="0">
                          <a:ln>
                            <a:noFill/>
                          </a:ln>
                          <a:solidFill>
                            <a:srgbClr val="000000"/>
                          </a:solidFill>
                          <a:effectLst/>
                          <a:latin typeface="Times New Roman" pitchFamily="18" charset="0"/>
                          <a:cs typeface="Times New Roman" pitchFamily="18" charset="0"/>
                        </a:rPr>
                        <a:t>на </a:t>
                      </a:r>
                      <a:r>
                        <a:rPr kumimoji="0" lang="ru-RU" altLang="ru-RU" sz="1500" b="1" i="0" u="none" strike="noStrike" cap="none" normalizeH="0" baseline="0" dirty="0" smtClean="0">
                          <a:ln>
                            <a:noFill/>
                          </a:ln>
                          <a:solidFill>
                            <a:srgbClr val="000000"/>
                          </a:solidFill>
                          <a:effectLst/>
                          <a:latin typeface="Times New Roman" pitchFamily="18" charset="0"/>
                          <a:cs typeface="Times New Roman" pitchFamily="18" charset="0"/>
                        </a:rPr>
                        <a:t>2 199,24 </a:t>
                      </a:r>
                      <a:r>
                        <a:rPr kumimoji="0" lang="ru-RU" sz="1500" b="0" i="0" u="none" strike="noStrike" kern="1200" cap="none" spc="0" normalizeH="0" baseline="0" noProof="0" dirty="0" smtClean="0">
                          <a:ln>
                            <a:noFill/>
                          </a:ln>
                          <a:solidFill>
                            <a:prstClr val="black"/>
                          </a:solidFill>
                          <a:effectLst/>
                          <a:uLnTx/>
                          <a:uFillTx/>
                          <a:latin typeface="Times New Roman"/>
                          <a:ea typeface="+mn-ea"/>
                          <a:cs typeface="+mn-cs"/>
                        </a:rPr>
                        <a:t>тыс.руб.</a:t>
                      </a:r>
                      <a:r>
                        <a:rPr kumimoji="0" lang="ru-RU" altLang="ru-RU" sz="15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ru-RU" altLang="ru-RU" sz="1500" b="0" i="0" u="none" strike="noStrike" cap="none" normalizeH="0" baseline="0" dirty="0" smtClean="0">
                          <a:ln>
                            <a:noFill/>
                          </a:ln>
                          <a:solidFill>
                            <a:schemeClr val="tx1"/>
                          </a:solidFill>
                          <a:effectLst/>
                          <a:latin typeface="Times New Roman" pitchFamily="18" charset="0"/>
                          <a:cs typeface="Times New Roman" pitchFamily="18" charset="0"/>
                        </a:rPr>
                        <a:t>(4,8 %);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ru-RU" sz="1500" b="0" i="0" u="none" strike="noStrike" cap="none" normalizeH="0" baseline="0" dirty="0" smtClean="0">
                          <a:ln>
                            <a:noFill/>
                          </a:ln>
                          <a:solidFill>
                            <a:schemeClr val="tx1"/>
                          </a:solidFill>
                          <a:effectLst/>
                          <a:latin typeface="Times New Roman" pitchFamily="18" charset="0"/>
                          <a:cs typeface="Times New Roman" pitchFamily="18" charset="0"/>
                        </a:rPr>
                        <a:t> - 8 ПСД на 1 352 634,40 </a:t>
                      </a:r>
                      <a:r>
                        <a:rPr kumimoji="0" lang="ru-RU" sz="1500" b="0" i="0" u="none" strike="noStrike" kern="1200" cap="none" spc="0" normalizeH="0" baseline="0" noProof="0" dirty="0" smtClean="0">
                          <a:ln>
                            <a:noFill/>
                          </a:ln>
                          <a:solidFill>
                            <a:prstClr val="black"/>
                          </a:solidFill>
                          <a:effectLst/>
                          <a:uLnTx/>
                          <a:uFillTx/>
                          <a:latin typeface="Times New Roman"/>
                          <a:ea typeface="+mn-ea"/>
                          <a:cs typeface="+mn-cs"/>
                        </a:rPr>
                        <a:t>тыс.руб.</a:t>
                      </a:r>
                      <a:r>
                        <a:rPr kumimoji="0" lang="ru-RU" altLang="ru-RU" sz="15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500" b="0" i="0" u="none" strike="noStrike" cap="none" normalizeH="0" baseline="0" dirty="0" smtClean="0">
                          <a:ln>
                            <a:noFill/>
                          </a:ln>
                          <a:solidFill>
                            <a:schemeClr val="tx1"/>
                          </a:solidFill>
                          <a:effectLst/>
                          <a:latin typeface="Times New Roman" pitchFamily="18" charset="0"/>
                          <a:cs typeface="Times New Roman" pitchFamily="18" charset="0"/>
                        </a:rPr>
                        <a:t> находятся на доработке у заказчика</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5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500" b="1" i="0" u="none" strike="noStrike" cap="none" normalizeH="0" baseline="0" dirty="0" smtClean="0">
                          <a:ln>
                            <a:noFill/>
                          </a:ln>
                          <a:solidFill>
                            <a:schemeClr val="tx1"/>
                          </a:solidFill>
                          <a:effectLst/>
                          <a:latin typeface="Times New Roman" pitchFamily="18" charset="0"/>
                          <a:cs typeface="Times New Roman" pitchFamily="18" charset="0"/>
                        </a:rPr>
                        <a:t>Заключено</a:t>
                      </a:r>
                      <a:r>
                        <a:rPr kumimoji="0" lang="ru-RU" altLang="ru-RU" sz="1500" b="0" i="0" u="none" strike="noStrike" cap="none" normalizeH="0" baseline="0" dirty="0" smtClean="0">
                          <a:ln>
                            <a:noFill/>
                          </a:ln>
                          <a:solidFill>
                            <a:schemeClr val="tx1"/>
                          </a:solidFill>
                          <a:effectLst/>
                          <a:latin typeface="Times New Roman" pitchFamily="18" charset="0"/>
                          <a:cs typeface="Times New Roman" pitchFamily="18" charset="0"/>
                        </a:rPr>
                        <a:t> 7 контрактов</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ru-RU" sz="1500" b="0" i="0" u="none" strike="noStrike" cap="none" normalizeH="0" baseline="0" dirty="0" smtClean="0">
                          <a:ln>
                            <a:noFill/>
                          </a:ln>
                          <a:solidFill>
                            <a:schemeClr val="tx1"/>
                          </a:solidFill>
                          <a:effectLst/>
                          <a:latin typeface="Times New Roman" pitchFamily="18" charset="0"/>
                          <a:cs typeface="Times New Roman" pitchFamily="18" charset="0"/>
                        </a:rPr>
                        <a:t>на сумму  </a:t>
                      </a:r>
                      <a:r>
                        <a:rPr kumimoji="0" lang="ru-RU" altLang="ru-RU" sz="1500" b="1" i="0" u="none" strike="noStrike" cap="none" normalizeH="0" baseline="0" dirty="0" smtClean="0">
                          <a:ln>
                            <a:noFill/>
                          </a:ln>
                          <a:solidFill>
                            <a:schemeClr val="tx1"/>
                          </a:solidFill>
                          <a:effectLst/>
                          <a:latin typeface="Times New Roman" pitchFamily="18" charset="0"/>
                          <a:cs typeface="Times New Roman" pitchFamily="18" charset="0"/>
                        </a:rPr>
                        <a:t>28 738,59 </a:t>
                      </a:r>
                      <a:r>
                        <a:rPr kumimoji="0" lang="ru-RU" sz="1500" b="0" i="0" u="none" strike="noStrike" kern="1200" cap="none" spc="0" normalizeH="0" baseline="0" noProof="0" dirty="0" smtClean="0">
                          <a:ln>
                            <a:noFill/>
                          </a:ln>
                          <a:solidFill>
                            <a:prstClr val="black"/>
                          </a:solidFill>
                          <a:effectLst/>
                          <a:uLnTx/>
                          <a:uFillTx/>
                          <a:latin typeface="Times New Roman"/>
                          <a:ea typeface="+mn-ea"/>
                          <a:cs typeface="+mn-cs"/>
                        </a:rPr>
                        <a:t>тыс.руб</a:t>
                      </a:r>
                      <a:r>
                        <a:rPr kumimoji="0" lang="ru-RU" sz="1500" b="0" i="0" u="none" strike="noStrike" kern="1200" cap="none" spc="0" normalizeH="0" baseline="0" noProof="0" dirty="0" smtClean="0">
                          <a:ln>
                            <a:noFill/>
                          </a:ln>
                          <a:solidFill>
                            <a:prstClr val="black"/>
                          </a:solidFill>
                          <a:effectLst/>
                          <a:uLnTx/>
                          <a:uFillTx/>
                          <a:latin typeface="Times New Roman"/>
                          <a:ea typeface="+mn-ea"/>
                          <a:cs typeface="+mn-cs"/>
                        </a:rPr>
                        <a:t>.</a:t>
                      </a:r>
                      <a:r>
                        <a:rPr kumimoji="0" lang="ru-RU" altLang="ru-RU" sz="15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endParaRPr kumimoji="0" lang="ru-RU" altLang="ru-RU" sz="15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5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ru-RU" sz="1500" b="1" i="0" u="none" strike="noStrike" kern="1200" cap="none" normalizeH="0" baseline="0" dirty="0" smtClean="0">
                        <a:ln>
                          <a:noFill/>
                        </a:ln>
                        <a:solidFill>
                          <a:srgbClr val="006600"/>
                        </a:solidFill>
                        <a:effectLst/>
                        <a:latin typeface="Times New Roman" pitchFamily="18"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ru-RU" sz="1500" b="1" i="0" u="none" strike="noStrike" kern="1200" cap="none" normalizeH="0" baseline="0" dirty="0" smtClean="0">
                          <a:ln>
                            <a:noFill/>
                          </a:ln>
                          <a:solidFill>
                            <a:srgbClr val="006600"/>
                          </a:solidFill>
                          <a:effectLst/>
                          <a:latin typeface="Times New Roman" pitchFamily="18" charset="0"/>
                          <a:ea typeface="+mn-ea"/>
                          <a:cs typeface="Times New Roman" pitchFamily="18" charset="0"/>
                        </a:rPr>
                        <a:t>Экономия</a:t>
                      </a:r>
                      <a:r>
                        <a:rPr kumimoji="0" lang="ru-RU" altLang="ru-RU" sz="15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ru-RU" sz="1500" b="0" i="0" u="none" strike="noStrike" cap="none" normalizeH="0" baseline="0" dirty="0" smtClean="0">
                          <a:ln>
                            <a:noFill/>
                          </a:ln>
                          <a:solidFill>
                            <a:schemeClr val="tx1"/>
                          </a:solidFill>
                          <a:effectLst/>
                          <a:latin typeface="Times New Roman" pitchFamily="18" charset="0"/>
                          <a:cs typeface="Times New Roman" pitchFamily="18" charset="0"/>
                        </a:rPr>
                        <a:t>по 6 заключенным контрактам</a:t>
                      </a:r>
                      <a:br>
                        <a:rPr kumimoji="0" lang="ru-RU" altLang="ru-RU" sz="15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altLang="ru-RU" sz="1500" b="0" i="0" u="none" strike="noStrike" cap="none" normalizeH="0" baseline="0" dirty="0" smtClean="0">
                          <a:ln>
                            <a:noFill/>
                          </a:ln>
                          <a:solidFill>
                            <a:schemeClr val="tx1"/>
                          </a:solidFill>
                          <a:effectLst/>
                          <a:latin typeface="Times New Roman" pitchFamily="18" charset="0"/>
                          <a:cs typeface="Times New Roman" pitchFamily="18" charset="0"/>
                        </a:rPr>
                        <a:t>составила </a:t>
                      </a:r>
                      <a:r>
                        <a:rPr kumimoji="0" lang="ru-RU" altLang="ru-RU" sz="1500" b="1" i="0" u="none" strike="noStrike" kern="1200" cap="none" normalizeH="0" baseline="0" dirty="0" smtClean="0">
                          <a:ln>
                            <a:noFill/>
                          </a:ln>
                          <a:solidFill>
                            <a:srgbClr val="006600"/>
                          </a:solidFill>
                          <a:effectLst/>
                          <a:latin typeface="Times New Roman" pitchFamily="18" charset="0"/>
                          <a:ea typeface="+mn-ea"/>
                          <a:cs typeface="Times New Roman" pitchFamily="18" charset="0"/>
                        </a:rPr>
                        <a:t>2 228,96</a:t>
                      </a:r>
                      <a:r>
                        <a:rPr kumimoji="0" lang="ru-RU" altLang="ru-RU" sz="1500" b="1" i="0" u="none" strike="noStrike" kern="1200" cap="none" normalizeH="0" baseline="0" dirty="0" smtClean="0">
                          <a:ln>
                            <a:noFill/>
                          </a:ln>
                          <a:solidFill>
                            <a:srgbClr val="00B050"/>
                          </a:solidFill>
                          <a:effectLst/>
                          <a:latin typeface="Times New Roman" pitchFamily="18" charset="0"/>
                          <a:ea typeface="+mn-ea"/>
                          <a:cs typeface="Times New Roman" pitchFamily="18" charset="0"/>
                        </a:rPr>
                        <a:t> </a:t>
                      </a:r>
                      <a:r>
                        <a:rPr kumimoji="0" lang="ru-RU" sz="1500" b="0" i="0" u="none" strike="noStrike" kern="1200" cap="none" spc="0" normalizeH="0" baseline="0" noProof="0" dirty="0" smtClean="0">
                          <a:ln>
                            <a:noFill/>
                          </a:ln>
                          <a:solidFill>
                            <a:schemeClr val="tx1"/>
                          </a:solidFill>
                          <a:effectLst/>
                          <a:uLnTx/>
                          <a:uFillTx/>
                          <a:latin typeface="Times New Roman"/>
                          <a:ea typeface="+mn-ea"/>
                          <a:cs typeface="+mn-cs"/>
                        </a:rPr>
                        <a:t>тыс.руб.</a:t>
                      </a:r>
                      <a:r>
                        <a:rPr kumimoji="0" lang="ru-RU" altLang="ru-RU" sz="1500" b="0" i="0" u="none" strike="noStrike" cap="none" normalizeH="0" baseline="0" dirty="0" smtClean="0">
                          <a:ln>
                            <a:noFill/>
                          </a:ln>
                          <a:solidFill>
                            <a:schemeClr val="tx1"/>
                          </a:solidFill>
                          <a:effectLst/>
                          <a:latin typeface="Times New Roman" pitchFamily="18" charset="0"/>
                          <a:cs typeface="Times New Roman" pitchFamily="18" charset="0"/>
                        </a:rPr>
                        <a:t>, НМЦК снижена на: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ru-RU" sz="1500" b="1" i="0" u="none" strike="noStrike" cap="none" normalizeH="0" baseline="0" dirty="0" smtClean="0">
                          <a:ln>
                            <a:noFill/>
                          </a:ln>
                          <a:solidFill>
                            <a:schemeClr val="tx1"/>
                          </a:solidFill>
                          <a:effectLst/>
                          <a:latin typeface="Times New Roman" pitchFamily="18" charset="0"/>
                          <a:cs typeface="Times New Roman" pitchFamily="18" charset="0"/>
                        </a:rPr>
                        <a:t>1 548,94 </a:t>
                      </a:r>
                      <a:r>
                        <a:rPr kumimoji="0" lang="ru-RU" sz="1500" b="0" i="0" u="none" strike="noStrike" kern="1200" cap="none" spc="0" normalizeH="0" baseline="0" noProof="0" dirty="0" smtClean="0">
                          <a:ln>
                            <a:noFill/>
                          </a:ln>
                          <a:solidFill>
                            <a:prstClr val="black"/>
                          </a:solidFill>
                          <a:effectLst/>
                          <a:uLnTx/>
                          <a:uFillTx/>
                          <a:latin typeface="Times New Roman"/>
                          <a:ea typeface="+mn-ea"/>
                          <a:cs typeface="+mn-cs"/>
                        </a:rPr>
                        <a:t>тыс.руб.</a:t>
                      </a:r>
                      <a:r>
                        <a:rPr kumimoji="0" lang="ru-RU" altLang="ru-RU" sz="15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ru-RU" altLang="ru-RU" sz="15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ru-RU" sz="1500" b="0" i="0" u="none" strike="noStrike" cap="none" normalizeH="0" baseline="0" dirty="0" smtClean="0">
                          <a:ln>
                            <a:noFill/>
                          </a:ln>
                          <a:solidFill>
                            <a:schemeClr val="tx1"/>
                          </a:solidFill>
                          <a:effectLst/>
                          <a:latin typeface="Times New Roman" pitchFamily="18" charset="0"/>
                          <a:cs typeface="Times New Roman" pitchFamily="18" charset="0"/>
                        </a:rPr>
                        <a:t>по результатам  проверки;</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ru-RU" sz="1500" b="1" i="0" u="none" strike="noStrike" cap="none" normalizeH="0" baseline="0" dirty="0" smtClean="0">
                          <a:ln>
                            <a:noFill/>
                          </a:ln>
                          <a:solidFill>
                            <a:schemeClr val="tx1"/>
                          </a:solidFill>
                          <a:effectLst/>
                          <a:latin typeface="Times New Roman" pitchFamily="18" charset="0"/>
                          <a:cs typeface="Times New Roman" pitchFamily="18" charset="0"/>
                        </a:rPr>
                        <a:t>680,02 </a:t>
                      </a:r>
                      <a:r>
                        <a:rPr kumimoji="0" lang="ru-RU" sz="1500" b="0" i="0" u="none" strike="noStrike" kern="1200" cap="none" spc="0" normalizeH="0" baseline="0" noProof="0" dirty="0" smtClean="0">
                          <a:ln>
                            <a:noFill/>
                          </a:ln>
                          <a:solidFill>
                            <a:prstClr val="black"/>
                          </a:solidFill>
                          <a:effectLst/>
                          <a:uLnTx/>
                          <a:uFillTx/>
                          <a:latin typeface="Times New Roman"/>
                          <a:ea typeface="+mn-ea"/>
                          <a:cs typeface="+mn-cs"/>
                        </a:rPr>
                        <a:t>тыс.руб.</a:t>
                      </a:r>
                      <a:r>
                        <a:rPr kumimoji="0" lang="ru-RU" altLang="ru-RU" sz="15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ru-RU" altLang="ru-RU" sz="15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ru-RU" sz="1500" b="0" i="0" u="none" strike="noStrike" cap="none" normalizeH="0" baseline="0" dirty="0" smtClean="0">
                          <a:ln>
                            <a:noFill/>
                          </a:ln>
                          <a:solidFill>
                            <a:schemeClr val="tx1"/>
                          </a:solidFill>
                          <a:effectLst/>
                          <a:latin typeface="Times New Roman" pitchFamily="18" charset="0"/>
                          <a:cs typeface="Times New Roman" pitchFamily="18" charset="0"/>
                        </a:rPr>
                        <a:t>по результатам </a:t>
                      </a:r>
                      <a:r>
                        <a:rPr kumimoji="0" lang="ru-RU" altLang="ru-RU" sz="1500" b="0" i="0" u="none" strike="noStrike" cap="none" normalizeH="0" baseline="0" dirty="0" smtClean="0">
                          <a:ln>
                            <a:noFill/>
                          </a:ln>
                          <a:solidFill>
                            <a:schemeClr val="tx1"/>
                          </a:solidFill>
                          <a:effectLst/>
                          <a:latin typeface="Times New Roman" pitchFamily="18" charset="0"/>
                          <a:cs typeface="Times New Roman" pitchFamily="18" charset="0"/>
                        </a:rPr>
                        <a:t>торгов</a:t>
                      </a:r>
                      <a:endParaRPr kumimoji="0" lang="ru-RU" altLang="ru-RU" sz="15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6008" marR="96008" marT="64007" marB="64007"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alpha val="71000"/>
                      </a:schemeClr>
                    </a:solidFill>
                  </a:tcPr>
                </a:tc>
              </a:tr>
            </a:tbl>
          </a:graphicData>
        </a:graphic>
      </p:graphicFrame>
      <p:cxnSp>
        <p:nvCxnSpPr>
          <p:cNvPr id="14" name="Прямая соединительная линия 13"/>
          <p:cNvCxnSpPr/>
          <p:nvPr/>
        </p:nvCxnSpPr>
        <p:spPr>
          <a:xfrm>
            <a:off x="5589557" y="6113313"/>
            <a:ext cx="786240"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11499152" y="3590866"/>
            <a:ext cx="786240"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1561862" y="6144748"/>
            <a:ext cx="785098"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10025860" y="6144748"/>
            <a:ext cx="785098"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8211" name="Прямоугольник 4"/>
          <p:cNvSpPr>
            <a:spLocks noChangeArrowheads="1"/>
          </p:cNvSpPr>
          <p:nvPr/>
        </p:nvSpPr>
        <p:spPr bwMode="auto">
          <a:xfrm>
            <a:off x="293850" y="7719242"/>
            <a:ext cx="12167511" cy="1093205"/>
          </a:xfrm>
          <a:prstGeom prst="rect">
            <a:avLst/>
          </a:prstGeom>
          <a:solidFill>
            <a:schemeClr val="accent1">
              <a:alpha val="20000"/>
            </a:schemeClr>
          </a:solidFill>
          <a:ln>
            <a:solidFill>
              <a:schemeClr val="bg1">
                <a:lumMod val="65000"/>
              </a:schemeClr>
            </a:solidFill>
          </a:ln>
          <a:extLst/>
        </p:spPr>
        <p:txBody>
          <a:bodyPr wrap="square" lIns="107269" tIns="53636" rIns="107269" bIns="53636">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ru-RU" altLang="ru-RU" sz="1600" b="1" i="1" dirty="0">
                <a:solidFill>
                  <a:schemeClr val="tx2">
                    <a:lumMod val="50000"/>
                  </a:schemeClr>
                </a:solidFill>
                <a:latin typeface="Times New Roman" pitchFamily="18" charset="0"/>
                <a:cs typeface="Times New Roman" pitchFamily="18" charset="0"/>
              </a:rPr>
              <a:t>Всего проверено контрактов, документаций,  ПСД – 567 на сумму 263 </a:t>
            </a:r>
            <a:r>
              <a:rPr lang="ru-RU" altLang="ru-RU" sz="1600" b="1" i="1" dirty="0">
                <a:solidFill>
                  <a:schemeClr val="tx2">
                    <a:lumMod val="50000"/>
                  </a:schemeClr>
                </a:solidFill>
                <a:latin typeface="Times New Roman" pitchFamily="18" charset="0"/>
                <a:cs typeface="Times New Roman" pitchFamily="18" charset="0"/>
              </a:rPr>
              <a:t>658,99 </a:t>
            </a:r>
            <a:r>
              <a:rPr lang="ru-RU" sz="1600" b="1" i="1" dirty="0">
                <a:solidFill>
                  <a:prstClr val="black"/>
                </a:solidFill>
                <a:latin typeface="Times New Roman"/>
              </a:rPr>
              <a:t>тыс.руб.</a:t>
            </a:r>
            <a:r>
              <a:rPr lang="ru-RU" altLang="ru-RU" sz="1600" b="1" i="1" dirty="0">
                <a:solidFill>
                  <a:prstClr val="black"/>
                </a:solidFill>
                <a:latin typeface="Times New Roman" pitchFamily="18" charset="0"/>
                <a:cs typeface="Times New Roman" pitchFamily="18" charset="0"/>
              </a:rPr>
              <a:t> </a:t>
            </a:r>
            <a:endParaRPr lang="ru-RU" altLang="ru-RU" sz="1600" b="1" i="1" dirty="0">
              <a:solidFill>
                <a:schemeClr val="tx2">
                  <a:lumMod val="50000"/>
                </a:schemeClr>
              </a:solidFill>
              <a:latin typeface="Times New Roman" pitchFamily="18" charset="0"/>
              <a:cs typeface="Times New Roman" pitchFamily="18" charset="0"/>
            </a:endParaRPr>
          </a:p>
          <a:p>
            <a:pPr algn="ctr" eaLnBrk="1" hangingPunct="1">
              <a:spcBef>
                <a:spcPct val="0"/>
              </a:spcBef>
              <a:buFontTx/>
              <a:buNone/>
            </a:pPr>
            <a:r>
              <a:rPr lang="ru-RU" altLang="ru-RU" sz="1600" b="1" i="1" dirty="0">
                <a:solidFill>
                  <a:schemeClr val="tx2">
                    <a:lumMod val="50000"/>
                  </a:schemeClr>
                </a:solidFill>
                <a:latin typeface="Times New Roman" pitchFamily="18" charset="0"/>
                <a:cs typeface="Times New Roman" pitchFamily="18" charset="0"/>
              </a:rPr>
              <a:t>Осуществлено закупок в рамках эксперимента - 413 на сумму 99 600,67 </a:t>
            </a:r>
            <a:r>
              <a:rPr lang="ru-RU" sz="1600" b="1" i="1" dirty="0">
                <a:solidFill>
                  <a:prstClr val="black"/>
                </a:solidFill>
                <a:latin typeface="Times New Roman"/>
              </a:rPr>
              <a:t>тыс.руб.</a:t>
            </a:r>
            <a:r>
              <a:rPr lang="ru-RU" altLang="ru-RU" sz="1600" b="1" i="1" dirty="0">
                <a:solidFill>
                  <a:prstClr val="black"/>
                </a:solidFill>
                <a:latin typeface="Times New Roman" pitchFamily="18" charset="0"/>
                <a:cs typeface="Times New Roman" pitchFamily="18" charset="0"/>
              </a:rPr>
              <a:t> </a:t>
            </a:r>
            <a:endParaRPr lang="ru-RU" altLang="ru-RU" sz="1600" b="1" i="1" dirty="0">
              <a:solidFill>
                <a:schemeClr val="tx2">
                  <a:lumMod val="50000"/>
                </a:schemeClr>
              </a:solidFill>
              <a:latin typeface="Times New Roman" pitchFamily="18" charset="0"/>
              <a:cs typeface="Times New Roman" pitchFamily="18" charset="0"/>
            </a:endParaRPr>
          </a:p>
          <a:p>
            <a:pPr algn="ctr" eaLnBrk="1" hangingPunct="1">
              <a:spcBef>
                <a:spcPct val="0"/>
              </a:spcBef>
              <a:buFontTx/>
              <a:buNone/>
            </a:pPr>
            <a:r>
              <a:rPr lang="ru-RU" altLang="ru-RU" sz="1600" b="1" i="1" dirty="0">
                <a:solidFill>
                  <a:schemeClr val="tx2">
                    <a:lumMod val="50000"/>
                  </a:schemeClr>
                </a:solidFill>
                <a:latin typeface="Times New Roman" pitchFamily="18" charset="0"/>
                <a:cs typeface="Times New Roman" pitchFamily="18" charset="0"/>
              </a:rPr>
              <a:t>Выявлено завышение НМЦК на сумму </a:t>
            </a:r>
            <a:r>
              <a:rPr lang="ru-RU" altLang="ru-RU" sz="1600" b="1" i="1" dirty="0">
                <a:solidFill>
                  <a:srgbClr val="C00000"/>
                </a:solidFill>
                <a:latin typeface="Times New Roman" pitchFamily="18" charset="0"/>
                <a:cs typeface="Times New Roman" pitchFamily="18" charset="0"/>
              </a:rPr>
              <a:t>6 638,27 </a:t>
            </a:r>
            <a:r>
              <a:rPr lang="ru-RU" sz="1600" b="1" i="1" dirty="0">
                <a:solidFill>
                  <a:srgbClr val="C00000"/>
                </a:solidFill>
                <a:latin typeface="Times New Roman"/>
              </a:rPr>
              <a:t>тыс.руб.</a:t>
            </a:r>
            <a:r>
              <a:rPr lang="ru-RU" altLang="ru-RU" sz="1600" b="1" i="1" dirty="0">
                <a:solidFill>
                  <a:srgbClr val="C00000"/>
                </a:solidFill>
                <a:latin typeface="Times New Roman" pitchFamily="18" charset="0"/>
                <a:cs typeface="Times New Roman" pitchFamily="18" charset="0"/>
              </a:rPr>
              <a:t> </a:t>
            </a:r>
            <a:r>
              <a:rPr lang="ru-RU" altLang="ru-RU" sz="1600" b="1" i="1" dirty="0">
                <a:solidFill>
                  <a:schemeClr val="tx2">
                    <a:lumMod val="50000"/>
                  </a:schemeClr>
                </a:solidFill>
                <a:latin typeface="Times New Roman" pitchFamily="18" charset="0"/>
                <a:cs typeface="Times New Roman" pitchFamily="18" charset="0"/>
              </a:rPr>
              <a:t>(</a:t>
            </a:r>
            <a:r>
              <a:rPr lang="ru-RU" altLang="ru-RU" sz="1600" b="1" i="1" dirty="0">
                <a:solidFill>
                  <a:schemeClr val="tx2">
                    <a:lumMod val="50000"/>
                  </a:schemeClr>
                </a:solidFill>
                <a:latin typeface="Times New Roman" pitchFamily="18" charset="0"/>
                <a:cs typeface="Times New Roman" pitchFamily="18" charset="0"/>
              </a:rPr>
              <a:t>2,60 %  от общей суммы НМЦК 259 </a:t>
            </a:r>
            <a:r>
              <a:rPr lang="ru-RU" altLang="ru-RU" sz="1600" b="1" i="1" dirty="0">
                <a:solidFill>
                  <a:schemeClr val="tx2">
                    <a:lumMod val="50000"/>
                  </a:schemeClr>
                </a:solidFill>
                <a:latin typeface="Times New Roman" pitchFamily="18" charset="0"/>
                <a:cs typeface="Times New Roman" pitchFamily="18" charset="0"/>
              </a:rPr>
              <a:t>317,85</a:t>
            </a:r>
            <a:r>
              <a:rPr lang="ru-RU" sz="1600" b="1" i="1" dirty="0">
                <a:solidFill>
                  <a:prstClr val="black"/>
                </a:solidFill>
                <a:latin typeface="Times New Roman"/>
              </a:rPr>
              <a:t> тыс.руб.</a:t>
            </a:r>
            <a:r>
              <a:rPr lang="ru-RU" altLang="ru-RU" sz="1600" b="1" i="1" dirty="0">
                <a:solidFill>
                  <a:schemeClr val="tx2">
                    <a:lumMod val="50000"/>
                  </a:schemeClr>
                </a:solidFill>
                <a:latin typeface="Times New Roman" pitchFamily="18" charset="0"/>
                <a:cs typeface="Times New Roman" pitchFamily="18" charset="0"/>
              </a:rPr>
              <a:t>)</a:t>
            </a:r>
            <a:endParaRPr lang="ru-RU" altLang="ru-RU" sz="1600" b="1" i="1" dirty="0">
              <a:solidFill>
                <a:schemeClr val="tx2">
                  <a:lumMod val="50000"/>
                </a:schemeClr>
              </a:solidFill>
              <a:latin typeface="Times New Roman" pitchFamily="18" charset="0"/>
              <a:cs typeface="Times New Roman" pitchFamily="18" charset="0"/>
            </a:endParaRPr>
          </a:p>
          <a:p>
            <a:pPr algn="ctr" eaLnBrk="1" hangingPunct="1">
              <a:spcBef>
                <a:spcPct val="0"/>
              </a:spcBef>
              <a:buFontTx/>
              <a:buNone/>
            </a:pPr>
            <a:r>
              <a:rPr lang="ru-RU" altLang="ru-RU" sz="1600" b="1" i="1" dirty="0">
                <a:solidFill>
                  <a:srgbClr val="006600"/>
                </a:solidFill>
                <a:latin typeface="Times New Roman" pitchFamily="18" charset="0"/>
                <a:cs typeface="Times New Roman" pitchFamily="18" charset="0"/>
              </a:rPr>
              <a:t>Итого</a:t>
            </a:r>
            <a:r>
              <a:rPr lang="ru-RU" altLang="ru-RU" sz="1600" b="1" i="1" dirty="0">
                <a:solidFill>
                  <a:srgbClr val="009900"/>
                </a:solidFill>
                <a:latin typeface="Times New Roman" pitchFamily="18" charset="0"/>
                <a:cs typeface="Times New Roman" pitchFamily="18" charset="0"/>
              </a:rPr>
              <a:t> </a:t>
            </a:r>
            <a:r>
              <a:rPr lang="ru-RU" altLang="ru-RU" sz="1600" b="1" i="1" dirty="0">
                <a:solidFill>
                  <a:srgbClr val="006600"/>
                </a:solidFill>
                <a:latin typeface="Times New Roman" pitchFamily="18" charset="0"/>
                <a:cs typeface="Times New Roman" pitchFamily="18" charset="0"/>
              </a:rPr>
              <a:t>экономия 3 </a:t>
            </a:r>
            <a:r>
              <a:rPr lang="ru-RU" altLang="ru-RU" sz="1600" b="1" i="1" dirty="0">
                <a:solidFill>
                  <a:srgbClr val="006600"/>
                </a:solidFill>
                <a:latin typeface="Times New Roman" pitchFamily="18" charset="0"/>
                <a:cs typeface="Times New Roman" pitchFamily="18" charset="0"/>
              </a:rPr>
              <a:t>179,91</a:t>
            </a:r>
            <a:r>
              <a:rPr lang="ru-RU" sz="1600" b="1" i="1" dirty="0">
                <a:solidFill>
                  <a:srgbClr val="006600"/>
                </a:solidFill>
                <a:latin typeface="Times New Roman"/>
              </a:rPr>
              <a:t>тыс.руб.</a:t>
            </a:r>
            <a:r>
              <a:rPr lang="ru-RU" altLang="ru-RU" sz="1600" b="1" i="1" dirty="0">
                <a:solidFill>
                  <a:srgbClr val="006600"/>
                </a:solidFill>
                <a:latin typeface="Times New Roman" pitchFamily="18" charset="0"/>
                <a:cs typeface="Times New Roman" pitchFamily="18" charset="0"/>
              </a:rPr>
              <a:t>, </a:t>
            </a:r>
            <a:r>
              <a:rPr lang="ru-RU" altLang="ru-RU" sz="1600" b="1" i="1" dirty="0">
                <a:solidFill>
                  <a:srgbClr val="006600"/>
                </a:solidFill>
                <a:latin typeface="Times New Roman" pitchFamily="18" charset="0"/>
                <a:cs typeface="Times New Roman" pitchFamily="18" charset="0"/>
              </a:rPr>
              <a:t>в </a:t>
            </a:r>
            <a:r>
              <a:rPr lang="ru-RU" altLang="ru-RU" sz="1600" b="1" i="1" dirty="0" err="1">
                <a:solidFill>
                  <a:srgbClr val="006600"/>
                </a:solidFill>
                <a:latin typeface="Times New Roman" pitchFamily="18" charset="0"/>
                <a:cs typeface="Times New Roman" pitchFamily="18" charset="0"/>
              </a:rPr>
              <a:t>т.ч</a:t>
            </a:r>
            <a:r>
              <a:rPr lang="ru-RU" altLang="ru-RU" sz="1600" b="1" i="1" dirty="0">
                <a:solidFill>
                  <a:srgbClr val="006600"/>
                </a:solidFill>
                <a:latin typeface="Times New Roman" pitchFamily="18" charset="0"/>
                <a:cs typeface="Times New Roman" pitchFamily="18" charset="0"/>
              </a:rPr>
              <a:t>.: по результатам проверки  1 </a:t>
            </a:r>
            <a:r>
              <a:rPr lang="ru-RU" altLang="ru-RU" sz="1600" b="1" i="1" dirty="0">
                <a:solidFill>
                  <a:srgbClr val="006600"/>
                </a:solidFill>
                <a:latin typeface="Times New Roman" pitchFamily="18" charset="0"/>
                <a:cs typeface="Times New Roman" pitchFamily="18" charset="0"/>
              </a:rPr>
              <a:t>669,57  </a:t>
            </a:r>
            <a:r>
              <a:rPr lang="ru-RU" sz="1600" b="1" i="1" dirty="0">
                <a:solidFill>
                  <a:srgbClr val="006600"/>
                </a:solidFill>
                <a:latin typeface="Times New Roman"/>
              </a:rPr>
              <a:t>тыс.руб</a:t>
            </a:r>
            <a:r>
              <a:rPr lang="ru-RU" sz="1600" b="1" i="1" dirty="0">
                <a:solidFill>
                  <a:srgbClr val="006600"/>
                </a:solidFill>
                <a:latin typeface="Times New Roman"/>
              </a:rPr>
              <a:t>.</a:t>
            </a:r>
            <a:r>
              <a:rPr lang="ru-RU" altLang="ru-RU" sz="1600" b="1" i="1" dirty="0">
                <a:solidFill>
                  <a:srgbClr val="006600"/>
                </a:solidFill>
                <a:latin typeface="Times New Roman" pitchFamily="18" charset="0"/>
                <a:cs typeface="Times New Roman" pitchFamily="18" charset="0"/>
              </a:rPr>
              <a:t>; </a:t>
            </a:r>
            <a:r>
              <a:rPr lang="ru-RU" altLang="ru-RU" sz="1600" b="1" i="1" dirty="0">
                <a:solidFill>
                  <a:srgbClr val="006600"/>
                </a:solidFill>
                <a:latin typeface="Times New Roman" pitchFamily="18" charset="0"/>
                <a:cs typeface="Times New Roman" pitchFamily="18" charset="0"/>
              </a:rPr>
              <a:t>по результатам торгов 1 </a:t>
            </a:r>
            <a:r>
              <a:rPr lang="ru-RU" altLang="ru-RU" sz="1600" b="1" i="1" dirty="0">
                <a:solidFill>
                  <a:srgbClr val="006600"/>
                </a:solidFill>
                <a:latin typeface="Times New Roman" pitchFamily="18" charset="0"/>
                <a:cs typeface="Times New Roman" pitchFamily="18" charset="0"/>
              </a:rPr>
              <a:t>510,34 </a:t>
            </a:r>
            <a:r>
              <a:rPr lang="ru-RU" sz="1600" b="1" i="1" dirty="0">
                <a:solidFill>
                  <a:srgbClr val="006600"/>
                </a:solidFill>
                <a:latin typeface="Times New Roman"/>
              </a:rPr>
              <a:t>тыс.руб</a:t>
            </a:r>
            <a:r>
              <a:rPr lang="ru-RU" sz="1600" b="1" i="1" dirty="0">
                <a:solidFill>
                  <a:srgbClr val="006600"/>
                </a:solidFill>
                <a:latin typeface="Times New Roman"/>
              </a:rPr>
              <a:t>.</a:t>
            </a:r>
            <a:endParaRPr lang="ru-RU" altLang="ru-RU" sz="1600" b="1" i="1" dirty="0">
              <a:solidFill>
                <a:srgbClr val="006600"/>
              </a:solidFill>
              <a:latin typeface="Times New Roman" pitchFamily="18" charset="0"/>
              <a:cs typeface="Times New Roman" pitchFamily="18" charset="0"/>
            </a:endParaRPr>
          </a:p>
        </p:txBody>
      </p:sp>
      <p:sp>
        <p:nvSpPr>
          <p:cNvPr id="17" name="Номер слайда 1"/>
          <p:cNvSpPr>
            <a:spLocks noGrp="1"/>
          </p:cNvSpPr>
          <p:nvPr>
            <p:ph type="sldNum" sz="quarter" idx="12"/>
          </p:nvPr>
        </p:nvSpPr>
        <p:spPr>
          <a:xfrm>
            <a:off x="9921243" y="9090033"/>
            <a:ext cx="2880360" cy="511175"/>
          </a:xfrm>
        </p:spPr>
        <p:txBody>
          <a:bodyPr/>
          <a:lstStyle/>
          <a:p>
            <a:pPr>
              <a:defRPr/>
            </a:pPr>
            <a:fld id="{47EA9584-6FC9-446B-89E9-C9D48C4D1663}" type="slidenum">
              <a:rPr lang="ru-RU" smtClean="0">
                <a:solidFill>
                  <a:prstClr val="black">
                    <a:tint val="75000"/>
                  </a:prstClr>
                </a:solidFill>
              </a:rPr>
              <a:pPr>
                <a:defRPr/>
              </a:pPr>
              <a:t>30</a:t>
            </a:fld>
            <a:endParaRPr lang="ru-RU" dirty="0">
              <a:solidFill>
                <a:prstClr val="black">
                  <a:tint val="75000"/>
                </a:prstClr>
              </a:solidFill>
            </a:endParaRPr>
          </a:p>
        </p:txBody>
      </p:sp>
    </p:spTree>
    <p:extLst>
      <p:ext uri="{BB962C8B-B14F-4D97-AF65-F5344CB8AC3E}">
        <p14:creationId xmlns:p14="http://schemas.microsoft.com/office/powerpoint/2010/main" val="39292910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
          <p:cNvSpPr txBox="1">
            <a:spLocks noChangeArrowheads="1"/>
          </p:cNvSpPr>
          <p:nvPr/>
        </p:nvSpPr>
        <p:spPr bwMode="auto">
          <a:xfrm>
            <a:off x="467833" y="3827700"/>
            <a:ext cx="11940362" cy="1388462"/>
          </a:xfrm>
          <a:prstGeom prst="rect">
            <a:avLst/>
          </a:prstGeom>
          <a:noFill/>
          <a:ln w="9525">
            <a:noFill/>
            <a:miter lim="800000"/>
            <a:headEnd/>
            <a:tailEnd/>
          </a:ln>
          <a:effectLst>
            <a:outerShdw blurRad="44450" dist="27940" dir="5400000" sx="1000" sy="1000" algn="ctr">
              <a:srgbClr val="000000">
                <a:alpha val="32000"/>
              </a:srgbClr>
            </a:outerShdw>
          </a:effectLst>
        </p:spPr>
        <p:txBody>
          <a:bodyPr wrap="square" lIns="94875" tIns="47437" rIns="94875" bIns="47437" anchor="ctr">
            <a:spAutoFit/>
          </a:bodyPr>
          <a:lstStyle/>
          <a:p>
            <a:pPr algn="ctr">
              <a:lnSpc>
                <a:spcPct val="150000"/>
              </a:lnSpc>
            </a:pPr>
            <a:r>
              <a:rPr lang="ru-RU" sz="2800" b="1" dirty="0">
                <a:latin typeface="Times New Roman" panose="02020603050405020304" pitchFamily="18" charset="0"/>
                <a:cs typeface="Times New Roman" panose="02020603050405020304" pitchFamily="18" charset="0"/>
              </a:rPr>
              <a:t>ЭКСПЕРИМЕНТ ПО КАЗНАЧЕЙСКОМУ СОПРОВОЖДЕНИЮ ЦЕЛЕВЫХ СРЕДСТВ РЕСПУБЛИКИ КАРЕЛИЯ</a:t>
            </a:r>
            <a:endParaRPr lang="ru-RU" sz="2800" b="1" dirty="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a:xfrm>
            <a:off x="9921243" y="9090033"/>
            <a:ext cx="2880360" cy="511175"/>
          </a:xfrm>
        </p:spPr>
        <p:txBody>
          <a:bodyPr/>
          <a:lstStyle/>
          <a:p>
            <a:pPr>
              <a:defRPr/>
            </a:pPr>
            <a:fld id="{B71FCD68-0AFD-4048-852E-53B764BC6EED}" type="slidenum">
              <a:rPr lang="ru-RU" smtClean="0">
                <a:solidFill>
                  <a:prstClr val="black">
                    <a:tint val="75000"/>
                  </a:prstClr>
                </a:solidFill>
              </a:rPr>
              <a:pPr>
                <a:defRPr/>
              </a:pPr>
              <a:t>31</a:t>
            </a:fld>
            <a:endParaRPr lang="ru-RU" dirty="0">
              <a:solidFill>
                <a:prstClr val="black">
                  <a:tint val="75000"/>
                </a:prstClr>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20" y="141332"/>
            <a:ext cx="5036141" cy="1931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86193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p:cNvSpPr/>
          <p:nvPr/>
        </p:nvSpPr>
        <p:spPr>
          <a:xfrm>
            <a:off x="80013" y="9103441"/>
            <a:ext cx="9468024" cy="400534"/>
          </a:xfrm>
          <a:prstGeom prst="rect">
            <a:avLst/>
          </a:prstGeom>
          <a:solidFill>
            <a:schemeClr val="accent2">
              <a:lumMod val="40000"/>
              <a:lumOff val="60000"/>
              <a:alpha val="56000"/>
            </a:schemeClr>
          </a:solidFill>
          <a:ln>
            <a:noFill/>
          </a:ln>
          <a:effectLst>
            <a:glow rad="508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42455" tIns="53920" rIns="42455" bIns="53920" rtlCol="0" anchor="ctr"/>
          <a:lstStyle/>
          <a:p>
            <a:r>
              <a:rPr lang="ru-RU" sz="1100" i="1" dirty="0">
                <a:solidFill>
                  <a:prstClr val="black"/>
                </a:solidFill>
                <a:cs typeface="Times New Roman" panose="02020603050405020304" pitchFamily="18" charset="0"/>
              </a:rPr>
              <a:t>Информация по состоянию </a:t>
            </a:r>
            <a:r>
              <a:rPr lang="ru-RU" sz="1100" b="1" i="1" dirty="0">
                <a:solidFill>
                  <a:srgbClr val="FF0000"/>
                </a:solidFill>
                <a:cs typeface="Times New Roman" panose="02020603050405020304" pitchFamily="18" charset="0"/>
              </a:rPr>
              <a:t>на 10 сентября </a:t>
            </a:r>
            <a:r>
              <a:rPr lang="ru-RU" sz="1100" i="1" dirty="0">
                <a:solidFill>
                  <a:prstClr val="black"/>
                </a:solidFill>
                <a:cs typeface="Times New Roman" panose="02020603050405020304" pitchFamily="18" charset="0"/>
              </a:rPr>
              <a:t>2018 года </a:t>
            </a:r>
          </a:p>
          <a:p>
            <a:r>
              <a:rPr lang="ru-RU" sz="1100" i="1" dirty="0">
                <a:solidFill>
                  <a:prstClr val="black"/>
                </a:solidFill>
              </a:rPr>
              <a:t>Данные на основании информации, предоставленной Министерством финансов Республики Карелия</a:t>
            </a:r>
            <a:endParaRPr lang="ru-RU" sz="1100" i="1" dirty="0">
              <a:solidFill>
                <a:prstClr val="black"/>
              </a:solidFill>
              <a:cs typeface="Times New Roman" panose="02020603050405020304" pitchFamily="18" charset="0"/>
            </a:endParaRPr>
          </a:p>
        </p:txBody>
      </p:sp>
      <p:pic>
        <p:nvPicPr>
          <p:cNvPr id="1028" name="Picture 4" descr="E:\Новая папка (3)ываыв\1519295745general_pages_22_february_2018_i58400_fond_kapremonta_obyazali_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108" y="4607338"/>
            <a:ext cx="1130802" cy="1017285"/>
          </a:xfrm>
          <a:prstGeom prst="rect">
            <a:avLst/>
          </a:prstGeom>
          <a:solidFill>
            <a:schemeClr val="accent5">
              <a:lumMod val="40000"/>
              <a:lumOff val="60000"/>
              <a:alpha val="33000"/>
            </a:schemeClr>
          </a:solidFill>
          <a:ln>
            <a:noFill/>
          </a:ln>
          <a:effectLst>
            <a:glow rad="76200">
              <a:schemeClr val="accent1">
                <a:satMod val="175000"/>
                <a:alpha val="30000"/>
              </a:schemeClr>
            </a:glow>
            <a:softEdge rad="12700"/>
          </a:effectLst>
          <a:scene3d>
            <a:camera prst="orthographicFront"/>
            <a:lightRig rig="threePt" dir="t"/>
          </a:scene3d>
          <a:sp3d>
            <a:bevelT/>
          </a:sp3d>
          <a:extLst/>
        </p:spPr>
      </p:pic>
      <p:sp>
        <p:nvSpPr>
          <p:cNvPr id="4" name="Прямоугольник 3"/>
          <p:cNvSpPr/>
          <p:nvPr/>
        </p:nvSpPr>
        <p:spPr>
          <a:xfrm>
            <a:off x="284596" y="158633"/>
            <a:ext cx="12253055" cy="40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666" tIns="45826" rIns="91666" bIns="45826" numCol="1" anchor="ctr" anchorCtr="0" compatLnSpc="1">
            <a:prstTxWarp prst="textNoShape">
              <a:avLst/>
            </a:prstTxWarp>
            <a:spAutoFit/>
          </a:bodyPr>
          <a:lstStyle/>
          <a:p>
            <a:pPr algn="ctr" eaLnBrk="0" hangingPunct="0"/>
            <a:r>
              <a:rPr lang="ru-RU" sz="2000" b="1" dirty="0">
                <a:solidFill>
                  <a:prstClr val="black"/>
                </a:solidFill>
                <a:latin typeface="Times New Roman" pitchFamily="18" charset="0"/>
                <a:cs typeface="Times New Roman" pitchFamily="18" charset="0"/>
              </a:rPr>
              <a:t>КАЗНАЧЕЙСКОЕ СОПРОВОЖДЕНИЕ СРЕДСТВ БЮДЖЕТА РЕСПУБЛИКИ КАРЕЛИЯ</a:t>
            </a:r>
            <a:endParaRPr lang="en-US" sz="2000" b="1" dirty="0">
              <a:solidFill>
                <a:prstClr val="black"/>
              </a:solidFill>
              <a:latin typeface="Times New Roman" pitchFamily="18" charset="0"/>
              <a:cs typeface="Times New Roman" pitchFamily="18" charset="0"/>
            </a:endParaRPr>
          </a:p>
        </p:txBody>
      </p:sp>
      <p:sp>
        <p:nvSpPr>
          <p:cNvPr id="20" name="Прямоугольник 19"/>
          <p:cNvSpPr/>
          <p:nvPr/>
        </p:nvSpPr>
        <p:spPr>
          <a:xfrm>
            <a:off x="80016" y="517792"/>
            <a:ext cx="12651581" cy="746759"/>
          </a:xfrm>
          <a:prstGeom prst="rect">
            <a:avLst/>
          </a:prstGeom>
          <a:noFill/>
          <a:ln w="19050">
            <a:noFill/>
          </a:ln>
          <a:effectLst>
            <a:outerShdw blurRad="50800" dist="38100" dir="2700000" sx="1000" sy="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7833" tIns="53918" rIns="107833" bIns="53918" anchor="ctr"/>
          <a:lstStyle/>
          <a:p>
            <a:pPr algn="ctr">
              <a:defRPr/>
            </a:pPr>
            <a:r>
              <a:rPr lang="ru-RU" sz="2000" i="1" dirty="0">
                <a:solidFill>
                  <a:prstClr val="black"/>
                </a:solidFill>
                <a:latin typeface="Times New Roman" panose="02020603050405020304" pitchFamily="18" charset="0"/>
                <a:ea typeface="Open Sans Condensed Light" charset="0"/>
                <a:cs typeface="Times New Roman" panose="02020603050405020304" pitchFamily="18" charset="0"/>
              </a:rPr>
              <a:t>Распоряжение Правительства Российской Федерации от 5 мая 2018 г. № 869-р «Об обеспечении казначейского сопровождения средств, получаемых юридическими лицами, бюджетных инвестиций юридическим лицам»</a:t>
            </a:r>
          </a:p>
        </p:txBody>
      </p:sp>
      <p:sp>
        <p:nvSpPr>
          <p:cNvPr id="22" name="Прямоугольник 21"/>
          <p:cNvSpPr/>
          <p:nvPr/>
        </p:nvSpPr>
        <p:spPr>
          <a:xfrm>
            <a:off x="116107" y="1370877"/>
            <a:ext cx="12605485" cy="602001"/>
          </a:xfrm>
          <a:prstGeom prst="rect">
            <a:avLst/>
          </a:prstGeom>
          <a:noFill/>
          <a:ln>
            <a:noFill/>
          </a:ln>
          <a:effectLst>
            <a:glow rad="50800">
              <a:schemeClr val="accent1">
                <a:satMod val="175000"/>
                <a:alpha val="30000"/>
              </a:schemeClr>
            </a:glow>
            <a:softEdge rad="12700"/>
          </a:effectLst>
          <a:scene3d>
            <a:camera prst="orthographicFront"/>
            <a:lightRig rig="threePt" dir="t"/>
          </a:scene3d>
          <a:sp3d>
            <a:bevelT/>
          </a:sp3d>
          <a:extLst/>
        </p:spPr>
        <p:style>
          <a:lnRef idx="1">
            <a:schemeClr val="accent4"/>
          </a:lnRef>
          <a:fillRef idx="2">
            <a:schemeClr val="accent4"/>
          </a:fillRef>
          <a:effectRef idx="1">
            <a:schemeClr val="accent4"/>
          </a:effectRef>
          <a:fontRef idx="minor">
            <a:schemeClr val="dk1"/>
          </a:fontRef>
        </p:style>
        <p:txBody>
          <a:bodyPr lIns="42455" tIns="63410" rIns="42455" bIns="63410" anchor="ctr"/>
          <a:lstStyle/>
          <a:p>
            <a:pPr algn="ctr">
              <a:defRPr/>
            </a:pPr>
            <a:r>
              <a:rPr lang="ru-RU" sz="1400" b="1" dirty="0">
                <a:solidFill>
                  <a:srgbClr val="4472C4">
                    <a:lumMod val="50000"/>
                  </a:srgbClr>
                </a:solidFill>
                <a:latin typeface="Times New Roman" pitchFamily="18" charset="0"/>
                <a:cs typeface="Times New Roman" pitchFamily="18" charset="0"/>
              </a:rPr>
              <a:t>В целях исполнения распоряжения Правительства Российской Федерации № 869-р Казначейством России и Правительством Республики Карелия 10 мая 2018 </a:t>
            </a:r>
            <a:r>
              <a:rPr lang="ru-RU" sz="1400" b="1" dirty="0">
                <a:solidFill>
                  <a:srgbClr val="4472C4">
                    <a:lumMod val="50000"/>
                  </a:srgbClr>
                </a:solidFill>
                <a:latin typeface="Times New Roman" pitchFamily="18" charset="0"/>
                <a:cs typeface="Times New Roman" pitchFamily="18" charset="0"/>
              </a:rPr>
              <a:t>года </a:t>
            </a:r>
            <a:r>
              <a:rPr lang="ru-RU" sz="1400" b="1" dirty="0">
                <a:solidFill>
                  <a:srgbClr val="4472C4">
                    <a:lumMod val="50000"/>
                  </a:srgbClr>
                </a:solidFill>
                <a:latin typeface="Times New Roman" pitchFamily="18" charset="0"/>
                <a:cs typeface="Times New Roman" pitchFamily="18" charset="0"/>
              </a:rPr>
              <a:t>утвержден План мероприятий («Дорожная карта») по переводу на казначейское сопровождение средств, предоставленных юридическим лицам из бюджета Республики Карелия</a:t>
            </a:r>
          </a:p>
        </p:txBody>
      </p:sp>
      <p:sp>
        <p:nvSpPr>
          <p:cNvPr id="26" name="Загнутый угол 25"/>
          <p:cNvSpPr/>
          <p:nvPr/>
        </p:nvSpPr>
        <p:spPr>
          <a:xfrm>
            <a:off x="9548040" y="5624623"/>
            <a:ext cx="3183557" cy="3879352"/>
          </a:xfrm>
          <a:prstGeom prst="foldedCorner">
            <a:avLst/>
          </a:prstGeom>
          <a:noFill/>
          <a:ln>
            <a:noFill/>
          </a:ln>
          <a:effectLst>
            <a:glow rad="114300">
              <a:schemeClr val="accent1">
                <a:satMod val="175000"/>
                <a:alpha val="30000"/>
              </a:schemeClr>
            </a:glow>
            <a:softEdge rad="127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692" tIns="45839" rIns="91692" bIns="45839" anchor="ctr"/>
          <a:lstStyle/>
          <a:p>
            <a:pPr algn="ctr" defTabSz="1282399">
              <a:lnSpc>
                <a:spcPts val="1772"/>
              </a:lnSpc>
            </a:pPr>
            <a:endParaRPr lang="ru-RU" altLang="ru-RU" sz="1300" b="1" dirty="0">
              <a:solidFill>
                <a:prstClr val="black"/>
              </a:solidFill>
              <a:cs typeface="Times New Roman" panose="02020603050405020304" pitchFamily="18" charset="0"/>
            </a:endParaRPr>
          </a:p>
          <a:p>
            <a:pPr algn="ctr" defTabSz="1508097">
              <a:defRPr/>
            </a:pPr>
            <a:endParaRPr lang="ru-RU" altLang="ru-RU" sz="1300" b="1" dirty="0">
              <a:solidFill>
                <a:prstClr val="black"/>
              </a:solidFill>
              <a:cs typeface="Times New Roman" panose="02020603050405020304" pitchFamily="18" charset="0"/>
            </a:endParaRPr>
          </a:p>
          <a:p>
            <a:pPr algn="ctr" defTabSz="1508097">
              <a:defRPr/>
            </a:pPr>
            <a:endParaRPr lang="ru-RU" altLang="ru-RU" sz="1300" b="1" dirty="0">
              <a:solidFill>
                <a:prstClr val="black"/>
              </a:solidFill>
              <a:cs typeface="Times New Roman" panose="02020603050405020304" pitchFamily="18" charset="0"/>
            </a:endParaRPr>
          </a:p>
          <a:p>
            <a:pPr algn="ctr" defTabSz="1508097">
              <a:defRPr/>
            </a:pPr>
            <a:r>
              <a:rPr lang="ru-RU" altLang="ru-RU" sz="1600" b="1" dirty="0">
                <a:solidFill>
                  <a:prstClr val="black"/>
                </a:solidFill>
                <a:latin typeface="Times New Roman" panose="02020603050405020304" pitchFamily="18" charset="0"/>
                <a:cs typeface="Times New Roman" panose="02020603050405020304" pitchFamily="18" charset="0"/>
              </a:rPr>
              <a:t>Особенности </a:t>
            </a:r>
          </a:p>
          <a:p>
            <a:pPr algn="ctr" defTabSz="1508097">
              <a:defRPr/>
            </a:pPr>
            <a:r>
              <a:rPr lang="ru-RU" altLang="ru-RU" sz="1600" b="1" dirty="0">
                <a:solidFill>
                  <a:prstClr val="black"/>
                </a:solidFill>
                <a:latin typeface="Times New Roman" panose="02020603050405020304" pitchFamily="18" charset="0"/>
                <a:cs typeface="Times New Roman" panose="02020603050405020304" pitchFamily="18" charset="0"/>
              </a:rPr>
              <a:t>к</a:t>
            </a:r>
            <a:r>
              <a:rPr lang="ru-RU" altLang="ru-RU" sz="1600" b="1" dirty="0">
                <a:solidFill>
                  <a:prstClr val="black"/>
                </a:solidFill>
                <a:latin typeface="Times New Roman" panose="02020603050405020304" pitchFamily="18" charset="0"/>
                <a:cs typeface="Times New Roman" panose="02020603050405020304" pitchFamily="18" charset="0"/>
              </a:rPr>
              <a:t>азначейского сопровождения</a:t>
            </a:r>
            <a:endParaRPr lang="ru-RU" altLang="ru-RU" sz="1600" b="1" dirty="0">
              <a:solidFill>
                <a:prstClr val="black"/>
              </a:solidFill>
              <a:latin typeface="Times New Roman" panose="02020603050405020304" pitchFamily="18" charset="0"/>
              <a:cs typeface="Times New Roman" panose="02020603050405020304" pitchFamily="18" charset="0"/>
            </a:endParaRPr>
          </a:p>
          <a:p>
            <a:pPr algn="ctr" defTabSz="1508097">
              <a:defRPr/>
            </a:pPr>
            <a:endParaRPr lang="ru-RU" altLang="ru-RU" sz="1600" b="1" dirty="0">
              <a:solidFill>
                <a:prstClr val="black"/>
              </a:solidFill>
              <a:latin typeface="Times New Roman" panose="02020603050405020304" pitchFamily="18" charset="0"/>
              <a:cs typeface="Times New Roman" panose="02020603050405020304" pitchFamily="18" charset="0"/>
            </a:endParaRPr>
          </a:p>
          <a:p>
            <a:pPr algn="ctr" defTabSz="1508097">
              <a:defRPr/>
            </a:pPr>
            <a:r>
              <a:rPr lang="ru-RU" sz="1600" b="1" dirty="0">
                <a:solidFill>
                  <a:prstClr val="black"/>
                </a:solidFill>
                <a:latin typeface="Times New Roman" panose="02020603050405020304" pitchFamily="18" charset="0"/>
                <a:ea typeface="Open Sans Condensed Light" charset="0"/>
                <a:cs typeface="Times New Roman" panose="02020603050405020304" pitchFamily="18" charset="0"/>
              </a:rPr>
              <a:t>Казначейское сопровождение средств субъекта Российской Федерации</a:t>
            </a:r>
            <a:r>
              <a:rPr lang="ru-RU" sz="1600" dirty="0">
                <a:solidFill>
                  <a:prstClr val="black"/>
                </a:solidFill>
                <a:latin typeface="Times New Roman" panose="02020603050405020304" pitchFamily="18" charset="0"/>
                <a:ea typeface="Open Sans Condensed Light" charset="0"/>
                <a:cs typeface="Times New Roman" panose="02020603050405020304" pitchFamily="18" charset="0"/>
              </a:rPr>
              <a:t>, получаемых юридическими лицами, </a:t>
            </a:r>
            <a:r>
              <a:rPr lang="ru-RU" sz="1600" dirty="0">
                <a:solidFill>
                  <a:prstClr val="black"/>
                </a:solidFill>
                <a:latin typeface="Times New Roman" panose="02020603050405020304" pitchFamily="18" charset="0"/>
                <a:ea typeface="Open Sans Condensed Light" charset="0"/>
                <a:cs typeface="Times New Roman" panose="02020603050405020304" pitchFamily="18" charset="0"/>
              </a:rPr>
              <a:t>бюджетных инвестиций </a:t>
            </a:r>
            <a:r>
              <a:rPr lang="ru-RU" sz="1600" dirty="0">
                <a:solidFill>
                  <a:prstClr val="black"/>
                </a:solidFill>
                <a:latin typeface="Times New Roman" panose="02020603050405020304" pitchFamily="18" charset="0"/>
                <a:ea typeface="Open Sans Condensed Light" charset="0"/>
                <a:cs typeface="Times New Roman" panose="02020603050405020304" pitchFamily="18" charset="0"/>
              </a:rPr>
              <a:t>юридическим лицам</a:t>
            </a:r>
            <a:endParaRPr lang="ru-RU" sz="1600" dirty="0">
              <a:solidFill>
                <a:prstClr val="black"/>
              </a:solidFill>
              <a:latin typeface="Times New Roman" pitchFamily="18" charset="0"/>
              <a:cs typeface="Times New Roman" pitchFamily="18" charset="0"/>
            </a:endParaRPr>
          </a:p>
        </p:txBody>
      </p:sp>
      <p:cxnSp>
        <p:nvCxnSpPr>
          <p:cNvPr id="23" name="Прямая соединительная линия 22"/>
          <p:cNvCxnSpPr/>
          <p:nvPr/>
        </p:nvCxnSpPr>
        <p:spPr>
          <a:xfrm>
            <a:off x="9688161" y="7081267"/>
            <a:ext cx="2903313" cy="0"/>
          </a:xfrm>
          <a:prstGeom prst="line">
            <a:avLst/>
          </a:prstGeom>
          <a:ln w="15875" cmpd="thickThin">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pic>
        <p:nvPicPr>
          <p:cNvPr id="1030" name="Picture 6" descr="E:\Новая папка (3)ываыв\antig-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833" y="3859618"/>
            <a:ext cx="1140801" cy="747720"/>
          </a:xfrm>
          <a:prstGeom prst="rect">
            <a:avLst/>
          </a:prstGeom>
          <a:solidFill>
            <a:schemeClr val="accent5">
              <a:lumMod val="40000"/>
              <a:lumOff val="60000"/>
              <a:alpha val="33000"/>
            </a:schemeClr>
          </a:solidFill>
          <a:ln>
            <a:noFill/>
          </a:ln>
          <a:effectLst>
            <a:glow rad="76200">
              <a:schemeClr val="accent1">
                <a:satMod val="175000"/>
                <a:alpha val="30000"/>
              </a:schemeClr>
            </a:glow>
            <a:softEdge rad="12700"/>
          </a:effectLst>
          <a:scene3d>
            <a:camera prst="orthographicFront"/>
            <a:lightRig rig="threePt" dir="t"/>
          </a:scene3d>
          <a:sp3d>
            <a:bevelT/>
          </a:sp3d>
          <a:extLst/>
        </p:spPr>
      </p:pic>
      <p:sp>
        <p:nvSpPr>
          <p:cNvPr id="27" name="Прямоугольник 26"/>
          <p:cNvSpPr/>
          <p:nvPr/>
        </p:nvSpPr>
        <p:spPr bwMode="auto">
          <a:xfrm>
            <a:off x="1360844" y="2094614"/>
            <a:ext cx="11370753" cy="3530010"/>
          </a:xfrm>
          <a:prstGeom prst="rect">
            <a:avLst/>
          </a:prstGeom>
          <a:solidFill>
            <a:schemeClr val="accent5">
              <a:lumMod val="20000"/>
              <a:lumOff val="80000"/>
            </a:schemeClr>
          </a:solidFill>
          <a:ln>
            <a:noFill/>
          </a:ln>
          <a:effectLst>
            <a:glow rad="76200">
              <a:schemeClr val="accent1">
                <a:alpha val="30000"/>
              </a:schemeClr>
            </a:glow>
            <a:softEdge rad="12700"/>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lIns="107834" tIns="53920" rIns="107834" bIns="53920" rtlCol="0" anchor="ctr" anchorCtr="0"/>
          <a:lstStyle/>
          <a:p>
            <a:pPr marL="202664" indent="-202664" algn="just">
              <a:buFont typeface="Wingdings" panose="05000000000000000000" pitchFamily="2" charset="2"/>
              <a:buChar char="ü"/>
            </a:pPr>
            <a:r>
              <a:rPr lang="ru-RU" sz="1400" b="1" i="1" dirty="0">
                <a:solidFill>
                  <a:prstClr val="black"/>
                </a:solidFill>
                <a:latin typeface="Times New Roman" pitchFamily="18" charset="0"/>
                <a:cs typeface="Times New Roman" pitchFamily="18" charset="0"/>
              </a:rPr>
              <a:t> </a:t>
            </a:r>
            <a:r>
              <a:rPr lang="ru-RU" sz="1500" b="1" i="1" dirty="0">
                <a:solidFill>
                  <a:prstClr val="black"/>
                </a:solidFill>
                <a:latin typeface="Times New Roman" pitchFamily="18" charset="0"/>
                <a:cs typeface="Times New Roman" pitchFamily="18" charset="0"/>
              </a:rPr>
              <a:t>Авансовые платежи</a:t>
            </a:r>
            <a:r>
              <a:rPr lang="ru-RU" sz="1500" i="1" dirty="0">
                <a:solidFill>
                  <a:prstClr val="black"/>
                </a:solidFill>
                <a:latin typeface="Times New Roman" pitchFamily="18" charset="0"/>
                <a:cs typeface="Times New Roman" pitchFamily="18" charset="0"/>
              </a:rPr>
              <a:t> </a:t>
            </a:r>
            <a:r>
              <a:rPr lang="ru-RU" sz="1500" b="1" i="1" dirty="0">
                <a:solidFill>
                  <a:prstClr val="black"/>
                </a:solidFill>
                <a:latin typeface="Times New Roman" pitchFamily="18" charset="0"/>
                <a:cs typeface="Times New Roman" pitchFamily="18" charset="0"/>
              </a:rPr>
              <a:t>по государственным контрактам (договорам)</a:t>
            </a:r>
            <a:r>
              <a:rPr lang="ru-RU" sz="1500" i="1" dirty="0">
                <a:solidFill>
                  <a:prstClr val="black"/>
                </a:solidFill>
                <a:latin typeface="Times New Roman" pitchFamily="18" charset="0"/>
                <a:cs typeface="Times New Roman" pitchFamily="18" charset="0"/>
              </a:rPr>
              <a:t> о поставке товаров, выполнении работ, оказании услуг, заключаемым в 2018 году </a:t>
            </a:r>
            <a:r>
              <a:rPr lang="ru-RU" sz="1500" b="1" i="1" dirty="0">
                <a:solidFill>
                  <a:prstClr val="black"/>
                </a:solidFill>
                <a:latin typeface="Times New Roman" pitchFamily="18" charset="0"/>
                <a:cs typeface="Times New Roman" pitchFamily="18" charset="0"/>
              </a:rPr>
              <a:t>на сумму 10 млн. рублей и более</a:t>
            </a:r>
            <a:r>
              <a:rPr lang="ru-RU" sz="1500" i="1" dirty="0">
                <a:solidFill>
                  <a:prstClr val="black"/>
                </a:solidFill>
                <a:latin typeface="Times New Roman" pitchFamily="18" charset="0"/>
                <a:cs typeface="Times New Roman" pitchFamily="18" charset="0"/>
              </a:rPr>
              <a:t>, предметом которых является </a:t>
            </a:r>
            <a:r>
              <a:rPr lang="ru-RU" sz="1500" b="1" i="1" dirty="0">
                <a:solidFill>
                  <a:prstClr val="black"/>
                </a:solidFill>
                <a:latin typeface="Times New Roman" pitchFamily="18" charset="0"/>
                <a:cs typeface="Times New Roman" pitchFamily="18" charset="0"/>
              </a:rPr>
              <a:t>строительство (реконструкция) объектов государственной собственности Республики Карелия</a:t>
            </a:r>
            <a:r>
              <a:rPr lang="ru-RU" sz="1500" i="1" dirty="0">
                <a:solidFill>
                  <a:prstClr val="black"/>
                </a:solidFill>
                <a:latin typeface="Times New Roman" pitchFamily="18" charset="0"/>
                <a:cs typeface="Times New Roman" pitchFamily="18" charset="0"/>
              </a:rPr>
              <a:t>, включенных в адресную инвестиционную программу Республики Карелия, </a:t>
            </a:r>
            <a:r>
              <a:rPr lang="ru-RU" sz="1500" b="1" i="1" dirty="0">
                <a:solidFill>
                  <a:prstClr val="black"/>
                </a:solidFill>
                <a:latin typeface="Times New Roman" pitchFamily="18" charset="0"/>
                <a:cs typeface="Times New Roman" pitchFamily="18" charset="0"/>
              </a:rPr>
              <a:t>включая государственные контракты (договоры)</a:t>
            </a:r>
            <a:r>
              <a:rPr lang="ru-RU" sz="1500" i="1" dirty="0">
                <a:solidFill>
                  <a:prstClr val="black"/>
                </a:solidFill>
                <a:latin typeface="Times New Roman" pitchFamily="18" charset="0"/>
                <a:cs typeface="Times New Roman" pitchFamily="18" charset="0"/>
              </a:rPr>
              <a:t>, источником финансового обеспечения которых являются </a:t>
            </a:r>
            <a:r>
              <a:rPr lang="ru-RU" sz="1500" b="1" i="1" dirty="0">
                <a:solidFill>
                  <a:prstClr val="black"/>
                </a:solidFill>
                <a:latin typeface="Times New Roman" pitchFamily="18" charset="0"/>
                <a:cs typeface="Times New Roman" pitchFamily="18" charset="0"/>
              </a:rPr>
              <a:t>средства дорожного фонда Республики Карелия </a:t>
            </a:r>
            <a:r>
              <a:rPr lang="ru-RU" sz="1500" i="1" dirty="0">
                <a:solidFill>
                  <a:prstClr val="black"/>
                </a:solidFill>
                <a:latin typeface="Times New Roman" pitchFamily="18" charset="0"/>
                <a:cs typeface="Times New Roman" pitchFamily="18" charset="0"/>
              </a:rPr>
              <a:t>и </a:t>
            </a:r>
            <a:r>
              <a:rPr lang="ru-RU" sz="1500" b="1" i="1" dirty="0">
                <a:solidFill>
                  <a:prstClr val="black"/>
                </a:solidFill>
                <a:latin typeface="Times New Roman" pitchFamily="18" charset="0"/>
                <a:cs typeface="Times New Roman" pitchFamily="18" charset="0"/>
              </a:rPr>
              <a:t>авансовые платежи </a:t>
            </a:r>
            <a:r>
              <a:rPr lang="ru-RU" sz="1500" i="1" dirty="0">
                <a:solidFill>
                  <a:prstClr val="black"/>
                </a:solidFill>
                <a:latin typeface="Times New Roman" pitchFamily="18" charset="0"/>
                <a:cs typeface="Times New Roman" pitchFamily="18" charset="0"/>
              </a:rPr>
              <a:t>по контрактам (договорам) о поставке товаров, выполнении работ, оказании услуг, заключаемым в 2018 году исполнителями и соисполнителями в рамках их исполнения</a:t>
            </a:r>
          </a:p>
          <a:p>
            <a:pPr marL="202664" indent="-202664" algn="just">
              <a:buFont typeface="Wingdings" panose="05000000000000000000" pitchFamily="2" charset="2"/>
              <a:buChar char="ü"/>
            </a:pPr>
            <a:r>
              <a:rPr lang="ru-RU" sz="1500" b="1" i="1" dirty="0">
                <a:solidFill>
                  <a:prstClr val="black"/>
                </a:solidFill>
                <a:latin typeface="Times New Roman" pitchFamily="18" charset="0"/>
                <a:cs typeface="Times New Roman" pitchFamily="18" charset="0"/>
              </a:rPr>
              <a:t>Авансовые платежи</a:t>
            </a:r>
            <a:r>
              <a:rPr lang="ru-RU" sz="1500" i="1" dirty="0">
                <a:solidFill>
                  <a:prstClr val="black"/>
                </a:solidFill>
                <a:latin typeface="Times New Roman" pitchFamily="18" charset="0"/>
                <a:cs typeface="Times New Roman" pitchFamily="18" charset="0"/>
              </a:rPr>
              <a:t> </a:t>
            </a:r>
            <a:r>
              <a:rPr lang="ru-RU" sz="1500" b="1" i="1" dirty="0">
                <a:solidFill>
                  <a:prstClr val="black"/>
                </a:solidFill>
                <a:latin typeface="Times New Roman" pitchFamily="18" charset="0"/>
                <a:cs typeface="Times New Roman" pitchFamily="18" charset="0"/>
              </a:rPr>
              <a:t>по государственным контрактам (договорам)</a:t>
            </a:r>
            <a:r>
              <a:rPr lang="ru-RU" sz="1500" i="1" dirty="0">
                <a:solidFill>
                  <a:prstClr val="black"/>
                </a:solidFill>
                <a:latin typeface="Times New Roman" pitchFamily="18" charset="0"/>
                <a:cs typeface="Times New Roman" pitchFamily="18" charset="0"/>
              </a:rPr>
              <a:t>, заключаемым в 2018 году получателями средств бюджета Республики Карелия, бюджетными и автономными учреждениями Республики Карелия </a:t>
            </a:r>
            <a:r>
              <a:rPr lang="ru-RU" sz="1500" b="1" i="1" dirty="0">
                <a:solidFill>
                  <a:prstClr val="black"/>
                </a:solidFill>
                <a:latin typeface="Times New Roman" pitchFamily="18" charset="0"/>
                <a:cs typeface="Times New Roman" pitchFamily="18" charset="0"/>
              </a:rPr>
              <a:t>в целях закупки лекарственных средств на сумму 10 млн. рублей и более</a:t>
            </a:r>
            <a:endParaRPr lang="ru-RU" sz="1500" i="1" dirty="0">
              <a:solidFill>
                <a:prstClr val="black"/>
              </a:solidFill>
              <a:latin typeface="Times New Roman" pitchFamily="18" charset="0"/>
              <a:cs typeface="Times New Roman" pitchFamily="18" charset="0"/>
            </a:endParaRPr>
          </a:p>
          <a:p>
            <a:pPr marL="202664" indent="-202664" algn="just">
              <a:buFont typeface="Wingdings" panose="05000000000000000000" pitchFamily="2" charset="2"/>
              <a:buChar char="ü"/>
            </a:pPr>
            <a:r>
              <a:rPr lang="ru-RU" sz="1500" b="1" i="1" dirty="0">
                <a:solidFill>
                  <a:prstClr val="black"/>
                </a:solidFill>
                <a:latin typeface="Times New Roman" pitchFamily="18" charset="0"/>
                <a:cs typeface="Times New Roman" pitchFamily="18" charset="0"/>
              </a:rPr>
              <a:t>Бюджетные инвестиции </a:t>
            </a:r>
            <a:r>
              <a:rPr lang="ru-RU" sz="1500" i="1" dirty="0">
                <a:solidFill>
                  <a:prstClr val="black"/>
                </a:solidFill>
                <a:latin typeface="Times New Roman" pitchFamily="18" charset="0"/>
                <a:cs typeface="Times New Roman" pitchFamily="18" charset="0"/>
              </a:rPr>
              <a:t>юридическим лицам, предоставляемых из бюджета Республики Карелия в соответствии со статьей 80 Бюджетного кодекса Российской Федерации</a:t>
            </a:r>
          </a:p>
          <a:p>
            <a:pPr marL="202664" indent="-202664" algn="just">
              <a:buFont typeface="Wingdings" panose="05000000000000000000" pitchFamily="2" charset="2"/>
              <a:buChar char="ü"/>
            </a:pPr>
            <a:r>
              <a:rPr lang="ru-RU" sz="1500" b="1" i="1" dirty="0">
                <a:solidFill>
                  <a:prstClr val="black"/>
                </a:solidFill>
                <a:latin typeface="Times New Roman" pitchFamily="18" charset="0"/>
                <a:cs typeface="Times New Roman" pitchFamily="18" charset="0"/>
              </a:rPr>
              <a:t>Субсидии из бюджета Республики Карелия на обеспечение деятельности Фонда капитального ремонта Республики Карелия</a:t>
            </a:r>
          </a:p>
          <a:p>
            <a:pPr marL="202664" indent="-202664" algn="just">
              <a:buFont typeface="Wingdings" panose="05000000000000000000" pitchFamily="2" charset="2"/>
              <a:buChar char="ü"/>
            </a:pPr>
            <a:r>
              <a:rPr lang="ru-RU" sz="1500" b="1" i="1" dirty="0">
                <a:solidFill>
                  <a:prstClr val="black"/>
                </a:solidFill>
                <a:latin typeface="Times New Roman" pitchFamily="18" charset="0"/>
                <a:cs typeface="Times New Roman" pitchFamily="18" charset="0"/>
              </a:rPr>
              <a:t>Средства по контрактам (договорам) о поставке товаров, выполнении работ, оказании услуг, заключаемым Фондом капитального ремонта Республики Карелия</a:t>
            </a:r>
          </a:p>
        </p:txBody>
      </p:sp>
      <p:pic>
        <p:nvPicPr>
          <p:cNvPr id="14" name="Picture 5" descr="E:\Новая папка (3)ываыв\e6e23c61e9177c3fe8d76064a8d53569-1024x64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832" y="2115185"/>
            <a:ext cx="1123081" cy="783147"/>
          </a:xfrm>
          <a:prstGeom prst="rect">
            <a:avLst/>
          </a:prstGeom>
          <a:solidFill>
            <a:schemeClr val="accent5">
              <a:lumMod val="40000"/>
              <a:lumOff val="60000"/>
              <a:alpha val="33000"/>
            </a:schemeClr>
          </a:solidFill>
          <a:ln>
            <a:solidFill>
              <a:schemeClr val="bg1">
                <a:lumMod val="85000"/>
              </a:schemeClr>
            </a:solidFill>
          </a:ln>
          <a:effectLst>
            <a:glow rad="76200">
              <a:schemeClr val="accent1">
                <a:satMod val="175000"/>
                <a:alpha val="30000"/>
              </a:schemeClr>
            </a:glow>
            <a:softEdge rad="12700"/>
          </a:effectLst>
          <a:scene3d>
            <a:camera prst="orthographicFront"/>
            <a:lightRig rig="threePt" dir="t"/>
          </a:scene3d>
          <a:sp3d>
            <a:bevelT/>
          </a:sp3d>
          <a:extLst/>
        </p:spPr>
      </p:pic>
      <p:pic>
        <p:nvPicPr>
          <p:cNvPr id="15" name="Picture 7" descr="E:\Новая папка (3)ываыв\Remont_dorog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3833" y="2957594"/>
            <a:ext cx="1140801" cy="829426"/>
          </a:xfrm>
          <a:prstGeom prst="rect">
            <a:avLst/>
          </a:prstGeom>
          <a:solidFill>
            <a:schemeClr val="accent5">
              <a:lumMod val="40000"/>
              <a:lumOff val="60000"/>
              <a:alpha val="33000"/>
            </a:schemeClr>
          </a:solidFill>
          <a:ln>
            <a:noFill/>
          </a:ln>
          <a:effectLst>
            <a:glow rad="76200">
              <a:schemeClr val="accent1">
                <a:satMod val="175000"/>
                <a:alpha val="30000"/>
              </a:schemeClr>
            </a:glow>
            <a:softEdge rad="12700"/>
          </a:effectLst>
          <a:scene3d>
            <a:camera prst="orthographicFront"/>
            <a:lightRig rig="threePt" dir="t"/>
          </a:scene3d>
          <a:sp3d>
            <a:bevelT/>
          </a:sp3d>
          <a:extLst/>
        </p:spPr>
      </p:pic>
      <p:graphicFrame>
        <p:nvGraphicFramePr>
          <p:cNvPr id="2" name="Таблица 1"/>
          <p:cNvGraphicFramePr>
            <a:graphicFrameLocks noGrp="1"/>
          </p:cNvGraphicFramePr>
          <p:nvPr>
            <p:extLst>
              <p:ext uri="{D42A27DB-BD31-4B8C-83A1-F6EECF244321}">
                <p14:modId xmlns:p14="http://schemas.microsoft.com/office/powerpoint/2010/main" val="1462181517"/>
              </p:ext>
            </p:extLst>
          </p:nvPr>
        </p:nvGraphicFramePr>
        <p:xfrm>
          <a:off x="116107" y="5683506"/>
          <a:ext cx="9459904" cy="3820469"/>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686827"/>
                <a:gridCol w="688217"/>
                <a:gridCol w="1023934"/>
                <a:gridCol w="553931"/>
                <a:gridCol w="1014377"/>
                <a:gridCol w="797138"/>
                <a:gridCol w="920406"/>
                <a:gridCol w="905573"/>
                <a:gridCol w="869501"/>
              </a:tblGrid>
              <a:tr h="0">
                <a:tc rowSpan="3">
                  <a:txBody>
                    <a:bodyPr/>
                    <a:lstStyle/>
                    <a:p>
                      <a:pPr algn="ctr"/>
                      <a:r>
                        <a:rPr lang="ru-RU" sz="1200" b="1" i="0" dirty="0" smtClean="0">
                          <a:solidFill>
                            <a:schemeClr val="tx1"/>
                          </a:solidFill>
                          <a:latin typeface="Times New Roman" panose="02020603050405020304" pitchFamily="18" charset="0"/>
                          <a:cs typeface="Times New Roman" panose="02020603050405020304" pitchFamily="18" charset="0"/>
                        </a:rPr>
                        <a:t>Вид средств</a:t>
                      </a:r>
                      <a:endParaRPr lang="ru-RU" sz="1200" b="1" i="0" dirty="0">
                        <a:solidFill>
                          <a:schemeClr val="tx1"/>
                        </a:solidFill>
                        <a:latin typeface="Times New Roman" panose="02020603050405020304" pitchFamily="18" charset="0"/>
                        <a:cs typeface="Times New Roman" panose="02020603050405020304" pitchFamily="18" charset="0"/>
                      </a:endParaRPr>
                    </a:p>
                  </a:txBody>
                  <a:tcPr marL="37800" marR="37800" marT="64008" marB="64008" anchor="ctr">
                    <a:solidFill>
                      <a:schemeClr val="accent5">
                        <a:lumMod val="40000"/>
                        <a:lumOff val="60000"/>
                      </a:schemeClr>
                    </a:solidFill>
                  </a:tcPr>
                </a:tc>
                <a:tc gridSpan="4">
                  <a:txBody>
                    <a:bodyPr/>
                    <a:lstStyle/>
                    <a:p>
                      <a:pPr algn="ctr"/>
                      <a:r>
                        <a:rPr lang="ru-RU" sz="1200" b="1" i="0" dirty="0" smtClean="0">
                          <a:solidFill>
                            <a:schemeClr val="tx1"/>
                          </a:solidFill>
                          <a:latin typeface="Times New Roman" panose="02020603050405020304" pitchFamily="18" charset="0"/>
                          <a:cs typeface="Times New Roman" panose="02020603050405020304" pitchFamily="18" charset="0"/>
                        </a:rPr>
                        <a:t>ГК (договора), подлежащие КС</a:t>
                      </a:r>
                      <a:endParaRPr lang="ru-RU" sz="1200" b="1" i="0" dirty="0">
                        <a:solidFill>
                          <a:schemeClr val="tx1"/>
                        </a:solidFill>
                        <a:latin typeface="Times New Roman" panose="02020603050405020304" pitchFamily="18" charset="0"/>
                        <a:cs typeface="Times New Roman" panose="02020603050405020304" pitchFamily="18" charset="0"/>
                      </a:endParaRPr>
                    </a:p>
                  </a:txBody>
                  <a:tcPr marL="37800" marR="37800" marT="64008" marB="64008" anchor="ctr">
                    <a:solidFill>
                      <a:schemeClr val="accent5">
                        <a:lumMod val="40000"/>
                        <a:lumOff val="60000"/>
                      </a:schemeClr>
                    </a:solidFill>
                  </a:tcPr>
                </a:tc>
                <a:tc hMerge="1">
                  <a:txBody>
                    <a:bodyPr/>
                    <a:lstStyle/>
                    <a:p>
                      <a:pPr algn="ctr"/>
                      <a:endParaRPr lang="ru-RU" sz="800" b="0" i="1" dirty="0">
                        <a:solidFill>
                          <a:schemeClr val="tx1"/>
                        </a:solidFill>
                      </a:endParaRPr>
                    </a:p>
                  </a:txBody>
                  <a:tcPr>
                    <a:solidFill>
                      <a:schemeClr val="accent5">
                        <a:lumMod val="40000"/>
                        <a:lumOff val="60000"/>
                      </a:schemeClr>
                    </a:solidFill>
                  </a:tcPr>
                </a:tc>
                <a:tc hMerge="1">
                  <a:txBody>
                    <a:bodyPr/>
                    <a:lstStyle/>
                    <a:p>
                      <a:pPr algn="ctr"/>
                      <a:endParaRPr lang="ru-RU" sz="800" b="0" i="1" dirty="0">
                        <a:solidFill>
                          <a:schemeClr val="tx1"/>
                        </a:solidFill>
                      </a:endParaRPr>
                    </a:p>
                  </a:txBody>
                  <a:tcPr>
                    <a:solidFill>
                      <a:schemeClr val="accent5">
                        <a:lumMod val="40000"/>
                        <a:lumOff val="60000"/>
                      </a:schemeClr>
                    </a:solidFill>
                  </a:tcPr>
                </a:tc>
                <a:tc hMerge="1">
                  <a:txBody>
                    <a:bodyPr/>
                    <a:lstStyle/>
                    <a:p>
                      <a:pPr algn="ctr"/>
                      <a:endParaRPr lang="ru-RU" sz="800" b="0" i="1" dirty="0">
                        <a:solidFill>
                          <a:schemeClr val="tx1"/>
                        </a:solidFill>
                      </a:endParaRPr>
                    </a:p>
                  </a:txBody>
                  <a:tcPr>
                    <a:solidFill>
                      <a:schemeClr val="accent5">
                        <a:lumMod val="40000"/>
                        <a:lumOff val="60000"/>
                      </a:schemeClr>
                    </a:solidFill>
                  </a:tcPr>
                </a:tc>
                <a:tc rowSpan="3">
                  <a:txBody>
                    <a:bodyPr/>
                    <a:lstStyle/>
                    <a:p>
                      <a:pPr algn="ctr"/>
                      <a:r>
                        <a:rPr lang="ru-RU" sz="1200" b="1" i="0" dirty="0" smtClean="0">
                          <a:solidFill>
                            <a:schemeClr val="tx1"/>
                          </a:solidFill>
                          <a:latin typeface="Times New Roman" panose="02020603050405020304" pitchFamily="18" charset="0"/>
                          <a:cs typeface="Times New Roman" panose="02020603050405020304" pitchFamily="18" charset="0"/>
                        </a:rPr>
                        <a:t>Количество</a:t>
                      </a:r>
                    </a:p>
                    <a:p>
                      <a:pPr algn="ctr"/>
                      <a:r>
                        <a:rPr lang="ru-RU" sz="1200" b="1" i="0" dirty="0" smtClean="0">
                          <a:solidFill>
                            <a:schemeClr val="tx1"/>
                          </a:solidFill>
                          <a:latin typeface="Times New Roman" panose="02020603050405020304" pitchFamily="18" charset="0"/>
                          <a:cs typeface="Times New Roman" panose="02020603050405020304" pitchFamily="18" charset="0"/>
                        </a:rPr>
                        <a:t>открытых</a:t>
                      </a:r>
                      <a:r>
                        <a:rPr lang="ru-RU" sz="1200" b="1" i="0" baseline="0" dirty="0" smtClean="0">
                          <a:solidFill>
                            <a:schemeClr val="tx1"/>
                          </a:solidFill>
                          <a:latin typeface="Times New Roman" panose="02020603050405020304" pitchFamily="18" charset="0"/>
                          <a:cs typeface="Times New Roman" panose="02020603050405020304" pitchFamily="18" charset="0"/>
                        </a:rPr>
                        <a:t> </a:t>
                      </a:r>
                    </a:p>
                    <a:p>
                      <a:pPr algn="ctr"/>
                      <a:r>
                        <a:rPr lang="ru-RU" sz="1200" b="1" i="0" baseline="0" dirty="0" smtClean="0">
                          <a:solidFill>
                            <a:schemeClr val="tx1"/>
                          </a:solidFill>
                          <a:latin typeface="Times New Roman" panose="02020603050405020304" pitchFamily="18" charset="0"/>
                          <a:cs typeface="Times New Roman" panose="02020603050405020304" pitchFamily="18" charset="0"/>
                        </a:rPr>
                        <a:t>41 л/с</a:t>
                      </a:r>
                      <a:endParaRPr lang="ru-RU" sz="1200" b="1" i="0" dirty="0">
                        <a:solidFill>
                          <a:schemeClr val="tx1"/>
                        </a:solidFill>
                        <a:latin typeface="Times New Roman" panose="02020603050405020304" pitchFamily="18" charset="0"/>
                        <a:cs typeface="Times New Roman" panose="02020603050405020304" pitchFamily="18" charset="0"/>
                      </a:endParaRPr>
                    </a:p>
                  </a:txBody>
                  <a:tcPr marL="37800" marR="37800" marT="64008" marB="64008" anchor="ctr">
                    <a:solidFill>
                      <a:schemeClr val="accent5">
                        <a:lumMod val="40000"/>
                        <a:lumOff val="60000"/>
                      </a:schemeClr>
                    </a:solidFill>
                  </a:tcPr>
                </a:tc>
                <a:tc rowSpan="3">
                  <a:txBody>
                    <a:bodyPr/>
                    <a:lstStyle/>
                    <a:p>
                      <a:pPr algn="ctr"/>
                      <a:r>
                        <a:rPr lang="ru-RU" sz="1200" b="1" i="0" dirty="0" smtClean="0">
                          <a:solidFill>
                            <a:schemeClr val="tx1"/>
                          </a:solidFill>
                          <a:latin typeface="Times New Roman" panose="02020603050405020304" pitchFamily="18" charset="0"/>
                          <a:cs typeface="Times New Roman" panose="02020603050405020304" pitchFamily="18" charset="0"/>
                        </a:rPr>
                        <a:t>Поступило </a:t>
                      </a:r>
                    </a:p>
                    <a:p>
                      <a:pPr algn="ctr"/>
                      <a:r>
                        <a:rPr lang="ru-RU" sz="1200" b="1" i="0" dirty="0" smtClean="0">
                          <a:solidFill>
                            <a:schemeClr val="tx1"/>
                          </a:solidFill>
                          <a:latin typeface="Times New Roman" panose="02020603050405020304" pitchFamily="18" charset="0"/>
                          <a:cs typeface="Times New Roman" panose="02020603050405020304" pitchFamily="18" charset="0"/>
                        </a:rPr>
                        <a:t>на 41 л/с (руб.)</a:t>
                      </a:r>
                      <a:endParaRPr lang="ru-RU" sz="1200" b="1" i="0" dirty="0">
                        <a:solidFill>
                          <a:schemeClr val="tx1"/>
                        </a:solidFill>
                        <a:latin typeface="Times New Roman" panose="02020603050405020304" pitchFamily="18" charset="0"/>
                        <a:cs typeface="Times New Roman" panose="02020603050405020304" pitchFamily="18" charset="0"/>
                      </a:endParaRPr>
                    </a:p>
                  </a:txBody>
                  <a:tcPr marL="37800" marR="37800" marT="64008" marB="64008" anchor="ctr">
                    <a:solidFill>
                      <a:schemeClr val="accent5">
                        <a:lumMod val="40000"/>
                        <a:lumOff val="60000"/>
                      </a:schemeClr>
                    </a:solidFill>
                  </a:tcPr>
                </a:tc>
                <a:tc rowSpan="3">
                  <a:txBody>
                    <a:bodyPr/>
                    <a:lstStyle/>
                    <a:p>
                      <a:pPr algn="ctr"/>
                      <a:r>
                        <a:rPr lang="ru-RU" sz="1200" b="1" i="0" dirty="0" smtClean="0">
                          <a:solidFill>
                            <a:schemeClr val="tx1"/>
                          </a:solidFill>
                          <a:latin typeface="Times New Roman" panose="02020603050405020304" pitchFamily="18" charset="0"/>
                          <a:cs typeface="Times New Roman" panose="02020603050405020304" pitchFamily="18" charset="0"/>
                        </a:rPr>
                        <a:t>Кассовый расход </a:t>
                      </a:r>
                    </a:p>
                    <a:p>
                      <a:pPr algn="ctr"/>
                      <a:r>
                        <a:rPr lang="ru-RU" sz="1200" b="1" i="0" dirty="0" smtClean="0">
                          <a:solidFill>
                            <a:schemeClr val="tx1"/>
                          </a:solidFill>
                          <a:latin typeface="Times New Roman" panose="02020603050405020304" pitchFamily="18" charset="0"/>
                          <a:cs typeface="Times New Roman" panose="02020603050405020304" pitchFamily="18" charset="0"/>
                        </a:rPr>
                        <a:t>с 41 л/с (руб.)</a:t>
                      </a:r>
                      <a:endParaRPr lang="ru-RU" sz="1200" b="1" i="0" dirty="0">
                        <a:solidFill>
                          <a:schemeClr val="tx1"/>
                        </a:solidFill>
                        <a:latin typeface="Times New Roman" panose="02020603050405020304" pitchFamily="18" charset="0"/>
                        <a:cs typeface="Times New Roman" panose="02020603050405020304" pitchFamily="18" charset="0"/>
                      </a:endParaRPr>
                    </a:p>
                  </a:txBody>
                  <a:tcPr marL="37800" marR="37800" marT="64008" marB="64008" anchor="ctr">
                    <a:solidFill>
                      <a:schemeClr val="accent5">
                        <a:lumMod val="40000"/>
                        <a:lumOff val="60000"/>
                      </a:schemeClr>
                    </a:solidFill>
                  </a:tcPr>
                </a:tc>
                <a:tc rowSpan="3">
                  <a:txBody>
                    <a:bodyPr/>
                    <a:lstStyle/>
                    <a:p>
                      <a:pPr algn="ctr"/>
                      <a:r>
                        <a:rPr lang="ru-RU" sz="1200" b="1" i="0" dirty="0" smtClean="0">
                          <a:solidFill>
                            <a:schemeClr val="tx1"/>
                          </a:solidFill>
                          <a:latin typeface="Times New Roman" panose="02020603050405020304" pitchFamily="18" charset="0"/>
                          <a:cs typeface="Times New Roman" panose="02020603050405020304" pitchFamily="18" charset="0"/>
                        </a:rPr>
                        <a:t>Остаток</a:t>
                      </a:r>
                    </a:p>
                    <a:p>
                      <a:pPr algn="ctr"/>
                      <a:r>
                        <a:rPr lang="ru-RU" sz="1200" b="1" i="0" dirty="0" smtClean="0">
                          <a:solidFill>
                            <a:schemeClr val="tx1"/>
                          </a:solidFill>
                          <a:latin typeface="Times New Roman" panose="02020603050405020304" pitchFamily="18" charset="0"/>
                          <a:cs typeface="Times New Roman" panose="02020603050405020304" pitchFamily="18" charset="0"/>
                        </a:rPr>
                        <a:t>(руб.)</a:t>
                      </a:r>
                    </a:p>
                    <a:p>
                      <a:pPr algn="ctr"/>
                      <a:endParaRPr lang="ru-RU" sz="1200" b="1" i="0" dirty="0">
                        <a:solidFill>
                          <a:schemeClr val="tx1"/>
                        </a:solidFill>
                        <a:latin typeface="Times New Roman" panose="02020603050405020304" pitchFamily="18" charset="0"/>
                        <a:cs typeface="Times New Roman" panose="02020603050405020304" pitchFamily="18" charset="0"/>
                      </a:endParaRPr>
                    </a:p>
                  </a:txBody>
                  <a:tcPr marL="37800" marR="37800" marT="64008" marB="64008" anchor="ctr">
                    <a:solidFill>
                      <a:schemeClr val="accent5">
                        <a:lumMod val="40000"/>
                        <a:lumOff val="60000"/>
                      </a:schemeClr>
                    </a:solidFill>
                  </a:tcPr>
                </a:tc>
              </a:tr>
              <a:tr h="304884">
                <a:tc vMerge="1">
                  <a:txBody>
                    <a:bodyPr/>
                    <a:lstStyle/>
                    <a:p>
                      <a:endParaRPr lang="ru-RU"/>
                    </a:p>
                  </a:txBody>
                  <a:tcPr/>
                </a:tc>
                <a:tc gridSpan="2">
                  <a:txBody>
                    <a:bodyPr/>
                    <a:lstStyle/>
                    <a:p>
                      <a:pPr algn="ctr"/>
                      <a:r>
                        <a:rPr lang="ru-RU" sz="1200" b="1" i="0" dirty="0" smtClean="0">
                          <a:solidFill>
                            <a:schemeClr val="tx1"/>
                          </a:solidFill>
                          <a:latin typeface="Times New Roman" panose="02020603050405020304" pitchFamily="18" charset="0"/>
                          <a:cs typeface="Times New Roman" panose="02020603050405020304" pitchFamily="18" charset="0"/>
                        </a:rPr>
                        <a:t>План</a:t>
                      </a:r>
                      <a:endParaRPr lang="ru-RU" sz="1200" b="1" i="0" dirty="0">
                        <a:solidFill>
                          <a:schemeClr val="tx1"/>
                        </a:solidFill>
                        <a:latin typeface="Times New Roman" panose="02020603050405020304" pitchFamily="18" charset="0"/>
                        <a:cs typeface="Times New Roman" panose="02020603050405020304" pitchFamily="18" charset="0"/>
                      </a:endParaRPr>
                    </a:p>
                  </a:txBody>
                  <a:tcPr marL="37800" marR="37800" marT="64008" marB="64008" anchor="ctr">
                    <a:solidFill>
                      <a:schemeClr val="accent5">
                        <a:lumMod val="40000"/>
                        <a:lumOff val="60000"/>
                      </a:schemeClr>
                    </a:solidFill>
                  </a:tcPr>
                </a:tc>
                <a:tc hMerge="1">
                  <a:txBody>
                    <a:bodyPr/>
                    <a:lstStyle/>
                    <a:p>
                      <a:endParaRPr lang="ru-RU"/>
                    </a:p>
                  </a:txBody>
                  <a:tcPr/>
                </a:tc>
                <a:tc gridSpan="2">
                  <a:txBody>
                    <a:bodyPr/>
                    <a:lstStyle/>
                    <a:p>
                      <a:pPr marL="0" marR="0" lvl="0" indent="0" algn="ctr" defTabSz="911952" rtl="0" eaLnBrk="1" fontAlgn="auto" latinLnBrk="0" hangingPunct="1">
                        <a:lnSpc>
                          <a:spcPct val="100000"/>
                        </a:lnSpc>
                        <a:spcBef>
                          <a:spcPts val="0"/>
                        </a:spcBef>
                        <a:spcAft>
                          <a:spcPts val="0"/>
                        </a:spcAft>
                        <a:buClrTx/>
                        <a:buSzTx/>
                        <a:buFontTx/>
                        <a:buNone/>
                        <a:tabLst/>
                        <a:defRPr/>
                      </a:pPr>
                      <a:r>
                        <a:rPr lang="ru-RU" sz="1200" b="1" i="0" dirty="0" smtClean="0">
                          <a:latin typeface="Times New Roman" panose="02020603050405020304" pitchFamily="18" charset="0"/>
                          <a:cs typeface="Times New Roman" panose="02020603050405020304" pitchFamily="18" charset="0"/>
                        </a:rPr>
                        <a:t>Факт</a:t>
                      </a:r>
                      <a:endParaRPr lang="ru-RU" sz="1200" b="1" i="0" dirty="0">
                        <a:latin typeface="Times New Roman" panose="02020603050405020304" pitchFamily="18" charset="0"/>
                        <a:cs typeface="Times New Roman" panose="02020603050405020304" pitchFamily="18" charset="0"/>
                      </a:endParaRPr>
                    </a:p>
                  </a:txBody>
                  <a:tcPr marL="37800" marR="37800" marT="64008" marB="64008" anchor="ctr">
                    <a:solidFill>
                      <a:schemeClr val="accent5">
                        <a:lumMod val="40000"/>
                        <a:lumOff val="60000"/>
                      </a:schemeClr>
                    </a:solidFill>
                  </a:tcPr>
                </a:tc>
                <a:tc h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490095">
                <a:tc vMerge="1">
                  <a:txBody>
                    <a:bodyPr/>
                    <a:lstStyle/>
                    <a:p>
                      <a:pPr algn="ctr"/>
                      <a:endParaRPr lang="ru-RU" sz="800" b="0" i="1" dirty="0">
                        <a:solidFill>
                          <a:schemeClr val="tx1"/>
                        </a:solidFill>
                      </a:endParaRPr>
                    </a:p>
                  </a:txBody>
                  <a:tcPr>
                    <a:solidFill>
                      <a:schemeClr val="accent5">
                        <a:lumMod val="40000"/>
                        <a:lumOff val="60000"/>
                      </a:schemeClr>
                    </a:solidFill>
                  </a:tcPr>
                </a:tc>
                <a:tc>
                  <a:txBody>
                    <a:bodyPr/>
                    <a:lstStyle/>
                    <a:p>
                      <a:pPr algn="ctr"/>
                      <a:r>
                        <a:rPr lang="ru-RU" sz="1200" b="1" i="0" dirty="0" smtClean="0">
                          <a:solidFill>
                            <a:schemeClr val="tx1"/>
                          </a:solidFill>
                          <a:latin typeface="Times New Roman" panose="02020603050405020304" pitchFamily="18" charset="0"/>
                          <a:cs typeface="Times New Roman" panose="02020603050405020304" pitchFamily="18" charset="0"/>
                        </a:rPr>
                        <a:t>Кол-во</a:t>
                      </a:r>
                      <a:endParaRPr lang="ru-RU" sz="1200" b="1" i="0" dirty="0">
                        <a:solidFill>
                          <a:schemeClr val="tx1"/>
                        </a:solidFill>
                        <a:latin typeface="Times New Roman" panose="02020603050405020304" pitchFamily="18" charset="0"/>
                        <a:cs typeface="Times New Roman" panose="02020603050405020304" pitchFamily="18" charset="0"/>
                      </a:endParaRPr>
                    </a:p>
                  </a:txBody>
                  <a:tcPr marL="37800" marR="37800" marT="64008" marB="64008" anchor="ctr">
                    <a:solidFill>
                      <a:schemeClr val="accent5">
                        <a:lumMod val="40000"/>
                        <a:lumOff val="60000"/>
                      </a:schemeClr>
                    </a:solidFill>
                  </a:tcPr>
                </a:tc>
                <a:tc>
                  <a:txBody>
                    <a:bodyPr/>
                    <a:lstStyle/>
                    <a:p>
                      <a:pPr algn="ctr"/>
                      <a:r>
                        <a:rPr lang="ru-RU" sz="1200" b="1" i="0" dirty="0" smtClean="0">
                          <a:solidFill>
                            <a:schemeClr val="tx1"/>
                          </a:solidFill>
                          <a:latin typeface="Times New Roman" panose="02020603050405020304" pitchFamily="18" charset="0"/>
                          <a:cs typeface="Times New Roman" panose="02020603050405020304" pitchFamily="18" charset="0"/>
                        </a:rPr>
                        <a:t>Сумма, руб.</a:t>
                      </a:r>
                      <a:endParaRPr lang="ru-RU" sz="1200" b="1" i="0" dirty="0">
                        <a:solidFill>
                          <a:schemeClr val="tx1"/>
                        </a:solidFill>
                        <a:latin typeface="Times New Roman" panose="02020603050405020304" pitchFamily="18" charset="0"/>
                        <a:cs typeface="Times New Roman" panose="02020603050405020304" pitchFamily="18" charset="0"/>
                      </a:endParaRPr>
                    </a:p>
                  </a:txBody>
                  <a:tcPr marL="37800" marR="37800" marT="64008" marB="64008" anchor="ctr">
                    <a:solidFill>
                      <a:schemeClr val="accent5">
                        <a:lumMod val="40000"/>
                        <a:lumOff val="60000"/>
                      </a:schemeClr>
                    </a:solidFill>
                  </a:tcPr>
                </a:tc>
                <a:tc>
                  <a:txBody>
                    <a:bodyPr/>
                    <a:lstStyle/>
                    <a:p>
                      <a:pPr algn="ctr"/>
                      <a:r>
                        <a:rPr lang="ru-RU" sz="1200" b="1" i="0" dirty="0" smtClean="0">
                          <a:solidFill>
                            <a:schemeClr val="tx1"/>
                          </a:solidFill>
                          <a:latin typeface="Times New Roman" panose="02020603050405020304" pitchFamily="18" charset="0"/>
                          <a:cs typeface="Times New Roman" panose="02020603050405020304" pitchFamily="18" charset="0"/>
                        </a:rPr>
                        <a:t>Кол-во</a:t>
                      </a:r>
                      <a:endParaRPr lang="ru-RU" sz="1200" b="1" i="0" dirty="0">
                        <a:solidFill>
                          <a:schemeClr val="tx1"/>
                        </a:solidFill>
                        <a:latin typeface="Times New Roman" panose="02020603050405020304" pitchFamily="18" charset="0"/>
                        <a:cs typeface="Times New Roman" panose="02020603050405020304" pitchFamily="18" charset="0"/>
                      </a:endParaRPr>
                    </a:p>
                  </a:txBody>
                  <a:tcPr marL="37800" marR="37800" marT="64008" marB="64008" anchor="ctr">
                    <a:solidFill>
                      <a:schemeClr val="accent5">
                        <a:lumMod val="40000"/>
                        <a:lumOff val="60000"/>
                      </a:schemeClr>
                    </a:solidFill>
                  </a:tcPr>
                </a:tc>
                <a:tc>
                  <a:txBody>
                    <a:bodyPr/>
                    <a:lstStyle/>
                    <a:p>
                      <a:pPr algn="ctr"/>
                      <a:r>
                        <a:rPr lang="ru-RU" sz="1200" b="1" i="0" dirty="0" smtClean="0">
                          <a:solidFill>
                            <a:schemeClr val="tx1"/>
                          </a:solidFill>
                          <a:latin typeface="Times New Roman" panose="02020603050405020304" pitchFamily="18" charset="0"/>
                          <a:cs typeface="Times New Roman" panose="02020603050405020304" pitchFamily="18" charset="0"/>
                        </a:rPr>
                        <a:t>Сумма, руб.</a:t>
                      </a:r>
                      <a:endParaRPr lang="ru-RU" sz="1200" b="1" i="0" dirty="0">
                        <a:solidFill>
                          <a:schemeClr val="tx1"/>
                        </a:solidFill>
                        <a:latin typeface="Times New Roman" panose="02020603050405020304" pitchFamily="18" charset="0"/>
                        <a:cs typeface="Times New Roman" panose="02020603050405020304" pitchFamily="18" charset="0"/>
                      </a:endParaRPr>
                    </a:p>
                  </a:txBody>
                  <a:tcPr marL="37800" marR="37800" marT="64008" marB="64008" anchor="ctr">
                    <a:solidFill>
                      <a:schemeClr val="accent5">
                        <a:lumMod val="40000"/>
                        <a:lumOff val="60000"/>
                      </a:schemeClr>
                    </a:solidFill>
                  </a:tcPr>
                </a:tc>
                <a:tc vMerge="1">
                  <a:txBody>
                    <a:bodyPr/>
                    <a:lstStyle/>
                    <a:p>
                      <a:pPr algn="ctr"/>
                      <a:endParaRPr lang="ru-RU" sz="800" b="0" i="1" dirty="0">
                        <a:solidFill>
                          <a:schemeClr val="tx1"/>
                        </a:solidFill>
                      </a:endParaRPr>
                    </a:p>
                  </a:txBody>
                  <a:tcPr>
                    <a:solidFill>
                      <a:schemeClr val="accent5">
                        <a:lumMod val="40000"/>
                        <a:lumOff val="60000"/>
                      </a:schemeClr>
                    </a:solidFill>
                  </a:tcPr>
                </a:tc>
                <a:tc vMerge="1">
                  <a:txBody>
                    <a:bodyPr/>
                    <a:lstStyle/>
                    <a:p>
                      <a:pPr algn="ctr"/>
                      <a:endParaRPr lang="ru-RU" sz="800" b="0" i="1" dirty="0">
                        <a:solidFill>
                          <a:schemeClr val="tx1"/>
                        </a:solidFill>
                      </a:endParaRPr>
                    </a:p>
                  </a:txBody>
                  <a:tcPr>
                    <a:solidFill>
                      <a:schemeClr val="accent5">
                        <a:lumMod val="40000"/>
                        <a:lumOff val="60000"/>
                      </a:schemeClr>
                    </a:solidFill>
                  </a:tcPr>
                </a:tc>
                <a:tc vMerge="1">
                  <a:txBody>
                    <a:bodyPr/>
                    <a:lstStyle/>
                    <a:p>
                      <a:pPr algn="ctr"/>
                      <a:endParaRPr lang="ru-RU" sz="800" b="0" i="1" dirty="0">
                        <a:solidFill>
                          <a:schemeClr val="tx1"/>
                        </a:solidFill>
                      </a:endParaRPr>
                    </a:p>
                  </a:txBody>
                  <a:tcPr>
                    <a:solidFill>
                      <a:schemeClr val="accent5">
                        <a:lumMod val="40000"/>
                        <a:lumOff val="60000"/>
                      </a:schemeClr>
                    </a:solidFill>
                  </a:tcPr>
                </a:tc>
                <a:tc vMerge="1">
                  <a:txBody>
                    <a:bodyPr/>
                    <a:lstStyle/>
                    <a:p>
                      <a:pPr algn="ctr"/>
                      <a:endParaRPr lang="ru-RU" sz="800" b="0" i="1" dirty="0">
                        <a:solidFill>
                          <a:schemeClr val="tx1"/>
                        </a:solidFill>
                      </a:endParaRPr>
                    </a:p>
                  </a:txBody>
                  <a:tcPr>
                    <a:solidFill>
                      <a:schemeClr val="accent5">
                        <a:lumMod val="40000"/>
                        <a:lumOff val="60000"/>
                      </a:schemeClr>
                    </a:solidFill>
                  </a:tcPr>
                </a:tc>
              </a:tr>
              <a:tr h="490095">
                <a:tc>
                  <a:txBody>
                    <a:bodyPr/>
                    <a:lstStyle/>
                    <a:p>
                      <a:pPr marL="0" algn="ctr" defTabSz="911952" rtl="0" eaLnBrk="1" latinLnBrk="0" hangingPunct="1"/>
                      <a:r>
                        <a:rPr lang="ru-RU" sz="1200" b="1" kern="1200" dirty="0" smtClean="0">
                          <a:solidFill>
                            <a:schemeClr val="dk1"/>
                          </a:solidFill>
                          <a:latin typeface="Times New Roman" panose="02020603050405020304" pitchFamily="18" charset="0"/>
                          <a:ea typeface="+mn-ea"/>
                          <a:cs typeface="Times New Roman" panose="02020603050405020304" pitchFamily="18" charset="0"/>
                        </a:rPr>
                        <a:t>Итого</a:t>
                      </a:r>
                      <a:endParaRPr lang="ru-RU" sz="1200" b="1" kern="1200" dirty="0">
                        <a:solidFill>
                          <a:schemeClr val="dk1"/>
                        </a:solidFill>
                        <a:latin typeface="Times New Roman" panose="02020603050405020304" pitchFamily="18" charset="0"/>
                        <a:ea typeface="+mn-ea"/>
                        <a:cs typeface="Times New Roman" panose="02020603050405020304" pitchFamily="18" charset="0"/>
                      </a:endParaRPr>
                    </a:p>
                  </a:txBody>
                  <a:tcPr marL="96012" marR="96012" marT="64008" marB="64008" anchor="ctr"/>
                </a:tc>
                <a:tc>
                  <a:txBody>
                    <a:bodyPr/>
                    <a:lstStyle/>
                    <a:p>
                      <a:pPr marL="0" algn="ctr" defTabSz="911952" rtl="0" eaLnBrk="1" latinLnBrk="0" hangingPunct="1"/>
                      <a:r>
                        <a:rPr lang="ru-RU" sz="1200" b="1" kern="1200" dirty="0" smtClean="0">
                          <a:solidFill>
                            <a:schemeClr val="dk1"/>
                          </a:solidFill>
                          <a:latin typeface="Times New Roman" panose="02020603050405020304" pitchFamily="18" charset="0"/>
                          <a:ea typeface="+mn-ea"/>
                          <a:cs typeface="Times New Roman" panose="02020603050405020304" pitchFamily="18" charset="0"/>
                        </a:rPr>
                        <a:t>103</a:t>
                      </a:r>
                      <a:endParaRPr lang="ru-RU" sz="1200" b="1" kern="1200" dirty="0">
                        <a:solidFill>
                          <a:schemeClr val="dk1"/>
                        </a:solidFill>
                        <a:latin typeface="Times New Roman" panose="02020603050405020304" pitchFamily="18" charset="0"/>
                        <a:ea typeface="+mn-ea"/>
                        <a:cs typeface="Times New Roman" panose="02020603050405020304" pitchFamily="18" charset="0"/>
                      </a:endParaRPr>
                    </a:p>
                  </a:txBody>
                  <a:tcPr marL="0" marR="0" marT="64008" marB="64008" anchor="ctr"/>
                </a:tc>
                <a:tc>
                  <a:txBody>
                    <a:bodyPr/>
                    <a:lstStyle/>
                    <a:p>
                      <a:pPr marL="0" algn="ctr" defTabSz="911952" rtl="0" eaLnBrk="1" latinLnBrk="0" hangingPunct="1"/>
                      <a:r>
                        <a:rPr lang="ru-RU" sz="1200" b="1" kern="1200" dirty="0" smtClean="0">
                          <a:solidFill>
                            <a:schemeClr val="dk1"/>
                          </a:solidFill>
                          <a:latin typeface="Times New Roman" panose="02020603050405020304" pitchFamily="18" charset="0"/>
                          <a:ea typeface="+mn-ea"/>
                          <a:cs typeface="Times New Roman" panose="02020603050405020304" pitchFamily="18" charset="0"/>
                        </a:rPr>
                        <a:t>3 254 967 857,08</a:t>
                      </a:r>
                      <a:endParaRPr lang="ru-RU" sz="1200" b="1" kern="1200" dirty="0">
                        <a:solidFill>
                          <a:schemeClr val="dk1"/>
                        </a:solidFill>
                        <a:latin typeface="Times New Roman" panose="02020603050405020304" pitchFamily="18" charset="0"/>
                        <a:ea typeface="+mn-ea"/>
                        <a:cs typeface="Times New Roman" panose="02020603050405020304" pitchFamily="18" charset="0"/>
                      </a:endParaRPr>
                    </a:p>
                  </a:txBody>
                  <a:tcPr marL="0" marR="0" marT="64008" marB="64008" anchor="ctr"/>
                </a:tc>
                <a:tc>
                  <a:txBody>
                    <a:bodyPr/>
                    <a:lstStyle/>
                    <a:p>
                      <a:pPr algn="ctr"/>
                      <a:r>
                        <a:rPr lang="ru-RU" sz="1200" b="1" dirty="0" smtClean="0">
                          <a:latin typeface="Times New Roman" panose="02020603050405020304" pitchFamily="18" charset="0"/>
                          <a:cs typeface="Times New Roman" panose="02020603050405020304" pitchFamily="18" charset="0"/>
                        </a:rPr>
                        <a:t>42</a:t>
                      </a:r>
                      <a:endParaRPr lang="ru-RU" sz="1200" b="1" dirty="0">
                        <a:latin typeface="Times New Roman" panose="02020603050405020304" pitchFamily="18" charset="0"/>
                        <a:cs typeface="Times New Roman" panose="02020603050405020304" pitchFamily="18" charset="0"/>
                      </a:endParaRPr>
                    </a:p>
                  </a:txBody>
                  <a:tcPr marL="0" marR="0" marT="64008" marB="64008" anchor="ctr"/>
                </a:tc>
                <a:tc>
                  <a:txBody>
                    <a:bodyPr/>
                    <a:lstStyle/>
                    <a:p>
                      <a:pPr algn="ctr"/>
                      <a:r>
                        <a:rPr lang="ru-RU" sz="1200" b="1" dirty="0" smtClean="0">
                          <a:latin typeface="Times New Roman" panose="02020603050405020304" pitchFamily="18" charset="0"/>
                          <a:cs typeface="Times New Roman" panose="02020603050405020304" pitchFamily="18" charset="0"/>
                        </a:rPr>
                        <a:t>905</a:t>
                      </a:r>
                      <a:r>
                        <a:rPr lang="ru-RU" sz="1200" b="1" baseline="0" dirty="0" smtClean="0">
                          <a:latin typeface="Times New Roman" panose="02020603050405020304" pitchFamily="18" charset="0"/>
                          <a:cs typeface="Times New Roman" panose="02020603050405020304" pitchFamily="18" charset="0"/>
                        </a:rPr>
                        <a:t> 131 568,98</a:t>
                      </a:r>
                      <a:endParaRPr lang="ru-RU" sz="1200" b="1" dirty="0">
                        <a:latin typeface="Times New Roman" panose="02020603050405020304" pitchFamily="18" charset="0"/>
                        <a:cs typeface="Times New Roman" panose="02020603050405020304" pitchFamily="18" charset="0"/>
                      </a:endParaRPr>
                    </a:p>
                  </a:txBody>
                  <a:tcPr marL="0" marR="0" marT="64008" marB="64008" anchor="ctr"/>
                </a:tc>
                <a:tc>
                  <a:txBody>
                    <a:bodyPr/>
                    <a:lstStyle/>
                    <a:p>
                      <a:pPr algn="ctr"/>
                      <a:r>
                        <a:rPr lang="ru-RU" sz="1200" b="1" dirty="0" smtClean="0">
                          <a:latin typeface="Times New Roman" panose="02020603050405020304" pitchFamily="18" charset="0"/>
                          <a:cs typeface="Times New Roman" panose="02020603050405020304" pitchFamily="18" charset="0"/>
                        </a:rPr>
                        <a:t>42</a:t>
                      </a:r>
                      <a:endParaRPr lang="ru-RU" sz="1200" b="1" dirty="0">
                        <a:latin typeface="Times New Roman" panose="02020603050405020304" pitchFamily="18" charset="0"/>
                        <a:cs typeface="Times New Roman" panose="02020603050405020304" pitchFamily="18" charset="0"/>
                      </a:endParaRPr>
                    </a:p>
                  </a:txBody>
                  <a:tcPr marL="0" marR="0" marT="64008" marB="64008" anchor="ctr"/>
                </a:tc>
                <a:tc>
                  <a:txBody>
                    <a:bodyPr/>
                    <a:lstStyle/>
                    <a:p>
                      <a:pPr marL="0" algn="ctr" defTabSz="911952" rtl="0" eaLnBrk="1" fontAlgn="b" latinLnBrk="0" hangingPunct="1"/>
                      <a:r>
                        <a:rPr lang="ru-RU" sz="1200" b="1" kern="1200" dirty="0" smtClean="0">
                          <a:solidFill>
                            <a:schemeClr val="dk1"/>
                          </a:solidFill>
                          <a:latin typeface="Times New Roman" panose="02020603050405020304" pitchFamily="18" charset="0"/>
                          <a:ea typeface="+mn-ea"/>
                          <a:cs typeface="Times New Roman" panose="02020603050405020304" pitchFamily="18" charset="0"/>
                        </a:rPr>
                        <a:t>106 384 700,60</a:t>
                      </a:r>
                      <a:endParaRPr lang="ru-RU" sz="1200" b="1" kern="1200" dirty="0">
                        <a:solidFill>
                          <a:schemeClr val="dk1"/>
                        </a:solidFill>
                        <a:latin typeface="Times New Roman" panose="02020603050405020304" pitchFamily="18" charset="0"/>
                        <a:ea typeface="+mn-ea"/>
                        <a:cs typeface="Times New Roman" panose="02020603050405020304" pitchFamily="18" charset="0"/>
                      </a:endParaRPr>
                    </a:p>
                  </a:txBody>
                  <a:tcPr marL="0" marR="0" marT="13335" marB="0" anchor="ctr"/>
                </a:tc>
                <a:tc>
                  <a:txBody>
                    <a:bodyPr/>
                    <a:lstStyle/>
                    <a:p>
                      <a:pPr marL="0" algn="ctr" defTabSz="911952" rtl="0" eaLnBrk="1" fontAlgn="b" latinLnBrk="0" hangingPunct="1"/>
                      <a:r>
                        <a:rPr lang="ru-RU" sz="1200" b="1" kern="1200" dirty="0" smtClean="0">
                          <a:solidFill>
                            <a:schemeClr val="dk1"/>
                          </a:solidFill>
                          <a:latin typeface="Times New Roman" panose="02020603050405020304" pitchFamily="18" charset="0"/>
                          <a:ea typeface="+mn-ea"/>
                          <a:cs typeface="Times New Roman" panose="02020603050405020304" pitchFamily="18" charset="0"/>
                        </a:rPr>
                        <a:t>97 315 174,67</a:t>
                      </a:r>
                      <a:endParaRPr lang="ru-RU" sz="1200" b="1" kern="1200" dirty="0">
                        <a:solidFill>
                          <a:schemeClr val="dk1"/>
                        </a:solidFill>
                        <a:latin typeface="Times New Roman" panose="02020603050405020304" pitchFamily="18" charset="0"/>
                        <a:ea typeface="+mn-ea"/>
                        <a:cs typeface="Times New Roman" panose="02020603050405020304" pitchFamily="18" charset="0"/>
                      </a:endParaRPr>
                    </a:p>
                  </a:txBody>
                  <a:tcPr marL="0" marR="0" marT="13335" marB="0" anchor="ctr"/>
                </a:tc>
                <a:tc>
                  <a:txBody>
                    <a:bodyPr/>
                    <a:lstStyle/>
                    <a:p>
                      <a:pPr marL="0" algn="ctr" defTabSz="911952" rtl="0" eaLnBrk="1" latinLnBrk="0" hangingPunct="1"/>
                      <a:r>
                        <a:rPr lang="ru-RU" sz="1200" b="1" kern="1200" baseline="0" dirty="0" smtClean="0">
                          <a:solidFill>
                            <a:schemeClr val="dk1"/>
                          </a:solidFill>
                          <a:latin typeface="Times New Roman" panose="02020603050405020304" pitchFamily="18" charset="0"/>
                          <a:ea typeface="+mn-ea"/>
                          <a:cs typeface="Times New Roman" panose="02020603050405020304" pitchFamily="18" charset="0"/>
                        </a:rPr>
                        <a:t>9 069 525,93</a:t>
                      </a:r>
                      <a:endParaRPr lang="ru-RU" sz="1200" b="1" kern="1200" dirty="0">
                        <a:solidFill>
                          <a:schemeClr val="dk1"/>
                        </a:solidFill>
                        <a:latin typeface="Times New Roman" panose="02020603050405020304" pitchFamily="18" charset="0"/>
                        <a:ea typeface="+mn-ea"/>
                        <a:cs typeface="Times New Roman" panose="02020603050405020304" pitchFamily="18" charset="0"/>
                      </a:endParaRPr>
                    </a:p>
                  </a:txBody>
                  <a:tcPr marL="0" marR="0" marT="64008" marB="64008" anchor="ctr"/>
                </a:tc>
              </a:tr>
              <a:tr h="490095">
                <a:tc>
                  <a:txBody>
                    <a:bodyPr/>
                    <a:lstStyle/>
                    <a:p>
                      <a:pPr marL="0" algn="ctr" defTabSz="911952" rtl="0" eaLnBrk="1" latinLnBrk="0" hangingPunct="1"/>
                      <a:r>
                        <a:rPr lang="ru-RU" sz="1200" kern="1200" dirty="0" smtClean="0">
                          <a:solidFill>
                            <a:srgbClr val="FF0000"/>
                          </a:solidFill>
                          <a:latin typeface="Times New Roman" panose="02020603050405020304" pitchFamily="18" charset="0"/>
                          <a:ea typeface="+mn-ea"/>
                          <a:cs typeface="Times New Roman" panose="02020603050405020304" pitchFamily="18" charset="0"/>
                        </a:rPr>
                        <a:t>Субсидии на обеспечение деятельности Фонда капремонта </a:t>
                      </a:r>
                      <a:endParaRPr lang="ru-RU" sz="1200" kern="1200" dirty="0">
                        <a:solidFill>
                          <a:srgbClr val="FF0000"/>
                        </a:solidFill>
                        <a:latin typeface="Times New Roman" panose="02020603050405020304" pitchFamily="18" charset="0"/>
                        <a:ea typeface="+mn-ea"/>
                        <a:cs typeface="Times New Roman" panose="02020603050405020304" pitchFamily="18" charset="0"/>
                      </a:endParaRPr>
                    </a:p>
                  </a:txBody>
                  <a:tcPr marL="96012" marR="96012" marT="64008" marB="64008" anchor="ctr"/>
                </a:tc>
                <a:tc>
                  <a:txBody>
                    <a:bodyPr/>
                    <a:lstStyle/>
                    <a:p>
                      <a:pPr marL="0" algn="ctr" defTabSz="911952" rtl="0" eaLnBrk="1" latinLnBrk="0" hangingPunct="1"/>
                      <a:r>
                        <a:rPr lang="ru-RU" sz="1200" kern="1200" dirty="0" smtClean="0">
                          <a:solidFill>
                            <a:srgbClr val="FF0000"/>
                          </a:solidFill>
                          <a:latin typeface="Times New Roman" panose="02020603050405020304" pitchFamily="18" charset="0"/>
                          <a:ea typeface="+mn-ea"/>
                          <a:cs typeface="Times New Roman" panose="02020603050405020304" pitchFamily="18" charset="0"/>
                        </a:rPr>
                        <a:t>1</a:t>
                      </a:r>
                      <a:endParaRPr lang="ru-RU" sz="1200" kern="1200" dirty="0">
                        <a:solidFill>
                          <a:srgbClr val="FF0000"/>
                        </a:solidFill>
                        <a:latin typeface="Times New Roman" panose="02020603050405020304" pitchFamily="18" charset="0"/>
                        <a:ea typeface="+mn-ea"/>
                        <a:cs typeface="Times New Roman" panose="02020603050405020304" pitchFamily="18" charset="0"/>
                      </a:endParaRPr>
                    </a:p>
                  </a:txBody>
                  <a:tcPr marL="0" marR="0" marT="64008" marB="64008" anchor="ctr"/>
                </a:tc>
                <a:tc>
                  <a:txBody>
                    <a:bodyPr/>
                    <a:lstStyle/>
                    <a:p>
                      <a:pPr marL="0" algn="ctr" defTabSz="911952" rtl="0" eaLnBrk="1" latinLnBrk="0" hangingPunct="1"/>
                      <a:r>
                        <a:rPr lang="ru-RU" sz="1200" kern="1200" dirty="0" smtClean="0">
                          <a:solidFill>
                            <a:srgbClr val="FF0000"/>
                          </a:solidFill>
                          <a:latin typeface="Times New Roman" panose="02020603050405020304" pitchFamily="18" charset="0"/>
                          <a:ea typeface="+mn-ea"/>
                          <a:cs typeface="Times New Roman" panose="02020603050405020304" pitchFamily="18" charset="0"/>
                        </a:rPr>
                        <a:t>25 990 416,00</a:t>
                      </a:r>
                      <a:endParaRPr lang="ru-RU" sz="1200" kern="1200" dirty="0">
                        <a:solidFill>
                          <a:srgbClr val="FF0000"/>
                        </a:solidFill>
                        <a:latin typeface="Times New Roman" panose="02020603050405020304" pitchFamily="18" charset="0"/>
                        <a:ea typeface="+mn-ea"/>
                        <a:cs typeface="Times New Roman" panose="02020603050405020304" pitchFamily="18" charset="0"/>
                      </a:endParaRPr>
                    </a:p>
                  </a:txBody>
                  <a:tcPr marL="0" marR="0" marT="64008" marB="64008" anchor="ctr"/>
                </a:tc>
                <a:tc>
                  <a:txBody>
                    <a:bodyPr/>
                    <a:lstStyle/>
                    <a:p>
                      <a:pPr algn="ctr"/>
                      <a:r>
                        <a:rPr lang="ru-RU" sz="1200" dirty="0" smtClean="0">
                          <a:solidFill>
                            <a:srgbClr val="FF0000"/>
                          </a:solidFill>
                          <a:latin typeface="Times New Roman" panose="02020603050405020304" pitchFamily="18" charset="0"/>
                          <a:cs typeface="Times New Roman" panose="02020603050405020304" pitchFamily="18" charset="0"/>
                        </a:rPr>
                        <a:t>1</a:t>
                      </a:r>
                      <a:endParaRPr lang="ru-RU" sz="1200" dirty="0">
                        <a:solidFill>
                          <a:srgbClr val="FF0000"/>
                        </a:solidFill>
                        <a:latin typeface="Times New Roman" panose="02020603050405020304" pitchFamily="18" charset="0"/>
                        <a:cs typeface="Times New Roman" panose="02020603050405020304" pitchFamily="18" charset="0"/>
                      </a:endParaRPr>
                    </a:p>
                  </a:txBody>
                  <a:tcPr marL="0" marR="0" marT="64008" marB="64008" anchor="ctr"/>
                </a:tc>
                <a:tc>
                  <a:txBody>
                    <a:bodyPr/>
                    <a:lstStyle/>
                    <a:p>
                      <a:pPr algn="ctr"/>
                      <a:r>
                        <a:rPr lang="ru-RU" sz="1200" dirty="0" smtClean="0">
                          <a:solidFill>
                            <a:srgbClr val="FF0000"/>
                          </a:solidFill>
                          <a:latin typeface="Times New Roman" panose="02020603050405020304" pitchFamily="18" charset="0"/>
                          <a:cs typeface="Times New Roman" panose="02020603050405020304" pitchFamily="18" charset="0"/>
                        </a:rPr>
                        <a:t>25 990 416,00</a:t>
                      </a:r>
                      <a:endParaRPr lang="ru-RU" sz="1200" dirty="0">
                        <a:solidFill>
                          <a:srgbClr val="FF0000"/>
                        </a:solidFill>
                        <a:latin typeface="Times New Roman" panose="02020603050405020304" pitchFamily="18" charset="0"/>
                        <a:cs typeface="Times New Roman" panose="02020603050405020304" pitchFamily="18" charset="0"/>
                      </a:endParaRPr>
                    </a:p>
                  </a:txBody>
                  <a:tcPr marL="0" marR="0" marT="64008" marB="64008" anchor="ctr"/>
                </a:tc>
                <a:tc>
                  <a:txBody>
                    <a:bodyPr/>
                    <a:lstStyle/>
                    <a:p>
                      <a:pPr algn="ctr"/>
                      <a:r>
                        <a:rPr lang="ru-RU" sz="1200" dirty="0" smtClean="0">
                          <a:solidFill>
                            <a:srgbClr val="FF0000"/>
                          </a:solidFill>
                          <a:latin typeface="Times New Roman" panose="02020603050405020304" pitchFamily="18" charset="0"/>
                          <a:cs typeface="Times New Roman" panose="02020603050405020304" pitchFamily="18" charset="0"/>
                        </a:rPr>
                        <a:t>1</a:t>
                      </a:r>
                      <a:endParaRPr lang="ru-RU" sz="1200" dirty="0">
                        <a:solidFill>
                          <a:srgbClr val="FF0000"/>
                        </a:solidFill>
                        <a:latin typeface="Times New Roman" panose="02020603050405020304" pitchFamily="18" charset="0"/>
                        <a:cs typeface="Times New Roman" panose="02020603050405020304" pitchFamily="18" charset="0"/>
                      </a:endParaRPr>
                    </a:p>
                  </a:txBody>
                  <a:tcPr marL="0" marR="0" marT="64008" marB="64008" anchor="ctr"/>
                </a:tc>
                <a:tc>
                  <a:txBody>
                    <a:bodyPr/>
                    <a:lstStyle/>
                    <a:p>
                      <a:pPr algn="ctr"/>
                      <a:r>
                        <a:rPr lang="ru-RU" sz="1200" dirty="0" smtClean="0">
                          <a:solidFill>
                            <a:srgbClr val="FF0000"/>
                          </a:solidFill>
                          <a:latin typeface="Times New Roman" panose="02020603050405020304" pitchFamily="18" charset="0"/>
                          <a:cs typeface="Times New Roman" panose="02020603050405020304" pitchFamily="18" charset="0"/>
                        </a:rPr>
                        <a:t>15 842 808,78</a:t>
                      </a:r>
                    </a:p>
                  </a:txBody>
                  <a:tcPr marL="0" marR="0" marT="64008" marB="64008" anchor="ctr"/>
                </a:tc>
                <a:tc>
                  <a:txBody>
                    <a:bodyPr/>
                    <a:lstStyle/>
                    <a:p>
                      <a:pPr marL="0" marR="0" indent="0" algn="ctr" defTabSz="911952" rtl="0" eaLnBrk="1" fontAlgn="auto" latinLnBrk="0" hangingPunct="1">
                        <a:lnSpc>
                          <a:spcPct val="100000"/>
                        </a:lnSpc>
                        <a:spcBef>
                          <a:spcPts val="0"/>
                        </a:spcBef>
                        <a:spcAft>
                          <a:spcPts val="0"/>
                        </a:spcAft>
                        <a:buClrTx/>
                        <a:buSzTx/>
                        <a:buFontTx/>
                        <a:buNone/>
                        <a:tabLst/>
                        <a:defRPr/>
                      </a:pPr>
                      <a:r>
                        <a:rPr lang="ru-RU" sz="1200" dirty="0" smtClean="0">
                          <a:solidFill>
                            <a:srgbClr val="FF0000"/>
                          </a:solidFill>
                          <a:latin typeface="Times New Roman" panose="02020603050405020304" pitchFamily="18" charset="0"/>
                          <a:cs typeface="Times New Roman" panose="02020603050405020304" pitchFamily="18" charset="0"/>
                        </a:rPr>
                        <a:t>15 842 808,78</a:t>
                      </a:r>
                    </a:p>
                  </a:txBody>
                  <a:tcPr marL="0" marR="0" marT="64008" marB="64008" anchor="ctr"/>
                </a:tc>
                <a:tc>
                  <a:txBody>
                    <a:bodyPr/>
                    <a:lstStyle/>
                    <a:p>
                      <a:pPr algn="ctr"/>
                      <a:r>
                        <a:rPr lang="ru-RU" sz="1200" dirty="0" smtClean="0">
                          <a:solidFill>
                            <a:srgbClr val="FF0000"/>
                          </a:solidFill>
                          <a:latin typeface="Times New Roman" panose="02020603050405020304" pitchFamily="18" charset="0"/>
                          <a:cs typeface="Times New Roman" panose="02020603050405020304" pitchFamily="18" charset="0"/>
                        </a:rPr>
                        <a:t>0,00</a:t>
                      </a:r>
                      <a:endParaRPr lang="ru-RU" sz="1200" dirty="0">
                        <a:solidFill>
                          <a:srgbClr val="FF0000"/>
                        </a:solidFill>
                        <a:latin typeface="Times New Roman" panose="02020603050405020304" pitchFamily="18" charset="0"/>
                        <a:cs typeface="Times New Roman" panose="02020603050405020304" pitchFamily="18" charset="0"/>
                      </a:endParaRPr>
                    </a:p>
                  </a:txBody>
                  <a:tcPr marL="0" marR="0" marT="64008" marB="64008" anchor="ctr"/>
                </a:tc>
              </a:tr>
              <a:tr h="675305">
                <a:tc>
                  <a:txBody>
                    <a:bodyPr/>
                    <a:lstStyle/>
                    <a:p>
                      <a:pPr marL="0" algn="ctr" defTabSz="911952" rtl="0" eaLnBrk="1" latinLnBrk="0" hangingPunct="1"/>
                      <a:r>
                        <a:rPr lang="ru-RU" sz="1200" kern="1200" dirty="0" smtClean="0">
                          <a:solidFill>
                            <a:srgbClr val="FF0000"/>
                          </a:solidFill>
                          <a:latin typeface="Times New Roman" panose="02020603050405020304" pitchFamily="18" charset="0"/>
                          <a:ea typeface="+mn-ea"/>
                          <a:cs typeface="Times New Roman" panose="02020603050405020304" pitchFamily="18" charset="0"/>
                        </a:rPr>
                        <a:t>Средства по контрактам (договорам), заключаемым Фондом капремонта </a:t>
                      </a:r>
                      <a:endParaRPr lang="ru-RU" sz="1200" kern="1200" dirty="0">
                        <a:solidFill>
                          <a:srgbClr val="FF0000"/>
                        </a:solidFill>
                        <a:latin typeface="Times New Roman" panose="02020603050405020304" pitchFamily="18" charset="0"/>
                        <a:ea typeface="+mn-ea"/>
                        <a:cs typeface="Times New Roman" panose="02020603050405020304" pitchFamily="18" charset="0"/>
                      </a:endParaRPr>
                    </a:p>
                  </a:txBody>
                  <a:tcPr marL="96012" marR="96012" marT="64008" marB="64008" anchor="ctr"/>
                </a:tc>
                <a:tc>
                  <a:txBody>
                    <a:bodyPr/>
                    <a:lstStyle/>
                    <a:p>
                      <a:pPr marL="0" algn="ctr" defTabSz="911952" rtl="0" eaLnBrk="1" latinLnBrk="0" hangingPunct="1"/>
                      <a:r>
                        <a:rPr lang="ru-RU" sz="1200" kern="1200" dirty="0" smtClean="0">
                          <a:solidFill>
                            <a:srgbClr val="FF0000"/>
                          </a:solidFill>
                          <a:latin typeface="Times New Roman" panose="02020603050405020304" pitchFamily="18" charset="0"/>
                          <a:ea typeface="+mn-ea"/>
                          <a:cs typeface="Times New Roman" panose="02020603050405020304" pitchFamily="18" charset="0"/>
                        </a:rPr>
                        <a:t>75</a:t>
                      </a:r>
                      <a:endParaRPr lang="ru-RU" sz="1200" kern="1200" dirty="0">
                        <a:solidFill>
                          <a:srgbClr val="FF0000"/>
                        </a:solidFill>
                        <a:latin typeface="Times New Roman" panose="02020603050405020304" pitchFamily="18" charset="0"/>
                        <a:ea typeface="+mn-ea"/>
                        <a:cs typeface="Times New Roman" panose="02020603050405020304" pitchFamily="18" charset="0"/>
                      </a:endParaRPr>
                    </a:p>
                  </a:txBody>
                  <a:tcPr marL="0" marR="0" marT="64008" marB="64008" anchor="ctr"/>
                </a:tc>
                <a:tc>
                  <a:txBody>
                    <a:bodyPr/>
                    <a:lstStyle/>
                    <a:p>
                      <a:pPr marL="0" algn="ctr" defTabSz="911952" rtl="0" eaLnBrk="1" latinLnBrk="0" hangingPunct="1"/>
                      <a:r>
                        <a:rPr lang="ru-RU" sz="1200" kern="1200" dirty="0" smtClean="0">
                          <a:solidFill>
                            <a:srgbClr val="FF0000"/>
                          </a:solidFill>
                          <a:latin typeface="Times New Roman" panose="02020603050405020304" pitchFamily="18" charset="0"/>
                          <a:ea typeface="+mn-ea"/>
                          <a:cs typeface="Times New Roman" panose="02020603050405020304" pitchFamily="18" charset="0"/>
                        </a:rPr>
                        <a:t>145 034 243,16</a:t>
                      </a:r>
                      <a:endParaRPr lang="ru-RU" sz="1200" kern="1200" dirty="0">
                        <a:solidFill>
                          <a:srgbClr val="FF0000"/>
                        </a:solidFill>
                        <a:latin typeface="Times New Roman" panose="02020603050405020304" pitchFamily="18" charset="0"/>
                        <a:ea typeface="+mn-ea"/>
                        <a:cs typeface="Times New Roman" panose="02020603050405020304" pitchFamily="18" charset="0"/>
                      </a:endParaRPr>
                    </a:p>
                  </a:txBody>
                  <a:tcPr marL="0" marR="0" marT="64008" marB="64008" anchor="ctr"/>
                </a:tc>
                <a:tc>
                  <a:txBody>
                    <a:bodyPr/>
                    <a:lstStyle/>
                    <a:p>
                      <a:pPr algn="ctr"/>
                      <a:r>
                        <a:rPr lang="ru-RU" sz="1200" dirty="0" smtClean="0">
                          <a:solidFill>
                            <a:srgbClr val="FF0000"/>
                          </a:solidFill>
                          <a:latin typeface="Times New Roman" panose="02020603050405020304" pitchFamily="18" charset="0"/>
                          <a:cs typeface="Times New Roman" panose="02020603050405020304" pitchFamily="18" charset="0"/>
                        </a:rPr>
                        <a:t>36</a:t>
                      </a:r>
                      <a:endParaRPr lang="ru-RU" sz="1200" dirty="0">
                        <a:solidFill>
                          <a:srgbClr val="FF0000"/>
                        </a:solidFill>
                        <a:latin typeface="Times New Roman" panose="02020603050405020304" pitchFamily="18" charset="0"/>
                        <a:cs typeface="Times New Roman" panose="02020603050405020304" pitchFamily="18" charset="0"/>
                      </a:endParaRPr>
                    </a:p>
                  </a:txBody>
                  <a:tcPr marL="0" marR="0" marT="64008" marB="64008" anchor="ctr"/>
                </a:tc>
                <a:tc>
                  <a:txBody>
                    <a:bodyPr/>
                    <a:lstStyle/>
                    <a:p>
                      <a:pPr algn="ctr"/>
                      <a:r>
                        <a:rPr lang="ru-RU" sz="1200" dirty="0" smtClean="0">
                          <a:solidFill>
                            <a:srgbClr val="FF0000"/>
                          </a:solidFill>
                          <a:latin typeface="Times New Roman" panose="02020603050405020304" pitchFamily="18" charset="0"/>
                          <a:cs typeface="Times New Roman" panose="02020603050405020304" pitchFamily="18" charset="0"/>
                        </a:rPr>
                        <a:t>98 374 300,32</a:t>
                      </a:r>
                      <a:endParaRPr lang="ru-RU" sz="1200" dirty="0">
                        <a:solidFill>
                          <a:srgbClr val="FF0000"/>
                        </a:solidFill>
                        <a:latin typeface="Times New Roman" panose="02020603050405020304" pitchFamily="18" charset="0"/>
                        <a:cs typeface="Times New Roman" panose="02020603050405020304" pitchFamily="18" charset="0"/>
                      </a:endParaRPr>
                    </a:p>
                  </a:txBody>
                  <a:tcPr marL="0" marR="0" marT="64008" marB="64008" anchor="ctr"/>
                </a:tc>
                <a:tc>
                  <a:txBody>
                    <a:bodyPr/>
                    <a:lstStyle/>
                    <a:p>
                      <a:pPr algn="ctr"/>
                      <a:r>
                        <a:rPr lang="ru-RU" sz="1200" dirty="0" smtClean="0">
                          <a:solidFill>
                            <a:srgbClr val="FF0000"/>
                          </a:solidFill>
                          <a:latin typeface="Times New Roman" panose="02020603050405020304" pitchFamily="18" charset="0"/>
                          <a:cs typeface="Times New Roman" panose="02020603050405020304" pitchFamily="18" charset="0"/>
                        </a:rPr>
                        <a:t>36</a:t>
                      </a:r>
                      <a:endParaRPr lang="ru-RU" sz="1200" dirty="0">
                        <a:solidFill>
                          <a:srgbClr val="FF0000"/>
                        </a:solidFill>
                        <a:latin typeface="Times New Roman" panose="02020603050405020304" pitchFamily="18" charset="0"/>
                        <a:cs typeface="Times New Roman" panose="02020603050405020304" pitchFamily="18" charset="0"/>
                      </a:endParaRPr>
                    </a:p>
                  </a:txBody>
                  <a:tcPr marL="0" marR="0" marT="64008" marB="64008" anchor="ctr"/>
                </a:tc>
                <a:tc>
                  <a:txBody>
                    <a:bodyPr/>
                    <a:lstStyle/>
                    <a:p>
                      <a:pPr algn="ctr"/>
                      <a:r>
                        <a:rPr lang="ru-RU" sz="1200" dirty="0" smtClean="0">
                          <a:solidFill>
                            <a:srgbClr val="FF0000"/>
                          </a:solidFill>
                          <a:latin typeface="Times New Roman" panose="02020603050405020304" pitchFamily="18" charset="0"/>
                          <a:cs typeface="Times New Roman" panose="02020603050405020304" pitchFamily="18" charset="0"/>
                        </a:rPr>
                        <a:t>34 988 757,21</a:t>
                      </a:r>
                      <a:endParaRPr lang="ru-RU" sz="1200" dirty="0">
                        <a:solidFill>
                          <a:srgbClr val="FF0000"/>
                        </a:solidFill>
                        <a:latin typeface="Times New Roman" panose="02020603050405020304" pitchFamily="18" charset="0"/>
                        <a:cs typeface="Times New Roman" panose="02020603050405020304" pitchFamily="18" charset="0"/>
                      </a:endParaRPr>
                    </a:p>
                  </a:txBody>
                  <a:tcPr marL="0" marR="0" marT="64008" marB="64008" anchor="ctr"/>
                </a:tc>
                <a:tc>
                  <a:txBody>
                    <a:bodyPr/>
                    <a:lstStyle/>
                    <a:p>
                      <a:pPr algn="ctr"/>
                      <a:r>
                        <a:rPr lang="ru-RU" sz="1200" dirty="0" smtClean="0">
                          <a:solidFill>
                            <a:srgbClr val="FF0000"/>
                          </a:solidFill>
                          <a:latin typeface="Times New Roman" panose="02020603050405020304" pitchFamily="18" charset="0"/>
                          <a:cs typeface="Times New Roman" panose="02020603050405020304" pitchFamily="18" charset="0"/>
                        </a:rPr>
                        <a:t>26 462 231,96</a:t>
                      </a:r>
                      <a:endParaRPr lang="ru-RU" sz="1200" dirty="0">
                        <a:solidFill>
                          <a:srgbClr val="FF0000"/>
                        </a:solidFill>
                        <a:latin typeface="Times New Roman" panose="02020603050405020304" pitchFamily="18" charset="0"/>
                        <a:cs typeface="Times New Roman" panose="02020603050405020304" pitchFamily="18" charset="0"/>
                      </a:endParaRPr>
                    </a:p>
                  </a:txBody>
                  <a:tcPr marL="0" marR="0" marT="64008" marB="64008" anchor="ctr"/>
                </a:tc>
                <a:tc>
                  <a:txBody>
                    <a:bodyPr/>
                    <a:lstStyle/>
                    <a:p>
                      <a:pPr algn="ctr"/>
                      <a:r>
                        <a:rPr lang="ru-RU" sz="1200" dirty="0" smtClean="0">
                          <a:solidFill>
                            <a:srgbClr val="FF0000"/>
                          </a:solidFill>
                          <a:latin typeface="Times New Roman" panose="02020603050405020304" pitchFamily="18" charset="0"/>
                          <a:cs typeface="Times New Roman" panose="02020603050405020304" pitchFamily="18" charset="0"/>
                        </a:rPr>
                        <a:t>8 526 525,25</a:t>
                      </a:r>
                      <a:endParaRPr lang="ru-RU" sz="1200" dirty="0">
                        <a:solidFill>
                          <a:srgbClr val="FF0000"/>
                        </a:solidFill>
                        <a:latin typeface="Times New Roman" panose="02020603050405020304" pitchFamily="18" charset="0"/>
                        <a:cs typeface="Times New Roman" panose="02020603050405020304" pitchFamily="18" charset="0"/>
                      </a:endParaRPr>
                    </a:p>
                  </a:txBody>
                  <a:tcPr marL="0" marR="0" marT="64008" marB="64008" anchor="ctr"/>
                </a:tc>
              </a:tr>
              <a:tr h="1045725">
                <a:tc>
                  <a:txBody>
                    <a:bodyPr/>
                    <a:lstStyle/>
                    <a:p>
                      <a:pPr marL="0" algn="ctr" defTabSz="911952" rtl="0" eaLnBrk="1" latinLnBrk="0" hangingPunct="1"/>
                      <a:r>
                        <a:rPr lang="ru-RU" sz="1200" kern="1200" dirty="0" smtClean="0">
                          <a:solidFill>
                            <a:schemeClr val="dk1"/>
                          </a:solidFill>
                          <a:latin typeface="Times New Roman" panose="02020603050405020304" pitchFamily="18" charset="0"/>
                          <a:ea typeface="+mn-ea"/>
                          <a:cs typeface="Times New Roman" panose="02020603050405020304" pitchFamily="18" charset="0"/>
                        </a:rPr>
                        <a:t>Авансовые  платежи по ГК (договорам), включенных в адресную инвестиционную программу, включая средства дорожного фонда</a:t>
                      </a:r>
                      <a:endParaRPr lang="ru-RU" sz="1200" kern="1200" dirty="0">
                        <a:solidFill>
                          <a:schemeClr val="dk1"/>
                        </a:solidFill>
                        <a:latin typeface="Times New Roman" panose="02020603050405020304" pitchFamily="18" charset="0"/>
                        <a:ea typeface="+mn-ea"/>
                        <a:cs typeface="Times New Roman" panose="02020603050405020304" pitchFamily="18" charset="0"/>
                      </a:endParaRPr>
                    </a:p>
                  </a:txBody>
                  <a:tcPr marL="96012" marR="96012" marT="64008" marB="64008" anchor="ctr"/>
                </a:tc>
                <a:tc>
                  <a:txBody>
                    <a:bodyPr/>
                    <a:lstStyle/>
                    <a:p>
                      <a:pPr marL="0" algn="ctr" defTabSz="911952" rtl="0" eaLnBrk="1" latinLnBrk="0" hangingPunct="1"/>
                      <a:r>
                        <a:rPr lang="ru-RU" sz="1200" kern="1200" dirty="0" smtClean="0">
                          <a:solidFill>
                            <a:schemeClr val="dk1"/>
                          </a:solidFill>
                          <a:latin typeface="Times New Roman" panose="02020603050405020304" pitchFamily="18" charset="0"/>
                          <a:ea typeface="+mn-ea"/>
                          <a:cs typeface="Times New Roman" panose="02020603050405020304" pitchFamily="18" charset="0"/>
                        </a:rPr>
                        <a:t>27</a:t>
                      </a:r>
                      <a:endParaRPr lang="ru-RU" sz="1200" kern="1200" dirty="0">
                        <a:solidFill>
                          <a:schemeClr val="dk1"/>
                        </a:solidFill>
                        <a:latin typeface="Times New Roman" panose="02020603050405020304" pitchFamily="18" charset="0"/>
                        <a:ea typeface="+mn-ea"/>
                        <a:cs typeface="Times New Roman" panose="02020603050405020304" pitchFamily="18" charset="0"/>
                      </a:endParaRPr>
                    </a:p>
                  </a:txBody>
                  <a:tcPr marL="0" marR="0" marT="64008" marB="64008" anchor="ctr"/>
                </a:tc>
                <a:tc>
                  <a:txBody>
                    <a:bodyPr/>
                    <a:lstStyle/>
                    <a:p>
                      <a:pPr marL="0" algn="ctr" defTabSz="911952" rtl="0" eaLnBrk="1" latinLnBrk="0" hangingPunct="1"/>
                      <a:r>
                        <a:rPr lang="ru-RU" sz="1200" kern="1200" dirty="0" smtClean="0">
                          <a:solidFill>
                            <a:schemeClr val="dk1"/>
                          </a:solidFill>
                          <a:latin typeface="Times New Roman" panose="02020603050405020304" pitchFamily="18" charset="0"/>
                          <a:ea typeface="+mn-ea"/>
                          <a:cs typeface="Times New Roman" panose="02020603050405020304" pitchFamily="18" charset="0"/>
                        </a:rPr>
                        <a:t>3 083 943 197,92</a:t>
                      </a:r>
                    </a:p>
                    <a:p>
                      <a:pPr marL="0" algn="ctr" defTabSz="911952" rtl="0" eaLnBrk="1" latinLnBrk="0" hangingPunct="1"/>
                      <a:endParaRPr lang="ru-RU" sz="1200" kern="1200" dirty="0">
                        <a:solidFill>
                          <a:schemeClr val="dk1"/>
                        </a:solidFill>
                        <a:latin typeface="Times New Roman" panose="02020603050405020304" pitchFamily="18" charset="0"/>
                        <a:ea typeface="+mn-ea"/>
                        <a:cs typeface="Times New Roman" panose="02020603050405020304" pitchFamily="18" charset="0"/>
                      </a:endParaRPr>
                    </a:p>
                  </a:txBody>
                  <a:tcPr marL="0" marR="0" marT="64008" marB="64008" anchor="ctr"/>
                </a:tc>
                <a:tc>
                  <a:txBody>
                    <a:bodyPr/>
                    <a:lstStyle/>
                    <a:p>
                      <a:pPr algn="ctr"/>
                      <a:r>
                        <a:rPr lang="ru-RU" sz="1200" dirty="0" smtClean="0">
                          <a:latin typeface="Times New Roman" panose="02020603050405020304" pitchFamily="18" charset="0"/>
                          <a:cs typeface="Times New Roman" panose="02020603050405020304" pitchFamily="18" charset="0"/>
                        </a:rPr>
                        <a:t>5</a:t>
                      </a:r>
                      <a:endParaRPr lang="ru-RU" sz="1200" dirty="0">
                        <a:latin typeface="Times New Roman" panose="02020603050405020304" pitchFamily="18" charset="0"/>
                        <a:cs typeface="Times New Roman" panose="02020603050405020304" pitchFamily="18" charset="0"/>
                      </a:endParaRPr>
                    </a:p>
                  </a:txBody>
                  <a:tcPr marL="0" marR="0" marT="64008" marB="64008" anchor="ctr"/>
                </a:tc>
                <a:tc>
                  <a:txBody>
                    <a:bodyPr/>
                    <a:lstStyle/>
                    <a:p>
                      <a:pPr algn="ctr"/>
                      <a:r>
                        <a:rPr lang="ru-RU" sz="1200" dirty="0" smtClean="0">
                          <a:latin typeface="Times New Roman" panose="02020603050405020304" pitchFamily="18" charset="0"/>
                          <a:cs typeface="Times New Roman" panose="02020603050405020304" pitchFamily="18" charset="0"/>
                        </a:rPr>
                        <a:t>780 766 852</a:t>
                      </a:r>
                      <a:r>
                        <a:rPr lang="ru-RU" sz="1200" baseline="0" dirty="0" smtClean="0">
                          <a:latin typeface="Times New Roman" panose="02020603050405020304" pitchFamily="18" charset="0"/>
                          <a:cs typeface="Times New Roman" panose="02020603050405020304" pitchFamily="18" charset="0"/>
                        </a:rPr>
                        <a:t>,66</a:t>
                      </a:r>
                      <a:endParaRPr lang="ru-RU" sz="1200" dirty="0">
                        <a:latin typeface="Times New Roman" panose="02020603050405020304" pitchFamily="18" charset="0"/>
                        <a:cs typeface="Times New Roman" panose="02020603050405020304" pitchFamily="18" charset="0"/>
                      </a:endParaRPr>
                    </a:p>
                  </a:txBody>
                  <a:tcPr marL="0" marR="0" marT="64008" marB="64008" anchor="ctr"/>
                </a:tc>
                <a:tc>
                  <a:txBody>
                    <a:bodyPr/>
                    <a:lstStyle/>
                    <a:p>
                      <a:pPr algn="ctr"/>
                      <a:r>
                        <a:rPr lang="ru-RU" sz="1200" dirty="0" smtClean="0">
                          <a:latin typeface="Times New Roman" panose="02020603050405020304" pitchFamily="18" charset="0"/>
                          <a:cs typeface="Times New Roman" panose="02020603050405020304" pitchFamily="18" charset="0"/>
                        </a:rPr>
                        <a:t>5</a:t>
                      </a:r>
                      <a:endParaRPr lang="ru-RU" sz="1200" dirty="0">
                        <a:latin typeface="Times New Roman" panose="02020603050405020304" pitchFamily="18" charset="0"/>
                        <a:cs typeface="Times New Roman" panose="02020603050405020304" pitchFamily="18" charset="0"/>
                      </a:endParaRPr>
                    </a:p>
                  </a:txBody>
                  <a:tcPr marL="0" marR="0" marT="64008" marB="64008" anchor="ctr"/>
                </a:tc>
                <a:tc>
                  <a:txBody>
                    <a:bodyPr/>
                    <a:lstStyle/>
                    <a:p>
                      <a:pPr algn="ctr"/>
                      <a:r>
                        <a:rPr lang="ru-RU" sz="1200" dirty="0" smtClean="0">
                          <a:latin typeface="Times New Roman" panose="02020603050405020304" pitchFamily="18" charset="0"/>
                          <a:cs typeface="Times New Roman" panose="02020603050405020304" pitchFamily="18" charset="0"/>
                        </a:rPr>
                        <a:t>55 553 134,61</a:t>
                      </a:r>
                      <a:endParaRPr lang="ru-RU" sz="1200" dirty="0">
                        <a:latin typeface="Times New Roman" panose="02020603050405020304" pitchFamily="18" charset="0"/>
                        <a:cs typeface="Times New Roman" panose="02020603050405020304" pitchFamily="18" charset="0"/>
                      </a:endParaRPr>
                    </a:p>
                  </a:txBody>
                  <a:tcPr marL="0" marR="0" marT="64008" marB="64008" anchor="ctr"/>
                </a:tc>
                <a:tc>
                  <a:txBody>
                    <a:bodyPr/>
                    <a:lstStyle/>
                    <a:p>
                      <a:pPr algn="ctr"/>
                      <a:r>
                        <a:rPr lang="ru-RU" sz="1200" dirty="0" smtClean="0">
                          <a:latin typeface="Times New Roman" panose="02020603050405020304" pitchFamily="18" charset="0"/>
                          <a:cs typeface="Times New Roman" panose="02020603050405020304" pitchFamily="18" charset="0"/>
                        </a:rPr>
                        <a:t>55 010 133,93</a:t>
                      </a:r>
                      <a:endParaRPr lang="ru-RU" sz="1200" dirty="0">
                        <a:latin typeface="Times New Roman" panose="02020603050405020304" pitchFamily="18" charset="0"/>
                        <a:cs typeface="Times New Roman" panose="02020603050405020304" pitchFamily="18" charset="0"/>
                      </a:endParaRPr>
                    </a:p>
                  </a:txBody>
                  <a:tcPr marL="0" marR="0" marT="64008" marB="64008" anchor="ctr"/>
                </a:tc>
                <a:tc>
                  <a:txBody>
                    <a:bodyPr/>
                    <a:lstStyle/>
                    <a:p>
                      <a:pPr algn="ctr"/>
                      <a:r>
                        <a:rPr lang="ru-RU" sz="1200" dirty="0" smtClean="0">
                          <a:latin typeface="Times New Roman" panose="02020603050405020304" pitchFamily="18" charset="0"/>
                          <a:cs typeface="Times New Roman" panose="02020603050405020304" pitchFamily="18" charset="0"/>
                        </a:rPr>
                        <a:t>543 000,68</a:t>
                      </a:r>
                      <a:endParaRPr lang="ru-RU" sz="1200" dirty="0">
                        <a:latin typeface="Times New Roman" panose="02020603050405020304" pitchFamily="18" charset="0"/>
                        <a:cs typeface="Times New Roman" panose="02020603050405020304" pitchFamily="18" charset="0"/>
                      </a:endParaRPr>
                    </a:p>
                  </a:txBody>
                  <a:tcPr marL="0" marR="0" marT="64008" marB="64008" anchor="ctr"/>
                </a:tc>
              </a:tr>
            </a:tbl>
          </a:graphicData>
        </a:graphic>
      </p:graphicFrame>
      <p:sp>
        <p:nvSpPr>
          <p:cNvPr id="18" name="Номер слайда 1"/>
          <p:cNvSpPr txBox="1">
            <a:spLocks/>
          </p:cNvSpPr>
          <p:nvPr/>
        </p:nvSpPr>
        <p:spPr>
          <a:xfrm>
            <a:off x="9921243" y="9092012"/>
            <a:ext cx="2880360" cy="511175"/>
          </a:xfrm>
          <a:prstGeom prst="rect">
            <a:avLst/>
          </a:prstGeom>
        </p:spPr>
        <p:txBody>
          <a:bodyPr vert="horz" lIns="107802" tIns="53909" rIns="107802" bIns="53909" rtlCol="0" anchor="ctr"/>
          <a:lstStyle>
            <a:defPPr>
              <a:defRPr lang="ru-RU"/>
            </a:defPPr>
            <a:lvl1pPr algn="r" rtl="0" fontAlgn="auto">
              <a:spcBef>
                <a:spcPts val="0"/>
              </a:spcBef>
              <a:spcAft>
                <a:spcPts val="0"/>
              </a:spcAft>
              <a:defRPr sz="1200" kern="1200">
                <a:solidFill>
                  <a:schemeClr val="tx1">
                    <a:tint val="75000"/>
                  </a:schemeClr>
                </a:solidFill>
                <a:latin typeface="+mn-lt"/>
                <a:ea typeface="+mn-ea"/>
                <a:cs typeface="+mn-cs"/>
              </a:defRPr>
            </a:lvl1pPr>
            <a:lvl2pPr marL="456109" algn="l" rtl="0" fontAlgn="base">
              <a:spcBef>
                <a:spcPct val="0"/>
              </a:spcBef>
              <a:spcAft>
                <a:spcPct val="0"/>
              </a:spcAft>
              <a:defRPr kern="1200">
                <a:solidFill>
                  <a:schemeClr val="tx1"/>
                </a:solidFill>
                <a:latin typeface="Calibri" pitchFamily="34" charset="0"/>
                <a:ea typeface="+mn-ea"/>
                <a:cs typeface="Arial" charset="0"/>
              </a:defRPr>
            </a:lvl2pPr>
            <a:lvl3pPr marL="912227" algn="l" rtl="0" fontAlgn="base">
              <a:spcBef>
                <a:spcPct val="0"/>
              </a:spcBef>
              <a:spcAft>
                <a:spcPct val="0"/>
              </a:spcAft>
              <a:defRPr kern="1200">
                <a:solidFill>
                  <a:schemeClr val="tx1"/>
                </a:solidFill>
                <a:latin typeface="Calibri" pitchFamily="34" charset="0"/>
                <a:ea typeface="+mn-ea"/>
                <a:cs typeface="Arial" charset="0"/>
              </a:defRPr>
            </a:lvl3pPr>
            <a:lvl4pPr marL="1368329" algn="l" rtl="0" fontAlgn="base">
              <a:spcBef>
                <a:spcPct val="0"/>
              </a:spcBef>
              <a:spcAft>
                <a:spcPct val="0"/>
              </a:spcAft>
              <a:defRPr kern="1200">
                <a:solidFill>
                  <a:schemeClr val="tx1"/>
                </a:solidFill>
                <a:latin typeface="Calibri" pitchFamily="34" charset="0"/>
                <a:ea typeface="+mn-ea"/>
                <a:cs typeface="Arial" charset="0"/>
              </a:defRPr>
            </a:lvl4pPr>
            <a:lvl5pPr marL="1824446" algn="l" rtl="0" fontAlgn="base">
              <a:spcBef>
                <a:spcPct val="0"/>
              </a:spcBef>
              <a:spcAft>
                <a:spcPct val="0"/>
              </a:spcAft>
              <a:defRPr kern="1200">
                <a:solidFill>
                  <a:schemeClr val="tx1"/>
                </a:solidFill>
                <a:latin typeface="Calibri" pitchFamily="34" charset="0"/>
                <a:ea typeface="+mn-ea"/>
                <a:cs typeface="Arial" charset="0"/>
              </a:defRPr>
            </a:lvl5pPr>
            <a:lvl6pPr marL="2280545" algn="l" defTabSz="912227" rtl="0" eaLnBrk="1" latinLnBrk="0" hangingPunct="1">
              <a:defRPr kern="1200">
                <a:solidFill>
                  <a:schemeClr val="tx1"/>
                </a:solidFill>
                <a:latin typeface="Calibri" pitchFamily="34" charset="0"/>
                <a:ea typeface="+mn-ea"/>
                <a:cs typeface="Arial" charset="0"/>
              </a:defRPr>
            </a:lvl6pPr>
            <a:lvl7pPr marL="2736660" algn="l" defTabSz="912227" rtl="0" eaLnBrk="1" latinLnBrk="0" hangingPunct="1">
              <a:defRPr kern="1200">
                <a:solidFill>
                  <a:schemeClr val="tx1"/>
                </a:solidFill>
                <a:latin typeface="Calibri" pitchFamily="34" charset="0"/>
                <a:ea typeface="+mn-ea"/>
                <a:cs typeface="Arial" charset="0"/>
              </a:defRPr>
            </a:lvl7pPr>
            <a:lvl8pPr marL="3192777" algn="l" defTabSz="912227" rtl="0" eaLnBrk="1" latinLnBrk="0" hangingPunct="1">
              <a:defRPr kern="1200">
                <a:solidFill>
                  <a:schemeClr val="tx1"/>
                </a:solidFill>
                <a:latin typeface="Calibri" pitchFamily="34" charset="0"/>
                <a:ea typeface="+mn-ea"/>
                <a:cs typeface="Arial" charset="0"/>
              </a:defRPr>
            </a:lvl8pPr>
            <a:lvl9pPr marL="3648890" algn="l" defTabSz="912227" rtl="0" eaLnBrk="1" latinLnBrk="0" hangingPunct="1">
              <a:defRPr kern="1200">
                <a:solidFill>
                  <a:schemeClr val="tx1"/>
                </a:solidFill>
                <a:latin typeface="Calibri" pitchFamily="34" charset="0"/>
                <a:ea typeface="+mn-ea"/>
                <a:cs typeface="Arial" charset="0"/>
              </a:defRPr>
            </a:lvl9pPr>
          </a:lstStyle>
          <a:p>
            <a:pPr>
              <a:defRPr/>
            </a:pPr>
            <a:fld id="{B71FCD68-0AFD-4048-852E-53B764BC6EED}" type="slidenum">
              <a:rPr lang="ru-RU" sz="1400">
                <a:solidFill>
                  <a:prstClr val="black">
                    <a:tint val="75000"/>
                  </a:prstClr>
                </a:solidFill>
              </a:rPr>
              <a:pPr>
                <a:defRPr/>
              </a:pPr>
              <a:t>32</a:t>
            </a:fld>
            <a:endParaRPr lang="ru-RU" sz="1400" dirty="0">
              <a:solidFill>
                <a:prstClr val="black">
                  <a:tint val="75000"/>
                </a:prstClr>
              </a:solidFill>
            </a:endParaRPr>
          </a:p>
        </p:txBody>
      </p:sp>
    </p:spTree>
    <p:extLst>
      <p:ext uri="{BB962C8B-B14F-4D97-AF65-F5344CB8AC3E}">
        <p14:creationId xmlns:p14="http://schemas.microsoft.com/office/powerpoint/2010/main" val="20476092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
          <p:cNvSpPr txBox="1">
            <a:spLocks noChangeArrowheads="1"/>
          </p:cNvSpPr>
          <p:nvPr/>
        </p:nvSpPr>
        <p:spPr bwMode="auto">
          <a:xfrm>
            <a:off x="467833" y="3181370"/>
            <a:ext cx="11940362" cy="2681124"/>
          </a:xfrm>
          <a:prstGeom prst="rect">
            <a:avLst/>
          </a:prstGeom>
          <a:noFill/>
          <a:ln w="9525">
            <a:noFill/>
            <a:miter lim="800000"/>
            <a:headEnd/>
            <a:tailEnd/>
          </a:ln>
          <a:effectLst>
            <a:outerShdw blurRad="44450" dist="27940" dir="5400000" sx="1000" sy="1000" algn="ctr">
              <a:srgbClr val="000000">
                <a:alpha val="32000"/>
              </a:srgbClr>
            </a:outerShdw>
          </a:effectLst>
        </p:spPr>
        <p:txBody>
          <a:bodyPr wrap="square" lIns="94875" tIns="47437" rIns="94875" bIns="47437" anchor="ctr">
            <a:spAutoFit/>
          </a:bodyPr>
          <a:lstStyle/>
          <a:p>
            <a:pPr algn="ctr">
              <a:lnSpc>
                <a:spcPct val="150000"/>
              </a:lnSpc>
            </a:pPr>
            <a:r>
              <a:rPr lang="ru-RU" sz="2800" b="1" dirty="0">
                <a:latin typeface="Times New Roman" panose="02020603050405020304" pitchFamily="18" charset="0"/>
                <a:cs typeface="Times New Roman" panose="02020603050405020304" pitchFamily="18" charset="0"/>
              </a:rPr>
              <a:t>ИТОГИ </a:t>
            </a:r>
            <a:r>
              <a:rPr lang="ru-RU" sz="2800" b="1" dirty="0">
                <a:latin typeface="Times New Roman" panose="02020603050405020304" pitchFamily="18" charset="0"/>
                <a:cs typeface="Times New Roman" panose="02020603050405020304" pitchFamily="18" charset="0"/>
              </a:rPr>
              <a:t>КАЗНАЧЕЙСКОГО </a:t>
            </a:r>
            <a:r>
              <a:rPr lang="ru-RU" sz="2800" b="1" dirty="0">
                <a:latin typeface="Times New Roman" panose="02020603050405020304" pitchFamily="18" charset="0"/>
                <a:cs typeface="Times New Roman" panose="02020603050405020304" pitchFamily="18" charset="0"/>
              </a:rPr>
              <a:t>СОПРОВОЖДЕНИЯ </a:t>
            </a:r>
          </a:p>
          <a:p>
            <a:pPr algn="ctr">
              <a:lnSpc>
                <a:spcPct val="150000"/>
              </a:lnSpc>
            </a:pPr>
            <a:r>
              <a:rPr lang="ru-RU" sz="2800" b="1" dirty="0">
                <a:latin typeface="Times New Roman" panose="02020603050405020304" pitchFamily="18" charset="0"/>
                <a:cs typeface="Times New Roman" panose="02020603050405020304" pitchFamily="18" charset="0"/>
              </a:rPr>
              <a:t>ЦЕЛЕВЫХ </a:t>
            </a:r>
            <a:r>
              <a:rPr lang="ru-RU" sz="2800" b="1" dirty="0">
                <a:latin typeface="Times New Roman" panose="02020603050405020304" pitchFamily="18" charset="0"/>
                <a:cs typeface="Times New Roman" panose="02020603050405020304" pitchFamily="18" charset="0"/>
              </a:rPr>
              <a:t>СРЕДСТВ </a:t>
            </a:r>
            <a:endParaRPr lang="ru-RU" sz="2800" b="1" dirty="0">
              <a:latin typeface="Times New Roman" panose="02020603050405020304" pitchFamily="18" charset="0"/>
              <a:cs typeface="Times New Roman" panose="02020603050405020304" pitchFamily="18" charset="0"/>
            </a:endParaRPr>
          </a:p>
          <a:p>
            <a:pPr algn="ctr">
              <a:lnSpc>
                <a:spcPct val="150000"/>
              </a:lnSpc>
            </a:pPr>
            <a:r>
              <a:rPr lang="ru-RU" sz="2800" b="1" dirty="0">
                <a:latin typeface="Times New Roman" panose="02020603050405020304" pitchFamily="18" charset="0"/>
                <a:cs typeface="Times New Roman" panose="02020603050405020304" pitchFamily="18" charset="0"/>
              </a:rPr>
              <a:t>(РАСПОРЯЖЕНИЕ ПРАВИТЕЛЬСТВА </a:t>
            </a:r>
            <a:r>
              <a:rPr lang="ru-RU" sz="2800" b="1" dirty="0">
                <a:latin typeface="Times New Roman" panose="02020603050405020304" pitchFamily="18" charset="0"/>
                <a:cs typeface="Times New Roman" panose="02020603050405020304" pitchFamily="18" charset="0"/>
              </a:rPr>
              <a:t>РОССИЙСКОЙ ФЕДЕРАЦИИ </a:t>
            </a:r>
            <a:r>
              <a:rPr lang="ru-RU" sz="2800" b="1" dirty="0">
                <a:latin typeface="Times New Roman" panose="02020603050405020304" pitchFamily="18" charset="0"/>
                <a:cs typeface="Times New Roman" panose="02020603050405020304" pitchFamily="18" charset="0"/>
              </a:rPr>
              <a:t>ОТ 14 ИЮЛЯ 2017 Г. № </a:t>
            </a:r>
            <a:r>
              <a:rPr lang="ru-RU" sz="2800" b="1" dirty="0">
                <a:latin typeface="Times New Roman" panose="02020603050405020304" pitchFamily="18" charset="0"/>
                <a:cs typeface="Times New Roman" panose="02020603050405020304" pitchFamily="18" charset="0"/>
              </a:rPr>
              <a:t>1502-Р)</a:t>
            </a:r>
          </a:p>
        </p:txBody>
      </p:sp>
      <p:sp>
        <p:nvSpPr>
          <p:cNvPr id="2" name="Номер слайда 1"/>
          <p:cNvSpPr>
            <a:spLocks noGrp="1"/>
          </p:cNvSpPr>
          <p:nvPr>
            <p:ph type="sldNum" sz="quarter" idx="12"/>
          </p:nvPr>
        </p:nvSpPr>
        <p:spPr>
          <a:xfrm>
            <a:off x="9921243" y="9090033"/>
            <a:ext cx="2880360" cy="511175"/>
          </a:xfrm>
        </p:spPr>
        <p:txBody>
          <a:bodyPr/>
          <a:lstStyle/>
          <a:p>
            <a:pPr>
              <a:defRPr/>
            </a:pPr>
            <a:fld id="{B71FCD68-0AFD-4048-852E-53B764BC6EED}" type="slidenum">
              <a:rPr lang="ru-RU" smtClean="0">
                <a:solidFill>
                  <a:prstClr val="black">
                    <a:tint val="75000"/>
                  </a:prstClr>
                </a:solidFill>
              </a:rPr>
              <a:pPr>
                <a:defRPr/>
              </a:pPr>
              <a:t>33</a:t>
            </a:fld>
            <a:endParaRPr lang="ru-RU" dirty="0">
              <a:solidFill>
                <a:prstClr val="black">
                  <a:tint val="75000"/>
                </a:prstClr>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17" y="141332"/>
            <a:ext cx="4982978" cy="1931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77939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bwMode="auto">
          <a:xfrm>
            <a:off x="156451" y="2194768"/>
            <a:ext cx="5678114" cy="7119354"/>
          </a:xfrm>
          <a:prstGeom prst="rect">
            <a:avLst/>
          </a:prstGeom>
          <a:solidFill>
            <a:schemeClr val="accent1">
              <a:lumMod val="20000"/>
              <a:lumOff val="80000"/>
              <a:alpha val="52000"/>
            </a:schemeClr>
          </a:solidFill>
          <a:ln>
            <a:noFill/>
          </a:ln>
          <a:effectLst>
            <a:glow rad="101600">
              <a:schemeClr val="accent1">
                <a:alpha val="30000"/>
              </a:schemeClr>
            </a:glow>
            <a:softEdge rad="12700"/>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lIns="107834" tIns="53920" rIns="107834" bIns="53920" rtlCol="0" anchor="ctr" anchorCtr="0"/>
          <a:lstStyle/>
          <a:p>
            <a:pPr algn="ctr"/>
            <a:endParaRPr lang="ru-RU" sz="1600" b="1" dirty="0">
              <a:solidFill>
                <a:srgbClr val="E7E6E6">
                  <a:lumMod val="25000"/>
                </a:srgbClr>
              </a:solidFill>
            </a:endParaRPr>
          </a:p>
          <a:p>
            <a:pPr algn="ctr"/>
            <a:endParaRPr lang="ru-RU" sz="1600" b="1" dirty="0">
              <a:solidFill>
                <a:srgbClr val="E7E6E6">
                  <a:lumMod val="25000"/>
                </a:srgbClr>
              </a:solidFill>
            </a:endParaRPr>
          </a:p>
          <a:p>
            <a:pPr algn="ctr"/>
            <a:endParaRPr lang="ru-RU" sz="1600" b="1" dirty="0">
              <a:solidFill>
                <a:srgbClr val="E7E6E6">
                  <a:lumMod val="25000"/>
                </a:srgbClr>
              </a:solidFill>
            </a:endParaRPr>
          </a:p>
          <a:p>
            <a:pPr algn="ctr"/>
            <a:endParaRPr lang="ru-RU" sz="1600" dirty="0">
              <a:solidFill>
                <a:srgbClr val="E7E6E6">
                  <a:lumMod val="25000"/>
                </a:srgbClr>
              </a:solidFill>
            </a:endParaRPr>
          </a:p>
          <a:p>
            <a:pPr algn="ctr"/>
            <a:endParaRPr lang="ru-RU" sz="1600" dirty="0">
              <a:solidFill>
                <a:srgbClr val="E7E6E6">
                  <a:lumMod val="25000"/>
                </a:srgbClr>
              </a:solidFill>
            </a:endParaRPr>
          </a:p>
          <a:p>
            <a:pPr algn="ctr"/>
            <a:endParaRPr lang="ru-RU" sz="1600" b="1" dirty="0">
              <a:solidFill>
                <a:srgbClr val="E7E6E6">
                  <a:lumMod val="25000"/>
                </a:srgbClr>
              </a:solidFill>
            </a:endParaRPr>
          </a:p>
          <a:p>
            <a:pPr algn="ctr"/>
            <a:endParaRPr lang="ru-RU" sz="1600" b="1" dirty="0">
              <a:solidFill>
                <a:srgbClr val="E7E6E6">
                  <a:lumMod val="25000"/>
                </a:srgbClr>
              </a:solidFill>
            </a:endParaRPr>
          </a:p>
          <a:p>
            <a:pPr algn="ctr"/>
            <a:endParaRPr lang="ru-RU" sz="1600" b="1" dirty="0">
              <a:solidFill>
                <a:srgbClr val="E7E6E6">
                  <a:lumMod val="25000"/>
                </a:srgbClr>
              </a:solidFill>
            </a:endParaRPr>
          </a:p>
          <a:p>
            <a:pPr algn="ctr"/>
            <a:r>
              <a:rPr lang="ru-RU" sz="1600" b="1" i="1" dirty="0">
                <a:solidFill>
                  <a:schemeClr val="tx1"/>
                </a:solidFill>
              </a:rPr>
              <a:t>Соглашение от 29 марта 2017 г. № 022-11-001</a:t>
            </a:r>
            <a:r>
              <a:rPr lang="ru-RU" sz="1600" i="1" dirty="0">
                <a:solidFill>
                  <a:schemeClr val="tx1"/>
                </a:solidFill>
              </a:rPr>
              <a:t> </a:t>
            </a:r>
            <a:br>
              <a:rPr lang="ru-RU" sz="1600" i="1" dirty="0">
                <a:solidFill>
                  <a:schemeClr val="tx1"/>
                </a:solidFill>
              </a:rPr>
            </a:br>
            <a:r>
              <a:rPr lang="ru-RU" sz="1600" i="1" dirty="0">
                <a:solidFill>
                  <a:schemeClr val="tx1"/>
                </a:solidFill>
              </a:rPr>
              <a:t>«О предоставлении из федерального бюджета субсидии юридическому лицу (за исключением государственного учреждения), индивидуальному предпринимателю, физическому лицу – производителю товаров, работ, </a:t>
            </a:r>
            <a:br>
              <a:rPr lang="ru-RU" sz="1600" i="1" dirty="0">
                <a:solidFill>
                  <a:schemeClr val="tx1"/>
                </a:solidFill>
              </a:rPr>
            </a:br>
            <a:r>
              <a:rPr lang="ru-RU" sz="1600" i="1" dirty="0">
                <a:solidFill>
                  <a:schemeClr val="tx1"/>
                </a:solidFill>
              </a:rPr>
              <a:t>услуг на финансовое обеспечение затрат в связи </a:t>
            </a:r>
            <a:br>
              <a:rPr lang="ru-RU" sz="1600" i="1" dirty="0">
                <a:solidFill>
                  <a:schemeClr val="tx1"/>
                </a:solidFill>
              </a:rPr>
            </a:br>
            <a:r>
              <a:rPr lang="ru-RU" sz="1600" i="1" dirty="0">
                <a:solidFill>
                  <a:schemeClr val="tx1"/>
                </a:solidFill>
              </a:rPr>
              <a:t>с производством (реализацией) товаров (за исключением подакцизных товаров, кроме автомобилей </a:t>
            </a:r>
            <a:r>
              <a:rPr lang="ru-RU" sz="1600" i="1" dirty="0">
                <a:solidFill>
                  <a:schemeClr val="tx1"/>
                </a:solidFill>
              </a:rPr>
              <a:t>легковых и </a:t>
            </a:r>
            <a:r>
              <a:rPr lang="ru-RU" sz="1600" i="1" dirty="0">
                <a:solidFill>
                  <a:schemeClr val="tx1"/>
                </a:solidFill>
              </a:rPr>
              <a:t>мотоциклов, винодельческих продуктов, произведенных из выращенного на территории Российской Федерации винограда), выполнением работ, оказанием услуг» </a:t>
            </a:r>
            <a:br>
              <a:rPr lang="ru-RU" sz="1600" i="1" dirty="0">
                <a:solidFill>
                  <a:schemeClr val="tx1"/>
                </a:solidFill>
              </a:rPr>
            </a:br>
            <a:r>
              <a:rPr lang="ru-RU" sz="1600" b="1" i="1" dirty="0">
                <a:solidFill>
                  <a:schemeClr val="tx1"/>
                </a:solidFill>
              </a:rPr>
              <a:t>с АО «</a:t>
            </a:r>
            <a:r>
              <a:rPr lang="ru-RU" sz="1600" b="1" i="1" dirty="0" err="1">
                <a:solidFill>
                  <a:schemeClr val="tx1"/>
                </a:solidFill>
              </a:rPr>
              <a:t>Читатехэнерго</a:t>
            </a:r>
            <a:r>
              <a:rPr lang="ru-RU" sz="1600" b="1" i="1" dirty="0">
                <a:solidFill>
                  <a:schemeClr val="tx1"/>
                </a:solidFill>
              </a:rPr>
              <a:t>».</a:t>
            </a:r>
          </a:p>
          <a:p>
            <a:pPr algn="ctr"/>
            <a:endParaRPr lang="ru-RU" sz="1200" b="1" i="1" dirty="0">
              <a:solidFill>
                <a:srgbClr val="E7E6E6">
                  <a:lumMod val="25000"/>
                </a:srgbClr>
              </a:solidFill>
            </a:endParaRPr>
          </a:p>
          <a:p>
            <a:pPr algn="ctr"/>
            <a:r>
              <a:rPr lang="ru-RU" sz="1600" b="1" i="1" dirty="0">
                <a:solidFill>
                  <a:srgbClr val="E7E6E6">
                    <a:lumMod val="25000"/>
                  </a:srgbClr>
                </a:solidFill>
              </a:rPr>
              <a:t>Сумма соглашения 123 700 000,00 руб. </a:t>
            </a:r>
          </a:p>
          <a:p>
            <a:pPr algn="ctr"/>
            <a:r>
              <a:rPr lang="ru-RU" sz="1600" b="1" i="1" dirty="0">
                <a:solidFill>
                  <a:srgbClr val="C00000"/>
                </a:solidFill>
              </a:rPr>
              <a:t>Соглашение исполнено на сумму 105 221 494,95 руб. (85,06 %) Экономия - 18 478 505,05 руб. (14,94 %)</a:t>
            </a: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821" t="26150" r="73868" b="35267"/>
          <a:stretch/>
        </p:blipFill>
        <p:spPr bwMode="auto">
          <a:xfrm>
            <a:off x="3941252" y="2194769"/>
            <a:ext cx="1877416" cy="1995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45342" y="281661"/>
            <a:ext cx="12485583" cy="1032223"/>
          </a:xfrm>
          <a:prstGeom prst="rect">
            <a:avLst/>
          </a:prstGeom>
          <a:noFill/>
        </p:spPr>
        <p:txBody>
          <a:bodyPr wrap="square" lIns="107834" tIns="53920" rIns="107834" bIns="53920">
            <a:spAutoFit/>
          </a:bodyPr>
          <a:lstStyle/>
          <a:p>
            <a:pPr algn="ctr" eaLnBrk="0" hangingPunct="0">
              <a:defRPr/>
            </a:pPr>
            <a:r>
              <a:rPr lang="ru-RU" dirty="0">
                <a:solidFill>
                  <a:prstClr val="black"/>
                </a:solidFill>
                <a:effectLst>
                  <a:outerShdw blurRad="38100" dist="38100" dir="2700000" algn="tl">
                    <a:srgbClr val="000000">
                      <a:alpha val="43137"/>
                    </a:srgbClr>
                  </a:outerShdw>
                </a:effectLst>
                <a:latin typeface="Times New Roman" panose="02020603050405020304" pitchFamily="18" charset="0"/>
                <a:ea typeface="Open Sans Condensed Light" pitchFamily="34" charset="0"/>
                <a:cs typeface="Times New Roman" panose="02020603050405020304" pitchFamily="18" charset="0"/>
              </a:rPr>
              <a:t> </a:t>
            </a:r>
            <a:r>
              <a:rPr lang="ru-RU" sz="2000" b="1" dirty="0">
                <a:solidFill>
                  <a:prstClr val="black"/>
                </a:solidFill>
                <a:latin typeface="Times New Roman" panose="02020603050405020304" pitchFamily="18" charset="0"/>
                <a:ea typeface="Open Sans Condensed Light" pitchFamily="34" charset="0"/>
                <a:cs typeface="Times New Roman" panose="02020603050405020304" pitchFamily="18" charset="0"/>
              </a:rPr>
              <a:t>КАЗНАЧЕЙСКОЕ СОПРОВОЖДЕНИЕ </a:t>
            </a:r>
            <a:r>
              <a:rPr lang="ru-RU" sz="2000" b="1" dirty="0">
                <a:solidFill>
                  <a:prstClr val="black"/>
                </a:solidFill>
                <a:latin typeface="Times New Roman" panose="02020603050405020304" pitchFamily="18" charset="0"/>
                <a:ea typeface="Open Sans Condensed Light" pitchFamily="34" charset="0"/>
                <a:cs typeface="Times New Roman" panose="02020603050405020304" pitchFamily="18" charset="0"/>
              </a:rPr>
              <a:t>СУБСИДИЙ </a:t>
            </a:r>
          </a:p>
          <a:p>
            <a:pPr algn="ctr" eaLnBrk="0" hangingPunct="0">
              <a:defRPr/>
            </a:pPr>
            <a:r>
              <a:rPr lang="ru-RU" sz="2000" b="1" dirty="0">
                <a:solidFill>
                  <a:prstClr val="black"/>
                </a:solidFill>
                <a:latin typeface="Times New Roman" panose="02020603050405020304" pitchFamily="18" charset="0"/>
                <a:ea typeface="Open Sans Condensed Light" pitchFamily="34" charset="0"/>
                <a:cs typeface="Times New Roman" panose="02020603050405020304" pitchFamily="18" charset="0"/>
              </a:rPr>
              <a:t>ДЛЯ РЕАЛИЗАЦИИ МЕРОПРИЯТИЙ НА ТЕРРИТОРИИ РЕСПУБЛИКИ КРЫМ,</a:t>
            </a:r>
          </a:p>
          <a:p>
            <a:pPr algn="ctr" eaLnBrk="0" hangingPunct="0">
              <a:defRPr/>
            </a:pPr>
            <a:r>
              <a:rPr lang="ru-RU" sz="2000" b="1" dirty="0">
                <a:solidFill>
                  <a:prstClr val="black"/>
                </a:solidFill>
                <a:latin typeface="Times New Roman" panose="02020603050405020304" pitchFamily="18" charset="0"/>
                <a:ea typeface="Open Sans Condensed Light" pitchFamily="34" charset="0"/>
                <a:cs typeface="Times New Roman" panose="02020603050405020304" pitchFamily="18" charset="0"/>
              </a:rPr>
              <a:t> СВЯЗАННЫХ С ОБЕСПЕЧЕНИЕМ КАНАЛАМИ СВЯЗИ РЕСПУБЛИКИ КРЫМ</a:t>
            </a:r>
            <a:endParaRPr lang="ru-RU" sz="2000" b="1" dirty="0">
              <a:solidFill>
                <a:prstClr val="black"/>
              </a:solidFill>
              <a:latin typeface="Times New Roman" panose="02020603050405020304" pitchFamily="18" charset="0"/>
              <a:ea typeface="Open Sans Condensed Light" pitchFamily="34" charset="0"/>
              <a:cs typeface="Times New Roman" panose="02020603050405020304" pitchFamily="18" charset="0"/>
            </a:endParaRPr>
          </a:p>
        </p:txBody>
      </p:sp>
      <p:sp>
        <p:nvSpPr>
          <p:cNvPr id="3" name="Номер слайда 2"/>
          <p:cNvSpPr>
            <a:spLocks noGrp="1"/>
          </p:cNvSpPr>
          <p:nvPr>
            <p:ph type="sldNum" sz="quarter" idx="12"/>
          </p:nvPr>
        </p:nvSpPr>
        <p:spPr>
          <a:xfrm>
            <a:off x="9921243" y="9085661"/>
            <a:ext cx="2880360" cy="511175"/>
          </a:xfrm>
        </p:spPr>
        <p:txBody>
          <a:bodyPr/>
          <a:lstStyle/>
          <a:p>
            <a:pPr>
              <a:defRPr/>
            </a:pPr>
            <a:r>
              <a:rPr lang="ru-RU" dirty="0" smtClean="0">
                <a:solidFill>
                  <a:prstClr val="black">
                    <a:tint val="75000"/>
                  </a:prstClr>
                </a:solidFill>
              </a:rPr>
              <a:t>34</a:t>
            </a:r>
            <a:endParaRPr lang="ru-RU" dirty="0">
              <a:solidFill>
                <a:prstClr val="black">
                  <a:tint val="75000"/>
                </a:prstClr>
              </a:solidFill>
            </a:endParaRPr>
          </a:p>
        </p:txBody>
      </p:sp>
      <p:sp>
        <p:nvSpPr>
          <p:cNvPr id="8" name="Прямоугольник 7"/>
          <p:cNvSpPr/>
          <p:nvPr/>
        </p:nvSpPr>
        <p:spPr>
          <a:xfrm>
            <a:off x="145339" y="1426778"/>
            <a:ext cx="12481414" cy="506548"/>
          </a:xfrm>
          <a:prstGeom prst="rect">
            <a:avLst/>
          </a:prstGeom>
          <a:noFill/>
          <a:ln w="19050">
            <a:noFill/>
          </a:ln>
          <a:effectLst>
            <a:outerShdw blurRad="50800" dist="38100" dir="2700000" sx="1000" sy="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692" tIns="45839" rIns="91692" bIns="45839"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ru-RU" sz="2000" i="1" dirty="0">
                <a:solidFill>
                  <a:prstClr val="black"/>
                </a:solidFill>
                <a:latin typeface="Times New Roman" panose="02020603050405020304" pitchFamily="18" charset="0"/>
                <a:cs typeface="Times New Roman" panose="02020603050405020304" pitchFamily="18" charset="0"/>
              </a:rPr>
              <a:t>Распоряжение  Правительства Российской Федерации от 14.07.2017 № 1502-р </a:t>
            </a:r>
          </a:p>
        </p:txBody>
      </p:sp>
      <p:sp>
        <p:nvSpPr>
          <p:cNvPr id="7" name="Загнутый угол 6"/>
          <p:cNvSpPr/>
          <p:nvPr/>
        </p:nvSpPr>
        <p:spPr>
          <a:xfrm>
            <a:off x="5945916" y="7485322"/>
            <a:ext cx="6676184" cy="1828798"/>
          </a:xfrm>
          <a:prstGeom prst="foldedCorner">
            <a:avLst/>
          </a:prstGeom>
          <a:noFill/>
          <a:ln>
            <a:noFill/>
          </a:ln>
          <a:effectLst>
            <a:glow rad="76200">
              <a:schemeClr val="accent1">
                <a:satMod val="175000"/>
                <a:alpha val="30000"/>
              </a:schemeClr>
            </a:glow>
            <a:softEdge rad="127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2455" tIns="53920" rIns="42455" bIns="53920" rtlCol="0" anchor="ctr"/>
          <a:lstStyle/>
          <a:p>
            <a:pPr algn="ctr"/>
            <a:endParaRPr lang="ru-RU" altLang="ru-RU" sz="1600" b="1" dirty="0">
              <a:solidFill>
                <a:prstClr val="black">
                  <a:lumMod val="95000"/>
                  <a:lumOff val="5000"/>
                </a:prstClr>
              </a:solidFill>
            </a:endParaRPr>
          </a:p>
          <a:p>
            <a:pPr algn="ctr"/>
            <a:r>
              <a:rPr lang="ru-RU" altLang="ru-RU" sz="1600" b="1" dirty="0">
                <a:solidFill>
                  <a:prstClr val="black">
                    <a:lumMod val="95000"/>
                    <a:lumOff val="5000"/>
                  </a:prstClr>
                </a:solidFill>
                <a:latin typeface="Times New Roman" panose="02020603050405020304" pitchFamily="18" charset="0"/>
                <a:cs typeface="Times New Roman" panose="02020603050405020304" pitchFamily="18" charset="0"/>
              </a:rPr>
              <a:t>ОСОБЕННОСТИ</a:t>
            </a:r>
            <a:endParaRPr lang="ru-RU" altLang="ru-RU" sz="1600" b="1" dirty="0">
              <a:solidFill>
                <a:prstClr val="black">
                  <a:lumMod val="95000"/>
                  <a:lumOff val="5000"/>
                </a:prstClr>
              </a:solidFill>
              <a:latin typeface="Times New Roman" panose="02020603050405020304" pitchFamily="18" charset="0"/>
              <a:cs typeface="Times New Roman" panose="02020603050405020304" pitchFamily="18" charset="0"/>
            </a:endParaRPr>
          </a:p>
          <a:p>
            <a:pPr algn="ctr"/>
            <a:r>
              <a:rPr lang="ru-RU" altLang="ru-RU" sz="1600" b="1" dirty="0">
                <a:solidFill>
                  <a:prstClr val="black">
                    <a:lumMod val="95000"/>
                    <a:lumOff val="5000"/>
                  </a:prstClr>
                </a:solidFill>
                <a:latin typeface="Times New Roman" panose="02020603050405020304" pitchFamily="18" charset="0"/>
                <a:cs typeface="Times New Roman" panose="02020603050405020304" pitchFamily="18" charset="0"/>
              </a:rPr>
              <a:t>КАЗНАЧЕЙСКОГО </a:t>
            </a:r>
            <a:r>
              <a:rPr lang="ru-RU" altLang="ru-RU" sz="1600" b="1" dirty="0">
                <a:solidFill>
                  <a:prstClr val="black">
                    <a:lumMod val="95000"/>
                    <a:lumOff val="5000"/>
                  </a:prstClr>
                </a:solidFill>
                <a:latin typeface="Times New Roman" panose="02020603050405020304" pitchFamily="18" charset="0"/>
                <a:cs typeface="Times New Roman" panose="02020603050405020304" pitchFamily="18" charset="0"/>
              </a:rPr>
              <a:t>СОПРОВОЖДЕНИЯ</a:t>
            </a:r>
          </a:p>
          <a:p>
            <a:pPr algn="ctr"/>
            <a:endParaRPr lang="ru-RU" altLang="ru-RU" sz="1600" b="1" dirty="0">
              <a:solidFill>
                <a:prstClr val="black">
                  <a:lumMod val="95000"/>
                  <a:lumOff val="5000"/>
                </a:prstClr>
              </a:solidFill>
              <a:latin typeface="Times New Roman" panose="02020603050405020304" pitchFamily="18" charset="0"/>
              <a:cs typeface="Times New Roman" panose="02020603050405020304" pitchFamily="18" charset="0"/>
            </a:endParaRPr>
          </a:p>
          <a:p>
            <a:pPr algn="ctr"/>
            <a:r>
              <a:rPr lang="ru-RU" altLang="ru-RU" sz="1600" dirty="0">
                <a:solidFill>
                  <a:prstClr val="black">
                    <a:lumMod val="95000"/>
                    <a:lumOff val="5000"/>
                  </a:prstClr>
                </a:solidFill>
                <a:latin typeface="Times New Roman" panose="02020603050405020304" pitchFamily="18" charset="0"/>
                <a:cs typeface="Times New Roman" panose="02020603050405020304" pitchFamily="18" charset="0"/>
              </a:rPr>
              <a:t>раскрытие </a:t>
            </a:r>
            <a:r>
              <a:rPr lang="ru-RU" altLang="ru-RU" sz="1600" b="1" dirty="0">
                <a:solidFill>
                  <a:prstClr val="black">
                    <a:lumMod val="95000"/>
                    <a:lumOff val="5000"/>
                  </a:prstClr>
                </a:solidFill>
                <a:latin typeface="Times New Roman" panose="02020603050405020304" pitchFamily="18" charset="0"/>
                <a:cs typeface="Times New Roman" panose="02020603050405020304" pitchFamily="18" charset="0"/>
              </a:rPr>
              <a:t>структуры цены </a:t>
            </a:r>
            <a:r>
              <a:rPr lang="ru-RU" altLang="ru-RU" sz="1600" dirty="0">
                <a:solidFill>
                  <a:prstClr val="black">
                    <a:lumMod val="95000"/>
                    <a:lumOff val="5000"/>
                  </a:prstClr>
                </a:solidFill>
                <a:latin typeface="Times New Roman" panose="02020603050405020304" pitchFamily="18" charset="0"/>
                <a:cs typeface="Times New Roman" panose="02020603050405020304" pitchFamily="18" charset="0"/>
              </a:rPr>
              <a:t>государственного контракта</a:t>
            </a:r>
          </a:p>
          <a:p>
            <a:pPr algn="ctr"/>
            <a:r>
              <a:rPr lang="ru-RU" altLang="ru-RU" sz="1600" dirty="0">
                <a:solidFill>
                  <a:prstClr val="black">
                    <a:lumMod val="95000"/>
                    <a:lumOff val="5000"/>
                  </a:prstClr>
                </a:solidFill>
                <a:latin typeface="Times New Roman" panose="02020603050405020304" pitchFamily="18" charset="0"/>
                <a:cs typeface="Times New Roman" panose="02020603050405020304" pitchFamily="18" charset="0"/>
              </a:rPr>
              <a:t>ведение </a:t>
            </a:r>
            <a:r>
              <a:rPr lang="ru-RU" altLang="ru-RU" sz="1600" b="1" dirty="0">
                <a:solidFill>
                  <a:prstClr val="black">
                    <a:lumMod val="95000"/>
                    <a:lumOff val="5000"/>
                  </a:prstClr>
                </a:solidFill>
                <a:latin typeface="Times New Roman" panose="02020603050405020304" pitchFamily="18" charset="0"/>
                <a:cs typeface="Times New Roman" panose="02020603050405020304" pitchFamily="18" charset="0"/>
              </a:rPr>
              <a:t>раздельного учета </a:t>
            </a:r>
            <a:r>
              <a:rPr lang="ru-RU" altLang="ru-RU" sz="1600" dirty="0">
                <a:solidFill>
                  <a:prstClr val="black">
                    <a:lumMod val="95000"/>
                    <a:lumOff val="5000"/>
                  </a:prstClr>
                </a:solidFill>
                <a:latin typeface="Times New Roman" panose="02020603050405020304" pitchFamily="18" charset="0"/>
                <a:cs typeface="Times New Roman" panose="02020603050405020304" pitchFamily="18" charset="0"/>
              </a:rPr>
              <a:t>результатов финансово-хозяйственной деятельности, </a:t>
            </a:r>
            <a:r>
              <a:rPr lang="ru-RU" sz="1600" b="1" dirty="0">
                <a:solidFill>
                  <a:prstClr val="black">
                    <a:lumMod val="95000"/>
                    <a:lumOff val="5000"/>
                  </a:prstClr>
                </a:solidFill>
                <a:latin typeface="Times New Roman" panose="02020603050405020304" pitchFamily="18" charset="0"/>
                <a:cs typeface="Times New Roman" panose="02020603050405020304" pitchFamily="18" charset="0"/>
              </a:rPr>
              <a:t>проверка фактов </a:t>
            </a:r>
            <a:r>
              <a:rPr lang="ru-RU" sz="1600" dirty="0">
                <a:solidFill>
                  <a:prstClr val="black">
                    <a:lumMod val="95000"/>
                    <a:lumOff val="5000"/>
                  </a:prstClr>
                </a:solidFill>
                <a:latin typeface="Times New Roman" panose="02020603050405020304" pitchFamily="18" charset="0"/>
                <a:cs typeface="Times New Roman" panose="02020603050405020304" pitchFamily="18" charset="0"/>
              </a:rPr>
              <a:t>поставки товаров (выполнения работ, оказания услуг) с использованием </a:t>
            </a:r>
            <a:r>
              <a:rPr lang="ru-RU" sz="1600" b="1" dirty="0">
                <a:solidFill>
                  <a:prstClr val="black">
                    <a:lumMod val="95000"/>
                    <a:lumOff val="5000"/>
                  </a:prstClr>
                </a:solidFill>
                <a:latin typeface="Times New Roman" panose="02020603050405020304" pitchFamily="18" charset="0"/>
                <a:cs typeface="Times New Roman" panose="02020603050405020304" pitchFamily="18" charset="0"/>
              </a:rPr>
              <a:t>фото-и видеотехники</a:t>
            </a:r>
          </a:p>
        </p:txBody>
      </p:sp>
      <p:cxnSp>
        <p:nvCxnSpPr>
          <p:cNvPr id="15" name="Прямая соединительная линия 14"/>
          <p:cNvCxnSpPr/>
          <p:nvPr/>
        </p:nvCxnSpPr>
        <p:spPr>
          <a:xfrm>
            <a:off x="7205185" y="8042285"/>
            <a:ext cx="4171655" cy="0"/>
          </a:xfrm>
          <a:prstGeom prst="line">
            <a:avLst/>
          </a:prstGeom>
          <a:ln w="15875" cmpd="thickThin">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912612" y="3804386"/>
            <a:ext cx="1934690" cy="385892"/>
          </a:xfrm>
          <a:prstGeom prst="rect">
            <a:avLst/>
          </a:prstGeom>
          <a:noFill/>
        </p:spPr>
        <p:txBody>
          <a:bodyPr wrap="square" lIns="107834" tIns="53920" rIns="107834" bIns="53920" rtlCol="0">
            <a:spAutoFit/>
          </a:bodyPr>
          <a:lstStyle/>
          <a:p>
            <a:r>
              <a:rPr lang="ru-RU" b="1" dirty="0" smtClean="0">
                <a:solidFill>
                  <a:srgbClr val="0070C0"/>
                </a:solidFill>
              </a:rPr>
              <a:t>   </a:t>
            </a:r>
            <a:r>
              <a:rPr lang="ru-RU" b="1" dirty="0" err="1" smtClean="0">
                <a:solidFill>
                  <a:srgbClr val="0070C0"/>
                </a:solidFill>
              </a:rPr>
              <a:t>Читатехэнерго</a:t>
            </a:r>
            <a:endParaRPr lang="ru-RU" b="1" dirty="0">
              <a:solidFill>
                <a:srgbClr val="0070C0"/>
              </a:solidFill>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263" t="14040" r="35178" b="17989"/>
          <a:stretch/>
        </p:blipFill>
        <p:spPr bwMode="auto">
          <a:xfrm>
            <a:off x="234614" y="2194766"/>
            <a:ext cx="2154544" cy="1886097"/>
          </a:xfrm>
          <a:prstGeom prst="rect">
            <a:avLst/>
          </a:prstGeom>
          <a:solidFill>
            <a:schemeClr val="bg1"/>
          </a:solidFill>
          <a:ln>
            <a:noFill/>
          </a:ln>
          <a:extLst/>
        </p:spPr>
      </p:pic>
      <p:pic>
        <p:nvPicPr>
          <p:cNvPr id="13" name="Рисунок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1126" y="2194769"/>
            <a:ext cx="1784264" cy="1995528"/>
          </a:xfrm>
          <a:prstGeom prst="rect">
            <a:avLst/>
          </a:prstGeom>
          <a:solidFill>
            <a:schemeClr val="bg1">
              <a:lumMod val="95000"/>
            </a:schemeClr>
          </a:solidFill>
        </p:spPr>
      </p:pic>
      <p:sp>
        <p:nvSpPr>
          <p:cNvPr id="14" name="Прямоугольник 13"/>
          <p:cNvSpPr/>
          <p:nvPr/>
        </p:nvSpPr>
        <p:spPr>
          <a:xfrm>
            <a:off x="234614" y="3403700"/>
            <a:ext cx="1926515" cy="786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84910" rtlCol="0" anchor="ctr"/>
          <a:lstStyle/>
          <a:p>
            <a:pPr algn="ctr"/>
            <a:endParaRPr lang="ru-RU" b="1" dirty="0">
              <a:solidFill>
                <a:srgbClr val="44546A">
                  <a:lumMod val="75000"/>
                </a:srgbClr>
              </a:solidFill>
            </a:endParaRPr>
          </a:p>
        </p:txBody>
      </p:sp>
      <p:sp>
        <p:nvSpPr>
          <p:cNvPr id="5" name="Прямоугольник 4"/>
          <p:cNvSpPr/>
          <p:nvPr/>
        </p:nvSpPr>
        <p:spPr>
          <a:xfrm>
            <a:off x="218711" y="3403705"/>
            <a:ext cx="1992656" cy="603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84910" rtlCol="0" anchor="ctr"/>
          <a:lstStyle/>
          <a:p>
            <a:pPr algn="ctr"/>
            <a:endParaRPr lang="ru-RU" sz="1400" b="1" dirty="0">
              <a:solidFill>
                <a:srgbClr val="5B9BD5">
                  <a:lumMod val="75000"/>
                </a:srgbClr>
              </a:solidFill>
            </a:endParaRPr>
          </a:p>
          <a:p>
            <a:pPr algn="ctr"/>
            <a:r>
              <a:rPr lang="ru-RU" sz="1400" b="1" dirty="0">
                <a:solidFill>
                  <a:srgbClr val="5B9BD5">
                    <a:lumMod val="75000"/>
                  </a:srgbClr>
                </a:solidFill>
              </a:rPr>
              <a:t>Министерство </a:t>
            </a:r>
            <a:r>
              <a:rPr lang="ru-RU" sz="1400" b="1" dirty="0">
                <a:solidFill>
                  <a:srgbClr val="5B9BD5">
                    <a:lumMod val="75000"/>
                  </a:srgbClr>
                </a:solidFill>
              </a:rPr>
              <a:t>энергетики Российской Федерации</a:t>
            </a:r>
          </a:p>
        </p:txBody>
      </p:sp>
      <p:graphicFrame>
        <p:nvGraphicFramePr>
          <p:cNvPr id="16" name="Таблица 15"/>
          <p:cNvGraphicFramePr>
            <a:graphicFrameLocks noGrp="1"/>
          </p:cNvGraphicFramePr>
          <p:nvPr>
            <p:extLst>
              <p:ext uri="{D42A27DB-BD31-4B8C-83A1-F6EECF244321}">
                <p14:modId xmlns:p14="http://schemas.microsoft.com/office/powerpoint/2010/main" val="3073646307"/>
              </p:ext>
            </p:extLst>
          </p:nvPr>
        </p:nvGraphicFramePr>
        <p:xfrm>
          <a:off x="5940337" y="2166090"/>
          <a:ext cx="6687349" cy="5268030"/>
        </p:xfrm>
        <a:graphic>
          <a:graphicData uri="http://schemas.openxmlformats.org/drawingml/2006/table">
            <a:tbl>
              <a:tblPr>
                <a:effectLst>
                  <a:outerShdw blurRad="114300" dist="38100" dir="3000000" algn="tl" rotWithShape="0">
                    <a:prstClr val="black">
                      <a:alpha val="40000"/>
                    </a:prstClr>
                  </a:outerShdw>
                </a:effectLst>
              </a:tblPr>
              <a:tblGrid>
                <a:gridCol w="1362031"/>
                <a:gridCol w="1670876"/>
                <a:gridCol w="3654442"/>
              </a:tblGrid>
              <a:tr h="614233">
                <a:tc rowSpan="7">
                  <a:txBody>
                    <a:bodyPr/>
                    <a:lstStyle/>
                    <a:p>
                      <a:pPr algn="l" fontAlgn="ctr"/>
                      <a:r>
                        <a:rPr lang="ru-RU" sz="1300" b="1" i="0" u="none" strike="noStrike" dirty="0" smtClean="0">
                          <a:solidFill>
                            <a:schemeClr val="accent5">
                              <a:lumMod val="50000"/>
                            </a:schemeClr>
                          </a:solidFill>
                          <a:effectLst/>
                          <a:latin typeface="Times New Roman"/>
                        </a:rPr>
                        <a:t>ЭКОНОМИЯ</a:t>
                      </a:r>
                    </a:p>
                    <a:p>
                      <a:pPr algn="l" fontAlgn="ctr"/>
                      <a:r>
                        <a:rPr lang="ru-RU" sz="1300" b="1" i="0" u="none" strike="noStrike" dirty="0" smtClean="0">
                          <a:solidFill>
                            <a:srgbClr val="C00000"/>
                          </a:solidFill>
                          <a:effectLst/>
                          <a:latin typeface="Times New Roman"/>
                        </a:rPr>
                        <a:t>18 478 505,05</a:t>
                      </a:r>
                    </a:p>
                    <a:p>
                      <a:pPr algn="l" fontAlgn="ctr"/>
                      <a:r>
                        <a:rPr lang="ru-RU" sz="1300" b="1" i="0" u="none" strike="noStrike" dirty="0" smtClean="0">
                          <a:solidFill>
                            <a:schemeClr val="accent5">
                              <a:lumMod val="50000"/>
                            </a:schemeClr>
                          </a:solidFill>
                          <a:effectLst/>
                          <a:latin typeface="Times New Roman"/>
                        </a:rPr>
                        <a:t>млн.</a:t>
                      </a:r>
                      <a:r>
                        <a:rPr lang="ru-RU" sz="1300" b="1" i="0" u="none" strike="noStrike" baseline="0" dirty="0" smtClean="0">
                          <a:solidFill>
                            <a:schemeClr val="accent5">
                              <a:lumMod val="50000"/>
                            </a:schemeClr>
                          </a:solidFill>
                          <a:effectLst/>
                          <a:latin typeface="Times New Roman"/>
                        </a:rPr>
                        <a:t> руб.</a:t>
                      </a:r>
                      <a:r>
                        <a:rPr lang="ru-RU" sz="1300" b="1" i="0" u="none" strike="noStrike" dirty="0" smtClean="0">
                          <a:solidFill>
                            <a:schemeClr val="accent5">
                              <a:lumMod val="50000"/>
                            </a:schemeClr>
                          </a:solidFill>
                          <a:effectLst/>
                          <a:latin typeface="Times New Roman"/>
                        </a:rPr>
                        <a:t> </a:t>
                      </a:r>
                      <a:endParaRPr lang="ru-RU" sz="1300" b="1" i="0" u="none" strike="noStrike" dirty="0">
                        <a:solidFill>
                          <a:schemeClr val="accent5">
                            <a:lumMod val="50000"/>
                          </a:schemeClr>
                        </a:solidFill>
                        <a:effectLst/>
                        <a:latin typeface="Times New Roman"/>
                      </a:endParaRPr>
                    </a:p>
                  </a:txBody>
                  <a:tcPr marL="37800" marR="37800" marT="50400" marB="50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EE"/>
                    </a:solidFill>
                  </a:tcPr>
                </a:tc>
                <a:tc>
                  <a:txBody>
                    <a:bodyPr/>
                    <a:lstStyle/>
                    <a:p>
                      <a:pPr algn="ctr"/>
                      <a:r>
                        <a:rPr lang="ru-RU" sz="1400" b="1" i="0" u="none" strike="noStrike" kern="1200" dirty="0" smtClean="0">
                          <a:solidFill>
                            <a:srgbClr val="C00000"/>
                          </a:solidFill>
                          <a:effectLst/>
                          <a:latin typeface="Times New Roman"/>
                          <a:ea typeface="+mn-ea"/>
                          <a:cs typeface="+mn-cs"/>
                        </a:rPr>
                        <a:t>3 071 000,00 </a:t>
                      </a:r>
                      <a:r>
                        <a:rPr lang="ru-RU" sz="1400" b="1" i="0" u="none" strike="noStrike" kern="1200" dirty="0" smtClean="0">
                          <a:solidFill>
                            <a:schemeClr val="accent5">
                              <a:lumMod val="50000"/>
                            </a:schemeClr>
                          </a:solidFill>
                          <a:effectLst/>
                          <a:latin typeface="Times New Roman"/>
                          <a:ea typeface="+mn-ea"/>
                          <a:cs typeface="+mn-cs"/>
                        </a:rPr>
                        <a:t>руб.</a:t>
                      </a:r>
                      <a:endParaRPr lang="ru-RU" sz="1400" b="1" i="0" u="none" strike="noStrike" kern="1200" dirty="0">
                        <a:solidFill>
                          <a:schemeClr val="accent5">
                            <a:lumMod val="50000"/>
                          </a:schemeClr>
                        </a:solidFill>
                        <a:effectLst/>
                        <a:latin typeface="Times New Roman"/>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alpha val="17000"/>
                      </a:schemeClr>
                    </a:solidFill>
                  </a:tcPr>
                </a:tc>
                <a:tc>
                  <a:txBody>
                    <a:bodyPr/>
                    <a:lstStyle/>
                    <a:p>
                      <a:pPr algn="ctr" fontAlgn="b"/>
                      <a:r>
                        <a:rPr lang="ru-RU" sz="1400" b="0" i="0" u="none" strike="noStrike" kern="1200" dirty="0" smtClean="0">
                          <a:solidFill>
                            <a:srgbClr val="FF0000"/>
                          </a:solidFill>
                          <a:effectLst/>
                          <a:latin typeface="Times New Roman"/>
                          <a:ea typeface="+mn-ea"/>
                          <a:cs typeface="+mn-cs"/>
                        </a:rPr>
                        <a:t>снижена </a:t>
                      </a:r>
                      <a:r>
                        <a:rPr lang="ru-RU" sz="1400" b="0" i="0" u="none" strike="noStrike" kern="1200" dirty="0" smtClean="0">
                          <a:solidFill>
                            <a:srgbClr val="FF0000"/>
                          </a:solidFill>
                          <a:effectLst/>
                          <a:latin typeface="Times New Roman"/>
                          <a:ea typeface="+mn-ea"/>
                          <a:cs typeface="+mn-cs"/>
                        </a:rPr>
                        <a:t>сметная стоимость </a:t>
                      </a:r>
                      <a:r>
                        <a:rPr lang="ru-RU" sz="1400" b="0" i="0" u="none" strike="noStrike" kern="1200" dirty="0" smtClean="0">
                          <a:solidFill>
                            <a:srgbClr val="FF0000"/>
                          </a:solidFill>
                          <a:effectLst/>
                          <a:latin typeface="Times New Roman"/>
                          <a:ea typeface="+mn-ea"/>
                          <a:cs typeface="+mn-cs"/>
                        </a:rPr>
                        <a:t>строительства по</a:t>
                      </a:r>
                      <a:r>
                        <a:rPr lang="ru-RU" sz="1400" b="0" i="0" u="none" strike="noStrike" kern="1200" baseline="0" dirty="0" smtClean="0">
                          <a:solidFill>
                            <a:srgbClr val="FF0000"/>
                          </a:solidFill>
                          <a:effectLst/>
                          <a:latin typeface="Times New Roman"/>
                          <a:ea typeface="+mn-ea"/>
                          <a:cs typeface="+mn-cs"/>
                        </a:rPr>
                        <a:t> инициативе получателя субсидии</a:t>
                      </a:r>
                      <a:endParaRPr lang="ru-RU" sz="1400" b="0" i="0" u="none" strike="noStrike" kern="1200" dirty="0">
                        <a:solidFill>
                          <a:srgbClr val="FF0000"/>
                        </a:solidFill>
                        <a:effectLst/>
                        <a:latin typeface="Times New Roman"/>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alpha val="17000"/>
                      </a:schemeClr>
                    </a:solidFill>
                  </a:tcPr>
                </a:tc>
              </a:tr>
              <a:tr h="818978">
                <a:tc vMerge="1">
                  <a:txBody>
                    <a:bodyPr/>
                    <a:lstStyle/>
                    <a:p>
                      <a:pPr algn="ctr" fontAlgn="b"/>
                      <a:endParaRPr lang="ru-RU" sz="1200" b="1" i="0" u="none" strike="noStrike" kern="1200" dirty="0">
                        <a:solidFill>
                          <a:schemeClr val="accent1">
                            <a:lumMod val="50000"/>
                          </a:schemeClr>
                        </a:solidFill>
                        <a:effectLst/>
                        <a:latin typeface="Times New Roman"/>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ru-RU" sz="1400" b="1" i="0" u="none" strike="noStrike" kern="1200" dirty="0" smtClean="0">
                          <a:solidFill>
                            <a:srgbClr val="C00000"/>
                          </a:solidFill>
                          <a:effectLst/>
                          <a:latin typeface="Times New Roman"/>
                          <a:ea typeface="+mn-ea"/>
                          <a:cs typeface="+mn-cs"/>
                        </a:rPr>
                        <a:t>11 160 000,00 </a:t>
                      </a:r>
                      <a:r>
                        <a:rPr lang="ru-RU" sz="1400" b="1" i="0" u="none" strike="noStrike" kern="1200" dirty="0" smtClean="0">
                          <a:solidFill>
                            <a:schemeClr val="accent5">
                              <a:lumMod val="50000"/>
                            </a:schemeClr>
                          </a:solidFill>
                          <a:effectLst/>
                          <a:latin typeface="Times New Roman"/>
                          <a:ea typeface="+mn-ea"/>
                          <a:cs typeface="+mn-cs"/>
                        </a:rPr>
                        <a:t>руб.</a:t>
                      </a:r>
                      <a:endParaRPr lang="ru-RU" sz="1400" b="1" i="0" u="none" strike="noStrike" kern="1200" dirty="0">
                        <a:solidFill>
                          <a:schemeClr val="accent5">
                            <a:lumMod val="50000"/>
                          </a:schemeClr>
                        </a:solidFill>
                        <a:effectLst/>
                        <a:latin typeface="Times New Roman"/>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alpha val="17000"/>
                      </a:schemeClr>
                    </a:solidFill>
                  </a:tcPr>
                </a:tc>
                <a:tc>
                  <a:txBody>
                    <a:bodyPr/>
                    <a:lstStyle/>
                    <a:p>
                      <a:pPr algn="ctr" fontAlgn="b"/>
                      <a:r>
                        <a:rPr lang="ru-RU" sz="1400" b="0" i="0" u="none" strike="noStrike" kern="1200" dirty="0" smtClean="0">
                          <a:solidFill>
                            <a:srgbClr val="FF0000"/>
                          </a:solidFill>
                          <a:effectLst/>
                          <a:latin typeface="Times New Roman"/>
                          <a:ea typeface="+mn-ea"/>
                          <a:cs typeface="+mn-cs"/>
                        </a:rPr>
                        <a:t>снижение при обосновании начальной максимальной цены на приобретение и монтаж оборудования</a:t>
                      </a:r>
                      <a:endParaRPr lang="ru-RU" sz="1400" b="0" i="0" u="none" strike="noStrike" kern="1200" dirty="0">
                        <a:solidFill>
                          <a:srgbClr val="FF0000"/>
                        </a:solidFill>
                        <a:effectLst/>
                        <a:latin typeface="Times New Roman"/>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alpha val="17000"/>
                      </a:schemeClr>
                    </a:solidFill>
                  </a:tcPr>
                </a:tc>
              </a:tr>
              <a:tr h="864954">
                <a:tc vMerge="1">
                  <a:txBody>
                    <a:bodyPr/>
                    <a:lstStyle/>
                    <a:p>
                      <a:pPr algn="ctr" fontAlgn="b"/>
                      <a:endParaRPr lang="ru-RU" sz="1200" b="1" i="0" u="none" strike="noStrike" kern="1200" dirty="0">
                        <a:solidFill>
                          <a:schemeClr val="accent1">
                            <a:lumMod val="50000"/>
                          </a:schemeClr>
                        </a:solidFill>
                        <a:effectLst/>
                        <a:latin typeface="Times New Roman"/>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ru-RU" sz="1400" b="1" i="0" u="none" strike="noStrike" kern="1200" dirty="0" smtClean="0">
                          <a:solidFill>
                            <a:srgbClr val="C00000"/>
                          </a:solidFill>
                          <a:effectLst/>
                          <a:latin typeface="Times New Roman"/>
                          <a:ea typeface="+mn-ea"/>
                          <a:cs typeface="+mn-cs"/>
                        </a:rPr>
                        <a:t>566 000,00 </a:t>
                      </a:r>
                      <a:r>
                        <a:rPr lang="ru-RU" sz="1400" b="1" i="0" u="none" strike="noStrike" kern="1200" dirty="0" smtClean="0">
                          <a:solidFill>
                            <a:schemeClr val="accent5">
                              <a:lumMod val="50000"/>
                            </a:schemeClr>
                          </a:solidFill>
                          <a:effectLst/>
                          <a:latin typeface="Times New Roman"/>
                          <a:ea typeface="+mn-ea"/>
                          <a:cs typeface="+mn-cs"/>
                        </a:rPr>
                        <a:t>руб.</a:t>
                      </a:r>
                      <a:endParaRPr lang="ru-RU" sz="1400" b="1" i="0" u="none" strike="noStrike" kern="1200" dirty="0">
                        <a:solidFill>
                          <a:schemeClr val="accent5">
                            <a:lumMod val="50000"/>
                          </a:schemeClr>
                        </a:solidFill>
                        <a:effectLst/>
                        <a:latin typeface="Times New Roman"/>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alpha val="17000"/>
                      </a:schemeClr>
                    </a:solidFill>
                  </a:tcPr>
                </a:tc>
                <a:tc>
                  <a:txBody>
                    <a:bodyPr/>
                    <a:lstStyle/>
                    <a:p>
                      <a:pPr algn="ctr" fontAlgn="b"/>
                      <a:r>
                        <a:rPr lang="ru-RU" sz="1400" b="0" i="0" u="none" strike="noStrike" kern="1200" dirty="0" smtClean="0">
                          <a:solidFill>
                            <a:srgbClr val="FF0000"/>
                          </a:solidFill>
                          <a:effectLst/>
                          <a:latin typeface="Times New Roman"/>
                          <a:ea typeface="+mn-ea"/>
                          <a:cs typeface="+mn-cs"/>
                        </a:rPr>
                        <a:t>уменьшение расходов на создание временных зданий и сооружений (при реализации проекта указанные затраты отсутствовали)</a:t>
                      </a:r>
                      <a:endParaRPr lang="ru-RU" sz="1400" b="0" i="0" u="none" strike="noStrike" kern="1200" dirty="0">
                        <a:solidFill>
                          <a:srgbClr val="FF0000"/>
                        </a:solidFill>
                        <a:effectLst/>
                        <a:latin typeface="Times New Roman"/>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alpha val="17000"/>
                      </a:schemeClr>
                    </a:solidFill>
                  </a:tcPr>
                </a:tc>
              </a:tr>
              <a:tr h="432475">
                <a:tc vMerge="1">
                  <a:txBody>
                    <a:bodyPr/>
                    <a:lstStyle/>
                    <a:p>
                      <a:pPr algn="ctr" fontAlgn="b"/>
                      <a:endParaRPr lang="ru-RU" sz="1200" b="1" i="0" u="none" strike="noStrike" kern="1200" dirty="0">
                        <a:solidFill>
                          <a:schemeClr val="accent1">
                            <a:lumMod val="50000"/>
                          </a:schemeClr>
                        </a:solidFill>
                        <a:effectLst/>
                        <a:latin typeface="Times New Roman"/>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ru-RU" sz="1400" b="1" i="0" u="none" strike="noStrike" kern="1200" dirty="0" smtClean="0">
                          <a:solidFill>
                            <a:srgbClr val="C00000"/>
                          </a:solidFill>
                          <a:effectLst/>
                          <a:latin typeface="Times New Roman"/>
                          <a:ea typeface="+mn-ea"/>
                          <a:cs typeface="+mn-cs"/>
                        </a:rPr>
                        <a:t>561 000,00 </a:t>
                      </a:r>
                      <a:r>
                        <a:rPr lang="ru-RU" sz="1400" b="1" i="0" u="none" strike="noStrike" kern="1200" dirty="0" smtClean="0">
                          <a:solidFill>
                            <a:schemeClr val="accent5">
                              <a:lumMod val="50000"/>
                            </a:schemeClr>
                          </a:solidFill>
                          <a:effectLst/>
                          <a:latin typeface="Times New Roman"/>
                          <a:ea typeface="+mn-ea"/>
                          <a:cs typeface="+mn-cs"/>
                        </a:rPr>
                        <a:t>руб.</a:t>
                      </a:r>
                      <a:endParaRPr lang="ru-RU" sz="1400" b="1" i="0" u="none" strike="noStrike" kern="1200" dirty="0">
                        <a:solidFill>
                          <a:schemeClr val="accent5">
                            <a:lumMod val="50000"/>
                          </a:schemeClr>
                        </a:solidFill>
                        <a:effectLst/>
                        <a:latin typeface="Times New Roman"/>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alpha val="17000"/>
                      </a:schemeClr>
                    </a:solidFill>
                  </a:tcPr>
                </a:tc>
                <a:tc>
                  <a:txBody>
                    <a:bodyPr/>
                    <a:lstStyle/>
                    <a:p>
                      <a:pPr algn="ctr" fontAlgn="b"/>
                      <a:r>
                        <a:rPr lang="ru-RU" sz="1400" b="0" i="0" u="none" strike="noStrike" kern="1200" dirty="0" smtClean="0">
                          <a:solidFill>
                            <a:srgbClr val="FF0000"/>
                          </a:solidFill>
                          <a:effectLst/>
                          <a:latin typeface="Times New Roman"/>
                          <a:ea typeface="+mn-ea"/>
                          <a:cs typeface="+mn-cs"/>
                        </a:rPr>
                        <a:t>уменьшение расходов на проведение экспертизы сметной стоимости</a:t>
                      </a:r>
                      <a:endParaRPr lang="ru-RU" sz="1400" b="0" i="0" u="none" strike="noStrike" kern="1200" dirty="0">
                        <a:solidFill>
                          <a:srgbClr val="FF0000"/>
                        </a:solidFill>
                        <a:effectLst/>
                        <a:latin typeface="Times New Roman"/>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alpha val="17000"/>
                      </a:schemeClr>
                    </a:solidFill>
                  </a:tcPr>
                </a:tc>
              </a:tr>
              <a:tr h="864954">
                <a:tc vMerge="1">
                  <a:txBody>
                    <a:bodyPr/>
                    <a:lstStyle/>
                    <a:p>
                      <a:endParaRPr lang="ru-RU"/>
                    </a:p>
                  </a:txBody>
                  <a:tcPr/>
                </a:tc>
                <a:tc>
                  <a:txBody>
                    <a:bodyPr/>
                    <a:lstStyle/>
                    <a:p>
                      <a:pPr algn="ctr"/>
                      <a:r>
                        <a:rPr lang="ru-RU" sz="1400" b="1" i="0" u="none" strike="noStrike" kern="1200" dirty="0" smtClean="0">
                          <a:solidFill>
                            <a:srgbClr val="C00000"/>
                          </a:solidFill>
                          <a:effectLst/>
                          <a:latin typeface="Times New Roman"/>
                          <a:ea typeface="+mn-ea"/>
                          <a:cs typeface="+mn-cs"/>
                        </a:rPr>
                        <a:t>2 822 000,00 </a:t>
                      </a:r>
                      <a:r>
                        <a:rPr lang="ru-RU" sz="1400" b="1" i="0" u="none" strike="noStrike" kern="1200" dirty="0" smtClean="0">
                          <a:solidFill>
                            <a:schemeClr val="accent5">
                              <a:lumMod val="50000"/>
                            </a:schemeClr>
                          </a:solidFill>
                          <a:effectLst/>
                          <a:latin typeface="Times New Roman"/>
                          <a:ea typeface="+mn-ea"/>
                          <a:cs typeface="+mn-cs"/>
                        </a:rPr>
                        <a:t>руб.</a:t>
                      </a:r>
                      <a:endParaRPr lang="ru-RU" sz="1400" b="1" i="0" u="none" strike="noStrike" kern="1200" dirty="0">
                        <a:solidFill>
                          <a:schemeClr val="accent5">
                            <a:lumMod val="50000"/>
                          </a:schemeClr>
                        </a:solidFill>
                        <a:effectLst/>
                        <a:latin typeface="Times New Roman"/>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alpha val="17000"/>
                      </a:schemeClr>
                    </a:solidFill>
                  </a:tcPr>
                </a:tc>
                <a:tc>
                  <a:txBody>
                    <a:bodyPr/>
                    <a:lstStyle/>
                    <a:p>
                      <a:pPr algn="ctr" fontAlgn="b"/>
                      <a:r>
                        <a:rPr lang="ru-RU" sz="1400" b="0" i="0" u="none" strike="noStrike" kern="1200" dirty="0" smtClean="0">
                          <a:solidFill>
                            <a:srgbClr val="FF0000"/>
                          </a:solidFill>
                          <a:effectLst/>
                          <a:latin typeface="Times New Roman"/>
                          <a:ea typeface="+mn-ea"/>
                          <a:cs typeface="+mn-cs"/>
                        </a:rPr>
                        <a:t>сокращение расходов на проведение строительного контроля (контроль осуществлялся собственными силами АО «</a:t>
                      </a:r>
                      <a:r>
                        <a:rPr lang="ru-RU" sz="1400" b="0" i="0" u="none" strike="noStrike" kern="1200" dirty="0" err="1" smtClean="0">
                          <a:solidFill>
                            <a:srgbClr val="FF0000"/>
                          </a:solidFill>
                          <a:effectLst/>
                          <a:latin typeface="Times New Roman"/>
                          <a:ea typeface="+mn-ea"/>
                          <a:cs typeface="+mn-cs"/>
                        </a:rPr>
                        <a:t>Читатехэнерго</a:t>
                      </a:r>
                      <a:r>
                        <a:rPr lang="ru-RU" sz="1400" b="0" i="0" u="none" strike="noStrike" kern="1200" dirty="0" smtClean="0">
                          <a:solidFill>
                            <a:srgbClr val="FF0000"/>
                          </a:solidFill>
                          <a:effectLst/>
                          <a:latin typeface="Times New Roman"/>
                          <a:ea typeface="+mn-ea"/>
                          <a:cs typeface="+mn-cs"/>
                        </a:rPr>
                        <a:t>)</a:t>
                      </a:r>
                      <a:endParaRPr lang="ru-RU" sz="1400" b="0" i="0" u="none" strike="noStrike" kern="1200" dirty="0">
                        <a:solidFill>
                          <a:srgbClr val="FF0000"/>
                        </a:solidFill>
                        <a:effectLst/>
                        <a:latin typeface="Times New Roman"/>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alpha val="17000"/>
                      </a:schemeClr>
                    </a:solidFill>
                  </a:tcPr>
                </a:tc>
              </a:tr>
              <a:tr h="648714">
                <a:tc vMerge="1">
                  <a:txBody>
                    <a:bodyPr/>
                    <a:lstStyle/>
                    <a:p>
                      <a:pPr algn="ctr" fontAlgn="b"/>
                      <a:endParaRPr lang="ru-RU" sz="1200" b="1" i="0" u="none" strike="noStrike" kern="1200" dirty="0">
                        <a:solidFill>
                          <a:schemeClr val="accent1">
                            <a:lumMod val="50000"/>
                          </a:schemeClr>
                        </a:solidFill>
                        <a:effectLst/>
                        <a:latin typeface="Times New Roman"/>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ru-RU" sz="1400" b="1" i="0" u="none" strike="noStrike" kern="1200" dirty="0" smtClean="0">
                          <a:solidFill>
                            <a:srgbClr val="C00000"/>
                          </a:solidFill>
                          <a:effectLst/>
                          <a:latin typeface="Times New Roman"/>
                          <a:ea typeface="+mn-ea"/>
                          <a:cs typeface="+mn-cs"/>
                        </a:rPr>
                        <a:t>3 001,21 </a:t>
                      </a:r>
                      <a:r>
                        <a:rPr lang="ru-RU" sz="1400" b="1" i="0" u="none" strike="noStrike" kern="1200" dirty="0" smtClean="0">
                          <a:solidFill>
                            <a:schemeClr val="accent5">
                              <a:lumMod val="50000"/>
                            </a:schemeClr>
                          </a:solidFill>
                          <a:effectLst/>
                          <a:latin typeface="Times New Roman"/>
                          <a:ea typeface="+mn-ea"/>
                          <a:cs typeface="+mn-cs"/>
                        </a:rPr>
                        <a:t>руб.</a:t>
                      </a:r>
                      <a:endParaRPr lang="ru-RU" sz="1400" b="1" i="0" u="none" strike="noStrike" kern="1200" dirty="0">
                        <a:solidFill>
                          <a:schemeClr val="accent5">
                            <a:lumMod val="50000"/>
                          </a:schemeClr>
                        </a:solidFill>
                        <a:effectLst/>
                        <a:latin typeface="Times New Roman"/>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alpha val="17000"/>
                      </a:schemeClr>
                    </a:solidFill>
                  </a:tcPr>
                </a:tc>
                <a:tc>
                  <a:txBody>
                    <a:bodyPr/>
                    <a:lstStyle/>
                    <a:p>
                      <a:pPr algn="ctr" fontAlgn="b"/>
                      <a:r>
                        <a:rPr lang="ru-RU" sz="1400" b="0" i="0" u="none" strike="noStrike" kern="1200" dirty="0" smtClean="0">
                          <a:solidFill>
                            <a:srgbClr val="FF0000"/>
                          </a:solidFill>
                          <a:effectLst/>
                          <a:latin typeface="Times New Roman"/>
                          <a:ea typeface="+mn-ea"/>
                          <a:cs typeface="+mn-cs"/>
                        </a:rPr>
                        <a:t>неподтвержденные выполненные строительно-монтажные и пуско-наладочные работы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alpha val="17000"/>
                      </a:schemeClr>
                    </a:solidFill>
                  </a:tcPr>
                </a:tc>
              </a:tr>
              <a:tr h="1023722">
                <a:tc vMerge="1">
                  <a:txBody>
                    <a:bodyPr/>
                    <a:lstStyle/>
                    <a:p>
                      <a:pPr algn="ctr" fontAlgn="b"/>
                      <a:endParaRPr lang="ru-RU" sz="1200" b="1" i="0" u="none" strike="noStrike" kern="1200" dirty="0">
                        <a:solidFill>
                          <a:schemeClr val="accent1">
                            <a:lumMod val="50000"/>
                          </a:schemeClr>
                        </a:solidFill>
                        <a:effectLst/>
                        <a:latin typeface="Times New Roman"/>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ru-RU" sz="1400" b="1" i="0" u="none" strike="noStrike" kern="1200" dirty="0" smtClean="0">
                          <a:solidFill>
                            <a:srgbClr val="C00000"/>
                          </a:solidFill>
                          <a:effectLst/>
                          <a:latin typeface="Times New Roman"/>
                          <a:ea typeface="+mn-ea"/>
                          <a:cs typeface="+mn-cs"/>
                        </a:rPr>
                        <a:t>295 503,84</a:t>
                      </a:r>
                      <a:r>
                        <a:rPr lang="ru-RU" sz="1400" b="1" i="0" u="none" strike="noStrike" kern="1200" dirty="0" smtClean="0">
                          <a:solidFill>
                            <a:schemeClr val="accent1">
                              <a:lumMod val="50000"/>
                            </a:schemeClr>
                          </a:solidFill>
                          <a:effectLst/>
                          <a:latin typeface="Times New Roman"/>
                          <a:ea typeface="+mn-ea"/>
                          <a:cs typeface="+mn-cs"/>
                        </a:rPr>
                        <a:t> </a:t>
                      </a:r>
                      <a:r>
                        <a:rPr lang="ru-RU" sz="1400" b="1" i="0" u="none" strike="noStrike" kern="1200" dirty="0" smtClean="0">
                          <a:solidFill>
                            <a:schemeClr val="accent5">
                              <a:lumMod val="50000"/>
                            </a:schemeClr>
                          </a:solidFill>
                          <a:effectLst/>
                          <a:latin typeface="Times New Roman"/>
                          <a:ea typeface="+mn-ea"/>
                          <a:cs typeface="+mn-cs"/>
                        </a:rPr>
                        <a:t>руб.</a:t>
                      </a:r>
                      <a:endParaRPr lang="ru-RU" sz="1400" b="1" i="0" u="none" strike="noStrike" kern="1200" dirty="0">
                        <a:solidFill>
                          <a:schemeClr val="accent5">
                            <a:lumMod val="50000"/>
                          </a:schemeClr>
                        </a:solidFill>
                        <a:effectLst/>
                        <a:latin typeface="Times New Roman"/>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alpha val="17000"/>
                      </a:schemeClr>
                    </a:solidFill>
                  </a:tcPr>
                </a:tc>
                <a:tc>
                  <a:txBody>
                    <a:bodyPr/>
                    <a:lstStyle/>
                    <a:p>
                      <a:pPr algn="ctr" fontAlgn="b"/>
                      <a:r>
                        <a:rPr lang="ru-RU" sz="1400" b="0" i="0" u="none" strike="noStrike" kern="1200" dirty="0" smtClean="0">
                          <a:solidFill>
                            <a:srgbClr val="FF0000"/>
                          </a:solidFill>
                          <a:effectLst/>
                          <a:latin typeface="Times New Roman"/>
                          <a:ea typeface="+mn-ea"/>
                          <a:cs typeface="+mn-cs"/>
                        </a:rPr>
                        <a:t>неподтвержденные собственные</a:t>
                      </a:r>
                      <a:r>
                        <a:rPr lang="ru-RU" sz="1400" b="0" i="0" u="none" strike="noStrike" kern="1200" baseline="0" dirty="0" smtClean="0">
                          <a:solidFill>
                            <a:srgbClr val="FF0000"/>
                          </a:solidFill>
                          <a:effectLst/>
                          <a:latin typeface="Times New Roman"/>
                          <a:ea typeface="+mn-ea"/>
                          <a:cs typeface="+mn-cs"/>
                        </a:rPr>
                        <a:t> расходы </a:t>
                      </a:r>
                    </a:p>
                    <a:p>
                      <a:pPr algn="ctr" fontAlgn="b"/>
                      <a:r>
                        <a:rPr lang="ru-RU" sz="1400" b="0" i="0" u="none" strike="noStrike" kern="1200" baseline="0" dirty="0" smtClean="0">
                          <a:solidFill>
                            <a:srgbClr val="FF0000"/>
                          </a:solidFill>
                          <a:effectLst/>
                          <a:latin typeface="Times New Roman"/>
                          <a:ea typeface="+mn-ea"/>
                          <a:cs typeface="+mn-cs"/>
                        </a:rPr>
                        <a:t>АО «</a:t>
                      </a:r>
                      <a:r>
                        <a:rPr lang="ru-RU" sz="1400" b="0" i="0" u="none" strike="noStrike" kern="1200" baseline="0" dirty="0" err="1" smtClean="0">
                          <a:solidFill>
                            <a:srgbClr val="FF0000"/>
                          </a:solidFill>
                          <a:effectLst/>
                          <a:latin typeface="Times New Roman"/>
                          <a:ea typeface="+mn-ea"/>
                          <a:cs typeface="+mn-cs"/>
                        </a:rPr>
                        <a:t>Читатехэнерго</a:t>
                      </a:r>
                      <a:r>
                        <a:rPr lang="ru-RU" sz="1400" b="0" i="0" u="none" strike="noStrike" kern="1200" baseline="0" dirty="0" smtClean="0">
                          <a:solidFill>
                            <a:srgbClr val="FF0000"/>
                          </a:solidFill>
                          <a:effectLst/>
                          <a:latin typeface="Times New Roman"/>
                          <a:ea typeface="+mn-ea"/>
                          <a:cs typeface="+mn-cs"/>
                        </a:rPr>
                        <a:t>» по договорам с ООО «ДОРМОСТПРОЕКТ», ГУП РК «</a:t>
                      </a:r>
                      <a:r>
                        <a:rPr lang="ru-RU" sz="1400" b="0" i="0" u="none" strike="noStrike" kern="1200" baseline="0" dirty="0" err="1" smtClean="0">
                          <a:solidFill>
                            <a:srgbClr val="FF0000"/>
                          </a:solidFill>
                          <a:effectLst/>
                          <a:latin typeface="Times New Roman"/>
                          <a:ea typeface="+mn-ea"/>
                          <a:cs typeface="+mn-cs"/>
                        </a:rPr>
                        <a:t>Крымтелеком</a:t>
                      </a:r>
                      <a:r>
                        <a:rPr lang="ru-RU" sz="1400" b="0" i="0" u="none" strike="noStrike" kern="1200" baseline="0" dirty="0" smtClean="0">
                          <a:solidFill>
                            <a:srgbClr val="FF0000"/>
                          </a:solidFill>
                          <a:effectLst/>
                          <a:latin typeface="Times New Roman"/>
                          <a:ea typeface="+mn-ea"/>
                          <a:cs typeface="+mn-cs"/>
                        </a:rPr>
                        <a:t>»  </a:t>
                      </a:r>
                      <a:endParaRPr lang="ru-RU" sz="1400" b="0" i="0" u="none" strike="noStrike" kern="1200" dirty="0">
                        <a:solidFill>
                          <a:srgbClr val="FF0000"/>
                        </a:solidFill>
                        <a:effectLst/>
                        <a:latin typeface="Times New Roman"/>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alpha val="17000"/>
                      </a:schemeClr>
                    </a:solidFill>
                  </a:tcPr>
                </a:tc>
              </a:tr>
            </a:tbl>
          </a:graphicData>
        </a:graphic>
      </p:graphicFrame>
      <p:sp>
        <p:nvSpPr>
          <p:cNvPr id="6" name="Левая фигурная скобка 5"/>
          <p:cNvSpPr/>
          <p:nvPr/>
        </p:nvSpPr>
        <p:spPr>
          <a:xfrm>
            <a:off x="6923946" y="2194766"/>
            <a:ext cx="385132" cy="5191511"/>
          </a:xfrm>
          <a:prstGeom prst="leftBrace">
            <a:avLst>
              <a:gd name="adj1" fmla="val 90019"/>
              <a:gd name="adj2" fmla="val 50773"/>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lIns="107834" tIns="53920" rIns="107834" bIns="53920" rtlCol="0" anchor="ctr"/>
          <a:lstStyle/>
          <a:p>
            <a:pPr algn="ctr"/>
            <a:endParaRPr lang="ru-RU">
              <a:solidFill>
                <a:prstClr val="black"/>
              </a:solidFill>
            </a:endParaRPr>
          </a:p>
        </p:txBody>
      </p:sp>
      <p:sp>
        <p:nvSpPr>
          <p:cNvPr id="11" name="Прямоугольник 10"/>
          <p:cNvSpPr/>
          <p:nvPr/>
        </p:nvSpPr>
        <p:spPr>
          <a:xfrm rot="16200000">
            <a:off x="5718716" y="4847620"/>
            <a:ext cx="2972934" cy="261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7834" tIns="53920" rIns="107834" bIns="53920" rtlCol="0" anchor="ctr"/>
          <a:lstStyle/>
          <a:p>
            <a:pPr algn="ctr"/>
            <a:r>
              <a:rPr lang="ru-RU" sz="1900" b="1" dirty="0">
                <a:solidFill>
                  <a:srgbClr val="C00000"/>
                </a:solidFill>
              </a:rPr>
              <a:t> в том числе</a:t>
            </a:r>
          </a:p>
        </p:txBody>
      </p:sp>
    </p:spTree>
    <p:extLst>
      <p:ext uri="{BB962C8B-B14F-4D97-AF65-F5344CB8AC3E}">
        <p14:creationId xmlns:p14="http://schemas.microsoft.com/office/powerpoint/2010/main" val="5232590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0813" t="23494" r="19346" b="33166"/>
          <a:stretch/>
        </p:blipFill>
        <p:spPr bwMode="auto">
          <a:xfrm>
            <a:off x="6216167" y="4634177"/>
            <a:ext cx="6545433" cy="4701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Загнутый угол 6"/>
          <p:cNvSpPr/>
          <p:nvPr/>
        </p:nvSpPr>
        <p:spPr>
          <a:xfrm>
            <a:off x="6840291" y="5842181"/>
            <a:ext cx="5277302" cy="2805769"/>
          </a:xfrm>
          <a:prstGeom prst="foldedCorner">
            <a:avLst/>
          </a:prstGeom>
          <a:solidFill>
            <a:schemeClr val="accent1">
              <a:lumMod val="20000"/>
              <a:lumOff val="80000"/>
              <a:alpha val="82000"/>
            </a:schemeClr>
          </a:solidFill>
          <a:ln>
            <a:solidFill>
              <a:srgbClr val="C00000"/>
            </a:solidFill>
          </a:ln>
          <a:effectLst>
            <a:glow rad="76200">
              <a:schemeClr val="accent1">
                <a:satMod val="175000"/>
                <a:alpha val="30000"/>
              </a:schemeClr>
            </a:glow>
            <a:softEdge rad="127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2455" tIns="53920" rIns="42455" bIns="53920" rtlCol="0" anchor="ctr"/>
          <a:lstStyle/>
          <a:p>
            <a:pPr algn="ctr"/>
            <a:endParaRPr lang="ru-RU" altLang="ru-RU" sz="1600" dirty="0">
              <a:solidFill>
                <a:prstClr val="black">
                  <a:lumMod val="95000"/>
                  <a:lumOff val="5000"/>
                </a:prstClr>
              </a:solidFill>
            </a:endParaRPr>
          </a:p>
          <a:p>
            <a:pPr algn="ctr"/>
            <a:r>
              <a:rPr lang="ru-RU" altLang="ru-RU" sz="1600" b="1" dirty="0">
                <a:solidFill>
                  <a:prstClr val="black">
                    <a:lumMod val="95000"/>
                    <a:lumOff val="5000"/>
                  </a:prstClr>
                </a:solidFill>
              </a:rPr>
              <a:t>ОСОБЕННОСТИ</a:t>
            </a:r>
          </a:p>
          <a:p>
            <a:pPr algn="ctr"/>
            <a:r>
              <a:rPr lang="ru-RU" altLang="ru-RU" sz="1600" b="1" dirty="0">
                <a:solidFill>
                  <a:prstClr val="black">
                    <a:lumMod val="95000"/>
                    <a:lumOff val="5000"/>
                  </a:prstClr>
                </a:solidFill>
              </a:rPr>
              <a:t>КАЗНАЧЕЙСКОГО СОПРОВОЖДЕНИЯ</a:t>
            </a:r>
          </a:p>
          <a:p>
            <a:pPr algn="ctr"/>
            <a:endParaRPr lang="ru-RU" altLang="ru-RU" sz="1400" b="1" dirty="0">
              <a:solidFill>
                <a:prstClr val="black">
                  <a:lumMod val="95000"/>
                  <a:lumOff val="5000"/>
                </a:prstClr>
              </a:solidFill>
            </a:endParaRPr>
          </a:p>
          <a:p>
            <a:pPr algn="ctr"/>
            <a:r>
              <a:rPr lang="ru-RU" altLang="ru-RU" sz="1600" dirty="0">
                <a:solidFill>
                  <a:prstClr val="black">
                    <a:lumMod val="95000"/>
                    <a:lumOff val="5000"/>
                  </a:prstClr>
                </a:solidFill>
                <a:latin typeface="Times New Roman" panose="02020603050405020304" pitchFamily="18" charset="0"/>
                <a:cs typeface="Times New Roman" panose="02020603050405020304" pitchFamily="18" charset="0"/>
              </a:rPr>
              <a:t>раскрытие </a:t>
            </a:r>
            <a:r>
              <a:rPr lang="ru-RU" altLang="ru-RU" sz="1600" b="1" dirty="0">
                <a:solidFill>
                  <a:prstClr val="black">
                    <a:lumMod val="95000"/>
                    <a:lumOff val="5000"/>
                  </a:prstClr>
                </a:solidFill>
                <a:latin typeface="Times New Roman" panose="02020603050405020304" pitchFamily="18" charset="0"/>
                <a:cs typeface="Times New Roman" panose="02020603050405020304" pitchFamily="18" charset="0"/>
              </a:rPr>
              <a:t>структуры цены </a:t>
            </a:r>
            <a:r>
              <a:rPr lang="ru-RU" altLang="ru-RU" sz="1600" dirty="0">
                <a:solidFill>
                  <a:prstClr val="black">
                    <a:lumMod val="95000"/>
                    <a:lumOff val="5000"/>
                  </a:prstClr>
                </a:solidFill>
                <a:latin typeface="Times New Roman" panose="02020603050405020304" pitchFamily="18" charset="0"/>
                <a:cs typeface="Times New Roman" panose="02020603050405020304" pitchFamily="18" charset="0"/>
              </a:rPr>
              <a:t>государственного </a:t>
            </a:r>
            <a:r>
              <a:rPr lang="ru-RU" altLang="ru-RU" sz="1600" dirty="0">
                <a:solidFill>
                  <a:prstClr val="black">
                    <a:lumMod val="95000"/>
                    <a:lumOff val="5000"/>
                  </a:prstClr>
                </a:solidFill>
                <a:latin typeface="Times New Roman" panose="02020603050405020304" pitchFamily="18" charset="0"/>
                <a:cs typeface="Times New Roman" panose="02020603050405020304" pitchFamily="18" charset="0"/>
              </a:rPr>
              <a:t>контракта ведение </a:t>
            </a:r>
            <a:r>
              <a:rPr lang="ru-RU" altLang="ru-RU" sz="1600" b="1" dirty="0">
                <a:solidFill>
                  <a:prstClr val="black">
                    <a:lumMod val="95000"/>
                    <a:lumOff val="5000"/>
                  </a:prstClr>
                </a:solidFill>
                <a:latin typeface="Times New Roman" panose="02020603050405020304" pitchFamily="18" charset="0"/>
                <a:cs typeface="Times New Roman" panose="02020603050405020304" pitchFamily="18" charset="0"/>
              </a:rPr>
              <a:t>раздельного учета </a:t>
            </a:r>
            <a:r>
              <a:rPr lang="ru-RU" altLang="ru-RU" sz="1600" dirty="0">
                <a:solidFill>
                  <a:prstClr val="black">
                    <a:lumMod val="95000"/>
                    <a:lumOff val="5000"/>
                  </a:prstClr>
                </a:solidFill>
                <a:latin typeface="Times New Roman" panose="02020603050405020304" pitchFamily="18" charset="0"/>
                <a:cs typeface="Times New Roman" panose="02020603050405020304" pitchFamily="18" charset="0"/>
              </a:rPr>
              <a:t>результатов финансово-хозяйственной деятельности, </a:t>
            </a:r>
            <a:r>
              <a:rPr lang="ru-RU" sz="1600" b="1" dirty="0">
                <a:solidFill>
                  <a:prstClr val="black">
                    <a:lumMod val="95000"/>
                    <a:lumOff val="5000"/>
                  </a:prstClr>
                </a:solidFill>
                <a:latin typeface="Times New Roman" panose="02020603050405020304" pitchFamily="18" charset="0"/>
                <a:cs typeface="Times New Roman" panose="02020603050405020304" pitchFamily="18" charset="0"/>
              </a:rPr>
              <a:t>проверка фактов </a:t>
            </a:r>
            <a:r>
              <a:rPr lang="ru-RU" sz="1600" dirty="0">
                <a:solidFill>
                  <a:prstClr val="black">
                    <a:lumMod val="95000"/>
                    <a:lumOff val="5000"/>
                  </a:prstClr>
                </a:solidFill>
                <a:latin typeface="Times New Roman" panose="02020603050405020304" pitchFamily="18" charset="0"/>
                <a:cs typeface="Times New Roman" panose="02020603050405020304" pitchFamily="18" charset="0"/>
              </a:rPr>
              <a:t>поставки товаров (выполнения работ, оказания услуг) с использованием </a:t>
            </a:r>
            <a:r>
              <a:rPr lang="ru-RU" sz="1600" b="1" dirty="0">
                <a:solidFill>
                  <a:prstClr val="black">
                    <a:lumMod val="95000"/>
                    <a:lumOff val="5000"/>
                  </a:prstClr>
                </a:solidFill>
                <a:latin typeface="Times New Roman" panose="02020603050405020304" pitchFamily="18" charset="0"/>
                <a:cs typeface="Times New Roman" panose="02020603050405020304" pitchFamily="18" charset="0"/>
              </a:rPr>
              <a:t>фото-</a:t>
            </a:r>
            <a:br>
              <a:rPr lang="ru-RU" sz="1600" b="1" dirty="0">
                <a:solidFill>
                  <a:prstClr val="black">
                    <a:lumMod val="95000"/>
                    <a:lumOff val="5000"/>
                  </a:prstClr>
                </a:solidFill>
                <a:latin typeface="Times New Roman" panose="02020603050405020304" pitchFamily="18" charset="0"/>
                <a:cs typeface="Times New Roman" panose="02020603050405020304" pitchFamily="18" charset="0"/>
              </a:rPr>
            </a:br>
            <a:r>
              <a:rPr lang="ru-RU" sz="1600" b="1" dirty="0">
                <a:solidFill>
                  <a:prstClr val="black">
                    <a:lumMod val="95000"/>
                    <a:lumOff val="5000"/>
                  </a:prstClr>
                </a:solidFill>
                <a:latin typeface="Times New Roman" panose="02020603050405020304" pitchFamily="18" charset="0"/>
                <a:cs typeface="Times New Roman" panose="02020603050405020304" pitchFamily="18" charset="0"/>
              </a:rPr>
              <a:t>и видеотехники</a:t>
            </a:r>
          </a:p>
        </p:txBody>
      </p:sp>
      <p:sp>
        <p:nvSpPr>
          <p:cNvPr id="10" name="TextBox 9"/>
          <p:cNvSpPr txBox="1"/>
          <p:nvPr/>
        </p:nvSpPr>
        <p:spPr>
          <a:xfrm>
            <a:off x="110015" y="179769"/>
            <a:ext cx="12540458" cy="724446"/>
          </a:xfrm>
          <a:prstGeom prst="rect">
            <a:avLst/>
          </a:prstGeom>
          <a:noFill/>
        </p:spPr>
        <p:txBody>
          <a:bodyPr wrap="square" lIns="107834" tIns="53920" rIns="107834" bIns="53920">
            <a:spAutoFit/>
          </a:bodyPr>
          <a:lstStyle/>
          <a:p>
            <a:pPr algn="ctr" eaLnBrk="0" hangingPunct="0">
              <a:defRPr/>
            </a:pPr>
            <a:r>
              <a:rPr lang="ru-RU" sz="2000" b="1" dirty="0">
                <a:solidFill>
                  <a:prstClr val="black"/>
                </a:solidFill>
                <a:latin typeface="Times New Roman" panose="02020603050405020304" pitchFamily="18" charset="0"/>
                <a:ea typeface="Open Sans Condensed Light" pitchFamily="34" charset="0"/>
                <a:cs typeface="Times New Roman" panose="02020603050405020304" pitchFamily="18" charset="0"/>
              </a:rPr>
              <a:t> КАЗНАЧЕЙСКОЕ СОПРОВОЖДЕНИЕ </a:t>
            </a:r>
            <a:r>
              <a:rPr lang="ru-RU" sz="2000" b="1" dirty="0">
                <a:solidFill>
                  <a:prstClr val="black"/>
                </a:solidFill>
                <a:latin typeface="Times New Roman" panose="02020603050405020304" pitchFamily="18" charset="0"/>
                <a:ea typeface="Open Sans Condensed Light" pitchFamily="34" charset="0"/>
                <a:cs typeface="Times New Roman" panose="02020603050405020304" pitchFamily="18" charset="0"/>
              </a:rPr>
              <a:t>СРЕДСТВ, ПОЛУЧАЕМЫХ СЕЛЬХОЗТОВАРОПРОИЗВОДИТЕЛЯМИ</a:t>
            </a:r>
            <a:endParaRPr lang="ru-RU" sz="2000" b="1" dirty="0">
              <a:solidFill>
                <a:prstClr val="black"/>
              </a:solidFill>
              <a:latin typeface="Times New Roman" panose="02020603050405020304" pitchFamily="18" charset="0"/>
              <a:ea typeface="Open Sans Condensed Light" pitchFamily="34" charset="0"/>
              <a:cs typeface="Times New Roman" panose="02020603050405020304" pitchFamily="18" charset="0"/>
            </a:endParaRPr>
          </a:p>
        </p:txBody>
      </p:sp>
      <p:sp>
        <p:nvSpPr>
          <p:cNvPr id="3" name="Номер слайда 2"/>
          <p:cNvSpPr>
            <a:spLocks noGrp="1"/>
          </p:cNvSpPr>
          <p:nvPr>
            <p:ph type="sldNum" sz="quarter" idx="12"/>
          </p:nvPr>
        </p:nvSpPr>
        <p:spPr>
          <a:xfrm>
            <a:off x="9921240" y="9196354"/>
            <a:ext cx="2880360" cy="511175"/>
          </a:xfrm>
        </p:spPr>
        <p:txBody>
          <a:bodyPr/>
          <a:lstStyle/>
          <a:p>
            <a:pPr>
              <a:defRPr/>
            </a:pPr>
            <a:r>
              <a:rPr lang="ru-RU" dirty="0" smtClean="0">
                <a:solidFill>
                  <a:schemeClr val="bg2">
                    <a:lumMod val="90000"/>
                  </a:schemeClr>
                </a:solidFill>
              </a:rPr>
              <a:t>35</a:t>
            </a:r>
            <a:endParaRPr lang="ru-RU" dirty="0">
              <a:solidFill>
                <a:schemeClr val="bg2">
                  <a:lumMod val="90000"/>
                </a:schemeClr>
              </a:solidFill>
            </a:endParaRPr>
          </a:p>
        </p:txBody>
      </p:sp>
      <p:sp>
        <p:nvSpPr>
          <p:cNvPr id="8" name="Прямоугольник 7"/>
          <p:cNvSpPr/>
          <p:nvPr/>
        </p:nvSpPr>
        <p:spPr>
          <a:xfrm>
            <a:off x="110019" y="904231"/>
            <a:ext cx="12611580" cy="506548"/>
          </a:xfrm>
          <a:prstGeom prst="rect">
            <a:avLst/>
          </a:prstGeom>
          <a:noFill/>
          <a:ln w="19050">
            <a:noFill/>
          </a:ln>
          <a:effectLst>
            <a:outerShdw blurRad="50800" dist="38100" dir="2700000" sx="1000" sy="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692" tIns="45839" rIns="91692" bIns="45839"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ru-RU" sz="2000" i="1" dirty="0">
                <a:solidFill>
                  <a:prstClr val="black"/>
                </a:solidFill>
                <a:latin typeface="Times New Roman" panose="02020603050405020304" pitchFamily="18" charset="0"/>
                <a:cs typeface="Times New Roman" panose="02020603050405020304" pitchFamily="18" charset="0"/>
              </a:rPr>
              <a:t>Распоряжение Правительства Российской Федерации от 14.07.2017 № 1502-р </a:t>
            </a:r>
          </a:p>
        </p:txBody>
      </p:sp>
      <p:cxnSp>
        <p:nvCxnSpPr>
          <p:cNvPr id="15" name="Прямая соединительная линия 14"/>
          <p:cNvCxnSpPr/>
          <p:nvPr/>
        </p:nvCxnSpPr>
        <p:spPr>
          <a:xfrm>
            <a:off x="7591650" y="6546466"/>
            <a:ext cx="3689497" cy="0"/>
          </a:xfrm>
          <a:prstGeom prst="line">
            <a:avLst/>
          </a:prstGeom>
          <a:ln w="15875" cmpd="thickThin">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graphicFrame>
        <p:nvGraphicFramePr>
          <p:cNvPr id="11" name="Таблица 10"/>
          <p:cNvGraphicFramePr>
            <a:graphicFrameLocks noGrp="1"/>
          </p:cNvGraphicFramePr>
          <p:nvPr>
            <p:extLst>
              <p:ext uri="{D42A27DB-BD31-4B8C-83A1-F6EECF244321}">
                <p14:modId xmlns:p14="http://schemas.microsoft.com/office/powerpoint/2010/main" val="2393311517"/>
              </p:ext>
            </p:extLst>
          </p:nvPr>
        </p:nvGraphicFramePr>
        <p:xfrm>
          <a:off x="83949" y="1410779"/>
          <a:ext cx="6121138" cy="7890782"/>
        </p:xfrm>
        <a:graphic>
          <a:graphicData uri="http://schemas.openxmlformats.org/drawingml/2006/table">
            <a:tbl>
              <a:tblPr>
                <a:effectLst>
                  <a:outerShdw blurRad="50800" dist="50800" dir="3000000" algn="tl" rotWithShape="0">
                    <a:prstClr val="black">
                      <a:alpha val="40000"/>
                    </a:prstClr>
                  </a:outerShdw>
                </a:effectLst>
              </a:tblPr>
              <a:tblGrid>
                <a:gridCol w="6121138"/>
              </a:tblGrid>
              <a:tr h="931557">
                <a:tc>
                  <a:txBody>
                    <a:bodyPr/>
                    <a:lstStyle>
                      <a:lvl1pPr marL="0" algn="l" defTabSz="1087438" rtl="0" eaLnBrk="0" latinLnBrk="0" hangingPunct="0">
                        <a:spcBef>
                          <a:spcPct val="20000"/>
                        </a:spcBef>
                        <a:buFont typeface="Arial" pitchFamily="34" charset="0"/>
                        <a:defRPr sz="3400" kern="1200">
                          <a:solidFill>
                            <a:schemeClr val="tx1"/>
                          </a:solidFill>
                          <a:latin typeface="Calibri" pitchFamily="34" charset="0"/>
                          <a:ea typeface=""/>
                          <a:cs typeface=""/>
                        </a:defRPr>
                      </a:lvl1pPr>
                      <a:lvl2pPr marL="742950" indent="-285750" algn="l" defTabSz="1087438" rtl="0" eaLnBrk="0" latinLnBrk="0" hangingPunct="0">
                        <a:spcBef>
                          <a:spcPct val="20000"/>
                        </a:spcBef>
                        <a:buFont typeface="Arial" pitchFamily="34" charset="0"/>
                        <a:defRPr sz="2800" kern="1200">
                          <a:solidFill>
                            <a:schemeClr val="tx1"/>
                          </a:solidFill>
                          <a:latin typeface="Calibri" pitchFamily="34" charset="0"/>
                          <a:ea typeface=""/>
                          <a:cs typeface=""/>
                        </a:defRPr>
                      </a:lvl2pPr>
                      <a:lvl3pPr marL="1143000" indent="-228600" algn="l" defTabSz="1087438" rtl="0" eaLnBrk="0" latinLnBrk="0" hangingPunct="0">
                        <a:spcBef>
                          <a:spcPct val="20000"/>
                        </a:spcBef>
                        <a:buFont typeface="Arial" pitchFamily="34" charset="0"/>
                        <a:defRPr sz="2400" kern="1200">
                          <a:solidFill>
                            <a:schemeClr val="tx1"/>
                          </a:solidFill>
                          <a:latin typeface="Calibri" pitchFamily="34" charset="0"/>
                          <a:ea typeface=""/>
                          <a:cs typeface=""/>
                        </a:defRPr>
                      </a:lvl3pPr>
                      <a:lvl4pPr marL="1600200" indent="-228600" algn="l" defTabSz="1087438" rtl="0" eaLnBrk="0" latinLnBrk="0" hangingPunct="0">
                        <a:spcBef>
                          <a:spcPct val="20000"/>
                        </a:spcBef>
                        <a:buFont typeface="Arial" pitchFamily="34" charset="0"/>
                        <a:defRPr sz="2000" kern="1200">
                          <a:solidFill>
                            <a:schemeClr val="tx1"/>
                          </a:solidFill>
                          <a:latin typeface="Calibri" pitchFamily="34" charset="0"/>
                          <a:ea typeface=""/>
                          <a:cs typeface=""/>
                        </a:defRPr>
                      </a:lvl4pPr>
                      <a:lvl5pPr marL="2057400" indent="-228600" algn="l" defTabSz="1087438" rtl="0" eaLnBrk="0" latinLnBrk="0" hangingPunct="0">
                        <a:spcBef>
                          <a:spcPct val="20000"/>
                        </a:spcBef>
                        <a:buFont typeface="Arial" pitchFamily="34" charset="0"/>
                        <a:defRPr sz="2000" kern="1200">
                          <a:solidFill>
                            <a:schemeClr val="tx1"/>
                          </a:solidFill>
                          <a:latin typeface="Calibri" pitchFamily="34" charset="0"/>
                          <a:ea typeface=""/>
                          <a:cs typeface=""/>
                        </a:defRPr>
                      </a:lvl5pPr>
                      <a:lvl6pPr marL="2514600" indent="-228600" algn="l" defTabSz="1087438" rtl="0" eaLnBrk="0" fontAlgn="base" latinLnBrk="0" hangingPunct="0">
                        <a:spcBef>
                          <a:spcPct val="20000"/>
                        </a:spcBef>
                        <a:spcAft>
                          <a:spcPct val="0"/>
                        </a:spcAft>
                        <a:buFont typeface="Arial" pitchFamily="34" charset="0"/>
                        <a:defRPr sz="2000" kern="1200">
                          <a:solidFill>
                            <a:schemeClr val="tx1"/>
                          </a:solidFill>
                          <a:latin typeface="Calibri" pitchFamily="34" charset="0"/>
                          <a:ea typeface=""/>
                          <a:cs typeface=""/>
                        </a:defRPr>
                      </a:lvl6pPr>
                      <a:lvl7pPr marL="2971800" indent="-228600" algn="l" defTabSz="1087438" rtl="0" eaLnBrk="0" fontAlgn="base" latinLnBrk="0" hangingPunct="0">
                        <a:spcBef>
                          <a:spcPct val="20000"/>
                        </a:spcBef>
                        <a:spcAft>
                          <a:spcPct val="0"/>
                        </a:spcAft>
                        <a:buFont typeface="Arial" pitchFamily="34" charset="0"/>
                        <a:defRPr sz="2000" kern="1200">
                          <a:solidFill>
                            <a:schemeClr val="tx1"/>
                          </a:solidFill>
                          <a:latin typeface="Calibri" pitchFamily="34" charset="0"/>
                          <a:ea typeface=""/>
                          <a:cs typeface=""/>
                        </a:defRPr>
                      </a:lvl7pPr>
                      <a:lvl8pPr marL="3429000" indent="-228600" algn="l" defTabSz="1087438" rtl="0" eaLnBrk="0" fontAlgn="base" latinLnBrk="0" hangingPunct="0">
                        <a:spcBef>
                          <a:spcPct val="20000"/>
                        </a:spcBef>
                        <a:spcAft>
                          <a:spcPct val="0"/>
                        </a:spcAft>
                        <a:buFont typeface="Arial" pitchFamily="34" charset="0"/>
                        <a:defRPr sz="2000" kern="1200">
                          <a:solidFill>
                            <a:schemeClr val="tx1"/>
                          </a:solidFill>
                          <a:latin typeface="Calibri" pitchFamily="34" charset="0"/>
                          <a:ea typeface=""/>
                          <a:cs typeface=""/>
                        </a:defRPr>
                      </a:lvl8pPr>
                      <a:lvl9pPr marL="3886200" indent="-228600" algn="l" defTabSz="1087438" rtl="0" eaLnBrk="0" fontAlgn="base" latinLnBrk="0" hangingPunct="0">
                        <a:spcBef>
                          <a:spcPct val="20000"/>
                        </a:spcBef>
                        <a:spcAft>
                          <a:spcPct val="0"/>
                        </a:spcAft>
                        <a:buFont typeface="Arial" pitchFamily="34" charset="0"/>
                        <a:defRPr sz="2000" kern="1200">
                          <a:solidFill>
                            <a:schemeClr val="tx1"/>
                          </a:solidFill>
                          <a:latin typeface="Calibri" pitchFamily="34" charset="0"/>
                          <a:ea typeface=""/>
                          <a:cs typeface=""/>
                        </a:defRPr>
                      </a:lvl9pPr>
                    </a:lstStyle>
                    <a:p>
                      <a:pPr marL="0" marR="0" lvl="0" indent="0" algn="ctr" defTabSz="1087438" rtl="0" eaLnBrk="1" fontAlgn="base" latinLnBrk="0" hangingPunct="1">
                        <a:lnSpc>
                          <a:spcPct val="100000"/>
                        </a:lnSpc>
                        <a:spcBef>
                          <a:spcPct val="0"/>
                        </a:spcBef>
                        <a:spcAft>
                          <a:spcPct val="0"/>
                        </a:spcAft>
                        <a:buClrTx/>
                        <a:buSzTx/>
                        <a:buFontTx/>
                        <a:buNone/>
                        <a:tabLst/>
                      </a:pPr>
                      <a:r>
                        <a:rPr kumimoji="0" lang="ru-RU" altLang="ru-RU" sz="1700" b="1" i="0" u="none" strike="noStrike" cap="none" normalizeH="0" baseline="0" dirty="0" smtClean="0">
                          <a:ln>
                            <a:noFill/>
                          </a:ln>
                          <a:solidFill>
                            <a:schemeClr val="tx1"/>
                          </a:solidFill>
                          <a:effectLst/>
                          <a:latin typeface="Times New Roman" pitchFamily="18" charset="0"/>
                          <a:cs typeface="Times New Roman" pitchFamily="18" charset="0"/>
                        </a:rPr>
                        <a:t>Предотвращены нарушения завышения цены, нецелевого использования, предельного размера расчетов наличными деньгами и другие</a:t>
                      </a:r>
                    </a:p>
                  </a:txBody>
                  <a:tcPr marL="96008" marR="96008" marT="64007" marB="64007" horzOverflow="overflow">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chemeClr val="accent1">
                        <a:lumMod val="60000"/>
                        <a:lumOff val="40000"/>
                        <a:alpha val="54000"/>
                      </a:schemeClr>
                    </a:solidFill>
                  </a:tcPr>
                </a:tc>
              </a:tr>
              <a:tr h="399931">
                <a:tc>
                  <a:txBody>
                    <a:bodyPr/>
                    <a:lstStyle/>
                    <a:p>
                      <a:pPr marL="0" marR="0" lvl="0" indent="0" algn="ctr" defTabSz="1087438" rtl="0" eaLnBrk="1" fontAlgn="base" latinLnBrk="0" hangingPunct="1">
                        <a:lnSpc>
                          <a:spcPct val="100000"/>
                        </a:lnSpc>
                        <a:spcBef>
                          <a:spcPct val="0"/>
                        </a:spcBef>
                        <a:spcAft>
                          <a:spcPct val="0"/>
                        </a:spcAft>
                        <a:buClrTx/>
                        <a:buSzTx/>
                        <a:buFontTx/>
                        <a:buNone/>
                        <a:tabLst/>
                      </a:pPr>
                      <a:r>
                        <a:rPr kumimoji="0" lang="ru-RU" altLang="ru-RU" sz="1700" b="1" i="0" u="none" strike="noStrike" cap="none" normalizeH="0" baseline="0" dirty="0" smtClean="0">
                          <a:ln>
                            <a:noFill/>
                          </a:ln>
                          <a:solidFill>
                            <a:schemeClr val="tx1"/>
                          </a:solidFill>
                          <a:effectLst/>
                          <a:latin typeface="Times New Roman" pitchFamily="18" charset="0"/>
                          <a:cs typeface="Times New Roman" pitchFamily="18" charset="0"/>
                        </a:rPr>
                        <a:t>Завышение цены (на примере Белгородской области)</a:t>
                      </a:r>
                    </a:p>
                  </a:txBody>
                  <a:tcPr marL="96008" marR="96008" marT="64007" marB="64007" horzOverflow="overflow">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chemeClr val="accent1">
                        <a:lumMod val="60000"/>
                        <a:lumOff val="40000"/>
                        <a:alpha val="54000"/>
                      </a:schemeClr>
                    </a:solidFill>
                  </a:tcPr>
                </a:tc>
              </a:tr>
              <a:tr h="6559294">
                <a:tc>
                  <a:txBody>
                    <a:bodyPr/>
                    <a:lstStyle>
                      <a:lvl1pPr marL="0" algn="l" defTabSz="914104" rtl="0" eaLnBrk="0" latinLnBrk="0" hangingPunct="0">
                        <a:spcBef>
                          <a:spcPct val="20000"/>
                        </a:spcBef>
                        <a:buFont typeface="Arial" pitchFamily="34" charset="0"/>
                        <a:defRPr sz="3400" kern="1200">
                          <a:solidFill>
                            <a:schemeClr val="tx1"/>
                          </a:solidFill>
                          <a:latin typeface="Calibri" pitchFamily="34" charset="0"/>
                          <a:ea typeface=""/>
                          <a:cs typeface=""/>
                        </a:defRPr>
                      </a:lvl1pPr>
                      <a:lvl2pPr marL="742950" indent="-285750" algn="l" defTabSz="914104" rtl="0" eaLnBrk="0" latinLnBrk="0" hangingPunct="0">
                        <a:spcBef>
                          <a:spcPct val="20000"/>
                        </a:spcBef>
                        <a:buFont typeface="Arial" pitchFamily="34" charset="0"/>
                        <a:defRPr sz="2800" kern="1200">
                          <a:solidFill>
                            <a:schemeClr val="tx1"/>
                          </a:solidFill>
                          <a:latin typeface="Calibri" pitchFamily="34" charset="0"/>
                          <a:ea typeface=""/>
                          <a:cs typeface=""/>
                        </a:defRPr>
                      </a:lvl2pPr>
                      <a:lvl3pPr marL="1143000" indent="-228600" algn="l" defTabSz="914104" rtl="0" eaLnBrk="0" latinLnBrk="0" hangingPunct="0">
                        <a:spcBef>
                          <a:spcPct val="20000"/>
                        </a:spcBef>
                        <a:buFont typeface="Arial" pitchFamily="34" charset="0"/>
                        <a:defRPr sz="2400" kern="1200">
                          <a:solidFill>
                            <a:schemeClr val="tx1"/>
                          </a:solidFill>
                          <a:latin typeface="Calibri" pitchFamily="34" charset="0"/>
                          <a:ea typeface=""/>
                          <a:cs typeface=""/>
                        </a:defRPr>
                      </a:lvl3pPr>
                      <a:lvl4pPr marL="1600200" indent="-228600" algn="l" defTabSz="914104" rtl="0" eaLnBrk="0" latinLnBrk="0" hangingPunct="0">
                        <a:spcBef>
                          <a:spcPct val="20000"/>
                        </a:spcBef>
                        <a:buFont typeface="Arial" pitchFamily="34" charset="0"/>
                        <a:defRPr sz="2000" kern="1200">
                          <a:solidFill>
                            <a:schemeClr val="tx1"/>
                          </a:solidFill>
                          <a:latin typeface="Calibri" pitchFamily="34" charset="0"/>
                          <a:ea typeface=""/>
                          <a:cs typeface=""/>
                        </a:defRPr>
                      </a:lvl4pPr>
                      <a:lvl5pPr marL="2057400" indent="-228600" algn="l" defTabSz="914104" rtl="0" eaLnBrk="0" latinLnBrk="0" hangingPunct="0">
                        <a:spcBef>
                          <a:spcPct val="20000"/>
                        </a:spcBef>
                        <a:buFont typeface="Arial" pitchFamily="34" charset="0"/>
                        <a:defRPr sz="2000" kern="1200">
                          <a:solidFill>
                            <a:schemeClr val="tx1"/>
                          </a:solidFill>
                          <a:latin typeface="Calibri" pitchFamily="34" charset="0"/>
                          <a:ea typeface=""/>
                          <a:cs typeface=""/>
                        </a:defRPr>
                      </a:lvl5pPr>
                      <a:lvl6pPr marL="2514600" indent="-228600" algn="l" defTabSz="914104" rtl="0" eaLnBrk="0" fontAlgn="base" latinLnBrk="0" hangingPunct="0">
                        <a:spcBef>
                          <a:spcPct val="20000"/>
                        </a:spcBef>
                        <a:spcAft>
                          <a:spcPct val="0"/>
                        </a:spcAft>
                        <a:buFont typeface="Arial" pitchFamily="34" charset="0"/>
                        <a:defRPr sz="2000" kern="1200">
                          <a:solidFill>
                            <a:schemeClr val="tx1"/>
                          </a:solidFill>
                          <a:latin typeface="Calibri" pitchFamily="34" charset="0"/>
                          <a:ea typeface=""/>
                          <a:cs typeface=""/>
                        </a:defRPr>
                      </a:lvl6pPr>
                      <a:lvl7pPr marL="2971800" indent="-228600" algn="l" defTabSz="914104" rtl="0" eaLnBrk="0" fontAlgn="base" latinLnBrk="0" hangingPunct="0">
                        <a:spcBef>
                          <a:spcPct val="20000"/>
                        </a:spcBef>
                        <a:spcAft>
                          <a:spcPct val="0"/>
                        </a:spcAft>
                        <a:buFont typeface="Arial" pitchFamily="34" charset="0"/>
                        <a:defRPr sz="2000" kern="1200">
                          <a:solidFill>
                            <a:schemeClr val="tx1"/>
                          </a:solidFill>
                          <a:latin typeface="Calibri" pitchFamily="34" charset="0"/>
                          <a:ea typeface=""/>
                          <a:cs typeface=""/>
                        </a:defRPr>
                      </a:lvl7pPr>
                      <a:lvl8pPr marL="3429000" indent="-228600" algn="l" defTabSz="914104" rtl="0" eaLnBrk="0" fontAlgn="base" latinLnBrk="0" hangingPunct="0">
                        <a:spcBef>
                          <a:spcPct val="20000"/>
                        </a:spcBef>
                        <a:spcAft>
                          <a:spcPct val="0"/>
                        </a:spcAft>
                        <a:buFont typeface="Arial" pitchFamily="34" charset="0"/>
                        <a:defRPr sz="2000" kern="1200">
                          <a:solidFill>
                            <a:schemeClr val="tx1"/>
                          </a:solidFill>
                          <a:latin typeface="Calibri" pitchFamily="34" charset="0"/>
                          <a:ea typeface=""/>
                          <a:cs typeface=""/>
                        </a:defRPr>
                      </a:lvl8pPr>
                      <a:lvl9pPr marL="3886200" indent="-228600" algn="l" defTabSz="914104" rtl="0" eaLnBrk="0" fontAlgn="base" latinLnBrk="0" hangingPunct="0">
                        <a:spcBef>
                          <a:spcPct val="20000"/>
                        </a:spcBef>
                        <a:spcAft>
                          <a:spcPct val="0"/>
                        </a:spcAft>
                        <a:buFont typeface="Arial" pitchFamily="34" charset="0"/>
                        <a:defRPr sz="2000" kern="1200">
                          <a:solidFill>
                            <a:schemeClr val="tx1"/>
                          </a:solidFill>
                          <a:latin typeface="Calibri" pitchFamily="34" charset="0"/>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700" b="1" i="0" u="none" strike="noStrike" cap="none" normalizeH="0" baseline="0" dirty="0" smtClean="0">
                          <a:ln>
                            <a:noFill/>
                          </a:ln>
                          <a:solidFill>
                            <a:srgbClr val="FF0000"/>
                          </a:solidFill>
                          <a:effectLst/>
                          <a:latin typeface="Times New Roman" pitchFamily="18" charset="0"/>
                          <a:cs typeface="Times New Roman" pitchFamily="18" charset="0"/>
                        </a:rPr>
                        <a:t>Количество случаев - 4, на сумму 1,8 млн. </a:t>
                      </a:r>
                      <a:r>
                        <a:rPr kumimoji="0" lang="ru-RU" altLang="ru-RU" sz="1700" b="1" i="0" u="none" strike="noStrike" cap="none" normalizeH="0" baseline="0" dirty="0" smtClean="0">
                          <a:ln>
                            <a:noFill/>
                          </a:ln>
                          <a:solidFill>
                            <a:srgbClr val="FF0000"/>
                          </a:solidFill>
                          <a:effectLst/>
                          <a:latin typeface="Times New Roman" pitchFamily="18" charset="0"/>
                          <a:cs typeface="Times New Roman" pitchFamily="18" charset="0"/>
                        </a:rPr>
                        <a:t>руб.</a:t>
                      </a:r>
                      <a:endParaRPr kumimoji="0" lang="ru-RU" altLang="ru-RU" sz="17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altLang="ru-RU" sz="4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altLang="ru-RU" sz="400" b="1" i="0" u="none" strike="noStrike" cap="none" normalizeH="0" baseline="0" dirty="0" smtClean="0">
                        <a:ln>
                          <a:noFill/>
                        </a:ln>
                        <a:solidFill>
                          <a:srgbClr val="FF0000"/>
                        </a:solidFill>
                        <a:effectLst/>
                        <a:latin typeface="Times New Roman" pitchFamily="18" charset="0"/>
                        <a:cs typeface="Times New Roman" pitchFamily="18" charset="0"/>
                      </a:endParaRP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ru-RU" altLang="ru-RU" sz="1700" b="0" i="0" u="none" strike="noStrike" cap="none" normalizeH="0" baseline="0" dirty="0" smtClean="0">
                          <a:ln>
                            <a:noFill/>
                          </a:ln>
                          <a:solidFill>
                            <a:srgbClr val="FF0000"/>
                          </a:solidFill>
                          <a:effectLst/>
                          <a:latin typeface="Times New Roman" pitchFamily="18" charset="0"/>
                          <a:cs typeface="Times New Roman" pitchFamily="18" charset="0"/>
                        </a:rPr>
                        <a:t>приобретение у физического лица </a:t>
                      </a:r>
                      <a:r>
                        <a:rPr kumimoji="0" lang="ru-RU" altLang="ru-RU" sz="1700" b="1" i="0" u="none" strike="noStrike" cap="none" normalizeH="0" baseline="0" dirty="0" smtClean="0">
                          <a:ln>
                            <a:noFill/>
                          </a:ln>
                          <a:solidFill>
                            <a:srgbClr val="FF0000"/>
                          </a:solidFill>
                          <a:effectLst/>
                          <a:latin typeface="Times New Roman" pitchFamily="18" charset="0"/>
                          <a:cs typeface="Times New Roman" pitchFamily="18" charset="0"/>
                        </a:rPr>
                        <a:t>бывшей в употреблении косилки КРН-2,1</a:t>
                      </a:r>
                      <a:r>
                        <a:rPr kumimoji="0" lang="ru-RU" altLang="ru-RU" sz="17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ru-RU" altLang="ru-RU" sz="1700" b="1" i="0" u="none" strike="noStrike" cap="none" normalizeH="0" baseline="0" dirty="0" smtClean="0">
                          <a:ln>
                            <a:noFill/>
                          </a:ln>
                          <a:solidFill>
                            <a:srgbClr val="FF0000"/>
                          </a:solidFill>
                          <a:effectLst/>
                          <a:latin typeface="Times New Roman" pitchFamily="18" charset="0"/>
                          <a:cs typeface="Times New Roman" pitchFamily="18" charset="0"/>
                        </a:rPr>
                        <a:t>на сумму 300 тыс. руб</a:t>
                      </a:r>
                      <a:r>
                        <a:rPr kumimoji="0" lang="ru-RU" altLang="ru-RU" sz="1700" b="0" i="0" u="none" strike="noStrike" cap="none" normalizeH="0" baseline="0" dirty="0" smtClean="0">
                          <a:ln>
                            <a:noFill/>
                          </a:ln>
                          <a:solidFill>
                            <a:srgbClr val="FF0000"/>
                          </a:solidFill>
                          <a:effectLst/>
                          <a:latin typeface="Times New Roman" pitchFamily="18" charset="0"/>
                          <a:cs typeface="Times New Roman" pitchFamily="18" charset="0"/>
                        </a:rPr>
                        <a:t>., стоимость новой – около 160 тыс., рублей (получатель субсидии отказался от приобретения техники);</a:t>
                      </a: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endParaRPr kumimoji="0" lang="ru-RU" altLang="ru-RU" sz="1700" b="0" i="0" u="none" strike="noStrike" cap="none" normalizeH="0" baseline="0" dirty="0" smtClean="0">
                        <a:ln>
                          <a:noFill/>
                        </a:ln>
                        <a:solidFill>
                          <a:srgbClr val="FF0000"/>
                        </a:solidFill>
                        <a:effectLst/>
                        <a:latin typeface="Times New Roman" pitchFamily="18" charset="0"/>
                        <a:cs typeface="Times New Roman" pitchFamily="18" charset="0"/>
                      </a:endParaRP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endParaRPr kumimoji="0" lang="ru-RU" altLang="ru-RU" sz="400" b="0" i="0" u="none" strike="noStrike" cap="none" normalizeH="0" baseline="0" dirty="0" smtClean="0">
                        <a:ln>
                          <a:noFill/>
                        </a:ln>
                        <a:solidFill>
                          <a:srgbClr val="FF0000"/>
                        </a:solidFill>
                        <a:effectLst/>
                        <a:latin typeface="Times New Roman" pitchFamily="18" charset="0"/>
                        <a:cs typeface="Times New Roman" pitchFamily="18" charset="0"/>
                      </a:endParaRP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ru-RU" altLang="ru-RU" sz="1700" b="0" i="0" u="none" strike="noStrike" cap="none" normalizeH="0" baseline="0" dirty="0" smtClean="0">
                          <a:ln>
                            <a:noFill/>
                          </a:ln>
                          <a:solidFill>
                            <a:srgbClr val="FF0000"/>
                          </a:solidFill>
                          <a:effectLst/>
                          <a:latin typeface="Times New Roman" pitchFamily="18" charset="0"/>
                          <a:cs typeface="Times New Roman" pitchFamily="18" charset="0"/>
                        </a:rPr>
                        <a:t>приобретение у физического лица </a:t>
                      </a:r>
                      <a:r>
                        <a:rPr kumimoji="0" lang="ru-RU" altLang="ru-RU" sz="1700" b="1" i="0" u="none" strike="noStrike" cap="none" normalizeH="0" baseline="0" dirty="0" smtClean="0">
                          <a:ln>
                            <a:noFill/>
                          </a:ln>
                          <a:solidFill>
                            <a:srgbClr val="FF0000"/>
                          </a:solidFill>
                          <a:effectLst/>
                          <a:latin typeface="Times New Roman" pitchFamily="18" charset="0"/>
                          <a:cs typeface="Times New Roman" pitchFamily="18" charset="0"/>
                        </a:rPr>
                        <a:t>трактора МТЗ-82 1993 года выпуска за 800 тыс. </a:t>
                      </a:r>
                      <a:r>
                        <a:rPr kumimoji="0" lang="ru-RU" altLang="ru-RU" sz="1700" b="1" i="0" u="none" strike="noStrike" cap="none" normalizeH="0" baseline="0" dirty="0" smtClean="0">
                          <a:ln>
                            <a:noFill/>
                          </a:ln>
                          <a:solidFill>
                            <a:srgbClr val="FF0000"/>
                          </a:solidFill>
                          <a:effectLst/>
                          <a:latin typeface="Times New Roman" pitchFamily="18" charset="0"/>
                          <a:cs typeface="Times New Roman" pitchFamily="18" charset="0"/>
                        </a:rPr>
                        <a:t>руб.</a:t>
                      </a:r>
                      <a:r>
                        <a:rPr kumimoji="0" lang="ru-RU" altLang="ru-RU" sz="17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ru-RU" altLang="ru-RU" sz="1700" b="0" i="0" u="none" strike="noStrike" cap="none" normalizeH="0" baseline="0" dirty="0" smtClean="0">
                          <a:ln>
                            <a:noFill/>
                          </a:ln>
                          <a:solidFill>
                            <a:srgbClr val="FF0000"/>
                          </a:solidFill>
                          <a:effectLst/>
                          <a:latin typeface="Times New Roman" pitchFamily="18" charset="0"/>
                          <a:cs typeface="Times New Roman" pitchFamily="18" charset="0"/>
                        </a:rPr>
                        <a:t>(получатель субсидии отказался от приобретения техники, позже представлен договор на приобретение другого трактора на указанную сумму, 2009 года выпуска);</a:t>
                      </a: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endParaRPr kumimoji="0" lang="ru-RU" altLang="ru-RU" sz="1700" b="0" i="0" u="none" strike="noStrike" cap="none" normalizeH="0" baseline="0" dirty="0" smtClean="0">
                        <a:ln>
                          <a:noFill/>
                        </a:ln>
                        <a:solidFill>
                          <a:srgbClr val="FF0000"/>
                        </a:solidFill>
                        <a:effectLst/>
                        <a:latin typeface="Times New Roman" pitchFamily="18" charset="0"/>
                        <a:cs typeface="Times New Roman" pitchFamily="18" charset="0"/>
                      </a:endParaRP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endParaRPr kumimoji="0" lang="ru-RU" altLang="ru-RU" sz="100" b="0" i="0" u="none" strike="noStrike" cap="none" normalizeH="0" baseline="0" dirty="0" smtClean="0">
                        <a:ln>
                          <a:noFill/>
                        </a:ln>
                        <a:solidFill>
                          <a:srgbClr val="FF0000"/>
                        </a:solidFill>
                        <a:effectLst/>
                        <a:latin typeface="Times New Roman" pitchFamily="18" charset="0"/>
                        <a:cs typeface="Times New Roman" pitchFamily="18" charset="0"/>
                      </a:endParaRP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ru-RU" altLang="ru-RU" sz="1700" b="0" i="0" u="none" strike="noStrike" cap="none" normalizeH="0" baseline="0" dirty="0" smtClean="0">
                          <a:ln>
                            <a:noFill/>
                          </a:ln>
                          <a:solidFill>
                            <a:srgbClr val="FF0000"/>
                          </a:solidFill>
                          <a:effectLst/>
                          <a:latin typeface="Times New Roman" pitchFamily="18" charset="0"/>
                          <a:cs typeface="Times New Roman" pitchFamily="18" charset="0"/>
                        </a:rPr>
                        <a:t>приобретение у физического лица </a:t>
                      </a:r>
                      <a:r>
                        <a:rPr kumimoji="0" lang="ru-RU" altLang="ru-RU" sz="1700" b="1" i="0" u="none" strike="noStrike" cap="none" normalizeH="0" baseline="0" dirty="0" smtClean="0">
                          <a:ln>
                            <a:noFill/>
                          </a:ln>
                          <a:solidFill>
                            <a:srgbClr val="FF0000"/>
                          </a:solidFill>
                          <a:effectLst/>
                          <a:latin typeface="Times New Roman" pitchFamily="18" charset="0"/>
                          <a:cs typeface="Times New Roman" pitchFamily="18" charset="0"/>
                        </a:rPr>
                        <a:t>бывших в употреблении строительных материалов на сумму 165 тыс. </a:t>
                      </a:r>
                      <a:r>
                        <a:rPr kumimoji="0" lang="ru-RU" altLang="ru-RU" sz="1700" b="1" i="0" u="none" strike="noStrike" cap="none" normalizeH="0" baseline="0" dirty="0" smtClean="0">
                          <a:ln>
                            <a:noFill/>
                          </a:ln>
                          <a:solidFill>
                            <a:srgbClr val="FF0000"/>
                          </a:solidFill>
                          <a:effectLst/>
                          <a:latin typeface="Times New Roman" pitchFamily="18" charset="0"/>
                          <a:cs typeface="Times New Roman" pitchFamily="18" charset="0"/>
                        </a:rPr>
                        <a:t>руб. </a:t>
                      </a:r>
                      <a:r>
                        <a:rPr kumimoji="0" lang="ru-RU" altLang="ru-RU" sz="1700" b="0" i="0" u="none" strike="noStrike" cap="none" normalizeH="0" baseline="0" dirty="0" smtClean="0">
                          <a:ln>
                            <a:noFill/>
                          </a:ln>
                          <a:solidFill>
                            <a:srgbClr val="FF0000"/>
                          </a:solidFill>
                          <a:effectLst/>
                          <a:latin typeface="Times New Roman" pitchFamily="18" charset="0"/>
                          <a:cs typeface="Times New Roman" pitchFamily="18" charset="0"/>
                        </a:rPr>
                        <a:t>(получатель субсидии отказался от приобретения материалов и позже представил договор на сумму 135 тыс. руб.);</a:t>
                      </a: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endParaRPr kumimoji="0" lang="ru-RU" altLang="ru-RU" sz="1700" b="0" i="0" u="none" strike="noStrike" cap="none" normalizeH="0" baseline="0" dirty="0" smtClean="0">
                        <a:ln>
                          <a:noFill/>
                        </a:ln>
                        <a:solidFill>
                          <a:srgbClr val="FF0000"/>
                        </a:solidFill>
                        <a:effectLst/>
                        <a:latin typeface="Times New Roman" pitchFamily="18" charset="0"/>
                        <a:cs typeface="Times New Roman" pitchFamily="18" charset="0"/>
                      </a:endParaRP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endParaRPr kumimoji="0" lang="ru-RU" altLang="ru-RU" sz="100" b="0" i="0" u="none" strike="noStrike" cap="none" normalizeH="0" baseline="0" dirty="0" smtClean="0">
                        <a:ln>
                          <a:noFill/>
                        </a:ln>
                        <a:solidFill>
                          <a:srgbClr val="FF0000"/>
                        </a:solidFill>
                        <a:effectLst/>
                        <a:latin typeface="Times New Roman" pitchFamily="18" charset="0"/>
                        <a:cs typeface="Times New Roman" pitchFamily="18" charset="0"/>
                      </a:endParaRP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ru-RU" altLang="ru-RU" sz="1700" b="0" i="0" u="none" strike="noStrike" cap="none" normalizeH="0" baseline="0" dirty="0" smtClean="0">
                          <a:ln>
                            <a:noFill/>
                          </a:ln>
                          <a:solidFill>
                            <a:srgbClr val="FF0000"/>
                          </a:solidFill>
                          <a:effectLst/>
                          <a:latin typeface="Times New Roman" pitchFamily="18" charset="0"/>
                          <a:cs typeface="Times New Roman" pitchFamily="18" charset="0"/>
                        </a:rPr>
                        <a:t>приобретение в ООО «Белгородский кузнечно - промышленный завод» </a:t>
                      </a:r>
                      <a:r>
                        <a:rPr kumimoji="0" lang="ru-RU" altLang="ru-RU" sz="1700" b="1" i="0" u="none" strike="noStrike" cap="none" normalizeH="0" baseline="0" dirty="0" smtClean="0">
                          <a:ln>
                            <a:noFill/>
                          </a:ln>
                          <a:solidFill>
                            <a:srgbClr val="FF0000"/>
                          </a:solidFill>
                          <a:effectLst/>
                          <a:latin typeface="Times New Roman" pitchFamily="18" charset="0"/>
                          <a:cs typeface="Times New Roman" pitchFamily="18" charset="0"/>
                        </a:rPr>
                        <a:t>хозяйственной постройки (бытовки) 8*2,45*2,72 (м) за 500 тыс. </a:t>
                      </a:r>
                      <a:r>
                        <a:rPr kumimoji="0" lang="ru-RU" altLang="ru-RU" sz="1700" b="1" i="0" u="none" strike="noStrike" cap="none" normalizeH="0" baseline="0" dirty="0" smtClean="0">
                          <a:ln>
                            <a:noFill/>
                          </a:ln>
                          <a:solidFill>
                            <a:srgbClr val="FF0000"/>
                          </a:solidFill>
                          <a:effectLst/>
                          <a:latin typeface="Times New Roman" pitchFamily="18" charset="0"/>
                          <a:cs typeface="Times New Roman" pitchFamily="18" charset="0"/>
                        </a:rPr>
                        <a:t>руб.</a:t>
                      </a:r>
                      <a:r>
                        <a:rPr kumimoji="0" lang="ru-RU" altLang="ru-RU" sz="17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ru-RU" altLang="ru-RU" sz="1700" b="0" i="0" u="none" strike="noStrike" cap="none" normalizeH="0" baseline="0" dirty="0" smtClean="0">
                          <a:ln>
                            <a:noFill/>
                          </a:ln>
                          <a:solidFill>
                            <a:srgbClr val="FF0000"/>
                          </a:solidFill>
                          <a:effectLst/>
                          <a:latin typeface="Times New Roman" pitchFamily="18" charset="0"/>
                          <a:cs typeface="Times New Roman" pitchFamily="18" charset="0"/>
                        </a:rPr>
                        <a:t>стоимость аналога других производителей в сети «Интернет» - около 200 тыс. руб. (получатель субсидии отказался от приобретения бытовки)</a:t>
                      </a:r>
                      <a:endParaRPr kumimoji="0" lang="ru-RU" altLang="ru-RU" sz="1400" b="0" i="0" u="none" strike="noStrike" cap="none" normalizeH="0" baseline="0" dirty="0" smtClean="0">
                        <a:ln>
                          <a:noFill/>
                        </a:ln>
                        <a:solidFill>
                          <a:srgbClr val="FF0000"/>
                        </a:solidFill>
                        <a:effectLst/>
                        <a:latin typeface="Times New Roman" pitchFamily="18" charset="0"/>
                        <a:cs typeface="Times New Roman" pitchFamily="18" charset="0"/>
                      </a:endParaRPr>
                    </a:p>
                  </a:txBody>
                  <a:tcPr marL="96008" marR="96008" marT="64007" marB="64007" horzOverflow="overflow">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FB5DF">
                        <a:alpha val="11000"/>
                      </a:srgbClr>
                    </a:solidFill>
                  </a:tcPr>
                </a:tc>
              </a:tr>
            </a:tbl>
          </a:graphicData>
        </a:graphic>
      </p:graphicFrame>
      <p:sp>
        <p:nvSpPr>
          <p:cNvPr id="12" name="Прямоугольник 11"/>
          <p:cNvSpPr/>
          <p:nvPr/>
        </p:nvSpPr>
        <p:spPr bwMode="auto">
          <a:xfrm>
            <a:off x="6256173" y="1410782"/>
            <a:ext cx="6465423" cy="3223395"/>
          </a:xfrm>
          <a:prstGeom prst="rect">
            <a:avLst/>
          </a:prstGeom>
          <a:solidFill>
            <a:schemeClr val="accent1">
              <a:lumMod val="20000"/>
              <a:lumOff val="80000"/>
              <a:alpha val="52000"/>
            </a:schemeClr>
          </a:solidFill>
          <a:ln>
            <a:noFill/>
          </a:ln>
          <a:effectLst>
            <a:glow rad="101600">
              <a:schemeClr val="accent1">
                <a:alpha val="30000"/>
              </a:schemeClr>
            </a:glow>
            <a:softEdge rad="12700"/>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lIns="107834" tIns="53920" rIns="107834" bIns="53920" rtlCol="0" anchor="ctr" anchorCtr="0"/>
          <a:lstStyle/>
          <a:p>
            <a:pPr algn="ctr"/>
            <a:r>
              <a:rPr lang="ru-RU" sz="1600" b="1" i="1" dirty="0">
                <a:solidFill>
                  <a:schemeClr val="tx1"/>
                </a:solidFill>
              </a:rPr>
              <a:t>В целях исполнения </a:t>
            </a:r>
            <a:r>
              <a:rPr lang="ru-RU" sz="1600" b="1" i="1" dirty="0">
                <a:solidFill>
                  <a:schemeClr val="tx1"/>
                </a:solidFill>
              </a:rPr>
              <a:t>Распоряжения </a:t>
            </a:r>
            <a:r>
              <a:rPr lang="ru-RU" sz="1600" b="1" i="1" dirty="0">
                <a:solidFill>
                  <a:schemeClr val="tx1"/>
                </a:solidFill>
              </a:rPr>
              <a:t>№ 1502-р </a:t>
            </a:r>
          </a:p>
          <a:p>
            <a:pPr algn="ctr"/>
            <a:r>
              <a:rPr lang="ru-RU" sz="1600" i="1" dirty="0">
                <a:solidFill>
                  <a:schemeClr val="tx1"/>
                </a:solidFill>
              </a:rPr>
              <a:t>лицевые счета юридическим лицам - получателям целевых субсидий на развитие АПК открыты в </a:t>
            </a:r>
            <a:r>
              <a:rPr lang="ru-RU" sz="1600" b="1" i="1" dirty="0">
                <a:solidFill>
                  <a:schemeClr val="tx1"/>
                </a:solidFill>
              </a:rPr>
              <a:t>9</a:t>
            </a:r>
            <a:r>
              <a:rPr lang="ru-RU" sz="1600" i="1" dirty="0">
                <a:solidFill>
                  <a:schemeClr val="tx1"/>
                </a:solidFill>
              </a:rPr>
              <a:t> субъектах РФ: </a:t>
            </a:r>
          </a:p>
          <a:p>
            <a:pPr algn="ctr"/>
            <a:r>
              <a:rPr lang="ru-RU" sz="1600" i="1" dirty="0">
                <a:solidFill>
                  <a:schemeClr val="tx1"/>
                </a:solidFill>
              </a:rPr>
              <a:t>Республике Башкортостан, Республике Крым, Республике Татарстан,  Чувашской Республике, Алтайскому краю, Краснодарскому краю,  Ставропольскому краю, Белгородской области, Воронежской области. </a:t>
            </a:r>
          </a:p>
          <a:p>
            <a:pPr algn="ctr"/>
            <a:r>
              <a:rPr lang="ru-RU" sz="1600" i="1" dirty="0">
                <a:solidFill>
                  <a:schemeClr val="tx1"/>
                </a:solidFill>
              </a:rPr>
              <a:t>Всего в рамках Распоряжения № 1502-р по состоянию </a:t>
            </a:r>
          </a:p>
          <a:p>
            <a:pPr algn="ctr"/>
            <a:r>
              <a:rPr lang="ru-RU" sz="1600" i="1" dirty="0">
                <a:solidFill>
                  <a:srgbClr val="FF0000"/>
                </a:solidFill>
              </a:rPr>
              <a:t>на 10 сентября 2018 года</a:t>
            </a:r>
            <a:r>
              <a:rPr lang="ru-RU" sz="1600" i="1" dirty="0">
                <a:solidFill>
                  <a:schemeClr val="tx1"/>
                </a:solidFill>
              </a:rPr>
              <a:t> открыто </a:t>
            </a:r>
            <a:r>
              <a:rPr lang="ru-RU" sz="1600" b="1" i="1" dirty="0">
                <a:solidFill>
                  <a:schemeClr val="tx1"/>
                </a:solidFill>
              </a:rPr>
              <a:t>2 776 </a:t>
            </a:r>
            <a:r>
              <a:rPr lang="ru-RU" sz="1600" i="1" dirty="0">
                <a:solidFill>
                  <a:schemeClr val="tx1"/>
                </a:solidFill>
              </a:rPr>
              <a:t>лицевых счетов</a:t>
            </a:r>
          </a:p>
        </p:txBody>
      </p:sp>
    </p:spTree>
    <p:extLst>
      <p:ext uri="{BB962C8B-B14F-4D97-AF65-F5344CB8AC3E}">
        <p14:creationId xmlns:p14="http://schemas.microsoft.com/office/powerpoint/2010/main" val="19318460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44125" y="14779"/>
            <a:ext cx="12541568" cy="1032223"/>
          </a:xfrm>
          <a:prstGeom prst="rect">
            <a:avLst/>
          </a:prstGeom>
          <a:noFill/>
        </p:spPr>
        <p:txBody>
          <a:bodyPr wrap="square" lIns="107834" tIns="53920" rIns="107834" bIns="53920">
            <a:spAutoFit/>
          </a:bodyPr>
          <a:lstStyle/>
          <a:p>
            <a:pPr algn="ctr" eaLnBrk="0" hangingPunct="0">
              <a:defRPr/>
            </a:pPr>
            <a:r>
              <a:rPr lang="ru-RU" sz="2000" b="1" dirty="0">
                <a:solidFill>
                  <a:prstClr val="black"/>
                </a:solidFill>
                <a:effectLst>
                  <a:outerShdw blurRad="38100" dist="38100" dir="2700000" algn="tl">
                    <a:srgbClr val="000000">
                      <a:alpha val="43137"/>
                    </a:srgbClr>
                  </a:outerShdw>
                </a:effectLst>
                <a:latin typeface="Times New Roman" panose="02020603050405020304" pitchFamily="18" charset="0"/>
                <a:ea typeface="Open Sans Condensed Light" pitchFamily="34" charset="0"/>
                <a:cs typeface="Times New Roman" panose="02020603050405020304" pitchFamily="18" charset="0"/>
              </a:rPr>
              <a:t> КАЗНАЧЕЙСКОЕ СОПРОВОЖДЕНИЕ</a:t>
            </a:r>
            <a:r>
              <a:rPr lang="ru-RU" sz="2000" b="1" dirty="0">
                <a:solidFill>
                  <a:prstClr val="black"/>
                </a:solidFill>
                <a:latin typeface="Times New Roman" panose="02020603050405020304" pitchFamily="18" charset="0"/>
                <a:cs typeface="Times New Roman" panose="02020603050405020304" pitchFamily="18" charset="0"/>
              </a:rPr>
              <a:t> </a:t>
            </a:r>
            <a:r>
              <a:rPr lang="ru-RU" sz="2000" b="1" dirty="0">
                <a:solidFill>
                  <a:prstClr val="black"/>
                </a:solidFill>
                <a:effectLst>
                  <a:outerShdw blurRad="38100" dist="38100" dir="2700000" algn="tl">
                    <a:srgbClr val="000000">
                      <a:alpha val="43137"/>
                    </a:srgbClr>
                  </a:outerShdw>
                </a:effectLst>
                <a:latin typeface="Times New Roman" panose="02020603050405020304" pitchFamily="18" charset="0"/>
                <a:ea typeface="Open Sans Condensed Light" pitchFamily="34" charset="0"/>
                <a:cs typeface="Times New Roman" panose="02020603050405020304" pitchFamily="18" charset="0"/>
              </a:rPr>
              <a:t>СРЕДСТВ, ПОЛУЧАЕМЫХ ЮРИДИЧЕСКИМИ ЛИЦАМИ </a:t>
            </a:r>
          </a:p>
          <a:p>
            <a:pPr algn="ctr" eaLnBrk="0" hangingPunct="0">
              <a:defRPr/>
            </a:pPr>
            <a:r>
              <a:rPr lang="ru-RU" sz="2000" b="1" dirty="0">
                <a:solidFill>
                  <a:prstClr val="black"/>
                </a:solidFill>
                <a:effectLst>
                  <a:outerShdw blurRad="38100" dist="38100" dir="2700000" algn="tl">
                    <a:srgbClr val="000000">
                      <a:alpha val="43137"/>
                    </a:srgbClr>
                  </a:outerShdw>
                </a:effectLst>
                <a:latin typeface="Times New Roman" panose="02020603050405020304" pitchFamily="18" charset="0"/>
                <a:ea typeface="Open Sans Condensed Light" pitchFamily="34" charset="0"/>
                <a:cs typeface="Times New Roman" panose="02020603050405020304" pitchFamily="18" charset="0"/>
              </a:rPr>
              <a:t>ПО ГОСУДАРСТВЕННЫМ КОНТРАКТАМ НА ВЫПОЛНЕНИЕ РАБОТ ПО ОБЪЕКТУ</a:t>
            </a:r>
          </a:p>
          <a:p>
            <a:pPr algn="ctr" eaLnBrk="0" hangingPunct="0">
              <a:defRPr/>
            </a:pPr>
            <a:r>
              <a:rPr lang="ru-RU" sz="2000" b="1" dirty="0">
                <a:solidFill>
                  <a:prstClr val="black"/>
                </a:solidFill>
                <a:effectLst>
                  <a:outerShdw blurRad="38100" dist="38100" dir="2700000" algn="tl">
                    <a:srgbClr val="000000">
                      <a:alpha val="43137"/>
                    </a:srgbClr>
                  </a:outerShdw>
                </a:effectLst>
                <a:latin typeface="Times New Roman" panose="02020603050405020304" pitchFamily="18" charset="0"/>
                <a:ea typeface="Open Sans Condensed Light" pitchFamily="34" charset="0"/>
                <a:cs typeface="Times New Roman" panose="02020603050405020304" pitchFamily="18" charset="0"/>
              </a:rPr>
              <a:t> «СТРОИТЕЛЬСТВО И РЕКОНСТРУКЦИЯ АВТОМОБИЛЬНОЙ ДОРОГИ М-7»</a:t>
            </a:r>
            <a:endParaRPr lang="ru-RU" sz="2000" b="1" dirty="0">
              <a:solidFill>
                <a:prstClr val="black"/>
              </a:solidFill>
              <a:effectLst>
                <a:outerShdw blurRad="38100" dist="38100" dir="2700000" algn="tl">
                  <a:srgbClr val="000000">
                    <a:alpha val="43137"/>
                  </a:srgbClr>
                </a:outerShdw>
              </a:effectLst>
              <a:latin typeface="Times New Roman" panose="02020603050405020304" pitchFamily="18" charset="0"/>
              <a:ea typeface="Open Sans Condensed Light" pitchFamily="34" charset="0"/>
              <a:cs typeface="Times New Roman" panose="02020603050405020304" pitchFamily="18" charset="0"/>
            </a:endParaRPr>
          </a:p>
        </p:txBody>
      </p:sp>
      <p:sp>
        <p:nvSpPr>
          <p:cNvPr id="8" name="Прямоугольник 7"/>
          <p:cNvSpPr/>
          <p:nvPr/>
        </p:nvSpPr>
        <p:spPr>
          <a:xfrm>
            <a:off x="175705" y="884437"/>
            <a:ext cx="12564903" cy="377747"/>
          </a:xfrm>
          <a:prstGeom prst="rect">
            <a:avLst/>
          </a:prstGeom>
          <a:noFill/>
          <a:ln w="19050">
            <a:noFill/>
          </a:ln>
          <a:effectLst>
            <a:outerShdw blurRad="50800" dist="38100" dir="2700000" sx="1000" sy="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692" tIns="45839" rIns="91692" bIns="45839"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ru-RU" i="1" dirty="0" smtClean="0">
                <a:solidFill>
                  <a:prstClr val="black"/>
                </a:solidFill>
                <a:latin typeface="Times New Roman" panose="02020603050405020304" pitchFamily="18" charset="0"/>
                <a:cs typeface="Times New Roman" panose="02020603050405020304" pitchFamily="18" charset="0"/>
              </a:rPr>
              <a:t>Распоряжение  </a:t>
            </a:r>
            <a:r>
              <a:rPr lang="ru-RU" i="1" dirty="0">
                <a:solidFill>
                  <a:prstClr val="black"/>
                </a:solidFill>
                <a:latin typeface="Times New Roman" panose="02020603050405020304" pitchFamily="18" charset="0"/>
                <a:cs typeface="Times New Roman" panose="02020603050405020304" pitchFamily="18" charset="0"/>
              </a:rPr>
              <a:t>Правительства Российской Федерации от 14.07.2017 № 1502-р </a:t>
            </a:r>
          </a:p>
        </p:txBody>
      </p:sp>
      <p:graphicFrame>
        <p:nvGraphicFramePr>
          <p:cNvPr id="12" name="Таблица 11"/>
          <p:cNvGraphicFramePr>
            <a:graphicFrameLocks noGrp="1"/>
          </p:cNvGraphicFramePr>
          <p:nvPr>
            <p:extLst>
              <p:ext uri="{D42A27DB-BD31-4B8C-83A1-F6EECF244321}">
                <p14:modId xmlns:p14="http://schemas.microsoft.com/office/powerpoint/2010/main" val="3174948624"/>
              </p:ext>
            </p:extLst>
          </p:nvPr>
        </p:nvGraphicFramePr>
        <p:xfrm>
          <a:off x="110259" y="1305831"/>
          <a:ext cx="12664440" cy="7963786"/>
        </p:xfrm>
        <a:graphic>
          <a:graphicData uri="http://schemas.openxmlformats.org/drawingml/2006/table">
            <a:tbl>
              <a:tblPr>
                <a:effectLst>
                  <a:outerShdw blurRad="50800" dist="50800" dir="3000000" algn="tl" rotWithShape="0">
                    <a:prstClr val="black">
                      <a:alpha val="40000"/>
                    </a:prstClr>
                  </a:outerShdw>
                </a:effectLst>
              </a:tblPr>
              <a:tblGrid>
                <a:gridCol w="3122042"/>
                <a:gridCol w="9542398"/>
              </a:tblGrid>
              <a:tr h="596840">
                <a:tc>
                  <a:txBody>
                    <a:bodyPr/>
                    <a:lstStyle/>
                    <a:p>
                      <a:pPr marL="0" marR="0" lvl="0" indent="0" algn="ctr" defTabSz="1087438" rtl="0" eaLnBrk="1" fontAlgn="base" latinLnBrk="0" hangingPunct="1">
                        <a:lnSpc>
                          <a:spcPct val="100000"/>
                        </a:lnSpc>
                        <a:spcBef>
                          <a:spcPct val="0"/>
                        </a:spcBef>
                        <a:spcAft>
                          <a:spcPct val="0"/>
                        </a:spcAft>
                        <a:buClrTx/>
                        <a:buSzTx/>
                        <a:buFontTx/>
                        <a:buNone/>
                        <a:tabLst/>
                      </a:pPr>
                      <a:r>
                        <a:rPr kumimoji="0" lang="ru-RU" altLang="ru-RU" sz="1500" b="1" i="0" u="none" strike="noStrike" cap="none" normalizeH="0" baseline="0" dirty="0" smtClean="0">
                          <a:ln>
                            <a:noFill/>
                          </a:ln>
                          <a:solidFill>
                            <a:schemeClr val="tx1"/>
                          </a:solidFill>
                          <a:effectLst/>
                          <a:latin typeface="Times New Roman" pitchFamily="18" charset="0"/>
                          <a:cs typeface="Times New Roman" pitchFamily="18" charset="0"/>
                        </a:rPr>
                        <a:t>Государственный контракт</a:t>
                      </a:r>
                    </a:p>
                  </a:txBody>
                  <a:tcPr marL="96008" marR="96008" marT="64007" marB="64007" anchor="ctr" horzOverflow="overflow">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chemeClr val="accent1">
                        <a:lumMod val="60000"/>
                        <a:lumOff val="40000"/>
                        <a:alpha val="54000"/>
                      </a:schemeClr>
                    </a:solidFill>
                  </a:tcPr>
                </a:tc>
                <a:tc>
                  <a:txBody>
                    <a:bodyPr/>
                    <a:lstStyle>
                      <a:lvl1pPr marL="0" algn="l" defTabSz="1087438" rtl="0" eaLnBrk="0" latinLnBrk="0" hangingPunct="0">
                        <a:spcBef>
                          <a:spcPct val="20000"/>
                        </a:spcBef>
                        <a:buFont typeface="Arial" pitchFamily="34" charset="0"/>
                        <a:defRPr sz="3400" kern="1200">
                          <a:solidFill>
                            <a:schemeClr val="tx1"/>
                          </a:solidFill>
                          <a:latin typeface="Calibri" pitchFamily="34" charset="0"/>
                          <a:ea typeface=""/>
                          <a:cs typeface=""/>
                        </a:defRPr>
                      </a:lvl1pPr>
                      <a:lvl2pPr marL="742950" indent="-285750" algn="l" defTabSz="1087438" rtl="0" eaLnBrk="0" latinLnBrk="0" hangingPunct="0">
                        <a:spcBef>
                          <a:spcPct val="20000"/>
                        </a:spcBef>
                        <a:buFont typeface="Arial" pitchFamily="34" charset="0"/>
                        <a:defRPr sz="2800" kern="1200">
                          <a:solidFill>
                            <a:schemeClr val="tx1"/>
                          </a:solidFill>
                          <a:latin typeface="Calibri" pitchFamily="34" charset="0"/>
                          <a:ea typeface=""/>
                          <a:cs typeface=""/>
                        </a:defRPr>
                      </a:lvl2pPr>
                      <a:lvl3pPr marL="1143000" indent="-228600" algn="l" defTabSz="1087438" rtl="0" eaLnBrk="0" latinLnBrk="0" hangingPunct="0">
                        <a:spcBef>
                          <a:spcPct val="20000"/>
                        </a:spcBef>
                        <a:buFont typeface="Arial" pitchFamily="34" charset="0"/>
                        <a:defRPr sz="2400" kern="1200">
                          <a:solidFill>
                            <a:schemeClr val="tx1"/>
                          </a:solidFill>
                          <a:latin typeface="Calibri" pitchFamily="34" charset="0"/>
                          <a:ea typeface=""/>
                          <a:cs typeface=""/>
                        </a:defRPr>
                      </a:lvl3pPr>
                      <a:lvl4pPr marL="1600200" indent="-228600" algn="l" defTabSz="1087438" rtl="0" eaLnBrk="0" latinLnBrk="0" hangingPunct="0">
                        <a:spcBef>
                          <a:spcPct val="20000"/>
                        </a:spcBef>
                        <a:buFont typeface="Arial" pitchFamily="34" charset="0"/>
                        <a:defRPr sz="2000" kern="1200">
                          <a:solidFill>
                            <a:schemeClr val="tx1"/>
                          </a:solidFill>
                          <a:latin typeface="Calibri" pitchFamily="34" charset="0"/>
                          <a:ea typeface=""/>
                          <a:cs typeface=""/>
                        </a:defRPr>
                      </a:lvl4pPr>
                      <a:lvl5pPr marL="2057400" indent="-228600" algn="l" defTabSz="1087438" rtl="0" eaLnBrk="0" latinLnBrk="0" hangingPunct="0">
                        <a:spcBef>
                          <a:spcPct val="20000"/>
                        </a:spcBef>
                        <a:buFont typeface="Arial" pitchFamily="34" charset="0"/>
                        <a:defRPr sz="2000" kern="1200">
                          <a:solidFill>
                            <a:schemeClr val="tx1"/>
                          </a:solidFill>
                          <a:latin typeface="Calibri" pitchFamily="34" charset="0"/>
                          <a:ea typeface=""/>
                          <a:cs typeface=""/>
                        </a:defRPr>
                      </a:lvl5pPr>
                      <a:lvl6pPr marL="2514600" indent="-228600" algn="l" defTabSz="1087438" rtl="0" eaLnBrk="0" fontAlgn="base" latinLnBrk="0" hangingPunct="0">
                        <a:spcBef>
                          <a:spcPct val="20000"/>
                        </a:spcBef>
                        <a:spcAft>
                          <a:spcPct val="0"/>
                        </a:spcAft>
                        <a:buFont typeface="Arial" pitchFamily="34" charset="0"/>
                        <a:defRPr sz="2000" kern="1200">
                          <a:solidFill>
                            <a:schemeClr val="tx1"/>
                          </a:solidFill>
                          <a:latin typeface="Calibri" pitchFamily="34" charset="0"/>
                          <a:ea typeface=""/>
                          <a:cs typeface=""/>
                        </a:defRPr>
                      </a:lvl6pPr>
                      <a:lvl7pPr marL="2971800" indent="-228600" algn="l" defTabSz="1087438" rtl="0" eaLnBrk="0" fontAlgn="base" latinLnBrk="0" hangingPunct="0">
                        <a:spcBef>
                          <a:spcPct val="20000"/>
                        </a:spcBef>
                        <a:spcAft>
                          <a:spcPct val="0"/>
                        </a:spcAft>
                        <a:buFont typeface="Arial" pitchFamily="34" charset="0"/>
                        <a:defRPr sz="2000" kern="1200">
                          <a:solidFill>
                            <a:schemeClr val="tx1"/>
                          </a:solidFill>
                          <a:latin typeface="Calibri" pitchFamily="34" charset="0"/>
                          <a:ea typeface=""/>
                          <a:cs typeface=""/>
                        </a:defRPr>
                      </a:lvl7pPr>
                      <a:lvl8pPr marL="3429000" indent="-228600" algn="l" defTabSz="1087438" rtl="0" eaLnBrk="0" fontAlgn="base" latinLnBrk="0" hangingPunct="0">
                        <a:spcBef>
                          <a:spcPct val="20000"/>
                        </a:spcBef>
                        <a:spcAft>
                          <a:spcPct val="0"/>
                        </a:spcAft>
                        <a:buFont typeface="Arial" pitchFamily="34" charset="0"/>
                        <a:defRPr sz="2000" kern="1200">
                          <a:solidFill>
                            <a:schemeClr val="tx1"/>
                          </a:solidFill>
                          <a:latin typeface="Calibri" pitchFamily="34" charset="0"/>
                          <a:ea typeface=""/>
                          <a:cs typeface=""/>
                        </a:defRPr>
                      </a:lvl8pPr>
                      <a:lvl9pPr marL="3886200" indent="-228600" algn="l" defTabSz="1087438" rtl="0" eaLnBrk="0" fontAlgn="base" latinLnBrk="0" hangingPunct="0">
                        <a:spcBef>
                          <a:spcPct val="20000"/>
                        </a:spcBef>
                        <a:spcAft>
                          <a:spcPct val="0"/>
                        </a:spcAft>
                        <a:buFont typeface="Arial" pitchFamily="34" charset="0"/>
                        <a:defRPr sz="2000" kern="1200">
                          <a:solidFill>
                            <a:schemeClr val="tx1"/>
                          </a:solidFill>
                          <a:latin typeface="Calibri" pitchFamily="34" charset="0"/>
                          <a:ea typeface=""/>
                          <a:cs typeface=""/>
                        </a:defRPr>
                      </a:lvl9pPr>
                    </a:lstStyle>
                    <a:p>
                      <a:pPr marL="0" marR="0" lvl="0" indent="0" algn="ctr" defTabSz="1087438" rtl="0" eaLnBrk="1" fontAlgn="base" latinLnBrk="0" hangingPunct="1">
                        <a:lnSpc>
                          <a:spcPct val="100000"/>
                        </a:lnSpc>
                        <a:spcBef>
                          <a:spcPct val="0"/>
                        </a:spcBef>
                        <a:spcAft>
                          <a:spcPct val="0"/>
                        </a:spcAft>
                        <a:buClrTx/>
                        <a:buSzTx/>
                        <a:buFontTx/>
                        <a:buNone/>
                        <a:tabLst/>
                      </a:pPr>
                      <a:r>
                        <a:rPr kumimoji="0" lang="ru-RU" altLang="ru-RU" sz="1500" b="1" i="0" u="none" strike="noStrike" cap="none" normalizeH="0" baseline="0" dirty="0" smtClean="0">
                          <a:ln>
                            <a:noFill/>
                          </a:ln>
                          <a:solidFill>
                            <a:schemeClr val="tx1"/>
                          </a:solidFill>
                          <a:effectLst/>
                          <a:latin typeface="Times New Roman" pitchFamily="18" charset="0"/>
                          <a:cs typeface="Times New Roman" pitchFamily="18" charset="0"/>
                        </a:rPr>
                        <a:t>Выявленные  нарушения в ходе исполнения государственного контракта</a:t>
                      </a:r>
                    </a:p>
                  </a:txBody>
                  <a:tcPr marL="96008" marR="96008" marT="64007" marB="64007" anchor="ctr" horzOverflow="overflow">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chemeClr val="accent1">
                        <a:lumMod val="60000"/>
                        <a:lumOff val="40000"/>
                        <a:alpha val="54000"/>
                      </a:schemeClr>
                    </a:solidFill>
                  </a:tcPr>
                </a:tc>
              </a:tr>
              <a:tr h="4029453">
                <a:tc>
                  <a:txBody>
                    <a:bodyPr/>
                    <a:lstStyle/>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endParaRPr kumimoji="0" lang="ru-RU" altLang="ru-RU" sz="1300" b="0" i="1" u="none" strike="noStrike" cap="none" normalizeH="0" baseline="0" dirty="0" smtClean="0">
                        <a:ln>
                          <a:noFill/>
                        </a:ln>
                        <a:solidFill>
                          <a:schemeClr val="accent5">
                            <a:lumMod val="50000"/>
                          </a:schemeClr>
                        </a:solidFill>
                        <a:effectLst/>
                        <a:latin typeface="Times New Roman" pitchFamily="18" charset="0"/>
                        <a:cs typeface="Times New Roman" pitchFamily="18" charset="0"/>
                      </a:endParaRP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endParaRPr kumimoji="0" lang="ru-RU" altLang="ru-RU" sz="1300" b="0" i="1" u="none" strike="noStrike" cap="none" normalizeH="0" baseline="0" dirty="0" smtClean="0">
                        <a:ln>
                          <a:noFill/>
                        </a:ln>
                        <a:solidFill>
                          <a:schemeClr val="accent5">
                            <a:lumMod val="50000"/>
                          </a:schemeClr>
                        </a:solidFill>
                        <a:effectLst/>
                        <a:latin typeface="Times New Roman" pitchFamily="18" charset="0"/>
                        <a:cs typeface="Times New Roman" pitchFamily="18" charset="0"/>
                      </a:endParaRP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endParaRPr kumimoji="0" lang="ru-RU" altLang="ru-RU" sz="1300" b="0" i="1" u="none" strike="noStrike" cap="none" normalizeH="0" baseline="0" dirty="0" smtClean="0">
                        <a:ln>
                          <a:noFill/>
                        </a:ln>
                        <a:solidFill>
                          <a:schemeClr val="accent5">
                            <a:lumMod val="50000"/>
                          </a:schemeClr>
                        </a:solidFill>
                        <a:effectLst/>
                        <a:latin typeface="Times New Roman" pitchFamily="18" charset="0"/>
                        <a:cs typeface="Times New Roman" pitchFamily="18" charset="0"/>
                      </a:endParaRP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endParaRPr kumimoji="0" lang="ru-RU" altLang="ru-RU" sz="1300" b="0" i="1" u="none" strike="noStrike" cap="none" normalizeH="0" baseline="0" dirty="0" smtClean="0">
                        <a:ln>
                          <a:noFill/>
                        </a:ln>
                        <a:solidFill>
                          <a:schemeClr val="accent5">
                            <a:lumMod val="50000"/>
                          </a:schemeClr>
                        </a:solidFill>
                        <a:effectLst/>
                        <a:latin typeface="Times New Roman" pitchFamily="18" charset="0"/>
                        <a:cs typeface="Times New Roman" pitchFamily="18" charset="0"/>
                      </a:endParaRP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endParaRPr kumimoji="0" lang="ru-RU" altLang="ru-RU" sz="1300" b="0" i="1" u="none" strike="noStrike" cap="none" normalizeH="0" baseline="0" dirty="0" smtClean="0">
                        <a:ln>
                          <a:noFill/>
                        </a:ln>
                        <a:solidFill>
                          <a:schemeClr val="accent5">
                            <a:lumMod val="50000"/>
                          </a:schemeClr>
                        </a:solidFill>
                        <a:effectLst/>
                        <a:latin typeface="Times New Roman" pitchFamily="18" charset="0"/>
                        <a:cs typeface="Times New Roman" pitchFamily="18" charset="0"/>
                      </a:endParaRP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endParaRPr kumimoji="0" lang="ru-RU" altLang="ru-RU" sz="1300" b="0" i="1" u="none" strike="noStrike" cap="none" normalizeH="0" baseline="0" dirty="0" smtClean="0">
                        <a:ln>
                          <a:noFill/>
                        </a:ln>
                        <a:solidFill>
                          <a:schemeClr val="accent5">
                            <a:lumMod val="50000"/>
                          </a:schemeClr>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ru-RU" altLang="ru-RU" sz="1400" b="1" i="0" u="none" strike="noStrike" cap="none" normalizeH="0" baseline="0" dirty="0" smtClean="0">
                          <a:ln>
                            <a:noFill/>
                          </a:ln>
                          <a:solidFill>
                            <a:schemeClr val="accent5">
                              <a:lumMod val="50000"/>
                            </a:schemeClr>
                          </a:solidFill>
                          <a:effectLst/>
                          <a:latin typeface="Times New Roman" pitchFamily="18" charset="0"/>
                          <a:cs typeface="Times New Roman" pitchFamily="18" charset="0"/>
                        </a:rPr>
                        <a:t>от 28 июня 2017 г. № 186</a:t>
                      </a:r>
                      <a:endParaRPr kumimoji="0" lang="ru-RU" altLang="ru-RU" sz="1300" b="0" i="0" u="none" strike="noStrike" cap="none" normalizeH="0" baseline="0" dirty="0" smtClean="0">
                        <a:ln>
                          <a:noFill/>
                        </a:ln>
                        <a:solidFill>
                          <a:schemeClr val="accent5">
                            <a:lumMod val="50000"/>
                          </a:schemeClr>
                        </a:solidFill>
                        <a:effectLst/>
                        <a:latin typeface="Times New Roman" pitchFamily="18" charset="0"/>
                        <a:cs typeface="Times New Roman" pitchFamily="18" charset="0"/>
                      </a:endParaRPr>
                    </a:p>
                  </a:txBody>
                  <a:tcPr marL="96008" marR="96008" marT="64007" marB="64007" horzOverflow="overflow">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chemeClr val="bg2">
                        <a:alpha val="11000"/>
                      </a:schemeClr>
                    </a:solidFill>
                  </a:tcPr>
                </a:tc>
                <a:tc>
                  <a:txBody>
                    <a:bodyPr/>
                    <a:lstStyle>
                      <a:lvl1pPr marL="0" algn="l" defTabSz="914104" rtl="0" eaLnBrk="0" latinLnBrk="0" hangingPunct="0">
                        <a:spcBef>
                          <a:spcPct val="20000"/>
                        </a:spcBef>
                        <a:buFont typeface="Arial" pitchFamily="34" charset="0"/>
                        <a:defRPr sz="3400" kern="1200">
                          <a:solidFill>
                            <a:schemeClr val="tx1"/>
                          </a:solidFill>
                          <a:latin typeface="Calibri" pitchFamily="34" charset="0"/>
                          <a:ea typeface=""/>
                          <a:cs typeface=""/>
                        </a:defRPr>
                      </a:lvl1pPr>
                      <a:lvl2pPr marL="742950" indent="-285750" algn="l" defTabSz="914104" rtl="0" eaLnBrk="0" latinLnBrk="0" hangingPunct="0">
                        <a:spcBef>
                          <a:spcPct val="20000"/>
                        </a:spcBef>
                        <a:buFont typeface="Arial" pitchFamily="34" charset="0"/>
                        <a:defRPr sz="2800" kern="1200">
                          <a:solidFill>
                            <a:schemeClr val="tx1"/>
                          </a:solidFill>
                          <a:latin typeface="Calibri" pitchFamily="34" charset="0"/>
                          <a:ea typeface=""/>
                          <a:cs typeface=""/>
                        </a:defRPr>
                      </a:lvl2pPr>
                      <a:lvl3pPr marL="1143000" indent="-228600" algn="l" defTabSz="914104" rtl="0" eaLnBrk="0" latinLnBrk="0" hangingPunct="0">
                        <a:spcBef>
                          <a:spcPct val="20000"/>
                        </a:spcBef>
                        <a:buFont typeface="Arial" pitchFamily="34" charset="0"/>
                        <a:defRPr sz="2400" kern="1200">
                          <a:solidFill>
                            <a:schemeClr val="tx1"/>
                          </a:solidFill>
                          <a:latin typeface="Calibri" pitchFamily="34" charset="0"/>
                          <a:ea typeface=""/>
                          <a:cs typeface=""/>
                        </a:defRPr>
                      </a:lvl3pPr>
                      <a:lvl4pPr marL="1600200" indent="-228600" algn="l" defTabSz="914104" rtl="0" eaLnBrk="0" latinLnBrk="0" hangingPunct="0">
                        <a:spcBef>
                          <a:spcPct val="20000"/>
                        </a:spcBef>
                        <a:buFont typeface="Arial" pitchFamily="34" charset="0"/>
                        <a:defRPr sz="2000" kern="1200">
                          <a:solidFill>
                            <a:schemeClr val="tx1"/>
                          </a:solidFill>
                          <a:latin typeface="Calibri" pitchFamily="34" charset="0"/>
                          <a:ea typeface=""/>
                          <a:cs typeface=""/>
                        </a:defRPr>
                      </a:lvl4pPr>
                      <a:lvl5pPr marL="2057400" indent="-228600" algn="l" defTabSz="914104" rtl="0" eaLnBrk="0" latinLnBrk="0" hangingPunct="0">
                        <a:spcBef>
                          <a:spcPct val="20000"/>
                        </a:spcBef>
                        <a:buFont typeface="Arial" pitchFamily="34" charset="0"/>
                        <a:defRPr sz="2000" kern="1200">
                          <a:solidFill>
                            <a:schemeClr val="tx1"/>
                          </a:solidFill>
                          <a:latin typeface="Calibri" pitchFamily="34" charset="0"/>
                          <a:ea typeface=""/>
                          <a:cs typeface=""/>
                        </a:defRPr>
                      </a:lvl5pPr>
                      <a:lvl6pPr marL="2514600" indent="-228600" algn="l" defTabSz="914104" rtl="0" eaLnBrk="0" fontAlgn="base" latinLnBrk="0" hangingPunct="0">
                        <a:spcBef>
                          <a:spcPct val="20000"/>
                        </a:spcBef>
                        <a:spcAft>
                          <a:spcPct val="0"/>
                        </a:spcAft>
                        <a:buFont typeface="Arial" pitchFamily="34" charset="0"/>
                        <a:defRPr sz="2000" kern="1200">
                          <a:solidFill>
                            <a:schemeClr val="tx1"/>
                          </a:solidFill>
                          <a:latin typeface="Calibri" pitchFamily="34" charset="0"/>
                          <a:ea typeface=""/>
                          <a:cs typeface=""/>
                        </a:defRPr>
                      </a:lvl6pPr>
                      <a:lvl7pPr marL="2971800" indent="-228600" algn="l" defTabSz="914104" rtl="0" eaLnBrk="0" fontAlgn="base" latinLnBrk="0" hangingPunct="0">
                        <a:spcBef>
                          <a:spcPct val="20000"/>
                        </a:spcBef>
                        <a:spcAft>
                          <a:spcPct val="0"/>
                        </a:spcAft>
                        <a:buFont typeface="Arial" pitchFamily="34" charset="0"/>
                        <a:defRPr sz="2000" kern="1200">
                          <a:solidFill>
                            <a:schemeClr val="tx1"/>
                          </a:solidFill>
                          <a:latin typeface="Calibri" pitchFamily="34" charset="0"/>
                          <a:ea typeface=""/>
                          <a:cs typeface=""/>
                        </a:defRPr>
                      </a:lvl7pPr>
                      <a:lvl8pPr marL="3429000" indent="-228600" algn="l" defTabSz="914104" rtl="0" eaLnBrk="0" fontAlgn="base" latinLnBrk="0" hangingPunct="0">
                        <a:spcBef>
                          <a:spcPct val="20000"/>
                        </a:spcBef>
                        <a:spcAft>
                          <a:spcPct val="0"/>
                        </a:spcAft>
                        <a:buFont typeface="Arial" pitchFamily="34" charset="0"/>
                        <a:defRPr sz="2000" kern="1200">
                          <a:solidFill>
                            <a:schemeClr val="tx1"/>
                          </a:solidFill>
                          <a:latin typeface="Calibri" pitchFamily="34" charset="0"/>
                          <a:ea typeface=""/>
                          <a:cs typeface=""/>
                        </a:defRPr>
                      </a:lvl8pPr>
                      <a:lvl9pPr marL="3886200" indent="-228600" algn="l" defTabSz="914104" rtl="0" eaLnBrk="0" fontAlgn="base" latinLnBrk="0" hangingPunct="0">
                        <a:spcBef>
                          <a:spcPct val="20000"/>
                        </a:spcBef>
                        <a:spcAft>
                          <a:spcPct val="0"/>
                        </a:spcAft>
                        <a:buFont typeface="Arial" pitchFamily="34" charset="0"/>
                        <a:defRPr sz="2000" kern="1200">
                          <a:solidFill>
                            <a:schemeClr val="tx1"/>
                          </a:solidFill>
                          <a:latin typeface="Calibri" pitchFamily="34" charset="0"/>
                          <a:ea typeface=""/>
                          <a:cs typeface=""/>
                        </a:defRPr>
                      </a:lvl9pPr>
                    </a:lstStyle>
                    <a:p>
                      <a:pPr marL="285750" marR="0" lvl="0" indent="-2160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ru-RU" altLang="ru-RU" sz="1500" b="0" i="0" u="none" strike="noStrike" cap="none" normalizeH="0" baseline="0" dirty="0" smtClean="0">
                          <a:ln>
                            <a:noFill/>
                          </a:ln>
                          <a:solidFill>
                            <a:srgbClr val="FF0000"/>
                          </a:solidFill>
                          <a:effectLst/>
                          <a:latin typeface="Times New Roman" pitchFamily="18" charset="0"/>
                          <a:cs typeface="Times New Roman" pitchFamily="18" charset="0"/>
                        </a:rPr>
                        <a:t>Произведена оплата без фактического выполнения строительных работ по акту о приемке выполненных работ на общую на сумму </a:t>
                      </a:r>
                      <a:r>
                        <a:rPr kumimoji="0" lang="ru-RU" altLang="ru-RU" sz="1500" b="1" i="0" u="none" strike="noStrike" cap="none" normalizeH="0" baseline="0" dirty="0" smtClean="0">
                          <a:ln>
                            <a:noFill/>
                          </a:ln>
                          <a:solidFill>
                            <a:srgbClr val="FF0000"/>
                          </a:solidFill>
                          <a:effectLst/>
                          <a:latin typeface="Times New Roman" pitchFamily="18" charset="0"/>
                          <a:cs typeface="Times New Roman" pitchFamily="18" charset="0"/>
                        </a:rPr>
                        <a:t>314 073,80</a:t>
                      </a:r>
                      <a:r>
                        <a:rPr kumimoji="0" lang="ru-RU" altLang="ru-RU" sz="1500" b="0" i="0" u="none" strike="noStrike" cap="none" normalizeH="0" baseline="0" dirty="0" smtClean="0">
                          <a:ln>
                            <a:noFill/>
                          </a:ln>
                          <a:solidFill>
                            <a:srgbClr val="FF0000"/>
                          </a:solidFill>
                          <a:effectLst/>
                          <a:latin typeface="Times New Roman" pitchFamily="18" charset="0"/>
                          <a:cs typeface="Times New Roman" pitchFamily="18" charset="0"/>
                        </a:rPr>
                        <a:t> тыс. рублей;</a:t>
                      </a:r>
                    </a:p>
                    <a:p>
                      <a:pPr marL="285750" marR="0" lvl="0" indent="-2160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ru-RU" altLang="ru-RU" sz="1500" b="0" i="0" u="none" strike="noStrike" cap="none" normalizeH="0" baseline="0" dirty="0" smtClean="0">
                          <a:ln>
                            <a:noFill/>
                          </a:ln>
                          <a:solidFill>
                            <a:srgbClr val="FF0000"/>
                          </a:solidFill>
                          <a:effectLst/>
                          <a:latin typeface="Times New Roman" pitchFamily="18" charset="0"/>
                          <a:cs typeface="Times New Roman" pitchFamily="18" charset="0"/>
                        </a:rPr>
                        <a:t>Включение в состав прямых затрат и отнесение на себестоимость расходов, не связанных с непосредственным выполнением строительно-монтажных работ (далее - СМР)</a:t>
                      </a:r>
                      <a:r>
                        <a:rPr kumimoji="0" lang="en-US" altLang="ru-RU" sz="1500" b="0" i="0" u="none" strike="noStrike" cap="none" normalizeH="0" baseline="0" dirty="0" smtClean="0">
                          <a:ln>
                            <a:noFill/>
                          </a:ln>
                          <a:solidFill>
                            <a:srgbClr val="FF0000"/>
                          </a:solidFill>
                          <a:effectLst/>
                          <a:latin typeface="Times New Roman" pitchFamily="18" charset="0"/>
                          <a:cs typeface="Times New Roman" pitchFamily="18" charset="0"/>
                        </a:rPr>
                        <a:t>;</a:t>
                      </a:r>
                      <a:endParaRPr kumimoji="0" lang="ru-RU" altLang="ru-RU" sz="1500" b="0" i="0" u="none" strike="noStrike" cap="none" normalizeH="0" baseline="0" dirty="0" smtClean="0">
                        <a:ln>
                          <a:noFill/>
                        </a:ln>
                        <a:solidFill>
                          <a:srgbClr val="FF0000"/>
                        </a:solidFill>
                        <a:effectLst/>
                        <a:latin typeface="Times New Roman" pitchFamily="18" charset="0"/>
                        <a:cs typeface="Times New Roman" pitchFamily="18" charset="0"/>
                      </a:endParaRPr>
                    </a:p>
                    <a:p>
                      <a:pPr marL="285750" marR="0" lvl="0" indent="-2160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ru-RU" altLang="ru-RU" sz="1500" b="0" i="0" u="none" strike="noStrike" cap="none" normalizeH="0" baseline="0" dirty="0" smtClean="0">
                          <a:ln>
                            <a:noFill/>
                          </a:ln>
                          <a:solidFill>
                            <a:srgbClr val="FF0000"/>
                          </a:solidFill>
                          <a:effectLst/>
                          <a:latin typeface="Times New Roman" pitchFamily="18" charset="0"/>
                          <a:cs typeface="Times New Roman" pitchFamily="18" charset="0"/>
                        </a:rPr>
                        <a:t>Отнесение в состав прямых расходов затрат по оплате труда персонала, непосредственно участвующего </a:t>
                      </a:r>
                      <a:br>
                        <a:rPr kumimoji="0" lang="ru-RU" altLang="ru-RU" sz="1500" b="0" i="0" u="none" strike="noStrike" cap="none" normalizeH="0" baseline="0" dirty="0" smtClean="0">
                          <a:ln>
                            <a:noFill/>
                          </a:ln>
                          <a:solidFill>
                            <a:srgbClr val="FF0000"/>
                          </a:solidFill>
                          <a:effectLst/>
                          <a:latin typeface="Times New Roman" pitchFamily="18" charset="0"/>
                          <a:cs typeface="Times New Roman" pitchFamily="18" charset="0"/>
                        </a:rPr>
                      </a:br>
                      <a:r>
                        <a:rPr kumimoji="0" lang="ru-RU" altLang="ru-RU" sz="1500" b="0" i="0" u="none" strike="noStrike" cap="none" normalizeH="0" baseline="0" dirty="0" smtClean="0">
                          <a:ln>
                            <a:noFill/>
                          </a:ln>
                          <a:solidFill>
                            <a:srgbClr val="FF0000"/>
                          </a:solidFill>
                          <a:effectLst/>
                          <a:latin typeface="Times New Roman" pitchFamily="18" charset="0"/>
                          <a:cs typeface="Times New Roman" pitchFamily="18" charset="0"/>
                        </a:rPr>
                        <a:t>в выполнении СМР в период, когда работы фактически не производились;</a:t>
                      </a:r>
                    </a:p>
                    <a:p>
                      <a:pPr marL="285750" marR="0" lvl="0" indent="-2160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ru-RU" altLang="ru-RU" sz="1500" b="0" i="0" u="none" strike="noStrike" cap="none" normalizeH="0" baseline="0" dirty="0" smtClean="0">
                          <a:ln>
                            <a:noFill/>
                          </a:ln>
                          <a:solidFill>
                            <a:srgbClr val="FF0000"/>
                          </a:solidFill>
                          <a:effectLst/>
                          <a:latin typeface="Times New Roman" pitchFamily="18" charset="0"/>
                          <a:cs typeface="Times New Roman" pitchFamily="18" charset="0"/>
                        </a:rPr>
                        <a:t>Отсутствие в первичных документах на общую сумму </a:t>
                      </a:r>
                      <a:r>
                        <a:rPr kumimoji="0" lang="ru-RU" altLang="ru-RU" sz="1500" b="1" i="0" u="none" strike="noStrike" cap="none" normalizeH="0" baseline="0" dirty="0" smtClean="0">
                          <a:ln>
                            <a:noFill/>
                          </a:ln>
                          <a:solidFill>
                            <a:srgbClr val="FF0000"/>
                          </a:solidFill>
                          <a:effectLst/>
                          <a:latin typeface="Times New Roman" pitchFamily="18" charset="0"/>
                          <a:cs typeface="Times New Roman" pitchFamily="18" charset="0"/>
                        </a:rPr>
                        <a:t>1 841,77 </a:t>
                      </a:r>
                      <a:r>
                        <a:rPr kumimoji="0" lang="ru-RU" altLang="ru-RU" sz="1500" b="0" i="0" u="none" strike="noStrike" cap="none" normalizeH="0" baseline="0" dirty="0" smtClean="0">
                          <a:ln>
                            <a:noFill/>
                          </a:ln>
                          <a:solidFill>
                            <a:srgbClr val="FF0000"/>
                          </a:solidFill>
                          <a:effectLst/>
                          <a:latin typeface="Times New Roman" pitchFamily="18" charset="0"/>
                          <a:cs typeface="Times New Roman" pitchFamily="18" charset="0"/>
                        </a:rPr>
                        <a:t>тыс. руб. реквизитов, позволяющих идентифицировать их принадлежность контракту;</a:t>
                      </a:r>
                    </a:p>
                    <a:p>
                      <a:pPr marL="285750" marR="0" lvl="0" indent="-2160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ru-RU" altLang="ru-RU" sz="1500" b="0" i="0" u="none" strike="noStrike" cap="none" normalizeH="0" baseline="0" dirty="0" smtClean="0">
                          <a:ln>
                            <a:noFill/>
                          </a:ln>
                          <a:solidFill>
                            <a:srgbClr val="FF0000"/>
                          </a:solidFill>
                          <a:effectLst/>
                          <a:latin typeface="Times New Roman" pitchFamily="18" charset="0"/>
                          <a:cs typeface="Times New Roman" pitchFamily="18" charset="0"/>
                        </a:rPr>
                        <a:t>Несоответствие данных раздельного учета фактическим показателям расходной декларации</a:t>
                      </a:r>
                      <a:r>
                        <a:rPr kumimoji="0" lang="en-US" altLang="ru-RU" sz="1500" b="0" i="0" u="none" strike="noStrike" cap="none" normalizeH="0" baseline="0" dirty="0" smtClean="0">
                          <a:ln>
                            <a:noFill/>
                          </a:ln>
                          <a:solidFill>
                            <a:srgbClr val="FF0000"/>
                          </a:solidFill>
                          <a:effectLst/>
                          <a:latin typeface="Times New Roman" pitchFamily="18" charset="0"/>
                          <a:cs typeface="Times New Roman" pitchFamily="18" charset="0"/>
                        </a:rPr>
                        <a:t>;</a:t>
                      </a:r>
                      <a:endParaRPr kumimoji="0" lang="ru-RU" altLang="ru-RU" sz="1500" b="0" i="0" u="none" strike="noStrike" cap="none" normalizeH="0" baseline="0" dirty="0" smtClean="0">
                        <a:ln>
                          <a:noFill/>
                        </a:ln>
                        <a:solidFill>
                          <a:srgbClr val="FF0000"/>
                        </a:solidFill>
                        <a:effectLst/>
                        <a:latin typeface="Times New Roman" pitchFamily="18" charset="0"/>
                        <a:cs typeface="Times New Roman" pitchFamily="18" charset="0"/>
                      </a:endParaRPr>
                    </a:p>
                    <a:p>
                      <a:pPr marL="285750" marR="0" lvl="0" indent="-2160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ru-RU" altLang="ru-RU" sz="1500" b="0" i="0" u="none" strike="noStrike" cap="none" normalizeH="0" baseline="0" dirty="0" smtClean="0">
                          <a:ln>
                            <a:noFill/>
                          </a:ln>
                          <a:solidFill>
                            <a:srgbClr val="FF0000"/>
                          </a:solidFill>
                          <a:effectLst/>
                          <a:latin typeface="Times New Roman" pitchFamily="18" charset="0"/>
                          <a:cs typeface="Times New Roman" pitchFamily="18" charset="0"/>
                        </a:rPr>
                        <a:t>Включение в состав расходной декларации некорректно исчисленного НДС </a:t>
                      </a:r>
                      <a:endParaRPr kumimoji="0" lang="ru-RU" altLang="ru-RU" sz="1500" b="0" i="0" u="none" strike="noStrike" cap="none" normalizeH="0" baseline="0" dirty="0" smtClean="0">
                        <a:ln>
                          <a:noFill/>
                        </a:ln>
                        <a:solidFill>
                          <a:srgbClr val="FF0000"/>
                        </a:solidFill>
                        <a:effectLst/>
                        <a:latin typeface="Times New Roman" pitchFamily="18" charset="0"/>
                        <a:cs typeface="Times New Roman" pitchFamily="18" charset="0"/>
                      </a:endParaRPr>
                    </a:p>
                    <a:p>
                      <a:pPr marL="6975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ru-RU" altLang="ru-RU" sz="15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ru-RU" altLang="ru-RU" sz="1500" b="0" i="0" u="none" strike="noStrike" cap="none" normalizeH="0" baseline="0" dirty="0" smtClean="0">
                          <a:ln>
                            <a:noFill/>
                          </a:ln>
                          <a:solidFill>
                            <a:srgbClr val="FF0000"/>
                          </a:solidFill>
                          <a:effectLst/>
                          <a:latin typeface="Times New Roman" pitchFamily="18" charset="0"/>
                          <a:cs typeface="Times New Roman" pitchFamily="18" charset="0"/>
                        </a:rPr>
                        <a:t>без уменьшения на суммы НДС, подлежащие зачету)</a:t>
                      </a:r>
                      <a:r>
                        <a:rPr kumimoji="0" lang="en-US" altLang="ru-RU" sz="1500" b="0" i="0" u="none" strike="noStrike" cap="none" normalizeH="0" baseline="0" dirty="0" smtClean="0">
                          <a:ln>
                            <a:noFill/>
                          </a:ln>
                          <a:solidFill>
                            <a:srgbClr val="FF0000"/>
                          </a:solidFill>
                          <a:effectLst/>
                          <a:latin typeface="Times New Roman" pitchFamily="18" charset="0"/>
                          <a:cs typeface="Times New Roman" pitchFamily="18" charset="0"/>
                        </a:rPr>
                        <a:t>;</a:t>
                      </a:r>
                    </a:p>
                    <a:p>
                      <a:pPr marL="285750" marR="0" lvl="0" indent="-2160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ru-RU" altLang="ru-RU" sz="1500" b="0" i="0" u="none" strike="noStrike" kern="1200" cap="none" normalizeH="0" baseline="0" dirty="0" smtClean="0">
                          <a:ln>
                            <a:noFill/>
                          </a:ln>
                          <a:solidFill>
                            <a:srgbClr val="FF0000"/>
                          </a:solidFill>
                          <a:effectLst/>
                          <a:latin typeface="Times New Roman" pitchFamily="18" charset="0"/>
                          <a:ea typeface="+mn-ea"/>
                          <a:cs typeface="Times New Roman" pitchFamily="18" charset="0"/>
                        </a:rPr>
                        <a:t>Отнесение в состав прямых затрат расходов на общую сумму </a:t>
                      </a:r>
                      <a:r>
                        <a:rPr kumimoji="0" lang="ru-RU" altLang="ru-RU" sz="1500" b="1" i="0" u="none" strike="noStrike" kern="1200" cap="none" normalizeH="0" baseline="0" dirty="0" smtClean="0">
                          <a:ln>
                            <a:noFill/>
                          </a:ln>
                          <a:solidFill>
                            <a:srgbClr val="FF0000"/>
                          </a:solidFill>
                          <a:effectLst/>
                          <a:latin typeface="Times New Roman" pitchFamily="18" charset="0"/>
                          <a:ea typeface="+mn-ea"/>
                          <a:cs typeface="Times New Roman" pitchFamily="18" charset="0"/>
                        </a:rPr>
                        <a:t>22 071,52 </a:t>
                      </a:r>
                      <a:r>
                        <a:rPr kumimoji="0" lang="ru-RU" altLang="ru-RU" sz="1500" b="0" i="0" u="none" strike="noStrike" kern="1200" cap="none" normalizeH="0" baseline="0" dirty="0" smtClean="0">
                          <a:ln>
                            <a:noFill/>
                          </a:ln>
                          <a:solidFill>
                            <a:srgbClr val="FF0000"/>
                          </a:solidFill>
                          <a:effectLst/>
                          <a:latin typeface="Times New Roman" pitchFamily="18" charset="0"/>
                          <a:ea typeface="+mn-ea"/>
                          <a:cs typeface="Times New Roman" pitchFamily="18" charset="0"/>
                        </a:rPr>
                        <a:t>тыс. руб., </a:t>
                      </a:r>
                      <a:r>
                        <a:rPr kumimoji="0" lang="ru-RU" altLang="ru-RU" sz="1500" b="1" i="0" u="none" strike="noStrike" kern="1200" cap="none" normalizeH="0" baseline="0" dirty="0" smtClean="0">
                          <a:ln>
                            <a:noFill/>
                          </a:ln>
                          <a:solidFill>
                            <a:srgbClr val="FF0000"/>
                          </a:solidFill>
                          <a:effectLst/>
                          <a:latin typeface="Times New Roman" pitchFamily="18" charset="0"/>
                          <a:ea typeface="+mn-ea"/>
                          <a:cs typeface="Times New Roman" pitchFamily="18" charset="0"/>
                        </a:rPr>
                        <a:t>не связанных </a:t>
                      </a:r>
                      <a:br>
                        <a:rPr kumimoji="0" lang="ru-RU" altLang="ru-RU" sz="1500" b="1" i="0" u="none" strike="noStrike" kern="1200" cap="none" normalizeH="0" baseline="0" dirty="0" smtClean="0">
                          <a:ln>
                            <a:noFill/>
                          </a:ln>
                          <a:solidFill>
                            <a:srgbClr val="FF0000"/>
                          </a:solidFill>
                          <a:effectLst/>
                          <a:latin typeface="Times New Roman" pitchFamily="18" charset="0"/>
                          <a:ea typeface="+mn-ea"/>
                          <a:cs typeface="Times New Roman" pitchFamily="18" charset="0"/>
                        </a:rPr>
                      </a:br>
                      <a:r>
                        <a:rPr kumimoji="0" lang="ru-RU" altLang="ru-RU" sz="1500" b="1" i="0" u="none" strike="noStrike" kern="1200" cap="none" normalizeH="0" baseline="0" dirty="0" smtClean="0">
                          <a:ln>
                            <a:noFill/>
                          </a:ln>
                          <a:solidFill>
                            <a:srgbClr val="FF0000"/>
                          </a:solidFill>
                          <a:effectLst/>
                          <a:latin typeface="Times New Roman" pitchFamily="18" charset="0"/>
                          <a:ea typeface="+mn-ea"/>
                          <a:cs typeface="Times New Roman" pitchFamily="18" charset="0"/>
                        </a:rPr>
                        <a:t>с непосредственным выполнением СМР;</a:t>
                      </a:r>
                    </a:p>
                    <a:p>
                      <a:pPr marL="285750" marR="0" lvl="0" indent="-2160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ru-RU" altLang="ru-RU" sz="1500" b="0" i="0" u="none" strike="noStrike" kern="1200" cap="none" normalizeH="0" baseline="0" dirty="0" smtClean="0">
                          <a:ln>
                            <a:noFill/>
                          </a:ln>
                          <a:solidFill>
                            <a:srgbClr val="FF0000"/>
                          </a:solidFill>
                          <a:effectLst/>
                          <a:latin typeface="Times New Roman" pitchFamily="18" charset="0"/>
                          <a:ea typeface="+mn-ea"/>
                          <a:cs typeface="Times New Roman" pitchFamily="18" charset="0"/>
                        </a:rPr>
                        <a:t>Отвлечение ресурсов ГК в сумме </a:t>
                      </a:r>
                      <a:r>
                        <a:rPr kumimoji="0" lang="ru-RU" altLang="ru-RU" sz="1500" b="1" i="0" u="none" strike="noStrike" kern="1200" cap="none" normalizeH="0" baseline="0" dirty="0" smtClean="0">
                          <a:ln>
                            <a:noFill/>
                          </a:ln>
                          <a:solidFill>
                            <a:srgbClr val="FF0000"/>
                          </a:solidFill>
                          <a:effectLst/>
                          <a:latin typeface="Times New Roman" pitchFamily="18" charset="0"/>
                          <a:ea typeface="+mn-ea"/>
                          <a:cs typeface="Times New Roman" pitchFamily="18" charset="0"/>
                        </a:rPr>
                        <a:t>40 149,23 </a:t>
                      </a:r>
                      <a:r>
                        <a:rPr kumimoji="0" lang="ru-RU" altLang="ru-RU" sz="1500" b="0" i="0" u="none" strike="noStrike" kern="1200" cap="none" normalizeH="0" baseline="0" dirty="0" smtClean="0">
                          <a:ln>
                            <a:noFill/>
                          </a:ln>
                          <a:solidFill>
                            <a:srgbClr val="FF0000"/>
                          </a:solidFill>
                          <a:effectLst/>
                          <a:latin typeface="Times New Roman" pitchFamily="18" charset="0"/>
                          <a:ea typeface="+mn-ea"/>
                          <a:cs typeface="Times New Roman" pitchFamily="18" charset="0"/>
                        </a:rPr>
                        <a:t>тыс. руб. </a:t>
                      </a:r>
                      <a:r>
                        <a:rPr kumimoji="0" lang="ru-RU" altLang="ru-RU" sz="1500" b="1" i="0" u="none" strike="noStrike" kern="1200" cap="none" normalizeH="0" baseline="0" dirty="0" smtClean="0">
                          <a:ln>
                            <a:noFill/>
                          </a:ln>
                          <a:solidFill>
                            <a:srgbClr val="FF0000"/>
                          </a:solidFill>
                          <a:effectLst/>
                          <a:latin typeface="Times New Roman" pitchFamily="18" charset="0"/>
                          <a:ea typeface="+mn-ea"/>
                          <a:cs typeface="Times New Roman" pitchFamily="18" charset="0"/>
                        </a:rPr>
                        <a:t>на перечисление НДС</a:t>
                      </a:r>
                      <a:r>
                        <a:rPr kumimoji="0" lang="ru-RU" altLang="ru-RU" sz="1500" b="0" i="0" u="none" strike="noStrike" kern="1200" cap="none" normalizeH="0" baseline="0" dirty="0" smtClean="0">
                          <a:ln>
                            <a:noFill/>
                          </a:ln>
                          <a:solidFill>
                            <a:srgbClr val="FF0000"/>
                          </a:solidFill>
                          <a:effectLst/>
                          <a:latin typeface="Times New Roman" pitchFamily="18" charset="0"/>
                          <a:ea typeface="+mn-ea"/>
                          <a:cs typeface="Times New Roman" pitchFamily="18" charset="0"/>
                        </a:rPr>
                        <a:t>, исчисленного </a:t>
                      </a:r>
                      <a:br>
                        <a:rPr kumimoji="0" lang="ru-RU" altLang="ru-RU" sz="1500" b="0" i="0" u="none" strike="noStrike" kern="1200" cap="none" normalizeH="0" baseline="0" dirty="0" smtClean="0">
                          <a:ln>
                            <a:noFill/>
                          </a:ln>
                          <a:solidFill>
                            <a:srgbClr val="FF0000"/>
                          </a:solidFill>
                          <a:effectLst/>
                          <a:latin typeface="Times New Roman" pitchFamily="18" charset="0"/>
                          <a:ea typeface="+mn-ea"/>
                          <a:cs typeface="Times New Roman" pitchFamily="18" charset="0"/>
                        </a:rPr>
                      </a:br>
                      <a:r>
                        <a:rPr kumimoji="0" lang="ru-RU" altLang="ru-RU" sz="1500" b="0" i="0" u="none" strike="noStrike" kern="1200" cap="none" normalizeH="0" baseline="0" dirty="0" smtClean="0">
                          <a:ln>
                            <a:noFill/>
                          </a:ln>
                          <a:solidFill>
                            <a:srgbClr val="FF0000"/>
                          </a:solidFill>
                          <a:effectLst/>
                          <a:latin typeface="Times New Roman" pitchFamily="18" charset="0"/>
                          <a:ea typeface="+mn-ea"/>
                          <a:cs typeface="Times New Roman" pitchFamily="18" charset="0"/>
                        </a:rPr>
                        <a:t>от налогооблагаемой базы, сформированной по итогам реализации иных ГК </a:t>
                      </a:r>
                      <a:endParaRPr kumimoji="0" lang="ru-RU" altLang="ru-RU" sz="1500" b="0" i="0" u="none" strike="noStrike" kern="1200" cap="none" normalizeH="0" baseline="0" dirty="0" smtClean="0">
                        <a:ln>
                          <a:noFill/>
                        </a:ln>
                        <a:solidFill>
                          <a:srgbClr val="FF0000"/>
                        </a:solidFill>
                        <a:effectLst/>
                        <a:latin typeface="Times New Roman" pitchFamily="18" charset="0"/>
                        <a:ea typeface="+mn-ea"/>
                        <a:cs typeface="Times New Roman" pitchFamily="18" charset="0"/>
                      </a:endParaRPr>
                    </a:p>
                    <a:p>
                      <a:pPr marL="6975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ru-RU" altLang="ru-RU" sz="1500" b="0" i="0" u="none" strike="noStrike" kern="1200" cap="none" normalizeH="0" baseline="0" dirty="0" smtClean="0">
                          <a:ln>
                            <a:noFill/>
                          </a:ln>
                          <a:solidFill>
                            <a:srgbClr val="FF0000"/>
                          </a:solidFill>
                          <a:effectLst/>
                          <a:latin typeface="Times New Roman" pitchFamily="18" charset="0"/>
                          <a:ea typeface="+mn-ea"/>
                          <a:cs typeface="Times New Roman" pitchFamily="18" charset="0"/>
                        </a:rPr>
                        <a:t>    (</a:t>
                      </a:r>
                      <a:r>
                        <a:rPr kumimoji="0" lang="ru-RU" altLang="ru-RU" sz="1500" b="0" i="0" u="none" strike="noStrike" kern="1200" cap="none" normalizeH="0" baseline="0" dirty="0" smtClean="0">
                          <a:ln>
                            <a:noFill/>
                          </a:ln>
                          <a:solidFill>
                            <a:srgbClr val="FF0000"/>
                          </a:solidFill>
                          <a:effectLst/>
                          <a:latin typeface="Times New Roman" pitchFamily="18" charset="0"/>
                          <a:ea typeface="+mn-ea"/>
                          <a:cs typeface="Times New Roman" pitchFamily="18" charset="0"/>
                        </a:rPr>
                        <a:t>ФХД предприятия в целом).</a:t>
                      </a:r>
                      <a:endParaRPr kumimoji="0" lang="ru-RU" altLang="ru-RU" sz="1500" b="0" i="0" u="none" strike="noStrike" cap="none" normalizeH="0" baseline="0" dirty="0" smtClean="0">
                        <a:ln>
                          <a:noFill/>
                        </a:ln>
                        <a:solidFill>
                          <a:srgbClr val="FF0000"/>
                        </a:solidFill>
                        <a:effectLst/>
                        <a:latin typeface="Times New Roman" pitchFamily="18" charset="0"/>
                        <a:cs typeface="Times New Roman" pitchFamily="18" charset="0"/>
                      </a:endParaRPr>
                    </a:p>
                  </a:txBody>
                  <a:tcPr marL="75601" marR="0" marT="64007" marB="64007" horzOverflow="overflow">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chemeClr val="bg2">
                        <a:alpha val="11000"/>
                      </a:schemeClr>
                    </a:solidFill>
                  </a:tcPr>
                </a:tc>
              </a:tr>
              <a:tr h="1133854">
                <a:tc>
                  <a:txBody>
                    <a:bodyPr/>
                    <a:lstStyle/>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endParaRPr kumimoji="0" lang="ru-RU" altLang="ru-RU" sz="1300" b="0" i="1" u="none" strike="noStrike" cap="none" normalizeH="0" baseline="0" dirty="0" smtClean="0">
                        <a:ln>
                          <a:noFill/>
                        </a:ln>
                        <a:solidFill>
                          <a:schemeClr val="accent5">
                            <a:lumMod val="50000"/>
                          </a:schemeClr>
                        </a:solidFill>
                        <a:effectLst/>
                        <a:latin typeface="Times New Roman" pitchFamily="18" charset="0"/>
                        <a:cs typeface="Times New Roman" pitchFamily="18" charset="0"/>
                      </a:endParaRP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endParaRPr kumimoji="0" lang="ru-RU" altLang="ru-RU" sz="1300" b="0" i="1" u="none" strike="noStrike" cap="none" normalizeH="0" baseline="0" dirty="0" smtClean="0">
                        <a:ln>
                          <a:noFill/>
                        </a:ln>
                        <a:solidFill>
                          <a:schemeClr val="accent5">
                            <a:lumMod val="50000"/>
                          </a:schemeClr>
                        </a:solidFill>
                        <a:effectLst/>
                        <a:latin typeface="Times New Roman" pitchFamily="18" charset="0"/>
                        <a:cs typeface="Times New Roman" pitchFamily="18" charset="0"/>
                      </a:endParaRP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endParaRPr kumimoji="0" lang="ru-RU" altLang="ru-RU" sz="1300" b="0" i="1" u="none" strike="noStrike" cap="none" normalizeH="0" baseline="0" dirty="0" smtClean="0">
                        <a:ln>
                          <a:noFill/>
                        </a:ln>
                        <a:solidFill>
                          <a:schemeClr val="accent5">
                            <a:lumMod val="50000"/>
                          </a:schemeClr>
                        </a:solidFill>
                        <a:effectLst/>
                        <a:latin typeface="Times New Roman" pitchFamily="18" charset="0"/>
                        <a:cs typeface="Times New Roman" pitchFamily="18" charset="0"/>
                      </a:endParaRP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endParaRPr kumimoji="0" lang="ru-RU" altLang="ru-RU" sz="1300" b="0" i="1" u="none" strike="noStrike" cap="none" normalizeH="0" baseline="0" dirty="0" smtClean="0">
                        <a:ln>
                          <a:noFill/>
                        </a:ln>
                        <a:solidFill>
                          <a:schemeClr val="accent5">
                            <a:lumMod val="50000"/>
                          </a:schemeClr>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ru-RU" altLang="ru-RU" sz="1400" b="1" i="0" u="none" strike="noStrike" cap="none" normalizeH="0" baseline="0" dirty="0" smtClean="0">
                          <a:ln>
                            <a:noFill/>
                          </a:ln>
                          <a:solidFill>
                            <a:schemeClr val="accent5">
                              <a:lumMod val="50000"/>
                            </a:schemeClr>
                          </a:solidFill>
                          <a:effectLst/>
                          <a:latin typeface="Times New Roman" pitchFamily="18" charset="0"/>
                          <a:cs typeface="Times New Roman" pitchFamily="18" charset="0"/>
                        </a:rPr>
                        <a:t>от 30 ноября 2017 г. № 485</a:t>
                      </a:r>
                      <a:r>
                        <a:rPr kumimoji="0" lang="ru-RU" altLang="ru-RU" sz="1400" b="0" i="0" u="none" strike="noStrike" cap="none" normalizeH="0" baseline="0" dirty="0" smtClean="0">
                          <a:ln>
                            <a:noFill/>
                          </a:ln>
                          <a:solidFill>
                            <a:schemeClr val="accent5">
                              <a:lumMod val="50000"/>
                            </a:schemeClr>
                          </a:solidFill>
                          <a:effectLst/>
                          <a:latin typeface="Times New Roman" pitchFamily="18" charset="0"/>
                          <a:cs typeface="Times New Roman" pitchFamily="18" charset="0"/>
                        </a:rPr>
                        <a:t> </a:t>
                      </a:r>
                      <a:r>
                        <a:rPr kumimoji="0" lang="ru-RU" altLang="ru-RU" sz="1400" b="1" i="0" u="none" strike="noStrike" cap="none" normalizeH="0" baseline="0" dirty="0" smtClean="0">
                          <a:ln>
                            <a:noFill/>
                          </a:ln>
                          <a:solidFill>
                            <a:schemeClr val="accent5">
                              <a:lumMod val="50000"/>
                            </a:schemeClr>
                          </a:solidFill>
                          <a:effectLst/>
                          <a:latin typeface="Times New Roman" pitchFamily="18" charset="0"/>
                          <a:cs typeface="Times New Roman" pitchFamily="18" charset="0"/>
                        </a:rPr>
                        <a:t> </a:t>
                      </a:r>
                    </a:p>
                  </a:txBody>
                  <a:tcPr marL="96008" marR="96008" marT="64007" marB="64007" horzOverflow="overflow">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chemeClr val="bg2">
                        <a:alpha val="11000"/>
                      </a:schemeClr>
                    </a:solidFill>
                  </a:tcPr>
                </a:tc>
                <a:tc>
                  <a:txBody>
                    <a:bodyPr/>
                    <a:lstStyle/>
                    <a:p>
                      <a:pPr marL="285750" marR="0" lvl="0" indent="-2160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endParaRPr kumimoji="0" lang="ru-RU" altLang="ru-RU" sz="1500" b="0" i="0" u="none" strike="noStrike" kern="1200" cap="none" normalizeH="0" baseline="0" dirty="0" smtClean="0">
                        <a:ln>
                          <a:noFill/>
                        </a:ln>
                        <a:solidFill>
                          <a:schemeClr val="accent5">
                            <a:lumMod val="50000"/>
                          </a:schemeClr>
                        </a:solidFill>
                        <a:effectLst/>
                        <a:latin typeface="Times New Roman" pitchFamily="18" charset="0"/>
                        <a:ea typeface=""/>
                        <a:cs typeface="Times New Roman" pitchFamily="18" charset="0"/>
                      </a:endParaRPr>
                    </a:p>
                    <a:p>
                      <a:pPr marL="285750" marR="0" lvl="0" indent="-2160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ru-RU" altLang="ru-RU" sz="1500" b="0" i="0" u="none" strike="noStrike" kern="1200" cap="none" normalizeH="0" baseline="0" dirty="0" smtClean="0">
                          <a:ln>
                            <a:noFill/>
                          </a:ln>
                          <a:solidFill>
                            <a:srgbClr val="FF0000"/>
                          </a:solidFill>
                          <a:effectLst/>
                          <a:latin typeface="Times New Roman" pitchFamily="18" charset="0"/>
                          <a:ea typeface=""/>
                          <a:cs typeface="Times New Roman" pitchFamily="18" charset="0"/>
                        </a:rPr>
                        <a:t>Произведена оплата без фактического выполнения строительных работ по акту о приемке выполненных работ на общую сумму </a:t>
                      </a:r>
                      <a:r>
                        <a:rPr kumimoji="0" lang="ru-RU" altLang="ru-RU" sz="1500" b="1" i="0" u="none" strike="noStrike" kern="1200" cap="none" normalizeH="0" baseline="0" dirty="0" smtClean="0">
                          <a:ln>
                            <a:noFill/>
                          </a:ln>
                          <a:solidFill>
                            <a:srgbClr val="FF0000"/>
                          </a:solidFill>
                          <a:effectLst/>
                          <a:latin typeface="Times New Roman" pitchFamily="18" charset="0"/>
                          <a:ea typeface=""/>
                          <a:cs typeface="Times New Roman" pitchFamily="18" charset="0"/>
                        </a:rPr>
                        <a:t>101 556,60 </a:t>
                      </a:r>
                      <a:r>
                        <a:rPr kumimoji="0" lang="ru-RU" altLang="ru-RU" sz="1500" b="0" i="0" u="none" strike="noStrike" kern="1200" cap="none" normalizeH="0" baseline="0" dirty="0" smtClean="0">
                          <a:ln>
                            <a:noFill/>
                          </a:ln>
                          <a:solidFill>
                            <a:srgbClr val="FF0000"/>
                          </a:solidFill>
                          <a:effectLst/>
                          <a:latin typeface="Times New Roman" pitchFamily="18" charset="0"/>
                          <a:ea typeface=""/>
                          <a:cs typeface="Times New Roman" pitchFamily="18" charset="0"/>
                        </a:rPr>
                        <a:t>тыс. рублей</a:t>
                      </a:r>
                    </a:p>
                  </a:txBody>
                  <a:tcPr marL="75601" marR="0" marT="64007" marB="64007" horzOverflow="overflow">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chemeClr val="bg2">
                        <a:alpha val="11000"/>
                      </a:schemeClr>
                    </a:solidFill>
                  </a:tcPr>
                </a:tc>
              </a:tr>
              <a:tr h="2203639">
                <a:tc>
                  <a:txBody>
                    <a:body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endParaRPr kumimoji="0" lang="ru-RU" altLang="ru-RU" sz="1400" b="1" i="0" u="none" strike="noStrike" cap="none" normalizeH="0" baseline="0" dirty="0" smtClean="0">
                        <a:ln>
                          <a:noFill/>
                        </a:ln>
                        <a:solidFill>
                          <a:schemeClr val="accent5">
                            <a:lumMod val="50000"/>
                          </a:schemeClr>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endParaRPr kumimoji="0" lang="ru-RU" altLang="ru-RU" sz="1400" b="1" i="0" u="none" strike="noStrike" cap="none" normalizeH="0" baseline="0" dirty="0" smtClean="0">
                        <a:ln>
                          <a:noFill/>
                        </a:ln>
                        <a:solidFill>
                          <a:schemeClr val="accent5">
                            <a:lumMod val="50000"/>
                          </a:schemeClr>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endParaRPr kumimoji="0" lang="ru-RU" altLang="ru-RU" sz="1400" b="1" i="0" u="none" strike="noStrike" cap="none" normalizeH="0" baseline="0" dirty="0" smtClean="0">
                        <a:ln>
                          <a:noFill/>
                        </a:ln>
                        <a:solidFill>
                          <a:schemeClr val="accent5">
                            <a:lumMod val="50000"/>
                          </a:schemeClr>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endParaRPr kumimoji="0" lang="ru-RU" altLang="ru-RU" sz="1400" b="1" i="0" u="none" strike="noStrike" cap="none" normalizeH="0" baseline="0" dirty="0" smtClean="0">
                        <a:ln>
                          <a:noFill/>
                        </a:ln>
                        <a:solidFill>
                          <a:schemeClr val="accent5">
                            <a:lumMod val="50000"/>
                          </a:schemeClr>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endParaRPr kumimoji="0" lang="ru-RU" altLang="ru-RU" sz="1400" b="1" i="0" u="none" strike="noStrike" cap="none" normalizeH="0" baseline="0" dirty="0" smtClean="0">
                        <a:ln>
                          <a:noFill/>
                        </a:ln>
                        <a:solidFill>
                          <a:schemeClr val="accent5">
                            <a:lumMod val="50000"/>
                          </a:schemeClr>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ru-RU" altLang="ru-RU" sz="1400" b="1" i="0" u="none" strike="noStrike" cap="none" normalizeH="0" baseline="0" dirty="0" smtClean="0">
                          <a:ln>
                            <a:noFill/>
                          </a:ln>
                          <a:solidFill>
                            <a:schemeClr val="accent5">
                              <a:lumMod val="50000"/>
                            </a:schemeClr>
                          </a:solidFill>
                          <a:effectLst/>
                          <a:latin typeface="Times New Roman" pitchFamily="18" charset="0"/>
                          <a:cs typeface="Times New Roman" pitchFamily="18" charset="0"/>
                        </a:rPr>
                        <a:t>от 20 октября 2017 г. </a:t>
                      </a: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ru-RU" altLang="ru-RU" sz="1400" b="1" i="0" u="none" strike="noStrike" cap="none" normalizeH="0" baseline="0" dirty="0" smtClean="0">
                          <a:ln>
                            <a:noFill/>
                          </a:ln>
                          <a:solidFill>
                            <a:schemeClr val="accent5">
                              <a:lumMod val="50000"/>
                            </a:schemeClr>
                          </a:solidFill>
                          <a:effectLst/>
                          <a:latin typeface="Times New Roman" pitchFamily="18" charset="0"/>
                          <a:cs typeface="Times New Roman" pitchFamily="18" charset="0"/>
                        </a:rPr>
                        <a:t>№ 186-СМР/51/17 </a:t>
                      </a:r>
                    </a:p>
                  </a:txBody>
                  <a:tcPr marL="96008" marR="96008" marT="64007" marB="64007" horzOverflow="overflow">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2">
                        <a:alpha val="11000"/>
                      </a:schemeClr>
                    </a:solidFill>
                  </a:tcPr>
                </a:tc>
                <a:tc>
                  <a:txBody>
                    <a:bodyPr/>
                    <a:lstStyle/>
                    <a:p>
                      <a:pPr marL="285750" marR="0" lvl="0" indent="-2160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ru-RU" altLang="ru-RU" sz="1500" b="0" i="0" u="none" strike="noStrike" kern="1200" cap="none" normalizeH="0" baseline="0" dirty="0" smtClean="0">
                          <a:ln>
                            <a:noFill/>
                          </a:ln>
                          <a:solidFill>
                            <a:srgbClr val="FF0000"/>
                          </a:solidFill>
                          <a:effectLst/>
                          <a:latin typeface="Times New Roman" pitchFamily="18" charset="0"/>
                          <a:ea typeface=""/>
                          <a:cs typeface="Times New Roman" pitchFamily="18" charset="0"/>
                        </a:rPr>
                        <a:t>Неправомерное отнесение в состав прямых затрат расходов общехозяйственного назначения, а также расходов, не связанных с непосредственным выполнением СМР на общую сумму </a:t>
                      </a:r>
                      <a:r>
                        <a:rPr kumimoji="0" lang="ru-RU" altLang="ru-RU" sz="1500" b="1" i="0" u="none" strike="noStrike" kern="1200" cap="none" normalizeH="0" baseline="0" dirty="0" smtClean="0">
                          <a:ln>
                            <a:noFill/>
                          </a:ln>
                          <a:solidFill>
                            <a:srgbClr val="FF0000"/>
                          </a:solidFill>
                          <a:effectLst/>
                          <a:latin typeface="Times New Roman" pitchFamily="18" charset="0"/>
                          <a:ea typeface=""/>
                          <a:cs typeface="Times New Roman" pitchFamily="18" charset="0"/>
                        </a:rPr>
                        <a:t>20 922,09 </a:t>
                      </a:r>
                      <a:r>
                        <a:rPr kumimoji="0" lang="ru-RU" altLang="ru-RU" sz="1500" b="0" i="0" u="none" strike="noStrike" kern="1200" cap="none" normalizeH="0" baseline="0" dirty="0" smtClean="0">
                          <a:ln>
                            <a:noFill/>
                          </a:ln>
                          <a:solidFill>
                            <a:srgbClr val="FF0000"/>
                          </a:solidFill>
                          <a:effectLst/>
                          <a:latin typeface="Times New Roman" pitchFamily="18" charset="0"/>
                          <a:ea typeface=""/>
                          <a:cs typeface="Times New Roman" pitchFamily="18" charset="0"/>
                        </a:rPr>
                        <a:t>тыс. </a:t>
                      </a:r>
                      <a:r>
                        <a:rPr kumimoji="0" lang="ru-RU" altLang="ru-RU" sz="1500" b="0" i="0" u="none" strike="noStrike" kern="1200" cap="none" normalizeH="0" baseline="0" dirty="0" smtClean="0">
                          <a:ln>
                            <a:noFill/>
                          </a:ln>
                          <a:solidFill>
                            <a:srgbClr val="FF0000"/>
                          </a:solidFill>
                          <a:effectLst/>
                          <a:latin typeface="Times New Roman" pitchFamily="18" charset="0"/>
                          <a:ea typeface=""/>
                          <a:cs typeface="Times New Roman" pitchFamily="18" charset="0"/>
                        </a:rPr>
                        <a:t>рублей;</a:t>
                      </a:r>
                    </a:p>
                    <a:p>
                      <a:pPr marL="285750" marR="0" lvl="0" indent="-2160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ru-RU" altLang="ru-RU" sz="1500" b="0" i="0" u="none" strike="noStrike" kern="1200" cap="none" normalizeH="0" baseline="0" dirty="0" smtClean="0">
                          <a:ln>
                            <a:noFill/>
                          </a:ln>
                          <a:solidFill>
                            <a:srgbClr val="FF0000"/>
                          </a:solidFill>
                          <a:effectLst/>
                          <a:latin typeface="Times New Roman" pitchFamily="18" charset="0"/>
                          <a:ea typeface=""/>
                          <a:cs typeface="Times New Roman" pitchFamily="18" charset="0"/>
                        </a:rPr>
                        <a:t>Установлено</a:t>
                      </a:r>
                      <a:r>
                        <a:rPr kumimoji="0" lang="ru-RU" altLang="ru-RU" sz="1500" b="0" i="0" u="none" strike="noStrike" kern="1200" cap="none" normalizeH="0" baseline="0" dirty="0" smtClean="0">
                          <a:ln>
                            <a:noFill/>
                          </a:ln>
                          <a:solidFill>
                            <a:srgbClr val="FF0000"/>
                          </a:solidFill>
                          <a:effectLst/>
                          <a:latin typeface="Times New Roman" pitchFamily="18" charset="0"/>
                          <a:ea typeface=""/>
                          <a:cs typeface="Times New Roman" pitchFamily="18" charset="0"/>
                        </a:rPr>
                        <a:t>: </a:t>
                      </a:r>
                    </a:p>
                    <a:p>
                      <a:pPr marL="6975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ru-RU" altLang="ru-RU" sz="1500" b="0" i="0" u="none" strike="noStrike" kern="1200" cap="none" normalizeH="0" baseline="0" dirty="0" smtClean="0">
                          <a:ln>
                            <a:noFill/>
                          </a:ln>
                          <a:solidFill>
                            <a:srgbClr val="FF0000"/>
                          </a:solidFill>
                          <a:effectLst/>
                          <a:latin typeface="Times New Roman" pitchFamily="18" charset="0"/>
                          <a:ea typeface=""/>
                          <a:cs typeface="Times New Roman" pitchFamily="18" charset="0"/>
                        </a:rPr>
                        <a:t>     -   </a:t>
                      </a:r>
                      <a:r>
                        <a:rPr kumimoji="0" lang="ru-RU" altLang="ru-RU" sz="1500" b="0" i="0" u="none" strike="noStrike" kern="1200" cap="none" normalizeH="0" baseline="0" dirty="0" smtClean="0">
                          <a:ln>
                            <a:noFill/>
                          </a:ln>
                          <a:solidFill>
                            <a:srgbClr val="FF0000"/>
                          </a:solidFill>
                          <a:effectLst/>
                          <a:latin typeface="Times New Roman" pitchFamily="18" charset="0"/>
                          <a:ea typeface=""/>
                          <a:cs typeface="Times New Roman" pitchFamily="18" charset="0"/>
                        </a:rPr>
                        <a:t>в период действия договора субподряда </a:t>
                      </a:r>
                      <a:r>
                        <a:rPr kumimoji="0" lang="ru-RU" altLang="ru-RU" sz="1500" b="1" i="0" u="none" strike="noStrike" kern="1200" cap="none" normalizeH="0" baseline="0" dirty="0" smtClean="0">
                          <a:ln>
                            <a:noFill/>
                          </a:ln>
                          <a:solidFill>
                            <a:srgbClr val="FF0000"/>
                          </a:solidFill>
                          <a:effectLst/>
                          <a:latin typeface="Times New Roman" pitchFamily="18" charset="0"/>
                          <a:ea typeface=""/>
                          <a:cs typeface="Times New Roman" pitchFamily="18" charset="0"/>
                        </a:rPr>
                        <a:t>заработная плата </a:t>
                      </a:r>
                      <a:r>
                        <a:rPr kumimoji="0" lang="ru-RU" altLang="ru-RU" sz="1500" b="0" i="0" u="none" strike="noStrike" kern="1200" cap="none" normalizeH="0" baseline="0" dirty="0" smtClean="0">
                          <a:ln>
                            <a:noFill/>
                          </a:ln>
                          <a:solidFill>
                            <a:srgbClr val="FF0000"/>
                          </a:solidFill>
                          <a:effectLst/>
                          <a:latin typeface="Times New Roman" pitchFamily="18" charset="0"/>
                          <a:ea typeface=""/>
                          <a:cs typeface="Times New Roman" pitchFamily="18" charset="0"/>
                        </a:rPr>
                        <a:t>генерального директора </a:t>
                      </a:r>
                      <a:r>
                        <a:rPr kumimoji="0" lang="ru-RU" altLang="ru-RU" sz="1500" b="1" i="0" u="none" strike="noStrike" kern="1200" cap="none" normalizeH="0" baseline="0" dirty="0" smtClean="0">
                          <a:ln>
                            <a:noFill/>
                          </a:ln>
                          <a:solidFill>
                            <a:srgbClr val="FF0000"/>
                          </a:solidFill>
                          <a:effectLst/>
                          <a:latin typeface="Times New Roman" pitchFamily="18" charset="0"/>
                          <a:ea typeface=""/>
                          <a:cs typeface="Times New Roman" pitchFamily="18" charset="0"/>
                        </a:rPr>
                        <a:t>выросла более </a:t>
                      </a:r>
                      <a:endParaRPr kumimoji="0" lang="ru-RU" altLang="ru-RU" sz="1500" b="1" i="0" u="none" strike="noStrike" kern="1200" cap="none" normalizeH="0" baseline="0" dirty="0" smtClean="0">
                        <a:ln>
                          <a:noFill/>
                        </a:ln>
                        <a:solidFill>
                          <a:srgbClr val="FF0000"/>
                        </a:solidFill>
                        <a:effectLst/>
                        <a:latin typeface="Times New Roman" pitchFamily="18" charset="0"/>
                        <a:ea typeface=""/>
                        <a:cs typeface="Times New Roman" pitchFamily="18" charset="0"/>
                      </a:endParaRPr>
                    </a:p>
                    <a:p>
                      <a:pPr marL="6975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ru-RU" altLang="ru-RU" sz="1500" b="1" i="0" u="none" strike="noStrike" kern="1200" cap="none" normalizeH="0" baseline="0" dirty="0" smtClean="0">
                          <a:ln>
                            <a:noFill/>
                          </a:ln>
                          <a:solidFill>
                            <a:srgbClr val="FF0000"/>
                          </a:solidFill>
                          <a:effectLst/>
                          <a:latin typeface="Times New Roman" pitchFamily="18" charset="0"/>
                          <a:ea typeface=""/>
                          <a:cs typeface="Times New Roman" pitchFamily="18" charset="0"/>
                        </a:rPr>
                        <a:t>     чем в 10 </a:t>
                      </a:r>
                      <a:r>
                        <a:rPr kumimoji="0" lang="ru-RU" altLang="ru-RU" sz="1500" b="1" i="0" u="none" strike="noStrike" kern="1200" cap="none" normalizeH="0" baseline="0" dirty="0" smtClean="0">
                          <a:ln>
                            <a:noFill/>
                          </a:ln>
                          <a:solidFill>
                            <a:srgbClr val="FF0000"/>
                          </a:solidFill>
                          <a:effectLst/>
                          <a:latin typeface="Times New Roman" pitchFamily="18" charset="0"/>
                          <a:ea typeface=""/>
                          <a:cs typeface="Times New Roman" pitchFamily="18" charset="0"/>
                        </a:rPr>
                        <a:t>раз (с 60 000 до 700 000 рублей)</a:t>
                      </a:r>
                      <a:r>
                        <a:rPr kumimoji="0" lang="ru-RU" altLang="ru-RU" sz="1500" b="0" i="0" u="none" strike="noStrike" kern="1200" cap="none" normalizeH="0" baseline="0" dirty="0" smtClean="0">
                          <a:ln>
                            <a:noFill/>
                          </a:ln>
                          <a:solidFill>
                            <a:srgbClr val="FF0000"/>
                          </a:solidFill>
                          <a:effectLst/>
                          <a:latin typeface="Times New Roman" pitchFamily="18" charset="0"/>
                          <a:ea typeface=""/>
                          <a:cs typeface="Times New Roman" pitchFamily="18" charset="0"/>
                        </a:rPr>
                        <a:t> и учитывалась в составе затрат строительных работ </a:t>
                      </a:r>
                      <a:endParaRPr kumimoji="0" lang="ru-RU" altLang="ru-RU" sz="1500" b="0" i="0" u="none" strike="noStrike" kern="1200" cap="none" normalizeH="0" baseline="0" dirty="0" smtClean="0">
                        <a:ln>
                          <a:noFill/>
                        </a:ln>
                        <a:solidFill>
                          <a:srgbClr val="FF0000"/>
                        </a:solidFill>
                        <a:effectLst/>
                        <a:latin typeface="Times New Roman" pitchFamily="18" charset="0"/>
                        <a:ea typeface=""/>
                        <a:cs typeface="Times New Roman" pitchFamily="18" charset="0"/>
                      </a:endParaRPr>
                    </a:p>
                    <a:p>
                      <a:pPr marL="6975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ru-RU" altLang="ru-RU" sz="1500" b="0" i="0" u="none" strike="noStrike" kern="1200" cap="none" normalizeH="0" baseline="0" dirty="0" smtClean="0">
                          <a:ln>
                            <a:noFill/>
                          </a:ln>
                          <a:solidFill>
                            <a:srgbClr val="FF0000"/>
                          </a:solidFill>
                          <a:effectLst/>
                          <a:latin typeface="Times New Roman" pitchFamily="18" charset="0"/>
                          <a:ea typeface=""/>
                          <a:cs typeface="Times New Roman" pitchFamily="18" charset="0"/>
                        </a:rPr>
                        <a:t>     по указанному </a:t>
                      </a:r>
                      <a:r>
                        <a:rPr kumimoji="0" lang="ru-RU" altLang="ru-RU" sz="1500" b="0" i="0" u="none" strike="noStrike" kern="1200" cap="none" normalizeH="0" baseline="0" dirty="0" smtClean="0">
                          <a:ln>
                            <a:noFill/>
                          </a:ln>
                          <a:solidFill>
                            <a:srgbClr val="FF0000"/>
                          </a:solidFill>
                          <a:effectLst/>
                          <a:latin typeface="Times New Roman" pitchFamily="18" charset="0"/>
                          <a:ea typeface=""/>
                          <a:cs typeface="Times New Roman" pitchFamily="18" charset="0"/>
                        </a:rPr>
                        <a:t>договору субподряда</a:t>
                      </a:r>
                      <a:r>
                        <a:rPr kumimoji="0" lang="ru-RU" altLang="ru-RU" sz="1500" b="0" i="0" u="none" strike="noStrike" kern="1200" cap="none" normalizeH="0" baseline="0" dirty="0" smtClean="0">
                          <a:ln>
                            <a:noFill/>
                          </a:ln>
                          <a:solidFill>
                            <a:srgbClr val="FF0000"/>
                          </a:solidFill>
                          <a:effectLst/>
                          <a:latin typeface="Times New Roman" pitchFamily="18" charset="0"/>
                          <a:ea typeface=""/>
                          <a:cs typeface="Times New Roman" pitchFamily="18" charset="0"/>
                        </a:rPr>
                        <a:t>;</a:t>
                      </a:r>
                    </a:p>
                    <a:p>
                      <a:pPr marL="6975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ru-RU" altLang="ru-RU" sz="1500" b="0" i="0" u="none" strike="noStrike" kern="1200" cap="none" normalizeH="0" baseline="0" dirty="0" smtClean="0">
                          <a:ln>
                            <a:noFill/>
                          </a:ln>
                          <a:solidFill>
                            <a:srgbClr val="FF0000"/>
                          </a:solidFill>
                          <a:effectLst/>
                          <a:latin typeface="Times New Roman" pitchFamily="18" charset="0"/>
                          <a:ea typeface=""/>
                          <a:cs typeface="Times New Roman" pitchFamily="18" charset="0"/>
                        </a:rPr>
                        <a:t>     - </a:t>
                      </a:r>
                      <a:r>
                        <a:rPr kumimoji="0" lang="ru-RU" altLang="ru-RU" sz="1500" b="1" i="0" u="none" strike="noStrike" kern="1200" cap="none" normalizeH="0" baseline="0" dirty="0" smtClean="0">
                          <a:ln>
                            <a:noFill/>
                          </a:ln>
                          <a:solidFill>
                            <a:srgbClr val="FF0000"/>
                          </a:solidFill>
                          <a:effectLst/>
                          <a:latin typeface="Times New Roman" pitchFamily="18" charset="0"/>
                          <a:ea typeface=""/>
                          <a:cs typeface="Times New Roman" pitchFamily="18" charset="0"/>
                        </a:rPr>
                        <a:t>аренда </a:t>
                      </a:r>
                      <a:r>
                        <a:rPr kumimoji="0" lang="ru-RU" altLang="ru-RU" sz="1500" b="0" i="0" u="none" strike="noStrike" kern="1200" cap="none" normalizeH="0" baseline="0" dirty="0" smtClean="0">
                          <a:ln>
                            <a:noFill/>
                          </a:ln>
                          <a:solidFill>
                            <a:srgbClr val="FF0000"/>
                          </a:solidFill>
                          <a:effectLst/>
                          <a:latin typeface="Times New Roman" pitchFamily="18" charset="0"/>
                          <a:ea typeface=""/>
                          <a:cs typeface="Times New Roman" pitchFamily="18" charset="0"/>
                        </a:rPr>
                        <a:t>отдельных единиц строительной техники (</a:t>
                      </a:r>
                      <a:r>
                        <a:rPr kumimoji="0" lang="ru-RU" altLang="ru-RU" sz="1500" b="0" i="0" u="none" strike="noStrike" kern="1200" cap="none" normalizeH="0" baseline="0" dirty="0" err="1" smtClean="0">
                          <a:ln>
                            <a:noFill/>
                          </a:ln>
                          <a:solidFill>
                            <a:srgbClr val="FF0000"/>
                          </a:solidFill>
                          <a:effectLst/>
                          <a:latin typeface="Times New Roman" pitchFamily="18" charset="0"/>
                          <a:ea typeface=""/>
                          <a:cs typeface="Times New Roman" pitchFamily="18" charset="0"/>
                        </a:rPr>
                        <a:t>асфальтоукладчик</a:t>
                      </a:r>
                      <a:r>
                        <a:rPr kumimoji="0" lang="ru-RU" altLang="ru-RU" sz="1500" b="0" i="0" u="none" strike="noStrike" kern="1200" cap="none" normalizeH="0" baseline="0" dirty="0" smtClean="0">
                          <a:ln>
                            <a:noFill/>
                          </a:ln>
                          <a:solidFill>
                            <a:srgbClr val="FF0000"/>
                          </a:solidFill>
                          <a:effectLst/>
                          <a:latin typeface="Times New Roman" pitchFamily="18" charset="0"/>
                          <a:ea typeface=""/>
                          <a:cs typeface="Times New Roman" pitchFamily="18" charset="0"/>
                        </a:rPr>
                        <a:t>) </a:t>
                      </a:r>
                      <a:r>
                        <a:rPr kumimoji="0" lang="ru-RU" altLang="ru-RU" sz="1500" b="1" i="0" u="none" strike="noStrike" kern="1200" cap="none" normalizeH="0" baseline="0" dirty="0" smtClean="0">
                          <a:ln>
                            <a:noFill/>
                          </a:ln>
                          <a:solidFill>
                            <a:srgbClr val="FF0000"/>
                          </a:solidFill>
                          <a:effectLst/>
                          <a:latin typeface="Times New Roman" pitchFamily="18" charset="0"/>
                          <a:ea typeface=""/>
                          <a:cs typeface="Times New Roman" pitchFamily="18" charset="0"/>
                        </a:rPr>
                        <a:t>возросла более чем в 15 раз</a:t>
                      </a:r>
                    </a:p>
                    <a:p>
                      <a:pPr marL="69750" marR="0" lvl="0" indent="0" algn="l" defTabSz="914400" rtl="0" eaLnBrk="1" fontAlgn="base" latinLnBrk="0" hangingPunct="1">
                        <a:lnSpc>
                          <a:spcPct val="100000"/>
                        </a:lnSpc>
                        <a:spcBef>
                          <a:spcPct val="0"/>
                        </a:spcBef>
                        <a:spcAft>
                          <a:spcPct val="0"/>
                        </a:spcAft>
                        <a:buClrTx/>
                        <a:buSzTx/>
                        <a:buFontTx/>
                        <a:buNone/>
                        <a:tabLst/>
                      </a:pPr>
                      <a:r>
                        <a:rPr kumimoji="0" lang="ru-RU" altLang="ru-RU" sz="1500" b="1" i="0" u="none" strike="noStrike" kern="1200" cap="none" normalizeH="0" baseline="0" dirty="0" smtClean="0">
                          <a:ln>
                            <a:noFill/>
                          </a:ln>
                          <a:solidFill>
                            <a:srgbClr val="FF0000"/>
                          </a:solidFill>
                          <a:effectLst/>
                          <a:latin typeface="Times New Roman" pitchFamily="18" charset="0"/>
                          <a:ea typeface=""/>
                          <a:cs typeface="Times New Roman" pitchFamily="18" charset="0"/>
                        </a:rPr>
                        <a:t>     </a:t>
                      </a:r>
                      <a:r>
                        <a:rPr kumimoji="0" lang="ru-RU" altLang="ru-RU" sz="1500" b="1" i="0" u="none" strike="noStrike" kern="1200" cap="none" normalizeH="0" baseline="0" dirty="0" smtClean="0">
                          <a:ln>
                            <a:noFill/>
                          </a:ln>
                          <a:solidFill>
                            <a:srgbClr val="FF0000"/>
                          </a:solidFill>
                          <a:effectLst/>
                          <a:latin typeface="Times New Roman" pitchFamily="18" charset="0"/>
                          <a:ea typeface=""/>
                          <a:cs typeface="Times New Roman" pitchFamily="18" charset="0"/>
                        </a:rPr>
                        <a:t>(с 35 000 до 610 000 рублей).       </a:t>
                      </a:r>
                    </a:p>
                  </a:txBody>
                  <a:tcPr marL="75601" marR="0" marT="64007" marB="64007" horzOverflow="overflow">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2">
                        <a:alpha val="11000"/>
                      </a:schemeClr>
                    </a:solidFill>
                  </a:tcPr>
                </a:tc>
              </a:tr>
            </a:tbl>
          </a:graphicData>
        </a:graphic>
      </p:graphicFrame>
      <p:pic>
        <p:nvPicPr>
          <p:cNvPr id="13" name="Рисунок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2355" y="2087868"/>
            <a:ext cx="1010906" cy="1000576"/>
          </a:xfrm>
          <a:prstGeom prst="rect">
            <a:avLst/>
          </a:prstGeom>
          <a:solidFill>
            <a:schemeClr val="bg1">
              <a:lumMod val="95000"/>
            </a:schemeClr>
          </a:solidFill>
        </p:spPr>
      </p:pic>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706" y="2051700"/>
            <a:ext cx="950759" cy="957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8888" y="2077975"/>
            <a:ext cx="887087" cy="1010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Рисунок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9269" y="7156599"/>
            <a:ext cx="973198" cy="787224"/>
          </a:xfrm>
          <a:prstGeom prst="rect">
            <a:avLst/>
          </a:prstGeom>
          <a:solidFill>
            <a:schemeClr val="bg1">
              <a:lumMod val="95000"/>
            </a:schemeClr>
          </a:solidFill>
        </p:spPr>
      </p:pic>
      <p:sp>
        <p:nvSpPr>
          <p:cNvPr id="23" name="TextBox 22"/>
          <p:cNvSpPr txBox="1"/>
          <p:nvPr/>
        </p:nvSpPr>
        <p:spPr>
          <a:xfrm>
            <a:off x="2129350" y="7156601"/>
            <a:ext cx="1080772" cy="775293"/>
          </a:xfrm>
          <a:prstGeom prst="rect">
            <a:avLst/>
          </a:prstGeom>
          <a:solidFill>
            <a:schemeClr val="accent1">
              <a:lumMod val="60000"/>
              <a:lumOff val="40000"/>
              <a:alpha val="34000"/>
            </a:schemeClr>
          </a:solidFill>
          <a:ln>
            <a:noFill/>
          </a:ln>
        </p:spPr>
        <p:txBody>
          <a:bodyPr wrap="square" lIns="0" tIns="54044" rIns="0" bIns="54044" rtlCol="0" anchor="ctr" anchorCtr="0">
            <a:noAutofit/>
          </a:bodyPr>
          <a:lstStyle/>
          <a:p>
            <a:pPr algn="ctr"/>
            <a:r>
              <a:rPr lang="ru-RU" sz="1200" b="1" dirty="0"/>
              <a:t>ООО «Строительная компания «</a:t>
            </a:r>
            <a:r>
              <a:rPr lang="ru-RU" sz="1200" b="1" dirty="0" err="1"/>
              <a:t>ГиК</a:t>
            </a:r>
            <a:r>
              <a:rPr lang="ru-RU" sz="1200" b="1" dirty="0"/>
              <a:t>»</a:t>
            </a:r>
          </a:p>
        </p:txBody>
      </p:sp>
      <p:pic>
        <p:nvPicPr>
          <p:cNvPr id="2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497" y="7156599"/>
            <a:ext cx="944967" cy="87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Рисунок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3800" y="5970216"/>
            <a:ext cx="931756" cy="825707"/>
          </a:xfrm>
          <a:prstGeom prst="rect">
            <a:avLst/>
          </a:prstGeom>
          <a:solidFill>
            <a:schemeClr val="bg1">
              <a:lumMod val="95000"/>
            </a:schemeClr>
          </a:solidFill>
        </p:spPr>
      </p:pic>
      <p:pic>
        <p:nvPicPr>
          <p:cNvPr id="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188" y="5970212"/>
            <a:ext cx="999612" cy="810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2155556" y="5970212"/>
            <a:ext cx="1054569" cy="810718"/>
          </a:xfrm>
          <a:prstGeom prst="rect">
            <a:avLst/>
          </a:prstGeom>
          <a:solidFill>
            <a:schemeClr val="accent1">
              <a:lumMod val="60000"/>
              <a:lumOff val="40000"/>
              <a:alpha val="34000"/>
            </a:schemeClr>
          </a:solidFill>
          <a:ln>
            <a:noFill/>
          </a:ln>
        </p:spPr>
        <p:txBody>
          <a:bodyPr wrap="square" lIns="42554" tIns="54044" rIns="42554" bIns="54044" rtlCol="0" anchor="ctr" anchorCtr="0">
            <a:noAutofit/>
          </a:bodyPr>
          <a:lstStyle/>
          <a:p>
            <a:pPr algn="ctr"/>
            <a:r>
              <a:rPr lang="ru-RU" sz="1300" b="1" dirty="0"/>
              <a:t>ООО               «Мегаполис» </a:t>
            </a:r>
          </a:p>
        </p:txBody>
      </p:sp>
      <p:sp>
        <p:nvSpPr>
          <p:cNvPr id="3" name="Номер слайда 2"/>
          <p:cNvSpPr>
            <a:spLocks noGrp="1"/>
          </p:cNvSpPr>
          <p:nvPr>
            <p:ph type="sldNum" sz="quarter" idx="12"/>
          </p:nvPr>
        </p:nvSpPr>
        <p:spPr>
          <a:xfrm>
            <a:off x="9921240" y="9213250"/>
            <a:ext cx="2880360" cy="511175"/>
          </a:xfrm>
        </p:spPr>
        <p:txBody>
          <a:bodyPr/>
          <a:lstStyle/>
          <a:p>
            <a:pPr>
              <a:defRPr/>
            </a:pPr>
            <a:r>
              <a:rPr lang="ru-RU" dirty="0" smtClean="0">
                <a:solidFill>
                  <a:prstClr val="black">
                    <a:tint val="75000"/>
                  </a:prstClr>
                </a:solidFill>
              </a:rPr>
              <a:t>36</a:t>
            </a:r>
            <a:endParaRPr lang="ru-RU" dirty="0">
              <a:solidFill>
                <a:prstClr val="black">
                  <a:tint val="75000"/>
                </a:prstClr>
              </a:solidFill>
            </a:endParaRPr>
          </a:p>
        </p:txBody>
      </p:sp>
    </p:spTree>
    <p:extLst>
      <p:ext uri="{BB962C8B-B14F-4D97-AF65-F5344CB8AC3E}">
        <p14:creationId xmlns:p14="http://schemas.microsoft.com/office/powerpoint/2010/main" val="8914861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
          <p:cNvSpPr txBox="1">
            <a:spLocks noChangeArrowheads="1"/>
          </p:cNvSpPr>
          <p:nvPr/>
        </p:nvSpPr>
        <p:spPr bwMode="auto">
          <a:xfrm>
            <a:off x="467833" y="3504537"/>
            <a:ext cx="11940362" cy="2034793"/>
          </a:xfrm>
          <a:prstGeom prst="rect">
            <a:avLst/>
          </a:prstGeom>
          <a:noFill/>
          <a:ln w="9525">
            <a:noFill/>
            <a:miter lim="800000"/>
            <a:headEnd/>
            <a:tailEnd/>
          </a:ln>
          <a:effectLst>
            <a:outerShdw blurRad="44450" dist="27940" dir="5400000" sx="1000" sy="1000" algn="ctr">
              <a:srgbClr val="000000">
                <a:alpha val="32000"/>
              </a:srgbClr>
            </a:outerShdw>
          </a:effectLst>
        </p:spPr>
        <p:txBody>
          <a:bodyPr wrap="square" lIns="94875" tIns="47437" rIns="94875" bIns="47437" anchor="ctr">
            <a:spAutoFit/>
          </a:bodyPr>
          <a:lstStyle/>
          <a:p>
            <a:pPr algn="ctr">
              <a:lnSpc>
                <a:spcPct val="150000"/>
              </a:lnSpc>
            </a:pPr>
            <a:r>
              <a:rPr lang="ru-RU" sz="2800" b="1" dirty="0">
                <a:latin typeface="Times New Roman" panose="02020603050405020304" pitchFamily="18" charset="0"/>
                <a:cs typeface="Times New Roman" panose="02020603050405020304" pitchFamily="18" charset="0"/>
              </a:rPr>
              <a:t>НОРМАТИВНОЕ ПРАВОВОЕ РЕГУЛИРОВАНИЕ </a:t>
            </a:r>
          </a:p>
          <a:p>
            <a:pPr algn="ctr">
              <a:lnSpc>
                <a:spcPct val="150000"/>
              </a:lnSpc>
            </a:pPr>
            <a:r>
              <a:rPr lang="ru-RU" sz="2800" b="1" dirty="0">
                <a:latin typeface="Times New Roman" panose="02020603050405020304" pitchFamily="18" charset="0"/>
                <a:cs typeface="Times New Roman" panose="02020603050405020304" pitchFamily="18" charset="0"/>
              </a:rPr>
              <a:t>КАЗНАЧЕЙСКОГО СОПРОВОЖДЕНИЯ ЦЕЛЕВЫХ СРЕДСТВ</a:t>
            </a:r>
          </a:p>
          <a:p>
            <a:pPr algn="ctr">
              <a:lnSpc>
                <a:spcPct val="150000"/>
              </a:lnSpc>
            </a:pPr>
            <a:endParaRPr lang="ru-RU" sz="2800" b="1" dirty="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a:xfrm>
            <a:off x="9921243" y="9090033"/>
            <a:ext cx="2880360" cy="511175"/>
          </a:xfrm>
        </p:spPr>
        <p:txBody>
          <a:bodyPr/>
          <a:lstStyle/>
          <a:p>
            <a:pPr>
              <a:defRPr/>
            </a:pPr>
            <a:fld id="{B71FCD68-0AFD-4048-852E-53B764BC6EED}" type="slidenum">
              <a:rPr lang="ru-RU" smtClean="0">
                <a:solidFill>
                  <a:prstClr val="black">
                    <a:tint val="75000"/>
                  </a:prstClr>
                </a:solidFill>
              </a:rPr>
              <a:pPr>
                <a:defRPr/>
              </a:pPr>
              <a:t>37</a:t>
            </a:fld>
            <a:endParaRPr lang="ru-RU" dirty="0">
              <a:solidFill>
                <a:prstClr val="black">
                  <a:tint val="75000"/>
                </a:prstClr>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20" y="141332"/>
            <a:ext cx="5025509" cy="1931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86436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2860301374"/>
              </p:ext>
            </p:extLst>
          </p:nvPr>
        </p:nvGraphicFramePr>
        <p:xfrm>
          <a:off x="208349" y="964637"/>
          <a:ext cx="12369947" cy="8027582"/>
        </p:xfrm>
        <a:graphic>
          <a:graphicData uri="http://schemas.openxmlformats.org/drawingml/2006/table">
            <a:tbl>
              <a:tblPr firstRow="1" bandRow="1">
                <a:tableStyleId>{5C22544A-7EE6-4342-B048-85BDC9FD1C3A}</a:tableStyleId>
              </a:tblPr>
              <a:tblGrid>
                <a:gridCol w="12369947"/>
              </a:tblGrid>
              <a:tr h="2664893">
                <a:tc>
                  <a:txBody>
                    <a:bodyPr/>
                    <a:lstStyle/>
                    <a:p>
                      <a:pPr marL="273050" indent="-273050">
                        <a:spcBef>
                          <a:spcPts val="300"/>
                        </a:spcBef>
                      </a:pPr>
                      <a:r>
                        <a:rPr lang="ru-RU" sz="1500" dirty="0" smtClean="0">
                          <a:latin typeface="Times New Roman" panose="02020603050405020304" pitchFamily="18" charset="0"/>
                          <a:cs typeface="Times New Roman" panose="02020603050405020304" pitchFamily="18" charset="0"/>
                        </a:rPr>
                        <a:t> </a:t>
                      </a:r>
                    </a:p>
                    <a:p>
                      <a:pPr marL="273050" indent="-273050">
                        <a:spcBef>
                          <a:spcPts val="300"/>
                        </a:spcBef>
                      </a:pPr>
                      <a:r>
                        <a:rPr lang="en-US" sz="1600" b="1" dirty="0" smtClean="0">
                          <a:solidFill>
                            <a:schemeClr val="tx1"/>
                          </a:solidFill>
                          <a:latin typeface="Times New Roman" panose="02020603050405020304" pitchFamily="18" charset="0"/>
                          <a:cs typeface="Times New Roman" panose="02020603050405020304" pitchFamily="18" charset="0"/>
                        </a:rPr>
                        <a:t>I.</a:t>
                      </a:r>
                      <a:r>
                        <a:rPr lang="en-US" sz="1500" b="1" dirty="0" smtClean="0">
                          <a:solidFill>
                            <a:schemeClr val="tx1"/>
                          </a:solidFill>
                          <a:latin typeface="Times New Roman" panose="02020603050405020304" pitchFamily="18" charset="0"/>
                          <a:cs typeface="Times New Roman" panose="02020603050405020304" pitchFamily="18" charset="0"/>
                        </a:rPr>
                        <a:t> </a:t>
                      </a:r>
                      <a:r>
                        <a:rPr lang="ru-RU" sz="1500" b="1" dirty="0" smtClean="0">
                          <a:solidFill>
                            <a:schemeClr val="tx1"/>
                          </a:solidFill>
                          <a:latin typeface="Times New Roman" panose="02020603050405020304" pitchFamily="18" charset="0"/>
                          <a:cs typeface="Times New Roman" panose="02020603050405020304" pitchFamily="18" charset="0"/>
                        </a:rPr>
                        <a:t>  </a:t>
                      </a:r>
                      <a:r>
                        <a:rPr lang="ru-RU" sz="1600" b="1" dirty="0" smtClean="0">
                          <a:solidFill>
                            <a:schemeClr val="tx1"/>
                          </a:solidFill>
                          <a:latin typeface="Times New Roman" panose="02020603050405020304" pitchFamily="18" charset="0"/>
                          <a:cs typeface="Times New Roman" panose="02020603050405020304" pitchFamily="18" charset="0"/>
                        </a:rPr>
                        <a:t>НОРМАТИВНОЕ ПРАВОВОЕ И МЕТОДОЛОГИЧЕСКОЕ</a:t>
                      </a:r>
                      <a:r>
                        <a:rPr lang="ru-RU" sz="1600" b="1" baseline="0" dirty="0" smtClean="0">
                          <a:solidFill>
                            <a:schemeClr val="tx1"/>
                          </a:solidFill>
                          <a:latin typeface="Times New Roman" panose="02020603050405020304" pitchFamily="18" charset="0"/>
                          <a:cs typeface="Times New Roman" panose="02020603050405020304" pitchFamily="18" charset="0"/>
                        </a:rPr>
                        <a:t> </a:t>
                      </a:r>
                      <a:r>
                        <a:rPr lang="ru-RU" sz="1600" b="1" dirty="0" smtClean="0">
                          <a:solidFill>
                            <a:schemeClr val="tx1"/>
                          </a:solidFill>
                          <a:latin typeface="Times New Roman" panose="02020603050405020304" pitchFamily="18" charset="0"/>
                          <a:cs typeface="Times New Roman" panose="02020603050405020304" pitchFamily="18" charset="0"/>
                        </a:rPr>
                        <a:t> ОБЕСПЕЧЕНИЕ</a:t>
                      </a:r>
                      <a:r>
                        <a:rPr lang="en-US" sz="1600" b="1" dirty="0" smtClean="0">
                          <a:solidFill>
                            <a:schemeClr val="tx1"/>
                          </a:solidFill>
                          <a:latin typeface="Times New Roman" panose="02020603050405020304" pitchFamily="18" charset="0"/>
                          <a:cs typeface="Times New Roman" panose="02020603050405020304" pitchFamily="18" charset="0"/>
                        </a:rPr>
                        <a:t> </a:t>
                      </a:r>
                      <a:endParaRPr lang="ru-RU" sz="1600" b="1" dirty="0" smtClean="0">
                        <a:solidFill>
                          <a:schemeClr val="tx1"/>
                        </a:solidFill>
                        <a:latin typeface="Times New Roman" panose="02020603050405020304" pitchFamily="18" charset="0"/>
                        <a:cs typeface="Times New Roman" panose="02020603050405020304" pitchFamily="18" charset="0"/>
                      </a:endParaRPr>
                    </a:p>
                    <a:p>
                      <a:pPr marL="534988" lvl="1" indent="-261938">
                        <a:spcBef>
                          <a:spcPts val="300"/>
                        </a:spcBef>
                        <a:buFont typeface="+mj-lt"/>
                        <a:buAutoNum type="arabicPeriod"/>
                      </a:pPr>
                      <a:r>
                        <a:rPr lang="ru-RU" sz="1800" b="0" dirty="0" smtClean="0">
                          <a:solidFill>
                            <a:schemeClr val="tx1"/>
                          </a:solidFill>
                          <a:latin typeface="Times New Roman" panose="02020603050405020304" pitchFamily="18" charset="0"/>
                          <a:cs typeface="Times New Roman" panose="02020603050405020304" pitchFamily="18" charset="0"/>
                        </a:rPr>
                        <a:t>Бюджетный кодекс Российской Федерации;</a:t>
                      </a:r>
                    </a:p>
                    <a:p>
                      <a:pPr marL="273050" lvl="1" indent="261938">
                        <a:spcBef>
                          <a:spcPts val="300"/>
                        </a:spcBef>
                        <a:buFontTx/>
                        <a:buNone/>
                      </a:pPr>
                      <a:r>
                        <a:rPr lang="ru-RU" sz="1800" b="0" dirty="0" smtClean="0">
                          <a:solidFill>
                            <a:schemeClr val="tx1"/>
                          </a:solidFill>
                          <a:latin typeface="Times New Roman" panose="02020603050405020304" pitchFamily="18" charset="0"/>
                          <a:cs typeface="Times New Roman" panose="02020603050405020304" pitchFamily="18" charset="0"/>
                        </a:rPr>
                        <a:t>Федеральный закон  о контрактной системе в сфере закупок;</a:t>
                      </a:r>
                    </a:p>
                    <a:p>
                      <a:pPr marL="273050" lvl="1" indent="261938">
                        <a:spcBef>
                          <a:spcPts val="300"/>
                        </a:spcBef>
                        <a:buFontTx/>
                        <a:buNone/>
                      </a:pPr>
                      <a:r>
                        <a:rPr lang="ru-RU" sz="1800" b="0" dirty="0" smtClean="0">
                          <a:solidFill>
                            <a:schemeClr val="tx1"/>
                          </a:solidFill>
                          <a:latin typeface="Times New Roman" panose="02020603050405020304" pitchFamily="18" charset="0"/>
                          <a:cs typeface="Times New Roman" panose="02020603050405020304" pitchFamily="18" charset="0"/>
                        </a:rPr>
                        <a:t>Закон о государственном оборонном заказе;</a:t>
                      </a:r>
                    </a:p>
                    <a:p>
                      <a:pPr marL="273050" lvl="1" indent="261938">
                        <a:spcBef>
                          <a:spcPts val="300"/>
                        </a:spcBef>
                        <a:buFontTx/>
                        <a:buNone/>
                      </a:pPr>
                      <a:r>
                        <a:rPr lang="ru-RU" sz="1800" b="0" dirty="0" smtClean="0">
                          <a:solidFill>
                            <a:schemeClr val="tx1"/>
                          </a:solidFill>
                          <a:latin typeface="Times New Roman" panose="02020603050405020304" pitchFamily="18" charset="0"/>
                          <a:cs typeface="Times New Roman" panose="02020603050405020304" pitchFamily="18" charset="0"/>
                        </a:rPr>
                        <a:t>Закон</a:t>
                      </a:r>
                      <a:r>
                        <a:rPr lang="ru-RU" sz="1800" b="0" baseline="0" dirty="0" smtClean="0">
                          <a:solidFill>
                            <a:schemeClr val="tx1"/>
                          </a:solidFill>
                          <a:latin typeface="Times New Roman" panose="02020603050405020304" pitchFamily="18" charset="0"/>
                          <a:cs typeface="Times New Roman" panose="02020603050405020304" pitchFamily="18" charset="0"/>
                        </a:rPr>
                        <a:t> о федеральном бюджете на соответствующий год и плановый период</a:t>
                      </a:r>
                      <a:endParaRPr lang="ru-RU" sz="1800" b="0" dirty="0" smtClean="0">
                        <a:solidFill>
                          <a:schemeClr val="tx1"/>
                        </a:solidFill>
                        <a:latin typeface="Times New Roman" panose="02020603050405020304" pitchFamily="18" charset="0"/>
                        <a:cs typeface="Times New Roman" panose="02020603050405020304" pitchFamily="18" charset="0"/>
                      </a:endParaRPr>
                    </a:p>
                    <a:p>
                      <a:pPr marL="534988" lvl="1" indent="-261938">
                        <a:spcBef>
                          <a:spcPts val="1200"/>
                        </a:spcBef>
                        <a:buFont typeface="+mj-lt"/>
                        <a:buAutoNum type="arabicPeriod" startAt="2"/>
                      </a:pPr>
                      <a:r>
                        <a:rPr lang="ru-RU" sz="1800" b="0" dirty="0" smtClean="0">
                          <a:solidFill>
                            <a:schemeClr val="tx1"/>
                          </a:solidFill>
                          <a:latin typeface="Times New Roman" panose="02020603050405020304" pitchFamily="18" charset="0"/>
                          <a:cs typeface="Times New Roman" panose="02020603050405020304" pitchFamily="18" charset="0"/>
                        </a:rPr>
                        <a:t>Постановления Правительства Российской Федерации;</a:t>
                      </a:r>
                    </a:p>
                    <a:p>
                      <a:pPr marL="534988" lvl="1" indent="0">
                        <a:spcBef>
                          <a:spcPts val="300"/>
                        </a:spcBef>
                        <a:buFontTx/>
                        <a:buNone/>
                      </a:pPr>
                      <a:r>
                        <a:rPr lang="ru-RU" sz="1800" b="0" dirty="0" smtClean="0">
                          <a:solidFill>
                            <a:schemeClr val="tx1"/>
                          </a:solidFill>
                          <a:latin typeface="Times New Roman" panose="02020603050405020304" pitchFamily="18" charset="0"/>
                          <a:cs typeface="Times New Roman" panose="02020603050405020304" pitchFamily="18" charset="0"/>
                        </a:rPr>
                        <a:t>Нормативные правовые акты Минфина России и</a:t>
                      </a:r>
                    </a:p>
                    <a:p>
                      <a:pPr marL="534988" lvl="1" indent="0">
                        <a:spcBef>
                          <a:spcPts val="300"/>
                        </a:spcBef>
                        <a:buFontTx/>
                        <a:buNone/>
                      </a:pPr>
                      <a:r>
                        <a:rPr lang="ru-RU" sz="1800" b="0" dirty="0" smtClean="0">
                          <a:solidFill>
                            <a:schemeClr val="tx1"/>
                          </a:solidFill>
                          <a:latin typeface="Times New Roman" panose="02020603050405020304" pitchFamily="18" charset="0"/>
                          <a:cs typeface="Times New Roman" panose="02020603050405020304" pitchFamily="18" charset="0"/>
                        </a:rPr>
                        <a:t>Федерального казначейства</a:t>
                      </a:r>
                    </a:p>
                  </a:txBody>
                  <a:tcPr>
                    <a:solidFill>
                      <a:schemeClr val="accent1">
                        <a:lumMod val="20000"/>
                        <a:lumOff val="80000"/>
                      </a:schemeClr>
                    </a:solidFill>
                  </a:tcPr>
                </a:tc>
              </a:tr>
              <a:tr h="3433785">
                <a:tc>
                  <a:txBody>
                    <a:bodyPr/>
                    <a:lstStyle/>
                    <a:p>
                      <a:pPr marL="0" marR="0" indent="0" algn="l" defTabSz="1097006" rtl="0" eaLnBrk="1" fontAlgn="auto" latinLnBrk="0" hangingPunct="1">
                        <a:lnSpc>
                          <a:spcPct val="100000"/>
                        </a:lnSpc>
                        <a:spcBef>
                          <a:spcPts val="300"/>
                        </a:spcBef>
                        <a:spcAft>
                          <a:spcPts val="0"/>
                        </a:spcAft>
                        <a:buClrTx/>
                        <a:buSzTx/>
                        <a:buFontTx/>
                        <a:buNone/>
                        <a:tabLst/>
                        <a:defRPr/>
                      </a:pPr>
                      <a:endParaRPr lang="ru-RU" sz="1500" b="1" kern="1200" dirty="0" smtClean="0">
                        <a:solidFill>
                          <a:schemeClr val="tx1"/>
                        </a:solidFill>
                        <a:latin typeface="Times New Roman" panose="02020603050405020304" pitchFamily="18" charset="0"/>
                        <a:ea typeface="+mn-ea"/>
                        <a:cs typeface="Times New Roman" panose="02020603050405020304" pitchFamily="18" charset="0"/>
                      </a:endParaRPr>
                    </a:p>
                    <a:p>
                      <a:pPr marL="0" marR="0" indent="0" algn="l" defTabSz="1097006" rtl="0" eaLnBrk="1" fontAlgn="auto" latinLnBrk="0" hangingPunct="1">
                        <a:lnSpc>
                          <a:spcPct val="100000"/>
                        </a:lnSpc>
                        <a:spcBef>
                          <a:spcPts val="300"/>
                        </a:spcBef>
                        <a:spcAft>
                          <a:spcPts val="0"/>
                        </a:spcAft>
                        <a:buClrTx/>
                        <a:buSzTx/>
                        <a:buFontTx/>
                        <a:buNone/>
                        <a:tabLst/>
                        <a:defRPr/>
                      </a:pPr>
                      <a:r>
                        <a:rPr lang="en-US" sz="1600" b="1" kern="1200" dirty="0" smtClean="0">
                          <a:solidFill>
                            <a:schemeClr val="tx1"/>
                          </a:solidFill>
                          <a:latin typeface="Times New Roman" panose="02020603050405020304" pitchFamily="18" charset="0"/>
                          <a:ea typeface="+mn-ea"/>
                          <a:cs typeface="Times New Roman" panose="02020603050405020304" pitchFamily="18" charset="0"/>
                        </a:rPr>
                        <a:t>II. </a:t>
                      </a:r>
                      <a:r>
                        <a:rPr lang="ru-RU" sz="1600" b="1" kern="1200" dirty="0" smtClean="0">
                          <a:solidFill>
                            <a:schemeClr val="tx1"/>
                          </a:solidFill>
                          <a:latin typeface="Times New Roman" panose="02020603050405020304" pitchFamily="18" charset="0"/>
                          <a:ea typeface="+mn-ea"/>
                          <a:cs typeface="Times New Roman" panose="02020603050405020304" pitchFamily="18" charset="0"/>
                        </a:rPr>
                        <a:t>ФУНКЦИОНАЛЬНО-ТЕХНОЛОГИЧЕСКОЕ ОБЕСПЕЧЕНИЕ:</a:t>
                      </a:r>
                      <a:endParaRPr lang="ru-RU" sz="1600" b="1" kern="1200" dirty="0" smtClean="0">
                        <a:solidFill>
                          <a:schemeClr val="tx1"/>
                        </a:solidFill>
                        <a:latin typeface="Times New Roman" panose="02020603050405020304" pitchFamily="18" charset="0"/>
                        <a:ea typeface="+mn-ea"/>
                        <a:cs typeface="Times New Roman" panose="02020603050405020304" pitchFamily="18" charset="0"/>
                      </a:endParaRPr>
                    </a:p>
                    <a:p>
                      <a:pPr marL="534988" lvl="1" indent="-261938" algn="l" defTabSz="1097006" rtl="0" eaLnBrk="1" latinLnBrk="0" hangingPunct="1">
                        <a:spcBef>
                          <a:spcPts val="300"/>
                        </a:spcBef>
                        <a:buFont typeface="+mj-lt"/>
                        <a:buAutoNum type="arabicPeriod"/>
                      </a:pPr>
                      <a:r>
                        <a:rPr lang="ru-RU" sz="1800" b="0" kern="1200" dirty="0" smtClean="0">
                          <a:solidFill>
                            <a:schemeClr val="tx1"/>
                          </a:solidFill>
                          <a:latin typeface="Times New Roman" panose="02020603050405020304" pitchFamily="18" charset="0"/>
                          <a:ea typeface="+mn-ea"/>
                          <a:cs typeface="Times New Roman" panose="02020603050405020304" pitchFamily="18" charset="0"/>
                        </a:rPr>
                        <a:t>Функциональное</a:t>
                      </a:r>
                      <a:r>
                        <a:rPr lang="ru-RU" sz="1800" b="0" kern="1200" baseline="0" dirty="0" smtClean="0">
                          <a:solidFill>
                            <a:schemeClr val="tx1"/>
                          </a:solidFill>
                          <a:latin typeface="Times New Roman" panose="02020603050405020304" pitchFamily="18" charset="0"/>
                          <a:ea typeface="+mn-ea"/>
                          <a:cs typeface="Times New Roman" panose="02020603050405020304" pitchFamily="18" charset="0"/>
                        </a:rPr>
                        <a:t> обеспечение:</a:t>
                      </a:r>
                    </a:p>
                    <a:p>
                      <a:pPr marL="273050" lvl="1" indent="0" algn="l" defTabSz="1097006" rtl="0" eaLnBrk="1" latinLnBrk="0" hangingPunct="1">
                        <a:spcBef>
                          <a:spcPts val="300"/>
                        </a:spcBef>
                        <a:buFont typeface="+mj-lt"/>
                        <a:buNone/>
                      </a:pPr>
                      <a:r>
                        <a:rPr lang="ru-RU" sz="1800" b="0" kern="1200" baseline="0" dirty="0" smtClean="0">
                          <a:solidFill>
                            <a:schemeClr val="tx1"/>
                          </a:solidFill>
                          <a:latin typeface="Times New Roman" panose="02020603050405020304" pitchFamily="18" charset="0"/>
                          <a:ea typeface="+mn-ea"/>
                          <a:cs typeface="Times New Roman" panose="02020603050405020304" pitchFamily="18" charset="0"/>
                        </a:rPr>
                        <a:t>     - принципы «базовой» модели казначейского сопровождения;</a:t>
                      </a:r>
                    </a:p>
                    <a:p>
                      <a:pPr marL="273050" lvl="1" indent="0" algn="l" defTabSz="1097006" rtl="0" eaLnBrk="1" latinLnBrk="0" hangingPunct="1">
                        <a:spcBef>
                          <a:spcPts val="300"/>
                        </a:spcBef>
                        <a:buFont typeface="+mj-lt"/>
                        <a:buNone/>
                      </a:pPr>
                      <a:r>
                        <a:rPr lang="ru-RU" sz="1800" b="0" kern="1200" baseline="0" dirty="0" smtClean="0">
                          <a:solidFill>
                            <a:schemeClr val="tx1"/>
                          </a:solidFill>
                          <a:latin typeface="Times New Roman" panose="02020603050405020304" pitchFamily="18" charset="0"/>
                          <a:ea typeface="+mn-ea"/>
                          <a:cs typeface="Times New Roman" panose="02020603050405020304" pitchFamily="18" charset="0"/>
                        </a:rPr>
                        <a:t>     - принципы «расширенного» казначейского сопровождения.</a:t>
                      </a:r>
                      <a:endParaRPr lang="ru-RU" sz="1800" b="0" kern="1200" dirty="0" smtClean="0">
                        <a:solidFill>
                          <a:schemeClr val="tx1"/>
                        </a:solidFill>
                        <a:latin typeface="Times New Roman" panose="02020603050405020304" pitchFamily="18" charset="0"/>
                        <a:ea typeface="+mn-ea"/>
                        <a:cs typeface="Times New Roman" panose="02020603050405020304" pitchFamily="18" charset="0"/>
                      </a:endParaRPr>
                    </a:p>
                    <a:p>
                      <a:pPr marL="273050" lvl="1" indent="0" algn="l" defTabSz="1097006" rtl="0" eaLnBrk="1" latinLnBrk="0" hangingPunct="1">
                        <a:spcBef>
                          <a:spcPts val="300"/>
                        </a:spcBef>
                        <a:buFont typeface="+mj-lt"/>
                        <a:buNone/>
                      </a:pPr>
                      <a:r>
                        <a:rPr lang="ru-RU" sz="1800" b="0" kern="1200" dirty="0" smtClean="0">
                          <a:solidFill>
                            <a:schemeClr val="tx1"/>
                          </a:solidFill>
                          <a:latin typeface="Times New Roman" panose="02020603050405020304" pitchFamily="18" charset="0"/>
                          <a:ea typeface="+mn-ea"/>
                          <a:cs typeface="Times New Roman" panose="02020603050405020304" pitchFamily="18" charset="0"/>
                        </a:rPr>
                        <a:t>2. Информационно-технологическое обеспечение:</a:t>
                      </a:r>
                    </a:p>
                    <a:p>
                      <a:pPr marL="273050" lvl="1" indent="0" algn="l" defTabSz="1097006" rtl="0" eaLnBrk="1" latinLnBrk="0" hangingPunct="1">
                        <a:spcBef>
                          <a:spcPts val="300"/>
                        </a:spcBef>
                        <a:buFont typeface="+mj-lt"/>
                        <a:buNone/>
                      </a:pPr>
                      <a:r>
                        <a:rPr lang="ru-RU" sz="1800" b="0" kern="1200" dirty="0" smtClean="0">
                          <a:solidFill>
                            <a:schemeClr val="tx1"/>
                          </a:solidFill>
                          <a:latin typeface="Times New Roman" panose="02020603050405020304" pitchFamily="18" charset="0"/>
                          <a:ea typeface="+mn-ea"/>
                          <a:cs typeface="Times New Roman" panose="02020603050405020304" pitchFamily="18" charset="0"/>
                        </a:rPr>
                        <a:t>    - технологические </a:t>
                      </a:r>
                      <a:r>
                        <a:rPr lang="ru-RU" sz="1800" b="0" kern="1200" dirty="0" smtClean="0">
                          <a:solidFill>
                            <a:schemeClr val="tx1"/>
                          </a:solidFill>
                          <a:latin typeface="Times New Roman" panose="02020603050405020304" pitchFamily="18" charset="0"/>
                          <a:ea typeface="+mn-ea"/>
                          <a:cs typeface="Times New Roman" panose="02020603050405020304" pitchFamily="18" charset="0"/>
                        </a:rPr>
                        <a:t>регламенты;</a:t>
                      </a:r>
                    </a:p>
                    <a:p>
                      <a:pPr marL="548503" lvl="1" indent="0" algn="l" defTabSz="1097006" rtl="0" eaLnBrk="1" latinLnBrk="0" hangingPunct="1">
                        <a:spcBef>
                          <a:spcPts val="300"/>
                        </a:spcBef>
                        <a:buFontTx/>
                        <a:buNone/>
                      </a:pPr>
                      <a:r>
                        <a:rPr lang="ru-RU" sz="1800" b="0" kern="1200" dirty="0" smtClean="0">
                          <a:solidFill>
                            <a:schemeClr val="tx1"/>
                          </a:solidFill>
                          <a:latin typeface="Times New Roman" panose="02020603050405020304" pitchFamily="18" charset="0"/>
                          <a:ea typeface="+mn-ea"/>
                          <a:cs typeface="Times New Roman" panose="02020603050405020304" pitchFamily="18" charset="0"/>
                        </a:rPr>
                        <a:t>- бизнес </a:t>
                      </a:r>
                      <a:r>
                        <a:rPr lang="ru-RU" sz="1800" b="0" kern="1200" dirty="0" smtClean="0">
                          <a:solidFill>
                            <a:schemeClr val="tx1"/>
                          </a:solidFill>
                          <a:latin typeface="Times New Roman" panose="02020603050405020304" pitchFamily="18" charset="0"/>
                          <a:ea typeface="+mn-ea"/>
                          <a:cs typeface="Times New Roman" panose="02020603050405020304" pitchFamily="18" charset="0"/>
                        </a:rPr>
                        <a:t>процессы;</a:t>
                      </a:r>
                    </a:p>
                    <a:p>
                      <a:pPr marL="548503" lvl="1" indent="0" algn="l" defTabSz="1097006" rtl="0" eaLnBrk="1" latinLnBrk="0" hangingPunct="1">
                        <a:spcBef>
                          <a:spcPts val="300"/>
                        </a:spcBef>
                        <a:buFontTx/>
                        <a:buNone/>
                      </a:pPr>
                      <a:r>
                        <a:rPr lang="ru-RU" sz="1800" b="0" kern="1200" dirty="0" smtClean="0">
                          <a:solidFill>
                            <a:schemeClr val="tx1"/>
                          </a:solidFill>
                          <a:latin typeface="Times New Roman" panose="02020603050405020304" pitchFamily="18" charset="0"/>
                          <a:ea typeface="+mn-ea"/>
                          <a:cs typeface="Times New Roman" panose="02020603050405020304" pitchFamily="18" charset="0"/>
                        </a:rPr>
                        <a:t>- модели </a:t>
                      </a:r>
                      <a:r>
                        <a:rPr lang="ru-RU" sz="1800" b="0" kern="1200" dirty="0" smtClean="0">
                          <a:solidFill>
                            <a:schemeClr val="tx1"/>
                          </a:solidFill>
                          <a:latin typeface="Times New Roman" panose="02020603050405020304" pitchFamily="18" charset="0"/>
                          <a:ea typeface="+mn-ea"/>
                          <a:cs typeface="Times New Roman" panose="02020603050405020304" pitchFamily="18" charset="0"/>
                        </a:rPr>
                        <a:t>данных;</a:t>
                      </a:r>
                    </a:p>
                    <a:p>
                      <a:pPr marL="548503" lvl="1" indent="0" algn="l" defTabSz="1097006" rtl="0" eaLnBrk="1" latinLnBrk="0" hangingPunct="1">
                        <a:spcBef>
                          <a:spcPts val="300"/>
                        </a:spcBef>
                        <a:buFontTx/>
                        <a:buNone/>
                      </a:pPr>
                      <a:r>
                        <a:rPr lang="ru-RU" sz="1800" b="0" kern="1200" dirty="0" smtClean="0">
                          <a:solidFill>
                            <a:schemeClr val="tx1"/>
                          </a:solidFill>
                          <a:latin typeface="Times New Roman" panose="02020603050405020304" pitchFamily="18" charset="0"/>
                          <a:ea typeface="+mn-ea"/>
                          <a:cs typeface="Times New Roman" panose="02020603050405020304" pitchFamily="18" charset="0"/>
                        </a:rPr>
                        <a:t>- интеграция </a:t>
                      </a:r>
                      <a:r>
                        <a:rPr lang="ru-RU" sz="1800" b="0" kern="1200" dirty="0" smtClean="0">
                          <a:solidFill>
                            <a:schemeClr val="tx1"/>
                          </a:solidFill>
                          <a:latin typeface="Times New Roman" panose="02020603050405020304" pitchFamily="18" charset="0"/>
                          <a:ea typeface="+mn-ea"/>
                          <a:cs typeface="Times New Roman" panose="02020603050405020304" pitchFamily="18" charset="0"/>
                        </a:rPr>
                        <a:t>со смежными </a:t>
                      </a:r>
                      <a:r>
                        <a:rPr lang="en-US" sz="1800" b="0" kern="1200" dirty="0" smtClean="0">
                          <a:solidFill>
                            <a:schemeClr val="tx1"/>
                          </a:solidFill>
                          <a:latin typeface="Times New Roman" panose="02020603050405020304" pitchFamily="18" charset="0"/>
                          <a:ea typeface="+mn-ea"/>
                          <a:cs typeface="Times New Roman" panose="02020603050405020304" pitchFamily="18" charset="0"/>
                        </a:rPr>
                        <a:t>IT-</a:t>
                      </a:r>
                      <a:r>
                        <a:rPr lang="ru-RU" sz="1800" b="0" kern="1200" dirty="0" smtClean="0">
                          <a:solidFill>
                            <a:schemeClr val="tx1"/>
                          </a:solidFill>
                          <a:latin typeface="Times New Roman" panose="02020603050405020304" pitchFamily="18" charset="0"/>
                          <a:ea typeface="+mn-ea"/>
                          <a:cs typeface="Times New Roman" panose="02020603050405020304" pitchFamily="18" charset="0"/>
                        </a:rPr>
                        <a:t>системами</a:t>
                      </a:r>
                    </a:p>
                    <a:p>
                      <a:pPr marL="548503" lvl="1" indent="0" algn="l" defTabSz="1097006" rtl="0" eaLnBrk="1" latinLnBrk="0" hangingPunct="1">
                        <a:spcBef>
                          <a:spcPts val="300"/>
                        </a:spcBef>
                        <a:buFontTx/>
                        <a:buNone/>
                      </a:pPr>
                      <a:r>
                        <a:rPr lang="ru-RU" sz="1800" b="0" kern="1200" dirty="0" smtClean="0">
                          <a:solidFill>
                            <a:schemeClr val="tx1"/>
                          </a:solidFill>
                          <a:latin typeface="Times New Roman" panose="02020603050405020304" pitchFamily="18" charset="0"/>
                          <a:ea typeface="+mn-ea"/>
                          <a:cs typeface="Times New Roman" panose="02020603050405020304" pitchFamily="18" charset="0"/>
                        </a:rPr>
                        <a:t>-</a:t>
                      </a:r>
                      <a:r>
                        <a:rPr lang="ru-RU" sz="1800" b="0" kern="1200" baseline="0" dirty="0" smtClean="0">
                          <a:solidFill>
                            <a:schemeClr val="tx1"/>
                          </a:solidFill>
                          <a:latin typeface="Times New Roman" panose="02020603050405020304" pitchFamily="18" charset="0"/>
                          <a:ea typeface="+mn-ea"/>
                          <a:cs typeface="Times New Roman" panose="02020603050405020304" pitchFamily="18" charset="0"/>
                        </a:rPr>
                        <a:t> </a:t>
                      </a:r>
                      <a:r>
                        <a:rPr lang="ru-RU" sz="1800" b="0" kern="1200" dirty="0" smtClean="0">
                          <a:solidFill>
                            <a:schemeClr val="tx1"/>
                          </a:solidFill>
                          <a:latin typeface="Times New Roman" panose="02020603050405020304" pitchFamily="18" charset="0"/>
                          <a:ea typeface="+mn-ea"/>
                          <a:cs typeface="Times New Roman" panose="02020603050405020304" pitchFamily="18" charset="0"/>
                        </a:rPr>
                        <a:t>прикладное </a:t>
                      </a:r>
                      <a:r>
                        <a:rPr lang="ru-RU" sz="1800" b="0" kern="1200" dirty="0" smtClean="0">
                          <a:solidFill>
                            <a:schemeClr val="tx1"/>
                          </a:solidFill>
                          <a:latin typeface="Times New Roman" panose="02020603050405020304" pitchFamily="18" charset="0"/>
                          <a:ea typeface="+mn-ea"/>
                          <a:cs typeface="Times New Roman" panose="02020603050405020304" pitchFamily="18" charset="0"/>
                        </a:rPr>
                        <a:t>программное </a:t>
                      </a:r>
                      <a:r>
                        <a:rPr lang="ru-RU" sz="1800" b="0" kern="1200" dirty="0" smtClean="0">
                          <a:solidFill>
                            <a:schemeClr val="tx1"/>
                          </a:solidFill>
                          <a:latin typeface="Times New Roman" panose="02020603050405020304" pitchFamily="18" charset="0"/>
                          <a:ea typeface="+mn-ea"/>
                          <a:cs typeface="Times New Roman" panose="02020603050405020304" pitchFamily="18" charset="0"/>
                        </a:rPr>
                        <a:t>обеспечение</a:t>
                      </a:r>
                      <a:endParaRPr lang="ru-RU" sz="1600" b="1" kern="1200" dirty="0">
                        <a:solidFill>
                          <a:schemeClr val="tx1"/>
                        </a:solidFill>
                        <a:latin typeface="Times New Roman" panose="02020603050405020304" pitchFamily="18" charset="0"/>
                        <a:ea typeface="+mn-ea"/>
                        <a:cs typeface="Times New Roman" panose="02020603050405020304" pitchFamily="18" charset="0"/>
                      </a:endParaRPr>
                    </a:p>
                  </a:txBody>
                  <a:tcPr>
                    <a:solidFill>
                      <a:srgbClr val="EBF6F9"/>
                    </a:solidFill>
                  </a:tcPr>
                </a:tc>
              </a:tr>
              <a:tr h="1690577">
                <a:tc>
                  <a:txBody>
                    <a:bodyPr/>
                    <a:lstStyle/>
                    <a:p>
                      <a:pPr marL="0" marR="0" lvl="1" indent="0" algn="l" defTabSz="1097006" rtl="0" eaLnBrk="1" fontAlgn="auto" latinLnBrk="0" hangingPunct="1">
                        <a:lnSpc>
                          <a:spcPct val="100000"/>
                        </a:lnSpc>
                        <a:spcBef>
                          <a:spcPts val="300"/>
                        </a:spcBef>
                        <a:spcAft>
                          <a:spcPts val="0"/>
                        </a:spcAft>
                        <a:buClrTx/>
                        <a:buSzTx/>
                        <a:buFontTx/>
                        <a:buNone/>
                        <a:tabLst/>
                        <a:defRPr/>
                      </a:pPr>
                      <a:endParaRPr lang="ru-RU" sz="1500" b="1" dirty="0" smtClean="0">
                        <a:latin typeface="Times New Roman" panose="02020603050405020304" pitchFamily="18" charset="0"/>
                        <a:cs typeface="Times New Roman" panose="02020603050405020304" pitchFamily="18" charset="0"/>
                      </a:endParaRPr>
                    </a:p>
                    <a:p>
                      <a:pPr marL="0" marR="0" lvl="1" indent="0" algn="l" defTabSz="1097006" rtl="0" eaLnBrk="1" fontAlgn="auto" latinLnBrk="0" hangingPunct="1">
                        <a:lnSpc>
                          <a:spcPct val="100000"/>
                        </a:lnSpc>
                        <a:spcBef>
                          <a:spcPts val="300"/>
                        </a:spcBef>
                        <a:spcAft>
                          <a:spcPts val="0"/>
                        </a:spcAft>
                        <a:buClrTx/>
                        <a:buSzTx/>
                        <a:buFontTx/>
                        <a:buNone/>
                        <a:tabLst/>
                        <a:defRPr/>
                      </a:pPr>
                      <a:r>
                        <a:rPr lang="en-US" sz="1600" b="1" dirty="0" smtClean="0">
                          <a:latin typeface="Times New Roman" panose="02020603050405020304" pitchFamily="18" charset="0"/>
                          <a:cs typeface="Times New Roman" panose="02020603050405020304" pitchFamily="18" charset="0"/>
                        </a:rPr>
                        <a:t>III. </a:t>
                      </a:r>
                      <a:r>
                        <a:rPr lang="ru-RU" sz="1600" b="1" dirty="0" smtClean="0">
                          <a:latin typeface="Times New Roman" panose="02020603050405020304" pitchFamily="18" charset="0"/>
                          <a:cs typeface="Times New Roman" panose="02020603050405020304" pitchFamily="18" charset="0"/>
                        </a:rPr>
                        <a:t>ОРГАНИЗАЦИОННОЕ И МЕТОДИЧЕСКОЕ ОБЕСПЕЧЕНИЕ:</a:t>
                      </a:r>
                    </a:p>
                    <a:p>
                      <a:pPr marL="534988" lvl="1" indent="-261938">
                        <a:spcBef>
                          <a:spcPts val="300"/>
                        </a:spcBef>
                        <a:buFont typeface="+mj-lt"/>
                        <a:buAutoNum type="arabicPeriod"/>
                      </a:pPr>
                      <a:r>
                        <a:rPr lang="ru-RU" sz="1800" dirty="0" smtClean="0">
                          <a:latin typeface="Times New Roman" panose="02020603050405020304" pitchFamily="18" charset="0"/>
                          <a:cs typeface="Times New Roman" panose="02020603050405020304" pitchFamily="18" charset="0"/>
                        </a:rPr>
                        <a:t>Организационная структура ЦАФК, ТОФК; </a:t>
                      </a:r>
                    </a:p>
                    <a:p>
                      <a:pPr marL="548503" lvl="1" indent="0">
                        <a:spcBef>
                          <a:spcPts val="300"/>
                        </a:spcBef>
                        <a:buFontTx/>
                        <a:buNone/>
                      </a:pPr>
                      <a:r>
                        <a:rPr lang="ru-RU" sz="1800" dirty="0" smtClean="0">
                          <a:latin typeface="Times New Roman" panose="02020603050405020304" pitchFamily="18" charset="0"/>
                          <a:cs typeface="Times New Roman" panose="02020603050405020304" pitchFamily="18" charset="0"/>
                        </a:rPr>
                        <a:t>совещания, обучение;</a:t>
                      </a:r>
                    </a:p>
                    <a:p>
                      <a:pPr marL="534988" lvl="1" indent="-261938">
                        <a:spcBef>
                          <a:spcPts val="1200"/>
                        </a:spcBef>
                        <a:buFont typeface="+mj-lt"/>
                        <a:buAutoNum type="arabicPeriod" startAt="2"/>
                      </a:pPr>
                      <a:r>
                        <a:rPr lang="ru-RU" sz="1800" dirty="0" smtClean="0">
                          <a:latin typeface="Times New Roman" panose="02020603050405020304" pitchFamily="18" charset="0"/>
                          <a:cs typeface="Times New Roman" panose="02020603050405020304" pitchFamily="18" charset="0"/>
                        </a:rPr>
                        <a:t>Регламенты, ответы на запросы, письма </a:t>
                      </a:r>
                      <a:endParaRPr lang="ru-RU" sz="1800" dirty="0">
                        <a:latin typeface="Times New Roman" panose="02020603050405020304" pitchFamily="18" charset="0"/>
                        <a:cs typeface="Times New Roman" panose="02020603050405020304" pitchFamily="18" charset="0"/>
                      </a:endParaRPr>
                    </a:p>
                  </a:txBody>
                  <a:tcPr/>
                </a:tc>
              </a:tr>
            </a:tbl>
          </a:graphicData>
        </a:graphic>
      </p:graphicFrame>
      <p:sp>
        <p:nvSpPr>
          <p:cNvPr id="3" name="Номер слайда 2"/>
          <p:cNvSpPr>
            <a:spLocks noGrp="1"/>
          </p:cNvSpPr>
          <p:nvPr>
            <p:ph type="sldNum" sz="quarter" idx="12"/>
          </p:nvPr>
        </p:nvSpPr>
        <p:spPr>
          <a:xfrm>
            <a:off x="11701354" y="8962697"/>
            <a:ext cx="994633" cy="511175"/>
          </a:xfrm>
        </p:spPr>
        <p:txBody>
          <a:bodyPr/>
          <a:lstStyle/>
          <a:p>
            <a:pPr>
              <a:defRPr/>
            </a:pPr>
            <a:r>
              <a:rPr lang="ru-RU" dirty="0" smtClean="0">
                <a:solidFill>
                  <a:prstClr val="black">
                    <a:tint val="75000"/>
                  </a:prstClr>
                </a:solidFill>
              </a:rPr>
              <a:t>38</a:t>
            </a:r>
            <a:endParaRPr lang="ru-RU" dirty="0">
              <a:solidFill>
                <a:prstClr val="black">
                  <a:tint val="75000"/>
                </a:prstClr>
              </a:solidFill>
            </a:endParaRPr>
          </a:p>
        </p:txBody>
      </p:sp>
      <p:sp>
        <p:nvSpPr>
          <p:cNvPr id="4" name="TextBox 101"/>
          <p:cNvSpPr txBox="1">
            <a:spLocks noChangeArrowheads="1"/>
          </p:cNvSpPr>
          <p:nvPr/>
        </p:nvSpPr>
        <p:spPr bwMode="auto">
          <a:xfrm>
            <a:off x="202020" y="364919"/>
            <a:ext cx="12294788" cy="400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5" tIns="45702" rIns="91405" bIns="45702">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sz="2000">
                <a:solidFill>
                  <a:schemeClr val="tx1"/>
                </a:solidFill>
                <a:latin typeface="Calibri" pitchFamily="34" charset="0"/>
              </a:defRPr>
            </a:lvl4pPr>
            <a:lvl5pPr marL="2057400" indent="-228600" eaLnBrk="0" hangingPunct="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algn="ctr">
              <a:lnSpc>
                <a:spcPct val="100000"/>
              </a:lnSpc>
              <a:spcBef>
                <a:spcPct val="0"/>
              </a:spcBef>
              <a:buFontTx/>
              <a:buNone/>
            </a:pPr>
            <a:r>
              <a:rPr lang="ru-RU" altLang="ru-RU" sz="2000" b="1" dirty="0" smtClean="0">
                <a:solidFill>
                  <a:prstClr val="black"/>
                </a:solidFill>
                <a:latin typeface="Times New Roman" panose="02020603050405020304" pitchFamily="18" charset="0"/>
                <a:cs typeface="Times New Roman" panose="02020603050405020304" pitchFamily="18" charset="0"/>
              </a:rPr>
              <a:t>3</a:t>
            </a:r>
            <a:r>
              <a:rPr lang="en-US" altLang="ru-RU" sz="2000" b="1" dirty="0" smtClean="0">
                <a:solidFill>
                  <a:prstClr val="black"/>
                </a:solidFill>
                <a:latin typeface="Times New Roman" panose="02020603050405020304" pitchFamily="18" charset="0"/>
                <a:cs typeface="Times New Roman" panose="02020603050405020304" pitchFamily="18" charset="0"/>
              </a:rPr>
              <a:t>D </a:t>
            </a:r>
            <a:r>
              <a:rPr lang="ru-RU" altLang="ru-RU" sz="2000" b="1" dirty="0">
                <a:solidFill>
                  <a:prstClr val="black"/>
                </a:solidFill>
                <a:latin typeface="Times New Roman" panose="02020603050405020304" pitchFamily="18" charset="0"/>
                <a:cs typeface="Times New Roman" panose="02020603050405020304" pitchFamily="18" charset="0"/>
              </a:rPr>
              <a:t>МОДЕЛЬ КАЗНАЧЕЙСКОГО СОПРОВОЖДЕНИЯ</a:t>
            </a:r>
          </a:p>
        </p:txBody>
      </p:sp>
      <p:sp>
        <p:nvSpPr>
          <p:cNvPr id="12" name="Куб 11"/>
          <p:cNvSpPr/>
          <p:nvPr/>
        </p:nvSpPr>
        <p:spPr>
          <a:xfrm>
            <a:off x="8447316" y="3497402"/>
            <a:ext cx="4049487" cy="3453048"/>
          </a:xfrm>
          <a:prstGeom prst="cube">
            <a:avLst>
              <a:gd name="adj" fmla="val 27820"/>
            </a:avLst>
          </a:prstGeom>
          <a:solidFill>
            <a:srgbClr val="CCFFCC"/>
          </a:solidFill>
          <a:ln w="22225"/>
        </p:spPr>
        <p:style>
          <a:lnRef idx="2">
            <a:schemeClr val="accent1">
              <a:shade val="50000"/>
            </a:schemeClr>
          </a:lnRef>
          <a:fillRef idx="1">
            <a:schemeClr val="accent1"/>
          </a:fillRef>
          <a:effectRef idx="0">
            <a:schemeClr val="accent1"/>
          </a:effectRef>
          <a:fontRef idx="minor">
            <a:schemeClr val="lt1"/>
          </a:fontRef>
        </p:style>
        <p:txBody>
          <a:bodyPr lIns="91409" tIns="45704" rIns="91409" bIns="45704" rtlCol="0" anchor="ctr"/>
          <a:lstStyle/>
          <a:p>
            <a:pPr algn="ctr"/>
            <a:endParaRPr lang="ru-RU" dirty="0">
              <a:solidFill>
                <a:prstClr val="white"/>
              </a:solidFill>
            </a:endParaRPr>
          </a:p>
        </p:txBody>
      </p:sp>
      <p:cxnSp>
        <p:nvCxnSpPr>
          <p:cNvPr id="6" name="Прямая соединительная линия 5"/>
          <p:cNvCxnSpPr/>
          <p:nvPr/>
        </p:nvCxnSpPr>
        <p:spPr>
          <a:xfrm>
            <a:off x="8940779" y="3945992"/>
            <a:ext cx="3075709"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8447320" y="5766516"/>
            <a:ext cx="3088849"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flipV="1">
            <a:off x="11536162" y="4805878"/>
            <a:ext cx="960638" cy="96063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1279564" y="4498109"/>
            <a:ext cx="213755" cy="307744"/>
          </a:xfrm>
          <a:prstGeom prst="rect">
            <a:avLst/>
          </a:prstGeom>
          <a:noFill/>
        </p:spPr>
        <p:txBody>
          <a:bodyPr wrap="square" lIns="91409" tIns="45704" rIns="91409" bIns="45704" rtlCol="0">
            <a:spAutoFit/>
          </a:bodyPr>
          <a:lstStyle>
            <a:defPPr>
              <a:defRPr lang="ru-RU"/>
            </a:defPPr>
            <a:lvl1pPr>
              <a:defRPr sz="1400"/>
            </a:lvl1pPr>
          </a:lstStyle>
          <a:p>
            <a:r>
              <a:rPr lang="ru-RU" dirty="0">
                <a:solidFill>
                  <a:prstClr val="black"/>
                </a:solidFill>
              </a:rPr>
              <a:t>1</a:t>
            </a:r>
          </a:p>
        </p:txBody>
      </p:sp>
      <p:sp>
        <p:nvSpPr>
          <p:cNvPr id="21" name="TextBox 20"/>
          <p:cNvSpPr txBox="1"/>
          <p:nvPr/>
        </p:nvSpPr>
        <p:spPr>
          <a:xfrm>
            <a:off x="12272676" y="3725708"/>
            <a:ext cx="213755" cy="307744"/>
          </a:xfrm>
          <a:prstGeom prst="rect">
            <a:avLst/>
          </a:prstGeom>
          <a:noFill/>
        </p:spPr>
        <p:txBody>
          <a:bodyPr wrap="square" lIns="91409" tIns="45704" rIns="91409" bIns="45704" rtlCol="0">
            <a:spAutoFit/>
          </a:bodyPr>
          <a:lstStyle>
            <a:defPPr>
              <a:defRPr lang="ru-RU"/>
            </a:defPPr>
            <a:lvl1pPr>
              <a:defRPr sz="1400"/>
            </a:lvl1pPr>
          </a:lstStyle>
          <a:p>
            <a:r>
              <a:rPr lang="ru-RU" dirty="0">
                <a:solidFill>
                  <a:prstClr val="black"/>
                </a:solidFill>
              </a:rPr>
              <a:t>1</a:t>
            </a:r>
          </a:p>
        </p:txBody>
      </p:sp>
      <p:sp>
        <p:nvSpPr>
          <p:cNvPr id="24" name="TextBox 23"/>
          <p:cNvSpPr txBox="1"/>
          <p:nvPr/>
        </p:nvSpPr>
        <p:spPr>
          <a:xfrm>
            <a:off x="12032106" y="3461143"/>
            <a:ext cx="304106" cy="307744"/>
          </a:xfrm>
          <a:prstGeom prst="rect">
            <a:avLst/>
          </a:prstGeom>
          <a:noFill/>
        </p:spPr>
        <p:txBody>
          <a:bodyPr wrap="square" lIns="91409" tIns="45704" rIns="91409" bIns="45704" rtlCol="0">
            <a:spAutoFit/>
          </a:bodyPr>
          <a:lstStyle>
            <a:defPPr>
              <a:defRPr lang="ru-RU"/>
            </a:defPPr>
            <a:lvl1pPr>
              <a:defRPr sz="1400"/>
            </a:lvl1pPr>
          </a:lstStyle>
          <a:p>
            <a:r>
              <a:rPr lang="ru-RU" dirty="0">
                <a:solidFill>
                  <a:prstClr val="black"/>
                </a:solidFill>
              </a:rPr>
              <a:t>1</a:t>
            </a:r>
          </a:p>
        </p:txBody>
      </p:sp>
      <p:sp>
        <p:nvSpPr>
          <p:cNvPr id="25" name="TextBox 24"/>
          <p:cNvSpPr txBox="1"/>
          <p:nvPr/>
        </p:nvSpPr>
        <p:spPr>
          <a:xfrm>
            <a:off x="11549301" y="3946000"/>
            <a:ext cx="304106" cy="307744"/>
          </a:xfrm>
          <a:prstGeom prst="rect">
            <a:avLst/>
          </a:prstGeom>
          <a:noFill/>
        </p:spPr>
        <p:txBody>
          <a:bodyPr wrap="square" lIns="91409" tIns="45704" rIns="91409" bIns="45704" rtlCol="0">
            <a:spAutoFit/>
          </a:bodyPr>
          <a:lstStyle/>
          <a:p>
            <a:r>
              <a:rPr lang="ru-RU" sz="1400" dirty="0">
                <a:solidFill>
                  <a:prstClr val="black"/>
                </a:solidFill>
              </a:rPr>
              <a:t>2</a:t>
            </a:r>
          </a:p>
        </p:txBody>
      </p:sp>
      <p:sp>
        <p:nvSpPr>
          <p:cNvPr id="26" name="TextBox 25"/>
          <p:cNvSpPr txBox="1"/>
          <p:nvPr/>
        </p:nvSpPr>
        <p:spPr>
          <a:xfrm>
            <a:off x="12274190" y="4978428"/>
            <a:ext cx="304106" cy="307744"/>
          </a:xfrm>
          <a:prstGeom prst="rect">
            <a:avLst/>
          </a:prstGeom>
          <a:noFill/>
        </p:spPr>
        <p:txBody>
          <a:bodyPr wrap="square" lIns="91409" tIns="45704" rIns="91409" bIns="45704" rtlCol="0">
            <a:spAutoFit/>
          </a:bodyPr>
          <a:lstStyle>
            <a:defPPr>
              <a:defRPr lang="ru-RU"/>
            </a:defPPr>
            <a:lvl1pPr>
              <a:defRPr sz="1400"/>
            </a:lvl1pPr>
          </a:lstStyle>
          <a:p>
            <a:r>
              <a:rPr lang="ru-RU" dirty="0">
                <a:solidFill>
                  <a:prstClr val="black"/>
                </a:solidFill>
              </a:rPr>
              <a:t>2</a:t>
            </a:r>
          </a:p>
        </p:txBody>
      </p:sp>
      <p:sp>
        <p:nvSpPr>
          <p:cNvPr id="27" name="TextBox 26"/>
          <p:cNvSpPr txBox="1"/>
          <p:nvPr/>
        </p:nvSpPr>
        <p:spPr>
          <a:xfrm>
            <a:off x="11279557" y="5766523"/>
            <a:ext cx="304106" cy="307744"/>
          </a:xfrm>
          <a:prstGeom prst="rect">
            <a:avLst/>
          </a:prstGeom>
          <a:noFill/>
        </p:spPr>
        <p:txBody>
          <a:bodyPr wrap="square" lIns="91409" tIns="45704" rIns="91409" bIns="45704" rtlCol="0">
            <a:spAutoFit/>
          </a:bodyPr>
          <a:lstStyle>
            <a:defPPr>
              <a:defRPr lang="ru-RU"/>
            </a:defPPr>
            <a:lvl1pPr>
              <a:defRPr sz="1400"/>
            </a:lvl1pPr>
          </a:lstStyle>
          <a:p>
            <a:r>
              <a:rPr lang="ru-RU" dirty="0">
                <a:solidFill>
                  <a:prstClr val="black"/>
                </a:solidFill>
              </a:rPr>
              <a:t>2</a:t>
            </a:r>
          </a:p>
        </p:txBody>
      </p:sp>
      <p:sp>
        <p:nvSpPr>
          <p:cNvPr id="7" name="TextBox 6"/>
          <p:cNvSpPr txBox="1"/>
          <p:nvPr/>
        </p:nvSpPr>
        <p:spPr>
          <a:xfrm>
            <a:off x="9793810" y="5381796"/>
            <a:ext cx="742209" cy="769409"/>
          </a:xfrm>
          <a:prstGeom prst="rect">
            <a:avLst/>
          </a:prstGeom>
          <a:noFill/>
        </p:spPr>
        <p:txBody>
          <a:bodyPr wrap="square" lIns="91409" tIns="45704" rIns="91409" bIns="45704" rtlCol="0">
            <a:spAutoFit/>
          </a:bodyPr>
          <a:lstStyle/>
          <a:p>
            <a:r>
              <a:rPr lang="en-US" sz="4400" b="1" dirty="0">
                <a:solidFill>
                  <a:srgbClr val="44546A"/>
                </a:solidFill>
              </a:rPr>
              <a:t>II</a:t>
            </a:r>
            <a:endParaRPr lang="ru-RU" sz="4400" b="1" dirty="0">
              <a:solidFill>
                <a:srgbClr val="44546A"/>
              </a:solidFill>
            </a:endParaRPr>
          </a:p>
        </p:txBody>
      </p:sp>
      <p:sp>
        <p:nvSpPr>
          <p:cNvPr id="22" name="TextBox 21"/>
          <p:cNvSpPr txBox="1"/>
          <p:nvPr/>
        </p:nvSpPr>
        <p:spPr>
          <a:xfrm rot="21420783">
            <a:off x="11535262" y="4839227"/>
            <a:ext cx="897939" cy="769409"/>
          </a:xfrm>
          <a:prstGeom prst="rect">
            <a:avLst/>
          </a:prstGeom>
          <a:noFill/>
        </p:spPr>
        <p:txBody>
          <a:bodyPr wrap="square" lIns="91409" tIns="45704" rIns="91409" bIns="45704" rtlCol="0">
            <a:spAutoFit/>
          </a:bodyPr>
          <a:lstStyle>
            <a:defPPr>
              <a:defRPr lang="ru-RU"/>
            </a:defPPr>
            <a:lvl1pPr>
              <a:defRPr sz="4400" b="1">
                <a:solidFill>
                  <a:schemeClr val="tx2"/>
                </a:solidFill>
              </a:defRPr>
            </a:lvl1pPr>
          </a:lstStyle>
          <a:p>
            <a:r>
              <a:rPr lang="en-US" dirty="0">
                <a:solidFill>
                  <a:srgbClr val="44546A"/>
                </a:solidFill>
              </a:rPr>
              <a:t> III</a:t>
            </a:r>
            <a:endParaRPr lang="ru-RU" dirty="0">
              <a:solidFill>
                <a:srgbClr val="44546A"/>
              </a:solidFill>
            </a:endParaRPr>
          </a:p>
        </p:txBody>
      </p:sp>
      <p:sp>
        <p:nvSpPr>
          <p:cNvPr id="23" name="TextBox 22"/>
          <p:cNvSpPr txBox="1"/>
          <p:nvPr/>
        </p:nvSpPr>
        <p:spPr>
          <a:xfrm>
            <a:off x="10385785" y="3561271"/>
            <a:ext cx="300481" cy="769409"/>
          </a:xfrm>
          <a:prstGeom prst="rect">
            <a:avLst/>
          </a:prstGeom>
          <a:noFill/>
        </p:spPr>
        <p:txBody>
          <a:bodyPr wrap="square" lIns="91409" tIns="45704" rIns="91409" bIns="45704" rtlCol="0">
            <a:spAutoFit/>
          </a:bodyPr>
          <a:lstStyle>
            <a:defPPr>
              <a:defRPr lang="ru-RU"/>
            </a:defPPr>
            <a:lvl1pPr>
              <a:defRPr sz="4400" b="1">
                <a:solidFill>
                  <a:schemeClr val="tx2"/>
                </a:solidFill>
              </a:defRPr>
            </a:lvl1pPr>
          </a:lstStyle>
          <a:p>
            <a:r>
              <a:rPr lang="en-US" dirty="0">
                <a:solidFill>
                  <a:srgbClr val="44546A"/>
                </a:solidFill>
              </a:rPr>
              <a:t>I</a:t>
            </a:r>
            <a:endParaRPr lang="ru-RU" dirty="0">
              <a:solidFill>
                <a:srgbClr val="44546A"/>
              </a:solidFill>
            </a:endParaRPr>
          </a:p>
        </p:txBody>
      </p:sp>
    </p:spTree>
    <p:extLst>
      <p:ext uri="{BB962C8B-B14F-4D97-AF65-F5344CB8AC3E}">
        <p14:creationId xmlns:p14="http://schemas.microsoft.com/office/powerpoint/2010/main" val="40932864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3469133" y="1509497"/>
            <a:ext cx="1162050" cy="538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180" tIns="45585" rIns="91180" bIns="45585" rtlCol="0" anchor="ctr"/>
          <a:lstStyle/>
          <a:p>
            <a:pPr algn="ctr"/>
            <a:endParaRPr lang="ru-RU" dirty="0">
              <a:solidFill>
                <a:prstClr val="white"/>
              </a:solidFill>
            </a:endParaRPr>
          </a:p>
        </p:txBody>
      </p:sp>
      <p:sp>
        <p:nvSpPr>
          <p:cNvPr id="7" name="Прямоугольник 6"/>
          <p:cNvSpPr/>
          <p:nvPr/>
        </p:nvSpPr>
        <p:spPr>
          <a:xfrm>
            <a:off x="265815" y="542069"/>
            <a:ext cx="12335156" cy="416044"/>
          </a:xfrm>
          <a:prstGeom prst="rect">
            <a:avLst/>
          </a:prstGeom>
        </p:spPr>
        <p:txBody>
          <a:bodyPr wrap="square" lIns="107218" tIns="53610" rIns="107218" bIns="53610">
            <a:spAutoFit/>
          </a:bodyPr>
          <a:lstStyle/>
          <a:p>
            <a:pPr algn="ctr" defTabSz="1071789" fontAlgn="auto">
              <a:spcBef>
                <a:spcPts val="0"/>
              </a:spcBef>
              <a:spcAft>
                <a:spcPts val="0"/>
              </a:spcAft>
            </a:pPr>
            <a:r>
              <a:rPr lang="ru-RU" altLang="ru-RU" sz="2000" b="1" dirty="0">
                <a:solidFill>
                  <a:prstClr val="black"/>
                </a:solidFill>
                <a:latin typeface="Times New Roman" panose="02020603050405020304" pitchFamily="18" charset="0"/>
                <a:cs typeface="Times New Roman" panose="02020603050405020304" pitchFamily="18" charset="0"/>
              </a:rPr>
              <a:t>ОСНОВНЫЕ ПРИНЦИПЫ КАЗНАЧЕЙСКОГО СОПРОВОЖДЕНИЯ</a:t>
            </a:r>
          </a:p>
        </p:txBody>
      </p:sp>
      <p:sp>
        <p:nvSpPr>
          <p:cNvPr id="8" name="Номер слайда 2"/>
          <p:cNvSpPr>
            <a:spLocks noGrp="1"/>
          </p:cNvSpPr>
          <p:nvPr>
            <p:ph type="sldNum" sz="quarter" idx="12"/>
          </p:nvPr>
        </p:nvSpPr>
        <p:spPr>
          <a:xfrm>
            <a:off x="9921240" y="9090036"/>
            <a:ext cx="2880360" cy="511175"/>
          </a:xfrm>
        </p:spPr>
        <p:txBody>
          <a:bodyPr/>
          <a:lstStyle/>
          <a:p>
            <a:pPr>
              <a:defRPr/>
            </a:pPr>
            <a:fld id="{47EA9584-6FC9-446B-89E9-C9D48C4D1663}" type="slidenum">
              <a:rPr lang="ru-RU" smtClean="0">
                <a:solidFill>
                  <a:prstClr val="black">
                    <a:tint val="75000"/>
                  </a:prstClr>
                </a:solidFill>
              </a:rPr>
              <a:pPr>
                <a:defRPr/>
              </a:pPr>
              <a:t>39</a:t>
            </a:fld>
            <a:endParaRPr lang="ru-RU" dirty="0">
              <a:solidFill>
                <a:prstClr val="black">
                  <a:tint val="75000"/>
                </a:prst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580519815"/>
              </p:ext>
            </p:extLst>
          </p:nvPr>
        </p:nvGraphicFramePr>
        <p:xfrm>
          <a:off x="265815" y="1235180"/>
          <a:ext cx="12335156" cy="7791863"/>
        </p:xfrm>
        <a:graphic>
          <a:graphicData uri="http://schemas.openxmlformats.org/drawingml/2006/table">
            <a:tbl>
              <a:tblPr firstRow="1" bandRow="1">
                <a:tableStyleId>{5C22544A-7EE6-4342-B048-85BDC9FD1C3A}</a:tableStyleId>
              </a:tblPr>
              <a:tblGrid>
                <a:gridCol w="6167578"/>
                <a:gridCol w="6167578"/>
              </a:tblGrid>
              <a:tr h="751591">
                <a:tc>
                  <a:txBody>
                    <a:bodyPr/>
                    <a:lstStyle/>
                    <a:p>
                      <a:pPr algn="ctr"/>
                      <a:r>
                        <a:rPr lang="ru-RU" sz="1800" dirty="0" smtClean="0">
                          <a:solidFill>
                            <a:schemeClr val="tx1"/>
                          </a:solidFill>
                          <a:latin typeface="Times New Roman" panose="02020603050405020304" pitchFamily="18" charset="0"/>
                          <a:cs typeface="Times New Roman" panose="02020603050405020304" pitchFamily="18" charset="0"/>
                        </a:rPr>
                        <a:t>«Базовая» модель </a:t>
                      </a:r>
                    </a:p>
                    <a:p>
                      <a:pPr algn="ctr"/>
                      <a:r>
                        <a:rPr lang="ru-RU" sz="1800" dirty="0" smtClean="0">
                          <a:solidFill>
                            <a:schemeClr val="tx1"/>
                          </a:solidFill>
                          <a:latin typeface="Times New Roman" panose="02020603050405020304" pitchFamily="18" charset="0"/>
                          <a:cs typeface="Times New Roman" panose="02020603050405020304" pitchFamily="18" charset="0"/>
                        </a:rPr>
                        <a:t>казначейского</a:t>
                      </a:r>
                      <a:r>
                        <a:rPr lang="ru-RU" sz="1800" baseline="0" dirty="0" smtClean="0">
                          <a:solidFill>
                            <a:schemeClr val="tx1"/>
                          </a:solidFill>
                          <a:latin typeface="Times New Roman" panose="02020603050405020304" pitchFamily="18" charset="0"/>
                          <a:cs typeface="Times New Roman" panose="02020603050405020304" pitchFamily="18" charset="0"/>
                        </a:rPr>
                        <a:t> сопровождения</a:t>
                      </a:r>
                      <a:endParaRPr lang="ru-RU" sz="1800" dirty="0">
                        <a:solidFill>
                          <a:schemeClr val="tx1"/>
                        </a:solidFill>
                        <a:latin typeface="Times New Roman" panose="02020603050405020304" pitchFamily="18" charset="0"/>
                        <a:cs typeface="Times New Roman" panose="02020603050405020304" pitchFamily="18" charset="0"/>
                      </a:endParaRPr>
                    </a:p>
                  </a:txBody>
                  <a:tcPr>
                    <a:solidFill>
                      <a:srgbClr val="EBF6F9"/>
                    </a:solidFill>
                  </a:tcPr>
                </a:tc>
                <a:tc>
                  <a:txBody>
                    <a:bodyPr/>
                    <a:lstStyle/>
                    <a:p>
                      <a:pPr algn="ctr"/>
                      <a:r>
                        <a:rPr lang="ru-RU" sz="1800" dirty="0" smtClean="0">
                          <a:solidFill>
                            <a:schemeClr val="tx1"/>
                          </a:solidFill>
                          <a:latin typeface="Times New Roman" panose="02020603050405020304" pitchFamily="18" charset="0"/>
                          <a:cs typeface="Times New Roman" panose="02020603050405020304" pitchFamily="18" charset="0"/>
                        </a:rPr>
                        <a:t>«Целевая» модель </a:t>
                      </a:r>
                    </a:p>
                    <a:p>
                      <a:pPr algn="ctr"/>
                      <a:r>
                        <a:rPr lang="ru-RU" sz="1800" dirty="0" smtClean="0">
                          <a:solidFill>
                            <a:schemeClr val="tx1"/>
                          </a:solidFill>
                          <a:latin typeface="Times New Roman" panose="02020603050405020304" pitchFamily="18" charset="0"/>
                          <a:cs typeface="Times New Roman" panose="02020603050405020304" pitchFamily="18" charset="0"/>
                        </a:rPr>
                        <a:t>казначейского сопровождения</a:t>
                      </a:r>
                      <a:endParaRPr lang="ru-RU" sz="1800" dirty="0">
                        <a:solidFill>
                          <a:schemeClr val="tx1"/>
                        </a:solidFill>
                        <a:latin typeface="Times New Roman" panose="02020603050405020304" pitchFamily="18" charset="0"/>
                        <a:cs typeface="Times New Roman" panose="02020603050405020304" pitchFamily="18" charset="0"/>
                      </a:endParaRPr>
                    </a:p>
                  </a:txBody>
                  <a:tcPr>
                    <a:solidFill>
                      <a:srgbClr val="EBF6F9"/>
                    </a:solidFill>
                  </a:tcPr>
                </a:tc>
              </a:tr>
              <a:tr h="7040272">
                <a:tc>
                  <a:txBody>
                    <a:bodyPr/>
                    <a:lstStyle/>
                    <a:p>
                      <a:pPr marL="285750" indent="-285750">
                        <a:buFont typeface="Wingdings" panose="05000000000000000000" pitchFamily="2" charset="2"/>
                        <a:buChar char="Ø"/>
                      </a:pPr>
                      <a:r>
                        <a:rPr lang="ru-RU" sz="1800" dirty="0" smtClean="0">
                          <a:latin typeface="Times New Roman" panose="02020603050405020304" pitchFamily="18" charset="0"/>
                          <a:cs typeface="Times New Roman" panose="02020603050405020304" pitchFamily="18" charset="0"/>
                        </a:rPr>
                        <a:t>осуществление операций с целевыми средствами на  лицевых счетах, открытых в Казначействе России </a:t>
                      </a:r>
                      <a:r>
                        <a:rPr lang="ru-RU" sz="1800" b="1" dirty="0" smtClean="0">
                          <a:latin typeface="Times New Roman" panose="02020603050405020304" pitchFamily="18" charset="0"/>
                          <a:cs typeface="Times New Roman" panose="02020603050405020304" pitchFamily="18" charset="0"/>
                        </a:rPr>
                        <a:t>отдельно под каждый государственный контракт, контракт (договор, соглашение);</a:t>
                      </a:r>
                    </a:p>
                    <a:p>
                      <a:pPr marL="285750" indent="-285750">
                        <a:buFont typeface="Wingdings" panose="05000000000000000000" pitchFamily="2" charset="2"/>
                        <a:buChar char="Ø"/>
                      </a:pPr>
                      <a:endParaRPr lang="ru-RU" sz="18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ru-RU" sz="1800" dirty="0" smtClean="0">
                          <a:latin typeface="Times New Roman" panose="02020603050405020304" pitchFamily="18" charset="0"/>
                          <a:cs typeface="Times New Roman" panose="02020603050405020304" pitchFamily="18" charset="0"/>
                        </a:rPr>
                        <a:t>применение идентификатора государственного контракта (договора, соглашения);</a:t>
                      </a:r>
                    </a:p>
                    <a:p>
                      <a:pPr marL="285750" indent="-285750">
                        <a:buFont typeface="Wingdings" panose="05000000000000000000" pitchFamily="2" charset="2"/>
                        <a:buChar char="Ø"/>
                      </a:pPr>
                      <a:endParaRPr lang="ru-RU" sz="18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ru-RU" sz="1800" dirty="0" smtClean="0">
                          <a:latin typeface="Times New Roman" panose="02020603050405020304" pitchFamily="18" charset="0"/>
                          <a:cs typeface="Times New Roman" panose="02020603050405020304" pitchFamily="18" charset="0"/>
                        </a:rPr>
                        <a:t>санкционирование расходов (документальный контроль);</a:t>
                      </a:r>
                    </a:p>
                    <a:p>
                      <a:pPr marL="285750" indent="-285750">
                        <a:buFont typeface="Wingdings" panose="05000000000000000000" pitchFamily="2" charset="2"/>
                        <a:buChar char="Ø"/>
                      </a:pPr>
                      <a:endParaRPr lang="ru-RU" sz="18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ru-RU" sz="1800" dirty="0" smtClean="0">
                          <a:latin typeface="Times New Roman" panose="02020603050405020304" pitchFamily="18" charset="0"/>
                          <a:cs typeface="Times New Roman" panose="02020603050405020304" pitchFamily="18" charset="0"/>
                        </a:rPr>
                        <a:t>казначейский контроль фактов поставки товаров, выполнения работ, оказания услуг;</a:t>
                      </a:r>
                    </a:p>
                    <a:p>
                      <a:pPr marL="285750" indent="-285750">
                        <a:buFont typeface="Wingdings" panose="05000000000000000000" pitchFamily="2" charset="2"/>
                        <a:buChar char="Ø"/>
                      </a:pPr>
                      <a:endParaRPr lang="ru-RU" sz="18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ru-RU" sz="1800" dirty="0" smtClean="0">
                          <a:latin typeface="Times New Roman" panose="02020603050405020304" pitchFamily="18" charset="0"/>
                          <a:cs typeface="Times New Roman" panose="02020603050405020304" pitchFamily="18" charset="0"/>
                        </a:rPr>
                        <a:t>осуществлении расчетов при исполнении государственных контрактов, контрактов (договоров, соглашений) в пределах суммы, необходимой для оплаты денежных обязательств;</a:t>
                      </a:r>
                    </a:p>
                    <a:p>
                      <a:pPr marL="285750" indent="-285750">
                        <a:buFont typeface="Wingdings" panose="05000000000000000000" pitchFamily="2" charset="2"/>
                        <a:buChar char="Ø"/>
                      </a:pPr>
                      <a:endParaRPr lang="ru-RU" sz="18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ru-RU" sz="1800" dirty="0" smtClean="0">
                          <a:latin typeface="Times New Roman" panose="02020603050405020304" pitchFamily="18" charset="0"/>
                          <a:cs typeface="Times New Roman" panose="02020603050405020304" pitchFamily="18" charset="0"/>
                        </a:rPr>
                        <a:t>формирование информации о платежах и схеме кооперации головных исполнителей (исполнителей). </a:t>
                      </a:r>
                    </a:p>
                    <a:p>
                      <a:endParaRPr lang="ru-RU" sz="1500" dirty="0" smtClean="0">
                        <a:latin typeface="Times New Roman" panose="02020603050405020304" pitchFamily="18" charset="0"/>
                        <a:cs typeface="Times New Roman" panose="02020603050405020304" pitchFamily="18" charset="0"/>
                      </a:endParaRPr>
                    </a:p>
                    <a:p>
                      <a:endParaRPr lang="ru-RU" sz="1500" dirty="0">
                        <a:latin typeface="Times New Roman" panose="02020603050405020304" pitchFamily="18" charset="0"/>
                        <a:cs typeface="Times New Roman" panose="02020603050405020304" pitchFamily="18" charset="0"/>
                      </a:endParaRPr>
                    </a:p>
                  </a:txBody>
                  <a:tcPr>
                    <a:solidFill>
                      <a:schemeClr val="accent1">
                        <a:lumMod val="20000"/>
                        <a:lumOff val="80000"/>
                        <a:alpha val="69000"/>
                      </a:schemeClr>
                    </a:solidFill>
                  </a:tcPr>
                </a:tc>
                <a:tc>
                  <a:txBody>
                    <a:bodyPr/>
                    <a:lstStyle/>
                    <a:p>
                      <a:pPr marL="285750" indent="-285750">
                        <a:buFont typeface="Wingdings" panose="05000000000000000000" pitchFamily="2" charset="2"/>
                        <a:buChar char="Ø"/>
                      </a:pPr>
                      <a:r>
                        <a:rPr lang="ru-RU" sz="1800" dirty="0" smtClean="0">
                          <a:latin typeface="Times New Roman" panose="02020603050405020304" pitchFamily="18" charset="0"/>
                          <a:cs typeface="Times New Roman" panose="02020603050405020304" pitchFamily="18" charset="0"/>
                        </a:rPr>
                        <a:t>осуществление операций с целевыми средствами на  </a:t>
                      </a:r>
                      <a:r>
                        <a:rPr lang="ru-RU" sz="1800" b="1" dirty="0" smtClean="0">
                          <a:latin typeface="Times New Roman" panose="02020603050405020304" pitchFamily="18" charset="0"/>
                          <a:cs typeface="Times New Roman" panose="02020603050405020304" pitchFamily="18" charset="0"/>
                        </a:rPr>
                        <a:t>«единых» лицевых счетах</a:t>
                      </a:r>
                      <a:r>
                        <a:rPr lang="ru-RU" sz="1800" dirty="0" smtClean="0">
                          <a:latin typeface="Times New Roman" panose="02020603050405020304" pitchFamily="18" charset="0"/>
                          <a:cs typeface="Times New Roman" panose="02020603050405020304" pitchFamily="18" charset="0"/>
                        </a:rPr>
                        <a:t>, открытых в Казначействе России;</a:t>
                      </a:r>
                    </a:p>
                    <a:p>
                      <a:pPr marL="285750" indent="-285750">
                        <a:buFont typeface="Wingdings" panose="05000000000000000000" pitchFamily="2" charset="2"/>
                        <a:buChar char="Ø"/>
                      </a:pPr>
                      <a:endParaRPr lang="ru-RU" sz="1800" dirty="0" smtClean="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endParaRPr lang="ru-RU" sz="18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ru-RU" sz="1800" dirty="0" smtClean="0">
                          <a:latin typeface="Times New Roman" panose="02020603050405020304" pitchFamily="18" charset="0"/>
                          <a:cs typeface="Times New Roman" panose="02020603050405020304" pitchFamily="18" charset="0"/>
                        </a:rPr>
                        <a:t>применение идентификатора государственного контракта (договора, соглашения);</a:t>
                      </a:r>
                    </a:p>
                    <a:p>
                      <a:pPr marL="285750" indent="-285750">
                        <a:buFont typeface="Wingdings" panose="05000000000000000000" pitchFamily="2" charset="2"/>
                        <a:buChar char="Ø"/>
                      </a:pPr>
                      <a:endParaRPr lang="ru-RU" sz="18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ru-RU" sz="1800" dirty="0" smtClean="0">
                          <a:latin typeface="Times New Roman" panose="02020603050405020304" pitchFamily="18" charset="0"/>
                          <a:cs typeface="Times New Roman" panose="02020603050405020304" pitchFamily="18" charset="0"/>
                        </a:rPr>
                        <a:t>санкционирование расходов (документальный контроль);</a:t>
                      </a:r>
                    </a:p>
                    <a:p>
                      <a:pPr marL="285750" indent="-285750">
                        <a:buFont typeface="Wingdings" panose="05000000000000000000" pitchFamily="2" charset="2"/>
                        <a:buChar char="Ø"/>
                      </a:pPr>
                      <a:endParaRPr lang="ru-RU" sz="18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ru-RU" sz="1800" dirty="0" smtClean="0">
                          <a:latin typeface="Times New Roman" panose="02020603050405020304" pitchFamily="18" charset="0"/>
                          <a:cs typeface="Times New Roman" panose="02020603050405020304" pitchFamily="18" charset="0"/>
                        </a:rPr>
                        <a:t>казначейский контроль фактов поставки товаров, выполнения работ, оказания услуг;</a:t>
                      </a:r>
                    </a:p>
                    <a:p>
                      <a:pPr marL="285750" indent="-285750">
                        <a:buFont typeface="Wingdings" panose="05000000000000000000" pitchFamily="2" charset="2"/>
                        <a:buChar char="Ø"/>
                      </a:pPr>
                      <a:endParaRPr lang="ru-RU" sz="18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ru-RU" sz="1800" dirty="0" smtClean="0">
                          <a:latin typeface="Times New Roman" panose="02020603050405020304" pitchFamily="18" charset="0"/>
                          <a:cs typeface="Times New Roman" panose="02020603050405020304" pitchFamily="18" charset="0"/>
                        </a:rPr>
                        <a:t>осуществлении расчетов при исполнении государственных контрактов, контрактов (договоров, соглашений) в пределах суммы, необходимой для оплаты денежных обязательств;</a:t>
                      </a:r>
                    </a:p>
                    <a:p>
                      <a:pPr marL="0" indent="0">
                        <a:buFont typeface="Wingdings" panose="05000000000000000000" pitchFamily="2" charset="2"/>
                        <a:buNone/>
                      </a:pPr>
                      <a:endParaRPr lang="ru-RU" sz="18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ru-RU" sz="1800" dirty="0" smtClean="0">
                          <a:latin typeface="Times New Roman" panose="02020603050405020304" pitchFamily="18" charset="0"/>
                          <a:cs typeface="Times New Roman" panose="02020603050405020304" pitchFamily="18" charset="0"/>
                        </a:rPr>
                        <a:t>формирование информации о платежах и схеме кооперации головных исполнителей (исполнителей);</a:t>
                      </a:r>
                    </a:p>
                    <a:p>
                      <a:pPr marL="285750" indent="-285750">
                        <a:buFont typeface="Wingdings" panose="05000000000000000000" pitchFamily="2" charset="2"/>
                        <a:buChar char="Ø"/>
                      </a:pPr>
                      <a:endParaRPr lang="ru-RU" sz="18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ru-RU" sz="1800" b="1" dirty="0" smtClean="0">
                          <a:latin typeface="Times New Roman" panose="02020603050405020304" pitchFamily="18" charset="0"/>
                          <a:cs typeface="Times New Roman" panose="02020603050405020304" pitchFamily="18" charset="0"/>
                        </a:rPr>
                        <a:t>проверка данных раздельного учета результатов финансово-хозяйственной деятельности и структуры цены государственного контракта, контракта (договора, соглашения).</a:t>
                      </a:r>
                      <a:endParaRPr lang="ru-RU" sz="1500" dirty="0">
                        <a:latin typeface="Times New Roman" panose="02020603050405020304" pitchFamily="18" charset="0"/>
                        <a:cs typeface="Times New Roman" panose="02020603050405020304" pitchFamily="18" charset="0"/>
                      </a:endParaRPr>
                    </a:p>
                  </a:txBody>
                  <a:tcPr>
                    <a:solidFill>
                      <a:schemeClr val="accent1">
                        <a:lumMod val="20000"/>
                        <a:lumOff val="80000"/>
                        <a:alpha val="69000"/>
                      </a:schemeClr>
                    </a:solidFill>
                  </a:tcPr>
                </a:tc>
              </a:tr>
            </a:tbl>
          </a:graphicData>
        </a:graphic>
      </p:graphicFrame>
    </p:spTree>
    <p:extLst>
      <p:ext uri="{BB962C8B-B14F-4D97-AF65-F5344CB8AC3E}">
        <p14:creationId xmlns:p14="http://schemas.microsoft.com/office/powerpoint/2010/main" val="3320241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3469133" y="1509492"/>
            <a:ext cx="1162050" cy="538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225" tIns="45608" rIns="91225" bIns="45608" rtlCol="0" anchor="ctr"/>
          <a:lstStyle/>
          <a:p>
            <a:pPr algn="ctr"/>
            <a:endParaRPr lang="ru-RU" dirty="0">
              <a:solidFill>
                <a:prstClr val="white"/>
              </a:solidFill>
            </a:endParaRPr>
          </a:p>
        </p:txBody>
      </p:sp>
      <p:sp>
        <p:nvSpPr>
          <p:cNvPr id="7" name="Прямоугольник 6"/>
          <p:cNvSpPr/>
          <p:nvPr/>
        </p:nvSpPr>
        <p:spPr>
          <a:xfrm>
            <a:off x="258793" y="262601"/>
            <a:ext cx="12427238" cy="1031649"/>
          </a:xfrm>
          <a:prstGeom prst="rect">
            <a:avLst/>
          </a:prstGeom>
        </p:spPr>
        <p:txBody>
          <a:bodyPr wrap="square" lIns="107269" tIns="53636" rIns="107269" bIns="53636">
            <a:spAutoFit/>
          </a:bodyPr>
          <a:lstStyle/>
          <a:p>
            <a:pPr algn="ctr" defTabSz="1072304" fontAlgn="auto">
              <a:spcBef>
                <a:spcPts val="0"/>
              </a:spcBef>
              <a:spcAft>
                <a:spcPts val="0"/>
              </a:spcAft>
            </a:pPr>
            <a:endParaRPr lang="ru-RU" altLang="ru-RU" sz="20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defTabSz="1072304" fontAlgn="auto">
              <a:spcBef>
                <a:spcPts val="0"/>
              </a:spcBef>
              <a:spcAft>
                <a:spcPts val="0"/>
              </a:spcAft>
            </a:pPr>
            <a:r>
              <a:rPr lang="ru-RU" altLang="ru-RU" sz="2000" b="1" dirty="0">
                <a:solidFill>
                  <a:prstClr val="black"/>
                </a:solidFill>
                <a:latin typeface="Times New Roman" panose="02020603050405020304" pitchFamily="18" charset="0"/>
                <a:cs typeface="Times New Roman" panose="02020603050405020304" pitchFamily="18" charset="0"/>
              </a:rPr>
              <a:t>РЕЗУЛЬТАТЫ </a:t>
            </a:r>
            <a:r>
              <a:rPr lang="ru-RU" altLang="ru-RU" sz="2000" b="1" dirty="0">
                <a:solidFill>
                  <a:prstClr val="black"/>
                </a:solidFill>
                <a:latin typeface="Times New Roman" panose="02020603050405020304" pitchFamily="18" charset="0"/>
                <a:cs typeface="Times New Roman" panose="02020603050405020304" pitchFamily="18" charset="0"/>
              </a:rPr>
              <a:t>КАЗНАЧЕЙСКОГО </a:t>
            </a:r>
            <a:r>
              <a:rPr lang="ru-RU" altLang="ru-RU" sz="2000" b="1" dirty="0">
                <a:solidFill>
                  <a:prstClr val="black"/>
                </a:solidFill>
                <a:latin typeface="Times New Roman" panose="02020603050405020304" pitchFamily="18" charset="0"/>
                <a:cs typeface="Times New Roman" panose="02020603050405020304" pitchFamily="18" charset="0"/>
              </a:rPr>
              <a:t>СОПРОВОЖДЕНИЯ ЦЕЛЕВЫХ СРЕДСТВ</a:t>
            </a:r>
            <a:endParaRPr lang="ru-RU" altLang="ru-RU" sz="2000" b="1" dirty="0">
              <a:solidFill>
                <a:prstClr val="black"/>
              </a:solidFill>
              <a:latin typeface="Times New Roman" panose="02020603050405020304" pitchFamily="18" charset="0"/>
              <a:cs typeface="Times New Roman" panose="02020603050405020304" pitchFamily="18" charset="0"/>
            </a:endParaRPr>
          </a:p>
          <a:p>
            <a:pPr algn="ctr" defTabSz="1072304" fontAlgn="auto">
              <a:spcBef>
                <a:spcPts val="0"/>
              </a:spcBef>
              <a:spcAft>
                <a:spcPts val="0"/>
              </a:spcAft>
            </a:pPr>
            <a:r>
              <a:rPr lang="ru-RU" altLang="ru-RU" sz="2000" b="1" dirty="0">
                <a:solidFill>
                  <a:prstClr val="black"/>
                </a:solidFill>
                <a:latin typeface="Times New Roman" panose="02020603050405020304" pitchFamily="18" charset="0"/>
                <a:cs typeface="Times New Roman" panose="02020603050405020304" pitchFamily="18" charset="0"/>
              </a:rPr>
              <a:t>В 2016 – 2017 ГОДАХ </a:t>
            </a:r>
          </a:p>
        </p:txBody>
      </p:sp>
      <p:graphicFrame>
        <p:nvGraphicFramePr>
          <p:cNvPr id="8" name="Таблица 7"/>
          <p:cNvGraphicFramePr>
            <a:graphicFrameLocks noGrp="1"/>
          </p:cNvGraphicFramePr>
          <p:nvPr>
            <p:extLst>
              <p:ext uri="{D42A27DB-BD31-4B8C-83A1-F6EECF244321}">
                <p14:modId xmlns:p14="http://schemas.microsoft.com/office/powerpoint/2010/main" val="580581501"/>
              </p:ext>
            </p:extLst>
          </p:nvPr>
        </p:nvGraphicFramePr>
        <p:xfrm>
          <a:off x="120771" y="1940947"/>
          <a:ext cx="12565260" cy="5843265"/>
        </p:xfrm>
        <a:graphic>
          <a:graphicData uri="http://schemas.openxmlformats.org/drawingml/2006/table">
            <a:tbl>
              <a:tblPr firstRow="1" bandRow="1">
                <a:effectLst>
                  <a:outerShdw blurRad="114300" dist="38100" dir="3000000" algn="tl" rotWithShape="0">
                    <a:prstClr val="black">
                      <a:alpha val="40000"/>
                    </a:prstClr>
                  </a:outerShdw>
                </a:effectLst>
                <a:tableStyleId>{F5AB1C69-6EDB-4FF4-983F-18BD219EF322}</a:tableStyleId>
              </a:tblPr>
              <a:tblGrid>
                <a:gridCol w="776376"/>
                <a:gridCol w="802257"/>
                <a:gridCol w="793630"/>
                <a:gridCol w="699073"/>
                <a:gridCol w="681153"/>
                <a:gridCol w="802257"/>
                <a:gridCol w="1236185"/>
                <a:gridCol w="786810"/>
                <a:gridCol w="956930"/>
                <a:gridCol w="850605"/>
                <a:gridCol w="1031358"/>
                <a:gridCol w="627321"/>
                <a:gridCol w="725767"/>
                <a:gridCol w="908797"/>
                <a:gridCol w="886741"/>
              </a:tblGrid>
              <a:tr h="2844001">
                <a:tc gridSpan="3">
                  <a:txBody>
                    <a:bodyPr/>
                    <a:lstStyle/>
                    <a:p>
                      <a:pPr algn="ctr"/>
                      <a:r>
                        <a:rPr lang="ru-RU" sz="1800" b="0" i="0" kern="1200" baseline="0" dirty="0" smtClean="0">
                          <a:solidFill>
                            <a:schemeClr val="tx1"/>
                          </a:solidFill>
                          <a:effectLst/>
                          <a:latin typeface="Times New Roman" panose="02020603050405020304" pitchFamily="18" charset="0"/>
                          <a:ea typeface="+mn-ea"/>
                          <a:cs typeface="Times New Roman" panose="02020603050405020304" pitchFamily="18" charset="0"/>
                        </a:rPr>
                        <a:t>Сумма поступивших на казначейские счета со счетов юридических лиц, открытых </a:t>
                      </a:r>
                      <a:br>
                        <a:rPr lang="ru-RU" sz="1800" b="0" i="0" kern="1200" baseline="0" dirty="0" smtClean="0">
                          <a:solidFill>
                            <a:schemeClr val="tx1"/>
                          </a:solidFill>
                          <a:effectLst/>
                          <a:latin typeface="Times New Roman" panose="02020603050405020304" pitchFamily="18" charset="0"/>
                          <a:ea typeface="+mn-ea"/>
                          <a:cs typeface="Times New Roman" panose="02020603050405020304" pitchFamily="18" charset="0"/>
                        </a:rPr>
                      </a:br>
                      <a:r>
                        <a:rPr lang="ru-RU" sz="1800" b="0" i="0" kern="1200" baseline="0" dirty="0" smtClean="0">
                          <a:solidFill>
                            <a:schemeClr val="tx1"/>
                          </a:solidFill>
                          <a:effectLst/>
                          <a:latin typeface="Times New Roman" panose="02020603050405020304" pitchFamily="18" charset="0"/>
                          <a:ea typeface="+mn-ea"/>
                          <a:cs typeface="Times New Roman" panose="02020603050405020304" pitchFamily="18" charset="0"/>
                        </a:rPr>
                        <a:t>в кредитных организациях, остатков неиспользованных субсидий, бюджетных инвестиций</a:t>
                      </a:r>
                    </a:p>
                    <a:p>
                      <a:pPr algn="ctr"/>
                      <a:endParaRPr lang="ru-RU" sz="1800" b="1" i="0" kern="1200" baseline="0" dirty="0">
                        <a:solidFill>
                          <a:schemeClr val="tx1"/>
                        </a:solidFill>
                        <a:effectLst/>
                        <a:latin typeface="Times New Roman" panose="02020603050405020304" pitchFamily="18" charset="0"/>
                        <a:ea typeface="+mn-ea"/>
                        <a:cs typeface="Times New Roman" panose="02020603050405020304" pitchFamily="18" charset="0"/>
                      </a:endParaRPr>
                    </a:p>
                  </a:txBody>
                  <a:tcPr marL="37800" marR="37800" marT="50400" marB="50400" anchor="ctr">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rgbClr val="EBF6F9"/>
                    </a:solidFill>
                  </a:tcPr>
                </a:tc>
                <a:tc hMerge="1">
                  <a:txBody>
                    <a:bodyPr/>
                    <a:lstStyle/>
                    <a:p>
                      <a:pPr algn="ctr"/>
                      <a:endParaRPr lang="ru-RU" sz="1400" b="0" spc="-100" baseline="0" dirty="0">
                        <a:solidFill>
                          <a:schemeClr val="tx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hMerge="1">
                  <a:txBody>
                    <a:bodyPr/>
                    <a:lstStyle/>
                    <a:p>
                      <a:endParaRPr lang="ru-RU"/>
                    </a:p>
                  </a:txBody>
                  <a:tcPr/>
                </a:tc>
                <a:tc gridSpan="3">
                  <a:txBody>
                    <a:bodyPr/>
                    <a:lstStyle/>
                    <a:p>
                      <a:pPr algn="ctr"/>
                      <a:r>
                        <a:rPr lang="ru-RU" sz="1800" b="0" i="0" kern="1200" baseline="0" dirty="0" smtClean="0">
                          <a:solidFill>
                            <a:schemeClr val="tx1"/>
                          </a:solidFill>
                          <a:effectLst/>
                          <a:latin typeface="Times New Roman" panose="02020603050405020304" pitchFamily="18" charset="0"/>
                          <a:ea typeface="+mn-ea"/>
                          <a:cs typeface="Times New Roman" panose="02020603050405020304" pitchFamily="18" charset="0"/>
                        </a:rPr>
                        <a:t>Сумма перечисленных </a:t>
                      </a:r>
                      <a:br>
                        <a:rPr lang="ru-RU" sz="1800" b="0" i="0" kern="1200" baseline="0" dirty="0" smtClean="0">
                          <a:solidFill>
                            <a:schemeClr val="tx1"/>
                          </a:solidFill>
                          <a:effectLst/>
                          <a:latin typeface="Times New Roman" panose="02020603050405020304" pitchFamily="18" charset="0"/>
                          <a:ea typeface="+mn-ea"/>
                          <a:cs typeface="Times New Roman" panose="02020603050405020304" pitchFamily="18" charset="0"/>
                        </a:rPr>
                      </a:br>
                      <a:r>
                        <a:rPr lang="ru-RU" sz="1800" b="0" i="0" kern="1200" baseline="0" dirty="0" smtClean="0">
                          <a:solidFill>
                            <a:schemeClr val="tx1"/>
                          </a:solidFill>
                          <a:effectLst/>
                          <a:latin typeface="Times New Roman" panose="02020603050405020304" pitchFamily="18" charset="0"/>
                          <a:ea typeface="+mn-ea"/>
                          <a:cs typeface="Times New Roman" panose="02020603050405020304" pitchFamily="18" charset="0"/>
                        </a:rPr>
                        <a:t>в доход федерального бюджета остатков неиспользованных субсидий, бюджетных инвестиций</a:t>
                      </a:r>
                      <a:endParaRPr lang="ru-RU" sz="1800" b="0" i="0" kern="1200" baseline="0" dirty="0">
                        <a:solidFill>
                          <a:schemeClr val="tx1"/>
                        </a:solidFill>
                        <a:effectLst/>
                        <a:latin typeface="Times New Roman" panose="02020603050405020304" pitchFamily="18" charset="0"/>
                        <a:ea typeface="+mn-ea"/>
                        <a:cs typeface="Times New Roman" panose="02020603050405020304" pitchFamily="18" charset="0"/>
                      </a:endParaRPr>
                    </a:p>
                  </a:txBody>
                  <a:tcPr marL="37800" marR="37800" marT="50400" marB="504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rgbClr val="EBF6F9"/>
                    </a:solidFill>
                  </a:tcPr>
                </a:tc>
                <a:tc hMerge="1">
                  <a:txBody>
                    <a:bodyPr/>
                    <a:lstStyle/>
                    <a:p>
                      <a:endParaRPr lang="ru-RU" dirty="0"/>
                    </a:p>
                  </a:txBody>
                  <a:tcPr/>
                </a:tc>
                <a:tc hMerge="1">
                  <a:txBody>
                    <a:bodyPr/>
                    <a:lstStyle/>
                    <a:p>
                      <a:endParaRPr lang="ru-RU" dirty="0"/>
                    </a:p>
                  </a:txBody>
                  <a:tcPr/>
                </a:tc>
                <a:tc>
                  <a:txBody>
                    <a:bodyPr/>
                    <a:lstStyle/>
                    <a:p>
                      <a:pPr algn="ctr"/>
                      <a:r>
                        <a:rPr lang="ru-RU" sz="1800" b="0" i="0" kern="1200" baseline="0" dirty="0" smtClean="0">
                          <a:solidFill>
                            <a:schemeClr val="tx1"/>
                          </a:solidFill>
                          <a:effectLst/>
                          <a:latin typeface="Times New Roman" panose="02020603050405020304" pitchFamily="18" charset="0"/>
                          <a:ea typeface="+mn-ea"/>
                          <a:cs typeface="Times New Roman" panose="02020603050405020304" pitchFamily="18" charset="0"/>
                        </a:rPr>
                        <a:t>Получение дополни-тельных доходов федераль-ного бюджета </a:t>
                      </a:r>
                    </a:p>
                    <a:p>
                      <a:pPr algn="ctr"/>
                      <a:r>
                        <a:rPr lang="ru-RU" sz="1800" b="0" i="0" kern="1200" baseline="0" dirty="0" smtClean="0">
                          <a:solidFill>
                            <a:schemeClr val="tx1"/>
                          </a:solidFill>
                          <a:effectLst/>
                          <a:latin typeface="Times New Roman" panose="02020603050405020304" pitchFamily="18" charset="0"/>
                          <a:ea typeface="+mn-ea"/>
                          <a:cs typeface="Times New Roman" panose="02020603050405020304" pitchFamily="18" charset="0"/>
                        </a:rPr>
                        <a:t>(экспертная оценка)</a:t>
                      </a:r>
                      <a:endParaRPr lang="ru-RU" sz="1800" b="0" i="0" kern="1200" baseline="0" dirty="0">
                        <a:solidFill>
                          <a:schemeClr val="tx1"/>
                        </a:solidFill>
                        <a:effectLst/>
                        <a:latin typeface="Times New Roman" panose="02020603050405020304" pitchFamily="18" charset="0"/>
                        <a:ea typeface="+mn-ea"/>
                        <a:cs typeface="Times New Roman" panose="02020603050405020304" pitchFamily="18" charset="0"/>
                      </a:endParaRPr>
                    </a:p>
                  </a:txBody>
                  <a:tcPr marL="37800" marR="37800" marT="50400" marB="504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rgbClr val="EBF6F9"/>
                    </a:solidFill>
                  </a:tcPr>
                </a:tc>
                <a:tc gridSpan="4">
                  <a:txBody>
                    <a:bodyPr/>
                    <a:lstStyle/>
                    <a:p>
                      <a:pPr algn="ctr"/>
                      <a:r>
                        <a:rPr lang="ru-RU" sz="1800" b="0" i="0" kern="1200" baseline="0" dirty="0" smtClean="0">
                          <a:solidFill>
                            <a:schemeClr val="tx1"/>
                          </a:solidFill>
                          <a:effectLst/>
                          <a:latin typeface="Times New Roman" panose="02020603050405020304" pitchFamily="18" charset="0"/>
                          <a:ea typeface="+mn-ea"/>
                          <a:cs typeface="Times New Roman" panose="02020603050405020304" pitchFamily="18" charset="0"/>
                        </a:rPr>
                        <a:t>Кол-во ГК/ соглашений/сумма, </a:t>
                      </a:r>
                    </a:p>
                    <a:p>
                      <a:pPr algn="ctr"/>
                      <a:r>
                        <a:rPr lang="ru-RU" sz="1800" b="0" i="0" kern="1200" baseline="0" dirty="0" smtClean="0">
                          <a:solidFill>
                            <a:schemeClr val="tx1"/>
                          </a:solidFill>
                          <a:effectLst/>
                          <a:latin typeface="Times New Roman" panose="02020603050405020304" pitchFamily="18" charset="0"/>
                          <a:ea typeface="+mn-ea"/>
                          <a:cs typeface="Times New Roman" panose="02020603050405020304" pitchFamily="18" charset="0"/>
                        </a:rPr>
                        <a:t>млн. руб.</a:t>
                      </a:r>
                      <a:endParaRPr lang="ru-RU" sz="1800" b="0" i="0" kern="1200" baseline="0" dirty="0">
                        <a:solidFill>
                          <a:schemeClr val="tx1"/>
                        </a:solidFill>
                        <a:effectLst/>
                        <a:latin typeface="Times New Roman" panose="02020603050405020304" pitchFamily="18" charset="0"/>
                        <a:ea typeface="+mn-ea"/>
                        <a:cs typeface="Times New Roman" panose="02020603050405020304" pitchFamily="18" charset="0"/>
                      </a:endParaRPr>
                    </a:p>
                  </a:txBody>
                  <a:tcPr marL="37800" marR="37800" marT="50400" marB="504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rgbClr val="EBF6F9"/>
                    </a:solidFill>
                  </a:tcPr>
                </a:tc>
                <a:tc hMerge="1">
                  <a:txBody>
                    <a:bodyPr/>
                    <a:lstStyle/>
                    <a:p>
                      <a:endParaRPr lang="ru-RU"/>
                    </a:p>
                  </a:txBody>
                  <a:tcPr/>
                </a:tc>
                <a:tc hMerge="1">
                  <a:txBody>
                    <a:bodyPr/>
                    <a:lstStyle/>
                    <a:p>
                      <a:pPr algn="ctr"/>
                      <a:endParaRPr lang="ru-RU" sz="1400" b="0" spc="-100" baseline="0" dirty="0">
                        <a:solidFill>
                          <a:schemeClr val="tx1"/>
                        </a:solidFill>
                      </a:endParaRPr>
                    </a:p>
                  </a:txBody>
                  <a:tcPr marL="121920" marR="12192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rowSpan="4">
                  <a:txBody>
                    <a:bodyPr/>
                    <a:lstStyle/>
                    <a:p>
                      <a:pPr algn="ctr"/>
                      <a:r>
                        <a:rPr lang="ru-RU" sz="1500" b="0" i="0" kern="1200" baseline="0" dirty="0" smtClean="0">
                          <a:solidFill>
                            <a:schemeClr val="tx1"/>
                          </a:solidFill>
                          <a:effectLst/>
                          <a:latin typeface="Times New Roman" panose="02020603050405020304" pitchFamily="18" charset="0"/>
                          <a:ea typeface="+mn-ea"/>
                          <a:cs typeface="Times New Roman" panose="02020603050405020304" pitchFamily="18" charset="0"/>
                        </a:rPr>
                        <a:t>Кол-во</a:t>
                      </a:r>
                    </a:p>
                    <a:p>
                      <a:pPr algn="ctr"/>
                      <a:r>
                        <a:rPr lang="ru-RU" sz="1500" b="0" i="0" kern="1200" baseline="0" dirty="0" smtClean="0">
                          <a:solidFill>
                            <a:schemeClr val="tx1"/>
                          </a:solidFill>
                          <a:effectLst/>
                          <a:latin typeface="Times New Roman" panose="02020603050405020304" pitchFamily="18" charset="0"/>
                          <a:ea typeface="+mn-ea"/>
                          <a:cs typeface="Times New Roman" panose="02020603050405020304" pitchFamily="18" charset="0"/>
                        </a:rPr>
                        <a:t>юр. лиц</a:t>
                      </a:r>
                      <a:endParaRPr lang="ru-RU" sz="1500" b="0" i="0" kern="1200" baseline="0" dirty="0">
                        <a:solidFill>
                          <a:schemeClr val="tx1"/>
                        </a:solidFill>
                        <a:effectLst/>
                        <a:latin typeface="Times New Roman" panose="02020603050405020304" pitchFamily="18" charset="0"/>
                        <a:ea typeface="+mn-ea"/>
                        <a:cs typeface="Times New Roman" panose="02020603050405020304" pitchFamily="18" charset="0"/>
                      </a:endParaRPr>
                    </a:p>
                  </a:txBody>
                  <a:tcPr marL="37800" marR="37800" marT="50400" marB="50400" anchor="ctr">
                    <a:lnL w="3175" cap="flat" cmpd="sng" algn="ctr">
                      <a:solidFill>
                        <a:schemeClr val="bg1"/>
                      </a:solidFill>
                      <a:prstDash val="solid"/>
                      <a:round/>
                      <a:headEnd type="none" w="med" len="med"/>
                      <a:tailEnd type="none" w="med" len="med"/>
                    </a:lnL>
                    <a:solidFill>
                      <a:srgbClr val="EBF6F9"/>
                    </a:solidFill>
                  </a:tcPr>
                </a:tc>
                <a:tc rowSpan="2" gridSpan="3">
                  <a:txBody>
                    <a:bodyPr/>
                    <a:lstStyle/>
                    <a:p>
                      <a:pPr algn="ctr"/>
                      <a:r>
                        <a:rPr lang="ru-RU" sz="1800" b="0" i="0" kern="1200" baseline="0" dirty="0" smtClean="0">
                          <a:solidFill>
                            <a:schemeClr val="tx1"/>
                          </a:solidFill>
                          <a:effectLst/>
                          <a:latin typeface="Times New Roman" panose="02020603050405020304" pitchFamily="18" charset="0"/>
                          <a:ea typeface="+mn-ea"/>
                          <a:cs typeface="Times New Roman" panose="02020603050405020304" pitchFamily="18" charset="0"/>
                        </a:rPr>
                        <a:t>Результаты санкционирования операций на лицевых счетах юр.лиц</a:t>
                      </a:r>
                    </a:p>
                    <a:p>
                      <a:pPr algn="ctr"/>
                      <a:r>
                        <a:rPr lang="ru-RU" sz="1800" b="0" i="0" kern="1200" baseline="0" dirty="0" smtClean="0">
                          <a:solidFill>
                            <a:schemeClr val="tx1"/>
                          </a:solidFill>
                          <a:effectLst/>
                          <a:latin typeface="Times New Roman" panose="02020603050405020304" pitchFamily="18" charset="0"/>
                          <a:ea typeface="+mn-ea"/>
                          <a:cs typeface="Times New Roman" panose="02020603050405020304" pitchFamily="18" charset="0"/>
                        </a:rPr>
                        <a:t>(кол-во отказанных п/п/сумма, млн. руб.)</a:t>
                      </a:r>
                      <a:endParaRPr lang="ru-RU" sz="1800" b="0" i="0" kern="1200" baseline="0" dirty="0">
                        <a:solidFill>
                          <a:schemeClr val="tx1"/>
                        </a:solidFill>
                        <a:effectLst/>
                        <a:latin typeface="Times New Roman" panose="02020603050405020304" pitchFamily="18" charset="0"/>
                        <a:ea typeface="+mn-ea"/>
                        <a:cs typeface="Times New Roman" panose="02020603050405020304" pitchFamily="18" charset="0"/>
                      </a:endParaRPr>
                    </a:p>
                  </a:txBody>
                  <a:tcPr marL="37800" marR="37800" marT="50400" marB="50400" anchor="ctr">
                    <a:lnB w="3175" cap="flat" cmpd="sng" algn="ctr">
                      <a:solidFill>
                        <a:schemeClr val="bg1"/>
                      </a:solidFill>
                      <a:prstDash val="solid"/>
                      <a:round/>
                      <a:headEnd type="none" w="med" len="med"/>
                      <a:tailEnd type="none" w="med" len="med"/>
                    </a:lnB>
                    <a:solidFill>
                      <a:srgbClr val="EBF6F9"/>
                    </a:solidFill>
                  </a:tcPr>
                </a:tc>
                <a:tc rowSpan="2" hMerge="1">
                  <a:txBody>
                    <a:bodyPr/>
                    <a:lstStyle/>
                    <a:p>
                      <a:endParaRPr lang="ru-RU" dirty="0"/>
                    </a:p>
                  </a:txBody>
                  <a:tcPr/>
                </a:tc>
                <a:tc rowSpan="2" hMerge="1">
                  <a:txBody>
                    <a:bodyPr/>
                    <a:lstStyle/>
                    <a:p>
                      <a:endParaRPr lang="ru-RU" dirty="0"/>
                    </a:p>
                  </a:txBody>
                  <a:tcPr/>
                </a:tc>
              </a:tr>
              <a:tr h="397998">
                <a:tc rowSpan="3">
                  <a:txBody>
                    <a:bodyPr/>
                    <a:lstStyle/>
                    <a:p>
                      <a:pPr algn="ctr"/>
                      <a:r>
                        <a:rPr lang="ru-RU" sz="1500" b="0" i="0" kern="1200" baseline="0" dirty="0" smtClean="0">
                          <a:solidFill>
                            <a:schemeClr val="tx1"/>
                          </a:solidFill>
                          <a:effectLst/>
                          <a:latin typeface="Times New Roman" panose="02020603050405020304" pitchFamily="18" charset="0"/>
                          <a:ea typeface="+mn-ea"/>
                          <a:cs typeface="Times New Roman" panose="02020603050405020304" pitchFamily="18" charset="0"/>
                        </a:rPr>
                        <a:t>2016 г.</a:t>
                      </a:r>
                      <a:endParaRPr lang="ru-RU" sz="1500" b="0" i="0" kern="1200" baseline="0" dirty="0">
                        <a:solidFill>
                          <a:schemeClr val="tx1"/>
                        </a:solidFill>
                        <a:effectLst/>
                        <a:latin typeface="Times New Roman" panose="02020603050405020304" pitchFamily="18" charset="0"/>
                        <a:ea typeface="+mn-ea"/>
                        <a:cs typeface="Times New Roman" panose="02020603050405020304" pitchFamily="18" charset="0"/>
                      </a:endParaRPr>
                    </a:p>
                  </a:txBody>
                  <a:tcPr marL="37800" marR="37800" marT="50400" marB="50400" anchor="ct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F6F9"/>
                    </a:solidFill>
                  </a:tcPr>
                </a:tc>
                <a:tc rowSpan="3">
                  <a:txBody>
                    <a:bodyPr/>
                    <a:lstStyle/>
                    <a:p>
                      <a:pPr algn="ctr"/>
                      <a:r>
                        <a:rPr lang="ru-RU" sz="1500" b="0" i="0" kern="1200" baseline="0" dirty="0" smtClean="0">
                          <a:solidFill>
                            <a:schemeClr val="tx1"/>
                          </a:solidFill>
                          <a:effectLst/>
                          <a:latin typeface="Times New Roman" panose="02020603050405020304" pitchFamily="18" charset="0"/>
                          <a:ea typeface="+mn-ea"/>
                          <a:cs typeface="Times New Roman" panose="02020603050405020304" pitchFamily="18" charset="0"/>
                        </a:rPr>
                        <a:t>2017 г.</a:t>
                      </a:r>
                      <a:endParaRPr lang="ru-RU" sz="1500" b="0" i="0" kern="1200" baseline="0" dirty="0">
                        <a:solidFill>
                          <a:schemeClr val="tx1"/>
                        </a:solidFill>
                        <a:effectLst/>
                        <a:latin typeface="Times New Roman" panose="02020603050405020304" pitchFamily="18" charset="0"/>
                        <a:ea typeface="+mn-ea"/>
                        <a:cs typeface="Times New Roman" panose="02020603050405020304" pitchFamily="18" charset="0"/>
                      </a:endParaRPr>
                    </a:p>
                  </a:txBody>
                  <a:tcPr marL="37800" marR="37800" marT="50400" marB="50400" anchor="ct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F6F9"/>
                    </a:solidFill>
                  </a:tcPr>
                </a:tc>
                <a:tc rowSpan="3">
                  <a:txBody>
                    <a:bodyPr/>
                    <a:lstStyle/>
                    <a:p>
                      <a:pPr algn="ctr"/>
                      <a:r>
                        <a:rPr lang="ru-RU" sz="1500" b="0" i="0" kern="1200" baseline="0" dirty="0" smtClean="0">
                          <a:solidFill>
                            <a:schemeClr val="tx1"/>
                          </a:solidFill>
                          <a:effectLst/>
                          <a:latin typeface="Times New Roman" panose="02020603050405020304" pitchFamily="18" charset="0"/>
                          <a:ea typeface="+mn-ea"/>
                          <a:cs typeface="Times New Roman" panose="02020603050405020304" pitchFamily="18" charset="0"/>
                        </a:rPr>
                        <a:t>итого</a:t>
                      </a:r>
                      <a:endParaRPr lang="ru-RU" sz="1500" b="0" i="0" kern="1200" baseline="0" dirty="0">
                        <a:solidFill>
                          <a:schemeClr val="tx1"/>
                        </a:solidFill>
                        <a:effectLst/>
                        <a:latin typeface="Times New Roman" panose="02020603050405020304" pitchFamily="18" charset="0"/>
                        <a:ea typeface="+mn-ea"/>
                        <a:cs typeface="Times New Roman" panose="02020603050405020304" pitchFamily="18" charset="0"/>
                      </a:endParaRPr>
                    </a:p>
                  </a:txBody>
                  <a:tcPr marL="37800" marR="37800" marT="50400" marB="50400" anchor="ct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F6F9"/>
                    </a:solidFill>
                  </a:tcPr>
                </a:tc>
                <a:tc rowSpan="3">
                  <a:txBody>
                    <a:bodyPr/>
                    <a:lstStyle/>
                    <a:p>
                      <a:pPr algn="ctr"/>
                      <a:r>
                        <a:rPr lang="ru-RU" sz="1500" b="0" i="0" kern="1200" baseline="0" dirty="0" smtClean="0">
                          <a:solidFill>
                            <a:schemeClr val="tx1"/>
                          </a:solidFill>
                          <a:effectLst/>
                          <a:latin typeface="Times New Roman" panose="02020603050405020304" pitchFamily="18" charset="0"/>
                          <a:ea typeface="+mn-ea"/>
                          <a:cs typeface="Times New Roman" panose="02020603050405020304" pitchFamily="18" charset="0"/>
                        </a:rPr>
                        <a:t>2016  г.</a:t>
                      </a:r>
                      <a:endParaRPr lang="ru-RU" sz="1500" b="0" i="0" kern="1200" baseline="0" dirty="0">
                        <a:solidFill>
                          <a:schemeClr val="tx1"/>
                        </a:solidFill>
                        <a:effectLst/>
                        <a:latin typeface="Times New Roman" panose="02020603050405020304" pitchFamily="18" charset="0"/>
                        <a:ea typeface="+mn-ea"/>
                        <a:cs typeface="Times New Roman" panose="02020603050405020304" pitchFamily="18" charset="0"/>
                      </a:endParaRPr>
                    </a:p>
                  </a:txBody>
                  <a:tcPr marL="37800" marR="37800" marT="50400" marB="50400" anchor="ct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F6F9"/>
                    </a:solidFill>
                  </a:tcPr>
                </a:tc>
                <a:tc rowSpan="3">
                  <a:txBody>
                    <a:bodyPr/>
                    <a:lstStyle/>
                    <a:p>
                      <a:pPr algn="ctr"/>
                      <a:r>
                        <a:rPr lang="ru-RU" sz="1500" b="0" i="0" kern="1200" baseline="0" dirty="0" smtClean="0">
                          <a:solidFill>
                            <a:schemeClr val="tx1"/>
                          </a:solidFill>
                          <a:effectLst/>
                          <a:latin typeface="Times New Roman" panose="02020603050405020304" pitchFamily="18" charset="0"/>
                          <a:ea typeface="+mn-ea"/>
                          <a:cs typeface="Times New Roman" panose="02020603050405020304" pitchFamily="18" charset="0"/>
                        </a:rPr>
                        <a:t>2017 г.</a:t>
                      </a:r>
                      <a:endParaRPr lang="ru-RU" sz="1500" b="0" i="0" kern="1200" baseline="0" dirty="0">
                        <a:solidFill>
                          <a:schemeClr val="tx1"/>
                        </a:solidFill>
                        <a:effectLst/>
                        <a:latin typeface="Times New Roman" panose="02020603050405020304" pitchFamily="18" charset="0"/>
                        <a:ea typeface="+mn-ea"/>
                        <a:cs typeface="Times New Roman" panose="02020603050405020304" pitchFamily="18" charset="0"/>
                      </a:endParaRPr>
                    </a:p>
                  </a:txBody>
                  <a:tcPr marL="37800" marR="37800" marT="50400" marB="50400" anchor="ct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F6F9"/>
                    </a:solidFill>
                  </a:tcPr>
                </a:tc>
                <a:tc rowSpan="3">
                  <a:txBody>
                    <a:bodyPr/>
                    <a:lstStyle/>
                    <a:p>
                      <a:pPr algn="ctr"/>
                      <a:r>
                        <a:rPr lang="ru-RU" sz="1500" b="0" i="0" kern="1200" baseline="0" dirty="0" smtClean="0">
                          <a:solidFill>
                            <a:schemeClr val="tx1"/>
                          </a:solidFill>
                          <a:effectLst/>
                          <a:latin typeface="Times New Roman" panose="02020603050405020304" pitchFamily="18" charset="0"/>
                          <a:ea typeface="+mn-ea"/>
                          <a:cs typeface="Times New Roman" panose="02020603050405020304" pitchFamily="18" charset="0"/>
                        </a:rPr>
                        <a:t>итого</a:t>
                      </a:r>
                      <a:endParaRPr lang="ru-RU" sz="1500" b="0" i="0" kern="1200" baseline="0" dirty="0">
                        <a:solidFill>
                          <a:schemeClr val="tx1"/>
                        </a:solidFill>
                        <a:effectLst/>
                        <a:latin typeface="Times New Roman" panose="02020603050405020304" pitchFamily="18" charset="0"/>
                        <a:ea typeface="+mn-ea"/>
                        <a:cs typeface="Times New Roman" panose="02020603050405020304" pitchFamily="18" charset="0"/>
                      </a:endParaRPr>
                    </a:p>
                  </a:txBody>
                  <a:tcPr marL="37800" marR="37800" marT="50400" marB="50400"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F6F9"/>
                    </a:solidFill>
                  </a:tcPr>
                </a:tc>
                <a:tc rowSpan="3">
                  <a:txBody>
                    <a:bodyPr/>
                    <a:lstStyle/>
                    <a:p>
                      <a:pPr algn="ctr"/>
                      <a:r>
                        <a:rPr lang="ru-RU" sz="1500" b="0" i="0" kern="1200" baseline="0" dirty="0" smtClean="0">
                          <a:solidFill>
                            <a:schemeClr val="tx1"/>
                          </a:solidFill>
                          <a:effectLst/>
                          <a:latin typeface="Times New Roman" panose="02020603050405020304" pitchFamily="18" charset="0"/>
                          <a:ea typeface="+mn-ea"/>
                          <a:cs typeface="Times New Roman" panose="02020603050405020304" pitchFamily="18" charset="0"/>
                        </a:rPr>
                        <a:t>2017 г.</a:t>
                      </a:r>
                      <a:endParaRPr lang="ru-RU" sz="1500" b="0" i="0" kern="1200" baseline="0" dirty="0">
                        <a:solidFill>
                          <a:schemeClr val="tx1"/>
                        </a:solidFill>
                        <a:effectLst/>
                        <a:latin typeface="Times New Roman" panose="02020603050405020304" pitchFamily="18" charset="0"/>
                        <a:ea typeface="+mn-ea"/>
                        <a:cs typeface="Times New Roman" panose="02020603050405020304" pitchFamily="18" charset="0"/>
                      </a:endParaRPr>
                    </a:p>
                  </a:txBody>
                  <a:tcPr marL="37800" marR="37800" marT="50400" marB="504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F6F9"/>
                    </a:solidFill>
                  </a:tcPr>
                </a:tc>
                <a:tc rowSpan="2" gridSpan="2">
                  <a:txBody>
                    <a:bodyPr/>
                    <a:lstStyle/>
                    <a:p>
                      <a:pPr algn="ctr"/>
                      <a:r>
                        <a:rPr lang="ru-RU" sz="1800" b="0" i="0" kern="1200" baseline="0" dirty="0" smtClean="0">
                          <a:solidFill>
                            <a:schemeClr val="tx1"/>
                          </a:solidFill>
                          <a:effectLst/>
                          <a:latin typeface="Times New Roman" panose="02020603050405020304" pitchFamily="18" charset="0"/>
                          <a:ea typeface="+mn-ea"/>
                          <a:cs typeface="Times New Roman" panose="02020603050405020304" pitchFamily="18" charset="0"/>
                        </a:rPr>
                        <a:t>2016 г. </a:t>
                      </a:r>
                      <a:endParaRPr lang="ru-RU" sz="1800" b="0" i="0" kern="1200" baseline="0" dirty="0">
                        <a:solidFill>
                          <a:schemeClr val="tx1"/>
                        </a:solidFill>
                        <a:effectLst/>
                        <a:latin typeface="Times New Roman" panose="02020603050405020304" pitchFamily="18" charset="0"/>
                        <a:ea typeface="+mn-ea"/>
                        <a:cs typeface="Times New Roman" panose="02020603050405020304" pitchFamily="18" charset="0"/>
                      </a:endParaRPr>
                    </a:p>
                  </a:txBody>
                  <a:tcPr marL="37800" marR="37800" marT="50400" marB="504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F6F9"/>
                    </a:solidFill>
                  </a:tcPr>
                </a:tc>
                <a:tc rowSpan="2" hMerge="1">
                  <a:txBody>
                    <a:bodyPr/>
                    <a:lstStyle/>
                    <a:p>
                      <a:endParaRPr lang="ru-RU"/>
                    </a:p>
                  </a:txBody>
                  <a:tcPr/>
                </a:tc>
                <a:tc rowSpan="2" gridSpan="2">
                  <a:txBody>
                    <a:bodyPr/>
                    <a:lstStyle/>
                    <a:p>
                      <a:pPr algn="ctr"/>
                      <a:r>
                        <a:rPr lang="ru-RU" sz="1800" b="0" i="0" kern="1200" baseline="0" dirty="0" smtClean="0">
                          <a:solidFill>
                            <a:schemeClr val="tx1"/>
                          </a:solidFill>
                          <a:effectLst/>
                          <a:latin typeface="Times New Roman" panose="02020603050405020304" pitchFamily="18" charset="0"/>
                          <a:ea typeface="+mn-ea"/>
                          <a:cs typeface="Times New Roman" panose="02020603050405020304" pitchFamily="18" charset="0"/>
                        </a:rPr>
                        <a:t>2017 г.</a:t>
                      </a:r>
                      <a:endParaRPr lang="ru-RU" sz="1800" b="0" i="0" kern="1200" baseline="0" dirty="0">
                        <a:solidFill>
                          <a:schemeClr val="tx1"/>
                        </a:solidFill>
                        <a:effectLst/>
                        <a:latin typeface="Times New Roman" panose="02020603050405020304" pitchFamily="18" charset="0"/>
                        <a:ea typeface="+mn-ea"/>
                        <a:cs typeface="Times New Roman" panose="02020603050405020304" pitchFamily="18" charset="0"/>
                      </a:endParaRPr>
                    </a:p>
                  </a:txBody>
                  <a:tcPr marL="37800" marR="37800" marT="50400" marB="504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F6F9"/>
                    </a:solidFill>
                  </a:tcPr>
                </a:tc>
                <a:tc rowSpan="2" hMerge="1">
                  <a:txBody>
                    <a:bodyPr/>
                    <a:lstStyle/>
                    <a:p>
                      <a:endParaRPr lang="ru-RU"/>
                    </a:p>
                  </a:txBody>
                  <a:tcPr/>
                </a:tc>
                <a:tc vMerge="1">
                  <a:txBody>
                    <a:bodyPr/>
                    <a:lstStyle/>
                    <a:p>
                      <a:endParaRPr lang="ru-RU"/>
                    </a:p>
                  </a:txBody>
                  <a:tcPr/>
                </a:tc>
                <a:tc gridSpan="3" vMerge="1">
                  <a:txBody>
                    <a:bodyPr/>
                    <a:lstStyle/>
                    <a:p>
                      <a:endParaRPr lang="ru-RU"/>
                    </a:p>
                  </a:txBody>
                  <a:tcPr/>
                </a:tc>
                <a:tc hMerge="1" vMerge="1">
                  <a:txBody>
                    <a:bodyPr/>
                    <a:lstStyle/>
                    <a:p>
                      <a:endParaRPr lang="ru-RU"/>
                    </a:p>
                  </a:txBody>
                  <a:tcPr/>
                </a:tc>
                <a:tc hMerge="1" vMerge="1">
                  <a:txBody>
                    <a:bodyPr/>
                    <a:lstStyle/>
                    <a:p>
                      <a:endParaRPr lang="ru-RU"/>
                    </a:p>
                  </a:txBody>
                  <a:tcPr/>
                </a:tc>
              </a:tr>
              <a:tr h="187132">
                <a:tc vMerge="1">
                  <a:txBody>
                    <a:bodyPr/>
                    <a:lstStyle/>
                    <a:p>
                      <a:pPr algn="ctr"/>
                      <a:endParaRPr lang="ru-RU" sz="1000" spc="-100" baseline="0" dirty="0">
                        <a:solidFill>
                          <a:schemeClr val="tx1"/>
                        </a:solidFill>
                      </a:endParaRPr>
                    </a:p>
                  </a:txBody>
                  <a:tcPr marL="121920" marR="121920">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vMerge="1">
                  <a:txBody>
                    <a:bodyPr/>
                    <a:lstStyle/>
                    <a:p>
                      <a:pPr algn="ctr"/>
                      <a:endParaRPr lang="ru-RU" sz="1000" spc="-100" baseline="0" dirty="0">
                        <a:solidFill>
                          <a:schemeClr val="tx1"/>
                        </a:solidFill>
                      </a:endParaRPr>
                    </a:p>
                  </a:txBody>
                  <a:tcPr marL="121920" marR="121920">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vMerge="1">
                  <a:txBody>
                    <a:bodyPr/>
                    <a:lstStyle/>
                    <a:p>
                      <a:pPr algn="ctr"/>
                      <a:endParaRPr lang="ru-RU" sz="1000" spc="-100" baseline="0" dirty="0">
                        <a:solidFill>
                          <a:schemeClr val="tx1"/>
                        </a:solidFill>
                      </a:endParaRPr>
                    </a:p>
                  </a:txBody>
                  <a:tcPr marL="121920" marR="121920">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vMerge="1">
                  <a:txBody>
                    <a:bodyPr/>
                    <a:lstStyle/>
                    <a:p>
                      <a:pPr algn="ctr"/>
                      <a:endParaRPr lang="ru-RU" sz="1000" spc="-100" baseline="0" dirty="0">
                        <a:solidFill>
                          <a:schemeClr val="tx1"/>
                        </a:solidFill>
                      </a:endParaRPr>
                    </a:p>
                  </a:txBody>
                  <a:tcPr marL="121920" marR="121920">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vMerge="1">
                  <a:txBody>
                    <a:bodyPr/>
                    <a:lstStyle/>
                    <a:p>
                      <a:pPr algn="ctr"/>
                      <a:endParaRPr lang="ru-RU" sz="1000" spc="-100" baseline="0" dirty="0">
                        <a:solidFill>
                          <a:schemeClr val="tx1"/>
                        </a:solidFill>
                      </a:endParaRPr>
                    </a:p>
                  </a:txBody>
                  <a:tcPr marL="121920" marR="121920">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vMerge="1">
                  <a:txBody>
                    <a:bodyPr/>
                    <a:lstStyle/>
                    <a:p>
                      <a:pPr algn="ctr"/>
                      <a:endParaRPr lang="ru-RU" sz="1000" spc="-100" baseline="0" dirty="0">
                        <a:solidFill>
                          <a:schemeClr val="tx1"/>
                        </a:solidFill>
                      </a:endParaRPr>
                    </a:p>
                  </a:txBody>
                  <a:tcPr marL="121920" marR="121920">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vMerge="1">
                  <a:txBody>
                    <a:bodyPr/>
                    <a:lstStyle/>
                    <a:p>
                      <a:pPr algn="ctr"/>
                      <a:endParaRPr lang="ru-RU" sz="1000" spc="-100" baseline="0" dirty="0">
                        <a:solidFill>
                          <a:schemeClr val="tx1"/>
                        </a:solidFill>
                      </a:endParaRPr>
                    </a:p>
                  </a:txBody>
                  <a:tcPr marL="121920" marR="12192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gridSpan="2" vMerge="1">
                  <a:txBody>
                    <a:bodyPr/>
                    <a:lstStyle/>
                    <a:p>
                      <a:pPr algn="ctr"/>
                      <a:endParaRPr lang="ru-RU" sz="1200" b="1" kern="1200" baseline="0" dirty="0">
                        <a:solidFill>
                          <a:schemeClr val="accent1">
                            <a:lumMod val="50000"/>
                          </a:schemeClr>
                        </a:solidFill>
                        <a:latin typeface="+mn-lt"/>
                        <a:ea typeface="+mn-ea"/>
                        <a:cs typeface="+mn-cs"/>
                      </a:endParaRPr>
                    </a:p>
                  </a:txBody>
                  <a:tcPr marL="36000" marR="36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hMerge="1" vMerge="1">
                  <a:txBody>
                    <a:bodyPr/>
                    <a:lstStyle/>
                    <a:p>
                      <a:pPr algn="ctr"/>
                      <a:endParaRPr lang="ru-RU" sz="1200" b="1" kern="1200" baseline="0" dirty="0">
                        <a:solidFill>
                          <a:schemeClr val="accent1">
                            <a:lumMod val="50000"/>
                          </a:schemeClr>
                        </a:solidFill>
                        <a:latin typeface="+mn-lt"/>
                        <a:ea typeface="+mn-ea"/>
                        <a:cs typeface="+mn-cs"/>
                      </a:endParaRPr>
                    </a:p>
                  </a:txBody>
                  <a:tcPr marL="36000" marR="36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gridSpan="2" vMerge="1">
                  <a:txBody>
                    <a:bodyPr/>
                    <a:lstStyle/>
                    <a:p>
                      <a:pPr algn="ctr"/>
                      <a:endParaRPr lang="ru-RU" sz="1200" b="1" kern="1200" baseline="0" dirty="0">
                        <a:solidFill>
                          <a:schemeClr val="accent1">
                            <a:lumMod val="50000"/>
                          </a:schemeClr>
                        </a:solidFill>
                        <a:latin typeface="+mn-lt"/>
                        <a:ea typeface="+mn-ea"/>
                        <a:cs typeface="+mn-cs"/>
                      </a:endParaRPr>
                    </a:p>
                  </a:txBody>
                  <a:tcPr marL="36000" marR="36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hMerge="1" vMerge="1">
                  <a:txBody>
                    <a:bodyPr/>
                    <a:lstStyle/>
                    <a:p>
                      <a:pPr algn="ctr"/>
                      <a:endParaRPr lang="ru-RU" sz="1200" b="1" kern="1200" baseline="0" dirty="0">
                        <a:solidFill>
                          <a:schemeClr val="accent1">
                            <a:lumMod val="50000"/>
                          </a:schemeClr>
                        </a:solidFill>
                        <a:latin typeface="+mn-lt"/>
                        <a:ea typeface="+mn-ea"/>
                        <a:cs typeface="+mn-cs"/>
                      </a:endParaRPr>
                    </a:p>
                  </a:txBody>
                  <a:tcPr marL="36000" marR="36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vMerge="1">
                  <a:txBody>
                    <a:bodyPr/>
                    <a:lstStyle/>
                    <a:p>
                      <a:endParaRPr lang="ru-RU"/>
                    </a:p>
                  </a:txBody>
                  <a:tcPr/>
                </a:tc>
                <a:tc rowSpan="2">
                  <a:txBody>
                    <a:bodyPr/>
                    <a:lstStyle/>
                    <a:p>
                      <a:pPr algn="ctr"/>
                      <a:r>
                        <a:rPr lang="ru-RU" sz="1500" b="0" i="0" kern="1200" baseline="0" dirty="0" smtClean="0">
                          <a:solidFill>
                            <a:schemeClr val="tx1"/>
                          </a:solidFill>
                          <a:effectLst/>
                          <a:latin typeface="Times New Roman" panose="02020603050405020304" pitchFamily="18" charset="0"/>
                          <a:ea typeface="+mn-ea"/>
                          <a:cs typeface="Times New Roman" panose="02020603050405020304" pitchFamily="18" charset="0"/>
                        </a:rPr>
                        <a:t>2016 г.</a:t>
                      </a:r>
                      <a:endParaRPr lang="ru-RU" sz="1500" b="0" i="0" kern="1200" baseline="0" dirty="0">
                        <a:solidFill>
                          <a:schemeClr val="tx1"/>
                        </a:solidFill>
                        <a:effectLst/>
                        <a:latin typeface="Times New Roman" panose="02020603050405020304" pitchFamily="18" charset="0"/>
                        <a:ea typeface="+mn-ea"/>
                        <a:cs typeface="Times New Roman" panose="02020603050405020304" pitchFamily="18" charset="0"/>
                      </a:endParaRPr>
                    </a:p>
                  </a:txBody>
                  <a:tcPr marL="37800" marR="37800" marT="50400" marB="50400" anchor="ctr">
                    <a:lnL w="6350"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F6F9"/>
                    </a:solidFill>
                  </a:tcPr>
                </a:tc>
                <a:tc rowSpan="2">
                  <a:txBody>
                    <a:bodyPr/>
                    <a:lstStyle/>
                    <a:p>
                      <a:pPr algn="ctr"/>
                      <a:r>
                        <a:rPr lang="ru-RU" sz="1500" b="0" i="0" kern="1200" baseline="0" dirty="0" smtClean="0">
                          <a:solidFill>
                            <a:schemeClr val="tx1"/>
                          </a:solidFill>
                          <a:effectLst/>
                          <a:latin typeface="Times New Roman" panose="02020603050405020304" pitchFamily="18" charset="0"/>
                          <a:ea typeface="+mn-ea"/>
                          <a:cs typeface="Times New Roman" panose="02020603050405020304" pitchFamily="18" charset="0"/>
                        </a:rPr>
                        <a:t>2017 г.</a:t>
                      </a:r>
                      <a:endParaRPr lang="ru-RU" sz="1500" b="0" i="0" kern="1200" baseline="0" dirty="0">
                        <a:solidFill>
                          <a:schemeClr val="tx1"/>
                        </a:solidFill>
                        <a:effectLst/>
                        <a:latin typeface="Times New Roman" panose="02020603050405020304" pitchFamily="18" charset="0"/>
                        <a:ea typeface="+mn-ea"/>
                        <a:cs typeface="Times New Roman" panose="02020603050405020304" pitchFamily="18" charset="0"/>
                      </a:endParaRPr>
                    </a:p>
                  </a:txBody>
                  <a:tcPr marL="37800" marR="37800" marT="50400" marB="50400" anchor="ct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F6F9"/>
                    </a:solidFill>
                  </a:tcPr>
                </a:tc>
                <a:tc rowSpan="2">
                  <a:txBody>
                    <a:bodyPr/>
                    <a:lstStyle/>
                    <a:p>
                      <a:pPr algn="ctr"/>
                      <a:r>
                        <a:rPr lang="ru-RU" sz="1500" b="0" i="0" kern="1200" baseline="0" dirty="0" smtClean="0">
                          <a:solidFill>
                            <a:schemeClr val="tx1"/>
                          </a:solidFill>
                          <a:effectLst/>
                          <a:latin typeface="Times New Roman" panose="02020603050405020304" pitchFamily="18" charset="0"/>
                          <a:ea typeface="+mn-ea"/>
                          <a:cs typeface="Times New Roman" panose="02020603050405020304" pitchFamily="18" charset="0"/>
                        </a:rPr>
                        <a:t>итого</a:t>
                      </a:r>
                      <a:endParaRPr lang="ru-RU" sz="1500" b="0" i="0" kern="1200" baseline="0" dirty="0">
                        <a:solidFill>
                          <a:schemeClr val="tx1"/>
                        </a:solidFill>
                        <a:effectLst/>
                        <a:latin typeface="Times New Roman" panose="02020603050405020304" pitchFamily="18" charset="0"/>
                        <a:ea typeface="+mn-ea"/>
                        <a:cs typeface="Times New Roman" panose="02020603050405020304" pitchFamily="18" charset="0"/>
                      </a:endParaRPr>
                    </a:p>
                  </a:txBody>
                  <a:tcPr marL="37800" marR="37800" marT="50400" marB="50400" anchor="ct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F6F9"/>
                    </a:solidFill>
                  </a:tcPr>
                </a:tc>
              </a:tr>
              <a:tr h="107616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r>
                        <a:rPr lang="ru-RU" sz="1500" b="0" i="0" kern="1200" baseline="0" dirty="0" smtClean="0">
                          <a:solidFill>
                            <a:schemeClr val="tx1"/>
                          </a:solidFill>
                          <a:effectLst/>
                          <a:latin typeface="Times New Roman" panose="02020603050405020304" pitchFamily="18" charset="0"/>
                          <a:ea typeface="+mn-ea"/>
                          <a:cs typeface="Times New Roman" panose="02020603050405020304" pitchFamily="18" charset="0"/>
                        </a:rPr>
                        <a:t>ГК </a:t>
                      </a:r>
                    </a:p>
                    <a:p>
                      <a:pPr algn="ctr"/>
                      <a:r>
                        <a:rPr lang="ru-RU" sz="1500" b="0" i="0" kern="1200" baseline="0" dirty="0" smtClean="0">
                          <a:solidFill>
                            <a:schemeClr val="tx1"/>
                          </a:solidFill>
                          <a:effectLst/>
                          <a:latin typeface="Times New Roman" panose="02020603050405020304" pitchFamily="18" charset="0"/>
                          <a:ea typeface="+mn-ea"/>
                          <a:cs typeface="Times New Roman" panose="02020603050405020304" pitchFamily="18" charset="0"/>
                        </a:rPr>
                        <a:t>кол-во/ сумма</a:t>
                      </a:r>
                      <a:endParaRPr lang="ru-RU" sz="1500" b="0" i="0" kern="1200" baseline="0" dirty="0">
                        <a:solidFill>
                          <a:schemeClr val="tx1"/>
                        </a:solidFill>
                        <a:effectLst/>
                        <a:latin typeface="Times New Roman" panose="02020603050405020304" pitchFamily="18" charset="0"/>
                        <a:ea typeface="+mn-ea"/>
                        <a:cs typeface="Times New Roman" panose="02020603050405020304" pitchFamily="18" charset="0"/>
                      </a:endParaRPr>
                    </a:p>
                  </a:txBody>
                  <a:tcPr marL="37800" marR="37800" marT="50400" marB="504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F6F9"/>
                    </a:solidFill>
                  </a:tcPr>
                </a:tc>
                <a:tc>
                  <a:txBody>
                    <a:bodyPr/>
                    <a:lstStyle/>
                    <a:p>
                      <a:pPr algn="ctr"/>
                      <a:r>
                        <a:rPr lang="ru-RU" sz="1500" b="0" i="0" kern="1200" baseline="0" dirty="0" smtClean="0">
                          <a:solidFill>
                            <a:schemeClr val="tx1"/>
                          </a:solidFill>
                          <a:effectLst/>
                          <a:latin typeface="Times New Roman" panose="02020603050405020304" pitchFamily="18" charset="0"/>
                          <a:ea typeface="+mn-ea"/>
                          <a:cs typeface="Times New Roman" panose="02020603050405020304" pitchFamily="18" charset="0"/>
                        </a:rPr>
                        <a:t>Соглаше-</a:t>
                      </a:r>
                    </a:p>
                    <a:p>
                      <a:pPr algn="ctr"/>
                      <a:r>
                        <a:rPr lang="ru-RU" sz="1500" b="0" i="0" kern="1200" baseline="0" dirty="0" smtClean="0">
                          <a:solidFill>
                            <a:schemeClr val="tx1"/>
                          </a:solidFill>
                          <a:effectLst/>
                          <a:latin typeface="Times New Roman" panose="02020603050405020304" pitchFamily="18" charset="0"/>
                          <a:ea typeface="+mn-ea"/>
                          <a:cs typeface="Times New Roman" panose="02020603050405020304" pitchFamily="18" charset="0"/>
                        </a:rPr>
                        <a:t>ния </a:t>
                      </a:r>
                    </a:p>
                    <a:p>
                      <a:pPr algn="ctr"/>
                      <a:r>
                        <a:rPr lang="ru-RU" sz="1500" b="0" i="0" kern="1200" baseline="0" dirty="0" smtClean="0">
                          <a:solidFill>
                            <a:schemeClr val="tx1"/>
                          </a:solidFill>
                          <a:effectLst/>
                          <a:latin typeface="Times New Roman" panose="02020603050405020304" pitchFamily="18" charset="0"/>
                          <a:ea typeface="+mn-ea"/>
                          <a:cs typeface="Times New Roman" panose="02020603050405020304" pitchFamily="18" charset="0"/>
                        </a:rPr>
                        <a:t>кол-во/</a:t>
                      </a:r>
                    </a:p>
                    <a:p>
                      <a:pPr algn="ctr"/>
                      <a:r>
                        <a:rPr lang="ru-RU" sz="1500" b="0" i="0" kern="1200" baseline="0" dirty="0" smtClean="0">
                          <a:solidFill>
                            <a:schemeClr val="tx1"/>
                          </a:solidFill>
                          <a:effectLst/>
                          <a:latin typeface="Times New Roman" panose="02020603050405020304" pitchFamily="18" charset="0"/>
                          <a:ea typeface="+mn-ea"/>
                          <a:cs typeface="Times New Roman" panose="02020603050405020304" pitchFamily="18" charset="0"/>
                        </a:rPr>
                        <a:t>сумма</a:t>
                      </a:r>
                      <a:endParaRPr lang="ru-RU" sz="1500" b="0" i="0" kern="1200" baseline="0" dirty="0">
                        <a:solidFill>
                          <a:schemeClr val="tx1"/>
                        </a:solidFill>
                        <a:effectLst/>
                        <a:latin typeface="Times New Roman" panose="02020603050405020304" pitchFamily="18" charset="0"/>
                        <a:ea typeface="+mn-ea"/>
                        <a:cs typeface="Times New Roman" panose="02020603050405020304" pitchFamily="18" charset="0"/>
                      </a:endParaRPr>
                    </a:p>
                  </a:txBody>
                  <a:tcPr marL="37800" marR="37800" marT="50400" marB="504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F6F9"/>
                    </a:solidFill>
                  </a:tcPr>
                </a:tc>
                <a:tc>
                  <a:txBody>
                    <a:bodyPr/>
                    <a:lstStyle/>
                    <a:p>
                      <a:pPr algn="ctr"/>
                      <a:r>
                        <a:rPr lang="ru-RU" sz="1500" b="0" i="0" kern="1200" baseline="0" dirty="0" smtClean="0">
                          <a:solidFill>
                            <a:schemeClr val="tx1"/>
                          </a:solidFill>
                          <a:effectLst/>
                          <a:latin typeface="Times New Roman" panose="02020603050405020304" pitchFamily="18" charset="0"/>
                          <a:ea typeface="+mn-ea"/>
                          <a:cs typeface="Times New Roman" panose="02020603050405020304" pitchFamily="18" charset="0"/>
                        </a:rPr>
                        <a:t>ГК </a:t>
                      </a:r>
                    </a:p>
                    <a:p>
                      <a:pPr algn="ctr"/>
                      <a:r>
                        <a:rPr lang="ru-RU" sz="1500" b="0" i="0" kern="1200" baseline="0" dirty="0" smtClean="0">
                          <a:solidFill>
                            <a:schemeClr val="tx1"/>
                          </a:solidFill>
                          <a:effectLst/>
                          <a:latin typeface="Times New Roman" panose="02020603050405020304" pitchFamily="18" charset="0"/>
                          <a:ea typeface="+mn-ea"/>
                          <a:cs typeface="Times New Roman" panose="02020603050405020304" pitchFamily="18" charset="0"/>
                        </a:rPr>
                        <a:t>кол-во/ сумма</a:t>
                      </a:r>
                      <a:endParaRPr lang="ru-RU" sz="1500" b="0" i="0" kern="1200" baseline="0" dirty="0">
                        <a:solidFill>
                          <a:schemeClr val="tx1"/>
                        </a:solidFill>
                        <a:effectLst/>
                        <a:latin typeface="Times New Roman" panose="02020603050405020304" pitchFamily="18" charset="0"/>
                        <a:ea typeface="+mn-ea"/>
                        <a:cs typeface="Times New Roman" panose="02020603050405020304" pitchFamily="18" charset="0"/>
                      </a:endParaRPr>
                    </a:p>
                  </a:txBody>
                  <a:tcPr marL="37800" marR="37800" marT="50400" marB="504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F6F9"/>
                    </a:solidFill>
                  </a:tcPr>
                </a:tc>
                <a:tc>
                  <a:txBody>
                    <a:bodyPr/>
                    <a:lstStyle/>
                    <a:p>
                      <a:pPr algn="ctr"/>
                      <a:r>
                        <a:rPr lang="ru-RU" sz="1500" b="0" i="0" kern="1200" baseline="0" dirty="0" smtClean="0">
                          <a:solidFill>
                            <a:schemeClr val="tx1"/>
                          </a:solidFill>
                          <a:effectLst/>
                          <a:latin typeface="Times New Roman" panose="02020603050405020304" pitchFamily="18" charset="0"/>
                          <a:ea typeface="+mn-ea"/>
                          <a:cs typeface="Times New Roman" panose="02020603050405020304" pitchFamily="18" charset="0"/>
                        </a:rPr>
                        <a:t>Соглаше-ния</a:t>
                      </a:r>
                    </a:p>
                    <a:p>
                      <a:pPr algn="ctr"/>
                      <a:r>
                        <a:rPr lang="ru-RU" sz="1500" b="0" i="0" kern="1200" baseline="0" dirty="0" smtClean="0">
                          <a:solidFill>
                            <a:schemeClr val="tx1"/>
                          </a:solidFill>
                          <a:effectLst/>
                          <a:latin typeface="Times New Roman" panose="02020603050405020304" pitchFamily="18" charset="0"/>
                          <a:ea typeface="+mn-ea"/>
                          <a:cs typeface="Times New Roman" panose="02020603050405020304" pitchFamily="18" charset="0"/>
                        </a:rPr>
                        <a:t>кол-во/</a:t>
                      </a:r>
                    </a:p>
                    <a:p>
                      <a:pPr algn="ctr"/>
                      <a:r>
                        <a:rPr lang="ru-RU" sz="1500" b="0" i="0" kern="1200" baseline="0" dirty="0" smtClean="0">
                          <a:solidFill>
                            <a:schemeClr val="tx1"/>
                          </a:solidFill>
                          <a:effectLst/>
                          <a:latin typeface="Times New Roman" panose="02020603050405020304" pitchFamily="18" charset="0"/>
                          <a:ea typeface="+mn-ea"/>
                          <a:cs typeface="Times New Roman" panose="02020603050405020304" pitchFamily="18" charset="0"/>
                        </a:rPr>
                        <a:t>сумма</a:t>
                      </a:r>
                      <a:endParaRPr lang="ru-RU" sz="1500" b="0" i="0" kern="1200" baseline="0" dirty="0">
                        <a:solidFill>
                          <a:schemeClr val="tx1"/>
                        </a:solidFill>
                        <a:effectLst/>
                        <a:latin typeface="Times New Roman" panose="02020603050405020304" pitchFamily="18" charset="0"/>
                        <a:ea typeface="+mn-ea"/>
                        <a:cs typeface="Times New Roman" panose="02020603050405020304" pitchFamily="18" charset="0"/>
                      </a:endParaRPr>
                    </a:p>
                  </a:txBody>
                  <a:tcPr marL="37800" marR="37800" marT="50400" marB="504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F6F9"/>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1337974">
                <a:tc>
                  <a:txBody>
                    <a:bodyPr/>
                    <a:lstStyle/>
                    <a:p>
                      <a:pPr marL="0" marR="0" indent="0" algn="ctr" defTabSz="0" rtl="0" eaLnBrk="1" fontAlgn="auto" latinLnBrk="0" hangingPunct="1">
                        <a:lnSpc>
                          <a:spcPct val="100000"/>
                        </a:lnSpc>
                        <a:spcBef>
                          <a:spcPts val="0"/>
                        </a:spcBef>
                        <a:spcAft>
                          <a:spcPts val="0"/>
                        </a:spcAft>
                        <a:buClrTx/>
                        <a:buSzTx/>
                        <a:buFontTx/>
                        <a:buNone/>
                        <a:tabLst/>
                        <a:defRPr/>
                      </a:pPr>
                      <a:r>
                        <a:rPr lang="ru-RU" sz="1400" b="1" kern="1200" baseline="0" dirty="0" smtClean="0">
                          <a:solidFill>
                            <a:schemeClr val="tx1"/>
                          </a:solidFill>
                          <a:latin typeface="Times New Roman" panose="02020603050405020304" pitchFamily="18" charset="0"/>
                          <a:ea typeface="+mn-ea"/>
                          <a:cs typeface="Times New Roman" panose="02020603050405020304" pitchFamily="18" charset="0"/>
                        </a:rPr>
                        <a:t>147 866,5</a:t>
                      </a:r>
                    </a:p>
                  </a:txBody>
                  <a:tcPr marL="0" marR="0" marT="50400" marB="5040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alpha val="69000"/>
                      </a:schemeClr>
                    </a:solidFill>
                  </a:tcPr>
                </a:tc>
                <a:tc>
                  <a:txBody>
                    <a:bodyPr/>
                    <a:lstStyle/>
                    <a:p>
                      <a:pPr marL="0" marR="0" indent="0" algn="ctr" defTabSz="914104" rtl="0" eaLnBrk="1" fontAlgn="auto" latinLnBrk="0" hangingPunct="1">
                        <a:lnSpc>
                          <a:spcPct val="100000"/>
                        </a:lnSpc>
                        <a:spcBef>
                          <a:spcPts val="0"/>
                        </a:spcBef>
                        <a:spcAft>
                          <a:spcPts val="0"/>
                        </a:spcAft>
                        <a:buClrTx/>
                        <a:buSzTx/>
                        <a:buFontTx/>
                        <a:buNone/>
                        <a:tabLst/>
                        <a:defRPr/>
                      </a:pPr>
                      <a:r>
                        <a:rPr lang="ru-RU" sz="1400" b="1" kern="1200" baseline="0" dirty="0" smtClean="0">
                          <a:solidFill>
                            <a:schemeClr val="tx1"/>
                          </a:solidFill>
                          <a:latin typeface="Times New Roman" panose="02020603050405020304" pitchFamily="18" charset="0"/>
                          <a:ea typeface="+mn-ea"/>
                          <a:cs typeface="Times New Roman" panose="02020603050405020304" pitchFamily="18" charset="0"/>
                        </a:rPr>
                        <a:t>112 950,2</a:t>
                      </a:r>
                    </a:p>
                  </a:txBody>
                  <a:tcPr marL="0" marR="0" marT="50400" marB="5040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alpha val="69000"/>
                      </a:schemeClr>
                    </a:solidFill>
                  </a:tcPr>
                </a:tc>
                <a:tc>
                  <a:txBody>
                    <a:bodyPr/>
                    <a:lstStyle/>
                    <a:p>
                      <a:pPr marL="0" marR="0" indent="0" algn="ctr" defTabSz="914104" rtl="0" eaLnBrk="1" fontAlgn="auto" latinLnBrk="0" hangingPunct="1">
                        <a:lnSpc>
                          <a:spcPct val="100000"/>
                        </a:lnSpc>
                        <a:spcBef>
                          <a:spcPts val="0"/>
                        </a:spcBef>
                        <a:spcAft>
                          <a:spcPts val="0"/>
                        </a:spcAft>
                        <a:buClrTx/>
                        <a:buSzTx/>
                        <a:buFontTx/>
                        <a:buNone/>
                        <a:tabLst/>
                        <a:defRPr/>
                      </a:pPr>
                      <a:r>
                        <a:rPr lang="ru-RU" sz="1400" b="1" kern="1200" baseline="0" dirty="0" smtClean="0">
                          <a:solidFill>
                            <a:schemeClr val="tx1"/>
                          </a:solidFill>
                          <a:latin typeface="Times New Roman" panose="02020603050405020304" pitchFamily="18" charset="0"/>
                          <a:ea typeface="+mn-ea"/>
                          <a:cs typeface="Times New Roman" panose="02020603050405020304" pitchFamily="18" charset="0"/>
                        </a:rPr>
                        <a:t>260  816,7</a:t>
                      </a:r>
                      <a:endParaRPr lang="ru-RU" sz="1400" b="1" kern="1200" baseline="0" dirty="0">
                        <a:solidFill>
                          <a:schemeClr val="tx1"/>
                        </a:solidFill>
                        <a:latin typeface="Times New Roman" panose="02020603050405020304" pitchFamily="18" charset="0"/>
                        <a:ea typeface="+mn-ea"/>
                        <a:cs typeface="Times New Roman" panose="02020603050405020304" pitchFamily="18" charset="0"/>
                      </a:endParaRPr>
                    </a:p>
                  </a:txBody>
                  <a:tcPr marL="0" marR="0" marT="50400" marB="5040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alpha val="69000"/>
                      </a:schemeClr>
                    </a:solidFill>
                  </a:tcPr>
                </a:tc>
                <a:tc>
                  <a:txBody>
                    <a:bodyPr/>
                    <a:lstStyle/>
                    <a:p>
                      <a:pPr marL="0" marR="0" indent="0" algn="ctr" defTabSz="914104" rtl="0" eaLnBrk="1" fontAlgn="auto" latinLnBrk="0" hangingPunct="1">
                        <a:lnSpc>
                          <a:spcPct val="100000"/>
                        </a:lnSpc>
                        <a:spcBef>
                          <a:spcPts val="0"/>
                        </a:spcBef>
                        <a:spcAft>
                          <a:spcPts val="0"/>
                        </a:spcAft>
                        <a:buClrTx/>
                        <a:buSzTx/>
                        <a:buFontTx/>
                        <a:buNone/>
                        <a:tabLst/>
                        <a:defRPr/>
                      </a:pPr>
                      <a:r>
                        <a:rPr lang="ru-RU" sz="1400" b="1" kern="1200" baseline="0" dirty="0" smtClean="0">
                          <a:solidFill>
                            <a:schemeClr val="tx1"/>
                          </a:solidFill>
                          <a:latin typeface="Times New Roman" panose="02020603050405020304" pitchFamily="18" charset="0"/>
                          <a:ea typeface="+mn-ea"/>
                          <a:cs typeface="Times New Roman" panose="02020603050405020304" pitchFamily="18" charset="0"/>
                        </a:rPr>
                        <a:t>5 866,3</a:t>
                      </a:r>
                      <a:endParaRPr lang="ru-RU" sz="1400" b="1" kern="1200" baseline="0" dirty="0">
                        <a:solidFill>
                          <a:schemeClr val="tx1"/>
                        </a:solidFill>
                        <a:latin typeface="Times New Roman" panose="02020603050405020304" pitchFamily="18" charset="0"/>
                        <a:ea typeface="+mn-ea"/>
                        <a:cs typeface="Times New Roman" panose="02020603050405020304" pitchFamily="18" charset="0"/>
                      </a:endParaRPr>
                    </a:p>
                  </a:txBody>
                  <a:tcPr marL="0" marR="0" marT="50400" marB="5040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alpha val="69000"/>
                      </a:schemeClr>
                    </a:solidFill>
                  </a:tcPr>
                </a:tc>
                <a:tc>
                  <a:txBody>
                    <a:bodyPr/>
                    <a:lstStyle/>
                    <a:p>
                      <a:pPr marL="0" marR="0" indent="0" algn="ctr" defTabSz="914104" rtl="0" eaLnBrk="1" fontAlgn="auto" latinLnBrk="0" hangingPunct="1">
                        <a:lnSpc>
                          <a:spcPct val="100000"/>
                        </a:lnSpc>
                        <a:spcBef>
                          <a:spcPts val="0"/>
                        </a:spcBef>
                        <a:spcAft>
                          <a:spcPts val="0"/>
                        </a:spcAft>
                        <a:buClrTx/>
                        <a:buSzTx/>
                        <a:buFontTx/>
                        <a:buNone/>
                        <a:tabLst/>
                        <a:defRPr/>
                      </a:pPr>
                      <a:r>
                        <a:rPr lang="ru-RU" sz="1400" b="1" kern="1200" baseline="0" dirty="0" smtClean="0">
                          <a:solidFill>
                            <a:schemeClr val="tx1"/>
                          </a:solidFill>
                          <a:latin typeface="Times New Roman" panose="02020603050405020304" pitchFamily="18" charset="0"/>
                          <a:ea typeface="+mn-ea"/>
                          <a:cs typeface="Times New Roman" panose="02020603050405020304" pitchFamily="18" charset="0"/>
                        </a:rPr>
                        <a:t>6 927,6</a:t>
                      </a:r>
                      <a:endParaRPr lang="ru-RU" sz="1400" b="1" kern="1200" baseline="0" dirty="0">
                        <a:solidFill>
                          <a:schemeClr val="tx1"/>
                        </a:solidFill>
                        <a:latin typeface="Times New Roman" panose="02020603050405020304" pitchFamily="18" charset="0"/>
                        <a:ea typeface="+mn-ea"/>
                        <a:cs typeface="Times New Roman" panose="02020603050405020304" pitchFamily="18" charset="0"/>
                      </a:endParaRPr>
                    </a:p>
                  </a:txBody>
                  <a:tcPr marL="0" marR="0" marT="50400" marB="5040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alpha val="69000"/>
                      </a:schemeClr>
                    </a:solidFill>
                  </a:tcPr>
                </a:tc>
                <a:tc>
                  <a:txBody>
                    <a:bodyPr/>
                    <a:lstStyle/>
                    <a:p>
                      <a:pPr marL="0" marR="0" indent="0" algn="ctr" defTabSz="914104" rtl="0" eaLnBrk="1" fontAlgn="auto" latinLnBrk="0" hangingPunct="1">
                        <a:lnSpc>
                          <a:spcPct val="100000"/>
                        </a:lnSpc>
                        <a:spcBef>
                          <a:spcPts val="0"/>
                        </a:spcBef>
                        <a:spcAft>
                          <a:spcPts val="0"/>
                        </a:spcAft>
                        <a:buClrTx/>
                        <a:buSzTx/>
                        <a:buFontTx/>
                        <a:buNone/>
                        <a:tabLst/>
                        <a:defRPr/>
                      </a:pPr>
                      <a:r>
                        <a:rPr lang="ru-RU" sz="1400" b="1" kern="1200" baseline="0" dirty="0" smtClean="0">
                          <a:solidFill>
                            <a:schemeClr val="tx1"/>
                          </a:solidFill>
                          <a:latin typeface="Times New Roman" panose="02020603050405020304" pitchFamily="18" charset="0"/>
                          <a:ea typeface="+mn-ea"/>
                          <a:cs typeface="Times New Roman" panose="02020603050405020304" pitchFamily="18" charset="0"/>
                        </a:rPr>
                        <a:t>12 793,9</a:t>
                      </a:r>
                      <a:endParaRPr lang="ru-RU" sz="1400" b="1" kern="1200" baseline="0" dirty="0">
                        <a:solidFill>
                          <a:schemeClr val="tx1"/>
                        </a:solidFill>
                        <a:latin typeface="Times New Roman" panose="02020603050405020304" pitchFamily="18" charset="0"/>
                        <a:ea typeface="+mn-ea"/>
                        <a:cs typeface="Times New Roman" panose="02020603050405020304" pitchFamily="18" charset="0"/>
                      </a:endParaRPr>
                    </a:p>
                  </a:txBody>
                  <a:tcPr marL="0" marR="0" marT="50400" marB="5040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alpha val="69000"/>
                      </a:schemeClr>
                    </a:solidFill>
                  </a:tcPr>
                </a:tc>
                <a:tc>
                  <a:txBody>
                    <a:bodyPr/>
                    <a:lstStyle/>
                    <a:p>
                      <a:pPr marL="0" marR="0" indent="0" algn="ctr" defTabSz="914104" rtl="0" eaLnBrk="1" fontAlgn="auto" latinLnBrk="0" hangingPunct="1">
                        <a:lnSpc>
                          <a:spcPct val="100000"/>
                        </a:lnSpc>
                        <a:spcBef>
                          <a:spcPts val="0"/>
                        </a:spcBef>
                        <a:spcAft>
                          <a:spcPts val="0"/>
                        </a:spcAft>
                        <a:buClrTx/>
                        <a:buSzTx/>
                        <a:buFontTx/>
                        <a:buNone/>
                        <a:tabLst/>
                        <a:defRPr/>
                      </a:pPr>
                      <a:r>
                        <a:rPr lang="ru-RU" sz="1400" b="1" kern="1200" baseline="0" dirty="0" smtClean="0">
                          <a:solidFill>
                            <a:schemeClr val="tx1"/>
                          </a:solidFill>
                          <a:latin typeface="Times New Roman" panose="02020603050405020304" pitchFamily="18" charset="0"/>
                          <a:ea typeface="+mn-ea"/>
                          <a:cs typeface="Times New Roman" panose="02020603050405020304" pitchFamily="18" charset="0"/>
                        </a:rPr>
                        <a:t>16 600,0</a:t>
                      </a:r>
                      <a:endParaRPr lang="ru-RU" sz="1400" b="1" kern="1200" baseline="0" dirty="0">
                        <a:solidFill>
                          <a:schemeClr val="tx1"/>
                        </a:solidFill>
                        <a:latin typeface="Times New Roman" panose="02020603050405020304" pitchFamily="18" charset="0"/>
                        <a:ea typeface="+mn-ea"/>
                        <a:cs typeface="Times New Roman" panose="02020603050405020304" pitchFamily="18" charset="0"/>
                      </a:endParaRPr>
                    </a:p>
                  </a:txBody>
                  <a:tcPr marL="0" marR="0" marT="50400" marB="5040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alpha val="69000"/>
                      </a:schemeClr>
                    </a:solidFill>
                  </a:tcPr>
                </a:tc>
                <a:tc>
                  <a:txBody>
                    <a:bodyPr/>
                    <a:lstStyle/>
                    <a:p>
                      <a:pPr marL="0" marR="0" indent="0" algn="ctr" defTabSz="914104" rtl="0" eaLnBrk="1" fontAlgn="auto" latinLnBrk="0" hangingPunct="1">
                        <a:lnSpc>
                          <a:spcPct val="100000"/>
                        </a:lnSpc>
                        <a:spcBef>
                          <a:spcPts val="0"/>
                        </a:spcBef>
                        <a:spcAft>
                          <a:spcPts val="0"/>
                        </a:spcAft>
                        <a:buClrTx/>
                        <a:buSzTx/>
                        <a:buFontTx/>
                        <a:buNone/>
                        <a:tabLst/>
                        <a:defRPr/>
                      </a:pPr>
                      <a:r>
                        <a:rPr lang="ru-RU" sz="1400" b="1" kern="1200" baseline="0" dirty="0" smtClean="0">
                          <a:solidFill>
                            <a:schemeClr val="tx1"/>
                          </a:solidFill>
                          <a:latin typeface="Times New Roman" panose="02020603050405020304" pitchFamily="18" charset="0"/>
                          <a:ea typeface="+mn-ea"/>
                          <a:cs typeface="Times New Roman" panose="02020603050405020304" pitchFamily="18" charset="0"/>
                        </a:rPr>
                        <a:t>4 533/</a:t>
                      </a:r>
                    </a:p>
                    <a:p>
                      <a:pPr marL="0" marR="0" indent="0" algn="ctr" defTabSz="914104" rtl="0" eaLnBrk="1" fontAlgn="auto" latinLnBrk="0" hangingPunct="1">
                        <a:lnSpc>
                          <a:spcPct val="100000"/>
                        </a:lnSpc>
                        <a:spcBef>
                          <a:spcPts val="0"/>
                        </a:spcBef>
                        <a:spcAft>
                          <a:spcPts val="0"/>
                        </a:spcAft>
                        <a:buClrTx/>
                        <a:buSzTx/>
                        <a:buFontTx/>
                        <a:buNone/>
                        <a:tabLst/>
                        <a:defRPr/>
                      </a:pPr>
                      <a:r>
                        <a:rPr lang="ru-RU" sz="1400" b="1" kern="1200" baseline="0" dirty="0" smtClean="0">
                          <a:solidFill>
                            <a:schemeClr val="tx1"/>
                          </a:solidFill>
                          <a:latin typeface="Times New Roman" panose="02020603050405020304" pitchFamily="18" charset="0"/>
                          <a:ea typeface="+mn-ea"/>
                          <a:cs typeface="Times New Roman" panose="02020603050405020304" pitchFamily="18" charset="0"/>
                        </a:rPr>
                        <a:t>432 070,9</a:t>
                      </a:r>
                    </a:p>
                  </a:txBody>
                  <a:tcPr marL="0" marR="0" marT="50400" marB="5040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alpha val="69000"/>
                      </a:schemeClr>
                    </a:solidFill>
                  </a:tcPr>
                </a:tc>
                <a:tc>
                  <a:txBody>
                    <a:bodyPr/>
                    <a:lstStyle/>
                    <a:p>
                      <a:pPr marL="0" marR="0" indent="0" algn="ctr" defTabSz="914104" rtl="0" eaLnBrk="1" fontAlgn="auto" latinLnBrk="0" hangingPunct="1">
                        <a:lnSpc>
                          <a:spcPct val="100000"/>
                        </a:lnSpc>
                        <a:spcBef>
                          <a:spcPts val="0"/>
                        </a:spcBef>
                        <a:spcAft>
                          <a:spcPts val="0"/>
                        </a:spcAft>
                        <a:buClrTx/>
                        <a:buSzTx/>
                        <a:buFontTx/>
                        <a:buNone/>
                        <a:tabLst/>
                        <a:defRPr/>
                      </a:pPr>
                      <a:r>
                        <a:rPr lang="ru-RU" sz="1400" b="1" kern="1200" baseline="0" dirty="0" smtClean="0">
                          <a:solidFill>
                            <a:schemeClr val="tx1"/>
                          </a:solidFill>
                          <a:latin typeface="Times New Roman" panose="02020603050405020304" pitchFamily="18" charset="0"/>
                          <a:ea typeface="+mn-ea"/>
                          <a:cs typeface="Times New Roman" panose="02020603050405020304" pitchFamily="18" charset="0"/>
                        </a:rPr>
                        <a:t>4 820/</a:t>
                      </a:r>
                    </a:p>
                    <a:p>
                      <a:pPr marL="0" marR="0" indent="0" algn="ctr" defTabSz="914104" rtl="0" eaLnBrk="1" fontAlgn="auto" latinLnBrk="0" hangingPunct="1">
                        <a:lnSpc>
                          <a:spcPct val="100000"/>
                        </a:lnSpc>
                        <a:spcBef>
                          <a:spcPts val="0"/>
                        </a:spcBef>
                        <a:spcAft>
                          <a:spcPts val="0"/>
                        </a:spcAft>
                        <a:buClrTx/>
                        <a:buSzTx/>
                        <a:buFontTx/>
                        <a:buNone/>
                        <a:tabLst/>
                        <a:defRPr/>
                      </a:pPr>
                      <a:r>
                        <a:rPr lang="ru-RU" sz="1400" b="1" kern="1200" baseline="0" dirty="0" smtClean="0">
                          <a:solidFill>
                            <a:schemeClr val="tx1"/>
                          </a:solidFill>
                          <a:latin typeface="Times New Roman" panose="02020603050405020304" pitchFamily="18" charset="0"/>
                          <a:ea typeface="+mn-ea"/>
                          <a:cs typeface="Times New Roman" panose="02020603050405020304" pitchFamily="18" charset="0"/>
                        </a:rPr>
                        <a:t>612 159,9</a:t>
                      </a:r>
                      <a:endParaRPr lang="ru-RU" sz="1400" b="1" kern="1200" baseline="0" dirty="0">
                        <a:solidFill>
                          <a:schemeClr val="tx1"/>
                        </a:solidFill>
                        <a:latin typeface="Times New Roman" panose="02020603050405020304" pitchFamily="18" charset="0"/>
                        <a:ea typeface="+mn-ea"/>
                        <a:cs typeface="Times New Roman" panose="02020603050405020304" pitchFamily="18" charset="0"/>
                      </a:endParaRPr>
                    </a:p>
                  </a:txBody>
                  <a:tcPr marL="0" marR="0" marT="50400" marB="5040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alpha val="69000"/>
                      </a:schemeClr>
                    </a:solidFill>
                  </a:tcPr>
                </a:tc>
                <a:tc>
                  <a:txBody>
                    <a:bodyPr/>
                    <a:lstStyle/>
                    <a:p>
                      <a:pPr marL="0" marR="0" indent="0" algn="ctr" defTabSz="914104" rtl="0" eaLnBrk="1" fontAlgn="auto" latinLnBrk="0" hangingPunct="1">
                        <a:lnSpc>
                          <a:spcPct val="100000"/>
                        </a:lnSpc>
                        <a:spcBef>
                          <a:spcPts val="0"/>
                        </a:spcBef>
                        <a:spcAft>
                          <a:spcPts val="0"/>
                        </a:spcAft>
                        <a:buClrTx/>
                        <a:buSzTx/>
                        <a:buFontTx/>
                        <a:buNone/>
                        <a:tabLst/>
                        <a:defRPr/>
                      </a:pPr>
                      <a:r>
                        <a:rPr lang="ru-RU" sz="1400" b="1" kern="1200" baseline="0" dirty="0" smtClean="0">
                          <a:solidFill>
                            <a:schemeClr val="tx1"/>
                          </a:solidFill>
                          <a:latin typeface="Times New Roman" panose="02020603050405020304" pitchFamily="18" charset="0"/>
                          <a:ea typeface="+mn-ea"/>
                          <a:cs typeface="Times New Roman" panose="02020603050405020304" pitchFamily="18" charset="0"/>
                        </a:rPr>
                        <a:t>38 337/</a:t>
                      </a:r>
                    </a:p>
                    <a:p>
                      <a:pPr marL="0" marR="0" indent="0" algn="ctr" defTabSz="914104" rtl="0" eaLnBrk="1" fontAlgn="auto" latinLnBrk="0" hangingPunct="1">
                        <a:lnSpc>
                          <a:spcPct val="100000"/>
                        </a:lnSpc>
                        <a:spcBef>
                          <a:spcPts val="0"/>
                        </a:spcBef>
                        <a:spcAft>
                          <a:spcPts val="0"/>
                        </a:spcAft>
                        <a:buClrTx/>
                        <a:buSzTx/>
                        <a:buFontTx/>
                        <a:buNone/>
                        <a:tabLst/>
                        <a:defRPr/>
                      </a:pPr>
                      <a:r>
                        <a:rPr lang="ru-RU" sz="1400" b="1" kern="1200" baseline="0" dirty="0" smtClean="0">
                          <a:solidFill>
                            <a:schemeClr val="tx1"/>
                          </a:solidFill>
                          <a:latin typeface="Times New Roman" panose="02020603050405020304" pitchFamily="18" charset="0"/>
                          <a:ea typeface="+mn-ea"/>
                          <a:cs typeface="Times New Roman" panose="02020603050405020304" pitchFamily="18" charset="0"/>
                        </a:rPr>
                        <a:t> 826 143,73</a:t>
                      </a:r>
                      <a:endParaRPr lang="ru-RU" sz="1400" b="1" kern="1200" baseline="0" dirty="0">
                        <a:solidFill>
                          <a:schemeClr val="tx1"/>
                        </a:solidFill>
                        <a:latin typeface="Times New Roman" panose="02020603050405020304" pitchFamily="18" charset="0"/>
                        <a:ea typeface="+mn-ea"/>
                        <a:cs typeface="Times New Roman" panose="02020603050405020304" pitchFamily="18" charset="0"/>
                      </a:endParaRPr>
                    </a:p>
                  </a:txBody>
                  <a:tcPr marL="0" marR="0" marT="50400" marB="5040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alpha val="69000"/>
                      </a:schemeClr>
                    </a:solidFill>
                  </a:tcPr>
                </a:tc>
                <a:tc>
                  <a:txBody>
                    <a:bodyPr/>
                    <a:lstStyle/>
                    <a:p>
                      <a:pPr marL="0" marR="0" indent="0" algn="ctr" defTabSz="914104" rtl="0" eaLnBrk="1" fontAlgn="auto" latinLnBrk="0" hangingPunct="1">
                        <a:lnSpc>
                          <a:spcPct val="100000"/>
                        </a:lnSpc>
                        <a:spcBef>
                          <a:spcPts val="0"/>
                        </a:spcBef>
                        <a:spcAft>
                          <a:spcPts val="0"/>
                        </a:spcAft>
                        <a:buClrTx/>
                        <a:buSzTx/>
                        <a:buFontTx/>
                        <a:buNone/>
                        <a:tabLst/>
                        <a:defRPr/>
                      </a:pPr>
                      <a:r>
                        <a:rPr lang="ru-RU" sz="1400" b="1" kern="1200" baseline="0" dirty="0" smtClean="0">
                          <a:solidFill>
                            <a:schemeClr val="tx1"/>
                          </a:solidFill>
                          <a:latin typeface="Times New Roman" panose="02020603050405020304" pitchFamily="18" charset="0"/>
                          <a:ea typeface="+mn-ea"/>
                          <a:cs typeface="Times New Roman" panose="02020603050405020304" pitchFamily="18" charset="0"/>
                        </a:rPr>
                        <a:t>8 777/</a:t>
                      </a:r>
                    </a:p>
                    <a:p>
                      <a:pPr marL="0" marR="0" indent="0" algn="ctr" defTabSz="914104" rtl="0" eaLnBrk="1" fontAlgn="auto" latinLnBrk="0" hangingPunct="1">
                        <a:lnSpc>
                          <a:spcPct val="100000"/>
                        </a:lnSpc>
                        <a:spcBef>
                          <a:spcPts val="0"/>
                        </a:spcBef>
                        <a:spcAft>
                          <a:spcPts val="0"/>
                        </a:spcAft>
                        <a:buClrTx/>
                        <a:buSzTx/>
                        <a:buFontTx/>
                        <a:buNone/>
                        <a:tabLst/>
                        <a:defRPr/>
                      </a:pPr>
                      <a:r>
                        <a:rPr lang="ru-RU" sz="1400" b="1" kern="1200" baseline="0" dirty="0" smtClean="0">
                          <a:solidFill>
                            <a:schemeClr val="tx1"/>
                          </a:solidFill>
                          <a:latin typeface="Times New Roman" panose="02020603050405020304" pitchFamily="18" charset="0"/>
                          <a:ea typeface="+mn-ea"/>
                          <a:cs typeface="Times New Roman" panose="02020603050405020304" pitchFamily="18" charset="0"/>
                        </a:rPr>
                        <a:t>1 297 288,13</a:t>
                      </a:r>
                      <a:endParaRPr lang="ru-RU" sz="1400" b="1" kern="1200" baseline="0" dirty="0">
                        <a:solidFill>
                          <a:schemeClr val="tx1"/>
                        </a:solidFill>
                        <a:latin typeface="Times New Roman" panose="02020603050405020304" pitchFamily="18" charset="0"/>
                        <a:ea typeface="+mn-ea"/>
                        <a:cs typeface="Times New Roman" panose="02020603050405020304" pitchFamily="18" charset="0"/>
                      </a:endParaRPr>
                    </a:p>
                  </a:txBody>
                  <a:tcPr marL="0" marR="0" marT="50400" marB="5040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alpha val="69000"/>
                      </a:schemeClr>
                    </a:solidFill>
                  </a:tcPr>
                </a:tc>
                <a:tc>
                  <a:txBody>
                    <a:bodyPr/>
                    <a:lstStyle/>
                    <a:p>
                      <a:pPr marL="0" marR="0" indent="0" algn="ctr" defTabSz="914104" rtl="0" eaLnBrk="1" fontAlgn="auto" latinLnBrk="0" hangingPunct="1">
                        <a:lnSpc>
                          <a:spcPct val="100000"/>
                        </a:lnSpc>
                        <a:spcBef>
                          <a:spcPts val="0"/>
                        </a:spcBef>
                        <a:spcAft>
                          <a:spcPts val="0"/>
                        </a:spcAft>
                        <a:buClrTx/>
                        <a:buSzTx/>
                        <a:buFontTx/>
                        <a:buNone/>
                        <a:tabLst/>
                        <a:defRPr/>
                      </a:pPr>
                      <a:r>
                        <a:rPr lang="ru-RU" sz="1400" b="1" kern="1200" baseline="0" dirty="0" smtClean="0">
                          <a:solidFill>
                            <a:schemeClr val="tx1"/>
                          </a:solidFill>
                          <a:latin typeface="Times New Roman" panose="02020603050405020304" pitchFamily="18" charset="0"/>
                          <a:ea typeface="+mn-ea"/>
                          <a:cs typeface="Times New Roman" panose="02020603050405020304" pitchFamily="18" charset="0"/>
                        </a:rPr>
                        <a:t>17 520</a:t>
                      </a:r>
                      <a:endParaRPr lang="ru-RU" sz="1400" b="1" kern="1200" baseline="0" dirty="0">
                        <a:solidFill>
                          <a:schemeClr val="tx1"/>
                        </a:solidFill>
                        <a:latin typeface="Times New Roman" panose="02020603050405020304" pitchFamily="18" charset="0"/>
                        <a:ea typeface="+mn-ea"/>
                        <a:cs typeface="Times New Roman" panose="02020603050405020304" pitchFamily="18" charset="0"/>
                      </a:endParaRPr>
                    </a:p>
                  </a:txBody>
                  <a:tcPr marL="0" marR="0" marT="50400" marB="50400" anchor="ctr">
                    <a:solidFill>
                      <a:schemeClr val="accent1">
                        <a:lumMod val="20000"/>
                        <a:lumOff val="80000"/>
                        <a:alpha val="69000"/>
                      </a:schemeClr>
                    </a:solidFill>
                  </a:tcPr>
                </a:tc>
                <a:tc>
                  <a:txBody>
                    <a:bodyPr/>
                    <a:lstStyle/>
                    <a:p>
                      <a:pPr marL="0" marR="0" indent="0" algn="ctr" defTabSz="914104" rtl="0" eaLnBrk="1" fontAlgn="auto" latinLnBrk="0" hangingPunct="1">
                        <a:lnSpc>
                          <a:spcPct val="100000"/>
                        </a:lnSpc>
                        <a:spcBef>
                          <a:spcPts val="0"/>
                        </a:spcBef>
                        <a:spcAft>
                          <a:spcPts val="0"/>
                        </a:spcAft>
                        <a:buClrTx/>
                        <a:buSzTx/>
                        <a:buFontTx/>
                        <a:buNone/>
                        <a:tabLst/>
                        <a:defRPr/>
                      </a:pPr>
                      <a:r>
                        <a:rPr lang="ru-RU" sz="1400" b="1" kern="1200" baseline="0" dirty="0" smtClean="0">
                          <a:solidFill>
                            <a:schemeClr val="tx1"/>
                          </a:solidFill>
                          <a:latin typeface="Times New Roman" panose="02020603050405020304" pitchFamily="18" charset="0"/>
                          <a:ea typeface="+mn-ea"/>
                          <a:cs typeface="Times New Roman" panose="02020603050405020304" pitchFamily="18" charset="0"/>
                        </a:rPr>
                        <a:t>81 730/</a:t>
                      </a:r>
                    </a:p>
                    <a:p>
                      <a:pPr marL="0" marR="0" indent="0" algn="ctr" defTabSz="914104" rtl="0" eaLnBrk="1" fontAlgn="auto" latinLnBrk="0" hangingPunct="1">
                        <a:lnSpc>
                          <a:spcPct val="100000"/>
                        </a:lnSpc>
                        <a:spcBef>
                          <a:spcPts val="0"/>
                        </a:spcBef>
                        <a:spcAft>
                          <a:spcPts val="0"/>
                        </a:spcAft>
                        <a:buClrTx/>
                        <a:buSzTx/>
                        <a:buFontTx/>
                        <a:buNone/>
                        <a:tabLst/>
                        <a:defRPr/>
                      </a:pPr>
                      <a:r>
                        <a:rPr lang="ru-RU" sz="1400" b="1" kern="1200" baseline="0" dirty="0" smtClean="0">
                          <a:solidFill>
                            <a:schemeClr val="tx1"/>
                          </a:solidFill>
                          <a:latin typeface="Times New Roman" panose="02020603050405020304" pitchFamily="18" charset="0"/>
                          <a:ea typeface="+mn-ea"/>
                          <a:cs typeface="Times New Roman" panose="02020603050405020304" pitchFamily="18" charset="0"/>
                        </a:rPr>
                        <a:t>553 557,7</a:t>
                      </a:r>
                    </a:p>
                  </a:txBody>
                  <a:tcPr marL="0" marR="0" marT="50400" marB="5040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alpha val="69000"/>
                      </a:schemeClr>
                    </a:solidFill>
                  </a:tcPr>
                </a:tc>
                <a:tc>
                  <a:txBody>
                    <a:bodyPr/>
                    <a:lstStyle/>
                    <a:p>
                      <a:pPr marL="0" marR="0" indent="0" algn="ctr" defTabSz="914104" rtl="0" eaLnBrk="1" fontAlgn="auto" latinLnBrk="0" hangingPunct="1">
                        <a:lnSpc>
                          <a:spcPct val="100000"/>
                        </a:lnSpc>
                        <a:spcBef>
                          <a:spcPts val="0"/>
                        </a:spcBef>
                        <a:spcAft>
                          <a:spcPts val="0"/>
                        </a:spcAft>
                        <a:buClrTx/>
                        <a:buSzTx/>
                        <a:buFontTx/>
                        <a:buNone/>
                        <a:tabLst/>
                        <a:defRPr/>
                      </a:pPr>
                      <a:r>
                        <a:rPr lang="ru-RU" sz="1400" b="1" kern="1200" baseline="0" dirty="0" smtClean="0">
                          <a:solidFill>
                            <a:schemeClr val="tx1"/>
                          </a:solidFill>
                          <a:latin typeface="Times New Roman" panose="02020603050405020304" pitchFamily="18" charset="0"/>
                          <a:ea typeface="+mn-ea"/>
                          <a:cs typeface="Times New Roman" panose="02020603050405020304" pitchFamily="18" charset="0"/>
                        </a:rPr>
                        <a:t>208 248/</a:t>
                      </a:r>
                    </a:p>
                    <a:p>
                      <a:pPr marL="0" marR="0" indent="0" algn="ctr" defTabSz="914104" rtl="0" eaLnBrk="1" fontAlgn="auto" latinLnBrk="0" hangingPunct="1">
                        <a:lnSpc>
                          <a:spcPct val="100000"/>
                        </a:lnSpc>
                        <a:spcBef>
                          <a:spcPts val="0"/>
                        </a:spcBef>
                        <a:spcAft>
                          <a:spcPts val="0"/>
                        </a:spcAft>
                        <a:buClrTx/>
                        <a:buSzTx/>
                        <a:buFontTx/>
                        <a:buNone/>
                        <a:tabLst/>
                        <a:defRPr/>
                      </a:pPr>
                      <a:r>
                        <a:rPr lang="ru-RU" sz="1400" b="1" kern="1200" baseline="0" dirty="0" smtClean="0">
                          <a:solidFill>
                            <a:schemeClr val="tx1"/>
                          </a:solidFill>
                          <a:latin typeface="Times New Roman" panose="02020603050405020304" pitchFamily="18" charset="0"/>
                          <a:ea typeface="+mn-ea"/>
                          <a:cs typeface="Times New Roman" panose="02020603050405020304" pitchFamily="18" charset="0"/>
                        </a:rPr>
                        <a:t>1 013 478,8</a:t>
                      </a:r>
                      <a:endParaRPr lang="ru-RU" sz="1400" b="1" kern="1200" baseline="0" dirty="0">
                        <a:solidFill>
                          <a:schemeClr val="tx1"/>
                        </a:solidFill>
                        <a:latin typeface="Times New Roman" panose="02020603050405020304" pitchFamily="18" charset="0"/>
                        <a:ea typeface="+mn-ea"/>
                        <a:cs typeface="Times New Roman" panose="02020603050405020304" pitchFamily="18" charset="0"/>
                      </a:endParaRPr>
                    </a:p>
                  </a:txBody>
                  <a:tcPr marL="0" marR="0" marT="50400" marB="5040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alpha val="69000"/>
                      </a:schemeClr>
                    </a:solidFill>
                  </a:tcPr>
                </a:tc>
                <a:tc>
                  <a:txBody>
                    <a:bodyPr/>
                    <a:lstStyle/>
                    <a:p>
                      <a:pPr marL="0" marR="0" indent="0" algn="ctr" defTabSz="914104" rtl="0" eaLnBrk="1" fontAlgn="auto" latinLnBrk="0" hangingPunct="1">
                        <a:lnSpc>
                          <a:spcPct val="100000"/>
                        </a:lnSpc>
                        <a:spcBef>
                          <a:spcPts val="0"/>
                        </a:spcBef>
                        <a:spcAft>
                          <a:spcPts val="0"/>
                        </a:spcAft>
                        <a:buClrTx/>
                        <a:buSzTx/>
                        <a:buFontTx/>
                        <a:buNone/>
                        <a:tabLst/>
                        <a:defRPr/>
                      </a:pPr>
                      <a:r>
                        <a:rPr lang="ru-RU" sz="1400" b="1" kern="1200" baseline="0" dirty="0" smtClean="0">
                          <a:solidFill>
                            <a:schemeClr val="tx1"/>
                          </a:solidFill>
                          <a:latin typeface="Times New Roman" panose="02020603050405020304" pitchFamily="18" charset="0"/>
                          <a:ea typeface="+mn-ea"/>
                          <a:cs typeface="Times New Roman" panose="02020603050405020304" pitchFamily="18" charset="0"/>
                        </a:rPr>
                        <a:t>289 978/ </a:t>
                      </a:r>
                    </a:p>
                    <a:p>
                      <a:pPr marL="0" marR="0" indent="0" algn="ctr" defTabSz="914104" rtl="0" eaLnBrk="1" fontAlgn="auto" latinLnBrk="0" hangingPunct="1">
                        <a:lnSpc>
                          <a:spcPct val="100000"/>
                        </a:lnSpc>
                        <a:spcBef>
                          <a:spcPts val="0"/>
                        </a:spcBef>
                        <a:spcAft>
                          <a:spcPts val="0"/>
                        </a:spcAft>
                        <a:buClrTx/>
                        <a:buSzTx/>
                        <a:buFontTx/>
                        <a:buNone/>
                        <a:tabLst/>
                        <a:defRPr/>
                      </a:pPr>
                      <a:r>
                        <a:rPr lang="ru-RU" sz="1400" b="1" kern="1200" baseline="0" dirty="0" smtClean="0">
                          <a:solidFill>
                            <a:schemeClr val="tx1"/>
                          </a:solidFill>
                          <a:latin typeface="Times New Roman" panose="02020603050405020304" pitchFamily="18" charset="0"/>
                          <a:ea typeface="+mn-ea"/>
                          <a:cs typeface="Times New Roman" panose="02020603050405020304" pitchFamily="18" charset="0"/>
                        </a:rPr>
                        <a:t>1 567 036,5</a:t>
                      </a:r>
                      <a:endParaRPr lang="ru-RU" sz="1400" b="1" kern="1200" baseline="0" dirty="0">
                        <a:solidFill>
                          <a:schemeClr val="tx1"/>
                        </a:solidFill>
                        <a:latin typeface="Times New Roman" panose="02020603050405020304" pitchFamily="18" charset="0"/>
                        <a:ea typeface="+mn-ea"/>
                        <a:cs typeface="Times New Roman" panose="02020603050405020304" pitchFamily="18" charset="0"/>
                      </a:endParaRPr>
                    </a:p>
                  </a:txBody>
                  <a:tcPr marL="0" marR="0" marT="50400" marB="5040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alpha val="69000"/>
                      </a:schemeClr>
                    </a:solidFill>
                  </a:tcPr>
                </a:tc>
              </a:tr>
            </a:tbl>
          </a:graphicData>
        </a:graphic>
      </p:graphicFrame>
      <p:sp>
        <p:nvSpPr>
          <p:cNvPr id="9" name="Номер слайда 2"/>
          <p:cNvSpPr txBox="1">
            <a:spLocks/>
          </p:cNvSpPr>
          <p:nvPr/>
        </p:nvSpPr>
        <p:spPr>
          <a:xfrm>
            <a:off x="9921974" y="9087835"/>
            <a:ext cx="2880360" cy="511175"/>
          </a:xfrm>
          <a:prstGeom prst="rect">
            <a:avLst/>
          </a:prstGeom>
        </p:spPr>
        <p:txBody>
          <a:bodyPr vert="horz" lIns="109444" tIns="54728" rIns="109444" bIns="54728" rtlCol="0" anchor="ctr"/>
          <a:lstStyle>
            <a:defPPr>
              <a:defRPr lang="ru-RU"/>
            </a:defPPr>
            <a:lvl1pPr algn="r" rtl="0" fontAlgn="auto">
              <a:spcBef>
                <a:spcPts val="0"/>
              </a:spcBef>
              <a:spcAft>
                <a:spcPts val="0"/>
              </a:spcAft>
              <a:defRPr sz="1200" kern="1200">
                <a:solidFill>
                  <a:schemeClr val="tx1">
                    <a:tint val="75000"/>
                  </a:schemeClr>
                </a:solidFill>
                <a:latin typeface="+mn-lt"/>
                <a:ea typeface="+mn-ea"/>
                <a:cs typeface="+mn-cs"/>
              </a:defRPr>
            </a:lvl1pPr>
            <a:lvl2pPr marL="456109" algn="l" rtl="0" fontAlgn="base">
              <a:spcBef>
                <a:spcPct val="0"/>
              </a:spcBef>
              <a:spcAft>
                <a:spcPct val="0"/>
              </a:spcAft>
              <a:defRPr kern="1200">
                <a:solidFill>
                  <a:schemeClr val="tx1"/>
                </a:solidFill>
                <a:latin typeface="Calibri" pitchFamily="34" charset="0"/>
                <a:ea typeface="+mn-ea"/>
                <a:cs typeface="Arial" charset="0"/>
              </a:defRPr>
            </a:lvl2pPr>
            <a:lvl3pPr marL="912227" algn="l" rtl="0" fontAlgn="base">
              <a:spcBef>
                <a:spcPct val="0"/>
              </a:spcBef>
              <a:spcAft>
                <a:spcPct val="0"/>
              </a:spcAft>
              <a:defRPr kern="1200">
                <a:solidFill>
                  <a:schemeClr val="tx1"/>
                </a:solidFill>
                <a:latin typeface="Calibri" pitchFamily="34" charset="0"/>
                <a:ea typeface="+mn-ea"/>
                <a:cs typeface="Arial" charset="0"/>
              </a:defRPr>
            </a:lvl3pPr>
            <a:lvl4pPr marL="1368329" algn="l" rtl="0" fontAlgn="base">
              <a:spcBef>
                <a:spcPct val="0"/>
              </a:spcBef>
              <a:spcAft>
                <a:spcPct val="0"/>
              </a:spcAft>
              <a:defRPr kern="1200">
                <a:solidFill>
                  <a:schemeClr val="tx1"/>
                </a:solidFill>
                <a:latin typeface="Calibri" pitchFamily="34" charset="0"/>
                <a:ea typeface="+mn-ea"/>
                <a:cs typeface="Arial" charset="0"/>
              </a:defRPr>
            </a:lvl4pPr>
            <a:lvl5pPr marL="1824446" algn="l" rtl="0" fontAlgn="base">
              <a:spcBef>
                <a:spcPct val="0"/>
              </a:spcBef>
              <a:spcAft>
                <a:spcPct val="0"/>
              </a:spcAft>
              <a:defRPr kern="1200">
                <a:solidFill>
                  <a:schemeClr val="tx1"/>
                </a:solidFill>
                <a:latin typeface="Calibri" pitchFamily="34" charset="0"/>
                <a:ea typeface="+mn-ea"/>
                <a:cs typeface="Arial" charset="0"/>
              </a:defRPr>
            </a:lvl5pPr>
            <a:lvl6pPr marL="2280545" algn="l" defTabSz="912227" rtl="0" eaLnBrk="1" latinLnBrk="0" hangingPunct="1">
              <a:defRPr kern="1200">
                <a:solidFill>
                  <a:schemeClr val="tx1"/>
                </a:solidFill>
                <a:latin typeface="Calibri" pitchFamily="34" charset="0"/>
                <a:ea typeface="+mn-ea"/>
                <a:cs typeface="Arial" charset="0"/>
              </a:defRPr>
            </a:lvl6pPr>
            <a:lvl7pPr marL="2736660" algn="l" defTabSz="912227" rtl="0" eaLnBrk="1" latinLnBrk="0" hangingPunct="1">
              <a:defRPr kern="1200">
                <a:solidFill>
                  <a:schemeClr val="tx1"/>
                </a:solidFill>
                <a:latin typeface="Calibri" pitchFamily="34" charset="0"/>
                <a:ea typeface="+mn-ea"/>
                <a:cs typeface="Arial" charset="0"/>
              </a:defRPr>
            </a:lvl7pPr>
            <a:lvl8pPr marL="3192777" algn="l" defTabSz="912227" rtl="0" eaLnBrk="1" latinLnBrk="0" hangingPunct="1">
              <a:defRPr kern="1200">
                <a:solidFill>
                  <a:schemeClr val="tx1"/>
                </a:solidFill>
                <a:latin typeface="Calibri" pitchFamily="34" charset="0"/>
                <a:ea typeface="+mn-ea"/>
                <a:cs typeface="Arial" charset="0"/>
              </a:defRPr>
            </a:lvl8pPr>
            <a:lvl9pPr marL="3648890" algn="l" defTabSz="912227" rtl="0" eaLnBrk="1" latinLnBrk="0" hangingPunct="1">
              <a:defRPr kern="1200">
                <a:solidFill>
                  <a:schemeClr val="tx1"/>
                </a:solidFill>
                <a:latin typeface="Calibri" pitchFamily="34" charset="0"/>
                <a:ea typeface="+mn-ea"/>
                <a:cs typeface="Arial" charset="0"/>
              </a:defRPr>
            </a:lvl9pPr>
          </a:lstStyle>
          <a:p>
            <a:pPr>
              <a:defRPr/>
            </a:pPr>
            <a:fld id="{47EA9584-6FC9-446B-89E9-C9D48C4D1663}" type="slidenum">
              <a:rPr lang="ru-RU" sz="1400"/>
              <a:pPr>
                <a:defRPr/>
              </a:pPr>
              <a:t>4</a:t>
            </a:fld>
            <a:endParaRPr lang="ru-RU" sz="1400" dirty="0"/>
          </a:p>
        </p:txBody>
      </p:sp>
      <p:sp>
        <p:nvSpPr>
          <p:cNvPr id="6" name="Прямоугольник 5"/>
          <p:cNvSpPr/>
          <p:nvPr/>
        </p:nvSpPr>
        <p:spPr>
          <a:xfrm>
            <a:off x="11635552" y="1509488"/>
            <a:ext cx="1050452" cy="369318"/>
          </a:xfrm>
          <a:prstGeom prst="rect">
            <a:avLst/>
          </a:prstGeom>
        </p:spPr>
        <p:txBody>
          <a:bodyPr wrap="none" lIns="91426" tIns="45713" rIns="91426" bIns="45713">
            <a:spAutoFit/>
          </a:bodyPr>
          <a:lstStyle/>
          <a:p>
            <a:r>
              <a:rPr lang="ru-RU" i="1" dirty="0" smtClean="0">
                <a:latin typeface="Times New Roman" panose="02020603050405020304" pitchFamily="18" charset="0"/>
                <a:cs typeface="Times New Roman" panose="02020603050405020304" pitchFamily="18" charset="0"/>
              </a:rPr>
              <a:t>млн. руб.</a:t>
            </a:r>
            <a:endParaRPr lang="ru-RU" dirty="0"/>
          </a:p>
        </p:txBody>
      </p:sp>
    </p:spTree>
    <p:extLst>
      <p:ext uri="{BB962C8B-B14F-4D97-AF65-F5344CB8AC3E}">
        <p14:creationId xmlns:p14="http://schemas.microsoft.com/office/powerpoint/2010/main" val="4766624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a:xfrm>
            <a:off x="9838572" y="9005237"/>
            <a:ext cx="2880360" cy="511175"/>
          </a:xfrm>
        </p:spPr>
        <p:txBody>
          <a:bodyPr/>
          <a:lstStyle/>
          <a:p>
            <a:pPr>
              <a:defRPr/>
            </a:pPr>
            <a:fld id="{47EA9584-6FC9-446B-89E9-C9D48C4D1663}" type="slidenum">
              <a:rPr lang="ru-RU" smtClean="0"/>
              <a:pPr>
                <a:defRPr/>
              </a:pPr>
              <a:t>40</a:t>
            </a:fld>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1153967838"/>
              </p:ext>
            </p:extLst>
          </p:nvPr>
        </p:nvGraphicFramePr>
        <p:xfrm>
          <a:off x="138219" y="223283"/>
          <a:ext cx="12557055" cy="8740140"/>
        </p:xfrm>
        <a:graphic>
          <a:graphicData uri="http://schemas.openxmlformats.org/drawingml/2006/table">
            <a:tbl>
              <a:tblPr firstRow="1" bandRow="1">
                <a:tableStyleId>{5C22544A-7EE6-4342-B048-85BDC9FD1C3A}</a:tableStyleId>
              </a:tblPr>
              <a:tblGrid>
                <a:gridCol w="3030283"/>
                <a:gridCol w="3487479"/>
                <a:gridCol w="2892056"/>
                <a:gridCol w="3147237"/>
              </a:tblGrid>
              <a:tr h="809945">
                <a:tc>
                  <a:txBody>
                    <a:bodyPr/>
                    <a:lstStyle/>
                    <a:p>
                      <a:pPr algn="ctr"/>
                      <a:r>
                        <a:rPr lang="ru-RU" sz="1600" dirty="0" smtClean="0">
                          <a:solidFill>
                            <a:schemeClr val="tx1"/>
                          </a:solidFill>
                          <a:latin typeface="Times New Roman" panose="02020603050405020304" pitchFamily="18" charset="0"/>
                          <a:cs typeface="Times New Roman" panose="02020603050405020304" pitchFamily="18" charset="0"/>
                        </a:rPr>
                        <a:t>Глава</a:t>
                      </a:r>
                      <a:r>
                        <a:rPr lang="ru-RU" sz="1600" baseline="0" dirty="0" smtClean="0">
                          <a:solidFill>
                            <a:schemeClr val="tx1"/>
                          </a:solidFill>
                          <a:latin typeface="Times New Roman" panose="02020603050405020304" pitchFamily="18" charset="0"/>
                          <a:cs typeface="Times New Roman" panose="02020603050405020304" pitchFamily="18" charset="0"/>
                        </a:rPr>
                        <a:t> 24.2. </a:t>
                      </a:r>
                      <a:endParaRPr lang="ru-RU" sz="1600" baseline="0" dirty="0" smtClean="0">
                        <a:solidFill>
                          <a:schemeClr val="tx1"/>
                        </a:solidFill>
                        <a:latin typeface="Times New Roman" panose="02020603050405020304" pitchFamily="18" charset="0"/>
                        <a:cs typeface="Times New Roman" panose="02020603050405020304" pitchFamily="18" charset="0"/>
                      </a:endParaRPr>
                    </a:p>
                    <a:p>
                      <a:pPr algn="ctr"/>
                      <a:r>
                        <a:rPr lang="ru-RU" sz="1600" baseline="0" dirty="0" smtClean="0">
                          <a:solidFill>
                            <a:schemeClr val="tx1"/>
                          </a:solidFill>
                          <a:latin typeface="Times New Roman" panose="02020603050405020304" pitchFamily="18" charset="0"/>
                          <a:cs typeface="Times New Roman" panose="02020603050405020304" pitchFamily="18" charset="0"/>
                        </a:rPr>
                        <a:t>Система </a:t>
                      </a:r>
                      <a:r>
                        <a:rPr lang="ru-RU" sz="1600" baseline="0" dirty="0" smtClean="0">
                          <a:solidFill>
                            <a:schemeClr val="tx1"/>
                          </a:solidFill>
                          <a:latin typeface="Times New Roman" panose="02020603050405020304" pitchFamily="18" charset="0"/>
                          <a:cs typeface="Times New Roman" panose="02020603050405020304" pitchFamily="18" charset="0"/>
                        </a:rPr>
                        <a:t>казначейских платежей</a:t>
                      </a:r>
                      <a:endParaRPr lang="ru-RU" sz="1600" dirty="0">
                        <a:solidFill>
                          <a:schemeClr val="tx1"/>
                        </a:solidFill>
                        <a:latin typeface="Times New Roman" panose="02020603050405020304" pitchFamily="18" charset="0"/>
                        <a:cs typeface="Times New Roman" panose="02020603050405020304" pitchFamily="18" charset="0"/>
                      </a:endParaRPr>
                    </a:p>
                  </a:txBody>
                  <a:tcPr>
                    <a:solidFill>
                      <a:srgbClr val="EBF6F9"/>
                    </a:solidFill>
                  </a:tcPr>
                </a:tc>
                <a:tc>
                  <a:txBody>
                    <a:bodyPr/>
                    <a:lstStyle/>
                    <a:p>
                      <a:pPr algn="ctr"/>
                      <a:r>
                        <a:rPr lang="ru-RU" sz="1600" dirty="0" smtClean="0">
                          <a:solidFill>
                            <a:schemeClr val="tx1"/>
                          </a:solidFill>
                          <a:latin typeface="Times New Roman" panose="02020603050405020304" pitchFamily="18" charset="0"/>
                          <a:cs typeface="Times New Roman" panose="02020603050405020304" pitchFamily="18" charset="0"/>
                        </a:rPr>
                        <a:t>Глава 24.3. </a:t>
                      </a:r>
                      <a:endParaRPr lang="ru-RU" sz="1600" dirty="0" smtClean="0">
                        <a:solidFill>
                          <a:schemeClr val="tx1"/>
                        </a:solidFill>
                        <a:latin typeface="Times New Roman" panose="02020603050405020304" pitchFamily="18" charset="0"/>
                        <a:cs typeface="Times New Roman" panose="02020603050405020304" pitchFamily="18" charset="0"/>
                      </a:endParaRPr>
                    </a:p>
                    <a:p>
                      <a:pPr algn="ctr"/>
                      <a:r>
                        <a:rPr lang="ru-RU" sz="1600" dirty="0" smtClean="0">
                          <a:solidFill>
                            <a:schemeClr val="tx1"/>
                          </a:solidFill>
                          <a:latin typeface="Times New Roman" panose="02020603050405020304" pitchFamily="18" charset="0"/>
                          <a:cs typeface="Times New Roman" panose="02020603050405020304" pitchFamily="18" charset="0"/>
                        </a:rPr>
                        <a:t>Казначейское </a:t>
                      </a:r>
                      <a:r>
                        <a:rPr lang="ru-RU" sz="1600" dirty="0" smtClean="0">
                          <a:solidFill>
                            <a:schemeClr val="tx1"/>
                          </a:solidFill>
                          <a:latin typeface="Times New Roman" panose="02020603050405020304" pitchFamily="18" charset="0"/>
                          <a:cs typeface="Times New Roman" panose="02020603050405020304" pitchFamily="18" charset="0"/>
                        </a:rPr>
                        <a:t>обслуживание</a:t>
                      </a:r>
                      <a:endParaRPr lang="ru-RU" sz="1600" dirty="0">
                        <a:solidFill>
                          <a:schemeClr val="tx1"/>
                        </a:solidFill>
                        <a:latin typeface="Times New Roman" panose="02020603050405020304" pitchFamily="18" charset="0"/>
                        <a:cs typeface="Times New Roman" panose="02020603050405020304" pitchFamily="18" charset="0"/>
                      </a:endParaRPr>
                    </a:p>
                  </a:txBody>
                  <a:tcPr>
                    <a:solidFill>
                      <a:srgbClr val="EBF6F9"/>
                    </a:solidFill>
                  </a:tcPr>
                </a:tc>
                <a:tc>
                  <a:txBody>
                    <a:bodyPr/>
                    <a:lstStyle/>
                    <a:p>
                      <a:pPr algn="ctr"/>
                      <a:r>
                        <a:rPr lang="ru-RU" sz="1600" dirty="0" smtClean="0">
                          <a:solidFill>
                            <a:srgbClr val="FF0000"/>
                          </a:solidFill>
                          <a:latin typeface="Times New Roman" panose="02020603050405020304" pitchFamily="18" charset="0"/>
                          <a:cs typeface="Times New Roman" panose="02020603050405020304" pitchFamily="18" charset="0"/>
                        </a:rPr>
                        <a:t>Глава 24.4. </a:t>
                      </a:r>
                      <a:endParaRPr lang="ru-RU" sz="1600" dirty="0" smtClean="0">
                        <a:solidFill>
                          <a:srgbClr val="FF0000"/>
                        </a:solidFill>
                        <a:latin typeface="Times New Roman" panose="02020603050405020304" pitchFamily="18" charset="0"/>
                        <a:cs typeface="Times New Roman" panose="02020603050405020304" pitchFamily="18" charset="0"/>
                      </a:endParaRPr>
                    </a:p>
                    <a:p>
                      <a:pPr algn="ctr"/>
                      <a:r>
                        <a:rPr lang="ru-RU" sz="1600" dirty="0" smtClean="0">
                          <a:solidFill>
                            <a:schemeClr val="tx1"/>
                          </a:solidFill>
                          <a:latin typeface="Times New Roman" panose="02020603050405020304" pitchFamily="18" charset="0"/>
                          <a:cs typeface="Times New Roman" panose="02020603050405020304" pitchFamily="18" charset="0"/>
                        </a:rPr>
                        <a:t>Казначейское </a:t>
                      </a:r>
                      <a:r>
                        <a:rPr lang="ru-RU" sz="1600" dirty="0" smtClean="0">
                          <a:solidFill>
                            <a:schemeClr val="tx1"/>
                          </a:solidFill>
                          <a:latin typeface="Times New Roman" panose="02020603050405020304" pitchFamily="18" charset="0"/>
                          <a:cs typeface="Times New Roman" panose="02020603050405020304" pitchFamily="18" charset="0"/>
                        </a:rPr>
                        <a:t>сопровождение</a:t>
                      </a:r>
                      <a:endParaRPr lang="ru-RU" sz="1600" dirty="0">
                        <a:solidFill>
                          <a:schemeClr val="tx1"/>
                        </a:solidFill>
                        <a:latin typeface="Times New Roman" panose="02020603050405020304" pitchFamily="18" charset="0"/>
                        <a:cs typeface="Times New Roman" panose="02020603050405020304" pitchFamily="18" charset="0"/>
                      </a:endParaRPr>
                    </a:p>
                  </a:txBody>
                  <a:tcPr>
                    <a:solidFill>
                      <a:srgbClr val="EBF6F9"/>
                    </a:solidFill>
                  </a:tcPr>
                </a:tc>
                <a:tc>
                  <a:txBody>
                    <a:bodyPr/>
                    <a:lstStyle/>
                    <a:p>
                      <a:pPr algn="ctr"/>
                      <a:r>
                        <a:rPr lang="ru-RU" sz="1600" dirty="0" smtClean="0">
                          <a:solidFill>
                            <a:schemeClr val="tx1"/>
                          </a:solidFill>
                          <a:latin typeface="Times New Roman" panose="02020603050405020304" pitchFamily="18" charset="0"/>
                          <a:cs typeface="Times New Roman" panose="02020603050405020304" pitchFamily="18" charset="0"/>
                        </a:rPr>
                        <a:t>Глава 24.5. Основы бюджетного мониторинга</a:t>
                      </a:r>
                      <a:r>
                        <a:rPr lang="ru-RU" sz="1600" baseline="0" dirty="0" smtClean="0">
                          <a:solidFill>
                            <a:schemeClr val="tx1"/>
                          </a:solidFill>
                          <a:latin typeface="Times New Roman" panose="02020603050405020304" pitchFamily="18" charset="0"/>
                          <a:cs typeface="Times New Roman" panose="02020603050405020304" pitchFamily="18" charset="0"/>
                        </a:rPr>
                        <a:t> в системе казначейских платежей</a:t>
                      </a:r>
                      <a:endParaRPr lang="ru-RU" sz="1600" dirty="0">
                        <a:solidFill>
                          <a:schemeClr val="tx1"/>
                        </a:solidFill>
                        <a:latin typeface="Times New Roman" panose="02020603050405020304" pitchFamily="18" charset="0"/>
                        <a:cs typeface="Times New Roman" panose="02020603050405020304" pitchFamily="18" charset="0"/>
                      </a:endParaRPr>
                    </a:p>
                  </a:txBody>
                  <a:tcPr>
                    <a:solidFill>
                      <a:srgbClr val="EBF6F9"/>
                    </a:solidFill>
                  </a:tcPr>
                </a:tc>
              </a:tr>
              <a:tr h="7791971">
                <a:tc>
                  <a:txBody>
                    <a:bodyPr/>
                    <a:lstStyle/>
                    <a:p>
                      <a:pPr marL="0" indent="0" algn="l">
                        <a:spcBef>
                          <a:spcPts val="300"/>
                        </a:spcBef>
                        <a:buFontTx/>
                        <a:buNone/>
                      </a:pPr>
                      <a:r>
                        <a:rPr lang="ru-RU" sz="1600" dirty="0" smtClean="0">
                          <a:solidFill>
                            <a:schemeClr val="tx1"/>
                          </a:solidFill>
                          <a:latin typeface="Times New Roman" panose="02020603050405020304" pitchFamily="18" charset="0"/>
                          <a:cs typeface="Times New Roman" panose="02020603050405020304" pitchFamily="18" charset="0"/>
                        </a:rPr>
                        <a:t>Статья 242.9.</a:t>
                      </a:r>
                      <a:r>
                        <a:rPr lang="ru-RU" sz="1600" baseline="0" dirty="0" smtClean="0">
                          <a:solidFill>
                            <a:schemeClr val="tx1"/>
                          </a:solidFill>
                          <a:latin typeface="Times New Roman" panose="02020603050405020304" pitchFamily="18" charset="0"/>
                          <a:cs typeface="Times New Roman" panose="02020603050405020304" pitchFamily="18" charset="0"/>
                        </a:rPr>
                        <a:t> Основы функционирования системы казначейских платежей.</a:t>
                      </a:r>
                      <a:endParaRPr lang="ru-RU" sz="1600" dirty="0">
                        <a:solidFill>
                          <a:schemeClr val="tx1"/>
                        </a:solidFill>
                        <a:latin typeface="Times New Roman" panose="02020603050405020304" pitchFamily="18" charset="0"/>
                        <a:cs typeface="Times New Roman" panose="02020603050405020304" pitchFamily="18" charset="0"/>
                      </a:endParaRPr>
                    </a:p>
                    <a:p>
                      <a:pPr marL="0" indent="0" algn="l">
                        <a:spcBef>
                          <a:spcPts val="300"/>
                        </a:spcBef>
                        <a:buFontTx/>
                        <a:buNone/>
                      </a:pPr>
                      <a:r>
                        <a:rPr lang="ru-RU" sz="1600" dirty="0" smtClean="0">
                          <a:solidFill>
                            <a:schemeClr val="tx1"/>
                          </a:solidFill>
                          <a:latin typeface="Times New Roman" panose="02020603050405020304" pitchFamily="18" charset="0"/>
                          <a:cs typeface="Times New Roman" panose="02020603050405020304" pitchFamily="18" charset="0"/>
                        </a:rPr>
                        <a:t>Статья 242.10.Участники системы казначейских платежей.</a:t>
                      </a:r>
                      <a:endParaRPr lang="ru-RU" sz="1600" dirty="0">
                        <a:solidFill>
                          <a:schemeClr val="tx1"/>
                        </a:solidFill>
                        <a:latin typeface="Times New Roman" panose="02020603050405020304" pitchFamily="18" charset="0"/>
                        <a:cs typeface="Times New Roman" panose="02020603050405020304" pitchFamily="18" charset="0"/>
                      </a:endParaRPr>
                    </a:p>
                    <a:p>
                      <a:pPr marL="0" indent="0" algn="l">
                        <a:spcBef>
                          <a:spcPts val="300"/>
                        </a:spcBef>
                        <a:buFontTx/>
                        <a:buNone/>
                      </a:pPr>
                      <a:r>
                        <a:rPr lang="ru-RU" sz="1600" dirty="0" smtClean="0">
                          <a:solidFill>
                            <a:schemeClr val="tx1"/>
                          </a:solidFill>
                          <a:latin typeface="Times New Roman" panose="02020603050405020304" pitchFamily="18" charset="0"/>
                          <a:cs typeface="Times New Roman" panose="02020603050405020304" pitchFamily="18" charset="0"/>
                        </a:rPr>
                        <a:t>Статья 242.11. Казначейские платежи.</a:t>
                      </a:r>
                      <a:endParaRPr lang="ru-RU" sz="1600" dirty="0">
                        <a:solidFill>
                          <a:schemeClr val="tx1"/>
                        </a:solidFill>
                        <a:latin typeface="Times New Roman" panose="02020603050405020304" pitchFamily="18" charset="0"/>
                        <a:cs typeface="Times New Roman" panose="02020603050405020304" pitchFamily="18" charset="0"/>
                      </a:endParaRPr>
                    </a:p>
                    <a:p>
                      <a:pPr marL="0" indent="0" algn="l">
                        <a:spcBef>
                          <a:spcPts val="300"/>
                        </a:spcBef>
                        <a:buFontTx/>
                        <a:buNone/>
                      </a:pPr>
                      <a:r>
                        <a:rPr lang="ru-RU" sz="1600" dirty="0" smtClean="0">
                          <a:solidFill>
                            <a:schemeClr val="tx1"/>
                          </a:solidFill>
                          <a:latin typeface="Times New Roman" panose="02020603050405020304" pitchFamily="18" charset="0"/>
                          <a:cs typeface="Times New Roman" panose="02020603050405020304" pitchFamily="18" charset="0"/>
                        </a:rPr>
                        <a:t>Статья 242.12. Осуществление казначейских платежей участниками системы казначейских платежей.</a:t>
                      </a:r>
                      <a:endParaRPr lang="ru-RU" sz="1600" dirty="0">
                        <a:solidFill>
                          <a:schemeClr val="tx1"/>
                        </a:solidFill>
                        <a:latin typeface="Times New Roman" panose="02020603050405020304" pitchFamily="18" charset="0"/>
                        <a:cs typeface="Times New Roman" panose="02020603050405020304" pitchFamily="18" charset="0"/>
                      </a:endParaRPr>
                    </a:p>
                    <a:p>
                      <a:pPr marL="0" indent="0" algn="l">
                        <a:spcBef>
                          <a:spcPts val="300"/>
                        </a:spcBef>
                        <a:buFontTx/>
                        <a:buNone/>
                      </a:pPr>
                      <a:r>
                        <a:rPr lang="ru-RU" sz="1600" dirty="0" smtClean="0">
                          <a:solidFill>
                            <a:schemeClr val="tx1"/>
                          </a:solidFill>
                          <a:latin typeface="Times New Roman" panose="02020603050405020304" pitchFamily="18" charset="0"/>
                          <a:cs typeface="Times New Roman" panose="02020603050405020304" pitchFamily="18" charset="0"/>
                        </a:rPr>
                        <a:t>Статья</a:t>
                      </a:r>
                      <a:r>
                        <a:rPr lang="ru-RU" sz="1600" baseline="0" dirty="0" smtClean="0">
                          <a:solidFill>
                            <a:schemeClr val="tx1"/>
                          </a:solidFill>
                          <a:latin typeface="Times New Roman" panose="02020603050405020304" pitchFamily="18" charset="0"/>
                          <a:cs typeface="Times New Roman" panose="02020603050405020304" pitchFamily="18" charset="0"/>
                        </a:rPr>
                        <a:t> </a:t>
                      </a:r>
                      <a:r>
                        <a:rPr lang="ru-RU" sz="1600" dirty="0" smtClean="0">
                          <a:solidFill>
                            <a:schemeClr val="tx1"/>
                          </a:solidFill>
                          <a:latin typeface="Times New Roman" panose="02020603050405020304" pitchFamily="18" charset="0"/>
                          <a:cs typeface="Times New Roman" panose="02020603050405020304" pitchFamily="18" charset="0"/>
                        </a:rPr>
                        <a:t>242.13.</a:t>
                      </a:r>
                      <a:r>
                        <a:rPr lang="ru-RU" sz="1600" baseline="0" dirty="0" smtClean="0">
                          <a:solidFill>
                            <a:schemeClr val="tx1"/>
                          </a:solidFill>
                          <a:latin typeface="Times New Roman" panose="02020603050405020304" pitchFamily="18" charset="0"/>
                          <a:cs typeface="Times New Roman" panose="02020603050405020304" pitchFamily="18" charset="0"/>
                        </a:rPr>
                        <a:t> Использование электронных средств платежа при осуществлении казначейских платежей.</a:t>
                      </a:r>
                      <a:endParaRPr lang="ru-RU" sz="1600" dirty="0">
                        <a:solidFill>
                          <a:schemeClr val="tx1"/>
                        </a:solidFill>
                        <a:latin typeface="Times New Roman" panose="02020603050405020304" pitchFamily="18" charset="0"/>
                        <a:cs typeface="Times New Roman" panose="02020603050405020304" pitchFamily="18" charset="0"/>
                      </a:endParaRPr>
                    </a:p>
                    <a:p>
                      <a:pPr marL="0" indent="0" algn="l">
                        <a:spcBef>
                          <a:spcPts val="300"/>
                        </a:spcBef>
                        <a:buFontTx/>
                        <a:buNone/>
                      </a:pPr>
                      <a:r>
                        <a:rPr lang="ru-RU" sz="1600" dirty="0" smtClean="0">
                          <a:solidFill>
                            <a:schemeClr val="tx1"/>
                          </a:solidFill>
                          <a:latin typeface="Times New Roman" panose="02020603050405020304" pitchFamily="18" charset="0"/>
                          <a:cs typeface="Times New Roman" panose="02020603050405020304" pitchFamily="18" charset="0"/>
                        </a:rPr>
                        <a:t>Статья 242.14. Основы функционирования единого казначейского счета.</a:t>
                      </a:r>
                      <a:endParaRPr lang="ru-RU" sz="1600" dirty="0">
                        <a:solidFill>
                          <a:schemeClr val="tx1"/>
                        </a:solidFill>
                        <a:latin typeface="Times New Roman" panose="02020603050405020304" pitchFamily="18" charset="0"/>
                        <a:cs typeface="Times New Roman" panose="02020603050405020304" pitchFamily="18" charset="0"/>
                      </a:endParaRPr>
                    </a:p>
                    <a:p>
                      <a:pPr marL="0" indent="0" algn="l">
                        <a:spcBef>
                          <a:spcPts val="300"/>
                        </a:spcBef>
                        <a:buFontTx/>
                        <a:buNone/>
                      </a:pPr>
                      <a:r>
                        <a:rPr lang="ru-RU" sz="1600" dirty="0" smtClean="0">
                          <a:solidFill>
                            <a:schemeClr val="tx1"/>
                          </a:solidFill>
                          <a:latin typeface="Times New Roman" panose="02020603050405020304" pitchFamily="18" charset="0"/>
                          <a:cs typeface="Times New Roman" panose="02020603050405020304" pitchFamily="18" charset="0"/>
                        </a:rPr>
                        <a:t>Статья 242.15. Управление остатками средств на едином казначейском счете.</a:t>
                      </a:r>
                      <a:endParaRPr lang="ru-RU" sz="1600" dirty="0">
                        <a:solidFill>
                          <a:schemeClr val="tx1"/>
                        </a:solidFill>
                        <a:latin typeface="Times New Roman" panose="02020603050405020304" pitchFamily="18" charset="0"/>
                        <a:cs typeface="Times New Roman" panose="02020603050405020304" pitchFamily="18" charset="0"/>
                      </a:endParaRPr>
                    </a:p>
                  </a:txBody>
                  <a:tcPr>
                    <a:solidFill>
                      <a:schemeClr val="accent1">
                        <a:lumMod val="20000"/>
                        <a:lumOff val="80000"/>
                        <a:alpha val="69000"/>
                      </a:schemeClr>
                    </a:solidFill>
                  </a:tcPr>
                </a:tc>
                <a:tc>
                  <a:txBody>
                    <a:bodyPr/>
                    <a:lstStyle/>
                    <a:p>
                      <a:pPr marL="0" indent="0" algn="l">
                        <a:buFontTx/>
                        <a:buNone/>
                      </a:pPr>
                      <a:r>
                        <a:rPr lang="ru-RU" sz="1600" dirty="0" smtClean="0">
                          <a:solidFill>
                            <a:schemeClr val="tx1"/>
                          </a:solidFill>
                          <a:latin typeface="Times New Roman" panose="02020603050405020304" pitchFamily="18" charset="0"/>
                          <a:cs typeface="Times New Roman" panose="02020603050405020304" pitchFamily="18" charset="0"/>
                        </a:rPr>
                        <a:t>Статья 242.16.Основы казначейского обслуживания.</a:t>
                      </a:r>
                      <a:endParaRPr lang="ru-RU" sz="1600" dirty="0">
                        <a:solidFill>
                          <a:schemeClr val="tx1"/>
                        </a:solidFill>
                        <a:latin typeface="Times New Roman" panose="02020603050405020304" pitchFamily="18" charset="0"/>
                        <a:cs typeface="Times New Roman" panose="02020603050405020304" pitchFamily="18" charset="0"/>
                      </a:endParaRPr>
                    </a:p>
                    <a:p>
                      <a:pPr marL="0" indent="0" algn="l">
                        <a:spcBef>
                          <a:spcPts val="300"/>
                        </a:spcBef>
                        <a:buFontTx/>
                        <a:buNone/>
                      </a:pPr>
                      <a:r>
                        <a:rPr lang="ru-RU" sz="1600" dirty="0" smtClean="0">
                          <a:solidFill>
                            <a:schemeClr val="tx1"/>
                          </a:solidFill>
                          <a:latin typeface="Times New Roman" panose="02020603050405020304" pitchFamily="18" charset="0"/>
                          <a:cs typeface="Times New Roman" panose="02020603050405020304" pitchFamily="18" charset="0"/>
                        </a:rPr>
                        <a:t>Статья 242.17. Казначейское обслуживание исполнения бюджетов.</a:t>
                      </a:r>
                      <a:endParaRPr lang="ru-RU" sz="1600" dirty="0">
                        <a:solidFill>
                          <a:schemeClr val="tx1"/>
                        </a:solidFill>
                        <a:latin typeface="Times New Roman" panose="02020603050405020304" pitchFamily="18" charset="0"/>
                        <a:cs typeface="Times New Roman" panose="02020603050405020304" pitchFamily="18" charset="0"/>
                      </a:endParaRPr>
                    </a:p>
                    <a:p>
                      <a:pPr marL="0" indent="0" algn="l">
                        <a:spcBef>
                          <a:spcPts val="300"/>
                        </a:spcBef>
                        <a:buFontTx/>
                        <a:buNone/>
                      </a:pPr>
                      <a:r>
                        <a:rPr lang="ru-RU" sz="1600" dirty="0" smtClean="0">
                          <a:solidFill>
                            <a:schemeClr val="tx1"/>
                          </a:solidFill>
                          <a:latin typeface="Times New Roman" panose="02020603050405020304" pitchFamily="18" charset="0"/>
                          <a:cs typeface="Times New Roman" panose="02020603050405020304" pitchFamily="18" charset="0"/>
                        </a:rPr>
                        <a:t>Статья 242.18. Казначейское обслуживание поступлений</a:t>
                      </a:r>
                      <a:r>
                        <a:rPr lang="ru-RU" sz="1600" baseline="0" dirty="0" smtClean="0">
                          <a:solidFill>
                            <a:schemeClr val="tx1"/>
                          </a:solidFill>
                          <a:latin typeface="Times New Roman" panose="02020603050405020304" pitchFamily="18" charset="0"/>
                          <a:cs typeface="Times New Roman" panose="02020603050405020304" pitchFamily="18" charset="0"/>
                        </a:rPr>
                        <a:t> в бюджеты бюджетной системы Российской Федерации.</a:t>
                      </a:r>
                      <a:endParaRPr lang="ru-RU" sz="1600" dirty="0">
                        <a:solidFill>
                          <a:schemeClr val="tx1"/>
                        </a:solidFill>
                        <a:latin typeface="Times New Roman" panose="02020603050405020304" pitchFamily="18" charset="0"/>
                        <a:cs typeface="Times New Roman" panose="02020603050405020304" pitchFamily="18" charset="0"/>
                      </a:endParaRPr>
                    </a:p>
                    <a:p>
                      <a:pPr marL="0" indent="0" algn="l">
                        <a:spcBef>
                          <a:spcPts val="300"/>
                        </a:spcBef>
                        <a:buFontTx/>
                        <a:buNone/>
                      </a:pPr>
                      <a:r>
                        <a:rPr lang="ru-RU" sz="1600" dirty="0" smtClean="0">
                          <a:solidFill>
                            <a:schemeClr val="tx1"/>
                          </a:solidFill>
                          <a:latin typeface="Times New Roman" panose="02020603050405020304" pitchFamily="18" charset="0"/>
                          <a:cs typeface="Times New Roman" panose="02020603050405020304" pitchFamily="18" charset="0"/>
                        </a:rPr>
                        <a:t>Статья 242.19. Казначейское обслуживание операций со средствами, поступающими во временное распоряжение.</a:t>
                      </a:r>
                      <a:endParaRPr lang="ru-RU" sz="1600" dirty="0">
                        <a:solidFill>
                          <a:schemeClr val="tx1"/>
                        </a:solidFill>
                        <a:latin typeface="Times New Roman" panose="02020603050405020304" pitchFamily="18" charset="0"/>
                        <a:cs typeface="Times New Roman" panose="02020603050405020304" pitchFamily="18" charset="0"/>
                      </a:endParaRPr>
                    </a:p>
                    <a:p>
                      <a:pPr marL="0" indent="0" algn="l">
                        <a:spcBef>
                          <a:spcPts val="300"/>
                        </a:spcBef>
                        <a:buFontTx/>
                        <a:buNone/>
                      </a:pPr>
                      <a:r>
                        <a:rPr lang="ru-RU" sz="1600" dirty="0" smtClean="0">
                          <a:solidFill>
                            <a:schemeClr val="tx1"/>
                          </a:solidFill>
                          <a:latin typeface="Times New Roman" panose="02020603050405020304" pitchFamily="18" charset="0"/>
                          <a:cs typeface="Times New Roman" panose="02020603050405020304" pitchFamily="18" charset="0"/>
                        </a:rPr>
                        <a:t>Статья 242.20. Казначейское обслуживание операций со средствами бюджетных и автономных учреждений.</a:t>
                      </a:r>
                      <a:endParaRPr lang="ru-RU" sz="1600" dirty="0">
                        <a:solidFill>
                          <a:schemeClr val="tx1"/>
                        </a:solidFill>
                        <a:latin typeface="Times New Roman" panose="02020603050405020304" pitchFamily="18" charset="0"/>
                        <a:cs typeface="Times New Roman" panose="02020603050405020304" pitchFamily="18" charset="0"/>
                      </a:endParaRPr>
                    </a:p>
                    <a:p>
                      <a:pPr marL="0" indent="0" algn="l">
                        <a:spcBef>
                          <a:spcPts val="300"/>
                        </a:spcBef>
                        <a:buFontTx/>
                        <a:buNone/>
                      </a:pPr>
                      <a:r>
                        <a:rPr lang="ru-RU" sz="1600" dirty="0" smtClean="0">
                          <a:solidFill>
                            <a:schemeClr val="tx1"/>
                          </a:solidFill>
                          <a:latin typeface="Times New Roman" panose="02020603050405020304" pitchFamily="18" charset="0"/>
                          <a:cs typeface="Times New Roman" panose="02020603050405020304" pitchFamily="18" charset="0"/>
                        </a:rPr>
                        <a:t>Статья 242.21. Казначейское обслуживание операций со средствами сопровождаемых организаций.</a:t>
                      </a:r>
                      <a:endParaRPr lang="ru-RU" sz="1600" dirty="0">
                        <a:solidFill>
                          <a:schemeClr val="tx1"/>
                        </a:solidFill>
                        <a:latin typeface="Times New Roman" panose="02020603050405020304" pitchFamily="18" charset="0"/>
                        <a:cs typeface="Times New Roman" panose="02020603050405020304" pitchFamily="18" charset="0"/>
                      </a:endParaRPr>
                    </a:p>
                    <a:p>
                      <a:pPr marL="0" indent="0" algn="l">
                        <a:spcBef>
                          <a:spcPts val="300"/>
                        </a:spcBef>
                        <a:buFontTx/>
                        <a:buNone/>
                      </a:pPr>
                      <a:r>
                        <a:rPr lang="ru-RU" sz="1600" dirty="0" smtClean="0">
                          <a:solidFill>
                            <a:schemeClr val="tx1"/>
                          </a:solidFill>
                          <a:latin typeface="Times New Roman" panose="02020603050405020304" pitchFamily="18" charset="0"/>
                          <a:cs typeface="Times New Roman" panose="02020603050405020304" pitchFamily="18" charset="0"/>
                        </a:rPr>
                        <a:t>Статья 243.22. Казначейское обслуживание операций со средствами Фонда национального благосостояния.</a:t>
                      </a:r>
                    </a:p>
                    <a:p>
                      <a:pPr marL="0" indent="0" algn="l">
                        <a:spcBef>
                          <a:spcPts val="300"/>
                        </a:spcBef>
                        <a:buFontTx/>
                        <a:buNone/>
                      </a:pPr>
                      <a:r>
                        <a:rPr lang="ru-RU" sz="1600" dirty="0" smtClean="0">
                          <a:solidFill>
                            <a:schemeClr val="tx1"/>
                          </a:solidFill>
                          <a:latin typeface="Times New Roman" panose="02020603050405020304" pitchFamily="18" charset="0"/>
                          <a:cs typeface="Times New Roman" panose="02020603050405020304" pitchFamily="18" charset="0"/>
                        </a:rPr>
                        <a:t>Статья 243.23. Обеспечение наличными денежными средствами и денежными средствами, предназначенными для осуществления расчетов по операциям, совершаемым с использованием платежных карт </a:t>
                      </a:r>
                      <a:endParaRPr lang="ru-RU" sz="1600" dirty="0">
                        <a:solidFill>
                          <a:schemeClr val="tx1"/>
                        </a:solidFill>
                        <a:latin typeface="Times New Roman" panose="02020603050405020304" pitchFamily="18" charset="0"/>
                        <a:cs typeface="Times New Roman" panose="02020603050405020304" pitchFamily="18" charset="0"/>
                      </a:endParaRPr>
                    </a:p>
                  </a:txBody>
                  <a:tcPr>
                    <a:solidFill>
                      <a:schemeClr val="accent1">
                        <a:lumMod val="20000"/>
                        <a:lumOff val="80000"/>
                        <a:alpha val="69000"/>
                      </a:schemeClr>
                    </a:solidFill>
                  </a:tcPr>
                </a:tc>
                <a:tc>
                  <a:txBody>
                    <a:bodyPr/>
                    <a:lstStyle/>
                    <a:p>
                      <a:pPr marL="0" indent="0" algn="l">
                        <a:buFontTx/>
                        <a:buNone/>
                      </a:pPr>
                      <a:r>
                        <a:rPr lang="ru-RU" sz="1600" b="1" dirty="0" smtClean="0">
                          <a:solidFill>
                            <a:srgbClr val="FF0000"/>
                          </a:solidFill>
                          <a:latin typeface="Times New Roman" panose="02020603050405020304" pitchFamily="18" charset="0"/>
                          <a:cs typeface="Times New Roman" panose="02020603050405020304" pitchFamily="18" charset="0"/>
                        </a:rPr>
                        <a:t>Статья 242.24. </a:t>
                      </a:r>
                      <a:endParaRPr lang="ru-RU" sz="1600" b="1" dirty="0" smtClean="0">
                        <a:solidFill>
                          <a:srgbClr val="FF0000"/>
                        </a:solidFill>
                        <a:latin typeface="Times New Roman" panose="02020603050405020304" pitchFamily="18" charset="0"/>
                        <a:cs typeface="Times New Roman" panose="02020603050405020304" pitchFamily="18" charset="0"/>
                      </a:endParaRPr>
                    </a:p>
                    <a:p>
                      <a:pPr marL="0" indent="0" algn="l">
                        <a:buFontTx/>
                        <a:buNone/>
                      </a:pPr>
                      <a:r>
                        <a:rPr lang="ru-RU" sz="1600" b="1" dirty="0" smtClean="0">
                          <a:solidFill>
                            <a:schemeClr val="tx1"/>
                          </a:solidFill>
                          <a:latin typeface="Times New Roman" panose="02020603050405020304" pitchFamily="18" charset="0"/>
                          <a:cs typeface="Times New Roman" panose="02020603050405020304" pitchFamily="18" charset="0"/>
                        </a:rPr>
                        <a:t>Основы </a:t>
                      </a:r>
                      <a:r>
                        <a:rPr lang="ru-RU" sz="1600" b="1" dirty="0" smtClean="0">
                          <a:solidFill>
                            <a:schemeClr val="tx1"/>
                          </a:solidFill>
                          <a:latin typeface="Times New Roman" panose="02020603050405020304" pitchFamily="18" charset="0"/>
                          <a:cs typeface="Times New Roman" panose="02020603050405020304" pitchFamily="18" charset="0"/>
                        </a:rPr>
                        <a:t>казначейского сопровождения средств, предоставленных из бюджетов бюджетной системы Российской Федерации.</a:t>
                      </a:r>
                      <a:endParaRPr lang="ru-RU" sz="1600" b="1" dirty="0">
                        <a:solidFill>
                          <a:schemeClr val="tx1"/>
                        </a:solidFill>
                        <a:latin typeface="Times New Roman" panose="02020603050405020304" pitchFamily="18" charset="0"/>
                        <a:cs typeface="Times New Roman" panose="02020603050405020304" pitchFamily="18" charset="0"/>
                      </a:endParaRPr>
                    </a:p>
                    <a:p>
                      <a:pPr marL="0" indent="0" algn="l">
                        <a:spcBef>
                          <a:spcPts val="300"/>
                        </a:spcBef>
                        <a:buFontTx/>
                        <a:buNone/>
                      </a:pPr>
                      <a:r>
                        <a:rPr lang="ru-RU" sz="1600" b="1" dirty="0" smtClean="0">
                          <a:solidFill>
                            <a:srgbClr val="FF0000"/>
                          </a:solidFill>
                          <a:latin typeface="Times New Roman" panose="02020603050405020304" pitchFamily="18" charset="0"/>
                          <a:cs typeface="Times New Roman" panose="02020603050405020304" pitchFamily="18" charset="0"/>
                        </a:rPr>
                        <a:t>Статья 242.25</a:t>
                      </a:r>
                      <a:r>
                        <a:rPr lang="ru-RU" sz="1600" b="1" dirty="0" smtClean="0">
                          <a:solidFill>
                            <a:srgbClr val="FF0000"/>
                          </a:solidFill>
                          <a:latin typeface="Times New Roman" panose="02020603050405020304" pitchFamily="18" charset="0"/>
                          <a:cs typeface="Times New Roman" panose="02020603050405020304" pitchFamily="18" charset="0"/>
                        </a:rPr>
                        <a:t>.</a:t>
                      </a:r>
                    </a:p>
                    <a:p>
                      <a:pPr marL="0" indent="0" algn="l">
                        <a:spcBef>
                          <a:spcPts val="300"/>
                        </a:spcBef>
                        <a:buFontTx/>
                        <a:buNone/>
                      </a:pPr>
                      <a:r>
                        <a:rPr lang="ru-RU" sz="1600" b="1" dirty="0" smtClean="0">
                          <a:solidFill>
                            <a:schemeClr val="tx1"/>
                          </a:solidFill>
                          <a:latin typeface="Times New Roman" panose="02020603050405020304" pitchFamily="18" charset="0"/>
                          <a:cs typeface="Times New Roman" panose="02020603050405020304" pitchFamily="18" charset="0"/>
                        </a:rPr>
                        <a:t>Особенности </a:t>
                      </a:r>
                      <a:r>
                        <a:rPr lang="ru-RU" sz="1600" b="1" dirty="0" smtClean="0">
                          <a:solidFill>
                            <a:schemeClr val="tx1"/>
                          </a:solidFill>
                          <a:latin typeface="Times New Roman" panose="02020603050405020304" pitchFamily="18" charset="0"/>
                          <a:cs typeface="Times New Roman" panose="02020603050405020304" pitchFamily="18" charset="0"/>
                        </a:rPr>
                        <a:t>казначейского сопровождения целевых средств по отдельным решениям Правительства Российской Федерации.</a:t>
                      </a:r>
                      <a:endParaRPr lang="ru-RU" sz="1600" b="1" dirty="0">
                        <a:solidFill>
                          <a:schemeClr val="tx1"/>
                        </a:solidFill>
                        <a:latin typeface="Times New Roman" panose="02020603050405020304" pitchFamily="18" charset="0"/>
                        <a:cs typeface="Times New Roman" panose="02020603050405020304" pitchFamily="18" charset="0"/>
                      </a:endParaRPr>
                    </a:p>
                    <a:p>
                      <a:pPr marL="0" indent="0" algn="l">
                        <a:spcBef>
                          <a:spcPts val="300"/>
                        </a:spcBef>
                        <a:buFontTx/>
                        <a:buNone/>
                      </a:pPr>
                      <a:r>
                        <a:rPr lang="ru-RU" sz="1600" b="1" dirty="0" smtClean="0">
                          <a:solidFill>
                            <a:srgbClr val="FF0000"/>
                          </a:solidFill>
                          <a:latin typeface="Times New Roman" panose="02020603050405020304" pitchFamily="18" charset="0"/>
                          <a:cs typeface="Times New Roman" panose="02020603050405020304" pitchFamily="18" charset="0"/>
                        </a:rPr>
                        <a:t>Статья 242.26.</a:t>
                      </a:r>
                      <a:r>
                        <a:rPr lang="ru-RU" sz="1600" b="1" baseline="0" dirty="0" smtClean="0">
                          <a:solidFill>
                            <a:srgbClr val="FF0000"/>
                          </a:solidFill>
                          <a:latin typeface="Times New Roman" panose="02020603050405020304" pitchFamily="18" charset="0"/>
                          <a:cs typeface="Times New Roman" panose="02020603050405020304" pitchFamily="18" charset="0"/>
                        </a:rPr>
                        <a:t> </a:t>
                      </a:r>
                      <a:endParaRPr lang="ru-RU" sz="1600" b="1" baseline="0" dirty="0" smtClean="0">
                        <a:solidFill>
                          <a:srgbClr val="FF0000"/>
                        </a:solidFill>
                        <a:latin typeface="Times New Roman" panose="02020603050405020304" pitchFamily="18" charset="0"/>
                        <a:cs typeface="Times New Roman" panose="02020603050405020304" pitchFamily="18" charset="0"/>
                      </a:endParaRPr>
                    </a:p>
                    <a:p>
                      <a:pPr marL="0" indent="0" algn="l">
                        <a:spcBef>
                          <a:spcPts val="300"/>
                        </a:spcBef>
                        <a:buFontTx/>
                        <a:buNone/>
                      </a:pPr>
                      <a:r>
                        <a:rPr lang="ru-RU" sz="1600" b="1" dirty="0" smtClean="0">
                          <a:solidFill>
                            <a:schemeClr val="tx1"/>
                          </a:solidFill>
                          <a:latin typeface="Times New Roman" panose="02020603050405020304" pitchFamily="18" charset="0"/>
                          <a:cs typeface="Times New Roman" panose="02020603050405020304" pitchFamily="18" charset="0"/>
                        </a:rPr>
                        <a:t>Казначейское </a:t>
                      </a:r>
                      <a:r>
                        <a:rPr lang="ru-RU" sz="1600" b="1" dirty="0" smtClean="0">
                          <a:solidFill>
                            <a:schemeClr val="tx1"/>
                          </a:solidFill>
                          <a:latin typeface="Times New Roman" panose="02020603050405020304" pitchFamily="18" charset="0"/>
                          <a:cs typeface="Times New Roman" panose="02020603050405020304" pitchFamily="18" charset="0"/>
                        </a:rPr>
                        <a:t>сопровождение средств, предоставленных из федерального бюджета.</a:t>
                      </a:r>
                    </a:p>
                    <a:p>
                      <a:pPr marL="0" indent="0" algn="l">
                        <a:spcBef>
                          <a:spcPts val="300"/>
                        </a:spcBef>
                        <a:buFontTx/>
                        <a:buNone/>
                      </a:pPr>
                      <a:r>
                        <a:rPr lang="ru-RU" sz="1600" b="1" dirty="0" smtClean="0">
                          <a:solidFill>
                            <a:srgbClr val="FF0000"/>
                          </a:solidFill>
                          <a:latin typeface="Times New Roman" panose="02020603050405020304" pitchFamily="18" charset="0"/>
                          <a:cs typeface="Times New Roman" panose="02020603050405020304" pitchFamily="18" charset="0"/>
                        </a:rPr>
                        <a:t>Статья 242.27. </a:t>
                      </a:r>
                      <a:endParaRPr lang="ru-RU" sz="1600" b="1" dirty="0" smtClean="0">
                        <a:solidFill>
                          <a:srgbClr val="FF0000"/>
                        </a:solidFill>
                        <a:latin typeface="Times New Roman" panose="02020603050405020304" pitchFamily="18" charset="0"/>
                        <a:cs typeface="Times New Roman" panose="02020603050405020304" pitchFamily="18" charset="0"/>
                      </a:endParaRPr>
                    </a:p>
                    <a:p>
                      <a:pPr marL="0" indent="0" algn="l">
                        <a:spcBef>
                          <a:spcPts val="300"/>
                        </a:spcBef>
                        <a:buFontTx/>
                        <a:buNone/>
                      </a:pPr>
                      <a:r>
                        <a:rPr lang="ru-RU" sz="1600" b="1" dirty="0" smtClean="0">
                          <a:solidFill>
                            <a:schemeClr val="tx1"/>
                          </a:solidFill>
                          <a:latin typeface="Times New Roman" panose="02020603050405020304" pitchFamily="18" charset="0"/>
                          <a:cs typeface="Times New Roman" panose="02020603050405020304" pitchFamily="18" charset="0"/>
                        </a:rPr>
                        <a:t>Казначейское </a:t>
                      </a:r>
                      <a:r>
                        <a:rPr lang="ru-RU" sz="1600" b="1" dirty="0" smtClean="0">
                          <a:solidFill>
                            <a:schemeClr val="tx1"/>
                          </a:solidFill>
                          <a:latin typeface="Times New Roman" panose="02020603050405020304" pitchFamily="18" charset="0"/>
                          <a:cs typeface="Times New Roman" panose="02020603050405020304" pitchFamily="18" charset="0"/>
                        </a:rPr>
                        <a:t>сопровождение средств, предоставленных из бюджета субъекта Российской Федерации (местного бюджета).</a:t>
                      </a:r>
                      <a:endParaRPr lang="ru-RU" sz="1600" b="1" dirty="0">
                        <a:solidFill>
                          <a:schemeClr val="tx1"/>
                        </a:solidFill>
                        <a:latin typeface="Times New Roman" panose="02020603050405020304" pitchFamily="18" charset="0"/>
                        <a:cs typeface="Times New Roman" panose="02020603050405020304" pitchFamily="18" charset="0"/>
                      </a:endParaRPr>
                    </a:p>
                    <a:p>
                      <a:pPr marL="0" indent="0" algn="l">
                        <a:spcBef>
                          <a:spcPts val="300"/>
                        </a:spcBef>
                        <a:buFontTx/>
                        <a:buNone/>
                      </a:pPr>
                      <a:r>
                        <a:rPr lang="ru-RU" sz="1600" b="1" dirty="0" smtClean="0">
                          <a:solidFill>
                            <a:srgbClr val="FF0000"/>
                          </a:solidFill>
                          <a:latin typeface="Times New Roman" panose="02020603050405020304" pitchFamily="18" charset="0"/>
                          <a:cs typeface="Times New Roman" panose="02020603050405020304" pitchFamily="18" charset="0"/>
                        </a:rPr>
                        <a:t>Статья 242.28. </a:t>
                      </a:r>
                      <a:endParaRPr lang="ru-RU" sz="1600" b="1" dirty="0" smtClean="0">
                        <a:solidFill>
                          <a:srgbClr val="FF0000"/>
                        </a:solidFill>
                        <a:latin typeface="Times New Roman" panose="02020603050405020304" pitchFamily="18" charset="0"/>
                        <a:cs typeface="Times New Roman" panose="02020603050405020304" pitchFamily="18" charset="0"/>
                      </a:endParaRPr>
                    </a:p>
                    <a:p>
                      <a:pPr marL="0" indent="0" algn="l">
                        <a:spcBef>
                          <a:spcPts val="300"/>
                        </a:spcBef>
                        <a:buFontTx/>
                        <a:buNone/>
                      </a:pPr>
                      <a:r>
                        <a:rPr lang="ru-RU" sz="1600" b="1" dirty="0" smtClean="0">
                          <a:solidFill>
                            <a:schemeClr val="tx1"/>
                          </a:solidFill>
                          <a:latin typeface="Times New Roman" panose="02020603050405020304" pitchFamily="18" charset="0"/>
                          <a:cs typeface="Times New Roman" panose="02020603050405020304" pitchFamily="18" charset="0"/>
                        </a:rPr>
                        <a:t>Казначейское </a:t>
                      </a:r>
                      <a:r>
                        <a:rPr lang="ru-RU" sz="1600" b="1" dirty="0" smtClean="0">
                          <a:solidFill>
                            <a:schemeClr val="tx1"/>
                          </a:solidFill>
                          <a:latin typeface="Times New Roman" panose="02020603050405020304" pitchFamily="18" charset="0"/>
                          <a:cs typeface="Times New Roman" panose="02020603050405020304" pitchFamily="18" charset="0"/>
                        </a:rPr>
                        <a:t>обеспечение обязательств.</a:t>
                      </a:r>
                      <a:endParaRPr lang="ru-RU" sz="1600" b="1" dirty="0">
                        <a:solidFill>
                          <a:schemeClr val="tx1"/>
                        </a:solidFill>
                        <a:latin typeface="Times New Roman" panose="02020603050405020304" pitchFamily="18" charset="0"/>
                        <a:cs typeface="Times New Roman" panose="02020603050405020304" pitchFamily="18" charset="0"/>
                      </a:endParaRPr>
                    </a:p>
                    <a:p>
                      <a:pPr marL="0" indent="0" algn="l">
                        <a:spcBef>
                          <a:spcPts val="300"/>
                        </a:spcBef>
                        <a:buFontTx/>
                        <a:buNone/>
                      </a:pPr>
                      <a:r>
                        <a:rPr lang="ru-RU" sz="1600" b="1" dirty="0" smtClean="0">
                          <a:solidFill>
                            <a:srgbClr val="FF0000"/>
                          </a:solidFill>
                          <a:latin typeface="Times New Roman" panose="02020603050405020304" pitchFamily="18" charset="0"/>
                          <a:cs typeface="Times New Roman" panose="02020603050405020304" pitchFamily="18" charset="0"/>
                        </a:rPr>
                        <a:t>Статья 242.29. </a:t>
                      </a:r>
                      <a:endParaRPr lang="ru-RU" sz="1600" b="1" dirty="0" smtClean="0">
                        <a:solidFill>
                          <a:srgbClr val="FF0000"/>
                        </a:solidFill>
                        <a:latin typeface="Times New Roman" panose="02020603050405020304" pitchFamily="18" charset="0"/>
                        <a:cs typeface="Times New Roman" panose="02020603050405020304" pitchFamily="18" charset="0"/>
                      </a:endParaRPr>
                    </a:p>
                    <a:p>
                      <a:pPr marL="0" indent="0" algn="l">
                        <a:spcBef>
                          <a:spcPts val="300"/>
                        </a:spcBef>
                        <a:buFontTx/>
                        <a:buNone/>
                      </a:pPr>
                      <a:r>
                        <a:rPr lang="ru-RU" sz="1600" b="1" dirty="0" smtClean="0">
                          <a:solidFill>
                            <a:schemeClr val="tx1"/>
                          </a:solidFill>
                          <a:latin typeface="Times New Roman" panose="02020603050405020304" pitchFamily="18" charset="0"/>
                          <a:cs typeface="Times New Roman" panose="02020603050405020304" pitchFamily="18" charset="0"/>
                        </a:rPr>
                        <a:t>Применение </a:t>
                      </a:r>
                      <a:r>
                        <a:rPr lang="ru-RU" sz="1600" b="1" dirty="0" smtClean="0">
                          <a:solidFill>
                            <a:schemeClr val="tx1"/>
                          </a:solidFill>
                          <a:latin typeface="Times New Roman" panose="02020603050405020304" pitchFamily="18" charset="0"/>
                          <a:cs typeface="Times New Roman" panose="02020603050405020304" pitchFamily="18" charset="0"/>
                        </a:rPr>
                        <a:t>казначейского обеспечения обязательств.</a:t>
                      </a:r>
                      <a:endParaRPr lang="ru-RU" sz="1600" b="1" dirty="0">
                        <a:solidFill>
                          <a:schemeClr val="tx1"/>
                        </a:solidFill>
                        <a:latin typeface="Times New Roman" panose="02020603050405020304" pitchFamily="18" charset="0"/>
                        <a:cs typeface="Times New Roman" panose="02020603050405020304" pitchFamily="18" charset="0"/>
                      </a:endParaRPr>
                    </a:p>
                  </a:txBody>
                  <a:tcPr>
                    <a:solidFill>
                      <a:schemeClr val="accent1">
                        <a:lumMod val="20000"/>
                        <a:lumOff val="80000"/>
                        <a:alpha val="69000"/>
                      </a:schemeClr>
                    </a:solidFill>
                  </a:tcPr>
                </a:tc>
                <a:tc>
                  <a:txBody>
                    <a:bodyPr/>
                    <a:lstStyle/>
                    <a:p>
                      <a:pPr marL="0" indent="0" algn="l">
                        <a:spcBef>
                          <a:spcPts val="300"/>
                        </a:spcBef>
                        <a:buFontTx/>
                        <a:buNone/>
                      </a:pPr>
                      <a:r>
                        <a:rPr lang="ru-RU" sz="1600" dirty="0" smtClean="0">
                          <a:solidFill>
                            <a:schemeClr val="tx1"/>
                          </a:solidFill>
                          <a:latin typeface="Times New Roman" panose="02020603050405020304" pitchFamily="18" charset="0"/>
                          <a:cs typeface="Times New Roman" panose="02020603050405020304" pitchFamily="18" charset="0"/>
                        </a:rPr>
                        <a:t>Статья 242.30. Бюджетный мониторинг.</a:t>
                      </a:r>
                      <a:endParaRPr lang="ru-RU" sz="1600" dirty="0">
                        <a:solidFill>
                          <a:schemeClr val="tx1"/>
                        </a:solidFill>
                        <a:latin typeface="Times New Roman" panose="02020603050405020304" pitchFamily="18" charset="0"/>
                        <a:cs typeface="Times New Roman" panose="02020603050405020304" pitchFamily="18" charset="0"/>
                      </a:endParaRPr>
                    </a:p>
                    <a:p>
                      <a:pPr marL="0" indent="0" algn="l">
                        <a:spcBef>
                          <a:spcPts val="300"/>
                        </a:spcBef>
                        <a:buFontTx/>
                        <a:buNone/>
                      </a:pPr>
                      <a:r>
                        <a:rPr lang="ru-RU" sz="1600" dirty="0" smtClean="0">
                          <a:solidFill>
                            <a:schemeClr val="tx1"/>
                          </a:solidFill>
                          <a:latin typeface="Times New Roman" panose="02020603050405020304" pitchFamily="18" charset="0"/>
                          <a:cs typeface="Times New Roman" panose="02020603050405020304" pitchFamily="18" charset="0"/>
                        </a:rPr>
                        <a:t>Статья 242.31. Порядок осуществления бюджетного мониторинга.</a:t>
                      </a:r>
                      <a:endParaRPr lang="ru-RU" sz="1600" dirty="0">
                        <a:solidFill>
                          <a:schemeClr val="tx1"/>
                        </a:solidFill>
                        <a:latin typeface="Times New Roman" panose="02020603050405020304" pitchFamily="18" charset="0"/>
                        <a:cs typeface="Times New Roman" panose="02020603050405020304" pitchFamily="18" charset="0"/>
                      </a:endParaRPr>
                    </a:p>
                    <a:p>
                      <a:pPr marL="0" indent="0" algn="l">
                        <a:spcBef>
                          <a:spcPts val="300"/>
                        </a:spcBef>
                        <a:buFontTx/>
                        <a:buNone/>
                      </a:pPr>
                      <a:r>
                        <a:rPr lang="ru-RU" sz="1600" dirty="0" smtClean="0">
                          <a:solidFill>
                            <a:schemeClr val="tx1"/>
                          </a:solidFill>
                          <a:latin typeface="Times New Roman" panose="02020603050405020304" pitchFamily="18" charset="0"/>
                          <a:cs typeface="Times New Roman" panose="02020603050405020304" pitchFamily="18" charset="0"/>
                        </a:rPr>
                        <a:t>Статья 242.32. Меры реагирования</a:t>
                      </a:r>
                      <a:r>
                        <a:rPr lang="ru-RU" sz="1600" baseline="0" dirty="0" smtClean="0">
                          <a:solidFill>
                            <a:schemeClr val="tx1"/>
                          </a:solidFill>
                          <a:latin typeface="Times New Roman" panose="02020603050405020304" pitchFamily="18" charset="0"/>
                          <a:cs typeface="Times New Roman" panose="02020603050405020304" pitchFamily="18" charset="0"/>
                        </a:rPr>
                        <a:t> применяемые к сопровождаемым организациям при осуществлении бюджетного мониторинга в системе казначейских платежей.</a:t>
                      </a:r>
                      <a:endParaRPr lang="ru-RU" sz="1600" dirty="0">
                        <a:solidFill>
                          <a:schemeClr val="tx1"/>
                        </a:solidFill>
                        <a:latin typeface="Times New Roman" panose="02020603050405020304" pitchFamily="18" charset="0"/>
                        <a:cs typeface="Times New Roman" panose="02020603050405020304" pitchFamily="18" charset="0"/>
                      </a:endParaRPr>
                    </a:p>
                    <a:p>
                      <a:pPr marL="0" indent="0" algn="l">
                        <a:spcBef>
                          <a:spcPts val="300"/>
                        </a:spcBef>
                        <a:buFontTx/>
                        <a:buNone/>
                      </a:pPr>
                      <a:r>
                        <a:rPr lang="ru-RU" sz="1600" dirty="0" smtClean="0">
                          <a:solidFill>
                            <a:schemeClr val="tx1"/>
                          </a:solidFill>
                          <a:latin typeface="Times New Roman" panose="02020603050405020304" pitchFamily="18" charset="0"/>
                          <a:cs typeface="Times New Roman" panose="02020603050405020304" pitchFamily="18" charset="0"/>
                        </a:rPr>
                        <a:t>Статья 242.33.</a:t>
                      </a:r>
                      <a:r>
                        <a:rPr lang="ru-RU" sz="1600" baseline="0" dirty="0" smtClean="0">
                          <a:solidFill>
                            <a:schemeClr val="tx1"/>
                          </a:solidFill>
                          <a:latin typeface="Times New Roman" panose="02020603050405020304" pitchFamily="18" charset="0"/>
                          <a:cs typeface="Times New Roman" panose="02020603050405020304" pitchFamily="18" charset="0"/>
                        </a:rPr>
                        <a:t> Основания для отказа в открытии казначейского счета и лицевого счета сопровождаемой организации, а также отказа в проведении операции сопровождаемой организации. Основания для блокирования средств на казначейском счете или лицевом счете сопровождаемой организации.</a:t>
                      </a:r>
                    </a:p>
                    <a:p>
                      <a:pPr marL="0" indent="0" algn="l">
                        <a:spcBef>
                          <a:spcPts val="300"/>
                        </a:spcBef>
                        <a:buFontTx/>
                        <a:buNone/>
                      </a:pPr>
                      <a:r>
                        <a:rPr lang="ru-RU" sz="1600" baseline="0" dirty="0" smtClean="0">
                          <a:solidFill>
                            <a:schemeClr val="tx1"/>
                          </a:solidFill>
                          <a:latin typeface="Times New Roman" panose="02020603050405020304" pitchFamily="18" charset="0"/>
                          <a:cs typeface="Times New Roman" panose="02020603050405020304" pitchFamily="18" charset="0"/>
                        </a:rPr>
                        <a:t>Статья 242.33. Основания для приостановления открытия казначейского счета и лицевого счета сопровождаемой организации, а также приостановления проведения операции сопровождаемой организации.</a:t>
                      </a:r>
                      <a:endParaRPr lang="ru-RU" sz="1600" dirty="0">
                        <a:solidFill>
                          <a:schemeClr val="tx1"/>
                        </a:solidFill>
                        <a:latin typeface="Times New Roman" panose="02020603050405020304" pitchFamily="18" charset="0"/>
                        <a:cs typeface="Times New Roman" panose="02020603050405020304" pitchFamily="18" charset="0"/>
                      </a:endParaRPr>
                    </a:p>
                  </a:txBody>
                  <a:tcPr>
                    <a:solidFill>
                      <a:schemeClr val="accent1">
                        <a:lumMod val="20000"/>
                        <a:lumOff val="80000"/>
                        <a:alpha val="69000"/>
                      </a:schemeClr>
                    </a:solidFill>
                  </a:tcPr>
                </a:tc>
              </a:tr>
            </a:tbl>
          </a:graphicData>
        </a:graphic>
      </p:graphicFrame>
    </p:spTree>
    <p:extLst>
      <p:ext uri="{BB962C8B-B14F-4D97-AF65-F5344CB8AC3E}">
        <p14:creationId xmlns:p14="http://schemas.microsoft.com/office/powerpoint/2010/main" val="18286064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74427" y="716188"/>
            <a:ext cx="12626230" cy="2498651"/>
          </a:xfrm>
          <a:prstGeom prst="rect">
            <a:avLst/>
          </a:prstGeom>
          <a:solidFill>
            <a:srgbClr val="EBF6F9"/>
          </a:solidFill>
          <a:ln cmpd="sng">
            <a:solidFill>
              <a:schemeClr val="accent3">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388" tIns="0" rIns="91388" bIns="45692" rtlCol="0" anchor="t"/>
          <a:lstStyle/>
          <a:p>
            <a:pPr algn="ctr">
              <a:spcBef>
                <a:spcPts val="600"/>
              </a:spcBef>
            </a:pPr>
            <a:r>
              <a:rPr lang="ru-RU" b="1" dirty="0" smtClean="0">
                <a:solidFill>
                  <a:prstClr val="black"/>
                </a:solidFill>
                <a:latin typeface="Times New Roman" panose="02020603050405020304" pitchFamily="18" charset="0"/>
                <a:cs typeface="Times New Roman" panose="02020603050405020304" pitchFamily="18" charset="0"/>
              </a:rPr>
              <a:t>Бюджетный </a:t>
            </a:r>
            <a:r>
              <a:rPr lang="ru-RU" b="1" dirty="0">
                <a:solidFill>
                  <a:prstClr val="black"/>
                </a:solidFill>
                <a:latin typeface="Times New Roman" panose="02020603050405020304" pitchFamily="18" charset="0"/>
                <a:cs typeface="Times New Roman" panose="02020603050405020304" pitchFamily="18" charset="0"/>
              </a:rPr>
              <a:t>кодекс </a:t>
            </a:r>
            <a:r>
              <a:rPr lang="ru-RU" b="1" dirty="0" smtClean="0">
                <a:solidFill>
                  <a:prstClr val="black"/>
                </a:solidFill>
                <a:latin typeface="Times New Roman" panose="02020603050405020304" pitchFamily="18" charset="0"/>
                <a:cs typeface="Times New Roman" panose="02020603050405020304" pitchFamily="18" charset="0"/>
              </a:rPr>
              <a:t>Российской Федерации</a:t>
            </a:r>
          </a:p>
          <a:p>
            <a:pPr algn="ctr">
              <a:spcBef>
                <a:spcPts val="600"/>
              </a:spcBef>
            </a:pPr>
            <a:r>
              <a:rPr lang="ru-RU" b="1" dirty="0" smtClean="0">
                <a:solidFill>
                  <a:srgbClr val="FF0000"/>
                </a:solidFill>
                <a:latin typeface="Times New Roman" panose="02020603050405020304" pitchFamily="18" charset="0"/>
                <a:cs typeface="Times New Roman" panose="02020603050405020304" pitchFamily="18" charset="0"/>
              </a:rPr>
              <a:t>Глава 24.4 </a:t>
            </a:r>
            <a:r>
              <a:rPr lang="ru-RU" b="1" dirty="0" smtClean="0">
                <a:solidFill>
                  <a:prstClr val="black"/>
                </a:solidFill>
                <a:latin typeface="Times New Roman" panose="02020603050405020304" pitchFamily="18" charset="0"/>
                <a:cs typeface="Times New Roman" panose="02020603050405020304" pitchFamily="18" charset="0"/>
              </a:rPr>
              <a:t>Казначейское сопровождение</a:t>
            </a:r>
            <a:endParaRPr lang="ru-RU" b="1" dirty="0">
              <a:solidFill>
                <a:prstClr val="black"/>
              </a:solidFill>
              <a:latin typeface="Times New Roman" panose="02020603050405020304" pitchFamily="18" charset="0"/>
              <a:cs typeface="Times New Roman" panose="02020603050405020304" pitchFamily="18" charset="0"/>
            </a:endParaRPr>
          </a:p>
        </p:txBody>
      </p:sp>
      <p:cxnSp>
        <p:nvCxnSpPr>
          <p:cNvPr id="27" name="Прямая соединительная линия 26"/>
          <p:cNvCxnSpPr/>
          <p:nvPr/>
        </p:nvCxnSpPr>
        <p:spPr>
          <a:xfrm>
            <a:off x="8124159" y="3119591"/>
            <a:ext cx="1" cy="2025562"/>
          </a:xfrm>
          <a:prstGeom prst="line">
            <a:avLst/>
          </a:prstGeom>
          <a:ln w="1587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Прямая соединительная линия 104"/>
          <p:cNvCxnSpPr>
            <a:stCxn id="19" idx="2"/>
          </p:cNvCxnSpPr>
          <p:nvPr/>
        </p:nvCxnSpPr>
        <p:spPr>
          <a:xfrm>
            <a:off x="5018572" y="3119591"/>
            <a:ext cx="1" cy="2025562"/>
          </a:xfrm>
          <a:prstGeom prst="line">
            <a:avLst/>
          </a:prstGeom>
          <a:ln w="1587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101"/>
          <p:cNvSpPr txBox="1">
            <a:spLocks noChangeArrowheads="1"/>
          </p:cNvSpPr>
          <p:nvPr/>
        </p:nvSpPr>
        <p:spPr bwMode="auto">
          <a:xfrm>
            <a:off x="202021" y="11615"/>
            <a:ext cx="12477371" cy="70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3" tIns="45690" rIns="91383" bIns="45690">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sz="2000">
                <a:solidFill>
                  <a:schemeClr val="tx1"/>
                </a:solidFill>
                <a:latin typeface="Calibri" pitchFamily="34" charset="0"/>
              </a:defRPr>
            </a:lvl4pPr>
            <a:lvl5pPr marL="2057400" indent="-228600" eaLnBrk="0" hangingPunct="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algn="ctr">
              <a:lnSpc>
                <a:spcPct val="100000"/>
              </a:lnSpc>
              <a:spcBef>
                <a:spcPct val="0"/>
              </a:spcBef>
              <a:buFontTx/>
              <a:buNone/>
            </a:pPr>
            <a:r>
              <a:rPr lang="ru-RU" altLang="ru-RU" sz="2000" b="1" dirty="0">
                <a:solidFill>
                  <a:prstClr val="black"/>
                </a:solidFill>
                <a:latin typeface="Times New Roman" panose="02020603050405020304" pitchFamily="18" charset="0"/>
                <a:cs typeface="Times New Roman" panose="02020603050405020304" pitchFamily="18" charset="0"/>
              </a:rPr>
              <a:t>ОСНОВНОЕ ЗАКОНОДАТЕЛЬНОЕ </a:t>
            </a:r>
            <a:r>
              <a:rPr lang="ru-RU" altLang="ru-RU" sz="2000" b="1" dirty="0">
                <a:solidFill>
                  <a:prstClr val="black"/>
                </a:solidFill>
                <a:latin typeface="Times New Roman" panose="02020603050405020304" pitchFamily="18" charset="0"/>
                <a:cs typeface="Times New Roman" panose="02020603050405020304" pitchFamily="18" charset="0"/>
              </a:rPr>
              <a:t>И НОРМАТИВНОЕ ПРАВОВОЕ РЕГУЛИРОВАНИЕ </a:t>
            </a:r>
            <a:endParaRPr lang="ru-RU" altLang="ru-RU" sz="2000" b="1" dirty="0">
              <a:solidFill>
                <a:prstClr val="black"/>
              </a:solidFill>
              <a:latin typeface="Times New Roman" panose="02020603050405020304" pitchFamily="18" charset="0"/>
              <a:cs typeface="Times New Roman" panose="02020603050405020304" pitchFamily="18" charset="0"/>
            </a:endParaRPr>
          </a:p>
          <a:p>
            <a:pPr algn="ctr">
              <a:lnSpc>
                <a:spcPct val="100000"/>
              </a:lnSpc>
              <a:spcBef>
                <a:spcPct val="0"/>
              </a:spcBef>
              <a:buFontTx/>
              <a:buNone/>
            </a:pPr>
            <a:r>
              <a:rPr lang="ru-RU" altLang="ru-RU" sz="2000" b="1" dirty="0">
                <a:solidFill>
                  <a:prstClr val="black"/>
                </a:solidFill>
                <a:latin typeface="Times New Roman" panose="02020603050405020304" pitchFamily="18" charset="0"/>
                <a:cs typeface="Times New Roman" panose="02020603050405020304" pitchFamily="18" charset="0"/>
              </a:rPr>
              <a:t>КАЗНАЧЕЙСКОГО </a:t>
            </a:r>
            <a:r>
              <a:rPr lang="ru-RU" altLang="ru-RU" sz="2000" b="1" dirty="0">
                <a:solidFill>
                  <a:prstClr val="black"/>
                </a:solidFill>
                <a:latin typeface="Times New Roman" panose="02020603050405020304" pitchFamily="18" charset="0"/>
                <a:cs typeface="Times New Roman" panose="02020603050405020304" pitchFamily="18" charset="0"/>
              </a:rPr>
              <a:t>СОПРОВОЖДЕНИЯ</a:t>
            </a:r>
            <a:endParaRPr lang="ru-RU" altLang="ru-RU" sz="2000" b="1" i="1" dirty="0">
              <a:solidFill>
                <a:prstClr val="black"/>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53160" y="7859842"/>
            <a:ext cx="12647494" cy="1136680"/>
          </a:xfrm>
          <a:prstGeom prst="rect">
            <a:avLst/>
          </a:prstGeom>
          <a:solidFill>
            <a:srgbClr val="EBF6F9"/>
          </a:solidFill>
          <a:ln cmpd="sng">
            <a:solidFill>
              <a:schemeClr val="accent3">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388" tIns="0" rIns="91388" bIns="45692" rtlCol="0" anchor="t"/>
          <a:lstStyle/>
          <a:p>
            <a:pPr algn="ctr"/>
            <a:r>
              <a:rPr lang="ru-RU" b="1" dirty="0" smtClean="0">
                <a:solidFill>
                  <a:prstClr val="black"/>
                </a:solidFill>
                <a:latin typeface="Times New Roman" panose="02020603050405020304" pitchFamily="18" charset="0"/>
                <a:cs typeface="Times New Roman" panose="02020603050405020304" pitchFamily="18" charset="0"/>
              </a:rPr>
              <a:t>Федеральный закон о контрактной системе в сфере закупок</a:t>
            </a:r>
            <a:endParaRPr lang="ru-RU" b="1" dirty="0">
              <a:solidFill>
                <a:prstClr val="black"/>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9718157" y="1461267"/>
            <a:ext cx="2929332" cy="1658327"/>
          </a:xfrm>
          <a:prstGeom prst="rect">
            <a:avLst/>
          </a:prstGeom>
          <a:solidFill>
            <a:schemeClr val="accent1">
              <a:lumMod val="20000"/>
              <a:lumOff val="80000"/>
              <a:alpha val="69000"/>
            </a:schemeClr>
          </a:solidFill>
          <a:ln cmpd="sng">
            <a:solidFill>
              <a:schemeClr val="bg2">
                <a:lumMod val="9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388" tIns="0" rIns="91388" bIns="45692" rtlCol="0" anchor="t"/>
          <a:lstStyle/>
          <a:p>
            <a:pPr lvl="0" algn="ctr"/>
            <a:r>
              <a:rPr lang="ru-RU" b="1" dirty="0">
                <a:solidFill>
                  <a:srgbClr val="FF0000"/>
                </a:solidFill>
                <a:latin typeface="Times New Roman" panose="02020603050405020304" pitchFamily="18" charset="0"/>
                <a:cs typeface="Times New Roman" panose="02020603050405020304" pitchFamily="18" charset="0"/>
              </a:rPr>
              <a:t>Статья </a:t>
            </a:r>
            <a:r>
              <a:rPr lang="ru-RU" b="1" dirty="0" smtClean="0">
                <a:solidFill>
                  <a:srgbClr val="FF0000"/>
                </a:solidFill>
                <a:latin typeface="Times New Roman" panose="02020603050405020304" pitchFamily="18" charset="0"/>
                <a:cs typeface="Times New Roman" panose="02020603050405020304" pitchFamily="18" charset="0"/>
              </a:rPr>
              <a:t>242.27</a:t>
            </a:r>
            <a:endParaRPr lang="ru-RU" b="1" dirty="0">
              <a:solidFill>
                <a:srgbClr val="FF0000"/>
              </a:solidFill>
              <a:latin typeface="Times New Roman" panose="02020603050405020304" pitchFamily="18" charset="0"/>
              <a:cs typeface="Times New Roman" panose="02020603050405020304" pitchFamily="18" charset="0"/>
            </a:endParaRPr>
          </a:p>
          <a:p>
            <a:pPr lvl="0" algn="ctr"/>
            <a:r>
              <a:rPr lang="ru-RU" dirty="0">
                <a:solidFill>
                  <a:prstClr val="black"/>
                </a:solidFill>
                <a:latin typeface="Times New Roman" panose="02020603050405020304" pitchFamily="18" charset="0"/>
                <a:cs typeface="Times New Roman" panose="02020603050405020304" pitchFamily="18" charset="0"/>
              </a:rPr>
              <a:t>Казначейское сопровождение средств, предоставленных из бюджета субъекта </a:t>
            </a:r>
            <a:r>
              <a:rPr lang="ru-RU" dirty="0" smtClean="0">
                <a:solidFill>
                  <a:prstClr val="black"/>
                </a:solidFill>
                <a:latin typeface="Times New Roman" panose="02020603050405020304" pitchFamily="18" charset="0"/>
                <a:cs typeface="Times New Roman" panose="02020603050405020304" pitchFamily="18" charset="0"/>
              </a:rPr>
              <a:t>РФ </a:t>
            </a:r>
            <a:r>
              <a:rPr lang="ru-RU" dirty="0">
                <a:solidFill>
                  <a:prstClr val="black"/>
                </a:solidFill>
                <a:latin typeface="Times New Roman" panose="02020603050405020304" pitchFamily="18" charset="0"/>
                <a:cs typeface="Times New Roman" panose="02020603050405020304" pitchFamily="18" charset="0"/>
              </a:rPr>
              <a:t>(местного бюджета)</a:t>
            </a:r>
          </a:p>
        </p:txBody>
      </p:sp>
      <p:sp>
        <p:nvSpPr>
          <p:cNvPr id="9" name="Прямоугольник 8"/>
          <p:cNvSpPr/>
          <p:nvPr/>
        </p:nvSpPr>
        <p:spPr>
          <a:xfrm>
            <a:off x="138223" y="1467808"/>
            <a:ext cx="3232297" cy="1658327"/>
          </a:xfrm>
          <a:prstGeom prst="rect">
            <a:avLst/>
          </a:prstGeom>
          <a:solidFill>
            <a:schemeClr val="accent1">
              <a:lumMod val="20000"/>
              <a:lumOff val="80000"/>
              <a:alpha val="69000"/>
            </a:schemeClr>
          </a:solidFill>
          <a:ln cmpd="sng">
            <a:solidFill>
              <a:schemeClr val="bg2">
                <a:lumMod val="9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388" tIns="0" rIns="91388" bIns="45692" rtlCol="0" anchor="t"/>
          <a:lstStyle/>
          <a:p>
            <a:pPr lvl="0" algn="ctr"/>
            <a:r>
              <a:rPr lang="ru-RU" b="1" dirty="0">
                <a:solidFill>
                  <a:srgbClr val="FF0000"/>
                </a:solidFill>
                <a:latin typeface="Times New Roman" panose="02020603050405020304" pitchFamily="18" charset="0"/>
                <a:cs typeface="Times New Roman" panose="02020603050405020304" pitchFamily="18" charset="0"/>
              </a:rPr>
              <a:t>Статья 242.24 </a:t>
            </a:r>
          </a:p>
          <a:p>
            <a:pPr lvl="0" algn="ctr"/>
            <a:r>
              <a:rPr lang="ru-RU" dirty="0">
                <a:solidFill>
                  <a:prstClr val="black"/>
                </a:solidFill>
                <a:latin typeface="Times New Roman" panose="02020603050405020304" pitchFamily="18" charset="0"/>
                <a:cs typeface="Times New Roman" panose="02020603050405020304" pitchFamily="18" charset="0"/>
              </a:rPr>
              <a:t>Основы казначейского сопровождения средств, предоставленных из </a:t>
            </a:r>
            <a:r>
              <a:rPr lang="ru-RU" dirty="0" smtClean="0">
                <a:solidFill>
                  <a:prstClr val="black"/>
                </a:solidFill>
                <a:latin typeface="Times New Roman" panose="02020603050405020304" pitchFamily="18" charset="0"/>
                <a:cs typeface="Times New Roman" panose="02020603050405020304" pitchFamily="18" charset="0"/>
              </a:rPr>
              <a:t>бюджетов бюджетной системы РФ</a:t>
            </a:r>
            <a:endParaRPr lang="ru-RU" dirty="0">
              <a:solidFill>
                <a:prstClr val="black"/>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6682562" y="1467808"/>
            <a:ext cx="2897369" cy="1658327"/>
          </a:xfrm>
          <a:prstGeom prst="rect">
            <a:avLst/>
          </a:prstGeom>
          <a:solidFill>
            <a:schemeClr val="accent1">
              <a:lumMod val="20000"/>
              <a:lumOff val="80000"/>
              <a:alpha val="69000"/>
            </a:schemeClr>
          </a:solidFill>
          <a:ln cmpd="sng">
            <a:solidFill>
              <a:schemeClr val="bg2">
                <a:lumMod val="9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388" tIns="0" rIns="91388" bIns="45692" rtlCol="0" anchor="t"/>
          <a:lstStyle/>
          <a:p>
            <a:pPr lvl="0" algn="ctr"/>
            <a:r>
              <a:rPr lang="ru-RU" b="1" dirty="0">
                <a:solidFill>
                  <a:srgbClr val="FF0000"/>
                </a:solidFill>
                <a:latin typeface="Times New Roman" panose="02020603050405020304" pitchFamily="18" charset="0"/>
                <a:cs typeface="Times New Roman" panose="02020603050405020304" pitchFamily="18" charset="0"/>
              </a:rPr>
              <a:t>Статья </a:t>
            </a:r>
            <a:r>
              <a:rPr lang="ru-RU" b="1" dirty="0" smtClean="0">
                <a:solidFill>
                  <a:srgbClr val="FF0000"/>
                </a:solidFill>
                <a:latin typeface="Times New Roman" panose="02020603050405020304" pitchFamily="18" charset="0"/>
                <a:cs typeface="Times New Roman" panose="02020603050405020304" pitchFamily="18" charset="0"/>
              </a:rPr>
              <a:t>242.26</a:t>
            </a:r>
            <a:endParaRPr lang="ru-RU" b="1" dirty="0">
              <a:solidFill>
                <a:srgbClr val="FF0000"/>
              </a:solidFill>
              <a:latin typeface="Times New Roman" panose="02020603050405020304" pitchFamily="18" charset="0"/>
              <a:cs typeface="Times New Roman" panose="02020603050405020304" pitchFamily="18" charset="0"/>
            </a:endParaRPr>
          </a:p>
          <a:p>
            <a:pPr lvl="0" algn="ctr"/>
            <a:r>
              <a:rPr lang="ru-RU" dirty="0">
                <a:solidFill>
                  <a:prstClr val="black"/>
                </a:solidFill>
                <a:latin typeface="Times New Roman" panose="02020603050405020304" pitchFamily="18" charset="0"/>
                <a:cs typeface="Times New Roman" panose="02020603050405020304" pitchFamily="18" charset="0"/>
              </a:rPr>
              <a:t>Казначейское сопровождение средств, </a:t>
            </a:r>
            <a:r>
              <a:rPr lang="ru-RU" dirty="0" smtClean="0">
                <a:solidFill>
                  <a:prstClr val="black"/>
                </a:solidFill>
                <a:latin typeface="Times New Roman" panose="02020603050405020304" pitchFamily="18" charset="0"/>
                <a:cs typeface="Times New Roman" panose="02020603050405020304" pitchFamily="18" charset="0"/>
              </a:rPr>
              <a:t>предоставленных </a:t>
            </a:r>
            <a:r>
              <a:rPr lang="ru-RU" dirty="0">
                <a:solidFill>
                  <a:prstClr val="black"/>
                </a:solidFill>
                <a:latin typeface="Times New Roman" panose="02020603050405020304" pitchFamily="18" charset="0"/>
                <a:cs typeface="Times New Roman" panose="02020603050405020304" pitchFamily="18" charset="0"/>
              </a:rPr>
              <a:t>из федерального бюджета</a:t>
            </a:r>
          </a:p>
        </p:txBody>
      </p:sp>
      <p:sp>
        <p:nvSpPr>
          <p:cNvPr id="17" name="Прямоугольник 16"/>
          <p:cNvSpPr/>
          <p:nvPr/>
        </p:nvSpPr>
        <p:spPr>
          <a:xfrm>
            <a:off x="74425" y="3363830"/>
            <a:ext cx="3296095" cy="1537780"/>
          </a:xfrm>
          <a:prstGeom prst="rect">
            <a:avLst/>
          </a:prstGeom>
          <a:solidFill>
            <a:schemeClr val="accent1">
              <a:lumMod val="20000"/>
              <a:lumOff val="80000"/>
              <a:alpha val="69000"/>
            </a:schemeClr>
          </a:solidFill>
          <a:ln cmpd="sng">
            <a:solidFill>
              <a:schemeClr val="bg2">
                <a:lumMod val="9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388" tIns="0" rIns="91388" bIns="45692" rtlCol="0" anchor="t"/>
          <a:lstStyle/>
          <a:p>
            <a:pPr algn="ctr"/>
            <a:r>
              <a:rPr lang="ru-RU" dirty="0" smtClean="0">
                <a:solidFill>
                  <a:prstClr val="black"/>
                </a:solidFill>
                <a:latin typeface="Times New Roman" panose="02020603050405020304" pitchFamily="18" charset="0"/>
                <a:cs typeface="Times New Roman" panose="02020603050405020304" pitchFamily="18" charset="0"/>
              </a:rPr>
              <a:t>Постановление </a:t>
            </a:r>
            <a:r>
              <a:rPr lang="ru-RU" dirty="0">
                <a:solidFill>
                  <a:prstClr val="black"/>
                </a:solidFill>
                <a:latin typeface="Times New Roman" panose="02020603050405020304" pitchFamily="18" charset="0"/>
                <a:cs typeface="Times New Roman" panose="02020603050405020304" pitchFamily="18" charset="0"/>
              </a:rPr>
              <a:t>Правительства </a:t>
            </a:r>
            <a:r>
              <a:rPr lang="ru-RU" dirty="0" smtClean="0">
                <a:solidFill>
                  <a:prstClr val="black"/>
                </a:solidFill>
                <a:latin typeface="Times New Roman" panose="02020603050405020304" pitchFamily="18" charset="0"/>
                <a:cs typeface="Times New Roman" panose="02020603050405020304" pitchFamily="18" charset="0"/>
              </a:rPr>
              <a:t>РФ, </a:t>
            </a:r>
            <a:r>
              <a:rPr lang="ru-RU" dirty="0">
                <a:solidFill>
                  <a:prstClr val="black"/>
                </a:solidFill>
                <a:latin typeface="Times New Roman" panose="02020603050405020304" pitchFamily="18" charset="0"/>
                <a:cs typeface="Times New Roman" panose="02020603050405020304" pitchFamily="18" charset="0"/>
              </a:rPr>
              <a:t>устанавливающее </a:t>
            </a:r>
            <a:r>
              <a:rPr lang="ru-RU" b="1" dirty="0">
                <a:solidFill>
                  <a:prstClr val="black"/>
                </a:solidFill>
                <a:latin typeface="Times New Roman" panose="02020603050405020304" pitchFamily="18" charset="0"/>
                <a:cs typeface="Times New Roman" panose="02020603050405020304" pitchFamily="18" charset="0"/>
              </a:rPr>
              <a:t>общие требования </a:t>
            </a:r>
            <a:r>
              <a:rPr lang="ru-RU" dirty="0">
                <a:solidFill>
                  <a:prstClr val="black"/>
                </a:solidFill>
                <a:latin typeface="Times New Roman" panose="02020603050405020304" pitchFamily="18" charset="0"/>
                <a:cs typeface="Times New Roman" panose="02020603050405020304" pitchFamily="18" charset="0"/>
              </a:rPr>
              <a:t>к порядку казначейского сопровождения средств в валюте </a:t>
            </a:r>
            <a:r>
              <a:rPr lang="ru-RU" dirty="0" smtClean="0">
                <a:solidFill>
                  <a:prstClr val="black"/>
                </a:solidFill>
                <a:latin typeface="Times New Roman" panose="02020603050405020304" pitchFamily="18" charset="0"/>
                <a:cs typeface="Times New Roman" panose="02020603050405020304" pitchFamily="18" charset="0"/>
              </a:rPr>
              <a:t>РФ</a:t>
            </a:r>
            <a:endParaRPr lang="ru-RU" dirty="0">
              <a:solidFill>
                <a:prstClr val="black"/>
              </a:solidFill>
              <a:latin typeface="Times New Roman" panose="02020603050405020304" pitchFamily="18" charset="0"/>
              <a:cs typeface="Times New Roman" panose="02020603050405020304" pitchFamily="18" charset="0"/>
            </a:endParaRPr>
          </a:p>
        </p:txBody>
      </p:sp>
      <p:sp>
        <p:nvSpPr>
          <p:cNvPr id="20" name="Прямоугольник 19"/>
          <p:cNvSpPr/>
          <p:nvPr/>
        </p:nvSpPr>
        <p:spPr>
          <a:xfrm>
            <a:off x="3476851" y="3363829"/>
            <a:ext cx="6103080" cy="1537780"/>
          </a:xfrm>
          <a:prstGeom prst="rect">
            <a:avLst/>
          </a:prstGeom>
          <a:solidFill>
            <a:schemeClr val="accent1">
              <a:lumMod val="20000"/>
              <a:lumOff val="80000"/>
              <a:alpha val="69000"/>
            </a:schemeClr>
          </a:solidFill>
          <a:ln cmpd="sng">
            <a:solidFill>
              <a:schemeClr val="bg2">
                <a:lumMod val="9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388" tIns="0" rIns="91388" bIns="45692" rtlCol="0" anchor="t"/>
          <a:lstStyle/>
          <a:p>
            <a:pPr algn="ctr"/>
            <a:endParaRPr lang="ru-RU" sz="600" dirty="0">
              <a:solidFill>
                <a:prstClr val="black"/>
              </a:solidFill>
            </a:endParaRPr>
          </a:p>
          <a:p>
            <a:pPr algn="ctr"/>
            <a:r>
              <a:rPr lang="ru-RU" dirty="0">
                <a:solidFill>
                  <a:prstClr val="black"/>
                </a:solidFill>
                <a:latin typeface="Times New Roman" panose="02020603050405020304" pitchFamily="18" charset="0"/>
                <a:cs typeface="Times New Roman" panose="02020603050405020304" pitchFamily="18" charset="0"/>
              </a:rPr>
              <a:t>Постановление Правительства </a:t>
            </a:r>
            <a:r>
              <a:rPr lang="ru-RU" dirty="0" smtClean="0">
                <a:solidFill>
                  <a:prstClr val="black"/>
                </a:solidFill>
                <a:latin typeface="Times New Roman" panose="02020603050405020304" pitchFamily="18" charset="0"/>
                <a:cs typeface="Times New Roman" panose="02020603050405020304" pitchFamily="18" charset="0"/>
              </a:rPr>
              <a:t>РФ, </a:t>
            </a:r>
            <a:r>
              <a:rPr lang="ru-RU" dirty="0">
                <a:solidFill>
                  <a:prstClr val="black"/>
                </a:solidFill>
                <a:latin typeface="Times New Roman" panose="02020603050405020304" pitchFamily="18" charset="0"/>
                <a:cs typeface="Times New Roman" panose="02020603050405020304" pitchFamily="18" charset="0"/>
              </a:rPr>
              <a:t>устанавливающее </a:t>
            </a:r>
            <a:r>
              <a:rPr lang="ru-RU" b="1" dirty="0">
                <a:solidFill>
                  <a:prstClr val="black"/>
                </a:solidFill>
                <a:latin typeface="Times New Roman" panose="02020603050405020304" pitchFamily="18" charset="0"/>
                <a:cs typeface="Times New Roman" panose="02020603050405020304" pitchFamily="18" charset="0"/>
              </a:rPr>
              <a:t>Правила</a:t>
            </a:r>
            <a:r>
              <a:rPr lang="ru-RU" dirty="0">
                <a:solidFill>
                  <a:prstClr val="black"/>
                </a:solidFill>
                <a:latin typeface="Times New Roman" panose="02020603050405020304" pitchFamily="18" charset="0"/>
                <a:cs typeface="Times New Roman" panose="02020603050405020304" pitchFamily="18" charset="0"/>
              </a:rPr>
              <a:t> казначейского сопровождения средств в валюте </a:t>
            </a:r>
            <a:r>
              <a:rPr lang="ru-RU" dirty="0" smtClean="0">
                <a:solidFill>
                  <a:prstClr val="black"/>
                </a:solidFill>
                <a:latin typeface="Times New Roman" panose="02020603050405020304" pitchFamily="18" charset="0"/>
                <a:cs typeface="Times New Roman" panose="02020603050405020304" pitchFamily="18" charset="0"/>
              </a:rPr>
              <a:t>РФ в </a:t>
            </a:r>
            <a:r>
              <a:rPr lang="ru-RU" dirty="0">
                <a:solidFill>
                  <a:prstClr val="black"/>
                </a:solidFill>
                <a:latin typeface="Times New Roman" panose="02020603050405020304" pitchFamily="18" charset="0"/>
                <a:cs typeface="Times New Roman" panose="02020603050405020304" pitchFamily="18" charset="0"/>
              </a:rPr>
              <a:t>случаях, установленных </a:t>
            </a:r>
            <a:r>
              <a:rPr lang="ru-RU" dirty="0" smtClean="0">
                <a:solidFill>
                  <a:prstClr val="black"/>
                </a:solidFill>
                <a:latin typeface="Times New Roman" panose="02020603050405020304" pitchFamily="18" charset="0"/>
                <a:cs typeface="Times New Roman" panose="02020603050405020304" pitchFamily="18" charset="0"/>
              </a:rPr>
              <a:t>федеральными законами, решениями Правительства РФ</a:t>
            </a:r>
            <a:endParaRPr lang="ru-RU" dirty="0">
              <a:solidFill>
                <a:prstClr val="black"/>
              </a:solidFill>
              <a:latin typeface="Times New Roman" panose="02020603050405020304" pitchFamily="18" charset="0"/>
              <a:cs typeface="Times New Roman" panose="02020603050405020304" pitchFamily="18" charset="0"/>
            </a:endParaRPr>
          </a:p>
        </p:txBody>
      </p:sp>
      <p:sp>
        <p:nvSpPr>
          <p:cNvPr id="38" name="Прямоугольник 37"/>
          <p:cNvSpPr/>
          <p:nvPr/>
        </p:nvSpPr>
        <p:spPr>
          <a:xfrm>
            <a:off x="4048376" y="8289958"/>
            <a:ext cx="4678325" cy="592668"/>
          </a:xfrm>
          <a:prstGeom prst="rect">
            <a:avLst/>
          </a:prstGeom>
          <a:solidFill>
            <a:schemeClr val="accent1">
              <a:lumMod val="20000"/>
              <a:lumOff val="80000"/>
              <a:alpha val="69000"/>
            </a:schemeClr>
          </a:solidFill>
          <a:ln cmpd="sng">
            <a:solidFill>
              <a:schemeClr val="bg2">
                <a:lumMod val="9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388" tIns="0" rIns="91388" bIns="45692" rtlCol="0" anchor="t"/>
          <a:lstStyle/>
          <a:p>
            <a:pPr algn="ctr"/>
            <a:r>
              <a:rPr lang="ru-RU" b="1" dirty="0">
                <a:solidFill>
                  <a:srgbClr val="FF0000"/>
                </a:solidFill>
                <a:latin typeface="Times New Roman" panose="02020603050405020304" pitchFamily="18" charset="0"/>
                <a:cs typeface="Times New Roman" panose="02020603050405020304" pitchFamily="18" charset="0"/>
              </a:rPr>
              <a:t>Статья 35.1 </a:t>
            </a:r>
          </a:p>
          <a:p>
            <a:pPr algn="ctr"/>
            <a:r>
              <a:rPr lang="ru-RU" dirty="0">
                <a:solidFill>
                  <a:schemeClr val="tx1"/>
                </a:solidFill>
                <a:latin typeface="Times New Roman" panose="02020603050405020304" pitchFamily="18" charset="0"/>
                <a:cs typeface="Times New Roman" panose="02020603050405020304" pitchFamily="18" charset="0"/>
              </a:rPr>
              <a:t>Казначейское сопровождение </a:t>
            </a:r>
          </a:p>
          <a:p>
            <a:endParaRPr lang="ru-RU" sz="1300" b="1" dirty="0">
              <a:solidFill>
                <a:srgbClr val="FF0000"/>
              </a:solidFill>
              <a:latin typeface="Calibri" pitchFamily="34" charset="0"/>
              <a:cs typeface="Arial" charset="0"/>
            </a:endParaRPr>
          </a:p>
        </p:txBody>
      </p:sp>
      <p:sp>
        <p:nvSpPr>
          <p:cNvPr id="51" name="Прямоугольник 50"/>
          <p:cNvSpPr/>
          <p:nvPr/>
        </p:nvSpPr>
        <p:spPr>
          <a:xfrm>
            <a:off x="74428" y="6892147"/>
            <a:ext cx="9505504" cy="636829"/>
          </a:xfrm>
          <a:prstGeom prst="rect">
            <a:avLst/>
          </a:prstGeom>
          <a:solidFill>
            <a:schemeClr val="accent1">
              <a:lumMod val="20000"/>
              <a:lumOff val="80000"/>
              <a:alpha val="25000"/>
            </a:schemeClr>
          </a:solidFill>
          <a:ln cmpd="sng">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388" tIns="0" rIns="91388" bIns="45692" rtlCol="0" anchor="t"/>
          <a:lstStyle/>
          <a:p>
            <a:pPr algn="ctr"/>
            <a:r>
              <a:rPr lang="ru-RU" dirty="0" smtClean="0">
                <a:solidFill>
                  <a:prstClr val="black"/>
                </a:solidFill>
                <a:latin typeface="Times New Roman" panose="02020603050405020304" pitchFamily="18" charset="0"/>
                <a:cs typeface="Times New Roman" panose="02020603050405020304" pitchFamily="18" charset="0"/>
              </a:rPr>
              <a:t>Нормативные </a:t>
            </a:r>
            <a:r>
              <a:rPr lang="ru-RU" dirty="0">
                <a:solidFill>
                  <a:prstClr val="black"/>
                </a:solidFill>
                <a:latin typeface="Times New Roman" panose="02020603050405020304" pitchFamily="18" charset="0"/>
                <a:cs typeface="Times New Roman" panose="02020603050405020304" pitchFamily="18" charset="0"/>
              </a:rPr>
              <a:t>правовые акты Министерства финансов Российской Федерации и </a:t>
            </a:r>
            <a:endParaRPr lang="ru-RU" dirty="0" smtClean="0">
              <a:solidFill>
                <a:prstClr val="black"/>
              </a:solidFill>
              <a:latin typeface="Times New Roman" panose="02020603050405020304" pitchFamily="18" charset="0"/>
              <a:cs typeface="Times New Roman" panose="02020603050405020304" pitchFamily="18" charset="0"/>
            </a:endParaRPr>
          </a:p>
          <a:p>
            <a:pPr algn="ctr"/>
            <a:r>
              <a:rPr lang="ru-RU" dirty="0" smtClean="0">
                <a:solidFill>
                  <a:prstClr val="black"/>
                </a:solidFill>
                <a:latin typeface="Times New Roman" panose="02020603050405020304" pitchFamily="18" charset="0"/>
                <a:cs typeface="Times New Roman" panose="02020603050405020304" pitchFamily="18" charset="0"/>
              </a:rPr>
              <a:t>Федерального </a:t>
            </a:r>
            <a:r>
              <a:rPr lang="ru-RU" dirty="0">
                <a:solidFill>
                  <a:prstClr val="black"/>
                </a:solidFill>
                <a:latin typeface="Times New Roman" panose="02020603050405020304" pitchFamily="18" charset="0"/>
                <a:cs typeface="Times New Roman" panose="02020603050405020304" pitchFamily="18" charset="0"/>
              </a:rPr>
              <a:t>казначейства</a:t>
            </a:r>
          </a:p>
        </p:txBody>
      </p:sp>
      <p:cxnSp>
        <p:nvCxnSpPr>
          <p:cNvPr id="53" name="Прямая со стрелкой 52"/>
          <p:cNvCxnSpPr/>
          <p:nvPr/>
        </p:nvCxnSpPr>
        <p:spPr>
          <a:xfrm>
            <a:off x="8147560" y="4345460"/>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Прямоугольник 24"/>
          <p:cNvSpPr/>
          <p:nvPr/>
        </p:nvSpPr>
        <p:spPr>
          <a:xfrm>
            <a:off x="3476851" y="5145153"/>
            <a:ext cx="6103080" cy="1553360"/>
          </a:xfrm>
          <a:prstGeom prst="rect">
            <a:avLst/>
          </a:prstGeom>
          <a:solidFill>
            <a:schemeClr val="accent1">
              <a:lumMod val="20000"/>
              <a:lumOff val="80000"/>
              <a:alpha val="69000"/>
            </a:schemeClr>
          </a:solidFill>
          <a:ln cmpd="sng">
            <a:solidFill>
              <a:schemeClr val="bg2">
                <a:lumMod val="9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388" tIns="0" rIns="91388" bIns="45692" rtlCol="0" anchor="t"/>
          <a:lstStyle/>
          <a:p>
            <a:pPr algn="ctr"/>
            <a:r>
              <a:rPr lang="ru-RU" dirty="0">
                <a:solidFill>
                  <a:prstClr val="black"/>
                </a:solidFill>
                <a:latin typeface="Times New Roman" panose="02020603050405020304" pitchFamily="18" charset="0"/>
                <a:cs typeface="Times New Roman" panose="02020603050405020304" pitchFamily="18" charset="0"/>
              </a:rPr>
              <a:t>Постановление Правительства </a:t>
            </a:r>
            <a:r>
              <a:rPr lang="ru-RU" dirty="0" smtClean="0">
                <a:solidFill>
                  <a:prstClr val="black"/>
                </a:solidFill>
                <a:latin typeface="Times New Roman" panose="02020603050405020304" pitchFamily="18" charset="0"/>
                <a:cs typeface="Times New Roman" panose="02020603050405020304" pitchFamily="18" charset="0"/>
              </a:rPr>
              <a:t>РФ, </a:t>
            </a:r>
            <a:r>
              <a:rPr lang="ru-RU" dirty="0">
                <a:solidFill>
                  <a:prstClr val="black"/>
                </a:solidFill>
                <a:latin typeface="Times New Roman" panose="02020603050405020304" pitchFamily="18" charset="0"/>
                <a:cs typeface="Times New Roman" panose="02020603050405020304" pitchFamily="18" charset="0"/>
              </a:rPr>
              <a:t>устанавливающее </a:t>
            </a:r>
            <a:r>
              <a:rPr lang="ru-RU" b="1" dirty="0">
                <a:solidFill>
                  <a:prstClr val="black"/>
                </a:solidFill>
                <a:latin typeface="Times New Roman" panose="02020603050405020304" pitchFamily="18" charset="0"/>
                <a:cs typeface="Times New Roman" panose="02020603050405020304" pitchFamily="18" charset="0"/>
              </a:rPr>
              <a:t>Правила</a:t>
            </a:r>
            <a:r>
              <a:rPr lang="ru-RU" dirty="0">
                <a:solidFill>
                  <a:prstClr val="black"/>
                </a:solidFill>
                <a:latin typeface="Times New Roman" panose="02020603050405020304" pitchFamily="18" charset="0"/>
                <a:cs typeface="Times New Roman" panose="02020603050405020304" pitchFamily="18" charset="0"/>
              </a:rPr>
              <a:t> казначейского сопровождения средств государственного оборонного заказа в валюте </a:t>
            </a:r>
            <a:r>
              <a:rPr lang="ru-RU" dirty="0" smtClean="0">
                <a:solidFill>
                  <a:prstClr val="black"/>
                </a:solidFill>
                <a:latin typeface="Times New Roman" panose="02020603050405020304" pitchFamily="18" charset="0"/>
                <a:cs typeface="Times New Roman" panose="02020603050405020304" pitchFamily="18" charset="0"/>
              </a:rPr>
              <a:t>РФ в </a:t>
            </a:r>
            <a:r>
              <a:rPr lang="ru-RU" dirty="0">
                <a:solidFill>
                  <a:prstClr val="black"/>
                </a:solidFill>
                <a:latin typeface="Times New Roman" panose="02020603050405020304" pitchFamily="18" charset="0"/>
                <a:cs typeface="Times New Roman" panose="02020603050405020304" pitchFamily="18" charset="0"/>
              </a:rPr>
              <a:t>случаях, установленных </a:t>
            </a:r>
            <a:r>
              <a:rPr lang="ru-RU" dirty="0" smtClean="0">
                <a:solidFill>
                  <a:prstClr val="black"/>
                </a:solidFill>
                <a:latin typeface="Times New Roman" panose="02020603050405020304" pitchFamily="18" charset="0"/>
                <a:cs typeface="Times New Roman" panose="02020603050405020304" pitchFamily="18" charset="0"/>
              </a:rPr>
              <a:t>федеральными </a:t>
            </a:r>
            <a:r>
              <a:rPr lang="ru-RU" dirty="0">
                <a:solidFill>
                  <a:prstClr val="black"/>
                </a:solidFill>
                <a:latin typeface="Times New Roman" panose="02020603050405020304" pitchFamily="18" charset="0"/>
                <a:cs typeface="Times New Roman" panose="02020603050405020304" pitchFamily="18" charset="0"/>
              </a:rPr>
              <a:t>законами, решениями Правительства РФ</a:t>
            </a:r>
          </a:p>
          <a:p>
            <a:pPr algn="ctr"/>
            <a:endParaRPr lang="ru-RU" sz="1600" dirty="0">
              <a:solidFill>
                <a:prstClr val="black"/>
              </a:solidFill>
            </a:endParaRPr>
          </a:p>
        </p:txBody>
      </p:sp>
      <p:cxnSp>
        <p:nvCxnSpPr>
          <p:cNvPr id="49" name="Прямая со стрелкой 48"/>
          <p:cNvCxnSpPr/>
          <p:nvPr/>
        </p:nvCxnSpPr>
        <p:spPr>
          <a:xfrm>
            <a:off x="1750821" y="4896853"/>
            <a:ext cx="0" cy="1993046"/>
          </a:xfrm>
          <a:prstGeom prst="straightConnector1">
            <a:avLst/>
          </a:prstGeom>
          <a:ln w="1587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a:off x="6686100" y="6698513"/>
            <a:ext cx="1778" cy="192510"/>
          </a:xfrm>
          <a:prstGeom prst="straightConnector1">
            <a:avLst/>
          </a:prstGeom>
          <a:ln w="1587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Номер слайда 2"/>
          <p:cNvSpPr>
            <a:spLocks noGrp="1"/>
          </p:cNvSpPr>
          <p:nvPr>
            <p:ph type="sldNum" sz="quarter" idx="12"/>
          </p:nvPr>
        </p:nvSpPr>
        <p:spPr>
          <a:xfrm>
            <a:off x="11700620" y="9090029"/>
            <a:ext cx="994634" cy="511175"/>
          </a:xfrm>
        </p:spPr>
        <p:txBody>
          <a:bodyPr/>
          <a:lstStyle/>
          <a:p>
            <a:pPr>
              <a:defRPr/>
            </a:pPr>
            <a:r>
              <a:rPr lang="ru-RU" dirty="0" smtClean="0">
                <a:solidFill>
                  <a:prstClr val="black">
                    <a:tint val="75000"/>
                  </a:prstClr>
                </a:solidFill>
              </a:rPr>
              <a:t>41</a:t>
            </a:r>
            <a:endParaRPr lang="ru-RU" dirty="0">
              <a:solidFill>
                <a:prstClr val="black">
                  <a:tint val="75000"/>
                </a:prstClr>
              </a:solidFill>
            </a:endParaRPr>
          </a:p>
        </p:txBody>
      </p:sp>
      <p:sp>
        <p:nvSpPr>
          <p:cNvPr id="19" name="Прямоугольник 18"/>
          <p:cNvSpPr/>
          <p:nvPr/>
        </p:nvSpPr>
        <p:spPr>
          <a:xfrm>
            <a:off x="3476851" y="1461267"/>
            <a:ext cx="3083442" cy="1658327"/>
          </a:xfrm>
          <a:prstGeom prst="rect">
            <a:avLst/>
          </a:prstGeom>
          <a:solidFill>
            <a:schemeClr val="accent1">
              <a:lumMod val="20000"/>
              <a:lumOff val="80000"/>
              <a:alpha val="69000"/>
            </a:schemeClr>
          </a:solidFill>
          <a:ln cmpd="sng">
            <a:solidFill>
              <a:schemeClr val="bg2">
                <a:lumMod val="9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388" tIns="0" rIns="91388" bIns="45692" rtlCol="0" anchor="t"/>
          <a:lstStyle/>
          <a:p>
            <a:pPr lvl="0" algn="ctr"/>
            <a:r>
              <a:rPr lang="ru-RU" b="1" dirty="0">
                <a:solidFill>
                  <a:srgbClr val="FF0000"/>
                </a:solidFill>
                <a:latin typeface="Times New Roman" panose="02020603050405020304" pitchFamily="18" charset="0"/>
                <a:cs typeface="Times New Roman" panose="02020603050405020304" pitchFamily="18" charset="0"/>
              </a:rPr>
              <a:t>Статья </a:t>
            </a:r>
            <a:r>
              <a:rPr lang="ru-RU" b="1" dirty="0" smtClean="0">
                <a:solidFill>
                  <a:srgbClr val="FF0000"/>
                </a:solidFill>
                <a:latin typeface="Times New Roman" panose="02020603050405020304" pitchFamily="18" charset="0"/>
                <a:cs typeface="Times New Roman" panose="02020603050405020304" pitchFamily="18" charset="0"/>
              </a:rPr>
              <a:t>242.25 </a:t>
            </a:r>
            <a:endParaRPr lang="ru-RU" b="1" dirty="0">
              <a:solidFill>
                <a:srgbClr val="FF0000"/>
              </a:solidFill>
              <a:latin typeface="Times New Roman" panose="02020603050405020304" pitchFamily="18" charset="0"/>
              <a:cs typeface="Times New Roman" panose="02020603050405020304" pitchFamily="18" charset="0"/>
            </a:endParaRPr>
          </a:p>
          <a:p>
            <a:pPr lvl="0" algn="ctr"/>
            <a:r>
              <a:rPr lang="ru-RU" dirty="0" smtClean="0">
                <a:solidFill>
                  <a:prstClr val="black"/>
                </a:solidFill>
                <a:latin typeface="Times New Roman" panose="02020603050405020304" pitchFamily="18" charset="0"/>
                <a:cs typeface="Times New Roman" panose="02020603050405020304" pitchFamily="18" charset="0"/>
              </a:rPr>
              <a:t>Особенности казначейского </a:t>
            </a:r>
            <a:r>
              <a:rPr lang="ru-RU" dirty="0">
                <a:solidFill>
                  <a:prstClr val="black"/>
                </a:solidFill>
                <a:latin typeface="Times New Roman" panose="02020603050405020304" pitchFamily="18" charset="0"/>
                <a:cs typeface="Times New Roman" panose="02020603050405020304" pitchFamily="18" charset="0"/>
              </a:rPr>
              <a:t>сопровождения </a:t>
            </a:r>
            <a:r>
              <a:rPr lang="ru-RU" dirty="0" smtClean="0">
                <a:solidFill>
                  <a:prstClr val="black"/>
                </a:solidFill>
                <a:latin typeface="Times New Roman" panose="02020603050405020304" pitchFamily="18" charset="0"/>
                <a:cs typeface="Times New Roman" panose="02020603050405020304" pitchFamily="18" charset="0"/>
              </a:rPr>
              <a:t>целевых средств по отдельным решениям Правительства РФ</a:t>
            </a:r>
            <a:endParaRPr lang="ru-RU" dirty="0">
              <a:solidFill>
                <a:prstClr val="black"/>
              </a:solidFill>
              <a:latin typeface="Times New Roman" panose="02020603050405020304" pitchFamily="18" charset="0"/>
              <a:cs typeface="Times New Roman" panose="02020603050405020304" pitchFamily="18" charset="0"/>
            </a:endParaRPr>
          </a:p>
        </p:txBody>
      </p:sp>
      <p:cxnSp>
        <p:nvCxnSpPr>
          <p:cNvPr id="42" name="Прямая со стрелкой 41"/>
          <p:cNvCxnSpPr>
            <a:endCxn id="17" idx="0"/>
          </p:cNvCxnSpPr>
          <p:nvPr/>
        </p:nvCxnSpPr>
        <p:spPr>
          <a:xfrm>
            <a:off x="1722475" y="3126135"/>
            <a:ext cx="1" cy="237699"/>
          </a:xfrm>
          <a:prstGeom prst="straightConnector1">
            <a:avLst/>
          </a:prstGeom>
          <a:ln w="1587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3246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8377" y="337784"/>
            <a:ext cx="12563395" cy="707872"/>
          </a:xfrm>
          <a:prstGeom prst="rect">
            <a:avLst/>
          </a:prstGeom>
          <a:noFill/>
          <a:ln>
            <a:noFill/>
          </a:ln>
        </p:spPr>
        <p:txBody>
          <a:bodyPr wrap="square" lIns="91426" tIns="45713" rIns="91426" bIns="45713" rtlCol="0">
            <a:spAutoFit/>
          </a:bodyPr>
          <a:lstStyle/>
          <a:p>
            <a:pPr algn="ctr">
              <a:spcBef>
                <a:spcPts val="0"/>
              </a:spcBef>
              <a:spcAft>
                <a:spcPts val="0"/>
              </a:spcAft>
            </a:pPr>
            <a:r>
              <a:rPr lang="ru-RU" sz="2000" b="1" dirty="0">
                <a:latin typeface="Times New Roman" panose="02020603050405020304" pitchFamily="18" charset="0"/>
                <a:cs typeface="Times New Roman" panose="02020603050405020304" pitchFamily="18" charset="0"/>
              </a:rPr>
              <a:t>СТАТЬЯ 5 ПРОЕКТА ФЕДЕРАЛЬНОГО ЗАКОНА </a:t>
            </a:r>
            <a:r>
              <a:rPr lang="ru-RU" sz="2000" b="1" dirty="0">
                <a:latin typeface="Times New Roman" panose="02020603050405020304" pitchFamily="18" charset="0"/>
                <a:cs typeface="Times New Roman" panose="02020603050405020304" pitchFamily="18" charset="0"/>
              </a:rPr>
              <a:t>О </a:t>
            </a:r>
            <a:r>
              <a:rPr lang="ru-RU" sz="2000" b="1" dirty="0">
                <a:latin typeface="Times New Roman" panose="02020603050405020304" pitchFamily="18" charset="0"/>
                <a:cs typeface="Times New Roman" panose="02020603050405020304" pitchFamily="18" charset="0"/>
              </a:rPr>
              <a:t>ФЕДЕРАЛЬНОМ БЮДЖЕТЕ НА 2019 ГОД И ПЛАНОВЫЙ ПЕРИОД 2020 И 2021 ГОДОВ</a:t>
            </a:r>
          </a:p>
        </p:txBody>
      </p:sp>
      <p:sp>
        <p:nvSpPr>
          <p:cNvPr id="6" name="Прямоугольник 5"/>
          <p:cNvSpPr/>
          <p:nvPr/>
        </p:nvSpPr>
        <p:spPr>
          <a:xfrm>
            <a:off x="118598" y="2245483"/>
            <a:ext cx="1901588" cy="2422816"/>
          </a:xfrm>
          <a:prstGeom prst="rect">
            <a:avLst/>
          </a:prstGeom>
          <a:solidFill>
            <a:schemeClr val="accent1">
              <a:lumMod val="20000"/>
              <a:lumOff val="8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ru-RU" dirty="0" smtClean="0">
                <a:solidFill>
                  <a:schemeClr val="tx1"/>
                </a:solidFill>
                <a:latin typeface="Times New Roman" panose="02020603050405020304" pitchFamily="18" charset="0"/>
                <a:cs typeface="Times New Roman" panose="02020603050405020304" pitchFamily="18" charset="0"/>
              </a:rPr>
              <a:t>субсидии и бюджетные инвестиции </a:t>
            </a:r>
          </a:p>
          <a:p>
            <a:pPr algn="ctr"/>
            <a:r>
              <a:rPr lang="ru-RU" dirty="0" smtClean="0">
                <a:solidFill>
                  <a:schemeClr val="tx1"/>
                </a:solidFill>
                <a:latin typeface="Times New Roman" panose="02020603050405020304" pitchFamily="18" charset="0"/>
                <a:cs typeface="Times New Roman" panose="02020603050405020304" pitchFamily="18" charset="0"/>
              </a:rPr>
              <a:t>юр. лицам</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2251471" y="2254707"/>
            <a:ext cx="1905859" cy="2413592"/>
          </a:xfrm>
          <a:prstGeom prst="rect">
            <a:avLst/>
          </a:prstGeom>
          <a:solidFill>
            <a:schemeClr val="accent1">
              <a:lumMod val="20000"/>
              <a:lumOff val="8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ru-RU" dirty="0">
                <a:solidFill>
                  <a:schemeClr val="tx1"/>
                </a:solidFill>
                <a:latin typeface="Times New Roman" panose="02020603050405020304" pitchFamily="18" charset="0"/>
                <a:cs typeface="Times New Roman" panose="02020603050405020304" pitchFamily="18" charset="0"/>
              </a:rPr>
              <a:t>взносы в уставные (складочные) капиталы, вклады в </a:t>
            </a:r>
            <a:r>
              <a:rPr lang="ru-RU" dirty="0" smtClean="0">
                <a:solidFill>
                  <a:schemeClr val="tx1"/>
                </a:solidFill>
                <a:latin typeface="Times New Roman" panose="02020603050405020304" pitchFamily="18" charset="0"/>
                <a:cs typeface="Times New Roman" panose="02020603050405020304" pitchFamily="18" charset="0"/>
              </a:rPr>
              <a:t>имущество</a:t>
            </a:r>
          </a:p>
          <a:p>
            <a:pPr algn="ctr"/>
            <a:r>
              <a:rPr lang="ru-RU" dirty="0" smtClean="0">
                <a:solidFill>
                  <a:schemeClr val="tx1"/>
                </a:solidFill>
                <a:latin typeface="Times New Roman" panose="02020603050405020304" pitchFamily="18" charset="0"/>
                <a:cs typeface="Times New Roman" panose="02020603050405020304" pitchFamily="18" charset="0"/>
              </a:rPr>
              <a:t> юр. лиц</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118604" y="5080590"/>
            <a:ext cx="4038729" cy="1828800"/>
          </a:xfrm>
          <a:prstGeom prst="rect">
            <a:avLst/>
          </a:prstGeom>
          <a:solidFill>
            <a:schemeClr val="accent1">
              <a:lumMod val="20000"/>
              <a:lumOff val="8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ru-RU" dirty="0">
                <a:solidFill>
                  <a:schemeClr val="tx1"/>
                </a:solidFill>
                <a:latin typeface="Times New Roman" panose="02020603050405020304" pitchFamily="18" charset="0"/>
                <a:cs typeface="Times New Roman" panose="02020603050405020304" pitchFamily="18" charset="0"/>
              </a:rPr>
              <a:t>а</a:t>
            </a:r>
            <a:r>
              <a:rPr lang="ru-RU" dirty="0" smtClean="0">
                <a:solidFill>
                  <a:schemeClr val="tx1"/>
                </a:solidFill>
                <a:latin typeface="Times New Roman" panose="02020603050405020304" pitchFamily="18" charset="0"/>
                <a:cs typeface="Times New Roman" panose="02020603050405020304" pitchFamily="18" charset="0"/>
              </a:rPr>
              <a:t>вансовые платежи по </a:t>
            </a:r>
            <a:r>
              <a:rPr lang="ru-RU" dirty="0">
                <a:solidFill>
                  <a:schemeClr val="tx1"/>
                </a:solidFill>
                <a:latin typeface="Times New Roman" panose="02020603050405020304" pitchFamily="18" charset="0"/>
                <a:cs typeface="Times New Roman" panose="02020603050405020304" pitchFamily="18" charset="0"/>
              </a:rPr>
              <a:t>контрактам (договорам</a:t>
            </a:r>
            <a:r>
              <a:rPr lang="ru-RU" dirty="0" smtClean="0">
                <a:solidFill>
                  <a:schemeClr val="tx1"/>
                </a:solidFill>
                <a:latin typeface="Times New Roman" panose="02020603050405020304" pitchFamily="18" charset="0"/>
                <a:cs typeface="Times New Roman" panose="02020603050405020304" pitchFamily="18" charset="0"/>
              </a:rPr>
              <a:t>), заключаемым юр. лицами получающими субсидии, бюджетные инвестиции, </a:t>
            </a:r>
          </a:p>
          <a:p>
            <a:pPr algn="ctr"/>
            <a:r>
              <a:rPr lang="ru-RU" dirty="0" smtClean="0">
                <a:solidFill>
                  <a:schemeClr val="tx1"/>
                </a:solidFill>
                <a:latin typeface="Times New Roman" panose="02020603050405020304" pitchFamily="18" charset="0"/>
                <a:cs typeface="Times New Roman" panose="02020603050405020304" pitchFamily="18" charset="0"/>
              </a:rPr>
              <a:t>взносы </a:t>
            </a:r>
            <a:r>
              <a:rPr lang="ru-RU" dirty="0">
                <a:solidFill>
                  <a:schemeClr val="tx1"/>
                </a:solidFill>
                <a:latin typeface="Times New Roman" panose="02020603050405020304" pitchFamily="18" charset="0"/>
                <a:cs typeface="Times New Roman" panose="02020603050405020304" pitchFamily="18" charset="0"/>
              </a:rPr>
              <a:t>(</a:t>
            </a:r>
            <a:r>
              <a:rPr lang="ru-RU" dirty="0" smtClean="0">
                <a:solidFill>
                  <a:schemeClr val="tx1"/>
                </a:solidFill>
                <a:latin typeface="Times New Roman" panose="02020603050405020304" pitchFamily="18" charset="0"/>
                <a:cs typeface="Times New Roman" panose="02020603050405020304" pitchFamily="18" charset="0"/>
              </a:rPr>
              <a:t>вклады)</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417248" y="2245481"/>
            <a:ext cx="1920232" cy="2422818"/>
          </a:xfrm>
          <a:prstGeom prst="rect">
            <a:avLst/>
          </a:prstGeom>
          <a:solidFill>
            <a:schemeClr val="accent1">
              <a:lumMod val="20000"/>
              <a:lumOff val="8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ru-RU" dirty="0" smtClean="0">
                <a:solidFill>
                  <a:schemeClr val="tx1"/>
                </a:solidFill>
                <a:latin typeface="Times New Roman" panose="02020603050405020304" pitchFamily="18" charset="0"/>
                <a:cs typeface="Times New Roman" panose="02020603050405020304" pitchFamily="18" charset="0"/>
              </a:rPr>
              <a:t>авансовые платежи </a:t>
            </a:r>
            <a:r>
              <a:rPr lang="ru-RU" dirty="0">
                <a:solidFill>
                  <a:schemeClr val="tx1"/>
                </a:solidFill>
                <a:latin typeface="Times New Roman" panose="02020603050405020304" pitchFamily="18" charset="0"/>
                <a:cs typeface="Times New Roman" panose="02020603050405020304" pitchFamily="18" charset="0"/>
              </a:rPr>
              <a:t>по ГК, заключаемым на сумму </a:t>
            </a:r>
            <a:endParaRPr lang="ru-RU" dirty="0" smtClean="0">
              <a:solidFill>
                <a:schemeClr val="tx1"/>
              </a:solidFill>
              <a:latin typeface="Times New Roman" panose="02020603050405020304" pitchFamily="18" charset="0"/>
              <a:cs typeface="Times New Roman" panose="02020603050405020304" pitchFamily="18" charset="0"/>
            </a:endParaRPr>
          </a:p>
          <a:p>
            <a:pPr algn="ctr"/>
            <a:r>
              <a:rPr lang="ru-RU" dirty="0" smtClean="0">
                <a:solidFill>
                  <a:schemeClr val="tx1"/>
                </a:solidFill>
                <a:latin typeface="Times New Roman" panose="02020603050405020304" pitchFamily="18" charset="0"/>
                <a:cs typeface="Times New Roman" panose="02020603050405020304" pitchFamily="18" charset="0"/>
              </a:rPr>
              <a:t>100 </a:t>
            </a:r>
            <a:r>
              <a:rPr lang="ru-RU" dirty="0">
                <a:solidFill>
                  <a:schemeClr val="tx1"/>
                </a:solidFill>
                <a:latin typeface="Times New Roman" panose="02020603050405020304" pitchFamily="18" charset="0"/>
                <a:cs typeface="Times New Roman" panose="02020603050405020304" pitchFamily="18" charset="0"/>
              </a:rPr>
              <a:t>000,0 тыс. рублей и более</a:t>
            </a:r>
          </a:p>
        </p:txBody>
      </p:sp>
      <p:sp>
        <p:nvSpPr>
          <p:cNvPr id="11" name="Прямоугольник 10"/>
          <p:cNvSpPr/>
          <p:nvPr/>
        </p:nvSpPr>
        <p:spPr>
          <a:xfrm>
            <a:off x="6498090" y="2261211"/>
            <a:ext cx="1975154" cy="2421391"/>
          </a:xfrm>
          <a:prstGeom prst="rect">
            <a:avLst/>
          </a:prstGeom>
          <a:solidFill>
            <a:schemeClr val="accent1">
              <a:lumMod val="20000"/>
              <a:lumOff val="8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ru-RU" sz="1400" dirty="0">
                <a:solidFill>
                  <a:schemeClr val="tx1"/>
                </a:solidFill>
              </a:rPr>
              <a:t> </a:t>
            </a:r>
            <a:r>
              <a:rPr lang="ru-RU" dirty="0" smtClean="0">
                <a:solidFill>
                  <a:schemeClr val="tx1"/>
                </a:solidFill>
                <a:latin typeface="Times New Roman" panose="02020603050405020304" pitchFamily="18" charset="0"/>
                <a:cs typeface="Times New Roman" panose="02020603050405020304" pitchFamily="18" charset="0"/>
              </a:rPr>
              <a:t>авансовые платежи </a:t>
            </a:r>
            <a:r>
              <a:rPr lang="ru-RU" dirty="0">
                <a:solidFill>
                  <a:schemeClr val="tx1"/>
                </a:solidFill>
                <a:latin typeface="Times New Roman" panose="02020603050405020304" pitchFamily="18" charset="0"/>
                <a:cs typeface="Times New Roman" panose="02020603050405020304" pitchFamily="18" charset="0"/>
              </a:rPr>
              <a:t>по </a:t>
            </a:r>
            <a:r>
              <a:rPr lang="ru-RU" dirty="0" smtClean="0">
                <a:solidFill>
                  <a:schemeClr val="tx1"/>
                </a:solidFill>
                <a:latin typeface="Times New Roman" panose="02020603050405020304" pitchFamily="18" charset="0"/>
                <a:cs typeface="Times New Roman" panose="02020603050405020304" pitchFamily="18" charset="0"/>
              </a:rPr>
              <a:t>контрактам </a:t>
            </a:r>
            <a:r>
              <a:rPr lang="ru-RU" dirty="0">
                <a:solidFill>
                  <a:schemeClr val="tx1"/>
                </a:solidFill>
                <a:latin typeface="Times New Roman" panose="02020603050405020304" pitchFamily="18" charset="0"/>
                <a:cs typeface="Times New Roman" panose="02020603050405020304" pitchFamily="18" charset="0"/>
              </a:rPr>
              <a:t>(договорам), заключаемыми на сумму </a:t>
            </a:r>
            <a:endParaRPr lang="ru-RU" dirty="0" smtClean="0">
              <a:solidFill>
                <a:schemeClr val="tx1"/>
              </a:solidFill>
              <a:latin typeface="Times New Roman" panose="02020603050405020304" pitchFamily="18" charset="0"/>
              <a:cs typeface="Times New Roman" panose="02020603050405020304" pitchFamily="18" charset="0"/>
            </a:endParaRPr>
          </a:p>
          <a:p>
            <a:pPr algn="ctr"/>
            <a:r>
              <a:rPr lang="ru-RU" dirty="0" smtClean="0">
                <a:solidFill>
                  <a:schemeClr val="tx1"/>
                </a:solidFill>
                <a:latin typeface="Times New Roman" panose="02020603050405020304" pitchFamily="18" charset="0"/>
                <a:cs typeface="Times New Roman" panose="02020603050405020304" pitchFamily="18" charset="0"/>
              </a:rPr>
              <a:t>100 </a:t>
            </a:r>
            <a:r>
              <a:rPr lang="ru-RU" dirty="0">
                <a:solidFill>
                  <a:schemeClr val="tx1"/>
                </a:solidFill>
                <a:latin typeface="Times New Roman" panose="02020603050405020304" pitchFamily="18" charset="0"/>
                <a:cs typeface="Times New Roman" panose="02020603050405020304" pitchFamily="18" charset="0"/>
              </a:rPr>
              <a:t>000,0 тыс. рублей и более</a:t>
            </a:r>
          </a:p>
          <a:p>
            <a:pPr algn="ctr"/>
            <a:r>
              <a:rPr lang="ru-RU" dirty="0">
                <a:solidFill>
                  <a:schemeClr val="tx1"/>
                </a:solidFill>
                <a:latin typeface="Times New Roman" panose="02020603050405020304" pitchFamily="18" charset="0"/>
                <a:cs typeface="Times New Roman" panose="02020603050405020304" pitchFamily="18" charset="0"/>
              </a:rPr>
              <a:t>ФБУ, ФАУ</a:t>
            </a:r>
          </a:p>
        </p:txBody>
      </p:sp>
      <p:cxnSp>
        <p:nvCxnSpPr>
          <p:cNvPr id="24" name="Прямая соединительная линия 23"/>
          <p:cNvCxnSpPr/>
          <p:nvPr/>
        </p:nvCxnSpPr>
        <p:spPr>
          <a:xfrm>
            <a:off x="1069392" y="1880409"/>
            <a:ext cx="10641364" cy="15018"/>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Номер слайда 2"/>
          <p:cNvSpPr>
            <a:spLocks noGrp="1"/>
          </p:cNvSpPr>
          <p:nvPr>
            <p:ph type="sldNum" sz="quarter" idx="12"/>
          </p:nvPr>
        </p:nvSpPr>
        <p:spPr>
          <a:xfrm>
            <a:off x="12116885" y="9090029"/>
            <a:ext cx="684716" cy="511175"/>
          </a:xfrm>
        </p:spPr>
        <p:txBody>
          <a:bodyPr/>
          <a:lstStyle/>
          <a:p>
            <a:pPr>
              <a:defRPr/>
            </a:pPr>
            <a:fld id="{47EA9584-6FC9-446B-89E9-C9D48C4D1663}" type="slidenum">
              <a:rPr lang="ru-RU" smtClean="0"/>
              <a:pPr>
                <a:defRPr/>
              </a:pPr>
              <a:t>42</a:t>
            </a:fld>
            <a:endParaRPr lang="ru-RU" dirty="0"/>
          </a:p>
        </p:txBody>
      </p:sp>
      <p:sp>
        <p:nvSpPr>
          <p:cNvPr id="26" name="Прямоугольник 25"/>
          <p:cNvSpPr/>
          <p:nvPr/>
        </p:nvSpPr>
        <p:spPr>
          <a:xfrm>
            <a:off x="118600" y="7161756"/>
            <a:ext cx="10433706" cy="2226795"/>
          </a:xfrm>
          <a:prstGeom prst="rect">
            <a:avLst/>
          </a:prstGeom>
          <a:solidFill>
            <a:schemeClr val="accent1">
              <a:lumMod val="20000"/>
              <a:lumOff val="8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ru-RU" dirty="0">
                <a:solidFill>
                  <a:schemeClr val="tx1"/>
                </a:solidFill>
                <a:latin typeface="Times New Roman" panose="02020603050405020304" pitchFamily="18" charset="0"/>
                <a:cs typeface="Times New Roman" panose="02020603050405020304" pitchFamily="18" charset="0"/>
              </a:rPr>
              <a:t>авансовые платежи по контрактам (договорам</a:t>
            </a:r>
            <a:r>
              <a:rPr lang="ru-RU" dirty="0" smtClean="0">
                <a:solidFill>
                  <a:schemeClr val="tx1"/>
                </a:solidFill>
                <a:latin typeface="Times New Roman" panose="02020603050405020304" pitchFamily="18" charset="0"/>
                <a:cs typeface="Times New Roman" panose="02020603050405020304" pitchFamily="18" charset="0"/>
              </a:rPr>
              <a:t>), заключаемым исполнителями с соисполнителями в рамках исполнения государственных контрактов, контрактов</a:t>
            </a:r>
            <a:r>
              <a:rPr lang="ru-RU" dirty="0">
                <a:solidFill>
                  <a:schemeClr val="tx1"/>
                </a:solidFill>
                <a:latin typeface="Times New Roman" panose="02020603050405020304" pitchFamily="18" charset="0"/>
                <a:cs typeface="Times New Roman" panose="02020603050405020304" pitchFamily="18" charset="0"/>
              </a:rPr>
              <a:t> </a:t>
            </a:r>
            <a:r>
              <a:rPr lang="ru-RU" dirty="0" smtClean="0">
                <a:solidFill>
                  <a:schemeClr val="tx1"/>
                </a:solidFill>
                <a:latin typeface="Times New Roman" panose="02020603050405020304" pitchFamily="18" charset="0"/>
                <a:cs typeface="Times New Roman" panose="02020603050405020304" pitchFamily="18" charset="0"/>
              </a:rPr>
              <a:t> (договоров, соглашений), </a:t>
            </a:r>
          </a:p>
          <a:p>
            <a:pPr algn="ctr"/>
            <a:r>
              <a:rPr lang="ru-RU" dirty="0" smtClean="0">
                <a:solidFill>
                  <a:schemeClr val="tx1"/>
                </a:solidFill>
                <a:latin typeface="Times New Roman" panose="02020603050405020304" pitchFamily="18" charset="0"/>
                <a:cs typeface="Times New Roman" panose="02020603050405020304" pitchFamily="18" charset="0"/>
              </a:rPr>
              <a:t>а </a:t>
            </a:r>
            <a:r>
              <a:rPr lang="ru-RU" dirty="0">
                <a:solidFill>
                  <a:schemeClr val="tx1"/>
                </a:solidFill>
                <a:latin typeface="Times New Roman" panose="02020603050405020304" pitchFamily="18" charset="0"/>
                <a:cs typeface="Times New Roman" panose="02020603050405020304" pitchFamily="18" charset="0"/>
              </a:rPr>
              <a:t>также расчеты по контрактам (договорам) на сумму более 100, 0 тыс. рублей, заключаемым в рамках исполнения </a:t>
            </a:r>
            <a:r>
              <a:rPr lang="ru-RU" dirty="0" smtClean="0">
                <a:solidFill>
                  <a:schemeClr val="tx1"/>
                </a:solidFill>
                <a:latin typeface="Times New Roman" panose="02020603050405020304" pitchFamily="18" charset="0"/>
                <a:cs typeface="Times New Roman" panose="02020603050405020304" pitchFamily="18" charset="0"/>
              </a:rPr>
              <a:t>государственных контрактов по ГОЗ</a:t>
            </a:r>
            <a:endParaRPr lang="ru-RU" dirty="0">
              <a:solidFill>
                <a:schemeClr val="tx1"/>
              </a:solidFill>
              <a:latin typeface="Times New Roman" panose="02020603050405020304" pitchFamily="18" charset="0"/>
              <a:cs typeface="Times New Roman" panose="02020603050405020304" pitchFamily="18" charset="0"/>
            </a:endParaRPr>
          </a:p>
          <a:p>
            <a:pPr algn="ctr"/>
            <a:endParaRPr lang="ru-RU" dirty="0">
              <a:solidFill>
                <a:schemeClr val="tx1"/>
              </a:solidFill>
              <a:latin typeface="Times New Roman" panose="02020603050405020304" pitchFamily="18" charset="0"/>
              <a:cs typeface="Times New Roman" panose="02020603050405020304" pitchFamily="18" charset="0"/>
            </a:endParaRPr>
          </a:p>
        </p:txBody>
      </p:sp>
      <p:cxnSp>
        <p:nvCxnSpPr>
          <p:cNvPr id="91" name="Прямая со стрелкой 90"/>
          <p:cNvCxnSpPr/>
          <p:nvPr/>
        </p:nvCxnSpPr>
        <p:spPr>
          <a:xfrm>
            <a:off x="1069392" y="4682597"/>
            <a:ext cx="0" cy="411370"/>
          </a:xfrm>
          <a:prstGeom prst="straightConnector1">
            <a:avLst/>
          </a:prstGeom>
          <a:ln w="15875">
            <a:solidFill>
              <a:schemeClr val="accent1">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93" name="Прямая со стрелкой 92"/>
          <p:cNvCxnSpPr/>
          <p:nvPr/>
        </p:nvCxnSpPr>
        <p:spPr>
          <a:xfrm>
            <a:off x="3191134" y="4659073"/>
            <a:ext cx="0" cy="411370"/>
          </a:xfrm>
          <a:prstGeom prst="straightConnector1">
            <a:avLst/>
          </a:prstGeom>
          <a:ln w="15875">
            <a:solidFill>
              <a:schemeClr val="accent1">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94" name="Прямая со стрелкой 93"/>
          <p:cNvCxnSpPr>
            <a:stCxn id="9" idx="2"/>
          </p:cNvCxnSpPr>
          <p:nvPr/>
        </p:nvCxnSpPr>
        <p:spPr>
          <a:xfrm flipH="1">
            <a:off x="2137968" y="6909395"/>
            <a:ext cx="1" cy="252363"/>
          </a:xfrm>
          <a:prstGeom prst="straightConnector1">
            <a:avLst/>
          </a:prstGeom>
          <a:ln w="15875">
            <a:solidFill>
              <a:schemeClr val="accent1">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9" name="Прямая со стрелкой 118"/>
          <p:cNvCxnSpPr/>
          <p:nvPr/>
        </p:nvCxnSpPr>
        <p:spPr>
          <a:xfrm flipH="1">
            <a:off x="5377364" y="1895428"/>
            <a:ext cx="6946" cy="363768"/>
          </a:xfrm>
          <a:prstGeom prst="straightConnector1">
            <a:avLst/>
          </a:prstGeom>
          <a:ln w="15875">
            <a:solidFill>
              <a:schemeClr val="accent1">
                <a:lumMod val="7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20" name="Прямая со стрелкой 119"/>
          <p:cNvCxnSpPr>
            <a:endCxn id="8" idx="0"/>
          </p:cNvCxnSpPr>
          <p:nvPr/>
        </p:nvCxnSpPr>
        <p:spPr>
          <a:xfrm flipH="1">
            <a:off x="3204400" y="1895430"/>
            <a:ext cx="8312" cy="359281"/>
          </a:xfrm>
          <a:prstGeom prst="straightConnector1">
            <a:avLst/>
          </a:prstGeom>
          <a:ln w="15875">
            <a:solidFill>
              <a:schemeClr val="accent1">
                <a:lumMod val="7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21" name="Прямая со стрелкой 120"/>
          <p:cNvCxnSpPr/>
          <p:nvPr/>
        </p:nvCxnSpPr>
        <p:spPr>
          <a:xfrm flipH="1">
            <a:off x="1062446" y="1888927"/>
            <a:ext cx="6946" cy="363768"/>
          </a:xfrm>
          <a:prstGeom prst="straightConnector1">
            <a:avLst/>
          </a:prstGeom>
          <a:ln w="15875">
            <a:solidFill>
              <a:schemeClr val="accent1">
                <a:lumMod val="7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25" name="Прямая со стрелкой 124"/>
          <p:cNvCxnSpPr/>
          <p:nvPr/>
        </p:nvCxnSpPr>
        <p:spPr>
          <a:xfrm flipH="1">
            <a:off x="11710756" y="1885992"/>
            <a:ext cx="6946" cy="363768"/>
          </a:xfrm>
          <a:prstGeom prst="straightConnector1">
            <a:avLst/>
          </a:prstGeom>
          <a:ln w="15875">
            <a:solidFill>
              <a:schemeClr val="accent1">
                <a:lumMod val="7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a:off x="7485667" y="1888929"/>
            <a:ext cx="0" cy="356555"/>
          </a:xfrm>
          <a:prstGeom prst="straightConnector1">
            <a:avLst/>
          </a:prstGeom>
          <a:ln w="15875">
            <a:solidFill>
              <a:schemeClr val="accent1">
                <a:lumMod val="75000"/>
              </a:schemeClr>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42" name="Прямоугольник 41"/>
          <p:cNvSpPr/>
          <p:nvPr/>
        </p:nvSpPr>
        <p:spPr>
          <a:xfrm>
            <a:off x="8673865" y="2273049"/>
            <a:ext cx="1878445" cy="2413590"/>
          </a:xfrm>
          <a:prstGeom prst="rect">
            <a:avLst/>
          </a:prstGeom>
          <a:solidFill>
            <a:schemeClr val="accent1">
              <a:lumMod val="20000"/>
              <a:lumOff val="8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ru-RU" dirty="0">
                <a:solidFill>
                  <a:schemeClr val="tx1"/>
                </a:solidFill>
                <a:latin typeface="Times New Roman" panose="02020603050405020304" pitchFamily="18" charset="0"/>
                <a:cs typeface="Times New Roman" panose="02020603050405020304" pitchFamily="18" charset="0"/>
              </a:rPr>
              <a:t>расчеты по ГК, заключаемым в целях реализации ГОЗ на сумму более 100,0 тыс. рублей </a:t>
            </a:r>
          </a:p>
        </p:txBody>
      </p:sp>
      <p:cxnSp>
        <p:nvCxnSpPr>
          <p:cNvPr id="44" name="Прямая со стрелкой 43"/>
          <p:cNvCxnSpPr/>
          <p:nvPr/>
        </p:nvCxnSpPr>
        <p:spPr>
          <a:xfrm>
            <a:off x="9613084" y="1889598"/>
            <a:ext cx="0" cy="356555"/>
          </a:xfrm>
          <a:prstGeom prst="straightConnector1">
            <a:avLst/>
          </a:prstGeom>
          <a:ln w="15875">
            <a:solidFill>
              <a:schemeClr val="accent1">
                <a:lumMod val="75000"/>
              </a:schemeClr>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45" name="Прямоугольник 44"/>
          <p:cNvSpPr/>
          <p:nvPr/>
        </p:nvSpPr>
        <p:spPr>
          <a:xfrm>
            <a:off x="10748513" y="2245482"/>
            <a:ext cx="1924493" cy="2413592"/>
          </a:xfrm>
          <a:prstGeom prst="rect">
            <a:avLst/>
          </a:prstGeom>
          <a:solidFill>
            <a:schemeClr val="accent1">
              <a:lumMod val="20000"/>
              <a:lumOff val="8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ru-RU" dirty="0">
                <a:solidFill>
                  <a:schemeClr val="tx1"/>
                </a:solidFill>
                <a:latin typeface="Times New Roman" panose="02020603050405020304" pitchFamily="18" charset="0"/>
                <a:cs typeface="Times New Roman" panose="02020603050405020304" pitchFamily="18" charset="0"/>
              </a:rPr>
              <a:t>  </a:t>
            </a:r>
            <a:r>
              <a:rPr lang="ru-RU" dirty="0" smtClean="0">
                <a:solidFill>
                  <a:schemeClr val="tx1"/>
                </a:solidFill>
                <a:latin typeface="Times New Roman" panose="02020603050405020304" pitchFamily="18" charset="0"/>
                <a:cs typeface="Times New Roman" panose="02020603050405020304" pitchFamily="18" charset="0"/>
              </a:rPr>
              <a:t>средства, получаемые юр. </a:t>
            </a:r>
            <a:r>
              <a:rPr lang="ru-RU" dirty="0">
                <a:solidFill>
                  <a:schemeClr val="tx1"/>
                </a:solidFill>
                <a:latin typeface="Times New Roman" panose="02020603050405020304" pitchFamily="18" charset="0"/>
                <a:cs typeface="Times New Roman" panose="02020603050405020304" pitchFamily="18" charset="0"/>
              </a:rPr>
              <a:t>лицами </a:t>
            </a:r>
            <a:r>
              <a:rPr lang="ru-RU" dirty="0" smtClean="0">
                <a:solidFill>
                  <a:schemeClr val="tx1"/>
                </a:solidFill>
                <a:latin typeface="Times New Roman" panose="02020603050405020304" pitchFamily="18" charset="0"/>
                <a:cs typeface="Times New Roman" panose="02020603050405020304" pitchFamily="18" charset="0"/>
              </a:rPr>
              <a:t>и ИП случаях</a:t>
            </a:r>
            <a:r>
              <a:rPr lang="ru-RU" dirty="0">
                <a:solidFill>
                  <a:schemeClr val="tx1"/>
                </a:solidFill>
                <a:latin typeface="Times New Roman" panose="02020603050405020304" pitchFamily="18" charset="0"/>
                <a:cs typeface="Times New Roman" panose="02020603050405020304" pitchFamily="18" charset="0"/>
              </a:rPr>
              <a:t>, установленных </a:t>
            </a:r>
            <a:r>
              <a:rPr lang="ru-RU" dirty="0" smtClean="0">
                <a:solidFill>
                  <a:schemeClr val="tx1"/>
                </a:solidFill>
                <a:latin typeface="Times New Roman" panose="02020603050405020304" pitchFamily="18" charset="0"/>
                <a:cs typeface="Times New Roman" panose="02020603050405020304" pitchFamily="18" charset="0"/>
              </a:rPr>
              <a:t>Правительством Российской Федерации</a:t>
            </a:r>
            <a:endParaRPr lang="ru-RU" dirty="0">
              <a:solidFill>
                <a:schemeClr val="tx1"/>
              </a:solidFill>
              <a:latin typeface="Times New Roman" panose="02020603050405020304" pitchFamily="18" charset="0"/>
              <a:cs typeface="Times New Roman" panose="02020603050405020304" pitchFamily="18" charset="0"/>
            </a:endParaRPr>
          </a:p>
        </p:txBody>
      </p:sp>
      <p:cxnSp>
        <p:nvCxnSpPr>
          <p:cNvPr id="55" name="Прямая со стрелкой 54"/>
          <p:cNvCxnSpPr>
            <a:stCxn id="10" idx="2"/>
          </p:cNvCxnSpPr>
          <p:nvPr/>
        </p:nvCxnSpPr>
        <p:spPr>
          <a:xfrm>
            <a:off x="5377367" y="4668299"/>
            <a:ext cx="6947" cy="2493456"/>
          </a:xfrm>
          <a:prstGeom prst="straightConnector1">
            <a:avLst/>
          </a:prstGeom>
          <a:ln w="15875">
            <a:solidFill>
              <a:schemeClr val="accent1">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8" name="Прямая со стрелкой 57"/>
          <p:cNvCxnSpPr/>
          <p:nvPr/>
        </p:nvCxnSpPr>
        <p:spPr>
          <a:xfrm>
            <a:off x="7478720" y="4686643"/>
            <a:ext cx="6947" cy="2475115"/>
          </a:xfrm>
          <a:prstGeom prst="straightConnector1">
            <a:avLst/>
          </a:prstGeom>
          <a:ln w="15875">
            <a:solidFill>
              <a:schemeClr val="accent1">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1" name="Прямая со стрелкой 60"/>
          <p:cNvCxnSpPr/>
          <p:nvPr/>
        </p:nvCxnSpPr>
        <p:spPr>
          <a:xfrm>
            <a:off x="9609609" y="4686643"/>
            <a:ext cx="6947" cy="2475115"/>
          </a:xfrm>
          <a:prstGeom prst="straightConnector1">
            <a:avLst/>
          </a:prstGeom>
          <a:ln w="15875">
            <a:solidFill>
              <a:schemeClr val="accent1">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97336" y="1172525"/>
            <a:ext cx="12553170" cy="707872"/>
          </a:xfrm>
          <a:prstGeom prst="rect">
            <a:avLst/>
          </a:prstGeom>
          <a:noFill/>
          <a:ln>
            <a:noFill/>
          </a:ln>
        </p:spPr>
        <p:txBody>
          <a:bodyPr wrap="square" lIns="91426" tIns="45713" rIns="91426" bIns="45713" rtlCol="0">
            <a:spAutoFit/>
          </a:bodyPr>
          <a:lstStyle/>
          <a:p>
            <a:pPr algn="ctr">
              <a:spcBef>
                <a:spcPts val="0"/>
              </a:spcBef>
              <a:spcAft>
                <a:spcPts val="0"/>
              </a:spcAft>
            </a:pPr>
            <a:r>
              <a:rPr lang="ru-RU" sz="2000" b="1" dirty="0">
                <a:latin typeface="Times New Roman" panose="02020603050405020304" pitchFamily="18" charset="0"/>
                <a:cs typeface="Times New Roman" panose="02020603050405020304" pitchFamily="18" charset="0"/>
              </a:rPr>
              <a:t>в 2019 году казначейскому сопровождению будут подлежать:</a:t>
            </a:r>
          </a:p>
          <a:p>
            <a:pPr algn="ctr">
              <a:spcBef>
                <a:spcPts val="0"/>
              </a:spcBef>
              <a:spcAft>
                <a:spcPts val="0"/>
              </a:spcAft>
            </a:pPr>
            <a:r>
              <a:rPr lang="ru-RU" sz="20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973964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44182" y="839213"/>
            <a:ext cx="11291776" cy="400095"/>
          </a:xfrm>
          <a:prstGeom prst="rect">
            <a:avLst/>
          </a:prstGeom>
          <a:noFill/>
          <a:ln>
            <a:noFill/>
          </a:ln>
        </p:spPr>
        <p:txBody>
          <a:bodyPr wrap="square" lIns="91426" tIns="45713" rIns="91426" bIns="45713" rtlCol="0">
            <a:spAutoFit/>
          </a:bodyPr>
          <a:lstStyle/>
          <a:p>
            <a:pPr algn="ctr">
              <a:spcBef>
                <a:spcPts val="0"/>
              </a:spcBef>
              <a:spcAft>
                <a:spcPts val="0"/>
              </a:spcAft>
            </a:pPr>
            <a:r>
              <a:rPr lang="ru-RU" sz="2000" b="1" dirty="0">
                <a:latin typeface="Times New Roman" panose="02020603050405020304" pitchFamily="18" charset="0"/>
                <a:cs typeface="Times New Roman" panose="02020603050405020304" pitchFamily="18" charset="0"/>
              </a:rPr>
              <a:t>в 2019 году казначейскому сопровождению будут подлежать:</a:t>
            </a:r>
            <a:endParaRPr lang="ru-RU" sz="2000" b="1"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808080" y="2339645"/>
            <a:ext cx="3413051" cy="2031915"/>
          </a:xfrm>
          <a:prstGeom prst="rect">
            <a:avLst/>
          </a:prstGeom>
          <a:solidFill>
            <a:schemeClr val="accent1">
              <a:lumMod val="20000"/>
              <a:lumOff val="8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ru-RU" dirty="0" smtClean="0">
                <a:solidFill>
                  <a:schemeClr val="tx1"/>
                </a:solidFill>
                <a:latin typeface="Times New Roman" panose="02020603050405020304" pitchFamily="18" charset="0"/>
                <a:cs typeface="Times New Roman" panose="02020603050405020304" pitchFamily="18" charset="0"/>
              </a:rPr>
              <a:t>расчеты, связанные с исполнением государственных  контрактов</a:t>
            </a:r>
            <a:r>
              <a:rPr lang="ru-RU" dirty="0">
                <a:solidFill>
                  <a:schemeClr val="tx1"/>
                </a:solidFill>
                <a:latin typeface="Times New Roman" panose="02020603050405020304" pitchFamily="18" charset="0"/>
                <a:cs typeface="Times New Roman" panose="02020603050405020304" pitchFamily="18" charset="0"/>
              </a:rPr>
              <a:t>, заключаемых с </a:t>
            </a:r>
            <a:r>
              <a:rPr lang="ru-RU" dirty="0" smtClean="0">
                <a:solidFill>
                  <a:schemeClr val="tx1"/>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единственным поставщиком (подрядчиком, исполнителем</a:t>
            </a:r>
            <a:r>
              <a:rPr lang="ru-RU" dirty="0" smtClean="0">
                <a:solidFill>
                  <a:schemeClr val="tx1"/>
                </a:solidFill>
                <a:latin typeface="Times New Roman" panose="02020603050405020304" pitchFamily="18" charset="0"/>
                <a:cs typeface="Times New Roman" panose="02020603050405020304" pitchFamily="18" charset="0"/>
              </a:rPr>
              <a:t>) и не </a:t>
            </a:r>
            <a:r>
              <a:rPr lang="ru-RU" dirty="0">
                <a:solidFill>
                  <a:schemeClr val="tx1"/>
                </a:solidFill>
                <a:latin typeface="Times New Roman" panose="02020603050405020304" pitchFamily="18" charset="0"/>
                <a:cs typeface="Times New Roman" panose="02020603050405020304" pitchFamily="18" charset="0"/>
              </a:rPr>
              <a:t>содержащих </a:t>
            </a:r>
            <a:r>
              <a:rPr lang="ru-RU" dirty="0" smtClean="0">
                <a:solidFill>
                  <a:schemeClr val="tx1"/>
                </a:solidFill>
                <a:latin typeface="Times New Roman" panose="02020603050405020304" pitchFamily="18" charset="0"/>
                <a:cs typeface="Times New Roman" panose="02020603050405020304" pitchFamily="18" charset="0"/>
              </a:rPr>
              <a:t>этапы исполнения</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25" name="Номер слайда 2"/>
          <p:cNvSpPr>
            <a:spLocks noGrp="1"/>
          </p:cNvSpPr>
          <p:nvPr>
            <p:ph type="sldNum" sz="quarter" idx="12"/>
          </p:nvPr>
        </p:nvSpPr>
        <p:spPr>
          <a:xfrm>
            <a:off x="12035961" y="9090029"/>
            <a:ext cx="737800" cy="511175"/>
          </a:xfrm>
        </p:spPr>
        <p:txBody>
          <a:bodyPr/>
          <a:lstStyle/>
          <a:p>
            <a:pPr>
              <a:defRPr/>
            </a:pPr>
            <a:fld id="{47EA9584-6FC9-446B-89E9-C9D48C4D1663}" type="slidenum">
              <a:rPr lang="ru-RU" smtClean="0"/>
              <a:pPr>
                <a:defRPr/>
              </a:pPr>
              <a:t>43</a:t>
            </a:fld>
            <a:endParaRPr lang="ru-RU" dirty="0"/>
          </a:p>
        </p:txBody>
      </p:sp>
      <p:cxnSp>
        <p:nvCxnSpPr>
          <p:cNvPr id="118" name="Прямая со стрелкой 117"/>
          <p:cNvCxnSpPr/>
          <p:nvPr/>
        </p:nvCxnSpPr>
        <p:spPr>
          <a:xfrm>
            <a:off x="10288810" y="4387075"/>
            <a:ext cx="0" cy="418071"/>
          </a:xfrm>
          <a:prstGeom prst="straightConnector1">
            <a:avLst/>
          </a:prstGeom>
          <a:ln w="15875">
            <a:solidFill>
              <a:schemeClr val="accent1">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9" name="Прямая со стрелкой 118"/>
          <p:cNvCxnSpPr/>
          <p:nvPr/>
        </p:nvCxnSpPr>
        <p:spPr>
          <a:xfrm>
            <a:off x="10302948" y="6570822"/>
            <a:ext cx="0" cy="346074"/>
          </a:xfrm>
          <a:prstGeom prst="straightConnector1">
            <a:avLst/>
          </a:prstGeom>
          <a:ln w="15875">
            <a:solidFill>
              <a:schemeClr val="accent1">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7" name="Прямоугольник 36"/>
          <p:cNvSpPr/>
          <p:nvPr/>
        </p:nvSpPr>
        <p:spPr>
          <a:xfrm>
            <a:off x="4486943" y="4805146"/>
            <a:ext cx="3561907" cy="1754658"/>
          </a:xfrm>
          <a:prstGeom prst="rect">
            <a:avLst/>
          </a:prstGeom>
          <a:solidFill>
            <a:schemeClr val="accent1">
              <a:lumMod val="20000"/>
              <a:lumOff val="8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ru-RU" dirty="0" smtClean="0">
                <a:solidFill>
                  <a:schemeClr val="tx1"/>
                </a:solidFill>
                <a:latin typeface="Times New Roman" panose="02020603050405020304" pitchFamily="18" charset="0"/>
                <a:cs typeface="Times New Roman" panose="02020603050405020304" pitchFamily="18" charset="0"/>
              </a:rPr>
              <a:t>расчеты </a:t>
            </a:r>
            <a:r>
              <a:rPr lang="ru-RU" dirty="0">
                <a:solidFill>
                  <a:schemeClr val="tx1"/>
                </a:solidFill>
                <a:latin typeface="Times New Roman" panose="02020603050405020304" pitchFamily="18" charset="0"/>
                <a:cs typeface="Times New Roman" panose="02020603050405020304" pitchFamily="18" charset="0"/>
              </a:rPr>
              <a:t>по </a:t>
            </a:r>
            <a:r>
              <a:rPr lang="ru-RU" dirty="0" smtClean="0">
                <a:solidFill>
                  <a:schemeClr val="tx1"/>
                </a:solidFill>
                <a:latin typeface="Times New Roman" panose="02020603050405020304" pitchFamily="18" charset="0"/>
                <a:cs typeface="Times New Roman" panose="02020603050405020304" pitchFamily="18" charset="0"/>
              </a:rPr>
              <a:t>контрактам </a:t>
            </a:r>
            <a:r>
              <a:rPr lang="ru-RU" dirty="0">
                <a:solidFill>
                  <a:schemeClr val="tx1"/>
                </a:solidFill>
                <a:latin typeface="Times New Roman" panose="02020603050405020304" pitchFamily="18" charset="0"/>
                <a:cs typeface="Times New Roman" panose="02020603050405020304" pitchFamily="18" charset="0"/>
              </a:rPr>
              <a:t>(</a:t>
            </a:r>
            <a:r>
              <a:rPr lang="ru-RU" dirty="0" smtClean="0">
                <a:solidFill>
                  <a:schemeClr val="tx1"/>
                </a:solidFill>
                <a:latin typeface="Times New Roman" panose="02020603050405020304" pitchFamily="18" charset="0"/>
                <a:cs typeface="Times New Roman" panose="02020603050405020304" pitchFamily="18" charset="0"/>
              </a:rPr>
              <a:t>договорам), </a:t>
            </a:r>
            <a:r>
              <a:rPr lang="ru-RU" dirty="0">
                <a:solidFill>
                  <a:schemeClr val="tx1"/>
                </a:solidFill>
                <a:latin typeface="Times New Roman" panose="02020603050405020304" pitchFamily="18" charset="0"/>
                <a:cs typeface="Times New Roman" panose="02020603050405020304" pitchFamily="18" charset="0"/>
              </a:rPr>
              <a:t>заключаемым </a:t>
            </a:r>
            <a:r>
              <a:rPr lang="ru-RU" dirty="0" smtClean="0">
                <a:solidFill>
                  <a:schemeClr val="tx1"/>
                </a:solidFill>
                <a:latin typeface="Times New Roman" panose="02020603050405020304" pitchFamily="18" charset="0"/>
                <a:cs typeface="Times New Roman" panose="02020603050405020304" pitchFamily="18" charset="0"/>
              </a:rPr>
              <a:t>головным исполнителем </a:t>
            </a:r>
          </a:p>
          <a:p>
            <a:pPr algn="ctr"/>
            <a:r>
              <a:rPr lang="ru-RU" dirty="0" smtClean="0">
                <a:solidFill>
                  <a:schemeClr val="tx1"/>
                </a:solidFill>
                <a:latin typeface="Times New Roman" panose="02020603050405020304" pitchFamily="18" charset="0"/>
                <a:cs typeface="Times New Roman" panose="02020603050405020304" pitchFamily="18" charset="0"/>
              </a:rPr>
              <a:t>с исполнителем </a:t>
            </a:r>
          </a:p>
          <a:p>
            <a:pPr algn="ctr"/>
            <a:r>
              <a:rPr lang="ru-RU" dirty="0" smtClean="0">
                <a:solidFill>
                  <a:schemeClr val="tx1"/>
                </a:solidFill>
                <a:latin typeface="Times New Roman" panose="02020603050405020304" pitchFamily="18" charset="0"/>
                <a:cs typeface="Times New Roman" panose="02020603050405020304" pitchFamily="18" charset="0"/>
              </a:rPr>
              <a:t>на </a:t>
            </a:r>
            <a:r>
              <a:rPr lang="ru-RU" dirty="0">
                <a:solidFill>
                  <a:schemeClr val="tx1"/>
                </a:solidFill>
                <a:latin typeface="Times New Roman" panose="02020603050405020304" pitchFamily="18" charset="0"/>
                <a:cs typeface="Times New Roman" panose="02020603050405020304" pitchFamily="18" charset="0"/>
              </a:rPr>
              <a:t>сумму </a:t>
            </a:r>
            <a:r>
              <a:rPr lang="ru-RU" dirty="0" smtClean="0">
                <a:solidFill>
                  <a:schemeClr val="tx1"/>
                </a:solidFill>
                <a:latin typeface="Times New Roman" panose="02020603050405020304" pitchFamily="18" charset="0"/>
                <a:cs typeface="Times New Roman" panose="02020603050405020304" pitchFamily="18" charset="0"/>
              </a:rPr>
              <a:t>более 500 </a:t>
            </a:r>
            <a:r>
              <a:rPr lang="ru-RU" dirty="0">
                <a:solidFill>
                  <a:schemeClr val="tx1"/>
                </a:solidFill>
                <a:latin typeface="Times New Roman" panose="02020603050405020304" pitchFamily="18" charset="0"/>
                <a:cs typeface="Times New Roman" panose="02020603050405020304" pitchFamily="18" charset="0"/>
              </a:rPr>
              <a:t>тыс. </a:t>
            </a:r>
            <a:r>
              <a:rPr lang="ru-RU" dirty="0" smtClean="0">
                <a:solidFill>
                  <a:schemeClr val="tx1"/>
                </a:solidFill>
                <a:latin typeface="Times New Roman" panose="02020603050405020304" pitchFamily="18" charset="0"/>
                <a:cs typeface="Times New Roman" panose="02020603050405020304" pitchFamily="18" charset="0"/>
              </a:rPr>
              <a:t>рублей</a:t>
            </a:r>
            <a:endParaRPr lang="ru-RU" dirty="0">
              <a:solidFill>
                <a:schemeClr val="tx1"/>
              </a:solidFill>
              <a:latin typeface="Times New Roman" panose="02020603050405020304" pitchFamily="18" charset="0"/>
              <a:cs typeface="Times New Roman" panose="02020603050405020304" pitchFamily="18" charset="0"/>
            </a:endParaRPr>
          </a:p>
        </p:txBody>
      </p:sp>
      <p:cxnSp>
        <p:nvCxnSpPr>
          <p:cNvPr id="38" name="Прямая со стрелкой 37"/>
          <p:cNvCxnSpPr/>
          <p:nvPr/>
        </p:nvCxnSpPr>
        <p:spPr>
          <a:xfrm>
            <a:off x="6266147" y="6570822"/>
            <a:ext cx="2" cy="346074"/>
          </a:xfrm>
          <a:prstGeom prst="straightConnector1">
            <a:avLst/>
          </a:prstGeom>
          <a:ln w="15875">
            <a:solidFill>
              <a:schemeClr val="accent1">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808078" y="1274901"/>
            <a:ext cx="11291775" cy="923316"/>
          </a:xfrm>
          <a:prstGeom prst="rect">
            <a:avLst/>
          </a:prstGeom>
          <a:noFill/>
          <a:ln>
            <a:solidFill>
              <a:schemeClr val="accent1">
                <a:lumMod val="50000"/>
              </a:schemeClr>
            </a:solidFill>
          </a:ln>
        </p:spPr>
        <p:txBody>
          <a:bodyPr wrap="square" lIns="91426" tIns="45713" rIns="91426" bIns="45713" rtlCol="0">
            <a:spAutoFit/>
          </a:bodyPr>
          <a:lstStyle/>
          <a:p>
            <a:pPr algn="ctr">
              <a:spcBef>
                <a:spcPts val="0"/>
              </a:spcBef>
              <a:spcAft>
                <a:spcPts val="0"/>
              </a:spcAft>
            </a:pPr>
            <a:r>
              <a:rPr lang="ru-RU" b="1" dirty="0">
                <a:latin typeface="Times New Roman" panose="02020603050405020304" pitchFamily="18" charset="0"/>
                <a:cs typeface="Times New Roman" panose="02020603050405020304" pitchFamily="18" charset="0"/>
              </a:rPr>
              <a:t>р</a:t>
            </a:r>
            <a:r>
              <a:rPr lang="ru-RU" b="1" dirty="0" smtClean="0">
                <a:latin typeface="Times New Roman" panose="02020603050405020304" pitchFamily="18" charset="0"/>
                <a:cs typeface="Times New Roman" panose="02020603050405020304" pitchFamily="18" charset="0"/>
              </a:rPr>
              <a:t>асчеты, по государственным контрактам, заключаемым в соответствии </a:t>
            </a:r>
          </a:p>
          <a:p>
            <a:pPr algn="ctr">
              <a:spcBef>
                <a:spcPts val="0"/>
              </a:spcBef>
              <a:spcAft>
                <a:spcPts val="0"/>
              </a:spcAft>
            </a:pPr>
            <a:r>
              <a:rPr lang="ru-RU" b="1" dirty="0" smtClean="0">
                <a:latin typeface="Times New Roman" panose="02020603050405020304" pitchFamily="18" charset="0"/>
                <a:cs typeface="Times New Roman" panose="02020603050405020304" pitchFamily="18" charset="0"/>
              </a:rPr>
              <a:t>с пунктом 2 части 1 статьи 93 Федерального закона от 5 апреля 2013 года № 44-ФЗ «О контрактной системе в сфере закупок товаров, работ услуг для обеспечения государственных и муниципальных нужд»</a:t>
            </a:r>
          </a:p>
        </p:txBody>
      </p:sp>
      <p:cxnSp>
        <p:nvCxnSpPr>
          <p:cNvPr id="26" name="Прямая со стрелкой 25"/>
          <p:cNvCxnSpPr/>
          <p:nvPr/>
        </p:nvCxnSpPr>
        <p:spPr>
          <a:xfrm flipH="1">
            <a:off x="6255518" y="4387075"/>
            <a:ext cx="2" cy="418071"/>
          </a:xfrm>
          <a:prstGeom prst="straightConnector1">
            <a:avLst/>
          </a:prstGeom>
          <a:ln w="15875">
            <a:solidFill>
              <a:schemeClr val="accent1">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7" name="Прямоугольник 26"/>
          <p:cNvSpPr/>
          <p:nvPr/>
        </p:nvSpPr>
        <p:spPr>
          <a:xfrm>
            <a:off x="4486942" y="2339645"/>
            <a:ext cx="7612911" cy="2031915"/>
          </a:xfrm>
          <a:prstGeom prst="rect">
            <a:avLst/>
          </a:prstGeom>
          <a:solidFill>
            <a:schemeClr val="accent1">
              <a:lumMod val="20000"/>
              <a:lumOff val="8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ru-RU" dirty="0" smtClean="0">
                <a:solidFill>
                  <a:schemeClr val="tx1"/>
                </a:solidFill>
                <a:latin typeface="Times New Roman" panose="02020603050405020304" pitchFamily="18" charset="0"/>
                <a:cs typeface="Times New Roman" panose="02020603050405020304" pitchFamily="18" charset="0"/>
              </a:rPr>
              <a:t>расчеты, связанные с исполнением государственных контрактов, </a:t>
            </a:r>
            <a:r>
              <a:rPr lang="ru-RU" dirty="0">
                <a:solidFill>
                  <a:schemeClr val="tx1"/>
                </a:solidFill>
                <a:latin typeface="Times New Roman" panose="02020603050405020304" pitchFamily="18" charset="0"/>
                <a:cs typeface="Times New Roman" panose="02020603050405020304" pitchFamily="18" charset="0"/>
              </a:rPr>
              <a:t>заключенных с единственным поставщиком (подрядчиком, исполнителем), содержащих этапы </a:t>
            </a:r>
            <a:r>
              <a:rPr lang="ru-RU" dirty="0" smtClean="0">
                <a:solidFill>
                  <a:schemeClr val="tx1"/>
                </a:solidFill>
                <a:latin typeface="Times New Roman" panose="02020603050405020304" pitchFamily="18" charset="0"/>
                <a:cs typeface="Times New Roman" panose="02020603050405020304" pitchFamily="18" charset="0"/>
              </a:rPr>
              <a:t>исполнения</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28" name="Прямоугольник 27"/>
          <p:cNvSpPr/>
          <p:nvPr/>
        </p:nvSpPr>
        <p:spPr>
          <a:xfrm>
            <a:off x="8506048" y="4816164"/>
            <a:ext cx="3593804" cy="1754658"/>
          </a:xfrm>
          <a:prstGeom prst="rect">
            <a:avLst/>
          </a:prstGeom>
          <a:solidFill>
            <a:schemeClr val="accent1">
              <a:lumMod val="20000"/>
              <a:lumOff val="8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ru-RU" dirty="0">
                <a:solidFill>
                  <a:schemeClr val="tx1"/>
                </a:solidFill>
                <a:latin typeface="Times New Roman" panose="02020603050405020304" pitchFamily="18" charset="0"/>
                <a:cs typeface="Times New Roman" panose="02020603050405020304" pitchFamily="18" charset="0"/>
              </a:rPr>
              <a:t>а</a:t>
            </a:r>
            <a:r>
              <a:rPr lang="ru-RU" dirty="0" smtClean="0">
                <a:solidFill>
                  <a:schemeClr val="tx1"/>
                </a:solidFill>
                <a:latin typeface="Times New Roman" panose="02020603050405020304" pitchFamily="18" charset="0"/>
                <a:cs typeface="Times New Roman" panose="02020603050405020304" pitchFamily="18" charset="0"/>
              </a:rPr>
              <a:t>вансовые платежи по контрактам </a:t>
            </a:r>
            <a:r>
              <a:rPr lang="ru-RU" dirty="0">
                <a:solidFill>
                  <a:schemeClr val="tx1"/>
                </a:solidFill>
                <a:latin typeface="Times New Roman" panose="02020603050405020304" pitchFamily="18" charset="0"/>
                <a:cs typeface="Times New Roman" panose="02020603050405020304" pitchFamily="18" charset="0"/>
              </a:rPr>
              <a:t>(</a:t>
            </a:r>
            <a:r>
              <a:rPr lang="ru-RU" dirty="0" smtClean="0">
                <a:solidFill>
                  <a:schemeClr val="tx1"/>
                </a:solidFill>
                <a:latin typeface="Times New Roman" panose="02020603050405020304" pitchFamily="18" charset="0"/>
                <a:cs typeface="Times New Roman" panose="02020603050405020304" pitchFamily="18" charset="0"/>
              </a:rPr>
              <a:t>договорам), </a:t>
            </a:r>
            <a:r>
              <a:rPr lang="ru-RU" dirty="0">
                <a:solidFill>
                  <a:schemeClr val="tx1"/>
                </a:solidFill>
                <a:latin typeface="Times New Roman" panose="02020603050405020304" pitchFamily="18" charset="0"/>
                <a:cs typeface="Times New Roman" panose="02020603050405020304" pitchFamily="18" charset="0"/>
              </a:rPr>
              <a:t>заключаемым </a:t>
            </a:r>
            <a:r>
              <a:rPr lang="ru-RU" dirty="0" smtClean="0">
                <a:solidFill>
                  <a:schemeClr val="tx1"/>
                </a:solidFill>
                <a:latin typeface="Times New Roman" panose="02020603050405020304" pitchFamily="18" charset="0"/>
                <a:cs typeface="Times New Roman" panose="02020603050405020304" pitchFamily="18" charset="0"/>
              </a:rPr>
              <a:t>головным исполнителем с исполнителем </a:t>
            </a:r>
          </a:p>
          <a:p>
            <a:pPr algn="ctr"/>
            <a:r>
              <a:rPr lang="ru-RU" dirty="0" smtClean="0">
                <a:solidFill>
                  <a:schemeClr val="tx1"/>
                </a:solidFill>
                <a:latin typeface="Times New Roman" panose="02020603050405020304" pitchFamily="18" charset="0"/>
                <a:cs typeface="Times New Roman" panose="02020603050405020304" pitchFamily="18" charset="0"/>
              </a:rPr>
              <a:t>на </a:t>
            </a:r>
            <a:r>
              <a:rPr lang="ru-RU" dirty="0">
                <a:solidFill>
                  <a:schemeClr val="tx1"/>
                </a:solidFill>
                <a:latin typeface="Times New Roman" panose="02020603050405020304" pitchFamily="18" charset="0"/>
                <a:cs typeface="Times New Roman" panose="02020603050405020304" pitchFamily="18" charset="0"/>
              </a:rPr>
              <a:t>сумму 500 тыс. рублей и </a:t>
            </a:r>
            <a:r>
              <a:rPr lang="ru-RU" dirty="0" smtClean="0">
                <a:solidFill>
                  <a:schemeClr val="tx1"/>
                </a:solidFill>
                <a:latin typeface="Times New Roman" panose="02020603050405020304" pitchFamily="18" charset="0"/>
                <a:cs typeface="Times New Roman" panose="02020603050405020304" pitchFamily="18" charset="0"/>
              </a:rPr>
              <a:t>менее </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34" name="Прямоугольник 33"/>
          <p:cNvSpPr/>
          <p:nvPr/>
        </p:nvSpPr>
        <p:spPr>
          <a:xfrm>
            <a:off x="4486943" y="6916899"/>
            <a:ext cx="7612911" cy="2083983"/>
          </a:xfrm>
          <a:prstGeom prst="rect">
            <a:avLst/>
          </a:prstGeom>
          <a:solidFill>
            <a:schemeClr val="accent1">
              <a:lumMod val="20000"/>
              <a:lumOff val="8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marL="285708" indent="-285708" algn="ctr">
              <a:buFont typeface="Wingdings" panose="05000000000000000000" pitchFamily="2" charset="2"/>
              <a:buChar char="Ø"/>
            </a:pPr>
            <a:r>
              <a:rPr lang="ru-RU" dirty="0" smtClean="0">
                <a:solidFill>
                  <a:schemeClr val="tx1"/>
                </a:solidFill>
                <a:latin typeface="Times New Roman" panose="02020603050405020304" pitchFamily="18" charset="0"/>
                <a:cs typeface="Times New Roman" panose="02020603050405020304" pitchFamily="18" charset="0"/>
              </a:rPr>
              <a:t> расчеты, по </a:t>
            </a:r>
            <a:r>
              <a:rPr lang="ru-RU" dirty="0">
                <a:solidFill>
                  <a:schemeClr val="tx1"/>
                </a:solidFill>
                <a:latin typeface="Times New Roman" panose="02020603050405020304" pitchFamily="18" charset="0"/>
                <a:cs typeface="Times New Roman" panose="02020603050405020304" pitchFamily="18" charset="0"/>
              </a:rPr>
              <a:t>контрактам (договорам), заключаемым исполнителем </a:t>
            </a:r>
          </a:p>
          <a:p>
            <a:pPr algn="ctr"/>
            <a:r>
              <a:rPr lang="ru-RU" dirty="0">
                <a:solidFill>
                  <a:schemeClr val="tx1"/>
                </a:solidFill>
                <a:latin typeface="Times New Roman" panose="02020603050405020304" pitchFamily="18" charset="0"/>
                <a:cs typeface="Times New Roman" panose="02020603050405020304" pitchFamily="18" charset="0"/>
              </a:rPr>
              <a:t>с соисполнителем </a:t>
            </a:r>
            <a:r>
              <a:rPr lang="ru-RU" dirty="0" smtClean="0">
                <a:solidFill>
                  <a:schemeClr val="tx1"/>
                </a:solidFill>
                <a:latin typeface="Times New Roman" panose="02020603050405020304" pitchFamily="18" charset="0"/>
                <a:cs typeface="Times New Roman" panose="02020603050405020304" pitchFamily="18" charset="0"/>
              </a:rPr>
              <a:t>на </a:t>
            </a:r>
            <a:r>
              <a:rPr lang="ru-RU" dirty="0">
                <a:solidFill>
                  <a:schemeClr val="tx1"/>
                </a:solidFill>
                <a:latin typeface="Times New Roman" panose="02020603050405020304" pitchFamily="18" charset="0"/>
                <a:cs typeface="Times New Roman" panose="02020603050405020304" pitchFamily="18" charset="0"/>
              </a:rPr>
              <a:t>сумму более 300 тыс. </a:t>
            </a:r>
            <a:r>
              <a:rPr lang="ru-RU" dirty="0" smtClean="0">
                <a:solidFill>
                  <a:schemeClr val="tx1"/>
                </a:solidFill>
                <a:latin typeface="Times New Roman" panose="02020603050405020304" pitchFamily="18" charset="0"/>
                <a:cs typeface="Times New Roman" panose="02020603050405020304" pitchFamily="18" charset="0"/>
              </a:rPr>
              <a:t>рублей; </a:t>
            </a:r>
          </a:p>
          <a:p>
            <a:pPr marL="285708" indent="-285708" algn="ctr">
              <a:buFont typeface="Wingdings" panose="05000000000000000000" pitchFamily="2" charset="2"/>
              <a:buChar char="Ø"/>
            </a:pPr>
            <a:endParaRPr lang="ru-RU" dirty="0">
              <a:solidFill>
                <a:schemeClr val="tx1"/>
              </a:solidFill>
              <a:latin typeface="Times New Roman" panose="02020603050405020304" pitchFamily="18" charset="0"/>
              <a:cs typeface="Times New Roman" panose="02020603050405020304" pitchFamily="18" charset="0"/>
            </a:endParaRPr>
          </a:p>
          <a:p>
            <a:pPr marL="285708" indent="-285708" algn="ctr">
              <a:buFont typeface="Wingdings" panose="05000000000000000000" pitchFamily="2" charset="2"/>
              <a:buChar char="Ø"/>
            </a:pPr>
            <a:r>
              <a:rPr lang="ru-RU" dirty="0" smtClean="0">
                <a:solidFill>
                  <a:schemeClr val="tx1"/>
                </a:solidFill>
                <a:latin typeface="Times New Roman" panose="02020603050405020304" pitchFamily="18" charset="0"/>
                <a:cs typeface="Times New Roman" panose="02020603050405020304" pitchFamily="18" charset="0"/>
              </a:rPr>
              <a:t>авансовые платежи по контрактам (договорам), заключаемым исполнителем с соисполнителем на сумму 300 тыс. рублей и менее </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808076" y="131324"/>
            <a:ext cx="11291776" cy="707872"/>
          </a:xfrm>
          <a:prstGeom prst="rect">
            <a:avLst/>
          </a:prstGeom>
          <a:noFill/>
          <a:ln>
            <a:noFill/>
          </a:ln>
        </p:spPr>
        <p:txBody>
          <a:bodyPr wrap="square" lIns="91426" tIns="45713" rIns="91426" bIns="45713" rtlCol="0">
            <a:spAutoFit/>
          </a:bodyPr>
          <a:lstStyle/>
          <a:p>
            <a:pPr algn="ctr">
              <a:spcBef>
                <a:spcPts val="0"/>
              </a:spcBef>
              <a:spcAft>
                <a:spcPts val="0"/>
              </a:spcAft>
            </a:pPr>
            <a:r>
              <a:rPr lang="ru-RU" sz="2000" b="1" dirty="0">
                <a:latin typeface="Times New Roman" panose="02020603050405020304" pitchFamily="18" charset="0"/>
                <a:cs typeface="Times New Roman" panose="02020603050405020304" pitchFamily="18" charset="0"/>
              </a:rPr>
              <a:t>СТАТЬЯ 5 ПРОЕКТА ФЕДЕРАЛЬНОГО ЗАКОНА </a:t>
            </a:r>
            <a:r>
              <a:rPr lang="ru-RU" sz="2000" b="1" dirty="0">
                <a:latin typeface="Times New Roman" panose="02020603050405020304" pitchFamily="18" charset="0"/>
                <a:cs typeface="Times New Roman" panose="02020603050405020304" pitchFamily="18" charset="0"/>
              </a:rPr>
              <a:t>О </a:t>
            </a:r>
            <a:r>
              <a:rPr lang="ru-RU" sz="2000" b="1" dirty="0">
                <a:latin typeface="Times New Roman" panose="02020603050405020304" pitchFamily="18" charset="0"/>
                <a:cs typeface="Times New Roman" panose="02020603050405020304" pitchFamily="18" charset="0"/>
              </a:rPr>
              <a:t>ФЕДЕРАЛЬНОМ БЮДЖЕТЕ НА </a:t>
            </a:r>
          </a:p>
          <a:p>
            <a:pPr algn="ctr">
              <a:spcBef>
                <a:spcPts val="0"/>
              </a:spcBef>
              <a:spcAft>
                <a:spcPts val="0"/>
              </a:spcAft>
            </a:pPr>
            <a:r>
              <a:rPr lang="ru-RU" sz="2000" b="1" dirty="0">
                <a:latin typeface="Times New Roman" panose="02020603050405020304" pitchFamily="18" charset="0"/>
                <a:cs typeface="Times New Roman" panose="02020603050405020304" pitchFamily="18" charset="0"/>
              </a:rPr>
              <a:t>2019 ГОД И ПЛАНОВЫЙ ПЕРИОД 2020 И 2021 ГОДОВ</a:t>
            </a:r>
          </a:p>
        </p:txBody>
      </p:sp>
    </p:spTree>
    <p:extLst>
      <p:ext uri="{BB962C8B-B14F-4D97-AF65-F5344CB8AC3E}">
        <p14:creationId xmlns:p14="http://schemas.microsoft.com/office/powerpoint/2010/main" val="10720321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6156" y="1031386"/>
            <a:ext cx="10602962" cy="400095"/>
          </a:xfrm>
          <a:prstGeom prst="rect">
            <a:avLst/>
          </a:prstGeom>
          <a:noFill/>
          <a:ln>
            <a:noFill/>
          </a:ln>
        </p:spPr>
        <p:txBody>
          <a:bodyPr wrap="square" lIns="91426" tIns="45713" rIns="91426" bIns="45713" rtlCol="0">
            <a:spAutoFit/>
          </a:bodyPr>
          <a:lstStyle/>
          <a:p>
            <a:pPr algn="ctr">
              <a:spcBef>
                <a:spcPts val="0"/>
              </a:spcBef>
              <a:spcAft>
                <a:spcPts val="0"/>
              </a:spcAft>
            </a:pPr>
            <a:r>
              <a:rPr lang="ru-RU" sz="2000" b="1" dirty="0">
                <a:latin typeface="Times New Roman" panose="02020603050405020304" pitchFamily="18" charset="0"/>
                <a:cs typeface="Times New Roman" panose="02020603050405020304" pitchFamily="18" charset="0"/>
              </a:rPr>
              <a:t>в 2019 году казначейскому сопровождению будут подлежать:</a:t>
            </a:r>
            <a:endParaRPr lang="ru-RU" sz="2000" b="1"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435398" y="3259855"/>
            <a:ext cx="2332836" cy="2413592"/>
          </a:xfrm>
          <a:prstGeom prst="rect">
            <a:avLst/>
          </a:prstGeom>
          <a:solidFill>
            <a:schemeClr val="accent1">
              <a:lumMod val="20000"/>
              <a:lumOff val="8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ru-RU" dirty="0" smtClean="0">
                <a:solidFill>
                  <a:schemeClr val="tx1"/>
                </a:solidFill>
                <a:latin typeface="Times New Roman" panose="02020603050405020304" pitchFamily="18" charset="0"/>
                <a:cs typeface="Times New Roman" panose="02020603050405020304" pitchFamily="18" charset="0"/>
              </a:rPr>
              <a:t>субсидии юр. </a:t>
            </a:r>
            <a:r>
              <a:rPr lang="ru-RU" dirty="0">
                <a:solidFill>
                  <a:schemeClr val="tx1"/>
                </a:solidFill>
                <a:latin typeface="Times New Roman" panose="02020603050405020304" pitchFamily="18" charset="0"/>
                <a:cs typeface="Times New Roman" panose="02020603050405020304" pitchFamily="18" charset="0"/>
              </a:rPr>
              <a:t>л</a:t>
            </a:r>
            <a:r>
              <a:rPr lang="ru-RU" dirty="0" smtClean="0">
                <a:solidFill>
                  <a:schemeClr val="tx1"/>
                </a:solidFill>
                <a:latin typeface="Times New Roman" panose="02020603050405020304" pitchFamily="18" charset="0"/>
                <a:cs typeface="Times New Roman" panose="02020603050405020304" pitchFamily="18" charset="0"/>
              </a:rPr>
              <a:t>ицам, предоставляемые из бюджета субъекта Российской Федерации</a:t>
            </a:r>
          </a:p>
          <a:p>
            <a:pPr algn="ctr"/>
            <a:r>
              <a:rPr lang="ru-RU" dirty="0" smtClean="0">
                <a:solidFill>
                  <a:schemeClr val="tx1"/>
                </a:solidFill>
                <a:latin typeface="Times New Roman" panose="02020603050405020304" pitchFamily="18" charset="0"/>
                <a:cs typeface="Times New Roman" panose="02020603050405020304" pitchFamily="18" charset="0"/>
              </a:rPr>
              <a:t> (местного бюджета)</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8887997" y="3259855"/>
            <a:ext cx="2371885" cy="2413592"/>
          </a:xfrm>
          <a:prstGeom prst="rect">
            <a:avLst/>
          </a:prstGeom>
          <a:solidFill>
            <a:schemeClr val="accent1">
              <a:lumMod val="20000"/>
              <a:lumOff val="8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ru-RU" dirty="0" smtClean="0">
                <a:solidFill>
                  <a:schemeClr val="tx1"/>
                </a:solidFill>
                <a:latin typeface="Times New Roman" panose="02020603050405020304" pitchFamily="18" charset="0"/>
                <a:cs typeface="Times New Roman" panose="02020603050405020304" pitchFamily="18" charset="0"/>
              </a:rPr>
              <a:t>авансовые платежи</a:t>
            </a:r>
          </a:p>
          <a:p>
            <a:pPr algn="ctr"/>
            <a:r>
              <a:rPr lang="ru-RU" dirty="0" smtClean="0">
                <a:solidFill>
                  <a:schemeClr val="tx1"/>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по государственным (муниципальным) контрактам, заключаемым на сумму 100 000,0 тыс. рублей и более</a:t>
            </a:r>
          </a:p>
        </p:txBody>
      </p:sp>
      <p:sp>
        <p:nvSpPr>
          <p:cNvPr id="25" name="Номер слайда 2"/>
          <p:cNvSpPr>
            <a:spLocks noGrp="1"/>
          </p:cNvSpPr>
          <p:nvPr>
            <p:ph type="sldNum" sz="quarter" idx="12"/>
          </p:nvPr>
        </p:nvSpPr>
        <p:spPr>
          <a:xfrm>
            <a:off x="12202023" y="9090025"/>
            <a:ext cx="599577" cy="511175"/>
          </a:xfrm>
        </p:spPr>
        <p:txBody>
          <a:bodyPr/>
          <a:lstStyle/>
          <a:p>
            <a:pPr>
              <a:defRPr/>
            </a:pPr>
            <a:fld id="{47EA9584-6FC9-446B-89E9-C9D48C4D1663}" type="slidenum">
              <a:rPr lang="ru-RU" smtClean="0"/>
              <a:pPr>
                <a:defRPr/>
              </a:pPr>
              <a:t>44</a:t>
            </a:fld>
            <a:endParaRPr lang="ru-RU" dirty="0"/>
          </a:p>
        </p:txBody>
      </p:sp>
      <p:cxnSp>
        <p:nvCxnSpPr>
          <p:cNvPr id="118" name="Прямая со стрелкой 117"/>
          <p:cNvCxnSpPr/>
          <p:nvPr/>
        </p:nvCxnSpPr>
        <p:spPr>
          <a:xfrm flipH="1">
            <a:off x="10073424" y="2787282"/>
            <a:ext cx="512" cy="474673"/>
          </a:xfrm>
          <a:prstGeom prst="straightConnector1">
            <a:avLst/>
          </a:prstGeom>
          <a:ln w="15875">
            <a:solidFill>
              <a:schemeClr val="accent1">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9" name="Прямая со стрелкой 118"/>
          <p:cNvCxnSpPr/>
          <p:nvPr/>
        </p:nvCxnSpPr>
        <p:spPr>
          <a:xfrm flipH="1">
            <a:off x="2579987" y="2801561"/>
            <a:ext cx="8030" cy="473131"/>
          </a:xfrm>
          <a:prstGeom prst="straightConnector1">
            <a:avLst/>
          </a:prstGeom>
          <a:ln w="15875">
            <a:solidFill>
              <a:schemeClr val="accent1">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7" name="Прямоугольник 36"/>
          <p:cNvSpPr/>
          <p:nvPr/>
        </p:nvSpPr>
        <p:spPr>
          <a:xfrm>
            <a:off x="1435397" y="6137505"/>
            <a:ext cx="9824483" cy="1507304"/>
          </a:xfrm>
          <a:prstGeom prst="rect">
            <a:avLst/>
          </a:prstGeom>
          <a:solidFill>
            <a:schemeClr val="accent1">
              <a:lumMod val="20000"/>
              <a:lumOff val="8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ru-RU" dirty="0" smtClean="0">
                <a:solidFill>
                  <a:schemeClr val="tx1"/>
                </a:solidFill>
                <a:latin typeface="Times New Roman" panose="02020603050405020304" pitchFamily="18" charset="0"/>
                <a:cs typeface="Times New Roman" panose="02020603050405020304" pitchFamily="18" charset="0"/>
              </a:rPr>
              <a:t>авансовые платежи </a:t>
            </a:r>
            <a:r>
              <a:rPr lang="ru-RU" dirty="0">
                <a:solidFill>
                  <a:schemeClr val="tx1"/>
                </a:solidFill>
                <a:latin typeface="Times New Roman" panose="02020603050405020304" pitchFamily="18" charset="0"/>
                <a:cs typeface="Times New Roman" panose="02020603050405020304" pitchFamily="18" charset="0"/>
              </a:rPr>
              <a:t>по контрактам (договорам</a:t>
            </a:r>
            <a:r>
              <a:rPr lang="ru-RU" dirty="0" smtClean="0">
                <a:solidFill>
                  <a:schemeClr val="tx1"/>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заключаемым исполнителями с соисполнителями в рамках исполнения государственных </a:t>
            </a:r>
            <a:r>
              <a:rPr lang="ru-RU" dirty="0" smtClean="0">
                <a:solidFill>
                  <a:schemeClr val="tx1"/>
                </a:solidFill>
                <a:latin typeface="Times New Roman" panose="02020603050405020304" pitchFamily="18" charset="0"/>
                <a:cs typeface="Times New Roman" panose="02020603050405020304" pitchFamily="18" charset="0"/>
              </a:rPr>
              <a:t> (муниципальных) контрактов</a:t>
            </a:r>
            <a:r>
              <a:rPr lang="ru-RU" dirty="0">
                <a:solidFill>
                  <a:schemeClr val="tx1"/>
                </a:solidFill>
                <a:latin typeface="Times New Roman" panose="02020603050405020304" pitchFamily="18" charset="0"/>
                <a:cs typeface="Times New Roman" panose="02020603050405020304" pitchFamily="18" charset="0"/>
              </a:rPr>
              <a:t>, </a:t>
            </a:r>
            <a:r>
              <a:rPr lang="ru-RU" dirty="0" smtClean="0">
                <a:solidFill>
                  <a:schemeClr val="tx1"/>
                </a:solidFill>
                <a:latin typeface="Times New Roman" panose="02020603050405020304" pitchFamily="18" charset="0"/>
                <a:cs typeface="Times New Roman" panose="02020603050405020304" pitchFamily="18" charset="0"/>
              </a:rPr>
              <a:t>(</a:t>
            </a:r>
            <a:r>
              <a:rPr lang="ru-RU" dirty="0">
                <a:solidFill>
                  <a:schemeClr val="tx1"/>
                </a:solidFill>
                <a:latin typeface="Times New Roman" panose="02020603050405020304" pitchFamily="18" charset="0"/>
                <a:cs typeface="Times New Roman" panose="02020603050405020304" pitchFamily="18" charset="0"/>
              </a:rPr>
              <a:t>договоров, соглашений)</a:t>
            </a:r>
          </a:p>
        </p:txBody>
      </p:sp>
      <p:cxnSp>
        <p:nvCxnSpPr>
          <p:cNvPr id="38" name="Прямая со стрелкой 37"/>
          <p:cNvCxnSpPr/>
          <p:nvPr/>
        </p:nvCxnSpPr>
        <p:spPr>
          <a:xfrm flipH="1">
            <a:off x="10073936" y="5673448"/>
            <a:ext cx="2" cy="465601"/>
          </a:xfrm>
          <a:prstGeom prst="straightConnector1">
            <a:avLst/>
          </a:prstGeom>
          <a:ln w="15875">
            <a:solidFill>
              <a:schemeClr val="accent1">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435395" y="1580666"/>
            <a:ext cx="9824484" cy="1200314"/>
          </a:xfrm>
          <a:prstGeom prst="rect">
            <a:avLst/>
          </a:prstGeom>
          <a:noFill/>
          <a:ln>
            <a:solidFill>
              <a:schemeClr val="accent1">
                <a:lumMod val="50000"/>
              </a:schemeClr>
            </a:solidFill>
          </a:ln>
        </p:spPr>
        <p:txBody>
          <a:bodyPr wrap="square" lIns="91426" tIns="45713" rIns="91426" bIns="45713" rtlCol="0">
            <a:spAutoFit/>
          </a:bodyPr>
          <a:lstStyle/>
          <a:p>
            <a:pPr algn="ctr">
              <a:spcBef>
                <a:spcPts val="0"/>
              </a:spcBef>
              <a:spcAft>
                <a:spcPts val="0"/>
              </a:spcAft>
            </a:pPr>
            <a:r>
              <a:rPr lang="ru-RU" b="1" dirty="0">
                <a:latin typeface="Times New Roman" panose="02020603050405020304" pitchFamily="18" charset="0"/>
                <a:cs typeface="Times New Roman" panose="02020603050405020304" pitchFamily="18" charset="0"/>
              </a:rPr>
              <a:t>и</a:t>
            </a:r>
            <a:r>
              <a:rPr lang="ru-RU" b="1" dirty="0" smtClean="0">
                <a:latin typeface="Times New Roman" panose="02020603050405020304" pitchFamily="18" charset="0"/>
                <a:cs typeface="Times New Roman" panose="02020603050405020304" pitchFamily="18" charset="0"/>
              </a:rPr>
              <a:t>сточник:</a:t>
            </a:r>
          </a:p>
          <a:p>
            <a:pPr algn="ctr">
              <a:spcBef>
                <a:spcPts val="0"/>
              </a:spcBef>
              <a:spcAft>
                <a:spcPts val="0"/>
              </a:spcAft>
            </a:pPr>
            <a:r>
              <a:rPr lang="ru-RU" b="1" dirty="0" smtClean="0">
                <a:latin typeface="Times New Roman" panose="02020603050405020304" pitchFamily="18" charset="0"/>
                <a:cs typeface="Times New Roman" panose="02020603050405020304" pitchFamily="18" charset="0"/>
              </a:rPr>
              <a:t>субсидии, предоставляемые из федерального бюджета бюджету субъекта Российской Федерации на софинансирование капитальных вложений в объекты государственной собственности субъектов Российской Федерации (муниципальных образований)  </a:t>
            </a:r>
          </a:p>
        </p:txBody>
      </p:sp>
      <p:cxnSp>
        <p:nvCxnSpPr>
          <p:cNvPr id="26" name="Прямая со стрелкой 25"/>
          <p:cNvCxnSpPr/>
          <p:nvPr/>
        </p:nvCxnSpPr>
        <p:spPr>
          <a:xfrm flipH="1">
            <a:off x="2601813" y="5673448"/>
            <a:ext cx="2" cy="465601"/>
          </a:xfrm>
          <a:prstGeom prst="straightConnector1">
            <a:avLst/>
          </a:prstGeom>
          <a:ln w="15875">
            <a:solidFill>
              <a:schemeClr val="accent1">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435395" y="220826"/>
            <a:ext cx="9824484" cy="707872"/>
          </a:xfrm>
          <a:prstGeom prst="rect">
            <a:avLst/>
          </a:prstGeom>
          <a:noFill/>
          <a:ln>
            <a:noFill/>
          </a:ln>
        </p:spPr>
        <p:txBody>
          <a:bodyPr wrap="square" lIns="91426" tIns="45713" rIns="91426" bIns="45713" rtlCol="0">
            <a:spAutoFit/>
          </a:bodyPr>
          <a:lstStyle/>
          <a:p>
            <a:pPr algn="ctr">
              <a:spcBef>
                <a:spcPts val="0"/>
              </a:spcBef>
              <a:spcAft>
                <a:spcPts val="0"/>
              </a:spcAft>
            </a:pPr>
            <a:r>
              <a:rPr lang="ru-RU" sz="2000" b="1" dirty="0">
                <a:latin typeface="Times New Roman" panose="02020603050405020304" pitchFamily="18" charset="0"/>
                <a:cs typeface="Times New Roman" panose="02020603050405020304" pitchFamily="18" charset="0"/>
              </a:rPr>
              <a:t>СТАТЬЯ 5 ПРОЕКТА ФЕДЕРАЛЬНОГО ЗАКОНА </a:t>
            </a:r>
            <a:r>
              <a:rPr lang="ru-RU" sz="2000" b="1" dirty="0">
                <a:latin typeface="Times New Roman" panose="02020603050405020304" pitchFamily="18" charset="0"/>
                <a:cs typeface="Times New Roman" panose="02020603050405020304" pitchFamily="18" charset="0"/>
              </a:rPr>
              <a:t>О </a:t>
            </a:r>
            <a:r>
              <a:rPr lang="ru-RU" sz="2000" b="1" dirty="0">
                <a:latin typeface="Times New Roman" panose="02020603050405020304" pitchFamily="18" charset="0"/>
                <a:cs typeface="Times New Roman" panose="02020603050405020304" pitchFamily="18" charset="0"/>
              </a:rPr>
              <a:t>ФЕДЕРАЛЬНОМ БЮДЖЕТЕ НА 2019 ГОД И ПЛАНОВЫЙ ПЕРИОД 2020 И 2021 ГОДОВ</a:t>
            </a:r>
          </a:p>
        </p:txBody>
      </p:sp>
    </p:spTree>
    <p:extLst>
      <p:ext uri="{BB962C8B-B14F-4D97-AF65-F5344CB8AC3E}">
        <p14:creationId xmlns:p14="http://schemas.microsoft.com/office/powerpoint/2010/main" val="7027562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6570" y="1198294"/>
            <a:ext cx="11912173" cy="400095"/>
          </a:xfrm>
          <a:prstGeom prst="rect">
            <a:avLst/>
          </a:prstGeom>
          <a:noFill/>
          <a:ln>
            <a:noFill/>
          </a:ln>
        </p:spPr>
        <p:txBody>
          <a:bodyPr wrap="square" lIns="91426" tIns="45713" rIns="91426" bIns="45713" rtlCol="0">
            <a:spAutoFit/>
          </a:bodyPr>
          <a:lstStyle/>
          <a:p>
            <a:pPr algn="ctr">
              <a:spcBef>
                <a:spcPts val="0"/>
              </a:spcBef>
              <a:spcAft>
                <a:spcPts val="0"/>
              </a:spcAft>
            </a:pPr>
            <a:r>
              <a:rPr lang="ru-RU" sz="2000" b="1" dirty="0">
                <a:latin typeface="Times New Roman" panose="02020603050405020304" pitchFamily="18" charset="0"/>
                <a:cs typeface="Times New Roman" panose="02020603050405020304" pitchFamily="18" charset="0"/>
              </a:rPr>
              <a:t>в 2019 году казначейскому сопровождению будут подлежать:</a:t>
            </a:r>
            <a:endParaRPr lang="ru-RU" sz="2000" b="1"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446567" y="2917607"/>
            <a:ext cx="4657061" cy="2622915"/>
          </a:xfrm>
          <a:prstGeom prst="rect">
            <a:avLst/>
          </a:prstGeom>
          <a:solidFill>
            <a:schemeClr val="accent1">
              <a:lumMod val="20000"/>
              <a:lumOff val="8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ru-RU" dirty="0" smtClean="0">
              <a:solidFill>
                <a:schemeClr val="tx1"/>
              </a:solidFill>
              <a:latin typeface="Times New Roman" panose="02020603050405020304" pitchFamily="18" charset="0"/>
              <a:cs typeface="Times New Roman" panose="02020603050405020304" pitchFamily="18" charset="0"/>
            </a:endParaRPr>
          </a:p>
          <a:p>
            <a:pPr algn="ctr"/>
            <a:r>
              <a:rPr lang="ru-RU" b="1" dirty="0" smtClean="0">
                <a:solidFill>
                  <a:schemeClr val="tx1"/>
                </a:solidFill>
                <a:latin typeface="Times New Roman" panose="02020603050405020304" pitchFamily="18" charset="0"/>
                <a:cs typeface="Times New Roman" panose="02020603050405020304" pitchFamily="18" charset="0"/>
              </a:rPr>
              <a:t>субсидии</a:t>
            </a:r>
            <a:r>
              <a:rPr lang="ru-RU" dirty="0" smtClean="0">
                <a:solidFill>
                  <a:schemeClr val="tx1"/>
                </a:solidFill>
                <a:latin typeface="Times New Roman" panose="02020603050405020304" pitchFamily="18" charset="0"/>
                <a:cs typeface="Times New Roman" panose="02020603050405020304" pitchFamily="18" charset="0"/>
              </a:rPr>
              <a:t>, предоставляемые из бюджетов субъектов Российской Федерации (местных бюджетов) юр. лицам, КФХ, ИП, источником финансового обеспечения которых </a:t>
            </a:r>
            <a:r>
              <a:rPr lang="ru-RU" dirty="0">
                <a:solidFill>
                  <a:schemeClr val="tx1"/>
                </a:solidFill>
                <a:latin typeface="Times New Roman" panose="02020603050405020304" pitchFamily="18" charset="0"/>
                <a:cs typeface="Times New Roman" panose="02020603050405020304" pitchFamily="18" charset="0"/>
              </a:rPr>
              <a:t>являются субсидии, предоставляемые из федерального бюджета бюджету субъекта </a:t>
            </a:r>
            <a:r>
              <a:rPr lang="ru-RU" dirty="0" smtClean="0">
                <a:solidFill>
                  <a:schemeClr val="tx1"/>
                </a:solidFill>
                <a:latin typeface="Times New Roman" panose="02020603050405020304" pitchFamily="18" charset="0"/>
                <a:cs typeface="Times New Roman" panose="02020603050405020304" pitchFamily="18" charset="0"/>
              </a:rPr>
              <a:t>Российской Федерации </a:t>
            </a:r>
            <a:r>
              <a:rPr lang="ru-RU" b="1" dirty="0">
                <a:solidFill>
                  <a:schemeClr val="tx1"/>
                </a:solidFill>
                <a:latin typeface="Times New Roman" panose="02020603050405020304" pitchFamily="18" charset="0"/>
                <a:cs typeface="Times New Roman" panose="02020603050405020304" pitchFamily="18" charset="0"/>
              </a:rPr>
              <a:t>в целях софинансирования отраслей промышленности и сельского хозяйства</a:t>
            </a:r>
          </a:p>
          <a:p>
            <a:pPr algn="ctr"/>
            <a:endParaRPr lang="ru-RU" sz="1600" dirty="0">
              <a:solidFill>
                <a:schemeClr val="tx1"/>
              </a:solidFill>
            </a:endParaRPr>
          </a:p>
        </p:txBody>
      </p:sp>
      <p:sp>
        <p:nvSpPr>
          <p:cNvPr id="10" name="Прямоугольник 9"/>
          <p:cNvSpPr/>
          <p:nvPr/>
        </p:nvSpPr>
        <p:spPr>
          <a:xfrm>
            <a:off x="8973880" y="2917607"/>
            <a:ext cx="3384860" cy="2622915"/>
          </a:xfrm>
          <a:prstGeom prst="rect">
            <a:avLst/>
          </a:prstGeom>
          <a:solidFill>
            <a:schemeClr val="accent1">
              <a:lumMod val="20000"/>
              <a:lumOff val="8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ru-RU" b="1" dirty="0">
                <a:solidFill>
                  <a:schemeClr val="tx1"/>
                </a:solidFill>
                <a:latin typeface="Times New Roman" panose="02020603050405020304" pitchFamily="18" charset="0"/>
                <a:cs typeface="Times New Roman" panose="02020603050405020304" pitchFamily="18" charset="0"/>
              </a:rPr>
              <a:t>с</a:t>
            </a:r>
            <a:r>
              <a:rPr lang="ru-RU" b="1" dirty="0" smtClean="0">
                <a:solidFill>
                  <a:schemeClr val="tx1"/>
                </a:solidFill>
                <a:latin typeface="Times New Roman" panose="02020603050405020304" pitchFamily="18" charset="0"/>
                <a:cs typeface="Times New Roman" panose="02020603050405020304" pitchFamily="18" charset="0"/>
              </a:rPr>
              <a:t>редства</a:t>
            </a:r>
            <a:r>
              <a:rPr lang="ru-RU" dirty="0" smtClean="0">
                <a:solidFill>
                  <a:schemeClr val="tx1"/>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получаемые </a:t>
            </a:r>
            <a:r>
              <a:rPr lang="ru-RU" dirty="0" smtClean="0">
                <a:solidFill>
                  <a:schemeClr val="tx1"/>
                </a:solidFill>
                <a:latin typeface="Times New Roman" panose="02020603050405020304" pitchFamily="18" charset="0"/>
                <a:cs typeface="Times New Roman" panose="02020603050405020304" pitchFamily="18" charset="0"/>
              </a:rPr>
              <a:t>фондом капитального </a:t>
            </a:r>
            <a:r>
              <a:rPr lang="ru-RU" dirty="0">
                <a:solidFill>
                  <a:schemeClr val="tx1"/>
                </a:solidFill>
                <a:latin typeface="Times New Roman" panose="02020603050405020304" pitchFamily="18" charset="0"/>
                <a:cs typeface="Times New Roman" panose="02020603050405020304" pitchFamily="18" charset="0"/>
              </a:rPr>
              <a:t>ремонта субъекта Российской Федерации </a:t>
            </a:r>
            <a:r>
              <a:rPr lang="ru-RU" b="1" dirty="0" smtClean="0">
                <a:solidFill>
                  <a:schemeClr val="tx1"/>
                </a:solidFill>
                <a:latin typeface="Times New Roman" panose="02020603050405020304" pitchFamily="18" charset="0"/>
                <a:cs typeface="Times New Roman" panose="02020603050405020304" pitchFamily="18" charset="0"/>
              </a:rPr>
              <a:t>за счет взносов на капитальный ремонт общего имущества в многоквартирных домах, уплаченных собственниками </a:t>
            </a:r>
            <a:r>
              <a:rPr lang="ru-RU" dirty="0" smtClean="0">
                <a:solidFill>
                  <a:schemeClr val="tx1"/>
                </a:solidFill>
                <a:latin typeface="Times New Roman" panose="02020603050405020304" pitchFamily="18" charset="0"/>
                <a:cs typeface="Times New Roman" panose="02020603050405020304" pitchFamily="18" charset="0"/>
              </a:rPr>
              <a:t>помещений в многоквартирных домах </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25" name="Номер слайда 2"/>
          <p:cNvSpPr>
            <a:spLocks noGrp="1"/>
          </p:cNvSpPr>
          <p:nvPr>
            <p:ph type="sldNum" sz="quarter" idx="12"/>
          </p:nvPr>
        </p:nvSpPr>
        <p:spPr>
          <a:xfrm>
            <a:off x="11989840" y="8962692"/>
            <a:ext cx="737800" cy="511175"/>
          </a:xfrm>
        </p:spPr>
        <p:txBody>
          <a:bodyPr/>
          <a:lstStyle/>
          <a:p>
            <a:pPr>
              <a:defRPr/>
            </a:pPr>
            <a:fld id="{47EA9584-6FC9-446B-89E9-C9D48C4D1663}" type="slidenum">
              <a:rPr lang="ru-RU" smtClean="0"/>
              <a:pPr>
                <a:defRPr/>
              </a:pPr>
              <a:t>45</a:t>
            </a:fld>
            <a:endParaRPr lang="ru-RU" dirty="0"/>
          </a:p>
        </p:txBody>
      </p:sp>
      <p:sp>
        <p:nvSpPr>
          <p:cNvPr id="41" name="Прямоугольник 40"/>
          <p:cNvSpPr/>
          <p:nvPr/>
        </p:nvSpPr>
        <p:spPr>
          <a:xfrm>
            <a:off x="5325639" y="2917607"/>
            <a:ext cx="3423692" cy="2622915"/>
          </a:xfrm>
          <a:prstGeom prst="rect">
            <a:avLst/>
          </a:prstGeom>
          <a:solidFill>
            <a:schemeClr val="accent1">
              <a:lumMod val="20000"/>
              <a:lumOff val="8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ru-RU" b="1" dirty="0" smtClean="0">
                <a:solidFill>
                  <a:schemeClr val="tx1"/>
                </a:solidFill>
                <a:latin typeface="Times New Roman" panose="02020603050405020304" pitchFamily="18" charset="0"/>
                <a:cs typeface="Times New Roman" panose="02020603050405020304" pitchFamily="18" charset="0"/>
              </a:rPr>
              <a:t>субсидии</a:t>
            </a:r>
            <a:r>
              <a:rPr lang="ru-RU" dirty="0" smtClean="0">
                <a:solidFill>
                  <a:schemeClr val="tx1"/>
                </a:solidFill>
                <a:latin typeface="Times New Roman" panose="02020603050405020304" pitchFamily="18" charset="0"/>
                <a:cs typeface="Times New Roman" panose="02020603050405020304" pitchFamily="18" charset="0"/>
              </a:rPr>
              <a:t>, предоставляемые из бюджета субъекта Российской Федерации  </a:t>
            </a:r>
            <a:r>
              <a:rPr lang="ru-RU" b="1" dirty="0" smtClean="0">
                <a:solidFill>
                  <a:schemeClr val="tx1"/>
                </a:solidFill>
                <a:latin typeface="Times New Roman" panose="02020603050405020304" pitchFamily="18" charset="0"/>
                <a:cs typeface="Times New Roman" panose="02020603050405020304" pitchFamily="18" charset="0"/>
              </a:rPr>
              <a:t>фонду капитального ремонта субъекта Российской Федерации</a:t>
            </a:r>
            <a:r>
              <a:rPr lang="ru-RU" b="1" dirty="0">
                <a:solidFill>
                  <a:schemeClr val="tx1"/>
                </a:solidFill>
                <a:latin typeface="Times New Roman" panose="02020603050405020304" pitchFamily="18" charset="0"/>
                <a:cs typeface="Times New Roman" panose="02020603050405020304" pitchFamily="18" charset="0"/>
              </a:rPr>
              <a:t>, </a:t>
            </a:r>
            <a:r>
              <a:rPr lang="ru-RU" b="1" dirty="0" smtClean="0">
                <a:solidFill>
                  <a:schemeClr val="tx1"/>
                </a:solidFill>
                <a:latin typeface="Times New Roman" panose="02020603050405020304" pitchFamily="18" charset="0"/>
                <a:cs typeface="Times New Roman" panose="02020603050405020304" pitchFamily="18" charset="0"/>
              </a:rPr>
              <a:t>фонду </a:t>
            </a:r>
            <a:r>
              <a:rPr lang="ru-RU" b="1" dirty="0">
                <a:solidFill>
                  <a:schemeClr val="tx1"/>
                </a:solidFill>
                <a:latin typeface="Times New Roman" panose="02020603050405020304" pitchFamily="18" charset="0"/>
                <a:cs typeface="Times New Roman" panose="02020603050405020304" pitchFamily="18" charset="0"/>
              </a:rPr>
              <a:t>развития </a:t>
            </a:r>
            <a:r>
              <a:rPr lang="ru-RU" b="1" dirty="0" smtClean="0">
                <a:solidFill>
                  <a:schemeClr val="tx1"/>
                </a:solidFill>
                <a:latin typeface="Times New Roman" panose="02020603050405020304" pitchFamily="18" charset="0"/>
                <a:cs typeface="Times New Roman" panose="02020603050405020304" pitchFamily="18" charset="0"/>
              </a:rPr>
              <a:t>промышленности субъекта </a:t>
            </a:r>
            <a:r>
              <a:rPr lang="ru-RU" b="1" dirty="0">
                <a:solidFill>
                  <a:schemeClr val="tx1"/>
                </a:solidFill>
                <a:latin typeface="Times New Roman" panose="02020603050405020304" pitchFamily="18" charset="0"/>
                <a:cs typeface="Times New Roman" panose="02020603050405020304" pitchFamily="18" charset="0"/>
              </a:rPr>
              <a:t>Российской Федерации</a:t>
            </a:r>
          </a:p>
          <a:p>
            <a:pPr algn="ctr"/>
            <a:endParaRPr lang="ru-RU" sz="1600" dirty="0">
              <a:solidFill>
                <a:schemeClr val="tx1"/>
              </a:solidFill>
            </a:endParaRPr>
          </a:p>
        </p:txBody>
      </p:sp>
      <p:cxnSp>
        <p:nvCxnSpPr>
          <p:cNvPr id="32" name="Прямая со стрелкой 31"/>
          <p:cNvCxnSpPr>
            <a:stCxn id="6" idx="2"/>
            <a:endCxn id="33" idx="0"/>
          </p:cNvCxnSpPr>
          <p:nvPr/>
        </p:nvCxnSpPr>
        <p:spPr>
          <a:xfrm>
            <a:off x="2775098" y="5540523"/>
            <a:ext cx="0" cy="679687"/>
          </a:xfrm>
          <a:prstGeom prst="straightConnector1">
            <a:avLst/>
          </a:prstGeom>
          <a:ln w="15875">
            <a:solidFill>
              <a:schemeClr val="accent1">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a:stCxn id="10" idx="2"/>
          </p:cNvCxnSpPr>
          <p:nvPr/>
        </p:nvCxnSpPr>
        <p:spPr>
          <a:xfrm>
            <a:off x="10666310" y="5540521"/>
            <a:ext cx="0" cy="669183"/>
          </a:xfrm>
          <a:prstGeom prst="straightConnector1">
            <a:avLst/>
          </a:prstGeom>
          <a:ln w="15875">
            <a:solidFill>
              <a:schemeClr val="accent1">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46569" y="1763561"/>
            <a:ext cx="11912173" cy="646317"/>
          </a:xfrm>
          <a:prstGeom prst="rect">
            <a:avLst/>
          </a:prstGeom>
          <a:noFill/>
          <a:ln>
            <a:solidFill>
              <a:schemeClr val="accent1">
                <a:lumMod val="50000"/>
              </a:schemeClr>
            </a:solidFill>
          </a:ln>
        </p:spPr>
        <p:txBody>
          <a:bodyPr wrap="square" lIns="91426" tIns="45713" rIns="91426" bIns="45713" rtlCol="0">
            <a:spAutoFit/>
          </a:bodyPr>
          <a:lstStyle/>
          <a:p>
            <a:pPr algn="ctr">
              <a:spcBef>
                <a:spcPts val="0"/>
              </a:spcBef>
              <a:spcAft>
                <a:spcPts val="0"/>
              </a:spcAft>
            </a:pPr>
            <a:r>
              <a:rPr lang="ru-RU" b="1" dirty="0" smtClean="0">
                <a:latin typeface="Times New Roman" panose="02020603050405020304" pitchFamily="18" charset="0"/>
                <a:cs typeface="Times New Roman" panose="02020603050405020304" pitchFamily="18" charset="0"/>
              </a:rPr>
              <a:t>по обращению финансовых органов субъектов Российской Федерации      </a:t>
            </a:r>
          </a:p>
          <a:p>
            <a:pPr algn="ctr">
              <a:spcBef>
                <a:spcPts val="0"/>
              </a:spcBef>
              <a:spcAft>
                <a:spcPts val="0"/>
              </a:spcAft>
            </a:pPr>
            <a:r>
              <a:rPr lang="ru-RU" b="1" dirty="0" smtClean="0">
                <a:latin typeface="Times New Roman" panose="02020603050405020304" pitchFamily="18" charset="0"/>
                <a:cs typeface="Times New Roman" panose="02020603050405020304" pitchFamily="18" charset="0"/>
              </a:rPr>
              <a:t>                            (муниципальных образований)  </a:t>
            </a:r>
          </a:p>
        </p:txBody>
      </p:sp>
      <p:sp>
        <p:nvSpPr>
          <p:cNvPr id="50" name="Прямоугольник 49"/>
          <p:cNvSpPr/>
          <p:nvPr/>
        </p:nvSpPr>
        <p:spPr>
          <a:xfrm>
            <a:off x="5325639" y="6205744"/>
            <a:ext cx="6978338" cy="1435078"/>
          </a:xfrm>
          <a:prstGeom prst="rect">
            <a:avLst/>
          </a:prstGeom>
          <a:solidFill>
            <a:schemeClr val="accent1">
              <a:lumMod val="20000"/>
              <a:lumOff val="8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ru-RU" dirty="0" smtClean="0">
                <a:solidFill>
                  <a:schemeClr val="tx1"/>
                </a:solidFill>
                <a:latin typeface="Times New Roman" panose="02020603050405020304" pitchFamily="18" charset="0"/>
                <a:cs typeface="Times New Roman" panose="02020603050405020304" pitchFamily="18" charset="0"/>
              </a:rPr>
              <a:t>расчеты, связанные с исполнением контрактов (договоров), источником финансового обеспечения которых являются указанные субсидии и средства </a:t>
            </a:r>
            <a:endParaRPr lang="ru-RU" dirty="0">
              <a:solidFill>
                <a:schemeClr val="tx1"/>
              </a:solidFill>
              <a:latin typeface="Times New Roman" panose="02020603050405020304" pitchFamily="18" charset="0"/>
              <a:cs typeface="Times New Roman" panose="02020603050405020304" pitchFamily="18" charset="0"/>
            </a:endParaRPr>
          </a:p>
        </p:txBody>
      </p:sp>
      <p:cxnSp>
        <p:nvCxnSpPr>
          <p:cNvPr id="57" name="Прямая со стрелкой 56"/>
          <p:cNvCxnSpPr>
            <a:stCxn id="41" idx="2"/>
          </p:cNvCxnSpPr>
          <p:nvPr/>
        </p:nvCxnSpPr>
        <p:spPr>
          <a:xfrm>
            <a:off x="7037485" y="5540521"/>
            <a:ext cx="0" cy="669183"/>
          </a:xfrm>
          <a:prstGeom prst="straightConnector1">
            <a:avLst/>
          </a:prstGeom>
          <a:ln w="15875">
            <a:solidFill>
              <a:schemeClr val="accent1">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3" name="Прямоугольник 32"/>
          <p:cNvSpPr/>
          <p:nvPr/>
        </p:nvSpPr>
        <p:spPr>
          <a:xfrm>
            <a:off x="446567" y="6220209"/>
            <a:ext cx="4657061" cy="1435078"/>
          </a:xfrm>
          <a:prstGeom prst="rect">
            <a:avLst/>
          </a:prstGeom>
          <a:solidFill>
            <a:schemeClr val="accent1">
              <a:lumMod val="20000"/>
              <a:lumOff val="8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ru-RU" dirty="0" smtClean="0">
                <a:solidFill>
                  <a:schemeClr val="tx1"/>
                </a:solidFill>
                <a:latin typeface="Times New Roman" panose="02020603050405020304" pitchFamily="18" charset="0"/>
                <a:cs typeface="Times New Roman" panose="02020603050405020304" pitchFamily="18" charset="0"/>
              </a:rPr>
              <a:t>авансы, по контрактам (договорам), источником финансового обеспечения которых являются указанные субсидии</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446569" y="337784"/>
            <a:ext cx="11912173" cy="707872"/>
          </a:xfrm>
          <a:prstGeom prst="rect">
            <a:avLst/>
          </a:prstGeom>
          <a:noFill/>
          <a:ln>
            <a:noFill/>
          </a:ln>
        </p:spPr>
        <p:txBody>
          <a:bodyPr wrap="square" lIns="91426" tIns="45713" rIns="91426" bIns="45713" rtlCol="0">
            <a:spAutoFit/>
          </a:bodyPr>
          <a:lstStyle/>
          <a:p>
            <a:pPr algn="ctr">
              <a:spcBef>
                <a:spcPts val="0"/>
              </a:spcBef>
              <a:spcAft>
                <a:spcPts val="0"/>
              </a:spcAft>
            </a:pPr>
            <a:r>
              <a:rPr lang="ru-RU" sz="2000" b="1" dirty="0">
                <a:latin typeface="Times New Roman" panose="02020603050405020304" pitchFamily="18" charset="0"/>
                <a:cs typeface="Times New Roman" panose="02020603050405020304" pitchFamily="18" charset="0"/>
              </a:rPr>
              <a:t>СТАТЬЯ 5 ПРОЕКТА ФЕДЕРАЛЬНОГО ЗАКОНА </a:t>
            </a:r>
            <a:r>
              <a:rPr lang="ru-RU" sz="2000" b="1" dirty="0">
                <a:latin typeface="Times New Roman" panose="02020603050405020304" pitchFamily="18" charset="0"/>
                <a:cs typeface="Times New Roman" panose="02020603050405020304" pitchFamily="18" charset="0"/>
              </a:rPr>
              <a:t>О </a:t>
            </a:r>
            <a:r>
              <a:rPr lang="ru-RU" sz="2000" b="1" dirty="0">
                <a:latin typeface="Times New Roman" panose="02020603050405020304" pitchFamily="18" charset="0"/>
                <a:cs typeface="Times New Roman" panose="02020603050405020304" pitchFamily="18" charset="0"/>
              </a:rPr>
              <a:t>ФЕДЕРАЛЬНОМ БЮДЖЕТЕ НА 2019 ГОД </a:t>
            </a:r>
          </a:p>
          <a:p>
            <a:pPr algn="ctr">
              <a:spcBef>
                <a:spcPts val="0"/>
              </a:spcBef>
              <a:spcAft>
                <a:spcPts val="0"/>
              </a:spcAft>
            </a:pPr>
            <a:r>
              <a:rPr lang="ru-RU" sz="2000" b="1" dirty="0">
                <a:latin typeface="Times New Roman" panose="02020603050405020304" pitchFamily="18" charset="0"/>
                <a:cs typeface="Times New Roman" panose="02020603050405020304" pitchFamily="18" charset="0"/>
              </a:rPr>
              <a:t>И ПЛАНОВЫЙ ПЕРИОД 2020 И 2021 ГОДОВ</a:t>
            </a:r>
          </a:p>
        </p:txBody>
      </p:sp>
    </p:spTree>
    <p:extLst>
      <p:ext uri="{BB962C8B-B14F-4D97-AF65-F5344CB8AC3E}">
        <p14:creationId xmlns:p14="http://schemas.microsoft.com/office/powerpoint/2010/main" val="18675216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3974328377"/>
              </p:ext>
            </p:extLst>
          </p:nvPr>
        </p:nvGraphicFramePr>
        <p:xfrm>
          <a:off x="449332" y="1073895"/>
          <a:ext cx="11982201" cy="7459177"/>
        </p:xfrm>
        <a:graphic>
          <a:graphicData uri="http://schemas.openxmlformats.org/drawingml/2006/table">
            <a:tbl>
              <a:tblPr firstRow="1" bandRow="1">
                <a:tableStyleId>{5C22544A-7EE6-4342-B048-85BDC9FD1C3A}</a:tableStyleId>
              </a:tblPr>
              <a:tblGrid>
                <a:gridCol w="11982201"/>
              </a:tblGrid>
              <a:tr h="1105782">
                <a:tc>
                  <a:txBody>
                    <a:bodyPr/>
                    <a:lstStyle/>
                    <a:p>
                      <a:pPr algn="ctr"/>
                      <a:endParaRPr lang="ru-RU" sz="2000" dirty="0" smtClean="0">
                        <a:solidFill>
                          <a:schemeClr val="tx1"/>
                        </a:solidFill>
                        <a:latin typeface="Times New Roman" panose="02020603050405020304" pitchFamily="18" charset="0"/>
                        <a:cs typeface="Times New Roman" panose="02020603050405020304" pitchFamily="18" charset="0"/>
                      </a:endParaRPr>
                    </a:p>
                    <a:p>
                      <a:pPr algn="ctr"/>
                      <a:r>
                        <a:rPr lang="ru-RU" sz="2000" baseline="0" dirty="0" smtClean="0">
                          <a:solidFill>
                            <a:schemeClr val="tx1"/>
                          </a:solidFill>
                          <a:latin typeface="Times New Roman" panose="02020603050405020304" pitchFamily="18" charset="0"/>
                          <a:cs typeface="Times New Roman" panose="02020603050405020304" pitchFamily="18" charset="0"/>
                        </a:rPr>
                        <a:t>ВИДЫ КАЗНАЧЕЙСКОГО СОПРОВОЖДЕНИЯ</a:t>
                      </a:r>
                      <a:r>
                        <a:rPr lang="ru-RU" sz="2000" dirty="0" smtClean="0">
                          <a:solidFill>
                            <a:schemeClr val="tx1"/>
                          </a:solidFill>
                          <a:latin typeface="Times New Roman" panose="02020603050405020304" pitchFamily="18" charset="0"/>
                          <a:cs typeface="Times New Roman" panose="02020603050405020304" pitchFamily="18" charset="0"/>
                        </a:rPr>
                        <a:t>:</a:t>
                      </a:r>
                    </a:p>
                  </a:txBody>
                  <a:tcPr>
                    <a:solidFill>
                      <a:srgbClr val="EBF6F9"/>
                    </a:solidFill>
                  </a:tcPr>
                </a:tc>
              </a:tr>
              <a:tr h="949291">
                <a:tc>
                  <a:txBody>
                    <a:bodyPr/>
                    <a:lstStyle/>
                    <a:p>
                      <a:pPr marL="355600" indent="-355600" algn="l" defTabSz="1097006" rtl="0" eaLnBrk="1" latinLnBrk="0" hangingPunct="1">
                        <a:buFont typeface="Wingdings" panose="05000000000000000000" pitchFamily="2" charset="2"/>
                        <a:buChar char="Ø"/>
                      </a:pPr>
                      <a:endParaRPr lang="ru-RU" altLang="ru-RU" sz="1800" kern="1200" dirty="0" smtClean="0">
                        <a:latin typeface="Times New Roman" panose="02020603050405020304" pitchFamily="18" charset="0"/>
                        <a:cs typeface="Times New Roman" panose="02020603050405020304" pitchFamily="18" charset="0"/>
                      </a:endParaRPr>
                    </a:p>
                    <a:p>
                      <a:pPr marL="355600" indent="-355600" algn="l" defTabSz="1097006" rtl="0" eaLnBrk="1" latinLnBrk="0" hangingPunct="1">
                        <a:buFont typeface="Wingdings" panose="05000000000000000000" pitchFamily="2" charset="2"/>
                        <a:buChar char="Ø"/>
                      </a:pPr>
                      <a:r>
                        <a:rPr lang="ru-RU" altLang="ru-RU" sz="1800" b="1" kern="1200" dirty="0" smtClean="0">
                          <a:solidFill>
                            <a:schemeClr val="tx1"/>
                          </a:solidFill>
                          <a:latin typeface="Times New Roman" panose="02020603050405020304" pitchFamily="18" charset="0"/>
                          <a:cs typeface="Times New Roman" panose="02020603050405020304" pitchFamily="18" charset="0"/>
                        </a:rPr>
                        <a:t>Статья </a:t>
                      </a:r>
                      <a:r>
                        <a:rPr lang="ru-RU" altLang="ru-RU" sz="1800" b="1" kern="1200" dirty="0" smtClean="0">
                          <a:solidFill>
                            <a:srgbClr val="FF0000"/>
                          </a:solidFill>
                          <a:latin typeface="Times New Roman" panose="02020603050405020304" pitchFamily="18" charset="0"/>
                          <a:cs typeface="Times New Roman" panose="02020603050405020304" pitchFamily="18" charset="0"/>
                        </a:rPr>
                        <a:t>242.24.</a:t>
                      </a:r>
                      <a:r>
                        <a:rPr lang="ru-RU" altLang="ru-RU" sz="1800" b="1" kern="1200" dirty="0" smtClean="0">
                          <a:solidFill>
                            <a:schemeClr val="tx1"/>
                          </a:solidFill>
                          <a:latin typeface="Times New Roman" panose="02020603050405020304" pitchFamily="18" charset="0"/>
                          <a:cs typeface="Times New Roman" panose="02020603050405020304" pitchFamily="18" charset="0"/>
                        </a:rPr>
                        <a:t> БК РФ </a:t>
                      </a:r>
                      <a:r>
                        <a:rPr lang="ru-RU" altLang="ru-RU" sz="1800" b="0" kern="1200" dirty="0" smtClean="0">
                          <a:solidFill>
                            <a:schemeClr val="tx1"/>
                          </a:solidFill>
                          <a:latin typeface="Times New Roman" panose="02020603050405020304" pitchFamily="18" charset="0"/>
                          <a:cs typeface="Times New Roman" panose="02020603050405020304" pitchFamily="18" charset="0"/>
                        </a:rPr>
                        <a:t>(«платежный» законопроект)</a:t>
                      </a:r>
                      <a:r>
                        <a:rPr lang="ru-RU" altLang="ru-RU" sz="1800" b="1" kern="1200" dirty="0" smtClean="0">
                          <a:solidFill>
                            <a:schemeClr val="tx1"/>
                          </a:solidFill>
                          <a:latin typeface="Times New Roman" panose="02020603050405020304" pitchFamily="18" charset="0"/>
                          <a:cs typeface="Times New Roman" panose="02020603050405020304" pitchFamily="18" charset="0"/>
                        </a:rPr>
                        <a:t> </a:t>
                      </a:r>
                      <a:r>
                        <a:rPr lang="ru-RU" altLang="ru-RU" sz="1800" kern="1200" dirty="0" smtClean="0">
                          <a:latin typeface="Times New Roman" panose="02020603050405020304" pitchFamily="18" charset="0"/>
                          <a:cs typeface="Times New Roman" panose="02020603050405020304" pitchFamily="18" charset="0"/>
                        </a:rPr>
                        <a:t>- «базовое» казначейское сопровождение </a:t>
                      </a:r>
                    </a:p>
                    <a:p>
                      <a:pPr marL="0" indent="0" algn="l" defTabSz="1097006" rtl="0" eaLnBrk="1" latinLnBrk="0" hangingPunct="1">
                        <a:buFont typeface="Wingdings" panose="05000000000000000000" pitchFamily="2" charset="2"/>
                        <a:buNone/>
                      </a:pPr>
                      <a:r>
                        <a:rPr lang="ru-RU" altLang="ru-RU" sz="1800" kern="1200" dirty="0" smtClean="0">
                          <a:latin typeface="Times New Roman" panose="02020603050405020304" pitchFamily="18" charset="0"/>
                          <a:cs typeface="Times New Roman" panose="02020603050405020304" pitchFamily="18" charset="0"/>
                        </a:rPr>
                        <a:t>      (с осуществлением только документального контроля).</a:t>
                      </a:r>
                      <a:endParaRPr lang="ru-RU" altLang="ru-RU" sz="1800" kern="1200" dirty="0" smtClean="0">
                        <a:solidFill>
                          <a:schemeClr val="tx1"/>
                        </a:solidFill>
                        <a:latin typeface="Times New Roman" panose="02020603050405020304" pitchFamily="18" charset="0"/>
                        <a:ea typeface="+mn-ea"/>
                        <a:cs typeface="Times New Roman" panose="02020603050405020304" pitchFamily="18" charset="0"/>
                      </a:endParaRPr>
                    </a:p>
                  </a:txBody>
                  <a:tcPr>
                    <a:solidFill>
                      <a:schemeClr val="accent1">
                        <a:lumMod val="20000"/>
                        <a:lumOff val="80000"/>
                        <a:alpha val="69000"/>
                      </a:schemeClr>
                    </a:solidFill>
                  </a:tcPr>
                </a:tc>
              </a:tr>
              <a:tr h="4480560">
                <a:tc>
                  <a:txBody>
                    <a:bodyPr/>
                    <a:lstStyle/>
                    <a:p>
                      <a:pPr marL="0" marR="0" indent="0" algn="l" defTabSz="1097006"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ru-RU" altLang="ru-RU" sz="1800" dirty="0" smtClean="0">
                        <a:latin typeface="Times New Roman" panose="02020603050405020304" pitchFamily="18" charset="0"/>
                        <a:cs typeface="Times New Roman" panose="02020603050405020304" pitchFamily="18" charset="0"/>
                      </a:endParaRPr>
                    </a:p>
                    <a:p>
                      <a:pPr marL="342900" marR="0" indent="-342900" algn="l" defTabSz="1097006"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ru-RU" altLang="ru-RU" sz="1800" b="1" dirty="0" smtClean="0">
                          <a:latin typeface="Times New Roman" panose="02020603050405020304" pitchFamily="18" charset="0"/>
                          <a:cs typeface="Times New Roman" panose="02020603050405020304" pitchFamily="18" charset="0"/>
                        </a:rPr>
                        <a:t>Статья </a:t>
                      </a:r>
                      <a:r>
                        <a:rPr lang="ru-RU" altLang="ru-RU" sz="1800" b="1" dirty="0" smtClean="0">
                          <a:solidFill>
                            <a:srgbClr val="FF0000"/>
                          </a:solidFill>
                          <a:latin typeface="Times New Roman" panose="02020603050405020304" pitchFamily="18" charset="0"/>
                          <a:cs typeface="Times New Roman" panose="02020603050405020304" pitchFamily="18" charset="0"/>
                        </a:rPr>
                        <a:t>242.25.</a:t>
                      </a:r>
                      <a:r>
                        <a:rPr lang="ru-RU" altLang="ru-RU" sz="1800" b="1" dirty="0" smtClean="0">
                          <a:solidFill>
                            <a:schemeClr val="tx1"/>
                          </a:solidFill>
                          <a:latin typeface="Times New Roman" panose="02020603050405020304" pitchFamily="18" charset="0"/>
                          <a:cs typeface="Times New Roman" panose="02020603050405020304" pitchFamily="18" charset="0"/>
                        </a:rPr>
                        <a:t> БК РФ </a:t>
                      </a:r>
                      <a:r>
                        <a:rPr lang="ru-RU" altLang="ru-RU" sz="1800" b="0" dirty="0" smtClean="0">
                          <a:latin typeface="Times New Roman" panose="02020603050405020304" pitchFamily="18" charset="0"/>
                          <a:cs typeface="Times New Roman" panose="02020603050405020304" pitchFamily="18" charset="0"/>
                        </a:rPr>
                        <a:t>(«платежный» законопроект) -</a:t>
                      </a:r>
                      <a:r>
                        <a:rPr lang="ru-RU" altLang="ru-RU" sz="1800" b="1" dirty="0" smtClean="0">
                          <a:latin typeface="Times New Roman" panose="02020603050405020304" pitchFamily="18" charset="0"/>
                          <a:cs typeface="Times New Roman" panose="02020603050405020304" pitchFamily="18" charset="0"/>
                        </a:rPr>
                        <a:t> </a:t>
                      </a:r>
                      <a:r>
                        <a:rPr lang="ru-RU" altLang="ru-RU" sz="1800" dirty="0" smtClean="0">
                          <a:latin typeface="Times New Roman" panose="02020603050405020304" pitchFamily="18" charset="0"/>
                          <a:cs typeface="Times New Roman" panose="02020603050405020304" pitchFamily="18" charset="0"/>
                        </a:rPr>
                        <a:t>«расширенное» казначейское сопровождение:</a:t>
                      </a:r>
                    </a:p>
                    <a:p>
                      <a:pPr marL="0" marR="0" indent="0" algn="l" defTabSz="1097006"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ru-RU" altLang="ru-RU" sz="1800" dirty="0" smtClean="0">
                        <a:latin typeface="Times New Roman" panose="02020603050405020304" pitchFamily="18" charset="0"/>
                        <a:cs typeface="Times New Roman" panose="02020603050405020304" pitchFamily="18" charset="0"/>
                      </a:endParaRPr>
                    </a:p>
                    <a:p>
                      <a:pPr marL="285750" marR="0" indent="-285750" algn="l" defTabSz="1097006" rtl="0" eaLnBrk="1" fontAlgn="auto" latinLnBrk="0" hangingPunct="1">
                        <a:lnSpc>
                          <a:spcPct val="100000"/>
                        </a:lnSpc>
                        <a:spcBef>
                          <a:spcPts val="0"/>
                        </a:spcBef>
                        <a:spcAft>
                          <a:spcPts val="0"/>
                        </a:spcAft>
                        <a:buClrTx/>
                        <a:buSzTx/>
                        <a:buFontTx/>
                        <a:buChar char="-"/>
                        <a:tabLst/>
                        <a:defRPr/>
                      </a:pPr>
                      <a:r>
                        <a:rPr lang="ru-RU" altLang="ru-RU" sz="1800" dirty="0" smtClean="0">
                          <a:latin typeface="Times New Roman" panose="02020603050405020304" pitchFamily="18" charset="0"/>
                          <a:cs typeface="Times New Roman" panose="02020603050405020304" pitchFamily="18" charset="0"/>
                        </a:rPr>
                        <a:t>с осуществлением контроля информации, указанной в государственном контракте, контрактах (договорах) и в документах, подтверждающих возникновение денежных обязательств, фактически поставленным товарам (выполненным работам, оказанным услугам), в том числе с использованием фото- и видеотехники;</a:t>
                      </a:r>
                    </a:p>
                    <a:p>
                      <a:pPr marL="0" marR="0" indent="0" algn="l" defTabSz="1097006" rtl="0" eaLnBrk="1" fontAlgn="auto" latinLnBrk="0" hangingPunct="1">
                        <a:lnSpc>
                          <a:spcPct val="100000"/>
                        </a:lnSpc>
                        <a:spcBef>
                          <a:spcPts val="0"/>
                        </a:spcBef>
                        <a:spcAft>
                          <a:spcPts val="0"/>
                        </a:spcAft>
                        <a:buClrTx/>
                        <a:buSzTx/>
                        <a:buFontTx/>
                        <a:buNone/>
                        <a:tabLst/>
                        <a:defRPr/>
                      </a:pPr>
                      <a:endParaRPr lang="ru-RU" altLang="ru-RU" sz="1800" dirty="0" smtClean="0">
                        <a:latin typeface="Times New Roman" panose="02020603050405020304" pitchFamily="18" charset="0"/>
                        <a:cs typeface="Times New Roman" panose="02020603050405020304" pitchFamily="18" charset="0"/>
                      </a:endParaRPr>
                    </a:p>
                    <a:p>
                      <a:pPr marL="285750" marR="0" indent="-285750" algn="l" defTabSz="1097006" rtl="0" eaLnBrk="1" fontAlgn="auto" latinLnBrk="0" hangingPunct="1">
                        <a:lnSpc>
                          <a:spcPct val="100000"/>
                        </a:lnSpc>
                        <a:spcBef>
                          <a:spcPts val="0"/>
                        </a:spcBef>
                        <a:spcAft>
                          <a:spcPts val="0"/>
                        </a:spcAft>
                        <a:buClrTx/>
                        <a:buSzTx/>
                        <a:buFontTx/>
                        <a:buChar char="-"/>
                        <a:tabLst/>
                        <a:defRPr/>
                      </a:pPr>
                      <a:r>
                        <a:rPr lang="ru-RU" altLang="ru-RU" sz="1800" dirty="0" smtClean="0">
                          <a:solidFill>
                            <a:schemeClr val="tx1"/>
                          </a:solidFill>
                          <a:latin typeface="Times New Roman" panose="02020603050405020304" pitchFamily="18" charset="0"/>
                          <a:cs typeface="Times New Roman" panose="02020603050405020304" pitchFamily="18" charset="0"/>
                        </a:rPr>
                        <a:t>с осуществлением контроля информации, указанной в государственном контракте, контрактах (договорах) и в документах, подтверждающих возникновение денежных обязательств, на соответствие фактически поставленным товарам (выполненным работам, оказанным услугам), данным раздельного учета результатов финансово-хозяйственной деятельности и информации о структуре цены государственного контракта, контракта (договора);</a:t>
                      </a:r>
                    </a:p>
                    <a:p>
                      <a:pPr marL="285750" marR="0" indent="-285750" algn="l" defTabSz="1097006" rtl="0" eaLnBrk="1" fontAlgn="auto" latinLnBrk="0" hangingPunct="1">
                        <a:lnSpc>
                          <a:spcPct val="100000"/>
                        </a:lnSpc>
                        <a:spcBef>
                          <a:spcPts val="0"/>
                        </a:spcBef>
                        <a:spcAft>
                          <a:spcPts val="0"/>
                        </a:spcAft>
                        <a:buClrTx/>
                        <a:buSzTx/>
                        <a:buFontTx/>
                        <a:buChar char="-"/>
                        <a:tabLst/>
                        <a:defRPr/>
                      </a:pPr>
                      <a:endParaRPr lang="ru-RU" altLang="ru-RU" sz="1800" dirty="0" smtClean="0">
                        <a:solidFill>
                          <a:schemeClr val="tx1"/>
                        </a:solidFill>
                        <a:latin typeface="Times New Roman" panose="02020603050405020304" pitchFamily="18" charset="0"/>
                        <a:cs typeface="Times New Roman" panose="02020603050405020304" pitchFamily="18" charset="0"/>
                      </a:endParaRPr>
                    </a:p>
                    <a:p>
                      <a:pPr marL="285750" marR="0" indent="-285750" algn="l" defTabSz="1097006" rtl="0" eaLnBrk="1" fontAlgn="auto" latinLnBrk="0" hangingPunct="1">
                        <a:lnSpc>
                          <a:spcPct val="100000"/>
                        </a:lnSpc>
                        <a:spcBef>
                          <a:spcPts val="0"/>
                        </a:spcBef>
                        <a:spcAft>
                          <a:spcPts val="0"/>
                        </a:spcAft>
                        <a:buClrTx/>
                        <a:buSzTx/>
                        <a:buFontTx/>
                        <a:buChar char="-"/>
                        <a:tabLst/>
                        <a:defRPr/>
                      </a:pPr>
                      <a:r>
                        <a:rPr lang="ru-RU" altLang="ru-RU" sz="1800" dirty="0" smtClean="0">
                          <a:solidFill>
                            <a:schemeClr val="tx1"/>
                          </a:solidFill>
                          <a:latin typeface="Times New Roman" panose="02020603050405020304" pitchFamily="18" charset="0"/>
                          <a:cs typeface="Times New Roman" panose="02020603050405020304" pitchFamily="18" charset="0"/>
                        </a:rPr>
                        <a:t>с</a:t>
                      </a:r>
                      <a:r>
                        <a:rPr lang="ru-RU" altLang="ru-RU" sz="1800" baseline="0" dirty="0" smtClean="0">
                          <a:solidFill>
                            <a:schemeClr val="tx1"/>
                          </a:solidFill>
                          <a:latin typeface="Times New Roman" panose="02020603050405020304" pitchFamily="18" charset="0"/>
                          <a:cs typeface="Times New Roman" panose="02020603050405020304" pitchFamily="18" charset="0"/>
                        </a:rPr>
                        <a:t> перечислением денежных средств с лицевых счетов </a:t>
                      </a:r>
                      <a:r>
                        <a:rPr lang="ru-RU" altLang="ru-RU" sz="1800" baseline="0" dirty="0" err="1" smtClean="0">
                          <a:solidFill>
                            <a:schemeClr val="tx1"/>
                          </a:solidFill>
                          <a:latin typeface="Times New Roman" panose="02020603050405020304" pitchFamily="18" charset="0"/>
                          <a:cs typeface="Times New Roman" panose="02020603050405020304" pitchFamily="18" charset="0"/>
                        </a:rPr>
                        <a:t>неучастников</a:t>
                      </a:r>
                      <a:r>
                        <a:rPr lang="ru-RU" altLang="ru-RU" sz="1800" baseline="0" dirty="0" smtClean="0">
                          <a:solidFill>
                            <a:schemeClr val="tx1"/>
                          </a:solidFill>
                          <a:latin typeface="Times New Roman" panose="02020603050405020304" pitchFamily="18" charset="0"/>
                          <a:cs typeface="Times New Roman" panose="02020603050405020304" pitchFamily="18" charset="0"/>
                        </a:rPr>
                        <a:t> бюджетного процесса, открытых в Федеральном казначействе на счета, открытые им в кредитных организациях после направления государственным заказчиком Уведомления о полном исполнении государственного контракта.</a:t>
                      </a:r>
                      <a:endParaRPr lang="ru-RU" altLang="ru-RU" sz="1800" dirty="0" smtClean="0">
                        <a:solidFill>
                          <a:schemeClr val="tx1"/>
                        </a:solidFill>
                        <a:latin typeface="Times New Roman" panose="02020603050405020304" pitchFamily="18" charset="0"/>
                        <a:cs typeface="Times New Roman" panose="02020603050405020304" pitchFamily="18" charset="0"/>
                      </a:endParaRPr>
                    </a:p>
                    <a:p>
                      <a:pPr marL="0" marR="0" indent="0" algn="l" defTabSz="1097006" rtl="0" eaLnBrk="1" fontAlgn="auto" latinLnBrk="0" hangingPunct="1">
                        <a:lnSpc>
                          <a:spcPct val="100000"/>
                        </a:lnSpc>
                        <a:spcBef>
                          <a:spcPts val="0"/>
                        </a:spcBef>
                        <a:spcAft>
                          <a:spcPts val="0"/>
                        </a:spcAft>
                        <a:buClrTx/>
                        <a:buSzTx/>
                        <a:buFontTx/>
                        <a:buNone/>
                        <a:tabLst/>
                        <a:defRPr/>
                      </a:pPr>
                      <a:endParaRPr lang="ru-RU" altLang="ru-RU" sz="1800" dirty="0" smtClean="0">
                        <a:solidFill>
                          <a:schemeClr val="tx1"/>
                        </a:solidFill>
                        <a:latin typeface="Times New Roman" panose="02020603050405020304" pitchFamily="18" charset="0"/>
                        <a:cs typeface="Times New Roman" panose="02020603050405020304" pitchFamily="18" charset="0"/>
                      </a:endParaRPr>
                    </a:p>
                  </a:txBody>
                  <a:tcPr>
                    <a:solidFill>
                      <a:schemeClr val="accent1">
                        <a:lumMod val="20000"/>
                        <a:lumOff val="80000"/>
                        <a:alpha val="69000"/>
                      </a:schemeClr>
                    </a:solidFill>
                  </a:tcPr>
                </a:tc>
              </a:tr>
              <a:tr h="923544">
                <a:tc>
                  <a:txBody>
                    <a:bodyPr/>
                    <a:lstStyle/>
                    <a:p>
                      <a:pPr marL="342900" marR="0" indent="-342900" algn="l" defTabSz="1097006"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ru-RU" altLang="ru-RU" sz="1800" kern="1200" dirty="0" smtClean="0">
                        <a:solidFill>
                          <a:schemeClr val="tx1"/>
                        </a:solidFill>
                        <a:latin typeface="Times New Roman" panose="02020603050405020304" pitchFamily="18" charset="0"/>
                        <a:ea typeface="+mn-ea"/>
                        <a:cs typeface="Times New Roman" panose="02020603050405020304" pitchFamily="18" charset="0"/>
                      </a:endParaRPr>
                    </a:p>
                    <a:p>
                      <a:pPr marL="342900" marR="0" indent="-342900" algn="l" defTabSz="1097006"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ru-RU" altLang="ru-RU" sz="1800" kern="1200" dirty="0" smtClean="0">
                          <a:solidFill>
                            <a:schemeClr val="tx1"/>
                          </a:solidFill>
                          <a:latin typeface="Times New Roman" panose="02020603050405020304" pitchFamily="18" charset="0"/>
                          <a:ea typeface="+mn-ea"/>
                          <a:cs typeface="Times New Roman" panose="02020603050405020304" pitchFamily="18" charset="0"/>
                        </a:rPr>
                        <a:t>Казначейско-банковское сопровождение.</a:t>
                      </a:r>
                    </a:p>
                    <a:p>
                      <a:pPr marL="0" marR="0" indent="0" algn="l" defTabSz="1097006"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ru-RU" altLang="ru-RU" sz="1800" kern="1200" dirty="0" smtClean="0">
                        <a:solidFill>
                          <a:schemeClr val="tx1"/>
                        </a:solidFill>
                        <a:latin typeface="Times New Roman" panose="02020603050405020304" pitchFamily="18" charset="0"/>
                        <a:ea typeface="+mn-ea"/>
                        <a:cs typeface="Times New Roman" panose="02020603050405020304" pitchFamily="18" charset="0"/>
                      </a:endParaRPr>
                    </a:p>
                  </a:txBody>
                  <a:tcPr>
                    <a:solidFill>
                      <a:schemeClr val="accent1">
                        <a:lumMod val="20000"/>
                        <a:lumOff val="80000"/>
                        <a:alpha val="69000"/>
                      </a:schemeClr>
                    </a:solidFill>
                  </a:tcPr>
                </a:tc>
              </a:tr>
            </a:tbl>
          </a:graphicData>
        </a:graphic>
      </p:graphicFrame>
      <p:sp>
        <p:nvSpPr>
          <p:cNvPr id="7" name="Номер слайда 2"/>
          <p:cNvSpPr>
            <a:spLocks noGrp="1"/>
          </p:cNvSpPr>
          <p:nvPr>
            <p:ph type="sldNum" sz="quarter" idx="12"/>
          </p:nvPr>
        </p:nvSpPr>
        <p:spPr>
          <a:xfrm>
            <a:off x="11806967" y="9090029"/>
            <a:ext cx="994634" cy="511175"/>
          </a:xfrm>
        </p:spPr>
        <p:txBody>
          <a:bodyPr/>
          <a:lstStyle/>
          <a:p>
            <a:pPr>
              <a:defRPr/>
            </a:pPr>
            <a:r>
              <a:rPr lang="ru-RU" dirty="0" smtClean="0">
                <a:solidFill>
                  <a:prstClr val="black">
                    <a:tint val="75000"/>
                  </a:prstClr>
                </a:solidFill>
              </a:rPr>
              <a:t>46</a:t>
            </a:r>
            <a:endParaRPr lang="ru-RU" dirty="0">
              <a:solidFill>
                <a:prstClr val="black">
                  <a:tint val="75000"/>
                </a:prstClr>
              </a:solidFill>
            </a:endParaRPr>
          </a:p>
        </p:txBody>
      </p:sp>
    </p:spTree>
    <p:extLst>
      <p:ext uri="{BB962C8B-B14F-4D97-AF65-F5344CB8AC3E}">
        <p14:creationId xmlns:p14="http://schemas.microsoft.com/office/powerpoint/2010/main" val="3058223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
          <p:cNvSpPr txBox="1">
            <a:spLocks noChangeArrowheads="1"/>
          </p:cNvSpPr>
          <p:nvPr/>
        </p:nvSpPr>
        <p:spPr bwMode="auto">
          <a:xfrm>
            <a:off x="467833" y="3827700"/>
            <a:ext cx="11940362" cy="1388462"/>
          </a:xfrm>
          <a:prstGeom prst="rect">
            <a:avLst/>
          </a:prstGeom>
          <a:noFill/>
          <a:ln w="9525">
            <a:noFill/>
            <a:miter lim="800000"/>
            <a:headEnd/>
            <a:tailEnd/>
          </a:ln>
          <a:effectLst>
            <a:outerShdw blurRad="44450" dist="27940" dir="5400000" sx="1000" sy="1000" algn="ctr">
              <a:srgbClr val="000000">
                <a:alpha val="32000"/>
              </a:srgbClr>
            </a:outerShdw>
          </a:effectLst>
        </p:spPr>
        <p:txBody>
          <a:bodyPr wrap="square" lIns="94875" tIns="47437" rIns="94875" bIns="47437" anchor="ctr">
            <a:spAutoFit/>
          </a:bodyPr>
          <a:lstStyle/>
          <a:p>
            <a:pPr algn="ctr">
              <a:lnSpc>
                <a:spcPct val="150000"/>
              </a:lnSpc>
            </a:pPr>
            <a:r>
              <a:rPr lang="ru-RU" sz="2800" b="1" dirty="0" smtClean="0">
                <a:latin typeface="Times New Roman" panose="02020603050405020304" pitchFamily="18" charset="0"/>
                <a:cs typeface="Times New Roman" panose="02020603050405020304" pitchFamily="18" charset="0"/>
              </a:rPr>
              <a:t>ИНФОРМАЦИОННО-ТЕХНОЛОГИЧЕСКОЕ ОБЕСПЕЧЕНИЕ </a:t>
            </a:r>
            <a:endParaRPr lang="ru-RU" sz="2800" b="1" dirty="0">
              <a:latin typeface="Times New Roman" panose="02020603050405020304" pitchFamily="18" charset="0"/>
              <a:cs typeface="Times New Roman" panose="02020603050405020304" pitchFamily="18" charset="0"/>
            </a:endParaRPr>
          </a:p>
          <a:p>
            <a:pPr algn="ctr">
              <a:lnSpc>
                <a:spcPct val="150000"/>
              </a:lnSpc>
            </a:pPr>
            <a:r>
              <a:rPr lang="ru-RU" sz="2800" b="1" dirty="0">
                <a:latin typeface="Times New Roman" panose="02020603050405020304" pitchFamily="18" charset="0"/>
                <a:cs typeface="Times New Roman" panose="02020603050405020304" pitchFamily="18" charset="0"/>
              </a:rPr>
              <a:t>КАЗНАЧЕЙСКОГО СОПРОВОЖДЕНИЯ ЦЕЛЕВЫХ СРЕДСТВ</a:t>
            </a:r>
          </a:p>
        </p:txBody>
      </p:sp>
      <p:sp>
        <p:nvSpPr>
          <p:cNvPr id="2" name="Номер слайда 1"/>
          <p:cNvSpPr>
            <a:spLocks noGrp="1"/>
          </p:cNvSpPr>
          <p:nvPr>
            <p:ph type="sldNum" sz="quarter" idx="12"/>
          </p:nvPr>
        </p:nvSpPr>
        <p:spPr>
          <a:xfrm>
            <a:off x="9921243" y="9090033"/>
            <a:ext cx="2880360" cy="511175"/>
          </a:xfrm>
        </p:spPr>
        <p:txBody>
          <a:bodyPr/>
          <a:lstStyle/>
          <a:p>
            <a:pPr>
              <a:defRPr/>
            </a:pPr>
            <a:fld id="{B71FCD68-0AFD-4048-852E-53B764BC6EED}" type="slidenum">
              <a:rPr lang="ru-RU" smtClean="0">
                <a:solidFill>
                  <a:prstClr val="black">
                    <a:tint val="75000"/>
                  </a:prstClr>
                </a:solidFill>
              </a:rPr>
              <a:pPr>
                <a:defRPr/>
              </a:pPr>
              <a:t>47</a:t>
            </a:fld>
            <a:endParaRPr lang="ru-RU" dirty="0">
              <a:solidFill>
                <a:prstClr val="black">
                  <a:tint val="75000"/>
                </a:prstClr>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17" y="141332"/>
            <a:ext cx="5099936" cy="1931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52149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Прямоугольник 105"/>
          <p:cNvSpPr/>
          <p:nvPr/>
        </p:nvSpPr>
        <p:spPr>
          <a:xfrm>
            <a:off x="9485757" y="1898365"/>
            <a:ext cx="2818407" cy="6652682"/>
          </a:xfrm>
          <a:prstGeom prst="rect">
            <a:avLst/>
          </a:prstGeom>
          <a:solidFill>
            <a:srgbClr val="EBFFFF">
              <a:alpha val="19000"/>
            </a:srgbClr>
          </a:solidFill>
          <a:ln w="6350" cmpd="dbl">
            <a:solidFill>
              <a:schemeClr val="bg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107423" tIns="53714" rIns="107423" bIns="53714" rtlCol="0" anchor="b" anchorCtr="0"/>
          <a:lstStyle/>
          <a:p>
            <a:pPr algn="ctr"/>
            <a:endParaRPr lang="ru-RU" sz="1300" dirty="0">
              <a:solidFill>
                <a:prstClr val="black"/>
              </a:solidFill>
            </a:endParaRPr>
          </a:p>
          <a:p>
            <a:pPr algn="ctr"/>
            <a:endParaRPr lang="ru-RU" sz="1300" dirty="0">
              <a:solidFill>
                <a:prstClr val="black"/>
              </a:solidFill>
            </a:endParaRPr>
          </a:p>
          <a:p>
            <a:pPr algn="ctr"/>
            <a:endParaRPr lang="ru-RU" sz="1300" dirty="0">
              <a:solidFill>
                <a:prstClr val="black"/>
              </a:solidFill>
            </a:endParaRPr>
          </a:p>
          <a:p>
            <a:pPr algn="ctr"/>
            <a:endParaRPr lang="ru-RU" sz="1300" dirty="0">
              <a:solidFill>
                <a:prstClr val="black"/>
              </a:solidFill>
            </a:endParaRPr>
          </a:p>
          <a:p>
            <a:pPr algn="ctr"/>
            <a:r>
              <a:rPr lang="ru-RU" sz="1600" b="1" dirty="0">
                <a:solidFill>
                  <a:prstClr val="black"/>
                </a:solidFill>
              </a:rPr>
              <a:t>ОСНОВАНИЕ ДЛЯ ОТКРЫТИЯ </a:t>
            </a:r>
            <a:r>
              <a:rPr lang="ru-RU" sz="1600" b="1" dirty="0">
                <a:solidFill>
                  <a:prstClr val="black"/>
                </a:solidFill>
              </a:rPr>
              <a:t>«ЕДИНОГО» ЛИЦЕВОГО </a:t>
            </a:r>
            <a:r>
              <a:rPr lang="ru-RU" sz="1600" b="1" dirty="0">
                <a:solidFill>
                  <a:prstClr val="black"/>
                </a:solidFill>
              </a:rPr>
              <a:t>СЧЕТА </a:t>
            </a:r>
          </a:p>
          <a:p>
            <a:pPr algn="ctr"/>
            <a:r>
              <a:rPr lang="ru-RU" sz="1600" b="1" dirty="0">
                <a:solidFill>
                  <a:prstClr val="black"/>
                </a:solidFill>
              </a:rPr>
              <a:t>(</a:t>
            </a:r>
            <a:r>
              <a:rPr lang="ru-RU" sz="1600" b="1" dirty="0">
                <a:solidFill>
                  <a:prstClr val="black"/>
                </a:solidFill>
              </a:rPr>
              <a:t>РАЗДЕЛА НА «ЕДИНОМ» ЛИЦЕВОМ СЧЕТЕ)</a:t>
            </a:r>
            <a:endParaRPr lang="ru-RU" sz="1600" b="1" dirty="0">
              <a:solidFill>
                <a:prstClr val="black"/>
              </a:solidFill>
            </a:endParaRPr>
          </a:p>
        </p:txBody>
      </p:sp>
      <p:sp>
        <p:nvSpPr>
          <p:cNvPr id="77" name="Прямоугольник 76"/>
          <p:cNvSpPr/>
          <p:nvPr/>
        </p:nvSpPr>
        <p:spPr>
          <a:xfrm>
            <a:off x="6837554" y="1900840"/>
            <a:ext cx="2380875" cy="6650211"/>
          </a:xfrm>
          <a:prstGeom prst="rect">
            <a:avLst/>
          </a:prstGeom>
          <a:solidFill>
            <a:srgbClr val="CCFFCC">
              <a:alpha val="25000"/>
            </a:srgbClr>
          </a:solidFill>
          <a:effectLst/>
        </p:spPr>
        <p:style>
          <a:lnRef idx="2">
            <a:schemeClr val="accent1">
              <a:shade val="50000"/>
            </a:schemeClr>
          </a:lnRef>
          <a:fillRef idx="1">
            <a:schemeClr val="accent1"/>
          </a:fillRef>
          <a:effectRef idx="0">
            <a:schemeClr val="accent1"/>
          </a:effectRef>
          <a:fontRef idx="minor">
            <a:schemeClr val="lt1"/>
          </a:fontRef>
        </p:style>
        <p:txBody>
          <a:bodyPr vert="vert270" lIns="91418" tIns="45709" rIns="91418" bIns="45709" rtlCol="0" anchor="t" anchorCtr="0"/>
          <a:lstStyle/>
          <a:p>
            <a:pPr algn="ctr">
              <a:spcBef>
                <a:spcPts val="353"/>
              </a:spcBef>
            </a:pPr>
            <a:endParaRPr lang="ru-RU" sz="200" b="1" dirty="0">
              <a:solidFill>
                <a:prstClr val="black"/>
              </a:solidFill>
            </a:endParaRPr>
          </a:p>
          <a:p>
            <a:pPr algn="ctr">
              <a:spcBef>
                <a:spcPts val="353"/>
              </a:spcBef>
            </a:pPr>
            <a:r>
              <a:rPr lang="ru-RU" sz="1900" b="1" dirty="0">
                <a:solidFill>
                  <a:prstClr val="black"/>
                </a:solidFill>
                <a:latin typeface="Times New Roman" panose="02020603050405020304" pitchFamily="18" charset="0"/>
                <a:cs typeface="Times New Roman" panose="02020603050405020304" pitchFamily="18" charset="0"/>
              </a:rPr>
              <a:t>«ЕДИНЫЙ» ЛИЦЕВОЙ СЧЕТ</a:t>
            </a:r>
          </a:p>
        </p:txBody>
      </p:sp>
      <p:sp>
        <p:nvSpPr>
          <p:cNvPr id="3" name="Номер слайда 2"/>
          <p:cNvSpPr>
            <a:spLocks noGrp="1"/>
          </p:cNvSpPr>
          <p:nvPr>
            <p:ph type="sldNum" sz="quarter" idx="12"/>
          </p:nvPr>
        </p:nvSpPr>
        <p:spPr>
          <a:xfrm>
            <a:off x="11757533" y="9090029"/>
            <a:ext cx="977004" cy="511175"/>
          </a:xfrm>
        </p:spPr>
        <p:txBody>
          <a:bodyPr/>
          <a:lstStyle/>
          <a:p>
            <a:pPr>
              <a:defRPr/>
            </a:pPr>
            <a:r>
              <a:rPr lang="ru-RU" dirty="0" smtClean="0">
                <a:solidFill>
                  <a:prstClr val="black">
                    <a:tint val="75000"/>
                  </a:prstClr>
                </a:solidFill>
              </a:rPr>
              <a:t>48</a:t>
            </a:r>
            <a:endParaRPr lang="ru-RU" dirty="0">
              <a:solidFill>
                <a:prstClr val="black">
                  <a:tint val="75000"/>
                </a:prstClr>
              </a:solidFill>
            </a:endParaRPr>
          </a:p>
        </p:txBody>
      </p:sp>
      <p:sp>
        <p:nvSpPr>
          <p:cNvPr id="6" name="Прямоугольник 5"/>
          <p:cNvSpPr/>
          <p:nvPr/>
        </p:nvSpPr>
        <p:spPr>
          <a:xfrm>
            <a:off x="173358" y="520481"/>
            <a:ext cx="12231570" cy="40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41" tIns="45668" rIns="91341" bIns="45668" numCol="1" anchor="ctr" anchorCtr="0" compatLnSpc="1">
            <a:prstTxWarp prst="textNoShape">
              <a:avLst/>
            </a:prstTxWarp>
            <a:spAutoFit/>
          </a:bodyPr>
          <a:lstStyle/>
          <a:p>
            <a:pPr algn="ctr" eaLnBrk="0" hangingPunct="0"/>
            <a:r>
              <a:rPr lang="ru-RU" sz="2000" b="1" dirty="0">
                <a:solidFill>
                  <a:prstClr val="black"/>
                </a:solidFill>
                <a:latin typeface="Times New Roman" pitchFamily="18" charset="0"/>
                <a:cs typeface="Times New Roman" pitchFamily="18" charset="0"/>
              </a:rPr>
              <a:t>ПРИНЦИП РАБОТЫ С «ЕДИНЫМ» ЛИЦЕВЫМ СЧЕТОМ СОПРОВОЖДАЕМОЙ ОРГАНИЗАЦИИ</a:t>
            </a:r>
            <a:endParaRPr lang="ru-RU" sz="2000" b="1" dirty="0">
              <a:solidFill>
                <a:prstClr val="black"/>
              </a:solidFill>
              <a:latin typeface="Times New Roman" pitchFamily="18" charset="0"/>
              <a:cs typeface="Times New Roman" pitchFamily="18" charset="0"/>
            </a:endParaRPr>
          </a:p>
        </p:txBody>
      </p:sp>
      <p:sp>
        <p:nvSpPr>
          <p:cNvPr id="33" name="Прямоугольник 32"/>
          <p:cNvSpPr/>
          <p:nvPr/>
        </p:nvSpPr>
        <p:spPr>
          <a:xfrm>
            <a:off x="1668419" y="1067331"/>
            <a:ext cx="3127602" cy="637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6696" tIns="38349" rIns="76696" bIns="38349" rtlCol="0" anchor="ctr"/>
          <a:lstStyle/>
          <a:p>
            <a:pPr algn="ctr"/>
            <a:r>
              <a:rPr lang="ru-RU" b="1" dirty="0" smtClean="0">
                <a:solidFill>
                  <a:srgbClr val="5B9BD5">
                    <a:lumMod val="50000"/>
                  </a:srgbClr>
                </a:solidFill>
              </a:rPr>
              <a:t>КАК СЕЙЧАС</a:t>
            </a:r>
            <a:endParaRPr lang="ru-RU" b="1" dirty="0">
              <a:solidFill>
                <a:srgbClr val="5B9BD5">
                  <a:lumMod val="50000"/>
                </a:srgbClr>
              </a:solidFill>
            </a:endParaRPr>
          </a:p>
        </p:txBody>
      </p:sp>
      <p:sp>
        <p:nvSpPr>
          <p:cNvPr id="122" name="Прямоугольник 121"/>
          <p:cNvSpPr/>
          <p:nvPr/>
        </p:nvSpPr>
        <p:spPr>
          <a:xfrm>
            <a:off x="920777" y="1900835"/>
            <a:ext cx="2730368" cy="6647742"/>
          </a:xfrm>
          <a:prstGeom prst="rect">
            <a:avLst/>
          </a:prstGeom>
          <a:solidFill>
            <a:srgbClr val="EBFFFF">
              <a:alpha val="19000"/>
            </a:srgbClr>
          </a:solidFill>
          <a:ln w="6350" cmpd="dbl">
            <a:solidFill>
              <a:schemeClr val="bg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107423" tIns="53714" rIns="107423" bIns="53714" rtlCol="0" anchor="b" anchorCtr="0"/>
          <a:lstStyle/>
          <a:p>
            <a:pPr algn="ctr"/>
            <a:endParaRPr lang="ru-RU" sz="1300" dirty="0">
              <a:solidFill>
                <a:prstClr val="black"/>
              </a:solidFill>
            </a:endParaRPr>
          </a:p>
          <a:p>
            <a:pPr algn="ctr"/>
            <a:endParaRPr lang="ru-RU" sz="1300" dirty="0">
              <a:solidFill>
                <a:prstClr val="black"/>
              </a:solidFill>
            </a:endParaRPr>
          </a:p>
          <a:p>
            <a:pPr algn="ctr"/>
            <a:endParaRPr lang="ru-RU" sz="1300" dirty="0">
              <a:solidFill>
                <a:prstClr val="black"/>
              </a:solidFill>
            </a:endParaRPr>
          </a:p>
          <a:p>
            <a:pPr algn="ctr"/>
            <a:endParaRPr lang="ru-RU" sz="1300" dirty="0">
              <a:solidFill>
                <a:prstClr val="black"/>
              </a:solidFill>
              <a:latin typeface="Times New Roman" panose="02020603050405020304" pitchFamily="18" charset="0"/>
              <a:cs typeface="Times New Roman" panose="02020603050405020304" pitchFamily="18" charset="0"/>
            </a:endParaRPr>
          </a:p>
          <a:p>
            <a:pPr algn="ctr"/>
            <a:r>
              <a:rPr lang="ru-RU" sz="1600" b="1" dirty="0">
                <a:solidFill>
                  <a:prstClr val="black"/>
                </a:solidFill>
                <a:latin typeface="Times New Roman" panose="02020603050405020304" pitchFamily="18" charset="0"/>
                <a:cs typeface="Times New Roman" panose="02020603050405020304" pitchFamily="18" charset="0"/>
              </a:rPr>
              <a:t>ОСНОВАНИЕ ДЛЯ ОТКРЫТИЯ ЛИЦЕВОГО СЧЕТА</a:t>
            </a:r>
          </a:p>
        </p:txBody>
      </p:sp>
      <p:sp>
        <p:nvSpPr>
          <p:cNvPr id="123" name="Прямоугольник 122"/>
          <p:cNvSpPr/>
          <p:nvPr/>
        </p:nvSpPr>
        <p:spPr>
          <a:xfrm>
            <a:off x="1339701" y="2262958"/>
            <a:ext cx="1927275" cy="91874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18" tIns="179959" rIns="91418" bIns="45709" rtlCol="0" anchor="t"/>
          <a:lstStyle/>
          <a:p>
            <a:pPr algn="ctr"/>
            <a:r>
              <a:rPr lang="ru-RU" dirty="0" smtClean="0">
                <a:solidFill>
                  <a:prstClr val="black"/>
                </a:solidFill>
                <a:latin typeface="Times New Roman" panose="02020603050405020304" pitchFamily="18" charset="0"/>
                <a:cs typeface="Times New Roman" panose="02020603050405020304" pitchFamily="18" charset="0"/>
              </a:rPr>
              <a:t>Государственный контракт</a:t>
            </a:r>
            <a:endParaRPr lang="ru-RU" dirty="0">
              <a:solidFill>
                <a:prstClr val="black"/>
              </a:solidFill>
              <a:latin typeface="Times New Roman" panose="02020603050405020304" pitchFamily="18" charset="0"/>
              <a:cs typeface="Times New Roman" panose="02020603050405020304" pitchFamily="18" charset="0"/>
            </a:endParaRPr>
          </a:p>
        </p:txBody>
      </p:sp>
      <p:sp>
        <p:nvSpPr>
          <p:cNvPr id="126" name="Прямоугольник 125"/>
          <p:cNvSpPr/>
          <p:nvPr/>
        </p:nvSpPr>
        <p:spPr>
          <a:xfrm>
            <a:off x="1339702" y="5807976"/>
            <a:ext cx="1892518" cy="106038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18" tIns="179959" rIns="91418" bIns="45709" rtlCol="0" anchor="t"/>
          <a:lstStyle/>
          <a:p>
            <a:pPr algn="ctr"/>
            <a:r>
              <a:rPr lang="ru-RU" dirty="0">
                <a:solidFill>
                  <a:prstClr val="black"/>
                </a:solidFill>
                <a:latin typeface="Times New Roman" panose="02020603050405020304" pitchFamily="18" charset="0"/>
                <a:cs typeface="Times New Roman" panose="02020603050405020304" pitchFamily="18" charset="0"/>
              </a:rPr>
              <a:t>Соглашение о предоставлении субсидии</a:t>
            </a:r>
          </a:p>
        </p:txBody>
      </p:sp>
      <p:sp>
        <p:nvSpPr>
          <p:cNvPr id="127" name="Прямоугольник 126"/>
          <p:cNvSpPr/>
          <p:nvPr/>
        </p:nvSpPr>
        <p:spPr>
          <a:xfrm>
            <a:off x="1348391" y="7177671"/>
            <a:ext cx="1892516" cy="106107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18" tIns="179959" rIns="91418" bIns="45709" rtlCol="0" anchor="t"/>
          <a:lstStyle/>
          <a:p>
            <a:pPr algn="ctr"/>
            <a:r>
              <a:rPr lang="ru-RU" dirty="0">
                <a:solidFill>
                  <a:prstClr val="black"/>
                </a:solidFill>
                <a:latin typeface="Times New Roman" panose="02020603050405020304" pitchFamily="18" charset="0"/>
                <a:cs typeface="Times New Roman" panose="02020603050405020304" pitchFamily="18" charset="0"/>
              </a:rPr>
              <a:t>Договор купли-продажи акций</a:t>
            </a:r>
          </a:p>
        </p:txBody>
      </p:sp>
      <p:cxnSp>
        <p:nvCxnSpPr>
          <p:cNvPr id="136" name="Прямая со стрелкой 135"/>
          <p:cNvCxnSpPr>
            <a:stCxn id="124" idx="3"/>
            <a:endCxn id="75" idx="1"/>
          </p:cNvCxnSpPr>
          <p:nvPr/>
        </p:nvCxnSpPr>
        <p:spPr>
          <a:xfrm>
            <a:off x="3266976" y="3908433"/>
            <a:ext cx="789260" cy="1"/>
          </a:xfrm>
          <a:prstGeom prst="straightConnector1">
            <a:avLst/>
          </a:prstGeom>
          <a:ln>
            <a:solidFill>
              <a:schemeClr val="accent5">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56" name="Прямоугольник 155"/>
          <p:cNvSpPr/>
          <p:nvPr/>
        </p:nvSpPr>
        <p:spPr>
          <a:xfrm>
            <a:off x="8077192" y="1184205"/>
            <a:ext cx="3141920" cy="51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6696" tIns="38349" rIns="76696" bIns="38349" rtlCol="0" anchor="ctr"/>
          <a:lstStyle/>
          <a:p>
            <a:pPr algn="ctr"/>
            <a:r>
              <a:rPr lang="ru-RU" b="1" dirty="0" smtClean="0">
                <a:solidFill>
                  <a:srgbClr val="FF0000"/>
                </a:solidFill>
              </a:rPr>
              <a:t>КАК БУДЕТ</a:t>
            </a:r>
            <a:endParaRPr lang="ru-RU" b="1" dirty="0">
              <a:solidFill>
                <a:srgbClr val="FF0000"/>
              </a:solidFill>
            </a:endParaRPr>
          </a:p>
        </p:txBody>
      </p:sp>
      <p:cxnSp>
        <p:nvCxnSpPr>
          <p:cNvPr id="5" name="Прямая соединительная линия 4"/>
          <p:cNvCxnSpPr/>
          <p:nvPr/>
        </p:nvCxnSpPr>
        <p:spPr>
          <a:xfrm>
            <a:off x="5941524" y="1807538"/>
            <a:ext cx="0" cy="6943061"/>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61" name="Прямоугольник 60"/>
          <p:cNvSpPr/>
          <p:nvPr/>
        </p:nvSpPr>
        <p:spPr>
          <a:xfrm>
            <a:off x="4056239" y="2263540"/>
            <a:ext cx="1562676" cy="918162"/>
          </a:xfrm>
          <a:prstGeom prst="rect">
            <a:avLst/>
          </a:prstGeom>
          <a:solidFill>
            <a:srgbClr val="CCFFCC">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r>
              <a:rPr lang="ru-RU" dirty="0">
                <a:solidFill>
                  <a:prstClr val="black"/>
                </a:solidFill>
                <a:latin typeface="Times New Roman" panose="02020603050405020304" pitchFamily="18" charset="0"/>
                <a:cs typeface="Times New Roman" panose="02020603050405020304" pitchFamily="18" charset="0"/>
              </a:rPr>
              <a:t>Л</a:t>
            </a:r>
            <a:r>
              <a:rPr lang="ru-RU" dirty="0" smtClean="0">
                <a:solidFill>
                  <a:prstClr val="black"/>
                </a:solidFill>
                <a:latin typeface="Times New Roman" panose="02020603050405020304" pitchFamily="18" charset="0"/>
                <a:cs typeface="Times New Roman" panose="02020603050405020304" pitchFamily="18" charset="0"/>
              </a:rPr>
              <a:t>ицевой счет</a:t>
            </a:r>
            <a:endParaRPr lang="ru-RU" dirty="0">
              <a:solidFill>
                <a:prstClr val="black"/>
              </a:solidFill>
              <a:latin typeface="Times New Roman" panose="02020603050405020304" pitchFamily="18" charset="0"/>
              <a:cs typeface="Times New Roman" panose="02020603050405020304" pitchFamily="18" charset="0"/>
            </a:endParaRPr>
          </a:p>
        </p:txBody>
      </p:sp>
      <p:sp>
        <p:nvSpPr>
          <p:cNvPr id="65" name="Прямоугольник 64"/>
          <p:cNvSpPr/>
          <p:nvPr/>
        </p:nvSpPr>
        <p:spPr>
          <a:xfrm>
            <a:off x="7453425" y="7149606"/>
            <a:ext cx="1520457" cy="1061075"/>
          </a:xfrm>
          <a:prstGeom prst="rect">
            <a:avLst/>
          </a:prstGeom>
          <a:solidFill>
            <a:schemeClr val="accent1">
              <a:lumMod val="20000"/>
              <a:lumOff val="80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spcBef>
                <a:spcPts val="353"/>
              </a:spcBef>
            </a:pPr>
            <a:r>
              <a:rPr lang="ru-RU" sz="1900" dirty="0">
                <a:solidFill>
                  <a:prstClr val="black"/>
                </a:solidFill>
                <a:latin typeface="Times New Roman" panose="02020603050405020304" pitchFamily="18" charset="0"/>
                <a:cs typeface="Times New Roman" panose="02020603050405020304" pitchFamily="18" charset="0"/>
              </a:rPr>
              <a:t>Раздел</a:t>
            </a:r>
          </a:p>
        </p:txBody>
      </p:sp>
      <p:sp>
        <p:nvSpPr>
          <p:cNvPr id="124" name="Прямоугольник 123"/>
          <p:cNvSpPr/>
          <p:nvPr/>
        </p:nvSpPr>
        <p:spPr>
          <a:xfrm>
            <a:off x="1339705" y="3448885"/>
            <a:ext cx="1927274" cy="9190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18" tIns="179959" rIns="91418" bIns="45709" rtlCol="0" anchor="t"/>
          <a:lstStyle/>
          <a:p>
            <a:pPr algn="ctr"/>
            <a:r>
              <a:rPr lang="ru-RU" dirty="0">
                <a:solidFill>
                  <a:prstClr val="black"/>
                </a:solidFill>
                <a:latin typeface="Times New Roman" panose="02020603050405020304" pitchFamily="18" charset="0"/>
                <a:cs typeface="Times New Roman" panose="02020603050405020304" pitchFamily="18" charset="0"/>
              </a:rPr>
              <a:t>Контракт учреждения</a:t>
            </a:r>
          </a:p>
        </p:txBody>
      </p:sp>
      <p:sp>
        <p:nvSpPr>
          <p:cNvPr id="125" name="Прямоугольник 124"/>
          <p:cNvSpPr/>
          <p:nvPr/>
        </p:nvSpPr>
        <p:spPr>
          <a:xfrm>
            <a:off x="1339703" y="4646994"/>
            <a:ext cx="1909894" cy="92193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18" tIns="179959" rIns="91418" bIns="45709" rtlCol="0" anchor="t"/>
          <a:lstStyle/>
          <a:p>
            <a:pPr algn="ctr"/>
            <a:r>
              <a:rPr lang="ru-RU" dirty="0">
                <a:solidFill>
                  <a:prstClr val="black"/>
                </a:solidFill>
                <a:latin typeface="Times New Roman" panose="02020603050405020304" pitchFamily="18" charset="0"/>
                <a:cs typeface="Times New Roman" panose="02020603050405020304" pitchFamily="18" charset="0"/>
              </a:rPr>
              <a:t>Контракт (договор)</a:t>
            </a:r>
          </a:p>
        </p:txBody>
      </p:sp>
      <p:sp>
        <p:nvSpPr>
          <p:cNvPr id="68" name="Прямоугольник 67"/>
          <p:cNvSpPr/>
          <p:nvPr/>
        </p:nvSpPr>
        <p:spPr>
          <a:xfrm>
            <a:off x="186694" y="1898369"/>
            <a:ext cx="483158" cy="6650211"/>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vert="vert270" lIns="91418" tIns="45709" rIns="91418" bIns="45709" rtlCol="0" anchor="ctr"/>
          <a:lstStyle/>
          <a:p>
            <a:pPr algn="ctr"/>
            <a:r>
              <a:rPr lang="ru-RU" sz="1600" b="1" dirty="0">
                <a:solidFill>
                  <a:prstClr val="black"/>
                </a:solidFill>
                <a:latin typeface="Times New Roman" panose="02020603050405020304" pitchFamily="18" charset="0"/>
                <a:cs typeface="Times New Roman" panose="02020603050405020304" pitchFamily="18" charset="0"/>
              </a:rPr>
              <a:t>ЮРИДИЧЕСКОЕ ЛИЦО</a:t>
            </a:r>
          </a:p>
        </p:txBody>
      </p:sp>
      <p:cxnSp>
        <p:nvCxnSpPr>
          <p:cNvPr id="74" name="Прямая со стрелкой 73"/>
          <p:cNvCxnSpPr>
            <a:endCxn id="61" idx="1"/>
          </p:cNvCxnSpPr>
          <p:nvPr/>
        </p:nvCxnSpPr>
        <p:spPr>
          <a:xfrm>
            <a:off x="3266976" y="2722329"/>
            <a:ext cx="789260" cy="295"/>
          </a:xfrm>
          <a:prstGeom prst="straightConnector1">
            <a:avLst/>
          </a:prstGeom>
          <a:ln>
            <a:solidFill>
              <a:schemeClr val="accent5">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75" name="Прямоугольник 74"/>
          <p:cNvSpPr/>
          <p:nvPr/>
        </p:nvSpPr>
        <p:spPr>
          <a:xfrm>
            <a:off x="4056239" y="3448886"/>
            <a:ext cx="1562676" cy="919086"/>
          </a:xfrm>
          <a:prstGeom prst="rect">
            <a:avLst/>
          </a:prstGeom>
          <a:solidFill>
            <a:srgbClr val="CCFFCC">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r>
              <a:rPr lang="ru-RU" dirty="0">
                <a:solidFill>
                  <a:prstClr val="black"/>
                </a:solidFill>
                <a:latin typeface="Times New Roman" panose="02020603050405020304" pitchFamily="18" charset="0"/>
                <a:cs typeface="Times New Roman" panose="02020603050405020304" pitchFamily="18" charset="0"/>
              </a:rPr>
              <a:t>Лицевой счет</a:t>
            </a:r>
          </a:p>
        </p:txBody>
      </p:sp>
      <p:cxnSp>
        <p:nvCxnSpPr>
          <p:cNvPr id="76" name="Прямая со стрелкой 75"/>
          <p:cNvCxnSpPr>
            <a:endCxn id="70" idx="1"/>
          </p:cNvCxnSpPr>
          <p:nvPr/>
        </p:nvCxnSpPr>
        <p:spPr>
          <a:xfrm flipV="1">
            <a:off x="3232223" y="6338169"/>
            <a:ext cx="824016" cy="1"/>
          </a:xfrm>
          <a:prstGeom prst="straightConnector1">
            <a:avLst/>
          </a:prstGeom>
          <a:ln>
            <a:solidFill>
              <a:schemeClr val="accent5">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79" name="Прямая со стрелкой 78"/>
          <p:cNvCxnSpPr>
            <a:endCxn id="69" idx="1"/>
          </p:cNvCxnSpPr>
          <p:nvPr/>
        </p:nvCxnSpPr>
        <p:spPr>
          <a:xfrm>
            <a:off x="3249596" y="5109385"/>
            <a:ext cx="806640" cy="0"/>
          </a:xfrm>
          <a:prstGeom prst="straightConnector1">
            <a:avLst/>
          </a:prstGeom>
          <a:ln>
            <a:solidFill>
              <a:schemeClr val="accent5">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81" name="Прямая со стрелкой 80"/>
          <p:cNvCxnSpPr>
            <a:stCxn id="127" idx="3"/>
            <a:endCxn id="71" idx="1"/>
          </p:cNvCxnSpPr>
          <p:nvPr/>
        </p:nvCxnSpPr>
        <p:spPr>
          <a:xfrm flipV="1">
            <a:off x="3240907" y="7708208"/>
            <a:ext cx="815329" cy="1"/>
          </a:xfrm>
          <a:prstGeom prst="straightConnector1">
            <a:avLst/>
          </a:prstGeom>
          <a:ln>
            <a:solidFill>
              <a:schemeClr val="accent5">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90" name="Прямая со стрелкой 89"/>
          <p:cNvCxnSpPr>
            <a:endCxn id="123" idx="1"/>
          </p:cNvCxnSpPr>
          <p:nvPr/>
        </p:nvCxnSpPr>
        <p:spPr>
          <a:xfrm>
            <a:off x="658929" y="2722332"/>
            <a:ext cx="680772" cy="1"/>
          </a:xfrm>
          <a:prstGeom prst="straightConnector1">
            <a:avLst/>
          </a:prstGeom>
          <a:ln>
            <a:solidFill>
              <a:schemeClr val="accent5">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97" name="Прямая со стрелкой 96"/>
          <p:cNvCxnSpPr>
            <a:endCxn id="124" idx="1"/>
          </p:cNvCxnSpPr>
          <p:nvPr/>
        </p:nvCxnSpPr>
        <p:spPr>
          <a:xfrm>
            <a:off x="658932" y="3895789"/>
            <a:ext cx="680773" cy="12643"/>
          </a:xfrm>
          <a:prstGeom prst="straightConnector1">
            <a:avLst/>
          </a:prstGeom>
          <a:ln>
            <a:solidFill>
              <a:schemeClr val="accent5">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02" name="Прямая со стрелкой 101"/>
          <p:cNvCxnSpPr>
            <a:endCxn id="125" idx="1"/>
          </p:cNvCxnSpPr>
          <p:nvPr/>
        </p:nvCxnSpPr>
        <p:spPr>
          <a:xfrm>
            <a:off x="674239" y="5107962"/>
            <a:ext cx="665466" cy="0"/>
          </a:xfrm>
          <a:prstGeom prst="straightConnector1">
            <a:avLst/>
          </a:prstGeom>
          <a:ln>
            <a:solidFill>
              <a:schemeClr val="accent5">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03" name="Прямая со стрелкой 102"/>
          <p:cNvCxnSpPr>
            <a:endCxn id="126" idx="1"/>
          </p:cNvCxnSpPr>
          <p:nvPr/>
        </p:nvCxnSpPr>
        <p:spPr>
          <a:xfrm>
            <a:off x="674239" y="6338169"/>
            <a:ext cx="665466" cy="1"/>
          </a:xfrm>
          <a:prstGeom prst="straightConnector1">
            <a:avLst/>
          </a:prstGeom>
          <a:ln>
            <a:solidFill>
              <a:schemeClr val="accent5">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04" name="Прямая со стрелкой 103"/>
          <p:cNvCxnSpPr>
            <a:endCxn id="127" idx="1"/>
          </p:cNvCxnSpPr>
          <p:nvPr/>
        </p:nvCxnSpPr>
        <p:spPr>
          <a:xfrm>
            <a:off x="658929" y="7708205"/>
            <a:ext cx="689462" cy="0"/>
          </a:xfrm>
          <a:prstGeom prst="straightConnector1">
            <a:avLst/>
          </a:prstGeom>
          <a:ln>
            <a:solidFill>
              <a:schemeClr val="accent5">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13" name="Прямоугольник 112"/>
          <p:cNvSpPr/>
          <p:nvPr/>
        </p:nvSpPr>
        <p:spPr>
          <a:xfrm>
            <a:off x="6054094" y="1898370"/>
            <a:ext cx="516827" cy="6650211"/>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vert="vert270" lIns="91418" tIns="45709" rIns="91418" bIns="45709" rtlCol="0" anchor="ctr"/>
          <a:lstStyle/>
          <a:p>
            <a:pPr algn="ctr"/>
            <a:r>
              <a:rPr lang="ru-RU" sz="1600" b="1" dirty="0">
                <a:solidFill>
                  <a:prstClr val="black"/>
                </a:solidFill>
                <a:latin typeface="Times New Roman" panose="02020603050405020304" pitchFamily="18" charset="0"/>
                <a:cs typeface="Times New Roman" panose="02020603050405020304" pitchFamily="18" charset="0"/>
              </a:rPr>
              <a:t>ЮРИДИЧЕСКОЕ </a:t>
            </a:r>
            <a:r>
              <a:rPr lang="ru-RU" sz="1600" b="1" dirty="0">
                <a:solidFill>
                  <a:prstClr val="black"/>
                </a:solidFill>
                <a:latin typeface="Times New Roman" panose="02020603050405020304" pitchFamily="18" charset="0"/>
                <a:cs typeface="Times New Roman" panose="02020603050405020304" pitchFamily="18" charset="0"/>
              </a:rPr>
              <a:t>ЛИЦО – СОПРОВОЖДАЕМАЯ ОРГАНИЗАЦИЯ</a:t>
            </a:r>
            <a:endParaRPr lang="ru-RU" sz="1600" b="1" dirty="0">
              <a:solidFill>
                <a:prstClr val="black"/>
              </a:solidFill>
              <a:latin typeface="Times New Roman" panose="02020603050405020304" pitchFamily="18" charset="0"/>
              <a:cs typeface="Times New Roman" panose="02020603050405020304" pitchFamily="18" charset="0"/>
            </a:endParaRPr>
          </a:p>
        </p:txBody>
      </p:sp>
      <p:cxnSp>
        <p:nvCxnSpPr>
          <p:cNvPr id="116" name="Прямая со стрелкой 115"/>
          <p:cNvCxnSpPr>
            <a:stCxn id="113" idx="3"/>
            <a:endCxn id="77" idx="1"/>
          </p:cNvCxnSpPr>
          <p:nvPr/>
        </p:nvCxnSpPr>
        <p:spPr>
          <a:xfrm>
            <a:off x="6570921" y="5223473"/>
            <a:ext cx="266630" cy="2470"/>
          </a:xfrm>
          <a:prstGeom prst="straightConnector1">
            <a:avLst/>
          </a:prstGeom>
          <a:ln>
            <a:solidFill>
              <a:schemeClr val="accent5">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20" name="Прямая со стрелкой 119"/>
          <p:cNvCxnSpPr>
            <a:stCxn id="65" idx="3"/>
            <a:endCxn id="101" idx="1"/>
          </p:cNvCxnSpPr>
          <p:nvPr/>
        </p:nvCxnSpPr>
        <p:spPr>
          <a:xfrm>
            <a:off x="8973882" y="7680140"/>
            <a:ext cx="784196" cy="21666"/>
          </a:xfrm>
          <a:prstGeom prst="straightConnector1">
            <a:avLst/>
          </a:prstGeom>
          <a:ln>
            <a:solidFill>
              <a:schemeClr val="accent5">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28" name="Прямая со стрелкой 127"/>
          <p:cNvCxnSpPr>
            <a:stCxn id="92" idx="3"/>
            <a:endCxn id="98" idx="1"/>
          </p:cNvCxnSpPr>
          <p:nvPr/>
        </p:nvCxnSpPr>
        <p:spPr>
          <a:xfrm flipV="1">
            <a:off x="8973881" y="3837437"/>
            <a:ext cx="749439" cy="1"/>
          </a:xfrm>
          <a:prstGeom prst="straightConnector1">
            <a:avLst/>
          </a:prstGeom>
          <a:ln>
            <a:solidFill>
              <a:schemeClr val="accent5">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29" name="Прямая со стрелкой 128"/>
          <p:cNvCxnSpPr>
            <a:endCxn id="100" idx="1"/>
          </p:cNvCxnSpPr>
          <p:nvPr/>
        </p:nvCxnSpPr>
        <p:spPr>
          <a:xfrm>
            <a:off x="8973881" y="6322780"/>
            <a:ext cx="766817" cy="1"/>
          </a:xfrm>
          <a:prstGeom prst="straightConnector1">
            <a:avLst/>
          </a:prstGeom>
          <a:ln>
            <a:solidFill>
              <a:schemeClr val="accent5">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30" name="Прямая со стрелкой 129"/>
          <p:cNvCxnSpPr>
            <a:stCxn id="91" idx="3"/>
            <a:endCxn id="99" idx="1"/>
          </p:cNvCxnSpPr>
          <p:nvPr/>
        </p:nvCxnSpPr>
        <p:spPr>
          <a:xfrm>
            <a:off x="8973878" y="5012028"/>
            <a:ext cx="749438" cy="0"/>
          </a:xfrm>
          <a:prstGeom prst="straightConnector1">
            <a:avLst/>
          </a:prstGeom>
          <a:ln>
            <a:solidFill>
              <a:schemeClr val="accent5">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31" name="Прямая со стрелкой 130"/>
          <p:cNvCxnSpPr>
            <a:stCxn id="93" idx="3"/>
            <a:endCxn id="96" idx="1"/>
          </p:cNvCxnSpPr>
          <p:nvPr/>
        </p:nvCxnSpPr>
        <p:spPr>
          <a:xfrm>
            <a:off x="8973878" y="2642013"/>
            <a:ext cx="749438" cy="0"/>
          </a:xfrm>
          <a:prstGeom prst="straightConnector1">
            <a:avLst/>
          </a:prstGeom>
          <a:ln>
            <a:solidFill>
              <a:schemeClr val="accent5">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69" name="Прямоугольник 68"/>
          <p:cNvSpPr/>
          <p:nvPr/>
        </p:nvSpPr>
        <p:spPr>
          <a:xfrm>
            <a:off x="4056239" y="4649842"/>
            <a:ext cx="1562676" cy="919086"/>
          </a:xfrm>
          <a:prstGeom prst="rect">
            <a:avLst/>
          </a:prstGeom>
          <a:solidFill>
            <a:srgbClr val="CCFFCC">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r>
              <a:rPr lang="ru-RU" dirty="0">
                <a:solidFill>
                  <a:prstClr val="black"/>
                </a:solidFill>
                <a:latin typeface="Times New Roman" panose="02020603050405020304" pitchFamily="18" charset="0"/>
                <a:cs typeface="Times New Roman" panose="02020603050405020304" pitchFamily="18" charset="0"/>
              </a:rPr>
              <a:t>Лицевой счет</a:t>
            </a:r>
          </a:p>
        </p:txBody>
      </p:sp>
      <p:sp>
        <p:nvSpPr>
          <p:cNvPr id="70" name="Прямоугольник 69"/>
          <p:cNvSpPr/>
          <p:nvPr/>
        </p:nvSpPr>
        <p:spPr>
          <a:xfrm>
            <a:off x="4056239" y="5807975"/>
            <a:ext cx="1562676" cy="1060387"/>
          </a:xfrm>
          <a:prstGeom prst="rect">
            <a:avLst/>
          </a:prstGeom>
          <a:solidFill>
            <a:srgbClr val="CCFFCC">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r>
              <a:rPr lang="ru-RU" dirty="0">
                <a:solidFill>
                  <a:prstClr val="black"/>
                </a:solidFill>
                <a:latin typeface="Times New Roman" panose="02020603050405020304" pitchFamily="18" charset="0"/>
                <a:cs typeface="Times New Roman" panose="02020603050405020304" pitchFamily="18" charset="0"/>
              </a:rPr>
              <a:t>Лицевой счет</a:t>
            </a:r>
          </a:p>
        </p:txBody>
      </p:sp>
      <p:sp>
        <p:nvSpPr>
          <p:cNvPr id="71" name="Прямоугольник 70"/>
          <p:cNvSpPr/>
          <p:nvPr/>
        </p:nvSpPr>
        <p:spPr>
          <a:xfrm>
            <a:off x="4056239" y="7177671"/>
            <a:ext cx="1562676" cy="1061075"/>
          </a:xfrm>
          <a:prstGeom prst="rect">
            <a:avLst/>
          </a:prstGeom>
          <a:solidFill>
            <a:srgbClr val="CCFFCC">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r>
              <a:rPr lang="ru-RU" dirty="0">
                <a:solidFill>
                  <a:prstClr val="black"/>
                </a:solidFill>
                <a:latin typeface="Times New Roman" panose="02020603050405020304" pitchFamily="18" charset="0"/>
                <a:cs typeface="Times New Roman" panose="02020603050405020304" pitchFamily="18" charset="0"/>
              </a:rPr>
              <a:t>Лицевой счет</a:t>
            </a:r>
          </a:p>
        </p:txBody>
      </p:sp>
      <p:sp>
        <p:nvSpPr>
          <p:cNvPr id="89" name="Прямоугольник 88"/>
          <p:cNvSpPr/>
          <p:nvPr/>
        </p:nvSpPr>
        <p:spPr>
          <a:xfrm>
            <a:off x="7453422" y="5792587"/>
            <a:ext cx="1520456" cy="1060387"/>
          </a:xfrm>
          <a:prstGeom prst="rect">
            <a:avLst/>
          </a:prstGeom>
          <a:solidFill>
            <a:schemeClr val="accent1">
              <a:lumMod val="20000"/>
              <a:lumOff val="80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spcBef>
                <a:spcPts val="353"/>
              </a:spcBef>
            </a:pPr>
            <a:r>
              <a:rPr lang="ru-RU" sz="1900" dirty="0">
                <a:solidFill>
                  <a:prstClr val="black"/>
                </a:solidFill>
                <a:latin typeface="Times New Roman" panose="02020603050405020304" pitchFamily="18" charset="0"/>
                <a:cs typeface="Times New Roman" panose="02020603050405020304" pitchFamily="18" charset="0"/>
              </a:rPr>
              <a:t>Раздел</a:t>
            </a:r>
          </a:p>
        </p:txBody>
      </p:sp>
      <p:sp>
        <p:nvSpPr>
          <p:cNvPr id="91" name="Прямоугольник 90"/>
          <p:cNvSpPr/>
          <p:nvPr/>
        </p:nvSpPr>
        <p:spPr>
          <a:xfrm>
            <a:off x="7453422" y="4551060"/>
            <a:ext cx="1520456" cy="921936"/>
          </a:xfrm>
          <a:prstGeom prst="rect">
            <a:avLst/>
          </a:prstGeom>
          <a:solidFill>
            <a:schemeClr val="accent1">
              <a:lumMod val="20000"/>
              <a:lumOff val="80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spcBef>
                <a:spcPts val="353"/>
              </a:spcBef>
            </a:pPr>
            <a:r>
              <a:rPr lang="ru-RU" sz="1900" dirty="0">
                <a:solidFill>
                  <a:prstClr val="black"/>
                </a:solidFill>
                <a:latin typeface="Times New Roman" panose="02020603050405020304" pitchFamily="18" charset="0"/>
                <a:cs typeface="Times New Roman" panose="02020603050405020304" pitchFamily="18" charset="0"/>
              </a:rPr>
              <a:t>Раздел</a:t>
            </a:r>
          </a:p>
        </p:txBody>
      </p:sp>
      <p:sp>
        <p:nvSpPr>
          <p:cNvPr id="92" name="Прямоугольник 91"/>
          <p:cNvSpPr/>
          <p:nvPr/>
        </p:nvSpPr>
        <p:spPr>
          <a:xfrm>
            <a:off x="7453422" y="3377891"/>
            <a:ext cx="1520456" cy="919086"/>
          </a:xfrm>
          <a:prstGeom prst="rect">
            <a:avLst/>
          </a:prstGeom>
          <a:solidFill>
            <a:schemeClr val="accent1">
              <a:lumMod val="20000"/>
              <a:lumOff val="80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spcBef>
                <a:spcPts val="353"/>
              </a:spcBef>
            </a:pPr>
            <a:r>
              <a:rPr lang="ru-RU" sz="1900" dirty="0">
                <a:solidFill>
                  <a:prstClr val="black"/>
                </a:solidFill>
                <a:latin typeface="Times New Roman" panose="02020603050405020304" pitchFamily="18" charset="0"/>
                <a:cs typeface="Times New Roman" panose="02020603050405020304" pitchFamily="18" charset="0"/>
              </a:rPr>
              <a:t>Раздел</a:t>
            </a:r>
          </a:p>
        </p:txBody>
      </p:sp>
      <p:sp>
        <p:nvSpPr>
          <p:cNvPr id="93" name="Прямоугольник 92"/>
          <p:cNvSpPr/>
          <p:nvPr/>
        </p:nvSpPr>
        <p:spPr>
          <a:xfrm>
            <a:off x="7453422" y="2182642"/>
            <a:ext cx="1520456" cy="918742"/>
          </a:xfrm>
          <a:prstGeom prst="rect">
            <a:avLst/>
          </a:prstGeom>
          <a:solidFill>
            <a:schemeClr val="accent1">
              <a:lumMod val="20000"/>
              <a:lumOff val="80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spcBef>
                <a:spcPts val="353"/>
              </a:spcBef>
            </a:pPr>
            <a:r>
              <a:rPr lang="ru-RU" sz="1900" dirty="0">
                <a:solidFill>
                  <a:prstClr val="black"/>
                </a:solidFill>
                <a:latin typeface="Times New Roman" panose="02020603050405020304" pitchFamily="18" charset="0"/>
                <a:cs typeface="Times New Roman" panose="02020603050405020304" pitchFamily="18" charset="0"/>
              </a:rPr>
              <a:t>Раздел</a:t>
            </a:r>
          </a:p>
        </p:txBody>
      </p:sp>
      <p:sp>
        <p:nvSpPr>
          <p:cNvPr id="96" name="Прямоугольник 95"/>
          <p:cNvSpPr/>
          <p:nvPr/>
        </p:nvSpPr>
        <p:spPr>
          <a:xfrm>
            <a:off x="9723316" y="2182642"/>
            <a:ext cx="1927275" cy="91874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18" tIns="179959" rIns="91418" bIns="45709" rtlCol="0" anchor="t"/>
          <a:lstStyle/>
          <a:p>
            <a:pPr algn="ctr">
              <a:spcBef>
                <a:spcPts val="353"/>
              </a:spcBef>
            </a:pPr>
            <a:r>
              <a:rPr lang="ru-RU" dirty="0">
                <a:solidFill>
                  <a:prstClr val="black"/>
                </a:solidFill>
                <a:latin typeface="Times New Roman" panose="02020603050405020304" pitchFamily="18" charset="0"/>
                <a:cs typeface="Times New Roman" panose="02020603050405020304" pitchFamily="18" charset="0"/>
              </a:rPr>
              <a:t>Государственный контрак</a:t>
            </a:r>
            <a:r>
              <a:rPr lang="ru-RU" sz="1900" dirty="0">
                <a:solidFill>
                  <a:prstClr val="black"/>
                </a:solidFill>
                <a:latin typeface="Times New Roman" panose="02020603050405020304" pitchFamily="18" charset="0"/>
                <a:cs typeface="Times New Roman" panose="02020603050405020304" pitchFamily="18" charset="0"/>
              </a:rPr>
              <a:t>т</a:t>
            </a:r>
          </a:p>
        </p:txBody>
      </p:sp>
      <p:sp>
        <p:nvSpPr>
          <p:cNvPr id="98" name="Прямоугольник 97"/>
          <p:cNvSpPr/>
          <p:nvPr/>
        </p:nvSpPr>
        <p:spPr>
          <a:xfrm>
            <a:off x="9723320" y="3377891"/>
            <a:ext cx="1927274" cy="9190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18" tIns="179959" rIns="91418" bIns="45709" rtlCol="0" anchor="t"/>
          <a:lstStyle/>
          <a:p>
            <a:pPr algn="ctr">
              <a:spcBef>
                <a:spcPts val="353"/>
              </a:spcBef>
            </a:pPr>
            <a:r>
              <a:rPr lang="ru-RU" dirty="0">
                <a:solidFill>
                  <a:prstClr val="black"/>
                </a:solidFill>
                <a:latin typeface="Times New Roman" panose="02020603050405020304" pitchFamily="18" charset="0"/>
                <a:cs typeface="Times New Roman" panose="02020603050405020304" pitchFamily="18" charset="0"/>
              </a:rPr>
              <a:t>Контракт учреждения</a:t>
            </a:r>
          </a:p>
        </p:txBody>
      </p:sp>
      <p:sp>
        <p:nvSpPr>
          <p:cNvPr id="99" name="Прямоугольник 98"/>
          <p:cNvSpPr/>
          <p:nvPr/>
        </p:nvSpPr>
        <p:spPr>
          <a:xfrm>
            <a:off x="9723319" y="4551060"/>
            <a:ext cx="1909894" cy="92193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18" tIns="179959" rIns="91418" bIns="45709" rtlCol="0" anchor="t"/>
          <a:lstStyle/>
          <a:p>
            <a:pPr algn="ctr">
              <a:spcBef>
                <a:spcPts val="353"/>
              </a:spcBef>
            </a:pPr>
            <a:r>
              <a:rPr lang="ru-RU" dirty="0">
                <a:solidFill>
                  <a:prstClr val="black"/>
                </a:solidFill>
                <a:latin typeface="Times New Roman" panose="02020603050405020304" pitchFamily="18" charset="0"/>
                <a:cs typeface="Times New Roman" panose="02020603050405020304" pitchFamily="18" charset="0"/>
              </a:rPr>
              <a:t>Контракт (договор)</a:t>
            </a:r>
          </a:p>
        </p:txBody>
      </p:sp>
      <p:sp>
        <p:nvSpPr>
          <p:cNvPr id="100" name="Прямоугольник 99"/>
          <p:cNvSpPr/>
          <p:nvPr/>
        </p:nvSpPr>
        <p:spPr>
          <a:xfrm>
            <a:off x="9740695" y="5792587"/>
            <a:ext cx="1892518" cy="106038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18" tIns="179959" rIns="91418" bIns="45709" rtlCol="0" anchor="t"/>
          <a:lstStyle/>
          <a:p>
            <a:pPr algn="ctr">
              <a:spcBef>
                <a:spcPts val="353"/>
              </a:spcBef>
            </a:pPr>
            <a:r>
              <a:rPr lang="ru-RU" dirty="0">
                <a:solidFill>
                  <a:prstClr val="black"/>
                </a:solidFill>
                <a:latin typeface="Times New Roman" panose="02020603050405020304" pitchFamily="18" charset="0"/>
                <a:cs typeface="Times New Roman" panose="02020603050405020304" pitchFamily="18" charset="0"/>
              </a:rPr>
              <a:t>Соглашение о предоставлении субсидии</a:t>
            </a:r>
          </a:p>
        </p:txBody>
      </p:sp>
      <p:sp>
        <p:nvSpPr>
          <p:cNvPr id="101" name="Прямоугольник 100"/>
          <p:cNvSpPr/>
          <p:nvPr/>
        </p:nvSpPr>
        <p:spPr>
          <a:xfrm>
            <a:off x="9758075" y="7171273"/>
            <a:ext cx="1892516" cy="106107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18" tIns="179959" rIns="91418" bIns="45709" rtlCol="0" anchor="t"/>
          <a:lstStyle/>
          <a:p>
            <a:pPr algn="ctr">
              <a:spcBef>
                <a:spcPts val="353"/>
              </a:spcBef>
            </a:pPr>
            <a:r>
              <a:rPr lang="ru-RU" dirty="0">
                <a:solidFill>
                  <a:prstClr val="black"/>
                </a:solidFill>
                <a:latin typeface="Times New Roman" panose="02020603050405020304" pitchFamily="18" charset="0"/>
                <a:cs typeface="Times New Roman" panose="02020603050405020304" pitchFamily="18" charset="0"/>
              </a:rPr>
              <a:t>Договор купли-продажи акций</a:t>
            </a:r>
          </a:p>
        </p:txBody>
      </p:sp>
    </p:spTree>
    <p:extLst>
      <p:ext uri="{BB962C8B-B14F-4D97-AF65-F5344CB8AC3E}">
        <p14:creationId xmlns:p14="http://schemas.microsoft.com/office/powerpoint/2010/main" val="42514440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0" name="Прямая со стрелкой 131"/>
          <p:cNvCxnSpPr/>
          <p:nvPr/>
        </p:nvCxnSpPr>
        <p:spPr>
          <a:xfrm>
            <a:off x="1560546" y="5033983"/>
            <a:ext cx="0" cy="409385"/>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56" name="Заголовок 1"/>
          <p:cNvSpPr>
            <a:spLocks/>
          </p:cNvSpPr>
          <p:nvPr/>
        </p:nvSpPr>
        <p:spPr bwMode="auto">
          <a:xfrm>
            <a:off x="393408" y="144684"/>
            <a:ext cx="12227075" cy="96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518" tIns="53760" rIns="107518" bIns="53760" anchor="ctr"/>
          <a:lstStyle/>
          <a:p>
            <a:pPr algn="ctr">
              <a:lnSpc>
                <a:spcPct val="90000"/>
              </a:lnSpc>
            </a:pPr>
            <a:r>
              <a:rPr lang="ru-RU" altLang="ru-RU" sz="2000" b="1" dirty="0">
                <a:latin typeface="Times New Roman" panose="02020603050405020304" pitchFamily="18" charset="0"/>
                <a:cs typeface="Times New Roman" panose="02020603050405020304" pitchFamily="18" charset="0"/>
              </a:rPr>
              <a:t>ЦЕЛЕВАЯ МОДЕЛЬ ИНФОРМАЦИОННЫХ ПОТОКОВ ПРИ КАЗНАЧЕЙСКОМ СОПРОВОЖДЕНИИ С 1 ИЮЛЯ 2019 ГОДА</a:t>
            </a:r>
            <a:endParaRPr lang="ru-RU" altLang="ru-RU" sz="2000" b="1" dirty="0">
              <a:latin typeface="Times New Roman" panose="02020603050405020304" pitchFamily="18" charset="0"/>
              <a:cs typeface="Times New Roman" panose="02020603050405020304" pitchFamily="18" charset="0"/>
            </a:endParaRPr>
          </a:p>
        </p:txBody>
      </p:sp>
      <p:cxnSp>
        <p:nvCxnSpPr>
          <p:cNvPr id="102" name="Прямая со стрелкой 131"/>
          <p:cNvCxnSpPr>
            <a:stCxn id="205" idx="3"/>
          </p:cNvCxnSpPr>
          <p:nvPr/>
        </p:nvCxnSpPr>
        <p:spPr>
          <a:xfrm>
            <a:off x="4203321" y="2429141"/>
            <a:ext cx="1363991" cy="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nvGrpSpPr>
          <p:cNvPr id="274" name="Группа 273"/>
          <p:cNvGrpSpPr/>
          <p:nvPr/>
        </p:nvGrpSpPr>
        <p:grpSpPr>
          <a:xfrm>
            <a:off x="7843279" y="4134883"/>
            <a:ext cx="2108800" cy="1161119"/>
            <a:chOff x="3852171" y="1678024"/>
            <a:chExt cx="1663964" cy="1967995"/>
          </a:xfrm>
        </p:grpSpPr>
        <p:sp>
          <p:nvSpPr>
            <p:cNvPr id="275" name="Скругленный прямоугольник 274"/>
            <p:cNvSpPr/>
            <p:nvPr/>
          </p:nvSpPr>
          <p:spPr bwMode="auto">
            <a:xfrm>
              <a:off x="3852436" y="2224254"/>
              <a:ext cx="1514145" cy="1421765"/>
            </a:xfrm>
            <a:prstGeom prst="roundRect">
              <a:avLst>
                <a:gd name="adj" fmla="val 9159"/>
              </a:avLst>
            </a:prstGeom>
            <a:solidFill>
              <a:schemeClr val="accent2">
                <a:lumMod val="40000"/>
                <a:lumOff val="6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prstClr val="white"/>
                </a:solidFill>
              </a:endParaRPr>
            </a:p>
          </p:txBody>
        </p:sp>
        <p:sp>
          <p:nvSpPr>
            <p:cNvPr id="276" name="Пятиугольник 275"/>
            <p:cNvSpPr/>
            <p:nvPr/>
          </p:nvSpPr>
          <p:spPr bwMode="auto">
            <a:xfrm>
              <a:off x="3852171" y="1678024"/>
              <a:ext cx="1663964" cy="644475"/>
            </a:xfrm>
            <a:prstGeom prst="homePlate">
              <a:avLst/>
            </a:prstGeom>
            <a:solidFill>
              <a:schemeClr val="accent2">
                <a:lumMod val="60000"/>
                <a:lumOff val="4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dirty="0">
                  <a:solidFill>
                    <a:prstClr val="white"/>
                  </a:solidFill>
                  <a:latin typeface="Arial" panose="020B0604020202020204" pitchFamily="34" charset="0"/>
                  <a:cs typeface="Arial" panose="020B0604020202020204" pitchFamily="34" charset="0"/>
                </a:rPr>
                <a:t> </a:t>
              </a:r>
              <a:r>
                <a:rPr lang="ru-RU" b="1" dirty="0" err="1">
                  <a:solidFill>
                    <a:schemeClr val="tx1"/>
                  </a:solidFill>
                  <a:latin typeface="Times New Roman" panose="02020603050405020304" pitchFamily="18" charset="0"/>
                  <a:cs typeface="Times New Roman" panose="02020603050405020304" pitchFamily="18" charset="0"/>
                </a:rPr>
                <a:t>ПУиО</a:t>
              </a: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277" name="Прямоугольник 198"/>
            <p:cNvSpPr>
              <a:spLocks noChangeArrowheads="1"/>
            </p:cNvSpPr>
            <p:nvPr/>
          </p:nvSpPr>
          <p:spPr bwMode="auto">
            <a:xfrm>
              <a:off x="4111283" y="2498416"/>
              <a:ext cx="1305680" cy="782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ru-RU" sz="1200" b="1" dirty="0">
                  <a:solidFill>
                    <a:srgbClr val="404040"/>
                  </a:solidFill>
                  <a:latin typeface="Arial" charset="0"/>
                </a:rPr>
                <a:t>Отражение операций в учете</a:t>
              </a:r>
            </a:p>
          </p:txBody>
        </p:sp>
        <p:pic>
          <p:nvPicPr>
            <p:cNvPr id="278" name="Picture 10" descr="analytics, diagram, graph, report, statistics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3194" y="2663283"/>
              <a:ext cx="340431" cy="638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9" name="Прямоугольный треугольник 278"/>
            <p:cNvSpPr/>
            <p:nvPr/>
          </p:nvSpPr>
          <p:spPr bwMode="auto">
            <a:xfrm rot="10800000">
              <a:off x="3852171" y="2106599"/>
              <a:ext cx="92075" cy="215900"/>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prstClr val="white"/>
                </a:solidFill>
              </a:endParaRPr>
            </a:p>
          </p:txBody>
        </p:sp>
      </p:grpSp>
      <p:grpSp>
        <p:nvGrpSpPr>
          <p:cNvPr id="124" name="Группа 123"/>
          <p:cNvGrpSpPr/>
          <p:nvPr/>
        </p:nvGrpSpPr>
        <p:grpSpPr>
          <a:xfrm>
            <a:off x="10697085" y="5374277"/>
            <a:ext cx="2051924" cy="1373974"/>
            <a:chOff x="6461725" y="2999637"/>
            <a:chExt cx="1954213" cy="722892"/>
          </a:xfrm>
        </p:grpSpPr>
        <p:grpSp>
          <p:nvGrpSpPr>
            <p:cNvPr id="125" name="Группа 176"/>
            <p:cNvGrpSpPr>
              <a:grpSpLocks/>
            </p:cNvGrpSpPr>
            <p:nvPr/>
          </p:nvGrpSpPr>
          <p:grpSpPr bwMode="auto">
            <a:xfrm>
              <a:off x="6461725" y="2999637"/>
              <a:ext cx="1954213" cy="722892"/>
              <a:chOff x="4849091" y="4587794"/>
              <a:chExt cx="3377478" cy="814179"/>
            </a:xfrm>
          </p:grpSpPr>
          <p:sp>
            <p:nvSpPr>
              <p:cNvPr id="128" name="Скругленный прямоугольник 127"/>
              <p:cNvSpPr/>
              <p:nvPr/>
            </p:nvSpPr>
            <p:spPr>
              <a:xfrm>
                <a:off x="4996209" y="4687295"/>
                <a:ext cx="2927513" cy="714678"/>
              </a:xfrm>
              <a:prstGeom prst="roundRect">
                <a:avLst/>
              </a:prstGeom>
              <a:solidFill>
                <a:srgbClr val="FDFEF0">
                  <a:alpha val="65000"/>
                </a:srgbClr>
              </a:solidFill>
              <a:ln>
                <a:solidFill>
                  <a:srgbClr val="CFE9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29" name="Прямоугольный треугольник 128"/>
              <p:cNvSpPr/>
              <p:nvPr/>
            </p:nvSpPr>
            <p:spPr>
              <a:xfrm rot="10800000">
                <a:off x="4850874" y="4786793"/>
                <a:ext cx="145336" cy="25378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30" name="Пятиугольник 129"/>
              <p:cNvSpPr/>
              <p:nvPr/>
            </p:nvSpPr>
            <p:spPr>
              <a:xfrm>
                <a:off x="4849091" y="4587794"/>
                <a:ext cx="3377478" cy="199001"/>
              </a:xfrm>
              <a:prstGeom prst="homePlate">
                <a:avLst/>
              </a:prstGeom>
              <a:solidFill>
                <a:schemeClr val="accent4">
                  <a:lumMod val="60000"/>
                  <a:lumOff val="4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a:solidFill>
                      <a:schemeClr val="tx1"/>
                    </a:solidFill>
                    <a:latin typeface="Times New Roman" panose="02020603050405020304" pitchFamily="18" charset="0"/>
                    <a:cs typeface="Times New Roman" panose="02020603050405020304" pitchFamily="18" charset="0"/>
                  </a:rPr>
                  <a:t>Кредитные организации</a:t>
                </a:r>
              </a:p>
            </p:txBody>
          </p:sp>
        </p:grpSp>
        <p:pic>
          <p:nvPicPr>
            <p:cNvPr id="126" name="Picture 8" descr="business, document, dollar, file, finance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4638" y="3313414"/>
              <a:ext cx="415014" cy="28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Прямоугольник 152"/>
            <p:cNvSpPr>
              <a:spLocks noChangeArrowheads="1"/>
            </p:cNvSpPr>
            <p:nvPr/>
          </p:nvSpPr>
          <p:spPr bwMode="auto">
            <a:xfrm>
              <a:off x="6948677" y="3310820"/>
              <a:ext cx="1214438" cy="34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ru-RU" sz="1200" b="1" dirty="0">
                  <a:solidFill>
                    <a:srgbClr val="404040"/>
                  </a:solidFill>
                  <a:latin typeface="Arial" charset="0"/>
                </a:rPr>
                <a:t>Обработка документов ФК</a:t>
              </a:r>
            </a:p>
          </p:txBody>
        </p:sp>
      </p:grpSp>
      <p:grpSp>
        <p:nvGrpSpPr>
          <p:cNvPr id="141" name="Группа 140"/>
          <p:cNvGrpSpPr/>
          <p:nvPr/>
        </p:nvGrpSpPr>
        <p:grpSpPr>
          <a:xfrm>
            <a:off x="7781163" y="5374276"/>
            <a:ext cx="2181550" cy="1366511"/>
            <a:chOff x="1915065" y="4671619"/>
            <a:chExt cx="1895634" cy="961927"/>
          </a:xfrm>
        </p:grpSpPr>
        <p:grpSp>
          <p:nvGrpSpPr>
            <p:cNvPr id="142" name="Группа 176"/>
            <p:cNvGrpSpPr>
              <a:grpSpLocks/>
            </p:cNvGrpSpPr>
            <p:nvPr/>
          </p:nvGrpSpPr>
          <p:grpSpPr bwMode="auto">
            <a:xfrm>
              <a:off x="1915065" y="4671619"/>
              <a:ext cx="1895634" cy="961927"/>
              <a:chOff x="4834333" y="4521686"/>
              <a:chExt cx="3276236" cy="1083403"/>
            </a:xfrm>
          </p:grpSpPr>
          <p:sp>
            <p:nvSpPr>
              <p:cNvPr id="153" name="Прямоугольный треугольник 152"/>
              <p:cNvSpPr/>
              <p:nvPr/>
            </p:nvSpPr>
            <p:spPr>
              <a:xfrm rot="10800000">
                <a:off x="4834335" y="4787071"/>
                <a:ext cx="186571" cy="184161"/>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59" name="Скругленный прямоугольник 158"/>
              <p:cNvSpPr/>
              <p:nvPr/>
            </p:nvSpPr>
            <p:spPr>
              <a:xfrm>
                <a:off x="4996210" y="4629367"/>
                <a:ext cx="2813751" cy="975722"/>
              </a:xfrm>
              <a:prstGeom prst="roundRect">
                <a:avLst>
                  <a:gd name="adj" fmla="val 6930"/>
                </a:avLst>
              </a:prstGeom>
              <a:solidFill>
                <a:srgbClr val="FDFEF0">
                  <a:alpha val="65000"/>
                </a:srgbClr>
              </a:solidFill>
              <a:ln>
                <a:solidFill>
                  <a:srgbClr val="CFE9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66" name="Пятиугольник 165"/>
              <p:cNvSpPr/>
              <p:nvPr/>
            </p:nvSpPr>
            <p:spPr>
              <a:xfrm>
                <a:off x="4834333" y="4521686"/>
                <a:ext cx="3276236" cy="266252"/>
              </a:xfrm>
              <a:prstGeom prst="homePlate">
                <a:avLst/>
              </a:prstGeom>
              <a:solidFill>
                <a:schemeClr val="accent4">
                  <a:lumMod val="60000"/>
                  <a:lumOff val="4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latin typeface="Times New Roman" panose="02020603050405020304" pitchFamily="18" charset="0"/>
                    <a:cs typeface="Times New Roman" panose="02020603050405020304" pitchFamily="18" charset="0"/>
                  </a:rPr>
                  <a:t>ПУДС</a:t>
                </a:r>
              </a:p>
            </p:txBody>
          </p:sp>
        </p:grpSp>
        <p:pic>
          <p:nvPicPr>
            <p:cNvPr id="143" name="Picture 8" descr="business, document, dollar, file, finance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44945" y="5065074"/>
              <a:ext cx="387013" cy="398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 name="Прямоугольник 152"/>
            <p:cNvSpPr>
              <a:spLocks noChangeArrowheads="1"/>
            </p:cNvSpPr>
            <p:nvPr/>
          </p:nvSpPr>
          <p:spPr bwMode="auto">
            <a:xfrm>
              <a:off x="2501643" y="5061163"/>
              <a:ext cx="1020142" cy="32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sz="2000">
                  <a:solidFill>
                    <a:schemeClr val="tx1"/>
                  </a:solidFill>
                  <a:latin typeface="Calibri" pitchFamily="34" charset="0"/>
                </a:defRPr>
              </a:lvl4pPr>
              <a:lvl5pPr marL="2057400" indent="-228600" eaLnBrk="0" hangingPunct="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algn="ctr" eaLnBrk="1" hangingPunct="1">
                <a:lnSpc>
                  <a:spcPct val="100000"/>
                </a:lnSpc>
                <a:spcBef>
                  <a:spcPct val="0"/>
                </a:spcBef>
                <a:buFontTx/>
                <a:buNone/>
              </a:pPr>
              <a:r>
                <a:rPr lang="ru-RU" altLang="ru-RU" sz="1200" b="1" dirty="0">
                  <a:solidFill>
                    <a:srgbClr val="404040"/>
                  </a:solidFill>
                  <a:latin typeface="Arial" charset="0"/>
                </a:rPr>
                <a:t>Управление платежами</a:t>
              </a:r>
            </a:p>
          </p:txBody>
        </p:sp>
      </p:grpSp>
      <p:sp>
        <p:nvSpPr>
          <p:cNvPr id="225" name="Прямоугольник 152"/>
          <p:cNvSpPr>
            <a:spLocks noChangeArrowheads="1"/>
          </p:cNvSpPr>
          <p:nvPr/>
        </p:nvSpPr>
        <p:spPr bwMode="auto">
          <a:xfrm>
            <a:off x="4147650" y="2399603"/>
            <a:ext cx="1502869" cy="954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518" tIns="53760" rIns="107518" bIns="53760">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sz="2000">
                <a:solidFill>
                  <a:schemeClr val="tx1"/>
                </a:solidFill>
                <a:latin typeface="Calibri" pitchFamily="34" charset="0"/>
              </a:defRPr>
            </a:lvl4pPr>
            <a:lvl5pPr marL="2057400" indent="-228600" eaLnBrk="0" hangingPunct="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algn="ctr" eaLnBrk="1" hangingPunct="1">
              <a:lnSpc>
                <a:spcPct val="100000"/>
              </a:lnSpc>
              <a:spcBef>
                <a:spcPct val="0"/>
              </a:spcBef>
              <a:buFontTx/>
              <a:buNone/>
            </a:pPr>
            <a:r>
              <a:rPr lang="ru-RU" altLang="ru-RU" sz="1100" b="1" dirty="0">
                <a:solidFill>
                  <a:srgbClr val="404040"/>
                </a:solidFill>
                <a:latin typeface="Arial" charset="0"/>
              </a:rPr>
              <a:t>Интеграция в рамках резервирования л/с, открытия л/с /раздела на л/с </a:t>
            </a:r>
          </a:p>
        </p:txBody>
      </p:sp>
      <p:cxnSp>
        <p:nvCxnSpPr>
          <p:cNvPr id="226" name="Прямая со стрелкой 131"/>
          <p:cNvCxnSpPr/>
          <p:nvPr/>
        </p:nvCxnSpPr>
        <p:spPr>
          <a:xfrm flipH="1">
            <a:off x="4211423" y="2097242"/>
            <a:ext cx="1374221" cy="11276"/>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29" name="Прямая со стрелкой 131"/>
          <p:cNvCxnSpPr/>
          <p:nvPr/>
        </p:nvCxnSpPr>
        <p:spPr>
          <a:xfrm>
            <a:off x="6311712" y="2794551"/>
            <a:ext cx="0" cy="747468"/>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30" name="Прямоугольник 152"/>
          <p:cNvSpPr>
            <a:spLocks noChangeArrowheads="1"/>
          </p:cNvSpPr>
          <p:nvPr/>
        </p:nvSpPr>
        <p:spPr bwMode="auto">
          <a:xfrm>
            <a:off x="6311715" y="2732904"/>
            <a:ext cx="1156945" cy="447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518" tIns="53760" rIns="107518" bIns="53760">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sz="2000">
                <a:solidFill>
                  <a:schemeClr val="tx1"/>
                </a:solidFill>
                <a:latin typeface="Calibri" pitchFamily="34" charset="0"/>
              </a:defRPr>
            </a:lvl4pPr>
            <a:lvl5pPr marL="2057400" indent="-228600" eaLnBrk="0" hangingPunct="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algn="ctr" eaLnBrk="1" hangingPunct="1">
              <a:lnSpc>
                <a:spcPct val="100000"/>
              </a:lnSpc>
              <a:spcBef>
                <a:spcPct val="0"/>
              </a:spcBef>
              <a:buFontTx/>
              <a:buNone/>
            </a:pPr>
            <a:r>
              <a:rPr lang="ru-RU" altLang="ru-RU" sz="1100" b="1" dirty="0">
                <a:solidFill>
                  <a:srgbClr val="404040"/>
                </a:solidFill>
                <a:latin typeface="Arial" charset="0"/>
              </a:rPr>
              <a:t>Справочная информация</a:t>
            </a:r>
          </a:p>
        </p:txBody>
      </p:sp>
      <p:sp>
        <p:nvSpPr>
          <p:cNvPr id="244" name="Прямоугольник 152"/>
          <p:cNvSpPr>
            <a:spLocks noChangeArrowheads="1"/>
          </p:cNvSpPr>
          <p:nvPr/>
        </p:nvSpPr>
        <p:spPr bwMode="auto">
          <a:xfrm>
            <a:off x="6628519" y="5785815"/>
            <a:ext cx="1259421" cy="954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518" tIns="53760" rIns="107518" bIns="53760">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sz="2000">
                <a:solidFill>
                  <a:schemeClr val="tx1"/>
                </a:solidFill>
                <a:latin typeface="Calibri" pitchFamily="34" charset="0"/>
              </a:defRPr>
            </a:lvl4pPr>
            <a:lvl5pPr marL="2057400" indent="-228600" eaLnBrk="0" hangingPunct="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algn="ctr" eaLnBrk="1" hangingPunct="1">
              <a:lnSpc>
                <a:spcPct val="100000"/>
              </a:lnSpc>
              <a:spcBef>
                <a:spcPct val="0"/>
              </a:spcBef>
              <a:buFontTx/>
              <a:buNone/>
            </a:pPr>
            <a:r>
              <a:rPr lang="ru-RU" altLang="ru-RU" sz="1100" b="1" dirty="0">
                <a:solidFill>
                  <a:srgbClr val="404040"/>
                </a:solidFill>
                <a:latin typeface="Arial" charset="0"/>
              </a:rPr>
              <a:t>Платежные поручения по счету 40501 с 1 в 14 – разряде для  </a:t>
            </a:r>
            <a:r>
              <a:rPr lang="ru-RU" altLang="ru-RU" sz="1100" b="1" dirty="0">
                <a:solidFill>
                  <a:srgbClr val="FF0000"/>
                </a:solidFill>
                <a:latin typeface="Arial" charset="0"/>
              </a:rPr>
              <a:t>51 </a:t>
            </a:r>
            <a:r>
              <a:rPr lang="ru-RU" altLang="ru-RU" sz="1100" b="1" dirty="0">
                <a:solidFill>
                  <a:srgbClr val="FF0000"/>
                </a:solidFill>
                <a:latin typeface="Arial" charset="0"/>
              </a:rPr>
              <a:t>л/с</a:t>
            </a:r>
          </a:p>
        </p:txBody>
      </p:sp>
      <p:cxnSp>
        <p:nvCxnSpPr>
          <p:cNvPr id="245" name="Прямая со стрелкой 131"/>
          <p:cNvCxnSpPr/>
          <p:nvPr/>
        </p:nvCxnSpPr>
        <p:spPr>
          <a:xfrm flipV="1">
            <a:off x="6628522" y="6708998"/>
            <a:ext cx="1269029" cy="11974"/>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84" name="Прямая со стрелкой 131"/>
          <p:cNvCxnSpPr/>
          <p:nvPr/>
        </p:nvCxnSpPr>
        <p:spPr>
          <a:xfrm>
            <a:off x="6618426" y="4515120"/>
            <a:ext cx="1225188" cy="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85" name="Прямоугольник 152"/>
          <p:cNvSpPr>
            <a:spLocks noChangeArrowheads="1"/>
          </p:cNvSpPr>
          <p:nvPr/>
        </p:nvSpPr>
        <p:spPr bwMode="auto">
          <a:xfrm>
            <a:off x="6506945" y="3978014"/>
            <a:ext cx="1394679" cy="61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518" tIns="53760" rIns="107518" bIns="53760">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sz="2000">
                <a:solidFill>
                  <a:schemeClr val="tx1"/>
                </a:solidFill>
                <a:latin typeface="Calibri" pitchFamily="34" charset="0"/>
              </a:defRPr>
            </a:lvl4pPr>
            <a:lvl5pPr marL="2057400" indent="-228600" eaLnBrk="0" hangingPunct="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algn="ctr" eaLnBrk="1" hangingPunct="1">
              <a:lnSpc>
                <a:spcPct val="100000"/>
              </a:lnSpc>
              <a:spcBef>
                <a:spcPct val="0"/>
              </a:spcBef>
              <a:buFontTx/>
              <a:buNone/>
            </a:pPr>
            <a:r>
              <a:rPr lang="ru-RU" altLang="ru-RU" sz="1100" b="1" dirty="0">
                <a:solidFill>
                  <a:srgbClr val="404040"/>
                </a:solidFill>
                <a:latin typeface="Arial" charset="0"/>
              </a:rPr>
              <a:t>Данные для формирования проводок</a:t>
            </a:r>
          </a:p>
        </p:txBody>
      </p:sp>
      <p:cxnSp>
        <p:nvCxnSpPr>
          <p:cNvPr id="286" name="Прямая со стрелкой 131"/>
          <p:cNvCxnSpPr/>
          <p:nvPr/>
        </p:nvCxnSpPr>
        <p:spPr>
          <a:xfrm flipV="1">
            <a:off x="9774670" y="6709000"/>
            <a:ext cx="1058656" cy="1"/>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87" name="Прямоугольник 152"/>
          <p:cNvSpPr>
            <a:spLocks noChangeArrowheads="1"/>
          </p:cNvSpPr>
          <p:nvPr/>
        </p:nvSpPr>
        <p:spPr bwMode="auto">
          <a:xfrm>
            <a:off x="9573243" y="6094199"/>
            <a:ext cx="1378292" cy="61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518" tIns="53760" rIns="107518" bIns="53760">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sz="2000">
                <a:solidFill>
                  <a:schemeClr val="tx1"/>
                </a:solidFill>
                <a:latin typeface="Calibri" pitchFamily="34" charset="0"/>
              </a:defRPr>
            </a:lvl4pPr>
            <a:lvl5pPr marL="2057400" indent="-228600" eaLnBrk="0" hangingPunct="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algn="ctr" eaLnBrk="1" hangingPunct="1">
              <a:lnSpc>
                <a:spcPct val="100000"/>
              </a:lnSpc>
              <a:spcBef>
                <a:spcPct val="0"/>
              </a:spcBef>
              <a:buFontTx/>
              <a:buNone/>
            </a:pPr>
            <a:r>
              <a:rPr lang="ru-RU" altLang="ru-RU" sz="1100" b="1" dirty="0">
                <a:solidFill>
                  <a:srgbClr val="404040"/>
                </a:solidFill>
                <a:latin typeface="Arial" charset="0"/>
              </a:rPr>
              <a:t>Реестр направленных платежей</a:t>
            </a:r>
          </a:p>
        </p:txBody>
      </p:sp>
      <p:cxnSp>
        <p:nvCxnSpPr>
          <p:cNvPr id="288" name="Прямая со стрелкой 131"/>
          <p:cNvCxnSpPr/>
          <p:nvPr/>
        </p:nvCxnSpPr>
        <p:spPr>
          <a:xfrm flipH="1">
            <a:off x="9762543" y="5873041"/>
            <a:ext cx="1041270" cy="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89" name="Прямоугольник 152"/>
          <p:cNvSpPr>
            <a:spLocks noChangeArrowheads="1"/>
          </p:cNvSpPr>
          <p:nvPr/>
        </p:nvSpPr>
        <p:spPr bwMode="auto">
          <a:xfrm>
            <a:off x="9573242" y="5598208"/>
            <a:ext cx="1275160" cy="277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518" tIns="53760" rIns="107518" bIns="53760">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sz="2000">
                <a:solidFill>
                  <a:schemeClr val="tx1"/>
                </a:solidFill>
                <a:latin typeface="Calibri" pitchFamily="34" charset="0"/>
              </a:defRPr>
            </a:lvl4pPr>
            <a:lvl5pPr marL="2057400" indent="-228600" eaLnBrk="0" hangingPunct="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algn="ctr" eaLnBrk="1" hangingPunct="1">
              <a:lnSpc>
                <a:spcPct val="100000"/>
              </a:lnSpc>
              <a:spcBef>
                <a:spcPct val="0"/>
              </a:spcBef>
              <a:buFontTx/>
              <a:buNone/>
            </a:pPr>
            <a:r>
              <a:rPr lang="ru-RU" altLang="ru-RU" sz="1100" b="1" dirty="0">
                <a:solidFill>
                  <a:srgbClr val="404040"/>
                </a:solidFill>
                <a:latin typeface="Arial" charset="0"/>
              </a:rPr>
              <a:t>Выписки</a:t>
            </a:r>
          </a:p>
        </p:txBody>
      </p:sp>
      <p:cxnSp>
        <p:nvCxnSpPr>
          <p:cNvPr id="290" name="Прямая со стрелкой 131"/>
          <p:cNvCxnSpPr/>
          <p:nvPr/>
        </p:nvCxnSpPr>
        <p:spPr>
          <a:xfrm flipH="1">
            <a:off x="6618429" y="5798092"/>
            <a:ext cx="1269514" cy="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91" name="Прямоугольник 152"/>
          <p:cNvSpPr>
            <a:spLocks noChangeArrowheads="1"/>
          </p:cNvSpPr>
          <p:nvPr/>
        </p:nvSpPr>
        <p:spPr bwMode="auto">
          <a:xfrm>
            <a:off x="6575635" y="5460007"/>
            <a:ext cx="1275160" cy="277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518" tIns="53760" rIns="107518" bIns="53760">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sz="2000">
                <a:solidFill>
                  <a:schemeClr val="tx1"/>
                </a:solidFill>
                <a:latin typeface="Calibri" pitchFamily="34" charset="0"/>
              </a:defRPr>
            </a:lvl4pPr>
            <a:lvl5pPr marL="2057400" indent="-228600" eaLnBrk="0" hangingPunct="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algn="ctr" eaLnBrk="1" hangingPunct="1">
              <a:lnSpc>
                <a:spcPct val="100000"/>
              </a:lnSpc>
              <a:spcBef>
                <a:spcPct val="0"/>
              </a:spcBef>
              <a:buFontTx/>
              <a:buNone/>
            </a:pPr>
            <a:r>
              <a:rPr lang="ru-RU" altLang="ru-RU" sz="1100" b="1" dirty="0">
                <a:solidFill>
                  <a:srgbClr val="404040"/>
                </a:solidFill>
                <a:latin typeface="Arial" charset="0"/>
              </a:rPr>
              <a:t>Выписки</a:t>
            </a:r>
          </a:p>
        </p:txBody>
      </p:sp>
      <p:cxnSp>
        <p:nvCxnSpPr>
          <p:cNvPr id="296" name="Прямая со стрелкой 131"/>
          <p:cNvCxnSpPr/>
          <p:nvPr/>
        </p:nvCxnSpPr>
        <p:spPr>
          <a:xfrm flipH="1">
            <a:off x="6611103" y="5107178"/>
            <a:ext cx="1232511" cy="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97" name="Прямоугольник 152"/>
          <p:cNvSpPr>
            <a:spLocks noChangeArrowheads="1"/>
          </p:cNvSpPr>
          <p:nvPr/>
        </p:nvSpPr>
        <p:spPr bwMode="auto">
          <a:xfrm>
            <a:off x="6611106" y="4660040"/>
            <a:ext cx="1277847" cy="447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518" tIns="53760" rIns="107518" bIns="53760">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sz="2000">
                <a:solidFill>
                  <a:schemeClr val="tx1"/>
                </a:solidFill>
                <a:latin typeface="Calibri" pitchFamily="34" charset="0"/>
              </a:defRPr>
            </a:lvl4pPr>
            <a:lvl5pPr marL="2057400" indent="-228600" eaLnBrk="0" hangingPunct="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algn="ctr" eaLnBrk="1" hangingPunct="1">
              <a:lnSpc>
                <a:spcPct val="100000"/>
              </a:lnSpc>
              <a:spcBef>
                <a:spcPct val="0"/>
              </a:spcBef>
              <a:buFontTx/>
              <a:buNone/>
            </a:pPr>
            <a:r>
              <a:rPr lang="ru-RU" altLang="ru-RU" sz="1100" b="1" dirty="0">
                <a:solidFill>
                  <a:srgbClr val="404040"/>
                </a:solidFill>
                <a:latin typeface="Arial" charset="0"/>
              </a:rPr>
              <a:t>Информация о проводках</a:t>
            </a:r>
          </a:p>
        </p:txBody>
      </p:sp>
      <p:grpSp>
        <p:nvGrpSpPr>
          <p:cNvPr id="23" name="Группа 22"/>
          <p:cNvGrpSpPr/>
          <p:nvPr/>
        </p:nvGrpSpPr>
        <p:grpSpPr>
          <a:xfrm>
            <a:off x="5478967" y="1463072"/>
            <a:ext cx="2435629" cy="1322840"/>
            <a:chOff x="4789619" y="1061236"/>
            <a:chExt cx="2319649" cy="870900"/>
          </a:xfrm>
        </p:grpSpPr>
        <p:grpSp>
          <p:nvGrpSpPr>
            <p:cNvPr id="132" name="Группа 8"/>
            <p:cNvGrpSpPr>
              <a:grpSpLocks/>
            </p:cNvGrpSpPr>
            <p:nvPr/>
          </p:nvGrpSpPr>
          <p:grpSpPr bwMode="auto">
            <a:xfrm>
              <a:off x="4789619" y="1061236"/>
              <a:ext cx="2319649" cy="870900"/>
              <a:chOff x="2884192" y="4227576"/>
              <a:chExt cx="2319748" cy="871361"/>
            </a:xfrm>
          </p:grpSpPr>
          <p:grpSp>
            <p:nvGrpSpPr>
              <p:cNvPr id="136" name="Группа 6"/>
              <p:cNvGrpSpPr>
                <a:grpSpLocks/>
              </p:cNvGrpSpPr>
              <p:nvPr/>
            </p:nvGrpSpPr>
            <p:grpSpPr bwMode="auto">
              <a:xfrm>
                <a:off x="2884192" y="4227576"/>
                <a:ext cx="2319748" cy="871361"/>
                <a:chOff x="5275972" y="4656873"/>
                <a:chExt cx="4292375" cy="969696"/>
              </a:xfrm>
            </p:grpSpPr>
            <p:sp>
              <p:nvSpPr>
                <p:cNvPr id="138" name="Прямоугольный треугольник 137"/>
                <p:cNvSpPr/>
                <p:nvPr/>
              </p:nvSpPr>
              <p:spPr>
                <a:xfrm rot="10800000">
                  <a:off x="5275972" y="4905207"/>
                  <a:ext cx="188004" cy="25119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39" name="Скругленный прямоугольник 138"/>
                <p:cNvSpPr/>
                <p:nvPr/>
              </p:nvSpPr>
              <p:spPr>
                <a:xfrm>
                  <a:off x="5431663" y="4811090"/>
                  <a:ext cx="3813238" cy="815479"/>
                </a:xfrm>
                <a:prstGeom prst="roundRect">
                  <a:avLst>
                    <a:gd name="adj" fmla="val 4604"/>
                  </a:avLst>
                </a:prstGeom>
                <a:solidFill>
                  <a:schemeClr val="accent4">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40" name="Пятиугольник 139"/>
                <p:cNvSpPr/>
                <p:nvPr/>
              </p:nvSpPr>
              <p:spPr>
                <a:xfrm>
                  <a:off x="5275972" y="4656873"/>
                  <a:ext cx="4292375" cy="269546"/>
                </a:xfrm>
                <a:prstGeom prst="homePlate">
                  <a:avLst/>
                </a:prstGeom>
                <a:solidFill>
                  <a:schemeClr val="accent2">
                    <a:lumMod val="60000"/>
                    <a:lumOff val="4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latin typeface="Times New Roman" panose="02020603050405020304" pitchFamily="18" charset="0"/>
                      <a:cs typeface="Times New Roman" panose="02020603050405020304" pitchFamily="18" charset="0"/>
                    </a:rPr>
                    <a:t>НСИ</a:t>
                  </a:r>
                </a:p>
              </p:txBody>
            </p:sp>
          </p:grpSp>
          <p:sp>
            <p:nvSpPr>
              <p:cNvPr id="137" name="Прямоугольник 152"/>
              <p:cNvSpPr>
                <a:spLocks noChangeArrowheads="1"/>
              </p:cNvSpPr>
              <p:nvPr/>
            </p:nvSpPr>
            <p:spPr bwMode="auto">
              <a:xfrm>
                <a:off x="3301702" y="4572468"/>
                <a:ext cx="1727437" cy="304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sz="2000">
                    <a:solidFill>
                      <a:schemeClr val="tx1"/>
                    </a:solidFill>
                    <a:latin typeface="Calibri" pitchFamily="34" charset="0"/>
                  </a:defRPr>
                </a:lvl4pPr>
                <a:lvl5pPr marL="2057400" indent="-228600" eaLnBrk="0" hangingPunct="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algn="ctr" eaLnBrk="1" hangingPunct="1">
                  <a:lnSpc>
                    <a:spcPct val="100000"/>
                  </a:lnSpc>
                  <a:spcBef>
                    <a:spcPct val="0"/>
                  </a:spcBef>
                  <a:buFontTx/>
                  <a:buNone/>
                </a:pPr>
                <a:r>
                  <a:rPr lang="ru-RU" altLang="ru-RU" sz="1200" b="1" dirty="0">
                    <a:solidFill>
                      <a:srgbClr val="404040"/>
                    </a:solidFill>
                    <a:latin typeface="Arial" charset="0"/>
                  </a:rPr>
                  <a:t>Книга регистрации лицевых счетов</a:t>
                </a:r>
              </a:p>
            </p:txBody>
          </p:sp>
        </p:grpSp>
        <p:sp>
          <p:nvSpPr>
            <p:cNvPr id="307" name="Овал 306"/>
            <p:cNvSpPr/>
            <p:nvPr/>
          </p:nvSpPr>
          <p:spPr bwMode="auto">
            <a:xfrm>
              <a:off x="4919362" y="1425753"/>
              <a:ext cx="378718" cy="35341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308" name="Picture 2" descr="file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04126" y="1486169"/>
              <a:ext cx="194088" cy="23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9" name="Соединительная линия уступом 18"/>
          <p:cNvCxnSpPr>
            <a:stCxn id="205" idx="2"/>
            <a:endCxn id="199" idx="1"/>
          </p:cNvCxnSpPr>
          <p:nvPr/>
        </p:nvCxnSpPr>
        <p:spPr>
          <a:xfrm rot="16200000" flipH="1">
            <a:off x="3014734" y="3047236"/>
            <a:ext cx="759727" cy="1025329"/>
          </a:xfrm>
          <a:prstGeom prst="bentConnector2">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44" name="Прямая со стрелкой 131"/>
          <p:cNvCxnSpPr/>
          <p:nvPr/>
        </p:nvCxnSpPr>
        <p:spPr>
          <a:xfrm flipH="1" flipV="1">
            <a:off x="2390786" y="5144855"/>
            <a:ext cx="1668557" cy="11929"/>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45" name="Прямоугольник 152"/>
          <p:cNvSpPr>
            <a:spLocks noChangeArrowheads="1"/>
          </p:cNvSpPr>
          <p:nvPr/>
        </p:nvSpPr>
        <p:spPr bwMode="auto">
          <a:xfrm>
            <a:off x="2408313" y="4575929"/>
            <a:ext cx="1795004" cy="61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518" tIns="53760" rIns="107518" bIns="53760">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sz="2000">
                <a:solidFill>
                  <a:schemeClr val="tx1"/>
                </a:solidFill>
                <a:latin typeface="Calibri" pitchFamily="34" charset="0"/>
              </a:defRPr>
            </a:lvl4pPr>
            <a:lvl5pPr marL="2057400" indent="-228600" eaLnBrk="0" hangingPunct="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algn="ctr" eaLnBrk="1" hangingPunct="1">
              <a:lnSpc>
                <a:spcPct val="100000"/>
              </a:lnSpc>
              <a:spcBef>
                <a:spcPct val="0"/>
              </a:spcBef>
              <a:buFontTx/>
              <a:buNone/>
            </a:pPr>
            <a:r>
              <a:rPr lang="ru-RU" altLang="ru-RU" sz="1100" b="1" dirty="0">
                <a:solidFill>
                  <a:srgbClr val="404040"/>
                </a:solidFill>
                <a:latin typeface="Arial" charset="0"/>
              </a:rPr>
              <a:t>Информация о платежных документах</a:t>
            </a:r>
          </a:p>
        </p:txBody>
      </p:sp>
      <p:cxnSp>
        <p:nvCxnSpPr>
          <p:cNvPr id="152" name="Прямая со стрелкой 131"/>
          <p:cNvCxnSpPr/>
          <p:nvPr/>
        </p:nvCxnSpPr>
        <p:spPr>
          <a:xfrm flipH="1">
            <a:off x="2396062" y="6158297"/>
            <a:ext cx="1663283" cy="11887"/>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54" name="Прямоугольник 152"/>
          <p:cNvSpPr>
            <a:spLocks noChangeArrowheads="1"/>
          </p:cNvSpPr>
          <p:nvPr/>
        </p:nvSpPr>
        <p:spPr bwMode="auto">
          <a:xfrm>
            <a:off x="2414120" y="5589676"/>
            <a:ext cx="1789201" cy="61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518" tIns="53760" rIns="107518" bIns="53760">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sz="2000">
                <a:solidFill>
                  <a:schemeClr val="tx1"/>
                </a:solidFill>
                <a:latin typeface="Calibri" pitchFamily="34" charset="0"/>
              </a:defRPr>
            </a:lvl4pPr>
            <a:lvl5pPr marL="2057400" indent="-228600" eaLnBrk="0" hangingPunct="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algn="ctr" eaLnBrk="1" hangingPunct="1">
              <a:lnSpc>
                <a:spcPct val="100000"/>
              </a:lnSpc>
              <a:spcBef>
                <a:spcPct val="0"/>
              </a:spcBef>
              <a:buFontTx/>
              <a:buNone/>
            </a:pPr>
            <a:r>
              <a:rPr lang="ru-RU" altLang="ru-RU" sz="1100" b="1" dirty="0">
                <a:solidFill>
                  <a:srgbClr val="404040"/>
                </a:solidFill>
                <a:latin typeface="Arial" charset="0"/>
              </a:rPr>
              <a:t>Информация о платежных документах</a:t>
            </a:r>
          </a:p>
        </p:txBody>
      </p:sp>
      <p:grpSp>
        <p:nvGrpSpPr>
          <p:cNvPr id="5" name="Группа 4"/>
          <p:cNvGrpSpPr/>
          <p:nvPr/>
        </p:nvGrpSpPr>
        <p:grpSpPr>
          <a:xfrm>
            <a:off x="520995" y="3739694"/>
            <a:ext cx="2040310" cy="1478163"/>
            <a:chOff x="223863" y="3079089"/>
            <a:chExt cx="1736302" cy="1055831"/>
          </a:xfrm>
        </p:grpSpPr>
        <p:grpSp>
          <p:nvGrpSpPr>
            <p:cNvPr id="298" name="Группа 297"/>
            <p:cNvGrpSpPr>
              <a:grpSpLocks/>
            </p:cNvGrpSpPr>
            <p:nvPr/>
          </p:nvGrpSpPr>
          <p:grpSpPr bwMode="auto">
            <a:xfrm>
              <a:off x="223863" y="3079089"/>
              <a:ext cx="1736302" cy="1055831"/>
              <a:chOff x="2933699" y="4614656"/>
              <a:chExt cx="1736302" cy="1054914"/>
            </a:xfrm>
          </p:grpSpPr>
          <p:grpSp>
            <p:nvGrpSpPr>
              <p:cNvPr id="299" name="Группа 104"/>
              <p:cNvGrpSpPr>
                <a:grpSpLocks/>
              </p:cNvGrpSpPr>
              <p:nvPr/>
            </p:nvGrpSpPr>
            <p:grpSpPr bwMode="auto">
              <a:xfrm>
                <a:off x="2933699" y="4614656"/>
                <a:ext cx="1736302" cy="1054914"/>
                <a:chOff x="4854417" y="4671459"/>
                <a:chExt cx="3000315" cy="1075096"/>
              </a:xfrm>
            </p:grpSpPr>
            <p:sp>
              <p:nvSpPr>
                <p:cNvPr id="302" name="Прямоугольный треугольник 301"/>
                <p:cNvSpPr/>
                <p:nvPr/>
              </p:nvSpPr>
              <p:spPr>
                <a:xfrm rot="10800000">
                  <a:off x="4854423" y="4891519"/>
                  <a:ext cx="186537" cy="182661"/>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303" name="Скругленный прямоугольник 302"/>
                <p:cNvSpPr/>
                <p:nvPr/>
              </p:nvSpPr>
              <p:spPr>
                <a:xfrm>
                  <a:off x="4994328" y="4816977"/>
                  <a:ext cx="2609654" cy="929578"/>
                </a:xfrm>
                <a:prstGeom prst="roundRect">
                  <a:avLst>
                    <a:gd name="adj" fmla="val 5160"/>
                  </a:avLst>
                </a:prstGeom>
                <a:solidFill>
                  <a:srgbClr val="E2FCD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304" name="Пятиугольник 303"/>
                <p:cNvSpPr/>
                <p:nvPr/>
              </p:nvSpPr>
              <p:spPr>
                <a:xfrm>
                  <a:off x="4854417" y="4671459"/>
                  <a:ext cx="3000315" cy="234608"/>
                </a:xfrm>
                <a:prstGeom prst="homePlate">
                  <a:avLst/>
                </a:prstGeom>
                <a:solidFill>
                  <a:schemeClr val="accent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latin typeface="Times New Roman" panose="02020603050405020304" pitchFamily="18" charset="0"/>
                      <a:cs typeface="Times New Roman" panose="02020603050405020304" pitchFamily="18" charset="0"/>
                    </a:rPr>
                    <a:t>ПИАО ОК</a:t>
                  </a:r>
                </a:p>
              </p:txBody>
            </p:sp>
          </p:grpSp>
          <p:pic>
            <p:nvPicPr>
              <p:cNvPr id="300" name="Picture 8" descr="business, document, dollar, file, finance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04898" y="4892947"/>
                <a:ext cx="360627" cy="38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1" name="Прямоугольник 152"/>
              <p:cNvSpPr>
                <a:spLocks noChangeArrowheads="1"/>
              </p:cNvSpPr>
              <p:nvPr/>
            </p:nvSpPr>
            <p:spPr bwMode="auto">
              <a:xfrm>
                <a:off x="3364977" y="4875667"/>
                <a:ext cx="1227566" cy="32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sz="2000">
                    <a:solidFill>
                      <a:schemeClr val="tx1"/>
                    </a:solidFill>
                    <a:latin typeface="Calibri" pitchFamily="34" charset="0"/>
                  </a:defRPr>
                </a:lvl4pPr>
                <a:lvl5pPr marL="2057400" indent="-228600" eaLnBrk="0" hangingPunct="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algn="ctr" eaLnBrk="1" hangingPunct="1">
                  <a:lnSpc>
                    <a:spcPct val="100000"/>
                  </a:lnSpc>
                  <a:spcBef>
                    <a:spcPct val="0"/>
                  </a:spcBef>
                  <a:buFontTx/>
                  <a:buNone/>
                </a:pPr>
                <a:r>
                  <a:rPr lang="ru-RU" altLang="ru-RU" sz="1200" b="1" dirty="0">
                    <a:solidFill>
                      <a:srgbClr val="404040"/>
                    </a:solidFill>
                    <a:latin typeface="Arial" charset="0"/>
                  </a:rPr>
                  <a:t>Аналитическая отчетность</a:t>
                </a:r>
              </a:p>
            </p:txBody>
          </p:sp>
          <p:sp>
            <p:nvSpPr>
              <p:cNvPr id="157" name="Прямоугольник 152"/>
              <p:cNvSpPr>
                <a:spLocks noChangeArrowheads="1"/>
              </p:cNvSpPr>
              <p:nvPr/>
            </p:nvSpPr>
            <p:spPr bwMode="auto">
              <a:xfrm>
                <a:off x="3317175" y="5256187"/>
                <a:ext cx="1227566" cy="32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sz="2000">
                    <a:solidFill>
                      <a:schemeClr val="tx1"/>
                    </a:solidFill>
                    <a:latin typeface="Calibri" pitchFamily="34" charset="0"/>
                  </a:defRPr>
                </a:lvl4pPr>
                <a:lvl5pPr marL="2057400" indent="-228600" eaLnBrk="0" hangingPunct="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algn="ctr" eaLnBrk="1" hangingPunct="1">
                  <a:lnSpc>
                    <a:spcPct val="100000"/>
                  </a:lnSpc>
                  <a:spcBef>
                    <a:spcPct val="0"/>
                  </a:spcBef>
                  <a:buFontTx/>
                  <a:buNone/>
                </a:pPr>
                <a:r>
                  <a:rPr lang="ru-RU" altLang="ru-RU" sz="1200" b="1" dirty="0">
                    <a:solidFill>
                      <a:srgbClr val="404040"/>
                    </a:solidFill>
                    <a:latin typeface="Arial" charset="0"/>
                  </a:rPr>
                  <a:t>Дерево кооперации</a:t>
                </a:r>
              </a:p>
            </p:txBody>
          </p:sp>
        </p:grpSp>
        <p:grpSp>
          <p:nvGrpSpPr>
            <p:cNvPr id="4" name="Группа 3"/>
            <p:cNvGrpSpPr/>
            <p:nvPr/>
          </p:nvGrpSpPr>
          <p:grpSpPr>
            <a:xfrm>
              <a:off x="376971" y="3762456"/>
              <a:ext cx="378718" cy="353414"/>
              <a:chOff x="2196284" y="6152468"/>
              <a:chExt cx="378718" cy="353414"/>
            </a:xfrm>
          </p:grpSpPr>
          <p:sp>
            <p:nvSpPr>
              <p:cNvPr id="155" name="Овал 154"/>
              <p:cNvSpPr/>
              <p:nvPr/>
            </p:nvSpPr>
            <p:spPr bwMode="auto">
              <a:xfrm>
                <a:off x="2196284" y="6152468"/>
                <a:ext cx="378718" cy="35341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156" name="Picture 2" descr="file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90028" y="6211598"/>
                <a:ext cx="194088" cy="23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61" name="Группа 160"/>
          <p:cNvGrpSpPr/>
          <p:nvPr/>
        </p:nvGrpSpPr>
        <p:grpSpPr>
          <a:xfrm>
            <a:off x="520999" y="5451377"/>
            <a:ext cx="2040306" cy="1478163"/>
            <a:chOff x="223867" y="3079089"/>
            <a:chExt cx="1736298" cy="1055831"/>
          </a:xfrm>
        </p:grpSpPr>
        <p:grpSp>
          <p:nvGrpSpPr>
            <p:cNvPr id="162" name="Группа 161"/>
            <p:cNvGrpSpPr>
              <a:grpSpLocks/>
            </p:cNvGrpSpPr>
            <p:nvPr/>
          </p:nvGrpSpPr>
          <p:grpSpPr bwMode="auto">
            <a:xfrm>
              <a:off x="223867" y="3079089"/>
              <a:ext cx="1736298" cy="1055831"/>
              <a:chOff x="2933703" y="4614656"/>
              <a:chExt cx="1736298" cy="1054914"/>
            </a:xfrm>
          </p:grpSpPr>
          <p:grpSp>
            <p:nvGrpSpPr>
              <p:cNvPr id="167" name="Группа 104"/>
              <p:cNvGrpSpPr>
                <a:grpSpLocks/>
              </p:cNvGrpSpPr>
              <p:nvPr/>
            </p:nvGrpSpPr>
            <p:grpSpPr bwMode="auto">
              <a:xfrm>
                <a:off x="2933703" y="4614656"/>
                <a:ext cx="1736298" cy="1054914"/>
                <a:chOff x="4854423" y="4671459"/>
                <a:chExt cx="3000308" cy="1075096"/>
              </a:xfrm>
            </p:grpSpPr>
            <p:sp>
              <p:nvSpPr>
                <p:cNvPr id="171" name="Прямоугольный треугольник 170"/>
                <p:cNvSpPr/>
                <p:nvPr/>
              </p:nvSpPr>
              <p:spPr>
                <a:xfrm rot="10800000">
                  <a:off x="4854423" y="4891519"/>
                  <a:ext cx="186537" cy="182661"/>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72" name="Скругленный прямоугольник 171"/>
                <p:cNvSpPr/>
                <p:nvPr/>
              </p:nvSpPr>
              <p:spPr>
                <a:xfrm>
                  <a:off x="4994328" y="4816977"/>
                  <a:ext cx="2609654" cy="929578"/>
                </a:xfrm>
                <a:prstGeom prst="roundRect">
                  <a:avLst>
                    <a:gd name="adj" fmla="val 5160"/>
                  </a:avLst>
                </a:prstGeom>
                <a:solidFill>
                  <a:srgbClr val="E2FCD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73" name="Пятиугольник 172"/>
                <p:cNvSpPr/>
                <p:nvPr/>
              </p:nvSpPr>
              <p:spPr>
                <a:xfrm>
                  <a:off x="4854423" y="4671459"/>
                  <a:ext cx="3000308" cy="234608"/>
                </a:xfrm>
                <a:prstGeom prst="homePlate">
                  <a:avLst/>
                </a:prstGeom>
                <a:solidFill>
                  <a:schemeClr val="accent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latin typeface="Times New Roman" panose="02020603050405020304" pitchFamily="18" charset="0"/>
                      <a:cs typeface="Times New Roman" panose="02020603050405020304" pitchFamily="18" charset="0"/>
                    </a:rPr>
                    <a:t>ПИАО ЗК</a:t>
                  </a:r>
                </a:p>
              </p:txBody>
            </p:sp>
          </p:grpSp>
          <p:pic>
            <p:nvPicPr>
              <p:cNvPr id="168" name="Picture 8" descr="business, document, dollar, file, finance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04898" y="4892947"/>
                <a:ext cx="360627" cy="38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 name="Прямоугольник 152"/>
              <p:cNvSpPr>
                <a:spLocks noChangeArrowheads="1"/>
              </p:cNvSpPr>
              <p:nvPr/>
            </p:nvSpPr>
            <p:spPr bwMode="auto">
              <a:xfrm>
                <a:off x="3364977" y="4875667"/>
                <a:ext cx="1227566" cy="32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sz="2000">
                    <a:solidFill>
                      <a:schemeClr val="tx1"/>
                    </a:solidFill>
                    <a:latin typeface="Calibri" pitchFamily="34" charset="0"/>
                  </a:defRPr>
                </a:lvl4pPr>
                <a:lvl5pPr marL="2057400" indent="-228600" eaLnBrk="0" hangingPunct="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algn="ctr" eaLnBrk="1" hangingPunct="1">
                  <a:lnSpc>
                    <a:spcPct val="100000"/>
                  </a:lnSpc>
                  <a:spcBef>
                    <a:spcPct val="0"/>
                  </a:spcBef>
                  <a:buFontTx/>
                  <a:buNone/>
                </a:pPr>
                <a:r>
                  <a:rPr lang="ru-RU" altLang="ru-RU" sz="1200" b="1" dirty="0">
                    <a:solidFill>
                      <a:srgbClr val="404040"/>
                    </a:solidFill>
                    <a:latin typeface="Arial" charset="0"/>
                  </a:rPr>
                  <a:t>Аналитическая отчетность</a:t>
                </a:r>
              </a:p>
            </p:txBody>
          </p:sp>
          <p:sp>
            <p:nvSpPr>
              <p:cNvPr id="170" name="Прямоугольник 152"/>
              <p:cNvSpPr>
                <a:spLocks noChangeArrowheads="1"/>
              </p:cNvSpPr>
              <p:nvPr/>
            </p:nvSpPr>
            <p:spPr bwMode="auto">
              <a:xfrm>
                <a:off x="3317175" y="5256187"/>
                <a:ext cx="1227566" cy="32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sz="2000">
                    <a:solidFill>
                      <a:schemeClr val="tx1"/>
                    </a:solidFill>
                    <a:latin typeface="Calibri" pitchFamily="34" charset="0"/>
                  </a:defRPr>
                </a:lvl4pPr>
                <a:lvl5pPr marL="2057400" indent="-228600" eaLnBrk="0" hangingPunct="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algn="ctr" eaLnBrk="1" hangingPunct="1">
                  <a:lnSpc>
                    <a:spcPct val="100000"/>
                  </a:lnSpc>
                  <a:spcBef>
                    <a:spcPct val="0"/>
                  </a:spcBef>
                  <a:buFontTx/>
                  <a:buNone/>
                </a:pPr>
                <a:r>
                  <a:rPr lang="ru-RU" altLang="ru-RU" sz="1200" b="1" dirty="0">
                    <a:solidFill>
                      <a:srgbClr val="404040"/>
                    </a:solidFill>
                    <a:latin typeface="Arial" charset="0"/>
                  </a:rPr>
                  <a:t>Дерево кооперации</a:t>
                </a:r>
              </a:p>
            </p:txBody>
          </p:sp>
        </p:grpSp>
        <p:grpSp>
          <p:nvGrpSpPr>
            <p:cNvPr id="163" name="Группа 162"/>
            <p:cNvGrpSpPr/>
            <p:nvPr/>
          </p:nvGrpSpPr>
          <p:grpSpPr>
            <a:xfrm>
              <a:off x="376971" y="3762456"/>
              <a:ext cx="378718" cy="353414"/>
              <a:chOff x="2196284" y="6152468"/>
              <a:chExt cx="378718" cy="353414"/>
            </a:xfrm>
          </p:grpSpPr>
          <p:sp>
            <p:nvSpPr>
              <p:cNvPr id="164" name="Овал 163"/>
              <p:cNvSpPr/>
              <p:nvPr/>
            </p:nvSpPr>
            <p:spPr bwMode="auto">
              <a:xfrm>
                <a:off x="2196284" y="6152468"/>
                <a:ext cx="378718" cy="35341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165" name="Picture 2" descr="file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90028" y="6211598"/>
                <a:ext cx="194088" cy="23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cxnSp>
        <p:nvCxnSpPr>
          <p:cNvPr id="8" name="Соединительная линия уступом 7"/>
          <p:cNvCxnSpPr>
            <a:endCxn id="172" idx="2"/>
          </p:cNvCxnSpPr>
          <p:nvPr/>
        </p:nvCxnSpPr>
        <p:spPr>
          <a:xfrm rot="10800000">
            <a:off x="1503461" y="6929538"/>
            <a:ext cx="2570373" cy="1907615"/>
          </a:xfrm>
          <a:prstGeom prst="bentConnector2">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76" name="Прямоугольник 152"/>
          <p:cNvSpPr>
            <a:spLocks noChangeArrowheads="1"/>
          </p:cNvSpPr>
          <p:nvPr/>
        </p:nvSpPr>
        <p:spPr bwMode="auto">
          <a:xfrm>
            <a:off x="1462199" y="8033747"/>
            <a:ext cx="1220531" cy="785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518" tIns="53760" rIns="107518" bIns="53760">
            <a:spAutoFit/>
          </a:bodyPr>
          <a:lstStyle/>
          <a:p>
            <a:pPr algn="ctr" eaLnBrk="1" hangingPunct="1"/>
            <a:r>
              <a:rPr lang="ru-RU" altLang="ru-RU" sz="1100" b="1" dirty="0">
                <a:solidFill>
                  <a:srgbClr val="404040"/>
                </a:solidFill>
                <a:latin typeface="Arial" charset="0"/>
              </a:rPr>
              <a:t>Реестр контрактов/ документов -оснований </a:t>
            </a:r>
          </a:p>
        </p:txBody>
      </p:sp>
      <p:sp>
        <p:nvSpPr>
          <p:cNvPr id="177" name="Прямоугольник 152"/>
          <p:cNvSpPr>
            <a:spLocks noChangeArrowheads="1"/>
          </p:cNvSpPr>
          <p:nvPr/>
        </p:nvSpPr>
        <p:spPr bwMode="auto">
          <a:xfrm>
            <a:off x="2881932" y="8771981"/>
            <a:ext cx="1177409" cy="61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518" tIns="53760" rIns="107518" bIns="53760">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sz="2000">
                <a:solidFill>
                  <a:schemeClr val="tx1"/>
                </a:solidFill>
                <a:latin typeface="Calibri" pitchFamily="34" charset="0"/>
              </a:defRPr>
            </a:lvl4pPr>
            <a:lvl5pPr marL="2057400" indent="-228600" eaLnBrk="0" hangingPunct="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algn="ctr" eaLnBrk="1" hangingPunct="1">
              <a:lnSpc>
                <a:spcPct val="100000"/>
              </a:lnSpc>
              <a:spcBef>
                <a:spcPct val="0"/>
              </a:spcBef>
              <a:buFontTx/>
              <a:buNone/>
            </a:pPr>
            <a:r>
              <a:rPr lang="ru-RU" altLang="ru-RU" sz="1100" b="1" dirty="0">
                <a:solidFill>
                  <a:srgbClr val="404040"/>
                </a:solidFill>
                <a:latin typeface="Arial" charset="0"/>
              </a:rPr>
              <a:t>Информация о платежных документах</a:t>
            </a:r>
          </a:p>
        </p:txBody>
      </p:sp>
      <p:sp>
        <p:nvSpPr>
          <p:cNvPr id="15" name="Номер слайда 14"/>
          <p:cNvSpPr>
            <a:spLocks noGrp="1"/>
          </p:cNvSpPr>
          <p:nvPr>
            <p:ph type="sldNum" sz="quarter" idx="12"/>
          </p:nvPr>
        </p:nvSpPr>
        <p:spPr>
          <a:xfrm>
            <a:off x="12142381" y="9059671"/>
            <a:ext cx="606628" cy="511175"/>
          </a:xfrm>
        </p:spPr>
        <p:txBody>
          <a:bodyPr/>
          <a:lstStyle/>
          <a:p>
            <a:pPr>
              <a:defRPr/>
            </a:pPr>
            <a:fld id="{97CB92B8-06B8-4AFE-B8AB-5A5899FA4301}" type="slidenum">
              <a:rPr lang="ru-RU" altLang="ru-RU" smtClean="0"/>
              <a:pPr>
                <a:defRPr/>
              </a:pPr>
              <a:t>49</a:t>
            </a:fld>
            <a:endParaRPr lang="ru-RU" altLang="ru-RU" dirty="0"/>
          </a:p>
        </p:txBody>
      </p:sp>
      <p:grpSp>
        <p:nvGrpSpPr>
          <p:cNvPr id="13" name="Группа 12"/>
          <p:cNvGrpSpPr/>
          <p:nvPr/>
        </p:nvGrpSpPr>
        <p:grpSpPr>
          <a:xfrm>
            <a:off x="1462201" y="1489130"/>
            <a:ext cx="2908432" cy="1690910"/>
            <a:chOff x="1392568" y="1063663"/>
            <a:chExt cx="2769935" cy="1207793"/>
          </a:xfrm>
        </p:grpSpPr>
        <p:grpSp>
          <p:nvGrpSpPr>
            <p:cNvPr id="3" name="Группа 2"/>
            <p:cNvGrpSpPr/>
            <p:nvPr/>
          </p:nvGrpSpPr>
          <p:grpSpPr>
            <a:xfrm>
              <a:off x="1392568" y="1063663"/>
              <a:ext cx="2769935" cy="1207793"/>
              <a:chOff x="1941995" y="1169022"/>
              <a:chExt cx="2769935" cy="1207793"/>
            </a:xfrm>
          </p:grpSpPr>
          <p:grpSp>
            <p:nvGrpSpPr>
              <p:cNvPr id="202" name="Группа 176"/>
              <p:cNvGrpSpPr>
                <a:grpSpLocks/>
              </p:cNvGrpSpPr>
              <p:nvPr/>
            </p:nvGrpSpPr>
            <p:grpSpPr bwMode="auto">
              <a:xfrm>
                <a:off x="1941995" y="1169022"/>
                <a:ext cx="2769935" cy="1207793"/>
                <a:chOff x="4834330" y="4477229"/>
                <a:chExt cx="4787295" cy="1360318"/>
              </a:xfrm>
            </p:grpSpPr>
            <p:sp>
              <p:nvSpPr>
                <p:cNvPr id="204" name="Прямоугольный треугольник 203"/>
                <p:cNvSpPr/>
                <p:nvPr/>
              </p:nvSpPr>
              <p:spPr>
                <a:xfrm rot="10800000">
                  <a:off x="4834333" y="4728805"/>
                  <a:ext cx="217373" cy="219148"/>
                </a:xfrm>
                <a:prstGeom prst="rtTriangle">
                  <a:avLst/>
                </a:prstGeom>
                <a:solidFill>
                  <a:schemeClr val="accent4">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205" name="Скругленный прямоугольник 204"/>
                <p:cNvSpPr/>
                <p:nvPr/>
              </p:nvSpPr>
              <p:spPr>
                <a:xfrm>
                  <a:off x="4996210" y="4629365"/>
                  <a:ext cx="4350019" cy="1208182"/>
                </a:xfrm>
                <a:prstGeom prst="roundRect">
                  <a:avLst>
                    <a:gd name="adj" fmla="val 6930"/>
                  </a:avLst>
                </a:prstGeom>
                <a:solidFill>
                  <a:srgbClr val="FDFE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206" name="Пятиугольник 205"/>
                <p:cNvSpPr/>
                <p:nvPr/>
              </p:nvSpPr>
              <p:spPr>
                <a:xfrm>
                  <a:off x="4834330" y="4477229"/>
                  <a:ext cx="4787295" cy="266252"/>
                </a:xfrm>
                <a:prstGeom prst="homePlate">
                  <a:avLst/>
                </a:prstGeom>
                <a:solidFill>
                  <a:schemeClr val="accent4">
                    <a:lumMod val="60000"/>
                    <a:lumOff val="4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latin typeface="Times New Roman" panose="02020603050405020304" pitchFamily="18" charset="0"/>
                      <a:cs typeface="Times New Roman" panose="02020603050405020304" pitchFamily="18" charset="0"/>
                    </a:rPr>
                    <a:t>ЕИС</a:t>
                  </a:r>
                  <a:endParaRPr lang="ru-RU" b="1" i="1" dirty="0">
                    <a:solidFill>
                      <a:schemeClr val="tx1"/>
                    </a:solidFill>
                    <a:latin typeface="Times New Roman" panose="02020603050405020304" pitchFamily="18" charset="0"/>
                    <a:cs typeface="Times New Roman" panose="02020603050405020304" pitchFamily="18" charset="0"/>
                  </a:endParaRPr>
                </a:p>
              </p:txBody>
            </p:sp>
          </p:grpSp>
          <p:sp>
            <p:nvSpPr>
              <p:cNvPr id="201" name="Прямоугольник 152"/>
              <p:cNvSpPr>
                <a:spLocks noChangeArrowheads="1"/>
              </p:cNvSpPr>
              <p:nvPr/>
            </p:nvSpPr>
            <p:spPr bwMode="auto">
              <a:xfrm>
                <a:off x="2280267" y="1492404"/>
                <a:ext cx="1055762" cy="329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sz="2000">
                    <a:solidFill>
                      <a:schemeClr val="tx1"/>
                    </a:solidFill>
                    <a:latin typeface="Calibri" pitchFamily="34" charset="0"/>
                  </a:defRPr>
                </a:lvl4pPr>
                <a:lvl5pPr marL="2057400" indent="-228600" eaLnBrk="0" hangingPunct="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algn="ctr" eaLnBrk="1" hangingPunct="1">
                  <a:lnSpc>
                    <a:spcPct val="100000"/>
                  </a:lnSpc>
                  <a:spcBef>
                    <a:spcPct val="0"/>
                  </a:spcBef>
                  <a:buFontTx/>
                  <a:buNone/>
                </a:pPr>
                <a:r>
                  <a:rPr lang="ru-RU" altLang="ru-RU" sz="1200" b="1" dirty="0">
                    <a:solidFill>
                      <a:srgbClr val="404040"/>
                    </a:solidFill>
                    <a:latin typeface="Arial" charset="0"/>
                  </a:rPr>
                  <a:t>Реестр контрактов </a:t>
                </a:r>
              </a:p>
            </p:txBody>
          </p:sp>
          <p:grpSp>
            <p:nvGrpSpPr>
              <p:cNvPr id="2" name="Группа 1"/>
              <p:cNvGrpSpPr/>
              <p:nvPr/>
            </p:nvGrpSpPr>
            <p:grpSpPr>
              <a:xfrm>
                <a:off x="3232543" y="1492404"/>
                <a:ext cx="378718" cy="353414"/>
                <a:chOff x="4422477" y="1432449"/>
                <a:chExt cx="514350" cy="474662"/>
              </a:xfrm>
            </p:grpSpPr>
            <p:sp>
              <p:nvSpPr>
                <p:cNvPr id="115" name="Овал 114"/>
                <p:cNvSpPr/>
                <p:nvPr/>
              </p:nvSpPr>
              <p:spPr bwMode="auto">
                <a:xfrm>
                  <a:off x="4422477" y="1432449"/>
                  <a:ext cx="514350" cy="47466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116" name="Picture 2" descr="file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37598" y="1513591"/>
                  <a:ext cx="263598" cy="314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8" name="Прямоугольник 152"/>
              <p:cNvSpPr>
                <a:spLocks noChangeArrowheads="1"/>
              </p:cNvSpPr>
              <p:nvPr/>
            </p:nvSpPr>
            <p:spPr bwMode="auto">
              <a:xfrm>
                <a:off x="3518346" y="1438278"/>
                <a:ext cx="10557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ru-RU" altLang="ru-RU" sz="1200" b="1" dirty="0">
                    <a:solidFill>
                      <a:srgbClr val="404040"/>
                    </a:solidFill>
                    <a:latin typeface="Arial" charset="0"/>
                  </a:rPr>
                  <a:t>Реестр договоров субподряда</a:t>
                </a:r>
              </a:p>
            </p:txBody>
          </p:sp>
          <p:sp>
            <p:nvSpPr>
              <p:cNvPr id="158" name="Прямоугольник 152"/>
              <p:cNvSpPr>
                <a:spLocks noChangeArrowheads="1"/>
              </p:cNvSpPr>
              <p:nvPr/>
            </p:nvSpPr>
            <p:spPr bwMode="auto">
              <a:xfrm>
                <a:off x="2375154" y="1996669"/>
                <a:ext cx="2272320" cy="340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sz="2000">
                    <a:solidFill>
                      <a:schemeClr val="tx1"/>
                    </a:solidFill>
                    <a:latin typeface="Calibri" pitchFamily="34" charset="0"/>
                  </a:defRPr>
                </a:lvl4pPr>
                <a:lvl5pPr marL="2057400" indent="-228600" eaLnBrk="0" hangingPunct="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algn="ctr" eaLnBrk="1" hangingPunct="1">
                  <a:lnSpc>
                    <a:spcPct val="100000"/>
                  </a:lnSpc>
                  <a:spcBef>
                    <a:spcPct val="0"/>
                  </a:spcBef>
                  <a:buNone/>
                </a:pPr>
                <a:r>
                  <a:rPr lang="ru-RU" altLang="ru-RU" sz="1300" b="1" dirty="0">
                    <a:solidFill>
                      <a:schemeClr val="accent1">
                        <a:lumMod val="75000"/>
                      </a:schemeClr>
                    </a:solidFill>
                    <a:latin typeface="Arial" charset="0"/>
                  </a:rPr>
                  <a:t>ЕРУЗ </a:t>
                </a:r>
                <a:r>
                  <a:rPr lang="ru-RU" altLang="ru-RU" sz="1200" b="1" dirty="0">
                    <a:solidFill>
                      <a:srgbClr val="404040"/>
                    </a:solidFill>
                    <a:latin typeface="Arial" charset="0"/>
                  </a:rPr>
                  <a:t>Справочник организаций (поставщиков)</a:t>
                </a:r>
              </a:p>
            </p:txBody>
          </p:sp>
        </p:grpSp>
        <p:pic>
          <p:nvPicPr>
            <p:cNvPr id="13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18345" y="1363806"/>
              <a:ext cx="379718" cy="38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7" name="Picture 8" descr="business, document, dollar, file, finance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41805" y="2578063"/>
            <a:ext cx="351165" cy="49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0" name="Группа 159"/>
          <p:cNvGrpSpPr/>
          <p:nvPr/>
        </p:nvGrpSpPr>
        <p:grpSpPr>
          <a:xfrm>
            <a:off x="3907258" y="3605590"/>
            <a:ext cx="3025457" cy="3795320"/>
            <a:chOff x="3793079" y="2561053"/>
            <a:chExt cx="2542939" cy="2710942"/>
          </a:xfrm>
        </p:grpSpPr>
        <p:grpSp>
          <p:nvGrpSpPr>
            <p:cNvPr id="181" name="Группа 180"/>
            <p:cNvGrpSpPr/>
            <p:nvPr/>
          </p:nvGrpSpPr>
          <p:grpSpPr>
            <a:xfrm>
              <a:off x="3793079" y="2561053"/>
              <a:ext cx="2542939" cy="2710942"/>
              <a:chOff x="3793079" y="2561053"/>
              <a:chExt cx="2542939" cy="2710942"/>
            </a:xfrm>
          </p:grpSpPr>
          <p:grpSp>
            <p:nvGrpSpPr>
              <p:cNvPr id="186" name="Группа 185"/>
              <p:cNvGrpSpPr/>
              <p:nvPr/>
            </p:nvGrpSpPr>
            <p:grpSpPr>
              <a:xfrm>
                <a:off x="3793079" y="2561053"/>
                <a:ext cx="2542939" cy="2710942"/>
                <a:chOff x="2704706" y="2641146"/>
                <a:chExt cx="2542939" cy="2710942"/>
              </a:xfrm>
            </p:grpSpPr>
            <p:grpSp>
              <p:nvGrpSpPr>
                <p:cNvPr id="193" name="Группа 112"/>
                <p:cNvGrpSpPr>
                  <a:grpSpLocks/>
                </p:cNvGrpSpPr>
                <p:nvPr/>
              </p:nvGrpSpPr>
              <p:grpSpPr bwMode="auto">
                <a:xfrm>
                  <a:off x="2704706" y="2641146"/>
                  <a:ext cx="2542939" cy="2710942"/>
                  <a:chOff x="4848902" y="4654707"/>
                  <a:chExt cx="1857308" cy="1724806"/>
                </a:xfrm>
              </p:grpSpPr>
              <p:sp>
                <p:nvSpPr>
                  <p:cNvPr id="197" name="Прямоугольный треугольник 196"/>
                  <p:cNvSpPr/>
                  <p:nvPr/>
                </p:nvSpPr>
                <p:spPr>
                  <a:xfrm rot="10800000">
                    <a:off x="4848902" y="4958443"/>
                    <a:ext cx="75173" cy="149438"/>
                  </a:xfrm>
                  <a:prstGeom prst="rtTriangle">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98" name="Скругленный прямоугольник 197"/>
                  <p:cNvSpPr/>
                  <p:nvPr/>
                </p:nvSpPr>
                <p:spPr>
                  <a:xfrm>
                    <a:off x="4942262" y="4861942"/>
                    <a:ext cx="1571006" cy="1517571"/>
                  </a:xfrm>
                  <a:prstGeom prst="roundRect">
                    <a:avLst>
                      <a:gd name="adj" fmla="val 4615"/>
                    </a:avLst>
                  </a:prstGeom>
                  <a:solidFill>
                    <a:srgbClr val="FFCC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99" name="Пятиугольник 198"/>
                  <p:cNvSpPr/>
                  <p:nvPr/>
                </p:nvSpPr>
                <p:spPr>
                  <a:xfrm>
                    <a:off x="4848903" y="4654707"/>
                    <a:ext cx="1857307" cy="303736"/>
                  </a:xfrm>
                  <a:prstGeom prst="homePlate">
                    <a:avLst/>
                  </a:prstGeom>
                  <a:solidFill>
                    <a:srgbClr val="CCFFCC">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buClr>
                        <a:srgbClr val="CC0000"/>
                      </a:buClr>
                      <a:defRPr/>
                    </a:pPr>
                    <a:r>
                      <a:rPr lang="ru-RU" b="1" dirty="0">
                        <a:solidFill>
                          <a:schemeClr val="tx1"/>
                        </a:solidFill>
                        <a:latin typeface="Times New Roman" panose="02020603050405020304" pitchFamily="18" charset="0"/>
                        <a:cs typeface="Times New Roman" panose="02020603050405020304" pitchFamily="18" charset="0"/>
                      </a:rPr>
                      <a:t>Казначейское сопровождение </a:t>
                    </a:r>
                    <a:endParaRPr lang="ru-RU" b="1" dirty="0" smtClean="0">
                      <a:solidFill>
                        <a:schemeClr val="tx1"/>
                      </a:solidFill>
                      <a:latin typeface="Times New Roman" panose="02020603050405020304" pitchFamily="18" charset="0"/>
                      <a:cs typeface="Times New Roman" panose="02020603050405020304" pitchFamily="18" charset="0"/>
                    </a:endParaRPr>
                  </a:p>
                  <a:p>
                    <a:pPr algn="ctr">
                      <a:lnSpc>
                        <a:spcPct val="80000"/>
                      </a:lnSpc>
                      <a:buClr>
                        <a:srgbClr val="CC0000"/>
                      </a:buClr>
                      <a:defRPr/>
                    </a:pPr>
                    <a:r>
                      <a:rPr lang="ru-RU" b="1" dirty="0" smtClean="0">
                        <a:solidFill>
                          <a:schemeClr val="tx1"/>
                        </a:solidFill>
                        <a:latin typeface="Times New Roman" panose="02020603050405020304" pitchFamily="18" charset="0"/>
                        <a:cs typeface="Times New Roman" panose="02020603050405020304" pitchFamily="18" charset="0"/>
                      </a:rPr>
                      <a:t>(ПУР)  </a:t>
                    </a:r>
                    <a:endParaRPr lang="ru-RU" b="1" dirty="0">
                      <a:solidFill>
                        <a:schemeClr val="tx1"/>
                      </a:solidFill>
                      <a:latin typeface="Times New Roman" panose="02020603050405020304" pitchFamily="18" charset="0"/>
                      <a:cs typeface="Times New Roman" panose="02020603050405020304" pitchFamily="18" charset="0"/>
                    </a:endParaRPr>
                  </a:p>
                </p:txBody>
              </p:sp>
            </p:grpSp>
            <p:pic>
              <p:nvPicPr>
                <p:cNvPr id="194" name="Picture 8" descr="business, document, dollar, file, finance 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42395" y="3554382"/>
                  <a:ext cx="267243" cy="275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 name="Прямоугольник 152"/>
                <p:cNvSpPr>
                  <a:spLocks noChangeArrowheads="1"/>
                </p:cNvSpPr>
                <p:nvPr/>
              </p:nvSpPr>
              <p:spPr bwMode="auto">
                <a:xfrm>
                  <a:off x="3053176" y="3572912"/>
                  <a:ext cx="1656561" cy="197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sz="2000">
                      <a:solidFill>
                        <a:schemeClr val="tx1"/>
                      </a:solidFill>
                      <a:latin typeface="Calibri" pitchFamily="34" charset="0"/>
                    </a:defRPr>
                  </a:lvl4pPr>
                  <a:lvl5pPr marL="2057400" indent="-228600" eaLnBrk="0" hangingPunct="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algn="ctr" eaLnBrk="1" hangingPunct="1">
                    <a:lnSpc>
                      <a:spcPct val="100000"/>
                    </a:lnSpc>
                    <a:spcBef>
                      <a:spcPct val="0"/>
                    </a:spcBef>
                    <a:buFontTx/>
                    <a:buNone/>
                  </a:pPr>
                  <a:r>
                    <a:rPr lang="ru-RU" altLang="ru-RU" sz="1200" b="1" dirty="0">
                      <a:solidFill>
                        <a:srgbClr val="404040"/>
                      </a:solidFill>
                      <a:latin typeface="Arial" charset="0"/>
                    </a:rPr>
                    <a:t>Реестр соглашений</a:t>
                  </a:r>
                </a:p>
              </p:txBody>
            </p:sp>
            <p:sp>
              <p:nvSpPr>
                <p:cNvPr id="196" name="Прямоугольник 152"/>
                <p:cNvSpPr>
                  <a:spLocks noChangeArrowheads="1"/>
                </p:cNvSpPr>
                <p:nvPr/>
              </p:nvSpPr>
              <p:spPr bwMode="auto">
                <a:xfrm>
                  <a:off x="3198558" y="4573684"/>
                  <a:ext cx="1827079" cy="197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sz="2000">
                      <a:solidFill>
                        <a:schemeClr val="tx1"/>
                      </a:solidFill>
                      <a:latin typeface="Calibri" pitchFamily="34" charset="0"/>
                    </a:defRPr>
                  </a:lvl4pPr>
                  <a:lvl5pPr marL="2057400" indent="-228600" eaLnBrk="0" hangingPunct="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eaLnBrk="1" hangingPunct="1">
                    <a:lnSpc>
                      <a:spcPct val="100000"/>
                    </a:lnSpc>
                    <a:spcBef>
                      <a:spcPct val="0"/>
                    </a:spcBef>
                    <a:buFontTx/>
                    <a:buNone/>
                  </a:pPr>
                  <a:r>
                    <a:rPr lang="ru-RU" altLang="ru-RU" sz="1200" b="1" dirty="0">
                      <a:solidFill>
                        <a:srgbClr val="404040"/>
                      </a:solidFill>
                      <a:latin typeface="Arial" charset="0"/>
                    </a:rPr>
                    <a:t>Учет операций по </a:t>
                  </a:r>
                  <a:r>
                    <a:rPr lang="ru-RU" altLang="ru-RU" sz="1200" b="1" dirty="0">
                      <a:solidFill>
                        <a:srgbClr val="FF0000"/>
                      </a:solidFill>
                      <a:latin typeface="Arial" charset="0"/>
                    </a:rPr>
                    <a:t>51 </a:t>
                  </a:r>
                  <a:r>
                    <a:rPr lang="ru-RU" altLang="ru-RU" sz="1200" b="1" dirty="0">
                      <a:solidFill>
                        <a:srgbClr val="FF0000"/>
                      </a:solidFill>
                      <a:latin typeface="Arial" charset="0"/>
                    </a:rPr>
                    <a:t>л/с</a:t>
                  </a:r>
                </a:p>
              </p:txBody>
            </p:sp>
            <p:sp>
              <p:nvSpPr>
                <p:cNvPr id="222" name="Прямоугольник 152"/>
                <p:cNvSpPr>
                  <a:spLocks noChangeArrowheads="1"/>
                </p:cNvSpPr>
                <p:nvPr/>
              </p:nvSpPr>
              <p:spPr bwMode="auto">
                <a:xfrm>
                  <a:off x="3226161" y="4936589"/>
                  <a:ext cx="1827079" cy="329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sz="2000">
                      <a:solidFill>
                        <a:schemeClr val="tx1"/>
                      </a:solidFill>
                      <a:latin typeface="Calibri" pitchFamily="34" charset="0"/>
                    </a:defRPr>
                  </a:lvl4pPr>
                  <a:lvl5pPr marL="2057400" indent="-228600" eaLnBrk="0" hangingPunct="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eaLnBrk="1" hangingPunct="1">
                    <a:lnSpc>
                      <a:spcPct val="100000"/>
                    </a:lnSpc>
                    <a:spcBef>
                      <a:spcPct val="0"/>
                    </a:spcBef>
                    <a:buFontTx/>
                    <a:buNone/>
                  </a:pPr>
                  <a:r>
                    <a:rPr lang="ru-RU" altLang="ru-RU" sz="1200" b="1" dirty="0">
                      <a:solidFill>
                        <a:srgbClr val="404040"/>
                      </a:solidFill>
                      <a:latin typeface="Arial" charset="0"/>
                    </a:rPr>
                    <a:t>Учет операций </a:t>
                  </a:r>
                </a:p>
                <a:p>
                  <a:pPr eaLnBrk="1" hangingPunct="1">
                    <a:lnSpc>
                      <a:spcPct val="100000"/>
                    </a:lnSpc>
                    <a:spcBef>
                      <a:spcPct val="0"/>
                    </a:spcBef>
                    <a:buFontTx/>
                    <a:buNone/>
                  </a:pPr>
                  <a:r>
                    <a:rPr lang="ru-RU" altLang="ru-RU" sz="1200" b="1" dirty="0">
                      <a:solidFill>
                        <a:srgbClr val="404040"/>
                      </a:solidFill>
                      <a:latin typeface="Arial" charset="0"/>
                    </a:rPr>
                    <a:t>по </a:t>
                  </a:r>
                  <a:r>
                    <a:rPr lang="ru-RU" altLang="ru-RU" sz="1200" b="1" dirty="0">
                      <a:solidFill>
                        <a:srgbClr val="FF0000"/>
                      </a:solidFill>
                      <a:latin typeface="Arial" charset="0"/>
                    </a:rPr>
                    <a:t>03,14 л/с</a:t>
                  </a:r>
                </a:p>
              </p:txBody>
            </p:sp>
          </p:grpSp>
          <p:grpSp>
            <p:nvGrpSpPr>
              <p:cNvPr id="187" name="Группа 186"/>
              <p:cNvGrpSpPr/>
              <p:nvPr/>
            </p:nvGrpSpPr>
            <p:grpSpPr>
              <a:xfrm>
                <a:off x="4013606" y="3805781"/>
                <a:ext cx="1878701" cy="1415738"/>
                <a:chOff x="4013606" y="3805781"/>
                <a:chExt cx="1878701" cy="1415738"/>
              </a:xfrm>
            </p:grpSpPr>
            <p:pic>
              <p:nvPicPr>
                <p:cNvPr id="188" name="Picture 4" descr="Картинки по запросу учет 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16135" y="4466417"/>
                  <a:ext cx="329348" cy="339393"/>
                </a:xfrm>
                <a:prstGeom prst="rect">
                  <a:avLst/>
                </a:prstGeom>
                <a:noFill/>
                <a:extLst>
                  <a:ext uri="{909E8E84-426E-40DD-AFC4-6F175D3DCCD1}">
                    <a14:hiddenFill xmlns:a14="http://schemas.microsoft.com/office/drawing/2010/main">
                      <a:solidFill>
                        <a:srgbClr val="FFFFFF"/>
                      </a:solidFill>
                    </a14:hiddenFill>
                  </a:ext>
                </a:extLst>
              </p:spPr>
            </p:pic>
            <p:sp>
              <p:nvSpPr>
                <p:cNvPr id="189" name="Прямоугольник 152"/>
                <p:cNvSpPr>
                  <a:spLocks noChangeArrowheads="1"/>
                </p:cNvSpPr>
                <p:nvPr/>
              </p:nvSpPr>
              <p:spPr bwMode="auto">
                <a:xfrm>
                  <a:off x="4029438" y="3805781"/>
                  <a:ext cx="1862869" cy="197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sz="2000">
                      <a:solidFill>
                        <a:schemeClr val="tx1"/>
                      </a:solidFill>
                      <a:latin typeface="Calibri" pitchFamily="34" charset="0"/>
                    </a:defRPr>
                  </a:lvl4pPr>
                  <a:lvl5pPr marL="2057400" indent="-228600" eaLnBrk="0" hangingPunct="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algn="ctr" eaLnBrk="1" hangingPunct="1">
                    <a:lnSpc>
                      <a:spcPct val="100000"/>
                    </a:lnSpc>
                    <a:spcBef>
                      <a:spcPct val="0"/>
                    </a:spcBef>
                    <a:buFontTx/>
                    <a:buNone/>
                  </a:pPr>
                  <a:r>
                    <a:rPr lang="ru-RU" altLang="ru-RU" sz="1200" b="1" dirty="0">
                      <a:solidFill>
                        <a:srgbClr val="404040"/>
                      </a:solidFill>
                      <a:latin typeface="Arial" charset="0"/>
                    </a:rPr>
                    <a:t>Реестр контрактов </a:t>
                  </a:r>
                </a:p>
              </p:txBody>
            </p:sp>
            <p:grpSp>
              <p:nvGrpSpPr>
                <p:cNvPr id="190" name="Группа 189"/>
                <p:cNvGrpSpPr/>
                <p:nvPr/>
              </p:nvGrpSpPr>
              <p:grpSpPr>
                <a:xfrm>
                  <a:off x="4013606" y="4109515"/>
                  <a:ext cx="341695" cy="365127"/>
                  <a:chOff x="-574201" y="6156863"/>
                  <a:chExt cx="378718" cy="353414"/>
                </a:xfrm>
              </p:grpSpPr>
              <p:sp>
                <p:nvSpPr>
                  <p:cNvPr id="191" name="Овал 190"/>
                  <p:cNvSpPr/>
                  <p:nvPr/>
                </p:nvSpPr>
                <p:spPr bwMode="auto">
                  <a:xfrm>
                    <a:off x="-574201" y="6156863"/>
                    <a:ext cx="378718" cy="35341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192" name="Picture 2" descr="file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9440" y="6217395"/>
                    <a:ext cx="194088" cy="23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1" name="Picture 4" descr="Картинки по запросу учет 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25953" y="4882126"/>
                  <a:ext cx="329348" cy="339393"/>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82" name="Прямоугольник 152"/>
            <p:cNvSpPr>
              <a:spLocks noChangeArrowheads="1"/>
            </p:cNvSpPr>
            <p:nvPr/>
          </p:nvSpPr>
          <p:spPr bwMode="auto">
            <a:xfrm>
              <a:off x="4282603" y="4180662"/>
              <a:ext cx="1811218" cy="197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ru-RU" altLang="ru-RU" sz="1200" b="1" dirty="0">
                  <a:solidFill>
                    <a:srgbClr val="404040"/>
                  </a:solidFill>
                  <a:latin typeface="Arial" charset="0"/>
                </a:rPr>
                <a:t>Справочная информация</a:t>
              </a:r>
            </a:p>
          </p:txBody>
        </p:sp>
        <p:pic>
          <p:nvPicPr>
            <p:cNvPr id="183" name="Picture 8" descr="business, document, dollar, file, finance ico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003696" y="3135335"/>
              <a:ext cx="304785" cy="30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 name="Прямоугольник 152"/>
            <p:cNvSpPr>
              <a:spLocks noChangeArrowheads="1"/>
            </p:cNvSpPr>
            <p:nvPr/>
          </p:nvSpPr>
          <p:spPr bwMode="auto">
            <a:xfrm>
              <a:off x="4020873" y="3079327"/>
              <a:ext cx="2211002" cy="32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sz="2000">
                  <a:solidFill>
                    <a:schemeClr val="tx1"/>
                  </a:solidFill>
                  <a:latin typeface="Calibri" pitchFamily="34" charset="0"/>
                </a:defRPr>
              </a:lvl4pPr>
              <a:lvl5pPr marL="2057400" indent="-228600" eaLnBrk="0" hangingPunct="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algn="ctr" eaLnBrk="1" hangingPunct="1">
                <a:lnSpc>
                  <a:spcPts val="1411"/>
                </a:lnSpc>
                <a:spcBef>
                  <a:spcPct val="0"/>
                </a:spcBef>
                <a:buNone/>
              </a:pPr>
              <a:r>
                <a:rPr lang="ru-RU" altLang="ru-RU" sz="1200" b="1" dirty="0">
                  <a:solidFill>
                    <a:srgbClr val="404040"/>
                  </a:solidFill>
                  <a:latin typeface="Arial" charset="0"/>
                </a:rPr>
                <a:t>Реестр </a:t>
              </a:r>
            </a:p>
            <a:p>
              <a:pPr algn="ctr" eaLnBrk="1" hangingPunct="1">
                <a:lnSpc>
                  <a:spcPts val="1411"/>
                </a:lnSpc>
                <a:spcBef>
                  <a:spcPct val="0"/>
                </a:spcBef>
                <a:buNone/>
              </a:pPr>
              <a:r>
                <a:rPr lang="ru-RU" altLang="ru-RU" sz="1200" b="1" dirty="0">
                  <a:solidFill>
                    <a:srgbClr val="404040"/>
                  </a:solidFill>
                  <a:latin typeface="Arial" charset="0"/>
                </a:rPr>
                <a:t>документов - оснований</a:t>
              </a:r>
            </a:p>
          </p:txBody>
        </p:sp>
        <p:pic>
          <p:nvPicPr>
            <p:cNvPr id="18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44681" y="3787269"/>
              <a:ext cx="295709" cy="301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0" name="Группа 199"/>
          <p:cNvGrpSpPr/>
          <p:nvPr/>
        </p:nvGrpSpPr>
        <p:grpSpPr>
          <a:xfrm>
            <a:off x="8254157" y="1463073"/>
            <a:ext cx="2432301" cy="1322840"/>
            <a:chOff x="480496" y="3157270"/>
            <a:chExt cx="2071418" cy="944886"/>
          </a:xfrm>
        </p:grpSpPr>
        <p:grpSp>
          <p:nvGrpSpPr>
            <p:cNvPr id="203" name="Группа 212"/>
            <p:cNvGrpSpPr>
              <a:grpSpLocks/>
            </p:cNvGrpSpPr>
            <p:nvPr/>
          </p:nvGrpSpPr>
          <p:grpSpPr bwMode="auto">
            <a:xfrm>
              <a:off x="480496" y="3157270"/>
              <a:ext cx="2071418" cy="944886"/>
              <a:chOff x="4422320" y="4429852"/>
              <a:chExt cx="3568358" cy="1059835"/>
            </a:xfrm>
          </p:grpSpPr>
          <p:sp>
            <p:nvSpPr>
              <p:cNvPr id="211" name="Прямоугольный треугольник 210"/>
              <p:cNvSpPr/>
              <p:nvPr/>
            </p:nvSpPr>
            <p:spPr>
              <a:xfrm rot="10800000">
                <a:off x="4422320" y="4787383"/>
                <a:ext cx="133583" cy="262549"/>
              </a:xfrm>
              <a:prstGeom prst="rtTriangle">
                <a:avLst/>
              </a:prstGeom>
              <a:solidFill>
                <a:srgbClr val="72D0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212" name="Скругленный прямоугольник 211"/>
              <p:cNvSpPr/>
              <p:nvPr/>
            </p:nvSpPr>
            <p:spPr>
              <a:xfrm>
                <a:off x="4537181" y="4715887"/>
                <a:ext cx="2978449" cy="773800"/>
              </a:xfrm>
              <a:prstGeom prst="roundRect">
                <a:avLst>
                  <a:gd name="adj" fmla="val 10486"/>
                </a:avLst>
              </a:prstGeom>
              <a:solidFill>
                <a:schemeClr val="bg1">
                  <a:lumMod val="8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213" name="Пятиугольник 212"/>
              <p:cNvSpPr/>
              <p:nvPr/>
            </p:nvSpPr>
            <p:spPr>
              <a:xfrm>
                <a:off x="4422323" y="4429852"/>
                <a:ext cx="3568355" cy="357532"/>
              </a:xfrm>
              <a:prstGeom prst="homePlate">
                <a:avLst/>
              </a:prstGeom>
              <a:solidFill>
                <a:srgbClr val="AAE3FC">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a:solidFill>
                      <a:schemeClr val="tx1"/>
                    </a:solidFill>
                    <a:latin typeface="Times New Roman" panose="02020603050405020304" pitchFamily="18" charset="0"/>
                    <a:cs typeface="Times New Roman" panose="02020603050405020304" pitchFamily="18" charset="0"/>
                  </a:rPr>
                  <a:t>Бюджетное планирование </a:t>
                </a:r>
                <a:endParaRPr lang="ru-RU" sz="1400" b="1" dirty="0">
                  <a:solidFill>
                    <a:schemeClr val="tx1"/>
                  </a:solidFill>
                  <a:latin typeface="Times New Roman" panose="02020603050405020304" pitchFamily="18" charset="0"/>
                  <a:cs typeface="Times New Roman" panose="02020603050405020304" pitchFamily="18" charset="0"/>
                </a:endParaRPr>
              </a:p>
              <a:p>
                <a:pPr algn="ctr">
                  <a:defRPr/>
                </a:pPr>
                <a:r>
                  <a:rPr lang="ru-RU" sz="1400" b="1" dirty="0">
                    <a:solidFill>
                      <a:schemeClr val="tx1"/>
                    </a:solidFill>
                    <a:latin typeface="Times New Roman" panose="02020603050405020304" pitchFamily="18" charset="0"/>
                    <a:cs typeface="Times New Roman" panose="02020603050405020304" pitchFamily="18" charset="0"/>
                  </a:rPr>
                  <a:t>МФ </a:t>
                </a:r>
                <a:r>
                  <a:rPr lang="ru-RU" sz="1400" b="1" dirty="0">
                    <a:solidFill>
                      <a:schemeClr val="tx1"/>
                    </a:solidFill>
                    <a:latin typeface="Times New Roman" panose="02020603050405020304" pitchFamily="18" charset="0"/>
                    <a:cs typeface="Times New Roman" panose="02020603050405020304" pitchFamily="18" charset="0"/>
                  </a:rPr>
                  <a:t>РФ</a:t>
                </a:r>
              </a:p>
            </p:txBody>
          </p:sp>
        </p:grpSp>
        <p:pic>
          <p:nvPicPr>
            <p:cNvPr id="209" name="Picture 8" descr="business, document, dollar, file, finance icon"/>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8397" y="3569000"/>
              <a:ext cx="428201" cy="430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 name="Прямоугольник 152"/>
            <p:cNvSpPr>
              <a:spLocks noChangeArrowheads="1"/>
            </p:cNvSpPr>
            <p:nvPr/>
          </p:nvSpPr>
          <p:spPr bwMode="auto">
            <a:xfrm>
              <a:off x="1087202" y="3698808"/>
              <a:ext cx="1079770" cy="197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sz="2000">
                  <a:solidFill>
                    <a:schemeClr val="tx1"/>
                  </a:solidFill>
                  <a:latin typeface="Calibri" pitchFamily="34" charset="0"/>
                </a:defRPr>
              </a:lvl4pPr>
              <a:lvl5pPr marL="2057400" indent="-228600" eaLnBrk="0" hangingPunct="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algn="ctr" eaLnBrk="1" hangingPunct="1">
                <a:lnSpc>
                  <a:spcPct val="100000"/>
                </a:lnSpc>
                <a:spcBef>
                  <a:spcPct val="0"/>
                </a:spcBef>
                <a:buFontTx/>
                <a:buNone/>
              </a:pPr>
              <a:r>
                <a:rPr lang="ru-RU" altLang="ru-RU" sz="1200" b="1" dirty="0">
                  <a:solidFill>
                    <a:srgbClr val="404040"/>
                  </a:solidFill>
                  <a:latin typeface="Arial" charset="0"/>
                </a:rPr>
                <a:t>Соглашения</a:t>
              </a:r>
            </a:p>
          </p:txBody>
        </p:sp>
      </p:grpSp>
      <p:cxnSp>
        <p:nvCxnSpPr>
          <p:cNvPr id="214" name="Соединительная линия уступом 213"/>
          <p:cNvCxnSpPr>
            <a:stCxn id="212" idx="2"/>
          </p:cNvCxnSpPr>
          <p:nvPr/>
        </p:nvCxnSpPr>
        <p:spPr>
          <a:xfrm rot="5400000">
            <a:off x="7600896" y="2117739"/>
            <a:ext cx="1078472" cy="2414831"/>
          </a:xfrm>
          <a:prstGeom prst="bentConnector2">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16" name="Прямоугольник 152"/>
          <p:cNvSpPr>
            <a:spLocks noChangeArrowheads="1"/>
          </p:cNvSpPr>
          <p:nvPr/>
        </p:nvSpPr>
        <p:spPr bwMode="auto">
          <a:xfrm>
            <a:off x="2414117" y="3978013"/>
            <a:ext cx="1807800" cy="61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518" tIns="53760" rIns="107518" bIns="53760">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sz="2000">
                <a:solidFill>
                  <a:schemeClr val="tx1"/>
                </a:solidFill>
                <a:latin typeface="Calibri" pitchFamily="34" charset="0"/>
              </a:defRPr>
            </a:lvl4pPr>
            <a:lvl5pPr marL="2057400" indent="-228600" eaLnBrk="0" hangingPunct="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algn="ctr" eaLnBrk="1" hangingPunct="1">
              <a:lnSpc>
                <a:spcPct val="100000"/>
              </a:lnSpc>
              <a:spcBef>
                <a:spcPct val="0"/>
              </a:spcBef>
              <a:buFontTx/>
              <a:buNone/>
            </a:pPr>
            <a:r>
              <a:rPr lang="ru-RU" altLang="ru-RU" sz="1100" b="1" dirty="0">
                <a:solidFill>
                  <a:srgbClr val="404040"/>
                </a:solidFill>
                <a:latin typeface="Arial" charset="0"/>
              </a:rPr>
              <a:t>Информация о документах - основаниях</a:t>
            </a:r>
          </a:p>
        </p:txBody>
      </p:sp>
      <p:cxnSp>
        <p:nvCxnSpPr>
          <p:cNvPr id="217" name="Прямая со стрелкой 131"/>
          <p:cNvCxnSpPr/>
          <p:nvPr/>
        </p:nvCxnSpPr>
        <p:spPr>
          <a:xfrm flipH="1">
            <a:off x="2385408" y="4520307"/>
            <a:ext cx="1673937" cy="1"/>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18" name="Прямоугольник 152"/>
          <p:cNvSpPr>
            <a:spLocks noChangeArrowheads="1"/>
          </p:cNvSpPr>
          <p:nvPr/>
        </p:nvSpPr>
        <p:spPr bwMode="auto">
          <a:xfrm>
            <a:off x="2414119" y="6284615"/>
            <a:ext cx="1789201" cy="61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518" tIns="53760" rIns="107518" bIns="53760">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sz="2000">
                <a:solidFill>
                  <a:schemeClr val="tx1"/>
                </a:solidFill>
                <a:latin typeface="Calibri" pitchFamily="34" charset="0"/>
              </a:defRPr>
            </a:lvl4pPr>
            <a:lvl5pPr marL="2057400" indent="-228600" eaLnBrk="0" hangingPunct="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algn="ctr" eaLnBrk="1" hangingPunct="1">
              <a:lnSpc>
                <a:spcPct val="100000"/>
              </a:lnSpc>
              <a:spcBef>
                <a:spcPct val="0"/>
              </a:spcBef>
              <a:buFontTx/>
              <a:buNone/>
            </a:pPr>
            <a:r>
              <a:rPr lang="ru-RU" altLang="ru-RU" sz="1100" b="1" dirty="0">
                <a:solidFill>
                  <a:srgbClr val="404040"/>
                </a:solidFill>
                <a:latin typeface="Arial" charset="0"/>
              </a:rPr>
              <a:t>Информация о документах - основаниях</a:t>
            </a:r>
          </a:p>
        </p:txBody>
      </p:sp>
      <p:cxnSp>
        <p:nvCxnSpPr>
          <p:cNvPr id="219" name="Прямая со стрелкой 131"/>
          <p:cNvCxnSpPr/>
          <p:nvPr/>
        </p:nvCxnSpPr>
        <p:spPr>
          <a:xfrm flipH="1">
            <a:off x="2396061" y="6855090"/>
            <a:ext cx="1663285" cy="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nvGrpSpPr>
          <p:cNvPr id="223" name="Группа 222"/>
          <p:cNvGrpSpPr/>
          <p:nvPr/>
        </p:nvGrpSpPr>
        <p:grpSpPr>
          <a:xfrm>
            <a:off x="4029714" y="8137182"/>
            <a:ext cx="4358029" cy="1211398"/>
            <a:chOff x="3679660" y="5654945"/>
            <a:chExt cx="4150505" cy="865283"/>
          </a:xfrm>
        </p:grpSpPr>
        <p:grpSp>
          <p:nvGrpSpPr>
            <p:cNvPr id="224" name="Группа 223"/>
            <p:cNvGrpSpPr/>
            <p:nvPr/>
          </p:nvGrpSpPr>
          <p:grpSpPr>
            <a:xfrm>
              <a:off x="3679660" y="5654945"/>
              <a:ext cx="4150505" cy="865283"/>
              <a:chOff x="3491492" y="5792657"/>
              <a:chExt cx="4150505" cy="865283"/>
            </a:xfrm>
          </p:grpSpPr>
          <p:grpSp>
            <p:nvGrpSpPr>
              <p:cNvPr id="236" name="Группа 235"/>
              <p:cNvGrpSpPr/>
              <p:nvPr/>
            </p:nvGrpSpPr>
            <p:grpSpPr>
              <a:xfrm>
                <a:off x="3491492" y="5792657"/>
                <a:ext cx="4150505" cy="865283"/>
                <a:chOff x="1850764" y="4935965"/>
                <a:chExt cx="4150505" cy="865283"/>
              </a:xfrm>
            </p:grpSpPr>
            <p:grpSp>
              <p:nvGrpSpPr>
                <p:cNvPr id="243" name="Группа 242"/>
                <p:cNvGrpSpPr/>
                <p:nvPr/>
              </p:nvGrpSpPr>
              <p:grpSpPr>
                <a:xfrm>
                  <a:off x="1850764" y="4935965"/>
                  <a:ext cx="4150505" cy="865283"/>
                  <a:chOff x="5358621" y="3567352"/>
                  <a:chExt cx="3130495" cy="865283"/>
                </a:xfrm>
              </p:grpSpPr>
              <p:sp>
                <p:nvSpPr>
                  <p:cNvPr id="247" name="Прямоугольный треугольник 246"/>
                  <p:cNvSpPr/>
                  <p:nvPr/>
                </p:nvSpPr>
                <p:spPr bwMode="auto">
                  <a:xfrm rot="10800000">
                    <a:off x="5379904" y="3841497"/>
                    <a:ext cx="69205" cy="189390"/>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248" name="Скругленный прямоугольник 247"/>
                  <p:cNvSpPr/>
                  <p:nvPr/>
                </p:nvSpPr>
                <p:spPr bwMode="auto">
                  <a:xfrm>
                    <a:off x="5400088" y="3741249"/>
                    <a:ext cx="2960880" cy="691386"/>
                  </a:xfrm>
                  <a:prstGeom prst="roundRect">
                    <a:avLst/>
                  </a:prstGeom>
                  <a:solidFill>
                    <a:schemeClr val="accent2">
                      <a:lumMod val="40000"/>
                      <a:lumOff val="6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249" name="Пятиугольник 248"/>
                  <p:cNvSpPr/>
                  <p:nvPr/>
                </p:nvSpPr>
                <p:spPr bwMode="auto">
                  <a:xfrm>
                    <a:off x="5358621" y="3567352"/>
                    <a:ext cx="3130495" cy="274145"/>
                  </a:xfrm>
                  <a:prstGeom prst="homePlate">
                    <a:avLst/>
                  </a:prstGeom>
                  <a:solidFill>
                    <a:schemeClr val="accent2">
                      <a:lumMod val="60000"/>
                      <a:lumOff val="4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latin typeface="Times New Roman" panose="02020603050405020304" pitchFamily="18" charset="0"/>
                        <a:cs typeface="Times New Roman" panose="02020603050405020304" pitchFamily="18" charset="0"/>
                      </a:rPr>
                      <a:t>АСФК ЗК</a:t>
                    </a:r>
                  </a:p>
                </p:txBody>
              </p:sp>
            </p:grpSp>
            <p:sp>
              <p:nvSpPr>
                <p:cNvPr id="246" name="Прямоугольник 152"/>
                <p:cNvSpPr>
                  <a:spLocks noChangeArrowheads="1"/>
                </p:cNvSpPr>
                <p:nvPr/>
              </p:nvSpPr>
              <p:spPr bwMode="auto">
                <a:xfrm>
                  <a:off x="2236206" y="5284284"/>
                  <a:ext cx="1055762" cy="329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sz="2000">
                      <a:solidFill>
                        <a:schemeClr val="tx1"/>
                      </a:solidFill>
                      <a:latin typeface="Calibri" pitchFamily="34" charset="0"/>
                    </a:defRPr>
                  </a:lvl4pPr>
                  <a:lvl5pPr marL="2057400" indent="-228600" eaLnBrk="0" hangingPunct="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algn="ctr" eaLnBrk="1" hangingPunct="1">
                    <a:lnSpc>
                      <a:spcPct val="100000"/>
                    </a:lnSpc>
                    <a:spcBef>
                      <a:spcPct val="0"/>
                    </a:spcBef>
                    <a:buFontTx/>
                    <a:buNone/>
                  </a:pPr>
                  <a:r>
                    <a:rPr lang="ru-RU" altLang="ru-RU" sz="1200" b="1" dirty="0">
                      <a:solidFill>
                        <a:srgbClr val="404040"/>
                      </a:solidFill>
                      <a:latin typeface="Arial" charset="0"/>
                    </a:rPr>
                    <a:t>Реестр контрактов </a:t>
                  </a:r>
                </a:p>
              </p:txBody>
            </p:sp>
          </p:grpSp>
          <p:sp>
            <p:nvSpPr>
              <p:cNvPr id="237" name="Прямоугольник 152"/>
              <p:cNvSpPr>
                <a:spLocks noChangeArrowheads="1"/>
              </p:cNvSpPr>
              <p:nvPr/>
            </p:nvSpPr>
            <p:spPr bwMode="auto">
              <a:xfrm>
                <a:off x="5051642" y="6068464"/>
                <a:ext cx="1186869"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sz="2000">
                    <a:solidFill>
                      <a:schemeClr val="tx1"/>
                    </a:solidFill>
                    <a:latin typeface="Calibri" pitchFamily="34" charset="0"/>
                  </a:defRPr>
                </a:lvl4pPr>
                <a:lvl5pPr marL="2057400" indent="-228600" eaLnBrk="0" hangingPunct="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algn="ctr" eaLnBrk="1" hangingPunct="1">
                  <a:lnSpc>
                    <a:spcPct val="100000"/>
                  </a:lnSpc>
                  <a:spcBef>
                    <a:spcPct val="0"/>
                  </a:spcBef>
                  <a:buFontTx/>
                  <a:buNone/>
                </a:pPr>
                <a:r>
                  <a:rPr lang="ru-RU" altLang="ru-RU" sz="1200" b="1" dirty="0">
                    <a:solidFill>
                      <a:srgbClr val="404040"/>
                    </a:solidFill>
                    <a:latin typeface="Arial" charset="0"/>
                  </a:rPr>
                  <a:t>Реестр документов-оснований</a:t>
                </a:r>
              </a:p>
            </p:txBody>
          </p:sp>
          <p:sp>
            <p:nvSpPr>
              <p:cNvPr id="242" name="Прямоугольник 152"/>
              <p:cNvSpPr>
                <a:spLocks noChangeArrowheads="1"/>
              </p:cNvSpPr>
              <p:nvPr/>
            </p:nvSpPr>
            <p:spPr bwMode="auto">
              <a:xfrm>
                <a:off x="6401107" y="6046320"/>
                <a:ext cx="961529"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sz="2000">
                    <a:solidFill>
                      <a:schemeClr val="tx1"/>
                    </a:solidFill>
                    <a:latin typeface="Calibri" pitchFamily="34" charset="0"/>
                  </a:defRPr>
                </a:lvl4pPr>
                <a:lvl5pPr marL="2057400" indent="-228600" eaLnBrk="0" hangingPunct="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algn="ctr" eaLnBrk="1" hangingPunct="1">
                  <a:lnSpc>
                    <a:spcPct val="100000"/>
                  </a:lnSpc>
                  <a:spcBef>
                    <a:spcPct val="0"/>
                  </a:spcBef>
                  <a:buFontTx/>
                  <a:buNone/>
                </a:pPr>
                <a:r>
                  <a:rPr lang="ru-RU" altLang="ru-RU" sz="1200" b="1" dirty="0">
                    <a:solidFill>
                      <a:srgbClr val="404040"/>
                    </a:solidFill>
                    <a:latin typeface="Arial" charset="0"/>
                  </a:rPr>
                  <a:t>Учет операций по </a:t>
                </a:r>
                <a:r>
                  <a:rPr lang="ru-RU" altLang="ru-RU" sz="1200" b="1" dirty="0">
                    <a:solidFill>
                      <a:srgbClr val="FF0000"/>
                    </a:solidFill>
                    <a:latin typeface="Arial" charset="0"/>
                  </a:rPr>
                  <a:t>03 л/с</a:t>
                </a:r>
              </a:p>
            </p:txBody>
          </p:sp>
        </p:grpSp>
        <p:pic>
          <p:nvPicPr>
            <p:cNvPr id="227" name="Picture 4" descr="Картинки по запросу учет 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340543" y="6006149"/>
              <a:ext cx="419672" cy="419672"/>
            </a:xfrm>
            <a:prstGeom prst="rect">
              <a:avLst/>
            </a:prstGeom>
            <a:noFill/>
            <a:extLst>
              <a:ext uri="{909E8E84-426E-40DD-AFC4-6F175D3DCCD1}">
                <a14:hiddenFill xmlns:a14="http://schemas.microsoft.com/office/drawing/2010/main">
                  <a:solidFill>
                    <a:srgbClr val="FFFFFF"/>
                  </a:solidFill>
                </a14:hiddenFill>
              </a:ext>
            </a:extLst>
          </p:spPr>
        </p:pic>
        <p:pic>
          <p:nvPicPr>
            <p:cNvPr id="23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0940" y="6043215"/>
              <a:ext cx="368324" cy="375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3" name="Группа 232"/>
            <p:cNvGrpSpPr/>
            <p:nvPr/>
          </p:nvGrpSpPr>
          <p:grpSpPr>
            <a:xfrm>
              <a:off x="5026420" y="6051945"/>
              <a:ext cx="304234" cy="322974"/>
              <a:chOff x="4991916" y="6017441"/>
              <a:chExt cx="304234" cy="239146"/>
            </a:xfrm>
          </p:grpSpPr>
          <p:sp>
            <p:nvSpPr>
              <p:cNvPr id="234" name="Овал 233"/>
              <p:cNvSpPr/>
              <p:nvPr/>
            </p:nvSpPr>
            <p:spPr bwMode="auto">
              <a:xfrm>
                <a:off x="4991916" y="6017441"/>
                <a:ext cx="304234" cy="23914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235" name="Picture 2" descr="file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67223" y="6057453"/>
                <a:ext cx="155916" cy="1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308805943"/>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3469133" y="1509492"/>
            <a:ext cx="1162050" cy="538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225" tIns="45608" rIns="91225" bIns="45608" rtlCol="0" anchor="ctr"/>
          <a:lstStyle/>
          <a:p>
            <a:pPr algn="ctr"/>
            <a:endParaRPr lang="ru-RU" dirty="0">
              <a:solidFill>
                <a:prstClr val="white"/>
              </a:solidFill>
            </a:endParaRPr>
          </a:p>
        </p:txBody>
      </p:sp>
      <p:sp>
        <p:nvSpPr>
          <p:cNvPr id="7" name="Прямоугольник 6"/>
          <p:cNvSpPr/>
          <p:nvPr/>
        </p:nvSpPr>
        <p:spPr>
          <a:xfrm>
            <a:off x="103520" y="141040"/>
            <a:ext cx="12582513" cy="1324037"/>
          </a:xfrm>
          <a:prstGeom prst="rect">
            <a:avLst/>
          </a:prstGeom>
        </p:spPr>
        <p:txBody>
          <a:bodyPr wrap="square" lIns="107269" tIns="53636" rIns="107269" bIns="53636">
            <a:spAutoFit/>
          </a:bodyPr>
          <a:lstStyle/>
          <a:p>
            <a:pPr algn="ctr" defTabSz="1072304" fontAlgn="auto">
              <a:spcBef>
                <a:spcPts val="0"/>
              </a:spcBef>
              <a:spcAft>
                <a:spcPts val="0"/>
              </a:spcAft>
            </a:pPr>
            <a:endParaRPr lang="ru-RU" altLang="ru-RU" sz="19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defTabSz="1072304" fontAlgn="auto">
              <a:spcBef>
                <a:spcPts val="0"/>
              </a:spcBef>
              <a:spcAft>
                <a:spcPts val="0"/>
              </a:spcAft>
            </a:pPr>
            <a:r>
              <a:rPr lang="ru-RU" altLang="ru-RU" sz="2000" b="1" dirty="0">
                <a:solidFill>
                  <a:prstClr val="black"/>
                </a:solidFill>
                <a:latin typeface="Times New Roman" panose="02020603050405020304" pitchFamily="18" charset="0"/>
                <a:cs typeface="Times New Roman" panose="02020603050405020304" pitchFamily="18" charset="0"/>
              </a:rPr>
              <a:t>ПРОМЕЖУТОЧНЫЕ </a:t>
            </a:r>
            <a:r>
              <a:rPr lang="ru-RU" altLang="ru-RU" sz="2000" b="1" dirty="0">
                <a:solidFill>
                  <a:prstClr val="black"/>
                </a:solidFill>
                <a:latin typeface="Times New Roman" panose="02020603050405020304" pitchFamily="18" charset="0"/>
                <a:cs typeface="Times New Roman" panose="02020603050405020304" pitchFamily="18" charset="0"/>
              </a:rPr>
              <a:t>РЕЗУЛЬТАТЫ </a:t>
            </a:r>
          </a:p>
          <a:p>
            <a:pPr algn="ctr" defTabSz="1072304" fontAlgn="auto">
              <a:spcBef>
                <a:spcPts val="0"/>
              </a:spcBef>
              <a:spcAft>
                <a:spcPts val="0"/>
              </a:spcAft>
            </a:pPr>
            <a:r>
              <a:rPr lang="ru-RU" altLang="ru-RU" sz="2000" b="1" dirty="0">
                <a:solidFill>
                  <a:prstClr val="black"/>
                </a:solidFill>
                <a:latin typeface="Times New Roman" panose="02020603050405020304" pitchFamily="18" charset="0"/>
                <a:cs typeface="Times New Roman" panose="02020603050405020304" pitchFamily="18" charset="0"/>
              </a:rPr>
              <a:t>КАЗНАЧЕЙСКОГО СОПРОВОЖДЕНИЯ </a:t>
            </a:r>
            <a:r>
              <a:rPr lang="ru-RU" altLang="ru-RU" sz="2000" b="1" dirty="0">
                <a:solidFill>
                  <a:prstClr val="black"/>
                </a:solidFill>
                <a:latin typeface="Times New Roman" panose="02020603050405020304" pitchFamily="18" charset="0"/>
                <a:cs typeface="Times New Roman" panose="02020603050405020304" pitchFamily="18" charset="0"/>
              </a:rPr>
              <a:t>ЦЕЛЕВЫХ СРЕДСТВ В </a:t>
            </a:r>
            <a:r>
              <a:rPr lang="ru-RU" altLang="ru-RU" sz="2000" b="1" dirty="0">
                <a:solidFill>
                  <a:prstClr val="black"/>
                </a:solidFill>
                <a:latin typeface="Times New Roman" panose="02020603050405020304" pitchFamily="18" charset="0"/>
                <a:cs typeface="Times New Roman" panose="02020603050405020304" pitchFamily="18" charset="0"/>
              </a:rPr>
              <a:t>2018 ГОДУ </a:t>
            </a:r>
          </a:p>
          <a:p>
            <a:pPr algn="ctr" defTabSz="1072304" fontAlgn="auto">
              <a:spcBef>
                <a:spcPts val="0"/>
              </a:spcBef>
              <a:spcAft>
                <a:spcPts val="0"/>
              </a:spcAft>
            </a:pPr>
            <a:r>
              <a:rPr lang="ru-RU" altLang="ru-RU" sz="2000" b="1" dirty="0">
                <a:solidFill>
                  <a:prstClr val="black"/>
                </a:solidFill>
                <a:latin typeface="Times New Roman" panose="02020603050405020304" pitchFamily="18" charset="0"/>
                <a:cs typeface="Times New Roman" panose="02020603050405020304" pitchFamily="18" charset="0"/>
              </a:rPr>
              <a:t>(ПО СОСТОЯНИЮ НА 10 СЕНТЯБРЯ 2018 ГОДА)</a:t>
            </a:r>
          </a:p>
        </p:txBody>
      </p:sp>
      <p:graphicFrame>
        <p:nvGraphicFramePr>
          <p:cNvPr id="9" name="Таблица 8"/>
          <p:cNvGraphicFramePr>
            <a:graphicFrameLocks noGrp="1"/>
          </p:cNvGraphicFramePr>
          <p:nvPr>
            <p:extLst>
              <p:ext uri="{D42A27DB-BD31-4B8C-83A1-F6EECF244321}">
                <p14:modId xmlns:p14="http://schemas.microsoft.com/office/powerpoint/2010/main" val="553290200"/>
              </p:ext>
            </p:extLst>
          </p:nvPr>
        </p:nvGraphicFramePr>
        <p:xfrm>
          <a:off x="103520" y="2277377"/>
          <a:ext cx="12582513" cy="5975693"/>
        </p:xfrm>
        <a:graphic>
          <a:graphicData uri="http://schemas.openxmlformats.org/drawingml/2006/table">
            <a:tbl>
              <a:tblPr firstRow="1" bandRow="1">
                <a:effectLst>
                  <a:outerShdw blurRad="114300" dist="38100" dir="3000000" algn="tl" rotWithShape="0">
                    <a:prstClr val="black">
                      <a:alpha val="40000"/>
                    </a:prstClr>
                  </a:outerShdw>
                </a:effectLst>
                <a:tableStyleId>{F5AB1C69-6EDB-4FF4-983F-18BD219EF322}</a:tableStyleId>
              </a:tblPr>
              <a:tblGrid>
                <a:gridCol w="2291061"/>
                <a:gridCol w="1879707"/>
                <a:gridCol w="1786271"/>
                <a:gridCol w="1446029"/>
                <a:gridCol w="1541238"/>
                <a:gridCol w="1576250"/>
                <a:gridCol w="2061957"/>
              </a:tblGrid>
              <a:tr h="3118319">
                <a:tc>
                  <a:txBody>
                    <a:bodyPr/>
                    <a:lstStyle/>
                    <a:p>
                      <a:pPr algn="ctr"/>
                      <a:r>
                        <a:rPr lang="ru-RU" sz="1800" b="0" i="0" kern="1200" baseline="0" dirty="0" smtClean="0">
                          <a:solidFill>
                            <a:schemeClr val="tx1"/>
                          </a:solidFill>
                          <a:effectLst/>
                          <a:latin typeface="Times New Roman" panose="02020603050405020304" pitchFamily="18" charset="0"/>
                          <a:ea typeface="+mn-ea"/>
                          <a:cs typeface="Times New Roman" panose="02020603050405020304" pitchFamily="18" charset="0"/>
                        </a:rPr>
                        <a:t>Сумма поступивших на казначейские счета со счетов юридических лиц, открытых </a:t>
                      </a:r>
                    </a:p>
                    <a:p>
                      <a:pPr algn="ctr"/>
                      <a:r>
                        <a:rPr lang="ru-RU" sz="1800" b="0" i="0" kern="1200" baseline="0" dirty="0" smtClean="0">
                          <a:solidFill>
                            <a:schemeClr val="tx1"/>
                          </a:solidFill>
                          <a:effectLst/>
                          <a:latin typeface="Times New Roman" panose="02020603050405020304" pitchFamily="18" charset="0"/>
                          <a:ea typeface="+mn-ea"/>
                          <a:cs typeface="Times New Roman" panose="02020603050405020304" pitchFamily="18" charset="0"/>
                        </a:rPr>
                        <a:t>в кредитных организациях, остатков неиспользованных субсидий, бюджетных инвестиций</a:t>
                      </a:r>
                      <a:endParaRPr lang="ru-RU" sz="1800" b="0" i="0" kern="1200" baseline="0" dirty="0">
                        <a:solidFill>
                          <a:schemeClr val="tx1"/>
                        </a:solidFill>
                        <a:effectLst/>
                        <a:latin typeface="Times New Roman" panose="02020603050405020304" pitchFamily="18" charset="0"/>
                        <a:ea typeface="+mn-ea"/>
                        <a:cs typeface="Times New Roman" panose="02020603050405020304" pitchFamily="18" charset="0"/>
                      </a:endParaRPr>
                    </a:p>
                  </a:txBody>
                  <a:tcPr marL="37800" marR="37800" marT="50400" marB="50400" anchor="ctr">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rgbClr val="EBF6F9"/>
                    </a:solidFill>
                  </a:tcPr>
                </a:tc>
                <a:tc>
                  <a:txBody>
                    <a:bodyPr/>
                    <a:lstStyle/>
                    <a:p>
                      <a:pPr algn="ctr"/>
                      <a:r>
                        <a:rPr lang="ru-RU" sz="1800" b="0" i="0" kern="1200" baseline="0" dirty="0" smtClean="0">
                          <a:solidFill>
                            <a:schemeClr val="tx1"/>
                          </a:solidFill>
                          <a:effectLst/>
                          <a:latin typeface="Times New Roman" panose="02020603050405020304" pitchFamily="18" charset="0"/>
                          <a:ea typeface="+mn-ea"/>
                          <a:cs typeface="Times New Roman" panose="02020603050405020304" pitchFamily="18" charset="0"/>
                        </a:rPr>
                        <a:t>Сумма перечисленных </a:t>
                      </a:r>
                    </a:p>
                    <a:p>
                      <a:pPr algn="ctr"/>
                      <a:r>
                        <a:rPr lang="ru-RU" sz="1800" b="0" i="0" kern="1200" baseline="0" dirty="0" smtClean="0">
                          <a:solidFill>
                            <a:schemeClr val="tx1"/>
                          </a:solidFill>
                          <a:effectLst/>
                          <a:latin typeface="Times New Roman" panose="02020603050405020304" pitchFamily="18" charset="0"/>
                          <a:ea typeface="+mn-ea"/>
                          <a:cs typeface="Times New Roman" panose="02020603050405020304" pitchFamily="18" charset="0"/>
                        </a:rPr>
                        <a:t>в доход федерального бюджета остатков неиспользованных субсидий, бюджетных инвестиций</a:t>
                      </a:r>
                      <a:endParaRPr lang="ru-RU" sz="1800" b="0" i="0" kern="1200" baseline="0" dirty="0">
                        <a:solidFill>
                          <a:schemeClr val="tx1"/>
                        </a:solidFill>
                        <a:effectLst/>
                        <a:latin typeface="Times New Roman" panose="02020603050405020304" pitchFamily="18" charset="0"/>
                        <a:ea typeface="+mn-ea"/>
                        <a:cs typeface="Times New Roman" panose="02020603050405020304" pitchFamily="18" charset="0"/>
                      </a:endParaRPr>
                    </a:p>
                  </a:txBody>
                  <a:tcPr marL="37800" marR="37800" marT="50400" marB="504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rgbClr val="EBF6F9"/>
                    </a:solidFill>
                  </a:tcPr>
                </a:tc>
                <a:tc>
                  <a:txBody>
                    <a:bodyPr/>
                    <a:lstStyle/>
                    <a:p>
                      <a:pPr algn="ctr"/>
                      <a:r>
                        <a:rPr lang="ru-RU" sz="1800" b="0" i="0" kern="1200" baseline="0" dirty="0" smtClean="0">
                          <a:solidFill>
                            <a:schemeClr val="tx1"/>
                          </a:solidFill>
                          <a:effectLst/>
                          <a:latin typeface="Times New Roman" panose="02020603050405020304" pitchFamily="18" charset="0"/>
                          <a:ea typeface="+mn-ea"/>
                          <a:cs typeface="Times New Roman" panose="02020603050405020304" pitchFamily="18" charset="0"/>
                        </a:rPr>
                        <a:t>Получение дополнительных доходов федерального бюджета </a:t>
                      </a:r>
                    </a:p>
                    <a:p>
                      <a:pPr algn="ctr"/>
                      <a:r>
                        <a:rPr lang="ru-RU" sz="1800" b="0" i="0" kern="1200" baseline="0" dirty="0" smtClean="0">
                          <a:solidFill>
                            <a:schemeClr val="tx1"/>
                          </a:solidFill>
                          <a:effectLst/>
                          <a:latin typeface="Times New Roman" panose="02020603050405020304" pitchFamily="18" charset="0"/>
                          <a:ea typeface="+mn-ea"/>
                          <a:cs typeface="Times New Roman" panose="02020603050405020304" pitchFamily="18" charset="0"/>
                        </a:rPr>
                        <a:t>(экспертная оценка)</a:t>
                      </a:r>
                      <a:endParaRPr lang="ru-RU" sz="1800" b="0" i="0" kern="1200" baseline="0" dirty="0">
                        <a:solidFill>
                          <a:schemeClr val="tx1"/>
                        </a:solidFill>
                        <a:effectLst/>
                        <a:latin typeface="Times New Roman" panose="02020603050405020304" pitchFamily="18" charset="0"/>
                        <a:ea typeface="+mn-ea"/>
                        <a:cs typeface="Times New Roman" panose="02020603050405020304" pitchFamily="18" charset="0"/>
                      </a:endParaRPr>
                    </a:p>
                  </a:txBody>
                  <a:tcPr marL="37800" marR="37800" marT="50400" marB="504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rgbClr val="EBF6F9"/>
                    </a:solidFill>
                  </a:tcPr>
                </a:tc>
                <a:tc gridSpan="2">
                  <a:txBody>
                    <a:bodyPr/>
                    <a:lstStyle/>
                    <a:p>
                      <a:pPr algn="ctr"/>
                      <a:r>
                        <a:rPr lang="ru-RU" sz="1800" b="0" i="0" kern="1200" baseline="0" dirty="0" smtClean="0">
                          <a:solidFill>
                            <a:schemeClr val="tx1"/>
                          </a:solidFill>
                          <a:effectLst/>
                          <a:latin typeface="Times New Roman" panose="02020603050405020304" pitchFamily="18" charset="0"/>
                          <a:ea typeface="+mn-ea"/>
                          <a:cs typeface="Times New Roman" panose="02020603050405020304" pitchFamily="18" charset="0"/>
                        </a:rPr>
                        <a:t>Кол-во ГК/</a:t>
                      </a:r>
                    </a:p>
                    <a:p>
                      <a:pPr algn="ctr"/>
                      <a:r>
                        <a:rPr lang="ru-RU" sz="1800" b="0" i="0" kern="1200" baseline="0" dirty="0" smtClean="0">
                          <a:solidFill>
                            <a:schemeClr val="tx1"/>
                          </a:solidFill>
                          <a:effectLst/>
                          <a:latin typeface="Times New Roman" panose="02020603050405020304" pitchFamily="18" charset="0"/>
                          <a:ea typeface="+mn-ea"/>
                          <a:cs typeface="Times New Roman" panose="02020603050405020304" pitchFamily="18" charset="0"/>
                        </a:rPr>
                        <a:t>Соглашений/ сумма, </a:t>
                      </a:r>
                    </a:p>
                    <a:p>
                      <a:pPr algn="ctr"/>
                      <a:r>
                        <a:rPr lang="ru-RU" sz="1800" b="0" i="0" kern="1200" baseline="0" dirty="0" smtClean="0">
                          <a:solidFill>
                            <a:schemeClr val="tx1"/>
                          </a:solidFill>
                          <a:effectLst/>
                          <a:latin typeface="Times New Roman" panose="02020603050405020304" pitchFamily="18" charset="0"/>
                          <a:ea typeface="+mn-ea"/>
                          <a:cs typeface="Times New Roman" panose="02020603050405020304" pitchFamily="18" charset="0"/>
                        </a:rPr>
                        <a:t>млн. руб.</a:t>
                      </a:r>
                      <a:endParaRPr lang="ru-RU" sz="1800" b="0" i="0" kern="1200" baseline="0" dirty="0">
                        <a:solidFill>
                          <a:schemeClr val="tx1"/>
                        </a:solidFill>
                        <a:effectLst/>
                        <a:latin typeface="Times New Roman" panose="02020603050405020304" pitchFamily="18" charset="0"/>
                        <a:ea typeface="+mn-ea"/>
                        <a:cs typeface="Times New Roman" panose="02020603050405020304" pitchFamily="18" charset="0"/>
                      </a:endParaRPr>
                    </a:p>
                  </a:txBody>
                  <a:tcPr marL="37800" marR="37800" marT="50400" marB="504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rgbClr val="EBF6F9"/>
                    </a:solidFill>
                  </a:tcPr>
                </a:tc>
                <a:tc hMerge="1">
                  <a:txBody>
                    <a:bodyPr/>
                    <a:lstStyle/>
                    <a:p>
                      <a:pPr algn="ctr"/>
                      <a:endParaRPr lang="ru-RU" sz="1200" b="1" kern="1200" baseline="0" dirty="0">
                        <a:solidFill>
                          <a:schemeClr val="accent1">
                            <a:lumMod val="50000"/>
                          </a:schemeClr>
                        </a:solidFill>
                        <a:latin typeface="+mn-lt"/>
                        <a:ea typeface="+mn-ea"/>
                        <a:cs typeface="+mn-cs"/>
                      </a:endParaRPr>
                    </a:p>
                  </a:txBody>
                  <a:tcPr marL="36000" marR="36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lumMod val="20000"/>
                        <a:lumOff val="80000"/>
                      </a:schemeClr>
                    </a:solidFill>
                  </a:tcPr>
                </a:tc>
                <a:tc rowSpan="4">
                  <a:txBody>
                    <a:bodyPr/>
                    <a:lstStyle/>
                    <a:p>
                      <a:pPr algn="ctr"/>
                      <a:r>
                        <a:rPr lang="ru-RU" sz="1800" b="0" i="0" kern="1200" baseline="0" dirty="0" smtClean="0">
                          <a:solidFill>
                            <a:schemeClr val="tx1"/>
                          </a:solidFill>
                          <a:effectLst/>
                          <a:latin typeface="Times New Roman" panose="02020603050405020304" pitchFamily="18" charset="0"/>
                          <a:ea typeface="+mn-ea"/>
                          <a:cs typeface="Times New Roman" panose="02020603050405020304" pitchFamily="18" charset="0"/>
                        </a:rPr>
                        <a:t>Кол-во </a:t>
                      </a:r>
                    </a:p>
                    <a:p>
                      <a:pPr algn="ctr"/>
                      <a:r>
                        <a:rPr lang="ru-RU" sz="1800" b="0" i="0" kern="1200" baseline="0" dirty="0" smtClean="0">
                          <a:solidFill>
                            <a:schemeClr val="tx1"/>
                          </a:solidFill>
                          <a:effectLst/>
                          <a:latin typeface="Times New Roman" panose="02020603050405020304" pitchFamily="18" charset="0"/>
                          <a:ea typeface="+mn-ea"/>
                          <a:cs typeface="Times New Roman" panose="02020603050405020304" pitchFamily="18" charset="0"/>
                        </a:rPr>
                        <a:t>юр.лиц</a:t>
                      </a:r>
                      <a:endParaRPr lang="ru-RU" sz="1800" b="0" i="0" kern="1200" baseline="0" dirty="0">
                        <a:solidFill>
                          <a:schemeClr val="tx1"/>
                        </a:solidFill>
                        <a:effectLst/>
                        <a:latin typeface="Times New Roman" panose="02020603050405020304" pitchFamily="18" charset="0"/>
                        <a:ea typeface="+mn-ea"/>
                        <a:cs typeface="Times New Roman" panose="02020603050405020304" pitchFamily="18" charset="0"/>
                      </a:endParaRPr>
                    </a:p>
                  </a:txBody>
                  <a:tcPr marL="37800" marR="37800" marT="50400" marB="50400" anchor="ctr">
                    <a:lnL w="3175" cap="flat" cmpd="sng" algn="ctr">
                      <a:solidFill>
                        <a:schemeClr val="bg1"/>
                      </a:solidFill>
                      <a:prstDash val="solid"/>
                      <a:round/>
                      <a:headEnd type="none" w="med" len="med"/>
                      <a:tailEnd type="none" w="med" len="med"/>
                    </a:lnL>
                    <a:solidFill>
                      <a:srgbClr val="EBF6F9"/>
                    </a:solidFill>
                  </a:tcPr>
                </a:tc>
                <a:tc rowSpan="2">
                  <a:txBody>
                    <a:bodyPr/>
                    <a:lstStyle/>
                    <a:p>
                      <a:pPr algn="ctr"/>
                      <a:r>
                        <a:rPr lang="ru-RU" sz="1800" b="0" i="0" kern="1200" baseline="0" dirty="0" smtClean="0">
                          <a:solidFill>
                            <a:schemeClr val="tx1"/>
                          </a:solidFill>
                          <a:effectLst/>
                          <a:latin typeface="Times New Roman" panose="02020603050405020304" pitchFamily="18" charset="0"/>
                          <a:ea typeface="+mn-ea"/>
                          <a:cs typeface="Times New Roman" panose="02020603050405020304" pitchFamily="18" charset="0"/>
                        </a:rPr>
                        <a:t>Результаты санкционирования операций на лицевых счетах юр.лиц</a:t>
                      </a:r>
                    </a:p>
                    <a:p>
                      <a:pPr algn="ctr"/>
                      <a:r>
                        <a:rPr lang="ru-RU" sz="1800" b="0" i="0" kern="1200" baseline="0" dirty="0" smtClean="0">
                          <a:solidFill>
                            <a:schemeClr val="tx1"/>
                          </a:solidFill>
                          <a:effectLst/>
                          <a:latin typeface="Times New Roman" panose="02020603050405020304" pitchFamily="18" charset="0"/>
                          <a:ea typeface="+mn-ea"/>
                          <a:cs typeface="Times New Roman" panose="02020603050405020304" pitchFamily="18" charset="0"/>
                        </a:rPr>
                        <a:t>(кол-во отказанных п/п/сумма, </a:t>
                      </a:r>
                    </a:p>
                    <a:p>
                      <a:pPr algn="ctr"/>
                      <a:r>
                        <a:rPr lang="ru-RU" sz="1800" b="0" i="0" kern="1200" baseline="0" dirty="0" smtClean="0">
                          <a:solidFill>
                            <a:schemeClr val="tx1"/>
                          </a:solidFill>
                          <a:effectLst/>
                          <a:latin typeface="Times New Roman" panose="02020603050405020304" pitchFamily="18" charset="0"/>
                          <a:ea typeface="+mn-ea"/>
                          <a:cs typeface="Times New Roman" panose="02020603050405020304" pitchFamily="18" charset="0"/>
                        </a:rPr>
                        <a:t>млн. руб.)</a:t>
                      </a:r>
                      <a:endParaRPr lang="ru-RU" sz="1800" b="0" i="0" kern="1200" baseline="0" dirty="0">
                        <a:solidFill>
                          <a:schemeClr val="tx1"/>
                        </a:solidFill>
                        <a:effectLst/>
                        <a:latin typeface="Times New Roman" panose="02020603050405020304" pitchFamily="18" charset="0"/>
                        <a:ea typeface="+mn-ea"/>
                        <a:cs typeface="Times New Roman" panose="02020603050405020304" pitchFamily="18" charset="0"/>
                      </a:endParaRPr>
                    </a:p>
                  </a:txBody>
                  <a:tcPr marL="37800" marR="37800" marT="50400" marB="50400" anchor="ctr">
                    <a:lnB w="3175" cap="flat" cmpd="sng" algn="ctr">
                      <a:solidFill>
                        <a:schemeClr val="bg1"/>
                      </a:solidFill>
                      <a:prstDash val="solid"/>
                      <a:round/>
                      <a:headEnd type="none" w="med" len="med"/>
                      <a:tailEnd type="none" w="med" len="med"/>
                    </a:lnB>
                    <a:solidFill>
                      <a:srgbClr val="EBF6F9"/>
                    </a:solidFill>
                  </a:tcPr>
                </a:tc>
              </a:tr>
              <a:tr h="369804">
                <a:tc rowSpan="3">
                  <a:txBody>
                    <a:bodyPr/>
                    <a:lstStyle/>
                    <a:p>
                      <a:pPr algn="ctr"/>
                      <a:r>
                        <a:rPr lang="ru-RU" sz="1800" b="0" i="0" kern="1200" baseline="0" dirty="0" smtClean="0">
                          <a:solidFill>
                            <a:schemeClr val="tx1"/>
                          </a:solidFill>
                          <a:effectLst/>
                          <a:latin typeface="Times New Roman" panose="02020603050405020304" pitchFamily="18" charset="0"/>
                          <a:ea typeface="+mn-ea"/>
                          <a:cs typeface="Times New Roman" panose="02020603050405020304" pitchFamily="18" charset="0"/>
                        </a:rPr>
                        <a:t>2018 г.</a:t>
                      </a:r>
                      <a:endParaRPr lang="ru-RU" sz="1800" b="0" i="0" kern="1200" baseline="0" dirty="0">
                        <a:solidFill>
                          <a:schemeClr val="tx1"/>
                        </a:solidFill>
                        <a:effectLst/>
                        <a:latin typeface="Times New Roman" panose="02020603050405020304" pitchFamily="18" charset="0"/>
                        <a:ea typeface="+mn-ea"/>
                        <a:cs typeface="Times New Roman" panose="02020603050405020304" pitchFamily="18" charset="0"/>
                      </a:endParaRPr>
                    </a:p>
                  </a:txBody>
                  <a:tcPr marL="37800" marR="37800" marT="50400" marB="50400" anchor="ct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F6F9"/>
                    </a:solidFill>
                  </a:tcPr>
                </a:tc>
                <a:tc rowSpan="3">
                  <a:txBody>
                    <a:bodyPr/>
                    <a:lstStyle/>
                    <a:p>
                      <a:pPr algn="ctr"/>
                      <a:r>
                        <a:rPr lang="ru-RU" sz="1800" b="0" i="0" kern="1200" baseline="0" dirty="0" smtClean="0">
                          <a:solidFill>
                            <a:schemeClr val="tx1"/>
                          </a:solidFill>
                          <a:effectLst/>
                          <a:latin typeface="Times New Roman" panose="02020603050405020304" pitchFamily="18" charset="0"/>
                          <a:ea typeface="+mn-ea"/>
                          <a:cs typeface="Times New Roman" panose="02020603050405020304" pitchFamily="18" charset="0"/>
                        </a:rPr>
                        <a:t>2018 г.</a:t>
                      </a:r>
                      <a:endParaRPr lang="ru-RU" sz="1800" b="0" i="0" kern="1200" baseline="0" dirty="0">
                        <a:solidFill>
                          <a:schemeClr val="tx1"/>
                        </a:solidFill>
                        <a:effectLst/>
                        <a:latin typeface="Times New Roman" panose="02020603050405020304" pitchFamily="18" charset="0"/>
                        <a:ea typeface="+mn-ea"/>
                        <a:cs typeface="Times New Roman" panose="02020603050405020304" pitchFamily="18" charset="0"/>
                      </a:endParaRPr>
                    </a:p>
                  </a:txBody>
                  <a:tcPr marL="37800" marR="37800" marT="50400" marB="50400" anchor="ct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F6F9"/>
                    </a:solidFill>
                  </a:tcPr>
                </a:tc>
                <a:tc rowSpan="3">
                  <a:txBody>
                    <a:bodyPr/>
                    <a:lstStyle/>
                    <a:p>
                      <a:pPr marL="0" algn="ctr" defTabSz="930804" rtl="0" eaLnBrk="1" latinLnBrk="0" hangingPunct="1"/>
                      <a:r>
                        <a:rPr lang="ru-RU" sz="1800" b="0" i="0" kern="1200" baseline="0" dirty="0" smtClean="0">
                          <a:solidFill>
                            <a:schemeClr val="tx1"/>
                          </a:solidFill>
                          <a:effectLst/>
                          <a:latin typeface="Times New Roman" panose="02020603050405020304" pitchFamily="18" charset="0"/>
                          <a:ea typeface="+mn-ea"/>
                          <a:cs typeface="Times New Roman" panose="02020603050405020304" pitchFamily="18" charset="0"/>
                        </a:rPr>
                        <a:t>2018 г.</a:t>
                      </a:r>
                      <a:endParaRPr lang="ru-RU" sz="1800" b="0" i="0" kern="1200" baseline="0" dirty="0">
                        <a:solidFill>
                          <a:schemeClr val="tx1"/>
                        </a:solidFill>
                        <a:effectLst/>
                        <a:latin typeface="Times New Roman" panose="02020603050405020304" pitchFamily="18" charset="0"/>
                        <a:ea typeface="+mn-ea"/>
                        <a:cs typeface="Times New Roman" panose="02020603050405020304" pitchFamily="18" charset="0"/>
                      </a:endParaRPr>
                    </a:p>
                  </a:txBody>
                  <a:tcPr marL="37800" marR="37800" marT="50400" marB="50400"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F6F9"/>
                    </a:solidFill>
                  </a:tcPr>
                </a:tc>
                <a:tc rowSpan="2" gridSpan="2">
                  <a:txBody>
                    <a:bodyPr/>
                    <a:lstStyle/>
                    <a:p>
                      <a:pPr algn="ctr"/>
                      <a:r>
                        <a:rPr lang="ru-RU" sz="1800" b="0" i="0" kern="1200" baseline="0" dirty="0" smtClean="0">
                          <a:solidFill>
                            <a:schemeClr val="tx1"/>
                          </a:solidFill>
                          <a:effectLst/>
                          <a:latin typeface="Times New Roman" panose="02020603050405020304" pitchFamily="18" charset="0"/>
                          <a:ea typeface="+mn-ea"/>
                          <a:cs typeface="Times New Roman" panose="02020603050405020304" pitchFamily="18" charset="0"/>
                        </a:rPr>
                        <a:t>2018 г.</a:t>
                      </a:r>
                      <a:endParaRPr lang="ru-RU" sz="1800" b="0" i="0" kern="1200" baseline="0" dirty="0">
                        <a:solidFill>
                          <a:schemeClr val="tx1"/>
                        </a:solidFill>
                        <a:effectLst/>
                        <a:latin typeface="Times New Roman" panose="02020603050405020304" pitchFamily="18" charset="0"/>
                        <a:ea typeface="+mn-ea"/>
                        <a:cs typeface="Times New Roman" panose="02020603050405020304" pitchFamily="18" charset="0"/>
                      </a:endParaRPr>
                    </a:p>
                  </a:txBody>
                  <a:tcPr marL="37800" marR="37800" marT="50400" marB="504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F6F9"/>
                    </a:solidFill>
                  </a:tcPr>
                </a:tc>
                <a:tc rowSpan="2" hMerge="1">
                  <a:txBody>
                    <a:bodyPr/>
                    <a:lstStyle/>
                    <a:p>
                      <a:endParaRPr lang="ru-RU"/>
                    </a:p>
                  </a:txBody>
                  <a:tcPr/>
                </a:tc>
                <a:tc vMerge="1">
                  <a:txBody>
                    <a:bodyPr/>
                    <a:lstStyle/>
                    <a:p>
                      <a:endParaRPr lang="ru-RU"/>
                    </a:p>
                  </a:txBody>
                  <a:tcPr/>
                </a:tc>
                <a:tc vMerge="1">
                  <a:txBody>
                    <a:bodyPr/>
                    <a:lstStyle/>
                    <a:p>
                      <a:endParaRPr lang="ru-RU"/>
                    </a:p>
                  </a:txBody>
                  <a:tcPr/>
                </a:tc>
              </a:tr>
              <a:tr h="458121">
                <a:tc vMerge="1">
                  <a:txBody>
                    <a:bodyPr/>
                    <a:lstStyle/>
                    <a:p>
                      <a:endParaRPr lang="ru-RU"/>
                    </a:p>
                  </a:txBody>
                  <a:tcPr/>
                </a:tc>
                <a:tc vMerge="1">
                  <a:txBody>
                    <a:bodyPr/>
                    <a:lstStyle/>
                    <a:p>
                      <a:endParaRPr lang="ru-RU"/>
                    </a:p>
                  </a:txBody>
                  <a:tcPr/>
                </a:tc>
                <a:tc vMerge="1">
                  <a:txBody>
                    <a:bodyPr/>
                    <a:lstStyle/>
                    <a:p>
                      <a:endParaRPr lang="ru-RU"/>
                    </a:p>
                  </a:txBody>
                  <a:tcPr/>
                </a:tc>
                <a:tc gridSpan="2" vMerge="1">
                  <a:txBody>
                    <a:bodyPr/>
                    <a:lstStyle/>
                    <a:p>
                      <a:endParaRPr lang="ru-RU"/>
                    </a:p>
                  </a:txBody>
                  <a:tcPr/>
                </a:tc>
                <a:tc hMerge="1" vMerge="1">
                  <a:txBody>
                    <a:bodyPr/>
                    <a:lstStyle/>
                    <a:p>
                      <a:endParaRPr lang="ru-RU"/>
                    </a:p>
                  </a:txBody>
                  <a:tcPr/>
                </a:tc>
                <a:tc vMerge="1">
                  <a:txBody>
                    <a:bodyPr/>
                    <a:lstStyle/>
                    <a:p>
                      <a:endParaRPr lang="ru-RU"/>
                    </a:p>
                  </a:txBody>
                  <a:tcPr/>
                </a:tc>
                <a:tc rowSpan="2">
                  <a:txBody>
                    <a:bodyPr/>
                    <a:lstStyle/>
                    <a:p>
                      <a:pPr algn="ctr"/>
                      <a:r>
                        <a:rPr lang="ru-RU" sz="1800" b="0" i="0" kern="1200" baseline="0" dirty="0" smtClean="0">
                          <a:solidFill>
                            <a:schemeClr val="tx1"/>
                          </a:solidFill>
                          <a:effectLst/>
                          <a:latin typeface="Times New Roman" panose="02020603050405020304" pitchFamily="18" charset="0"/>
                          <a:ea typeface="+mn-ea"/>
                          <a:cs typeface="Times New Roman" panose="02020603050405020304" pitchFamily="18" charset="0"/>
                        </a:rPr>
                        <a:t>2018 г.</a:t>
                      </a:r>
                      <a:endParaRPr lang="ru-RU" sz="1800" b="0" i="0" kern="1200" baseline="0" dirty="0">
                        <a:solidFill>
                          <a:schemeClr val="tx1"/>
                        </a:solidFill>
                        <a:effectLst/>
                        <a:latin typeface="Times New Roman" panose="02020603050405020304" pitchFamily="18" charset="0"/>
                        <a:ea typeface="+mn-ea"/>
                        <a:cs typeface="Times New Roman" panose="02020603050405020304" pitchFamily="18" charset="0"/>
                      </a:endParaRPr>
                    </a:p>
                  </a:txBody>
                  <a:tcPr marL="37800" marR="37800" marT="50400" marB="50400" anchor="ct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F6F9"/>
                    </a:solidFill>
                  </a:tcPr>
                </a:tc>
              </a:tr>
              <a:tr h="932904">
                <a:tc vMerge="1">
                  <a:txBody>
                    <a:bodyPr/>
                    <a:lstStyle/>
                    <a:p>
                      <a:pPr algn="ctr"/>
                      <a:endParaRPr lang="ru-RU" sz="1800" b="0" i="0" kern="1200" baseline="0" dirty="0">
                        <a:solidFill>
                          <a:schemeClr val="tx1"/>
                        </a:solidFill>
                        <a:effectLst/>
                        <a:latin typeface="Times New Roman" panose="02020603050405020304" pitchFamily="18" charset="0"/>
                        <a:ea typeface="+mn-ea"/>
                        <a:cs typeface="Times New Roman" panose="02020603050405020304" pitchFamily="18" charset="0"/>
                      </a:endParaRPr>
                    </a:p>
                  </a:txBody>
                  <a:tcPr marL="37800" marR="37800" marT="50400" marB="50400" anchor="ct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8EE">
                        <a:alpha val="25000"/>
                      </a:srgbClr>
                    </a:solidFill>
                  </a:tcPr>
                </a:tc>
                <a:tc vMerge="1">
                  <a:txBody>
                    <a:bodyPr/>
                    <a:lstStyle/>
                    <a:p>
                      <a:pPr algn="ctr"/>
                      <a:endParaRPr lang="ru-RU" sz="1800" b="0" i="0" kern="1200" baseline="0" dirty="0">
                        <a:solidFill>
                          <a:schemeClr val="tx1"/>
                        </a:solidFill>
                        <a:effectLst/>
                        <a:latin typeface="Times New Roman" panose="02020603050405020304" pitchFamily="18" charset="0"/>
                        <a:ea typeface="+mn-ea"/>
                        <a:cs typeface="Times New Roman" panose="02020603050405020304" pitchFamily="18" charset="0"/>
                      </a:endParaRPr>
                    </a:p>
                  </a:txBody>
                  <a:tcPr marL="37800" marR="37800" marT="50400" marB="50400" anchor="ct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8EE">
                        <a:alpha val="25000"/>
                      </a:srgbClr>
                    </a:solidFill>
                  </a:tcPr>
                </a:tc>
                <a:tc vMerge="1">
                  <a:txBody>
                    <a:bodyPr/>
                    <a:lstStyle/>
                    <a:p>
                      <a:pPr marL="0" algn="ctr" defTabSz="930804" rtl="0" eaLnBrk="1" latinLnBrk="0" hangingPunct="1"/>
                      <a:endParaRPr lang="ru-RU" sz="1800" b="0" i="0" kern="1200" baseline="0" dirty="0">
                        <a:solidFill>
                          <a:schemeClr val="tx1"/>
                        </a:solidFill>
                        <a:effectLst/>
                        <a:latin typeface="Times New Roman" panose="02020603050405020304" pitchFamily="18" charset="0"/>
                        <a:ea typeface="+mn-ea"/>
                        <a:cs typeface="Times New Roman" panose="02020603050405020304" pitchFamily="18" charset="0"/>
                      </a:endParaRPr>
                    </a:p>
                  </a:txBody>
                  <a:tcPr marL="37800" marR="37800" marT="50400" marB="50400"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8EE">
                        <a:alpha val="25000"/>
                      </a:srgbClr>
                    </a:solidFill>
                  </a:tcPr>
                </a:tc>
                <a:tc>
                  <a:txBody>
                    <a:bodyPr/>
                    <a:lstStyle/>
                    <a:p>
                      <a:pPr algn="ctr"/>
                      <a:r>
                        <a:rPr lang="ru-RU" sz="1800" b="0" i="0" kern="1200" baseline="0" dirty="0" smtClean="0">
                          <a:solidFill>
                            <a:schemeClr val="tx1"/>
                          </a:solidFill>
                          <a:effectLst/>
                          <a:latin typeface="Times New Roman" panose="02020603050405020304" pitchFamily="18" charset="0"/>
                          <a:ea typeface="+mn-ea"/>
                          <a:cs typeface="Times New Roman" panose="02020603050405020304" pitchFamily="18" charset="0"/>
                        </a:rPr>
                        <a:t>ГК </a:t>
                      </a:r>
                    </a:p>
                    <a:p>
                      <a:pPr algn="ctr"/>
                      <a:r>
                        <a:rPr lang="ru-RU" sz="1800" b="0" i="0" kern="1200" baseline="0" dirty="0" smtClean="0">
                          <a:solidFill>
                            <a:schemeClr val="tx1"/>
                          </a:solidFill>
                          <a:effectLst/>
                          <a:latin typeface="Times New Roman" panose="02020603050405020304" pitchFamily="18" charset="0"/>
                          <a:ea typeface="+mn-ea"/>
                          <a:cs typeface="Times New Roman" panose="02020603050405020304" pitchFamily="18" charset="0"/>
                        </a:rPr>
                        <a:t>кол-во/сумма</a:t>
                      </a:r>
                      <a:endParaRPr lang="ru-RU" sz="1800" b="0" i="0" kern="1200" baseline="0" dirty="0">
                        <a:solidFill>
                          <a:schemeClr val="tx1"/>
                        </a:solidFill>
                        <a:effectLst/>
                        <a:latin typeface="Times New Roman" panose="02020603050405020304" pitchFamily="18" charset="0"/>
                        <a:ea typeface="+mn-ea"/>
                        <a:cs typeface="Times New Roman" panose="02020603050405020304" pitchFamily="18" charset="0"/>
                      </a:endParaRPr>
                    </a:p>
                  </a:txBody>
                  <a:tcPr marL="37800" marR="37800" marT="50400" marB="50400" anchor="ctr">
                    <a:lnL w="31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F6F9"/>
                    </a:solidFill>
                  </a:tcPr>
                </a:tc>
                <a:tc>
                  <a:txBody>
                    <a:bodyPr/>
                    <a:lstStyle/>
                    <a:p>
                      <a:pPr algn="ctr"/>
                      <a:r>
                        <a:rPr lang="ru-RU" sz="1800" b="0" i="0" kern="1200" baseline="0" dirty="0" smtClean="0">
                          <a:solidFill>
                            <a:schemeClr val="tx1"/>
                          </a:solidFill>
                          <a:effectLst/>
                          <a:latin typeface="Times New Roman" panose="02020603050405020304" pitchFamily="18" charset="0"/>
                          <a:ea typeface="+mn-ea"/>
                          <a:cs typeface="Times New Roman" panose="02020603050405020304" pitchFamily="18" charset="0"/>
                        </a:rPr>
                        <a:t>Соглашения </a:t>
                      </a:r>
                    </a:p>
                    <a:p>
                      <a:pPr algn="ctr"/>
                      <a:r>
                        <a:rPr lang="ru-RU" sz="1800" b="0" i="0" kern="1200" baseline="0" dirty="0" smtClean="0">
                          <a:solidFill>
                            <a:schemeClr val="tx1"/>
                          </a:solidFill>
                          <a:effectLst/>
                          <a:latin typeface="Times New Roman" panose="02020603050405020304" pitchFamily="18" charset="0"/>
                          <a:ea typeface="+mn-ea"/>
                          <a:cs typeface="Times New Roman" panose="02020603050405020304" pitchFamily="18" charset="0"/>
                        </a:rPr>
                        <a:t>кол-во/</a:t>
                      </a:r>
                    </a:p>
                    <a:p>
                      <a:pPr algn="ctr"/>
                      <a:r>
                        <a:rPr lang="ru-RU" sz="1800" b="0" i="0" kern="1200" baseline="0" dirty="0" smtClean="0">
                          <a:solidFill>
                            <a:schemeClr val="tx1"/>
                          </a:solidFill>
                          <a:effectLst/>
                          <a:latin typeface="Times New Roman" panose="02020603050405020304" pitchFamily="18" charset="0"/>
                          <a:ea typeface="+mn-ea"/>
                          <a:cs typeface="Times New Roman" panose="02020603050405020304" pitchFamily="18" charset="0"/>
                        </a:rPr>
                        <a:t>сумма</a:t>
                      </a:r>
                      <a:endParaRPr lang="ru-RU" sz="1800" b="0" i="0" kern="1200" baseline="0" dirty="0">
                        <a:solidFill>
                          <a:schemeClr val="tx1"/>
                        </a:solidFill>
                        <a:effectLst/>
                        <a:latin typeface="Times New Roman" panose="02020603050405020304" pitchFamily="18" charset="0"/>
                        <a:ea typeface="+mn-ea"/>
                        <a:cs typeface="Times New Roman" panose="02020603050405020304" pitchFamily="18" charset="0"/>
                      </a:endParaRPr>
                    </a:p>
                  </a:txBody>
                  <a:tcPr marL="37800" marR="37800" marT="50400" marB="50400" anchor="ctr">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F6F9"/>
                    </a:solidFill>
                  </a:tcPr>
                </a:tc>
                <a:tc vMerge="1">
                  <a:txBody>
                    <a:bodyPr/>
                    <a:lstStyle/>
                    <a:p>
                      <a:endParaRPr lang="ru-RU"/>
                    </a:p>
                  </a:txBody>
                  <a:tcPr/>
                </a:tc>
                <a:tc vMerge="1">
                  <a:txBody>
                    <a:bodyPr/>
                    <a:lstStyle/>
                    <a:p>
                      <a:pPr algn="ctr"/>
                      <a:endParaRPr lang="ru-RU" sz="1800" b="0" i="0" kern="1200" baseline="0" dirty="0">
                        <a:solidFill>
                          <a:schemeClr val="tx1"/>
                        </a:solidFill>
                        <a:effectLst/>
                        <a:latin typeface="Times New Roman" panose="02020603050405020304" pitchFamily="18" charset="0"/>
                        <a:ea typeface="+mn-ea"/>
                        <a:cs typeface="Times New Roman" panose="02020603050405020304" pitchFamily="18" charset="0"/>
                      </a:endParaRPr>
                    </a:p>
                  </a:txBody>
                  <a:tcPr marL="37800" marR="37800" marT="50400" marB="50400" anchor="ct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8EE">
                        <a:alpha val="25000"/>
                      </a:srgbClr>
                    </a:solidFill>
                  </a:tcPr>
                </a:tc>
              </a:tr>
              <a:tr h="1096544">
                <a:tc>
                  <a:txBody>
                    <a:bodyPr/>
                    <a:lstStyle/>
                    <a:p>
                      <a:pPr marL="0" marR="0" indent="0" algn="ctr" defTabSz="914104" rtl="0" eaLnBrk="1" fontAlgn="auto" latinLnBrk="0" hangingPunct="1">
                        <a:lnSpc>
                          <a:spcPct val="100000"/>
                        </a:lnSpc>
                        <a:spcBef>
                          <a:spcPts val="0"/>
                        </a:spcBef>
                        <a:spcAft>
                          <a:spcPts val="0"/>
                        </a:spcAft>
                        <a:buClrTx/>
                        <a:buSzTx/>
                        <a:buFontTx/>
                        <a:buNone/>
                        <a:tabLst/>
                        <a:defRPr/>
                      </a:pPr>
                      <a:r>
                        <a:rPr lang="ru-RU" sz="1500" b="1" dirty="0" smtClean="0">
                          <a:solidFill>
                            <a:schemeClr val="tx1"/>
                          </a:solidFill>
                          <a:latin typeface="Times New Roman" panose="02020603050405020304" pitchFamily="18" charset="0"/>
                          <a:cs typeface="Times New Roman" panose="02020603050405020304" pitchFamily="18" charset="0"/>
                        </a:rPr>
                        <a:t>0,00</a:t>
                      </a:r>
                    </a:p>
                  </a:txBody>
                  <a:tcPr marL="128016" marR="128016" marT="64008" marB="64008" anchor="ctr">
                    <a:lnT w="28575" cap="flat" cmpd="sng" algn="ctr">
                      <a:solidFill>
                        <a:schemeClr val="bg1"/>
                      </a:solidFill>
                      <a:prstDash val="solid"/>
                      <a:round/>
                      <a:headEnd type="none" w="med" len="med"/>
                      <a:tailEnd type="none" w="med" len="med"/>
                    </a:lnT>
                    <a:solidFill>
                      <a:schemeClr val="accent1">
                        <a:lumMod val="20000"/>
                        <a:lumOff val="80000"/>
                        <a:alpha val="69000"/>
                      </a:schemeClr>
                    </a:solidFill>
                  </a:tcPr>
                </a:tc>
                <a:tc>
                  <a:txBody>
                    <a:bodyPr/>
                    <a:lstStyle/>
                    <a:p>
                      <a:pPr marL="0" marR="0" indent="0" algn="ctr" defTabSz="914104" rtl="0" eaLnBrk="1" fontAlgn="auto" latinLnBrk="0" hangingPunct="1">
                        <a:lnSpc>
                          <a:spcPct val="100000"/>
                        </a:lnSpc>
                        <a:spcBef>
                          <a:spcPts val="0"/>
                        </a:spcBef>
                        <a:spcAft>
                          <a:spcPts val="0"/>
                        </a:spcAft>
                        <a:buClrTx/>
                        <a:buSzTx/>
                        <a:buFontTx/>
                        <a:buNone/>
                        <a:tabLst/>
                        <a:defRPr/>
                      </a:pPr>
                      <a:r>
                        <a:rPr lang="ru-RU" sz="1500" b="1" spc="-100" baseline="0" dirty="0" smtClean="0">
                          <a:solidFill>
                            <a:schemeClr val="tx1"/>
                          </a:solidFill>
                          <a:latin typeface="Times New Roman" panose="02020603050405020304" pitchFamily="18" charset="0"/>
                          <a:cs typeface="Times New Roman" panose="02020603050405020304" pitchFamily="18" charset="0"/>
                        </a:rPr>
                        <a:t>946,0</a:t>
                      </a:r>
                      <a:endParaRPr lang="ru-RU" sz="1500" b="1" dirty="0">
                        <a:solidFill>
                          <a:schemeClr val="tx1"/>
                        </a:solidFill>
                        <a:latin typeface="Times New Roman" panose="02020603050405020304" pitchFamily="18" charset="0"/>
                        <a:cs typeface="Times New Roman" panose="02020603050405020304" pitchFamily="18" charset="0"/>
                      </a:endParaRPr>
                    </a:p>
                  </a:txBody>
                  <a:tcPr marL="128016" marR="128016" marT="64008" marB="64008" anchor="ctr">
                    <a:lnT w="28575" cap="flat" cmpd="sng" algn="ctr">
                      <a:solidFill>
                        <a:schemeClr val="bg1"/>
                      </a:solidFill>
                      <a:prstDash val="solid"/>
                      <a:round/>
                      <a:headEnd type="none" w="med" len="med"/>
                      <a:tailEnd type="none" w="med" len="med"/>
                    </a:lnT>
                    <a:solidFill>
                      <a:schemeClr val="accent1">
                        <a:lumMod val="20000"/>
                        <a:lumOff val="80000"/>
                        <a:alpha val="69000"/>
                      </a:schemeClr>
                    </a:solidFill>
                  </a:tcPr>
                </a:tc>
                <a:tc>
                  <a:txBody>
                    <a:bodyPr/>
                    <a:lstStyle/>
                    <a:p>
                      <a:pPr marL="0" marR="0" indent="0" algn="ctr" defTabSz="914104" rtl="0" eaLnBrk="1" fontAlgn="auto" latinLnBrk="0" hangingPunct="1">
                        <a:lnSpc>
                          <a:spcPct val="100000"/>
                        </a:lnSpc>
                        <a:spcBef>
                          <a:spcPts val="0"/>
                        </a:spcBef>
                        <a:spcAft>
                          <a:spcPts val="0"/>
                        </a:spcAft>
                        <a:buClrTx/>
                        <a:buSzTx/>
                        <a:buFontTx/>
                        <a:buNone/>
                        <a:tabLst/>
                        <a:defRPr/>
                      </a:pPr>
                      <a:r>
                        <a:rPr lang="ru-RU" sz="1500" b="1" dirty="0" smtClean="0">
                          <a:solidFill>
                            <a:schemeClr val="tx1"/>
                          </a:solidFill>
                          <a:latin typeface="Times New Roman" panose="02020603050405020304" pitchFamily="18" charset="0"/>
                          <a:cs typeface="Times New Roman" panose="02020603050405020304" pitchFamily="18" charset="0"/>
                        </a:rPr>
                        <a:t>14</a:t>
                      </a:r>
                      <a:r>
                        <a:rPr lang="ru-RU" sz="1500" b="1" baseline="0" dirty="0" smtClean="0">
                          <a:solidFill>
                            <a:schemeClr val="tx1"/>
                          </a:solidFill>
                          <a:latin typeface="Times New Roman" panose="02020603050405020304" pitchFamily="18" charset="0"/>
                          <a:cs typeface="Times New Roman" panose="02020603050405020304" pitchFamily="18" charset="0"/>
                        </a:rPr>
                        <a:t> 000,0</a:t>
                      </a:r>
                      <a:endParaRPr lang="ru-RU" sz="1500" b="1" dirty="0">
                        <a:solidFill>
                          <a:schemeClr val="tx1"/>
                        </a:solidFill>
                        <a:latin typeface="Times New Roman" panose="02020603050405020304" pitchFamily="18" charset="0"/>
                        <a:cs typeface="Times New Roman" panose="02020603050405020304" pitchFamily="18" charset="0"/>
                      </a:endParaRPr>
                    </a:p>
                  </a:txBody>
                  <a:tcPr marL="128016" marR="128016" marT="64008" marB="64008" anchor="ctr">
                    <a:lnT w="28575" cap="flat" cmpd="sng" algn="ctr">
                      <a:solidFill>
                        <a:schemeClr val="bg1"/>
                      </a:solidFill>
                      <a:prstDash val="solid"/>
                      <a:round/>
                      <a:headEnd type="none" w="med" len="med"/>
                      <a:tailEnd type="none" w="med" len="med"/>
                    </a:lnT>
                    <a:solidFill>
                      <a:schemeClr val="accent1">
                        <a:lumMod val="20000"/>
                        <a:lumOff val="80000"/>
                        <a:alpha val="69000"/>
                      </a:schemeClr>
                    </a:solidFill>
                  </a:tcPr>
                </a:tc>
                <a:tc>
                  <a:txBody>
                    <a:bodyPr/>
                    <a:lstStyle/>
                    <a:p>
                      <a:pPr algn="ctr"/>
                      <a:r>
                        <a:rPr lang="ru-RU" sz="1500" b="1" dirty="0" smtClean="0">
                          <a:solidFill>
                            <a:schemeClr val="tx1"/>
                          </a:solidFill>
                          <a:latin typeface="Times New Roman" panose="02020603050405020304" pitchFamily="18" charset="0"/>
                          <a:cs typeface="Times New Roman" panose="02020603050405020304" pitchFamily="18" charset="0"/>
                        </a:rPr>
                        <a:t>40 786/                         3 202 937,30</a:t>
                      </a:r>
                    </a:p>
                  </a:txBody>
                  <a:tcPr marL="128016" marR="128016" marT="64008" marB="64008" anchor="ctr">
                    <a:lnT w="28575" cap="flat" cmpd="sng" algn="ctr">
                      <a:solidFill>
                        <a:schemeClr val="bg1"/>
                      </a:solidFill>
                      <a:prstDash val="solid"/>
                      <a:round/>
                      <a:headEnd type="none" w="med" len="med"/>
                      <a:tailEnd type="none" w="med" len="med"/>
                    </a:lnT>
                    <a:solidFill>
                      <a:schemeClr val="accent1">
                        <a:lumMod val="20000"/>
                        <a:lumOff val="80000"/>
                        <a:alpha val="69000"/>
                      </a:schemeClr>
                    </a:solidFill>
                  </a:tcPr>
                </a:tc>
                <a:tc>
                  <a:txBody>
                    <a:bodyPr/>
                    <a:lstStyle/>
                    <a:p>
                      <a:pPr marL="0" marR="0" lvl="0" indent="0" algn="ctr" defTabSz="914104" rtl="0" eaLnBrk="1" fontAlgn="auto" latinLnBrk="0" hangingPunct="1">
                        <a:lnSpc>
                          <a:spcPct val="100000"/>
                        </a:lnSpc>
                        <a:spcBef>
                          <a:spcPts val="0"/>
                        </a:spcBef>
                        <a:spcAft>
                          <a:spcPts val="0"/>
                        </a:spcAft>
                        <a:buClrTx/>
                        <a:buSzTx/>
                        <a:buFontTx/>
                        <a:buNone/>
                        <a:tabLst/>
                        <a:defRPr/>
                      </a:pPr>
                      <a:r>
                        <a:rPr kumimoji="0" lang="ru-RU" sz="15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4 414/</a:t>
                      </a:r>
                    </a:p>
                    <a:p>
                      <a:pPr marL="0" marR="0" lvl="0" indent="0" algn="ctr" defTabSz="914104" rtl="0" eaLnBrk="1" fontAlgn="auto" latinLnBrk="0" hangingPunct="1">
                        <a:lnSpc>
                          <a:spcPct val="100000"/>
                        </a:lnSpc>
                        <a:spcBef>
                          <a:spcPts val="0"/>
                        </a:spcBef>
                        <a:spcAft>
                          <a:spcPts val="0"/>
                        </a:spcAft>
                        <a:buClrTx/>
                        <a:buSzTx/>
                        <a:buFontTx/>
                        <a:buNone/>
                        <a:tabLst/>
                        <a:defRPr/>
                      </a:pPr>
                      <a:r>
                        <a:rPr kumimoji="0" lang="ru-RU" sz="15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2 762 184,02</a:t>
                      </a:r>
                    </a:p>
                  </a:txBody>
                  <a:tcPr marL="128016" marR="128016" marT="64008" marB="64008" anchor="ctr">
                    <a:lnT w="28575" cap="flat" cmpd="sng" algn="ctr">
                      <a:solidFill>
                        <a:schemeClr val="bg1"/>
                      </a:solidFill>
                      <a:prstDash val="solid"/>
                      <a:round/>
                      <a:headEnd type="none" w="med" len="med"/>
                      <a:tailEnd type="none" w="med" len="med"/>
                    </a:lnT>
                    <a:solidFill>
                      <a:schemeClr val="accent1">
                        <a:lumMod val="20000"/>
                        <a:lumOff val="80000"/>
                        <a:alpha val="69000"/>
                      </a:schemeClr>
                    </a:solidFill>
                  </a:tcPr>
                </a:tc>
                <a:tc>
                  <a:txBody>
                    <a:bodyPr/>
                    <a:lstStyle/>
                    <a:p>
                      <a:pPr algn="ctr"/>
                      <a:r>
                        <a:rPr lang="ru-RU" sz="1500" b="1" dirty="0" smtClean="0">
                          <a:solidFill>
                            <a:schemeClr val="tx1"/>
                          </a:solidFill>
                          <a:latin typeface="Times New Roman" panose="02020603050405020304" pitchFamily="18" charset="0"/>
                          <a:cs typeface="Times New Roman" panose="02020603050405020304" pitchFamily="18" charset="0"/>
                        </a:rPr>
                        <a:t>27 454</a:t>
                      </a:r>
                    </a:p>
                  </a:txBody>
                  <a:tcPr marL="128016" marR="128016" marT="64008" marB="64008" anchor="ctr">
                    <a:solidFill>
                      <a:schemeClr val="accent1">
                        <a:lumMod val="20000"/>
                        <a:lumOff val="80000"/>
                        <a:alpha val="69000"/>
                      </a:schemeClr>
                    </a:solidFill>
                  </a:tcPr>
                </a:tc>
                <a:tc>
                  <a:txBody>
                    <a:bodyPr/>
                    <a:lstStyle/>
                    <a:p>
                      <a:pPr algn="ctr"/>
                      <a:r>
                        <a:rPr lang="ru-RU" sz="1500" b="1" dirty="0" smtClean="0">
                          <a:solidFill>
                            <a:schemeClr val="tx1"/>
                          </a:solidFill>
                          <a:latin typeface="Times New Roman" panose="02020603050405020304" pitchFamily="18" charset="0"/>
                          <a:cs typeface="Times New Roman" panose="02020603050405020304" pitchFamily="18" charset="0"/>
                        </a:rPr>
                        <a:t>177 225/ </a:t>
                      </a:r>
                    </a:p>
                    <a:p>
                      <a:pPr algn="ctr"/>
                      <a:r>
                        <a:rPr lang="ru-RU" sz="1500" b="1" dirty="0" smtClean="0">
                          <a:solidFill>
                            <a:schemeClr val="tx1"/>
                          </a:solidFill>
                          <a:latin typeface="Times New Roman" panose="02020603050405020304" pitchFamily="18" charset="0"/>
                          <a:cs typeface="Times New Roman" panose="02020603050405020304" pitchFamily="18" charset="0"/>
                        </a:rPr>
                        <a:t>618 442,22</a:t>
                      </a:r>
                      <a:endParaRPr lang="ru-RU" sz="1500" b="1" dirty="0">
                        <a:solidFill>
                          <a:schemeClr val="tx1"/>
                        </a:solidFill>
                        <a:latin typeface="Times New Roman" panose="02020603050405020304" pitchFamily="18" charset="0"/>
                        <a:cs typeface="Times New Roman" panose="02020603050405020304" pitchFamily="18" charset="0"/>
                      </a:endParaRPr>
                    </a:p>
                  </a:txBody>
                  <a:tcPr marL="128016" marR="128016" marT="64008" marB="64008" anchor="ctr">
                    <a:lnT w="28575" cap="flat" cmpd="sng" algn="ctr">
                      <a:solidFill>
                        <a:schemeClr val="bg1"/>
                      </a:solidFill>
                      <a:prstDash val="solid"/>
                      <a:round/>
                      <a:headEnd type="none" w="med" len="med"/>
                      <a:tailEnd type="none" w="med" len="med"/>
                    </a:lnT>
                    <a:solidFill>
                      <a:schemeClr val="accent1">
                        <a:lumMod val="20000"/>
                        <a:lumOff val="80000"/>
                        <a:alpha val="69000"/>
                      </a:schemeClr>
                    </a:solidFill>
                  </a:tcPr>
                </a:tc>
              </a:tr>
            </a:tbl>
          </a:graphicData>
        </a:graphic>
      </p:graphicFrame>
      <p:sp>
        <p:nvSpPr>
          <p:cNvPr id="8" name="Номер слайда 2"/>
          <p:cNvSpPr>
            <a:spLocks noGrp="1"/>
          </p:cNvSpPr>
          <p:nvPr>
            <p:ph type="sldNum" sz="quarter" idx="12"/>
          </p:nvPr>
        </p:nvSpPr>
        <p:spPr>
          <a:xfrm>
            <a:off x="9921240" y="9090030"/>
            <a:ext cx="2880360" cy="511175"/>
          </a:xfrm>
        </p:spPr>
        <p:txBody>
          <a:bodyPr/>
          <a:lstStyle/>
          <a:p>
            <a:pPr>
              <a:defRPr/>
            </a:pPr>
            <a:fld id="{47EA9584-6FC9-446B-89E9-C9D48C4D1663}" type="slidenum">
              <a:rPr lang="ru-RU" smtClean="0">
                <a:solidFill>
                  <a:prstClr val="black">
                    <a:tint val="75000"/>
                  </a:prstClr>
                </a:solidFill>
              </a:rPr>
              <a:pPr>
                <a:defRPr/>
              </a:pPr>
              <a:t>5</a:t>
            </a:fld>
            <a:endParaRPr lang="ru-RU" dirty="0">
              <a:solidFill>
                <a:prstClr val="black">
                  <a:tint val="75000"/>
                </a:prstClr>
              </a:solidFill>
            </a:endParaRPr>
          </a:p>
        </p:txBody>
      </p:sp>
      <p:sp>
        <p:nvSpPr>
          <p:cNvPr id="6" name="Прямоугольник 5"/>
          <p:cNvSpPr/>
          <p:nvPr/>
        </p:nvSpPr>
        <p:spPr>
          <a:xfrm>
            <a:off x="11635551" y="1776509"/>
            <a:ext cx="1050452" cy="369318"/>
          </a:xfrm>
          <a:prstGeom prst="rect">
            <a:avLst/>
          </a:prstGeom>
        </p:spPr>
        <p:txBody>
          <a:bodyPr wrap="none" lIns="91426" tIns="45713" rIns="91426" bIns="45713">
            <a:spAutoFit/>
          </a:bodyPr>
          <a:lstStyle/>
          <a:p>
            <a:r>
              <a:rPr lang="ru-RU" i="1" dirty="0" smtClean="0">
                <a:latin typeface="Times New Roman" panose="02020603050405020304" pitchFamily="18" charset="0"/>
                <a:cs typeface="Times New Roman" panose="02020603050405020304" pitchFamily="18" charset="0"/>
              </a:rPr>
              <a:t>млн. руб.</a:t>
            </a:r>
            <a:endParaRPr lang="ru-RU" dirty="0"/>
          </a:p>
        </p:txBody>
      </p:sp>
    </p:spTree>
    <p:extLst>
      <p:ext uri="{BB962C8B-B14F-4D97-AF65-F5344CB8AC3E}">
        <p14:creationId xmlns:p14="http://schemas.microsoft.com/office/powerpoint/2010/main" val="16698811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
          <p:cNvSpPr txBox="1">
            <a:spLocks noChangeArrowheads="1"/>
          </p:cNvSpPr>
          <p:nvPr/>
        </p:nvSpPr>
        <p:spPr bwMode="auto">
          <a:xfrm>
            <a:off x="467833" y="3827700"/>
            <a:ext cx="11940362" cy="1388462"/>
          </a:xfrm>
          <a:prstGeom prst="rect">
            <a:avLst/>
          </a:prstGeom>
          <a:noFill/>
          <a:ln w="9525">
            <a:noFill/>
            <a:miter lim="800000"/>
            <a:headEnd/>
            <a:tailEnd/>
          </a:ln>
          <a:effectLst>
            <a:outerShdw blurRad="44450" dist="27940" dir="5400000" sx="1000" sy="1000" algn="ctr">
              <a:srgbClr val="000000">
                <a:alpha val="32000"/>
              </a:srgbClr>
            </a:outerShdw>
          </a:effectLst>
        </p:spPr>
        <p:txBody>
          <a:bodyPr wrap="square" lIns="94875" tIns="47437" rIns="94875" bIns="47437" anchor="ctr">
            <a:spAutoFit/>
          </a:bodyPr>
          <a:lstStyle/>
          <a:p>
            <a:pPr algn="ctr">
              <a:lnSpc>
                <a:spcPct val="150000"/>
              </a:lnSpc>
            </a:pPr>
            <a:r>
              <a:rPr lang="ru-RU" sz="2800" b="1" dirty="0">
                <a:latin typeface="Times New Roman" panose="02020603050405020304" pitchFamily="18" charset="0"/>
                <a:cs typeface="Times New Roman" panose="02020603050405020304" pitchFamily="18" charset="0"/>
              </a:rPr>
              <a:t>ОРГАНИЗАЦИОННО-ФУНКЦИОНАЛЬНАЯ МОДЕЛЬ КАЗНАЧЕЙСКОГО СОПРОВОЖДЕНИЯ ЦЕЛЕВЫХ СРЕДСТВ</a:t>
            </a:r>
          </a:p>
        </p:txBody>
      </p:sp>
      <p:sp>
        <p:nvSpPr>
          <p:cNvPr id="2" name="Номер слайда 1"/>
          <p:cNvSpPr>
            <a:spLocks noGrp="1"/>
          </p:cNvSpPr>
          <p:nvPr>
            <p:ph type="sldNum" sz="quarter" idx="12"/>
          </p:nvPr>
        </p:nvSpPr>
        <p:spPr>
          <a:xfrm>
            <a:off x="9921243" y="9090033"/>
            <a:ext cx="2880360" cy="511175"/>
          </a:xfrm>
        </p:spPr>
        <p:txBody>
          <a:bodyPr/>
          <a:lstStyle/>
          <a:p>
            <a:pPr>
              <a:defRPr/>
            </a:pPr>
            <a:fld id="{B71FCD68-0AFD-4048-852E-53B764BC6EED}" type="slidenum">
              <a:rPr lang="ru-RU" smtClean="0">
                <a:solidFill>
                  <a:prstClr val="black">
                    <a:tint val="75000"/>
                  </a:prstClr>
                </a:solidFill>
              </a:rPr>
              <a:pPr>
                <a:defRPr/>
              </a:pPr>
              <a:t>50</a:t>
            </a:fld>
            <a:endParaRPr lang="ru-RU" dirty="0">
              <a:solidFill>
                <a:prstClr val="black">
                  <a:tint val="75000"/>
                </a:prstClr>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16" y="141332"/>
            <a:ext cx="5004243" cy="1931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02796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1553872708"/>
              </p:ext>
            </p:extLst>
          </p:nvPr>
        </p:nvGraphicFramePr>
        <p:xfrm>
          <a:off x="268578" y="1244015"/>
          <a:ext cx="12182151" cy="7035161"/>
        </p:xfrm>
        <a:graphic>
          <a:graphicData uri="http://schemas.openxmlformats.org/drawingml/2006/table">
            <a:tbl>
              <a:tblPr firstRow="1" bandRow="1">
                <a:tableStyleId>{5C22544A-7EE6-4342-B048-85BDC9FD1C3A}</a:tableStyleId>
              </a:tblPr>
              <a:tblGrid>
                <a:gridCol w="12182151"/>
              </a:tblGrid>
              <a:tr h="1105782">
                <a:tc>
                  <a:txBody>
                    <a:bodyPr/>
                    <a:lstStyle/>
                    <a:p>
                      <a:pPr algn="ctr"/>
                      <a:endParaRPr lang="ru-RU" sz="2000" dirty="0" smtClean="0">
                        <a:solidFill>
                          <a:schemeClr val="tx1"/>
                        </a:solidFill>
                        <a:latin typeface="Times New Roman" panose="02020603050405020304" pitchFamily="18" charset="0"/>
                        <a:cs typeface="Times New Roman" panose="02020603050405020304" pitchFamily="18" charset="0"/>
                      </a:endParaRPr>
                    </a:p>
                    <a:p>
                      <a:pPr algn="l"/>
                      <a:r>
                        <a:rPr lang="ru-RU" sz="2000" dirty="0" smtClean="0">
                          <a:solidFill>
                            <a:schemeClr val="tx1"/>
                          </a:solidFill>
                          <a:latin typeface="Times New Roman" panose="02020603050405020304" pitchFamily="18" charset="0"/>
                          <a:cs typeface="Times New Roman" panose="02020603050405020304" pitchFamily="18" charset="0"/>
                        </a:rPr>
                        <a:t>ФУНКЦИИ ПРИ</a:t>
                      </a:r>
                      <a:r>
                        <a:rPr lang="ru-RU" sz="2000" baseline="0" dirty="0" smtClean="0">
                          <a:solidFill>
                            <a:schemeClr val="tx1"/>
                          </a:solidFill>
                          <a:latin typeface="Times New Roman" panose="02020603050405020304" pitchFamily="18" charset="0"/>
                          <a:cs typeface="Times New Roman" panose="02020603050405020304" pitchFamily="18" charset="0"/>
                        </a:rPr>
                        <a:t> КАЗНАЧЕЙСКОМ </a:t>
                      </a:r>
                      <a:r>
                        <a:rPr lang="ru-RU" sz="2000" baseline="0" dirty="0" smtClean="0">
                          <a:solidFill>
                            <a:schemeClr val="tx1"/>
                          </a:solidFill>
                          <a:latin typeface="Times New Roman" panose="02020603050405020304" pitchFamily="18" charset="0"/>
                          <a:cs typeface="Times New Roman" panose="02020603050405020304" pitchFamily="18" charset="0"/>
                        </a:rPr>
                        <a:t>СОПРОВОЖДЕНИИ:</a:t>
                      </a:r>
                      <a:endParaRPr lang="ru-RU" sz="2000" dirty="0" smtClean="0">
                        <a:solidFill>
                          <a:schemeClr val="tx1"/>
                        </a:solidFill>
                        <a:latin typeface="Times New Roman" panose="02020603050405020304" pitchFamily="18" charset="0"/>
                        <a:cs typeface="Times New Roman" panose="02020603050405020304" pitchFamily="18" charset="0"/>
                      </a:endParaRPr>
                    </a:p>
                  </a:txBody>
                  <a:tcPr>
                    <a:solidFill>
                      <a:srgbClr val="EBF6F9"/>
                    </a:solidFill>
                  </a:tcPr>
                </a:tc>
              </a:tr>
              <a:tr h="949291">
                <a:tc>
                  <a:txBody>
                    <a:bodyPr/>
                    <a:lstStyle/>
                    <a:p>
                      <a:pPr marL="355600" indent="-355600" algn="l" defTabSz="1097006" rtl="0" eaLnBrk="1" latinLnBrk="0" hangingPunct="1">
                        <a:buFont typeface="Wingdings" panose="05000000000000000000" pitchFamily="2" charset="2"/>
                        <a:buChar char="Ø"/>
                      </a:pPr>
                      <a:endParaRPr lang="ru-RU" altLang="ru-RU" sz="1800" kern="1200" dirty="0" smtClean="0">
                        <a:latin typeface="Times New Roman" panose="02020603050405020304" pitchFamily="18" charset="0"/>
                        <a:cs typeface="Times New Roman" panose="02020603050405020304" pitchFamily="18" charset="0"/>
                      </a:endParaRPr>
                    </a:p>
                    <a:p>
                      <a:pPr marL="0" indent="0" algn="l" defTabSz="1097006" rtl="0" eaLnBrk="1" latinLnBrk="0" hangingPunct="1">
                        <a:buFont typeface="Wingdings" panose="05000000000000000000" pitchFamily="2" charset="2"/>
                        <a:buNone/>
                      </a:pPr>
                      <a:r>
                        <a:rPr lang="ru-RU" altLang="ru-RU" sz="1800" kern="1200" dirty="0" smtClean="0">
                          <a:solidFill>
                            <a:schemeClr val="tx1"/>
                          </a:solidFill>
                          <a:latin typeface="Times New Roman" panose="02020603050405020304" pitchFamily="18" charset="0"/>
                          <a:ea typeface="+mn-ea"/>
                          <a:cs typeface="Times New Roman" panose="02020603050405020304" pitchFamily="18" charset="0"/>
                        </a:rPr>
                        <a:t>1. ОТКРЫТИЕ </a:t>
                      </a:r>
                      <a:r>
                        <a:rPr lang="ru-RU" altLang="ru-RU" sz="1800" kern="1200" dirty="0" smtClean="0">
                          <a:solidFill>
                            <a:schemeClr val="tx1"/>
                          </a:solidFill>
                          <a:latin typeface="Times New Roman" panose="02020603050405020304" pitchFamily="18" charset="0"/>
                          <a:ea typeface="+mn-ea"/>
                          <a:cs typeface="Times New Roman" panose="02020603050405020304" pitchFamily="18" charset="0"/>
                        </a:rPr>
                        <a:t>(ЗАКРЫТИЕ) И ВЕДЕНИЕ «ЕДИНЫХ» ЛИЦЕВЫХ СЧЕТОВ</a:t>
                      </a:r>
                    </a:p>
                    <a:p>
                      <a:pPr marL="0" indent="0" algn="l" defTabSz="1097006" rtl="0" eaLnBrk="1" latinLnBrk="0" hangingPunct="1">
                        <a:buFont typeface="Wingdings" panose="05000000000000000000" pitchFamily="2" charset="2"/>
                        <a:buNone/>
                      </a:pPr>
                      <a:endParaRPr lang="ru-RU" altLang="ru-RU" sz="1800" kern="1200" dirty="0" smtClean="0">
                        <a:solidFill>
                          <a:schemeClr val="tx1"/>
                        </a:solidFill>
                        <a:latin typeface="Times New Roman" panose="02020603050405020304" pitchFamily="18" charset="0"/>
                        <a:ea typeface="+mn-ea"/>
                        <a:cs typeface="Times New Roman" panose="02020603050405020304" pitchFamily="18" charset="0"/>
                      </a:endParaRPr>
                    </a:p>
                  </a:txBody>
                  <a:tcPr>
                    <a:solidFill>
                      <a:schemeClr val="accent1">
                        <a:lumMod val="20000"/>
                        <a:lumOff val="80000"/>
                        <a:alpha val="69000"/>
                      </a:schemeClr>
                    </a:solidFill>
                  </a:tcPr>
                </a:tc>
              </a:tr>
              <a:tr h="1005133">
                <a:tc>
                  <a:txBody>
                    <a:bodyPr/>
                    <a:lstStyle/>
                    <a:p>
                      <a:pPr marL="0" marR="0" indent="0" algn="l" defTabSz="1097006"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ru-RU" altLang="ru-RU" sz="1800" dirty="0" smtClean="0">
                        <a:latin typeface="Times New Roman" panose="02020603050405020304" pitchFamily="18" charset="0"/>
                        <a:cs typeface="Times New Roman" panose="02020603050405020304" pitchFamily="18" charset="0"/>
                      </a:endParaRPr>
                    </a:p>
                    <a:p>
                      <a:pPr marL="0" marR="0" indent="0" algn="l" defTabSz="1097006" rtl="0" eaLnBrk="1" fontAlgn="auto" latinLnBrk="0" hangingPunct="1">
                        <a:lnSpc>
                          <a:spcPct val="100000"/>
                        </a:lnSpc>
                        <a:spcBef>
                          <a:spcPts val="0"/>
                        </a:spcBef>
                        <a:spcAft>
                          <a:spcPts val="0"/>
                        </a:spcAft>
                        <a:buClrTx/>
                        <a:buSzTx/>
                        <a:buFont typeface="Wingdings" panose="05000000000000000000" pitchFamily="2" charset="2"/>
                        <a:buNone/>
                        <a:tabLst/>
                        <a:defRPr/>
                      </a:pPr>
                      <a:r>
                        <a:rPr lang="ru-RU" altLang="ru-RU" sz="1800" dirty="0" smtClean="0">
                          <a:latin typeface="Times New Roman" panose="02020603050405020304" pitchFamily="18" charset="0"/>
                          <a:cs typeface="Times New Roman" panose="02020603050405020304" pitchFamily="18" charset="0"/>
                        </a:rPr>
                        <a:t>2. КОНТРОЛЬ </a:t>
                      </a:r>
                      <a:r>
                        <a:rPr lang="ru-RU" altLang="ru-RU" sz="1800" dirty="0" smtClean="0">
                          <a:latin typeface="Times New Roman" panose="02020603050405020304" pitchFamily="18" charset="0"/>
                          <a:cs typeface="Times New Roman" panose="02020603050405020304" pitchFamily="18" charset="0"/>
                        </a:rPr>
                        <a:t>ФАКТОВ ПОСТАВКИ ТОВАРОВ, ВЫПОЛНЕНИЯ РАБОТ, ОКАЗАНИЯ УСЛУГ</a:t>
                      </a:r>
                    </a:p>
                    <a:p>
                      <a:pPr marL="0" marR="0" indent="0" algn="l" defTabSz="1097006"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ru-RU" altLang="ru-RU" sz="1800" dirty="0" smtClean="0">
                        <a:latin typeface="Times New Roman" panose="02020603050405020304" pitchFamily="18" charset="0"/>
                        <a:cs typeface="Times New Roman" panose="02020603050405020304" pitchFamily="18" charset="0"/>
                      </a:endParaRPr>
                    </a:p>
                  </a:txBody>
                  <a:tcPr>
                    <a:solidFill>
                      <a:schemeClr val="accent1">
                        <a:lumMod val="20000"/>
                        <a:lumOff val="80000"/>
                        <a:alpha val="69000"/>
                      </a:schemeClr>
                    </a:solidFill>
                  </a:tcPr>
                </a:tc>
              </a:tr>
              <a:tr h="923544">
                <a:tc>
                  <a:txBody>
                    <a:bodyPr/>
                    <a:lstStyle/>
                    <a:p>
                      <a:pPr marL="0" marR="0" indent="0" algn="l" defTabSz="1097006"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ru-RU" altLang="ru-RU" sz="1800" dirty="0" smtClean="0">
                        <a:solidFill>
                          <a:schemeClr val="tx1"/>
                        </a:solidFill>
                        <a:latin typeface="Times New Roman" panose="02020603050405020304" pitchFamily="18" charset="0"/>
                        <a:cs typeface="Times New Roman" panose="02020603050405020304" pitchFamily="18" charset="0"/>
                      </a:endParaRPr>
                    </a:p>
                    <a:p>
                      <a:pPr marL="0" marR="0" indent="0" algn="l" defTabSz="1097006" rtl="0" eaLnBrk="1" fontAlgn="auto" latinLnBrk="0" hangingPunct="1">
                        <a:lnSpc>
                          <a:spcPct val="100000"/>
                        </a:lnSpc>
                        <a:spcBef>
                          <a:spcPts val="0"/>
                        </a:spcBef>
                        <a:spcAft>
                          <a:spcPts val="0"/>
                        </a:spcAft>
                        <a:buClrTx/>
                        <a:buSzTx/>
                        <a:buFont typeface="Wingdings" panose="05000000000000000000" pitchFamily="2" charset="2"/>
                        <a:buNone/>
                        <a:tabLst/>
                        <a:defRPr/>
                      </a:pPr>
                      <a:r>
                        <a:rPr lang="ru-RU" altLang="ru-RU" sz="1800" dirty="0" smtClean="0">
                          <a:solidFill>
                            <a:schemeClr val="tx1"/>
                          </a:solidFill>
                          <a:latin typeface="Times New Roman" panose="02020603050405020304" pitchFamily="18" charset="0"/>
                          <a:cs typeface="Times New Roman" panose="02020603050405020304" pitchFamily="18" charset="0"/>
                        </a:rPr>
                        <a:t>3. ПРОВЕДЕНИЕ </a:t>
                      </a:r>
                      <a:r>
                        <a:rPr lang="ru-RU" altLang="ru-RU" sz="1800" dirty="0" smtClean="0">
                          <a:solidFill>
                            <a:schemeClr val="tx1"/>
                          </a:solidFill>
                          <a:latin typeface="Times New Roman" panose="02020603050405020304" pitchFamily="18" charset="0"/>
                          <a:cs typeface="Times New Roman" panose="02020603050405020304" pitchFamily="18" charset="0"/>
                        </a:rPr>
                        <a:t>ОПЕРАЦИЙ НА «ЕДИНЫХ» ЛИЦЕВЫХ СЧЕТАХ</a:t>
                      </a:r>
                    </a:p>
                    <a:p>
                      <a:pPr marL="342900" marR="0" indent="-342900" algn="l" defTabSz="1097006"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ru-RU" altLang="ru-RU" sz="1800" dirty="0" smtClean="0">
                        <a:solidFill>
                          <a:schemeClr val="tx1"/>
                        </a:solidFill>
                        <a:latin typeface="Times New Roman" panose="02020603050405020304" pitchFamily="18" charset="0"/>
                        <a:cs typeface="Times New Roman" panose="02020603050405020304" pitchFamily="18" charset="0"/>
                      </a:endParaRPr>
                    </a:p>
                  </a:txBody>
                  <a:tcPr>
                    <a:solidFill>
                      <a:schemeClr val="accent1">
                        <a:lumMod val="20000"/>
                        <a:lumOff val="80000"/>
                        <a:alpha val="69000"/>
                      </a:schemeClr>
                    </a:solidFill>
                  </a:tcPr>
                </a:tc>
              </a:tr>
              <a:tr h="923544">
                <a:tc>
                  <a:txBody>
                    <a:bodyPr/>
                    <a:lstStyle/>
                    <a:p>
                      <a:pPr marL="0" marR="0" indent="0" algn="l" defTabSz="1097006"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ru-RU" altLang="ru-RU" sz="1800" kern="1200" dirty="0" smtClean="0">
                        <a:solidFill>
                          <a:schemeClr val="tx1"/>
                        </a:solidFill>
                        <a:latin typeface="Times New Roman" panose="02020603050405020304" pitchFamily="18" charset="0"/>
                        <a:ea typeface="+mn-ea"/>
                        <a:cs typeface="Times New Roman" panose="02020603050405020304" pitchFamily="18" charset="0"/>
                      </a:endParaRPr>
                    </a:p>
                    <a:p>
                      <a:pPr marL="0" marR="0" indent="0" algn="l" defTabSz="1097006" rtl="0" eaLnBrk="1" fontAlgn="auto" latinLnBrk="0" hangingPunct="1">
                        <a:lnSpc>
                          <a:spcPct val="100000"/>
                        </a:lnSpc>
                        <a:spcBef>
                          <a:spcPts val="0"/>
                        </a:spcBef>
                        <a:spcAft>
                          <a:spcPts val="0"/>
                        </a:spcAft>
                        <a:buClrTx/>
                        <a:buSzTx/>
                        <a:buFont typeface="Wingdings" panose="05000000000000000000" pitchFamily="2" charset="2"/>
                        <a:buNone/>
                        <a:tabLst/>
                        <a:defRPr/>
                      </a:pPr>
                      <a:r>
                        <a:rPr lang="ru-RU" altLang="ru-RU" sz="1800" kern="1200" dirty="0" smtClean="0">
                          <a:solidFill>
                            <a:schemeClr val="tx1"/>
                          </a:solidFill>
                          <a:latin typeface="Times New Roman" panose="02020603050405020304" pitchFamily="18" charset="0"/>
                          <a:ea typeface="+mn-ea"/>
                          <a:cs typeface="Times New Roman" panose="02020603050405020304" pitchFamily="18" charset="0"/>
                        </a:rPr>
                        <a:t>4. ПРЕДОСТАВЛЕНИЕ </a:t>
                      </a:r>
                      <a:r>
                        <a:rPr lang="ru-RU" altLang="ru-RU" sz="1800" kern="1200" dirty="0" smtClean="0">
                          <a:solidFill>
                            <a:schemeClr val="tx1"/>
                          </a:solidFill>
                          <a:latin typeface="Times New Roman" panose="02020603050405020304" pitchFamily="18" charset="0"/>
                          <a:ea typeface="+mn-ea"/>
                          <a:cs typeface="Times New Roman" panose="02020603050405020304" pitchFamily="18" charset="0"/>
                        </a:rPr>
                        <a:t>ОТЧЕТНОСТИ</a:t>
                      </a:r>
                    </a:p>
                    <a:p>
                      <a:pPr marL="342900" marR="0" indent="-342900" algn="l" defTabSz="1097006"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ru-RU" altLang="ru-RU" sz="1800" kern="1200" dirty="0" smtClean="0">
                        <a:solidFill>
                          <a:schemeClr val="tx1"/>
                        </a:solidFill>
                        <a:latin typeface="Times New Roman" panose="02020603050405020304" pitchFamily="18" charset="0"/>
                        <a:ea typeface="+mn-ea"/>
                        <a:cs typeface="Times New Roman" panose="02020603050405020304" pitchFamily="18" charset="0"/>
                      </a:endParaRPr>
                    </a:p>
                  </a:txBody>
                  <a:tcPr>
                    <a:solidFill>
                      <a:schemeClr val="accent1">
                        <a:lumMod val="20000"/>
                        <a:lumOff val="80000"/>
                        <a:alpha val="69000"/>
                      </a:schemeClr>
                    </a:solidFill>
                  </a:tcPr>
                </a:tc>
              </a:tr>
              <a:tr h="1200912">
                <a:tc>
                  <a:txBody>
                    <a:bodyPr/>
                    <a:lstStyle/>
                    <a:p>
                      <a:pPr marL="0" marR="0" indent="0" algn="l" defTabSz="1097006"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ru-RU" sz="1800" kern="1200" dirty="0" smtClean="0">
                        <a:solidFill>
                          <a:schemeClr val="dk1"/>
                        </a:solidFill>
                        <a:latin typeface="Times New Roman" panose="02020603050405020304" pitchFamily="18" charset="0"/>
                        <a:ea typeface="+mn-ea"/>
                        <a:cs typeface="Times New Roman" panose="02020603050405020304" pitchFamily="18" charset="0"/>
                      </a:endParaRPr>
                    </a:p>
                    <a:p>
                      <a:pPr marL="0" marR="0" indent="0" algn="l" defTabSz="1097006" rtl="0" eaLnBrk="1" fontAlgn="auto" latinLnBrk="0" hangingPunct="1">
                        <a:lnSpc>
                          <a:spcPct val="100000"/>
                        </a:lnSpc>
                        <a:spcBef>
                          <a:spcPts val="0"/>
                        </a:spcBef>
                        <a:spcAft>
                          <a:spcPts val="0"/>
                        </a:spcAft>
                        <a:buClrTx/>
                        <a:buSzTx/>
                        <a:buFont typeface="Wingdings" panose="05000000000000000000" pitchFamily="2" charset="2"/>
                        <a:buNone/>
                        <a:tabLst/>
                        <a:defRPr/>
                      </a:pPr>
                      <a:r>
                        <a:rPr lang="ru-RU" sz="1800" kern="1200" dirty="0" smtClean="0">
                          <a:solidFill>
                            <a:schemeClr val="dk1"/>
                          </a:solidFill>
                          <a:latin typeface="Times New Roman" panose="02020603050405020304" pitchFamily="18" charset="0"/>
                          <a:ea typeface="+mn-ea"/>
                          <a:cs typeface="Times New Roman" panose="02020603050405020304" pitchFamily="18" charset="0"/>
                        </a:rPr>
                        <a:t>5. ПРОВЕРКА </a:t>
                      </a:r>
                      <a:r>
                        <a:rPr lang="ru-RU" sz="1800" kern="1200" dirty="0" smtClean="0">
                          <a:solidFill>
                            <a:schemeClr val="dk1"/>
                          </a:solidFill>
                          <a:latin typeface="Times New Roman" panose="02020603050405020304" pitchFamily="18" charset="0"/>
                          <a:ea typeface="+mn-ea"/>
                          <a:cs typeface="Times New Roman" panose="02020603050405020304" pitchFamily="18" charset="0"/>
                        </a:rPr>
                        <a:t>ДАННЫХ РАЗДЕЛЬНОГО УЧЕТА РЕЗУЛЬТАТОВ ФИНАНСОВО-ХОЗЯЙСТВЕННОЙ ДЕЯТЕЛЬНОСТИ </a:t>
                      </a:r>
                      <a:r>
                        <a:rPr lang="ru-RU" sz="1800" kern="1200" dirty="0" smtClean="0">
                          <a:solidFill>
                            <a:schemeClr val="dk1"/>
                          </a:solidFill>
                          <a:latin typeface="Times New Roman" panose="02020603050405020304" pitchFamily="18" charset="0"/>
                          <a:ea typeface="+mn-ea"/>
                          <a:cs typeface="Times New Roman" panose="02020603050405020304" pitchFamily="18" charset="0"/>
                        </a:rPr>
                        <a:t>     И </a:t>
                      </a:r>
                      <a:r>
                        <a:rPr lang="ru-RU" sz="1800" kern="1200" dirty="0" smtClean="0">
                          <a:solidFill>
                            <a:schemeClr val="dk1"/>
                          </a:solidFill>
                          <a:latin typeface="Times New Roman" panose="02020603050405020304" pitchFamily="18" charset="0"/>
                          <a:ea typeface="+mn-ea"/>
                          <a:cs typeface="Times New Roman" panose="02020603050405020304" pitchFamily="18" charset="0"/>
                        </a:rPr>
                        <a:t>СТРУКТУРЫ ЦЕНЫ ГОСУДАРСТВЕННОГО КОНТРАКТА, КОНТРАКТА (ДОГОВОРА, СОГЛАШЕНИЯ)</a:t>
                      </a:r>
                    </a:p>
                    <a:p>
                      <a:pPr marL="0" marR="0" indent="0" algn="l" defTabSz="1097006"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ru-RU" sz="1800" kern="1200" dirty="0" smtClean="0">
                        <a:solidFill>
                          <a:schemeClr val="dk1"/>
                        </a:solidFill>
                        <a:latin typeface="Times New Roman" panose="02020603050405020304" pitchFamily="18" charset="0"/>
                        <a:ea typeface="+mn-ea"/>
                        <a:cs typeface="Times New Roman" panose="02020603050405020304" pitchFamily="18" charset="0"/>
                      </a:endParaRPr>
                    </a:p>
                  </a:txBody>
                  <a:tcPr>
                    <a:solidFill>
                      <a:schemeClr val="accent1">
                        <a:lumMod val="20000"/>
                        <a:lumOff val="80000"/>
                        <a:alpha val="69000"/>
                      </a:schemeClr>
                    </a:solidFill>
                  </a:tcPr>
                </a:tc>
              </a:tr>
              <a:tr h="926955">
                <a:tc>
                  <a:txBody>
                    <a:bodyPr/>
                    <a:lstStyle/>
                    <a:p>
                      <a:pPr marL="0" marR="0" indent="0" algn="l" defTabSz="1097006"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ru-RU" altLang="ru-RU" sz="1800" kern="1200" dirty="0" smtClean="0">
                        <a:solidFill>
                          <a:schemeClr val="tx1"/>
                        </a:solidFill>
                        <a:latin typeface="Times New Roman" panose="02020603050405020304" pitchFamily="18" charset="0"/>
                        <a:ea typeface="+mn-ea"/>
                        <a:cs typeface="Times New Roman" panose="02020603050405020304" pitchFamily="18" charset="0"/>
                      </a:endParaRPr>
                    </a:p>
                    <a:p>
                      <a:pPr marL="0" marR="0" indent="0" algn="l" defTabSz="1097006" rtl="0" eaLnBrk="1" fontAlgn="auto" latinLnBrk="0" hangingPunct="1">
                        <a:lnSpc>
                          <a:spcPct val="100000"/>
                        </a:lnSpc>
                        <a:spcBef>
                          <a:spcPts val="0"/>
                        </a:spcBef>
                        <a:spcAft>
                          <a:spcPts val="0"/>
                        </a:spcAft>
                        <a:buClrTx/>
                        <a:buSzTx/>
                        <a:buFont typeface="Wingdings" panose="05000000000000000000" pitchFamily="2" charset="2"/>
                        <a:buNone/>
                        <a:tabLst/>
                        <a:defRPr/>
                      </a:pPr>
                      <a:r>
                        <a:rPr lang="ru-RU" altLang="ru-RU" sz="1800" kern="1200" dirty="0" smtClean="0">
                          <a:solidFill>
                            <a:schemeClr val="tx1"/>
                          </a:solidFill>
                          <a:latin typeface="Times New Roman" panose="02020603050405020304" pitchFamily="18" charset="0"/>
                          <a:ea typeface="+mn-ea"/>
                          <a:cs typeface="Times New Roman" panose="02020603050405020304" pitchFamily="18" charset="0"/>
                        </a:rPr>
                        <a:t>6. ВЗАИМОДЕЙСТВИЕ </a:t>
                      </a:r>
                      <a:r>
                        <a:rPr lang="ru-RU" altLang="ru-RU" sz="1800" kern="1200" dirty="0" smtClean="0">
                          <a:solidFill>
                            <a:schemeClr val="tx1"/>
                          </a:solidFill>
                          <a:latin typeface="Times New Roman" panose="02020603050405020304" pitchFamily="18" charset="0"/>
                          <a:ea typeface="+mn-ea"/>
                          <a:cs typeface="Times New Roman" panose="02020603050405020304" pitchFamily="18" charset="0"/>
                        </a:rPr>
                        <a:t>С БАНКОМ</a:t>
                      </a:r>
                    </a:p>
                    <a:p>
                      <a:pPr marL="342900" marR="0" indent="-342900" algn="l" defTabSz="1097006"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ru-RU" altLang="ru-RU" sz="1800" kern="1200" dirty="0" smtClean="0">
                        <a:solidFill>
                          <a:schemeClr val="tx1"/>
                        </a:solidFill>
                        <a:latin typeface="Times New Roman" panose="02020603050405020304" pitchFamily="18" charset="0"/>
                        <a:ea typeface="+mn-ea"/>
                        <a:cs typeface="Times New Roman" panose="02020603050405020304" pitchFamily="18" charset="0"/>
                      </a:endParaRPr>
                    </a:p>
                  </a:txBody>
                  <a:tcPr>
                    <a:solidFill>
                      <a:schemeClr val="accent1">
                        <a:lumMod val="20000"/>
                        <a:lumOff val="80000"/>
                        <a:alpha val="69000"/>
                      </a:schemeClr>
                    </a:solidFill>
                  </a:tcPr>
                </a:tc>
              </a:tr>
            </a:tbl>
          </a:graphicData>
        </a:graphic>
      </p:graphicFrame>
      <p:sp>
        <p:nvSpPr>
          <p:cNvPr id="4" name="Номер слайда 2"/>
          <p:cNvSpPr txBox="1">
            <a:spLocks/>
          </p:cNvSpPr>
          <p:nvPr/>
        </p:nvSpPr>
        <p:spPr>
          <a:xfrm>
            <a:off x="11672267" y="9000613"/>
            <a:ext cx="994634" cy="511175"/>
          </a:xfrm>
          <a:prstGeom prst="rect">
            <a:avLst/>
          </a:prstGeom>
        </p:spPr>
        <p:txBody>
          <a:bodyPr vert="horz" lIns="107204" tIns="53608" rIns="107204" bIns="53608" rtlCol="0" anchor="ctr"/>
          <a:lstStyle>
            <a:defPPr>
              <a:defRPr lang="ru-RU"/>
            </a:defPPr>
            <a:lvl1pPr algn="r" rtl="0" fontAlgn="auto">
              <a:spcBef>
                <a:spcPts val="0"/>
              </a:spcBef>
              <a:spcAft>
                <a:spcPts val="0"/>
              </a:spcAft>
              <a:defRPr sz="1400" kern="1200">
                <a:solidFill>
                  <a:schemeClr val="tx1">
                    <a:tint val="75000"/>
                  </a:schemeClr>
                </a:solidFill>
                <a:latin typeface="+mn-lt"/>
                <a:ea typeface="+mn-ea"/>
                <a:cs typeface="+mn-cs"/>
              </a:defRPr>
            </a:lvl1pPr>
            <a:lvl2pPr marL="548322" algn="l" rtl="0" fontAlgn="base">
              <a:spcBef>
                <a:spcPct val="0"/>
              </a:spcBef>
              <a:spcAft>
                <a:spcPct val="0"/>
              </a:spcAft>
              <a:defRPr kern="1200">
                <a:solidFill>
                  <a:schemeClr val="tx1"/>
                </a:solidFill>
                <a:latin typeface="Calibri" pitchFamily="34" charset="0"/>
                <a:ea typeface="+mn-ea"/>
                <a:cs typeface="Arial" charset="0"/>
              </a:defRPr>
            </a:lvl2pPr>
            <a:lvl3pPr marL="1096644" algn="l" rtl="0" fontAlgn="base">
              <a:spcBef>
                <a:spcPct val="0"/>
              </a:spcBef>
              <a:spcAft>
                <a:spcPct val="0"/>
              </a:spcAft>
              <a:defRPr kern="1200">
                <a:solidFill>
                  <a:schemeClr val="tx1"/>
                </a:solidFill>
                <a:latin typeface="Calibri" pitchFamily="34" charset="0"/>
                <a:ea typeface="+mn-ea"/>
                <a:cs typeface="Arial" charset="0"/>
              </a:defRPr>
            </a:lvl3pPr>
            <a:lvl4pPr marL="1644965" algn="l" rtl="0" fontAlgn="base">
              <a:spcBef>
                <a:spcPct val="0"/>
              </a:spcBef>
              <a:spcAft>
                <a:spcPct val="0"/>
              </a:spcAft>
              <a:defRPr kern="1200">
                <a:solidFill>
                  <a:schemeClr val="tx1"/>
                </a:solidFill>
                <a:latin typeface="Calibri" pitchFamily="34" charset="0"/>
                <a:ea typeface="+mn-ea"/>
                <a:cs typeface="Arial" charset="0"/>
              </a:defRPr>
            </a:lvl4pPr>
            <a:lvl5pPr marL="2193287" algn="l" rtl="0" fontAlgn="base">
              <a:spcBef>
                <a:spcPct val="0"/>
              </a:spcBef>
              <a:spcAft>
                <a:spcPct val="0"/>
              </a:spcAft>
              <a:defRPr kern="1200">
                <a:solidFill>
                  <a:schemeClr val="tx1"/>
                </a:solidFill>
                <a:latin typeface="Calibri" pitchFamily="34" charset="0"/>
                <a:ea typeface="+mn-ea"/>
                <a:cs typeface="Arial" charset="0"/>
              </a:defRPr>
            </a:lvl5pPr>
            <a:lvl6pPr marL="2741609" algn="l" defTabSz="1096644" rtl="0" eaLnBrk="1" latinLnBrk="0" hangingPunct="1">
              <a:defRPr kern="1200">
                <a:solidFill>
                  <a:schemeClr val="tx1"/>
                </a:solidFill>
                <a:latin typeface="Calibri" pitchFamily="34" charset="0"/>
                <a:ea typeface="+mn-ea"/>
                <a:cs typeface="Arial" charset="0"/>
              </a:defRPr>
            </a:lvl6pPr>
            <a:lvl7pPr marL="3289931" algn="l" defTabSz="1096644" rtl="0" eaLnBrk="1" latinLnBrk="0" hangingPunct="1">
              <a:defRPr kern="1200">
                <a:solidFill>
                  <a:schemeClr val="tx1"/>
                </a:solidFill>
                <a:latin typeface="Calibri" pitchFamily="34" charset="0"/>
                <a:ea typeface="+mn-ea"/>
                <a:cs typeface="Arial" charset="0"/>
              </a:defRPr>
            </a:lvl7pPr>
            <a:lvl8pPr marL="3838252" algn="l" defTabSz="1096644" rtl="0" eaLnBrk="1" latinLnBrk="0" hangingPunct="1">
              <a:defRPr kern="1200">
                <a:solidFill>
                  <a:schemeClr val="tx1"/>
                </a:solidFill>
                <a:latin typeface="Calibri" pitchFamily="34" charset="0"/>
                <a:ea typeface="+mn-ea"/>
                <a:cs typeface="Arial" charset="0"/>
              </a:defRPr>
            </a:lvl8pPr>
            <a:lvl9pPr marL="4386574" algn="l" defTabSz="1096644" rtl="0" eaLnBrk="1" latinLnBrk="0" hangingPunct="1">
              <a:defRPr kern="1200">
                <a:solidFill>
                  <a:schemeClr val="tx1"/>
                </a:solidFill>
                <a:latin typeface="Calibri" pitchFamily="34" charset="0"/>
                <a:ea typeface="+mn-ea"/>
                <a:cs typeface="Arial" charset="0"/>
              </a:defRPr>
            </a:lvl9pPr>
          </a:lstStyle>
          <a:p>
            <a:pPr>
              <a:defRPr/>
            </a:pPr>
            <a:r>
              <a:rPr lang="ru-RU" dirty="0" smtClean="0">
                <a:solidFill>
                  <a:prstClr val="black">
                    <a:tint val="75000"/>
                  </a:prstClr>
                </a:solidFill>
              </a:rPr>
              <a:t>51</a:t>
            </a:r>
            <a:endParaRPr lang="ru-RU" dirty="0">
              <a:solidFill>
                <a:prstClr val="black">
                  <a:tint val="75000"/>
                </a:prstClr>
              </a:solidFill>
            </a:endParaRPr>
          </a:p>
        </p:txBody>
      </p:sp>
    </p:spTree>
    <p:extLst>
      <p:ext uri="{BB962C8B-B14F-4D97-AF65-F5344CB8AC3E}">
        <p14:creationId xmlns:p14="http://schemas.microsoft.com/office/powerpoint/2010/main" val="13988123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a:xfrm>
            <a:off x="9785409" y="8952140"/>
            <a:ext cx="2880360" cy="511175"/>
          </a:xfrm>
        </p:spPr>
        <p:txBody>
          <a:bodyPr/>
          <a:lstStyle/>
          <a:p>
            <a:pPr>
              <a:defRPr/>
            </a:pPr>
            <a:fld id="{47EA9584-6FC9-446B-89E9-C9D48C4D1663}" type="slidenum">
              <a:rPr lang="ru-RU" smtClean="0">
                <a:solidFill>
                  <a:prstClr val="black">
                    <a:tint val="75000"/>
                  </a:prstClr>
                </a:solidFill>
              </a:rPr>
              <a:pPr>
                <a:defRPr/>
              </a:pPr>
              <a:t>52</a:t>
            </a:fld>
            <a:endParaRPr lang="ru-RU">
              <a:solidFill>
                <a:prstClr val="black">
                  <a:tint val="75000"/>
                </a:prstClr>
              </a:solidFill>
            </a:endParaRPr>
          </a:p>
        </p:txBody>
      </p:sp>
      <p:sp>
        <p:nvSpPr>
          <p:cNvPr id="6" name="TextBox 5"/>
          <p:cNvSpPr txBox="1"/>
          <p:nvPr/>
        </p:nvSpPr>
        <p:spPr>
          <a:xfrm>
            <a:off x="476252" y="428000"/>
            <a:ext cx="11623600" cy="723960"/>
          </a:xfrm>
          <a:prstGeom prst="rect">
            <a:avLst/>
          </a:prstGeom>
          <a:noFill/>
        </p:spPr>
        <p:txBody>
          <a:bodyPr wrap="square" lIns="107354" tIns="53679" rIns="107354" bIns="53679" rtlCol="0">
            <a:spAutoFit/>
          </a:bodyPr>
          <a:lstStyle/>
          <a:p>
            <a:pPr algn="ctr"/>
            <a:r>
              <a:rPr lang="ru-RU" sz="20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ПЕРСПЕКТИВНАЯ </a:t>
            </a:r>
            <a:r>
              <a:rPr lang="ru-RU" sz="20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ОРГАНИЗАЦИОННО-ФУНКЦИОНАЛЬНАЯ МОДЕЛЬ </a:t>
            </a:r>
          </a:p>
          <a:p>
            <a:pPr algn="ctr"/>
            <a:r>
              <a:rPr lang="ru-RU" sz="20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КАЗНАЧЕЙСКОГО </a:t>
            </a:r>
            <a:r>
              <a:rPr lang="ru-RU" sz="20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СОПРОВОЖДЕНИЯ</a:t>
            </a:r>
          </a:p>
        </p:txBody>
      </p:sp>
      <p:pic>
        <p:nvPicPr>
          <p:cNvPr id="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1041" t="15161" r="21258" b="14999"/>
          <a:stretch/>
        </p:blipFill>
        <p:spPr bwMode="auto">
          <a:xfrm>
            <a:off x="476250" y="1214655"/>
            <a:ext cx="11925300" cy="7872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4917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3469133" y="1509492"/>
            <a:ext cx="1162050" cy="538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225" tIns="45608" rIns="91225" bIns="45608" rtlCol="0" anchor="ctr"/>
          <a:lstStyle/>
          <a:p>
            <a:pPr algn="ctr"/>
            <a:endParaRPr lang="ru-RU" dirty="0">
              <a:solidFill>
                <a:prstClr val="white"/>
              </a:solidFill>
            </a:endParaRPr>
          </a:p>
        </p:txBody>
      </p:sp>
      <p:sp>
        <p:nvSpPr>
          <p:cNvPr id="7" name="Прямоугольник 6"/>
          <p:cNvSpPr/>
          <p:nvPr/>
        </p:nvSpPr>
        <p:spPr>
          <a:xfrm>
            <a:off x="212654" y="233724"/>
            <a:ext cx="12388319" cy="723873"/>
          </a:xfrm>
          <a:prstGeom prst="rect">
            <a:avLst/>
          </a:prstGeom>
        </p:spPr>
        <p:txBody>
          <a:bodyPr wrap="square" lIns="107269" tIns="53636" rIns="107269" bIns="53636">
            <a:spAutoFit/>
          </a:bodyPr>
          <a:lstStyle/>
          <a:p>
            <a:pPr algn="ctr" defTabSz="1072304" fontAlgn="auto">
              <a:spcBef>
                <a:spcPts val="0"/>
              </a:spcBef>
              <a:spcAft>
                <a:spcPts val="0"/>
              </a:spcAft>
            </a:pPr>
            <a:r>
              <a:rPr lang="ru-RU" altLang="ru-RU" sz="2000" b="1" dirty="0">
                <a:solidFill>
                  <a:prstClr val="black"/>
                </a:solidFill>
                <a:latin typeface="Times New Roman" panose="02020603050405020304" pitchFamily="18" charset="0"/>
                <a:cs typeface="Times New Roman" panose="02020603050405020304" pitchFamily="18" charset="0"/>
              </a:rPr>
              <a:t>ПРОМЕЖУТОЧНЫЕ РЕЗУЛЬТАТЫ КАЗНАЧЕЙСКОГО СОПРОВОЖДЕНИЯ ЦЕЛЕВЫХ СРЕДСТВ </a:t>
            </a:r>
          </a:p>
          <a:p>
            <a:pPr algn="ctr" defTabSz="1072304" fontAlgn="auto">
              <a:spcBef>
                <a:spcPts val="0"/>
              </a:spcBef>
              <a:spcAft>
                <a:spcPts val="0"/>
              </a:spcAft>
            </a:pPr>
            <a:r>
              <a:rPr lang="ru-RU" altLang="ru-RU" sz="2000" b="1" dirty="0">
                <a:solidFill>
                  <a:prstClr val="black"/>
                </a:solidFill>
                <a:latin typeface="Times New Roman" panose="02020603050405020304" pitchFamily="18" charset="0"/>
                <a:cs typeface="Times New Roman" panose="02020603050405020304" pitchFamily="18" charset="0"/>
              </a:rPr>
              <a:t>(ПО </a:t>
            </a:r>
            <a:r>
              <a:rPr lang="ru-RU" altLang="ru-RU" sz="2000" b="1" dirty="0">
                <a:solidFill>
                  <a:prstClr val="black"/>
                </a:solidFill>
                <a:latin typeface="Times New Roman" panose="02020603050405020304" pitchFamily="18" charset="0"/>
                <a:cs typeface="Times New Roman" panose="02020603050405020304" pitchFamily="18" charset="0"/>
              </a:rPr>
              <a:t>СОСТОЯНИЮ НА </a:t>
            </a:r>
            <a:r>
              <a:rPr lang="ru-RU" altLang="ru-RU" sz="2000" b="1" dirty="0">
                <a:solidFill>
                  <a:prstClr val="black"/>
                </a:solidFill>
                <a:latin typeface="Times New Roman" panose="02020603050405020304" pitchFamily="18" charset="0"/>
                <a:cs typeface="Times New Roman" panose="02020603050405020304" pitchFamily="18" charset="0"/>
              </a:rPr>
              <a:t>10 СЕНТЯБРЯ </a:t>
            </a:r>
            <a:r>
              <a:rPr lang="ru-RU" altLang="ru-RU" sz="2000" b="1" dirty="0">
                <a:solidFill>
                  <a:prstClr val="black"/>
                </a:solidFill>
                <a:latin typeface="Times New Roman" panose="02020603050405020304" pitchFamily="18" charset="0"/>
                <a:cs typeface="Times New Roman" panose="02020603050405020304" pitchFamily="18" charset="0"/>
              </a:rPr>
              <a:t>2018 </a:t>
            </a:r>
            <a:r>
              <a:rPr lang="ru-RU" altLang="ru-RU" sz="2000" b="1" dirty="0">
                <a:solidFill>
                  <a:prstClr val="black"/>
                </a:solidFill>
                <a:latin typeface="Times New Roman" panose="02020603050405020304" pitchFamily="18" charset="0"/>
                <a:cs typeface="Times New Roman" panose="02020603050405020304" pitchFamily="18" charset="0"/>
              </a:rPr>
              <a:t>ГОДА)</a:t>
            </a:r>
            <a:endParaRPr lang="ru-RU" altLang="ru-RU" sz="2000" b="1" dirty="0">
              <a:solidFill>
                <a:prstClr val="black"/>
              </a:solidFill>
              <a:latin typeface="Times New Roman" panose="02020603050405020304" pitchFamily="18" charset="0"/>
              <a:cs typeface="Times New Roman" panose="02020603050405020304" pitchFamily="18" charset="0"/>
            </a:endParaRPr>
          </a:p>
        </p:txBody>
      </p:sp>
      <p:graphicFrame>
        <p:nvGraphicFramePr>
          <p:cNvPr id="9" name="Таблица 8"/>
          <p:cNvGraphicFramePr>
            <a:graphicFrameLocks noGrp="1"/>
          </p:cNvGraphicFramePr>
          <p:nvPr>
            <p:extLst>
              <p:ext uri="{D42A27DB-BD31-4B8C-83A1-F6EECF244321}">
                <p14:modId xmlns:p14="http://schemas.microsoft.com/office/powerpoint/2010/main" val="1676552850"/>
              </p:ext>
            </p:extLst>
          </p:nvPr>
        </p:nvGraphicFramePr>
        <p:xfrm>
          <a:off x="212651" y="1319406"/>
          <a:ext cx="12367055" cy="7682833"/>
        </p:xfrm>
        <a:graphic>
          <a:graphicData uri="http://schemas.openxmlformats.org/drawingml/2006/table">
            <a:tbl>
              <a:tblPr firstRow="1" bandRow="1">
                <a:effectLst>
                  <a:outerShdw blurRad="114300" dist="38100" dir="3000000" algn="tl" rotWithShape="0">
                    <a:prstClr val="black">
                      <a:alpha val="40000"/>
                    </a:prstClr>
                  </a:outerShdw>
                </a:effectLst>
                <a:tableStyleId>{F5AB1C69-6EDB-4FF4-983F-18BD219EF322}</a:tableStyleId>
              </a:tblPr>
              <a:tblGrid>
                <a:gridCol w="2817629"/>
                <a:gridCol w="1233377"/>
                <a:gridCol w="1641426"/>
                <a:gridCol w="1269681"/>
                <a:gridCol w="1378227"/>
                <a:gridCol w="1442035"/>
                <a:gridCol w="1365467"/>
                <a:gridCol w="1219213"/>
              </a:tblGrid>
              <a:tr h="1566827">
                <a:tc>
                  <a:txBody>
                    <a:bodyPr/>
                    <a:lstStyle/>
                    <a:p>
                      <a:pPr algn="ctr"/>
                      <a:r>
                        <a:rPr lang="ru-RU" sz="1500" b="0" i="1" kern="1200" baseline="0" dirty="0" smtClean="0">
                          <a:solidFill>
                            <a:schemeClr val="tx1"/>
                          </a:solidFill>
                          <a:effectLst/>
                          <a:latin typeface="Times New Roman" panose="02020603050405020304" pitchFamily="18" charset="0"/>
                          <a:ea typeface="+mn-ea"/>
                          <a:cs typeface="Times New Roman" panose="02020603050405020304" pitchFamily="18" charset="0"/>
                        </a:rPr>
                        <a:t>Наименование показателя</a:t>
                      </a:r>
                      <a:endParaRPr lang="ru-RU" sz="1500" b="0" i="1" kern="1200" baseline="0" dirty="0">
                        <a:solidFill>
                          <a:schemeClr val="tx1"/>
                        </a:solidFill>
                        <a:effectLst/>
                        <a:latin typeface="Times New Roman" panose="02020603050405020304" pitchFamily="18" charset="0"/>
                        <a:ea typeface="+mn-ea"/>
                        <a:cs typeface="Times New Roman" panose="02020603050405020304" pitchFamily="18" charset="0"/>
                      </a:endParaRPr>
                    </a:p>
                  </a:txBody>
                  <a:tcPr marL="37800" marR="37800" marT="50400" marB="50400" anchor="ctr">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rgbClr val="EBF6F9"/>
                    </a:solidFill>
                  </a:tcPr>
                </a:tc>
                <a:tc>
                  <a:txBody>
                    <a:bodyPr/>
                    <a:lstStyle/>
                    <a:p>
                      <a:pPr algn="ctr"/>
                      <a:r>
                        <a:rPr lang="ru-RU" sz="1500" b="0" i="1" kern="1200" baseline="0" dirty="0" smtClean="0">
                          <a:solidFill>
                            <a:schemeClr val="tx1"/>
                          </a:solidFill>
                          <a:effectLst/>
                          <a:latin typeface="Times New Roman" panose="02020603050405020304" pitchFamily="18" charset="0"/>
                          <a:ea typeface="+mn-ea"/>
                          <a:cs typeface="Times New Roman" panose="02020603050405020304" pitchFamily="18" charset="0"/>
                        </a:rPr>
                        <a:t>Количество юридических</a:t>
                      </a:r>
                    </a:p>
                    <a:p>
                      <a:pPr algn="ctr"/>
                      <a:r>
                        <a:rPr lang="ru-RU" sz="1500" b="0" i="1" kern="1200" baseline="0" dirty="0" smtClean="0">
                          <a:solidFill>
                            <a:schemeClr val="tx1"/>
                          </a:solidFill>
                          <a:effectLst/>
                          <a:latin typeface="Times New Roman" panose="02020603050405020304" pitchFamily="18" charset="0"/>
                          <a:ea typeface="+mn-ea"/>
                          <a:cs typeface="Times New Roman" panose="02020603050405020304" pitchFamily="18" charset="0"/>
                        </a:rPr>
                        <a:t>лиц</a:t>
                      </a:r>
                      <a:endParaRPr lang="ru-RU" sz="1500" b="0" i="1" kern="1200" baseline="0" dirty="0">
                        <a:solidFill>
                          <a:schemeClr val="tx1"/>
                        </a:solidFill>
                        <a:effectLst/>
                        <a:latin typeface="Times New Roman" panose="02020603050405020304" pitchFamily="18" charset="0"/>
                        <a:ea typeface="+mn-ea"/>
                        <a:cs typeface="Times New Roman" panose="02020603050405020304" pitchFamily="18" charset="0"/>
                      </a:endParaRPr>
                    </a:p>
                  </a:txBody>
                  <a:tcPr marL="37800" marR="37800" marT="50400" marB="504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rgbClr val="EBF6F9"/>
                    </a:solidFill>
                  </a:tcPr>
                </a:tc>
                <a:tc>
                  <a:txBody>
                    <a:bodyPr/>
                    <a:lstStyle/>
                    <a:p>
                      <a:pPr marL="0" algn="ctr" defTabSz="1096644" rtl="0" eaLnBrk="1" fontAlgn="ctr" latinLnBrk="0" hangingPunct="1"/>
                      <a:r>
                        <a:rPr lang="ru-RU" sz="1500" b="0" i="1" kern="1200" baseline="0" dirty="0" smtClean="0">
                          <a:solidFill>
                            <a:schemeClr val="tx1"/>
                          </a:solidFill>
                          <a:effectLst/>
                          <a:latin typeface="Times New Roman" panose="02020603050405020304" pitchFamily="18" charset="0"/>
                          <a:ea typeface="+mn-ea"/>
                          <a:cs typeface="Times New Roman" panose="02020603050405020304" pitchFamily="18" charset="0"/>
                        </a:rPr>
                        <a:t>Количество государственных контрактов (контрактов), договоров (соглашений)</a:t>
                      </a:r>
                      <a:endParaRPr lang="ru-RU" sz="1500" b="0" i="1" kern="1200" baseline="0" dirty="0">
                        <a:solidFill>
                          <a:schemeClr val="tx1"/>
                        </a:solidFill>
                        <a:effectLst/>
                        <a:latin typeface="Times New Roman" panose="02020603050405020304" pitchFamily="18" charset="0"/>
                        <a:ea typeface="+mn-ea"/>
                        <a:cs typeface="Times New Roman" panose="02020603050405020304" pitchFamily="18" charset="0"/>
                      </a:endParaRPr>
                    </a:p>
                  </a:txBody>
                  <a:tcPr marL="36000" marR="36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rgbClr val="EBF6F9"/>
                    </a:solidFill>
                  </a:tcPr>
                </a:tc>
                <a:tc>
                  <a:txBody>
                    <a:bodyPr/>
                    <a:lstStyle/>
                    <a:p>
                      <a:pPr marL="0" algn="ctr" defTabSz="1096644" rtl="0" eaLnBrk="1" fontAlgn="ctr" latinLnBrk="0" hangingPunct="1"/>
                      <a:r>
                        <a:rPr lang="ru-RU" sz="1500" b="0" i="1" kern="1200" baseline="0" dirty="0" smtClean="0">
                          <a:solidFill>
                            <a:schemeClr val="tx1"/>
                          </a:solidFill>
                          <a:effectLst/>
                          <a:latin typeface="Times New Roman" panose="02020603050405020304" pitchFamily="18" charset="0"/>
                          <a:ea typeface="+mn-ea"/>
                          <a:cs typeface="Times New Roman" panose="02020603050405020304" pitchFamily="18" charset="0"/>
                        </a:rPr>
                        <a:t>Количество </a:t>
                      </a:r>
                      <a:r>
                        <a:rPr lang="ru-RU" sz="1500" b="0" i="1" kern="1200" baseline="0" dirty="0">
                          <a:solidFill>
                            <a:schemeClr val="tx1"/>
                          </a:solidFill>
                          <a:effectLst/>
                          <a:latin typeface="Times New Roman" panose="02020603050405020304" pitchFamily="18" charset="0"/>
                          <a:ea typeface="+mn-ea"/>
                          <a:cs typeface="Times New Roman" panose="02020603050405020304" pitchFamily="18" charset="0"/>
                        </a:rPr>
                        <a:t>лицевых счетов, открытых </a:t>
                      </a:r>
                      <a:r>
                        <a:rPr lang="ru-RU" sz="1500" b="0" i="1" kern="1200" baseline="0" dirty="0" smtClean="0">
                          <a:solidFill>
                            <a:schemeClr val="tx1"/>
                          </a:solidFill>
                          <a:effectLst/>
                          <a:latin typeface="Times New Roman" panose="02020603050405020304" pitchFamily="18" charset="0"/>
                          <a:ea typeface="+mn-ea"/>
                          <a:cs typeface="Times New Roman" panose="02020603050405020304" pitchFamily="18" charset="0"/>
                        </a:rPr>
                        <a:t>юр. </a:t>
                      </a:r>
                      <a:r>
                        <a:rPr lang="ru-RU" sz="1500" b="0" i="1" kern="1200" baseline="0" dirty="0">
                          <a:solidFill>
                            <a:schemeClr val="tx1"/>
                          </a:solidFill>
                          <a:effectLst/>
                          <a:latin typeface="Times New Roman" panose="02020603050405020304" pitchFamily="18" charset="0"/>
                          <a:ea typeface="+mn-ea"/>
                          <a:cs typeface="Times New Roman" panose="02020603050405020304" pitchFamily="18" charset="0"/>
                        </a:rPr>
                        <a:t>лицам </a:t>
                      </a:r>
                      <a:endParaRPr lang="ru-RU" sz="1500" b="0" i="1"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pPr marL="0" algn="ctr" defTabSz="1096644" rtl="0" eaLnBrk="1" fontAlgn="ctr" latinLnBrk="0" hangingPunct="1"/>
                      <a:r>
                        <a:rPr lang="ru-RU" sz="1500" b="0" i="1" kern="1200" baseline="0" dirty="0" smtClean="0">
                          <a:solidFill>
                            <a:schemeClr val="tx1"/>
                          </a:solidFill>
                          <a:effectLst/>
                          <a:latin typeface="Times New Roman" panose="02020603050405020304" pitchFamily="18" charset="0"/>
                          <a:ea typeface="+mn-ea"/>
                          <a:cs typeface="Times New Roman" panose="02020603050405020304" pitchFamily="18" charset="0"/>
                        </a:rPr>
                        <a:t>в  ТОФК</a:t>
                      </a:r>
                      <a:endParaRPr lang="ru-RU" sz="1500" b="0" i="1" kern="1200" baseline="0" dirty="0">
                        <a:solidFill>
                          <a:schemeClr val="tx1"/>
                        </a:solidFill>
                        <a:effectLst/>
                        <a:latin typeface="Times New Roman" panose="02020603050405020304" pitchFamily="18" charset="0"/>
                        <a:ea typeface="+mn-ea"/>
                        <a:cs typeface="Times New Roman" panose="02020603050405020304" pitchFamily="18" charset="0"/>
                      </a:endParaRPr>
                    </a:p>
                  </a:txBody>
                  <a:tcPr marL="36000" marR="36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rgbClr val="EBF6F9"/>
                    </a:solidFill>
                  </a:tcPr>
                </a:tc>
                <a:tc>
                  <a:txBody>
                    <a:bodyPr/>
                    <a:lstStyle/>
                    <a:p>
                      <a:pPr marL="0" algn="ctr" defTabSz="1096644" rtl="0" eaLnBrk="1" fontAlgn="ctr" latinLnBrk="0" hangingPunct="1"/>
                      <a:r>
                        <a:rPr lang="ru-RU" sz="1500" b="0" i="1" kern="1200" baseline="0" dirty="0" smtClean="0">
                          <a:solidFill>
                            <a:schemeClr val="tx1"/>
                          </a:solidFill>
                          <a:effectLst/>
                          <a:latin typeface="Times New Roman" panose="02020603050405020304" pitchFamily="18" charset="0"/>
                          <a:ea typeface="+mn-ea"/>
                          <a:cs typeface="Times New Roman" panose="02020603050405020304" pitchFamily="18" charset="0"/>
                        </a:rPr>
                        <a:t>Остатки </a:t>
                      </a:r>
                    </a:p>
                    <a:p>
                      <a:pPr marL="0" algn="ctr" defTabSz="1096644" rtl="0" eaLnBrk="1" fontAlgn="ctr" latinLnBrk="0" hangingPunct="1"/>
                      <a:r>
                        <a:rPr lang="ru-RU" sz="1500" b="0" i="1" kern="1200" baseline="0" dirty="0" smtClean="0">
                          <a:solidFill>
                            <a:schemeClr val="tx1"/>
                          </a:solidFill>
                          <a:effectLst/>
                          <a:latin typeface="Times New Roman" panose="02020603050405020304" pitchFamily="18" charset="0"/>
                          <a:ea typeface="+mn-ea"/>
                          <a:cs typeface="Times New Roman" panose="02020603050405020304" pitchFamily="18" charset="0"/>
                        </a:rPr>
                        <a:t>на л/счетах юр. лиц, </a:t>
                      </a:r>
                      <a:r>
                        <a:rPr lang="ru-RU" sz="1500" b="0" i="1" kern="1200" baseline="0" dirty="0">
                          <a:solidFill>
                            <a:schemeClr val="tx1"/>
                          </a:solidFill>
                          <a:effectLst/>
                          <a:latin typeface="Times New Roman" panose="02020603050405020304" pitchFamily="18" charset="0"/>
                          <a:ea typeface="+mn-ea"/>
                          <a:cs typeface="Times New Roman" panose="02020603050405020304" pitchFamily="18" charset="0"/>
                        </a:rPr>
                        <a:t>открытых </a:t>
                      </a:r>
                      <a:endParaRPr lang="ru-RU" sz="1500" b="0" i="1"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pPr marL="0" algn="ctr" defTabSz="1096644" rtl="0" eaLnBrk="1" fontAlgn="ctr" latinLnBrk="0" hangingPunct="1"/>
                      <a:r>
                        <a:rPr lang="ru-RU" sz="1500" b="0" i="1" kern="1200" baseline="0" dirty="0" smtClean="0">
                          <a:solidFill>
                            <a:schemeClr val="tx1"/>
                          </a:solidFill>
                          <a:effectLst/>
                          <a:latin typeface="Times New Roman" panose="02020603050405020304" pitchFamily="18" charset="0"/>
                          <a:ea typeface="+mn-ea"/>
                          <a:cs typeface="Times New Roman" panose="02020603050405020304" pitchFamily="18" charset="0"/>
                        </a:rPr>
                        <a:t>в ТОФК на 01.01.2018</a:t>
                      </a:r>
                      <a:endParaRPr lang="ru-RU" sz="1500" b="0" i="1" kern="1200" baseline="0" dirty="0">
                        <a:solidFill>
                          <a:schemeClr val="tx1"/>
                        </a:solidFill>
                        <a:effectLst/>
                        <a:latin typeface="Times New Roman" panose="02020603050405020304" pitchFamily="18" charset="0"/>
                        <a:ea typeface="+mn-ea"/>
                        <a:cs typeface="Times New Roman" panose="02020603050405020304" pitchFamily="18" charset="0"/>
                      </a:endParaRPr>
                    </a:p>
                  </a:txBody>
                  <a:tcPr marL="36000" marR="36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rgbClr val="EBF6F9"/>
                    </a:solidFill>
                  </a:tcPr>
                </a:tc>
                <a:tc>
                  <a:txBody>
                    <a:bodyPr/>
                    <a:lstStyle/>
                    <a:p>
                      <a:pPr marL="0" algn="ctr" defTabSz="1096644" rtl="0" eaLnBrk="1" fontAlgn="ctr" latinLnBrk="0" hangingPunct="1"/>
                      <a:r>
                        <a:rPr lang="ru-RU" sz="1500" b="0" i="1" kern="1200" baseline="0" dirty="0" smtClean="0">
                          <a:solidFill>
                            <a:schemeClr val="tx1"/>
                          </a:solidFill>
                          <a:effectLst/>
                          <a:latin typeface="Times New Roman" panose="02020603050405020304" pitchFamily="18" charset="0"/>
                          <a:ea typeface="+mn-ea"/>
                          <a:cs typeface="Times New Roman" panose="02020603050405020304" pitchFamily="18" charset="0"/>
                        </a:rPr>
                        <a:t>Поступило</a:t>
                      </a:r>
                    </a:p>
                    <a:p>
                      <a:pPr marL="0" algn="ctr" defTabSz="1096644" rtl="0" eaLnBrk="1" fontAlgn="ctr" latinLnBrk="0" hangingPunct="1"/>
                      <a:r>
                        <a:rPr lang="ru-RU" sz="1500" b="0" i="1"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1500" b="0" i="1" kern="1200" baseline="0" dirty="0">
                          <a:solidFill>
                            <a:schemeClr val="tx1"/>
                          </a:solidFill>
                          <a:effectLst/>
                          <a:latin typeface="Times New Roman" panose="02020603050405020304" pitchFamily="18" charset="0"/>
                          <a:ea typeface="+mn-ea"/>
                          <a:cs typeface="Times New Roman" panose="02020603050405020304" pitchFamily="18" charset="0"/>
                        </a:rPr>
                        <a:t>в </a:t>
                      </a:r>
                      <a:r>
                        <a:rPr lang="ru-RU" sz="1500" b="0" i="1" kern="1200" baseline="0" dirty="0" smtClean="0">
                          <a:solidFill>
                            <a:schemeClr val="tx1"/>
                          </a:solidFill>
                          <a:effectLst/>
                          <a:latin typeface="Times New Roman" panose="02020603050405020304" pitchFamily="18" charset="0"/>
                          <a:ea typeface="+mn-ea"/>
                          <a:cs typeface="Times New Roman" panose="02020603050405020304" pitchFamily="18" charset="0"/>
                        </a:rPr>
                        <a:t>2018 году </a:t>
                      </a:r>
                    </a:p>
                    <a:p>
                      <a:pPr marL="0" algn="ctr" defTabSz="1096644" rtl="0" eaLnBrk="1" fontAlgn="ctr" latinLnBrk="0" hangingPunct="1"/>
                      <a:r>
                        <a:rPr lang="ru-RU" sz="1500" b="0" i="1" kern="1200" baseline="0" dirty="0" smtClean="0">
                          <a:solidFill>
                            <a:schemeClr val="tx1"/>
                          </a:solidFill>
                          <a:effectLst/>
                          <a:latin typeface="Times New Roman" panose="02020603050405020304" pitchFamily="18" charset="0"/>
                          <a:ea typeface="+mn-ea"/>
                          <a:cs typeface="Times New Roman" panose="02020603050405020304" pitchFamily="18" charset="0"/>
                        </a:rPr>
                        <a:t>на </a:t>
                      </a:r>
                      <a:r>
                        <a:rPr lang="ru-RU" sz="1500" b="0" i="1" kern="1200" baseline="0" dirty="0">
                          <a:solidFill>
                            <a:schemeClr val="tx1"/>
                          </a:solidFill>
                          <a:effectLst/>
                          <a:latin typeface="Times New Roman" panose="02020603050405020304" pitchFamily="18" charset="0"/>
                          <a:ea typeface="+mn-ea"/>
                          <a:cs typeface="Times New Roman" panose="02020603050405020304" pitchFamily="18" charset="0"/>
                        </a:rPr>
                        <a:t>л/счета </a:t>
                      </a:r>
                      <a:endParaRPr lang="ru-RU" sz="1500" b="0" i="1"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pPr marL="0" algn="ctr" defTabSz="1096644" rtl="0" eaLnBrk="1" fontAlgn="ctr" latinLnBrk="0" hangingPunct="1"/>
                      <a:r>
                        <a:rPr lang="ru-RU" sz="1500" b="0" i="1" kern="1200" baseline="0" dirty="0" smtClean="0">
                          <a:solidFill>
                            <a:schemeClr val="tx1"/>
                          </a:solidFill>
                          <a:effectLst/>
                          <a:latin typeface="Times New Roman" panose="02020603050405020304" pitchFamily="18" charset="0"/>
                          <a:ea typeface="+mn-ea"/>
                          <a:cs typeface="Times New Roman" panose="02020603050405020304" pitchFamily="18" charset="0"/>
                        </a:rPr>
                        <a:t>юр. </a:t>
                      </a:r>
                      <a:r>
                        <a:rPr lang="ru-RU" sz="1500" b="0" i="1" kern="1200" baseline="0" dirty="0">
                          <a:solidFill>
                            <a:schemeClr val="tx1"/>
                          </a:solidFill>
                          <a:effectLst/>
                          <a:latin typeface="Times New Roman" panose="02020603050405020304" pitchFamily="18" charset="0"/>
                          <a:ea typeface="+mn-ea"/>
                          <a:cs typeface="Times New Roman" panose="02020603050405020304" pitchFamily="18" charset="0"/>
                        </a:rPr>
                        <a:t>лиц, </a:t>
                      </a:r>
                      <a:r>
                        <a:rPr lang="ru-RU" sz="1500" b="0" i="1" kern="1200" baseline="0" dirty="0" smtClean="0">
                          <a:solidFill>
                            <a:schemeClr val="tx1"/>
                          </a:solidFill>
                          <a:effectLst/>
                          <a:latin typeface="Times New Roman" panose="02020603050405020304" pitchFamily="18" charset="0"/>
                          <a:ea typeface="+mn-ea"/>
                          <a:cs typeface="Times New Roman" panose="02020603050405020304" pitchFamily="18" charset="0"/>
                        </a:rPr>
                        <a:t>открытые</a:t>
                      </a:r>
                    </a:p>
                    <a:p>
                      <a:pPr marL="0" algn="ctr" defTabSz="1096644" rtl="0" eaLnBrk="1" fontAlgn="ctr" latinLnBrk="0" hangingPunct="1"/>
                      <a:r>
                        <a:rPr lang="ru-RU" sz="1500" b="0" i="1" kern="1200" baseline="0" dirty="0" smtClean="0">
                          <a:solidFill>
                            <a:schemeClr val="tx1"/>
                          </a:solidFill>
                          <a:effectLst/>
                          <a:latin typeface="Times New Roman" panose="02020603050405020304" pitchFamily="18" charset="0"/>
                          <a:ea typeface="+mn-ea"/>
                          <a:cs typeface="Times New Roman" panose="02020603050405020304" pitchFamily="18" charset="0"/>
                        </a:rPr>
                        <a:t>в  ТОФК</a:t>
                      </a:r>
                      <a:endParaRPr lang="ru-RU" sz="1500" b="0" i="1" kern="1200" baseline="0" dirty="0">
                        <a:solidFill>
                          <a:schemeClr val="tx1"/>
                        </a:solidFill>
                        <a:effectLst/>
                        <a:latin typeface="Times New Roman" panose="02020603050405020304" pitchFamily="18" charset="0"/>
                        <a:ea typeface="+mn-ea"/>
                        <a:cs typeface="Times New Roman" panose="02020603050405020304" pitchFamily="18" charset="0"/>
                      </a:endParaRPr>
                    </a:p>
                  </a:txBody>
                  <a:tcPr marL="36000" marR="36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BF6F9"/>
                    </a:solidFill>
                  </a:tcPr>
                </a:tc>
                <a:tc>
                  <a:txBody>
                    <a:bodyPr/>
                    <a:lstStyle/>
                    <a:p>
                      <a:pPr marL="0" algn="ctr" defTabSz="1096644" rtl="0" eaLnBrk="1" fontAlgn="ctr" latinLnBrk="0" hangingPunct="1"/>
                      <a:r>
                        <a:rPr lang="ru-RU" sz="1500" b="0" i="1" kern="1200" baseline="0" dirty="0" smtClean="0">
                          <a:solidFill>
                            <a:schemeClr val="tx1"/>
                          </a:solidFill>
                          <a:effectLst/>
                          <a:latin typeface="Times New Roman" panose="02020603050405020304" pitchFamily="18" charset="0"/>
                          <a:ea typeface="+mn-ea"/>
                          <a:cs typeface="Times New Roman" panose="02020603050405020304" pitchFamily="18" charset="0"/>
                        </a:rPr>
                        <a:t>Кассовый</a:t>
                      </a:r>
                    </a:p>
                    <a:p>
                      <a:pPr marL="0" algn="ctr" defTabSz="1096644" rtl="0" eaLnBrk="1" fontAlgn="ctr" latinLnBrk="0" hangingPunct="1"/>
                      <a:r>
                        <a:rPr lang="ru-RU" sz="1500" b="0" i="1" kern="1200" baseline="0" dirty="0" smtClean="0">
                          <a:solidFill>
                            <a:schemeClr val="tx1"/>
                          </a:solidFill>
                          <a:effectLst/>
                          <a:latin typeface="Times New Roman" panose="02020603050405020304" pitchFamily="18" charset="0"/>
                          <a:ea typeface="+mn-ea"/>
                          <a:cs typeface="Times New Roman" panose="02020603050405020304" pitchFamily="18" charset="0"/>
                        </a:rPr>
                        <a:t> расход </a:t>
                      </a:r>
                    </a:p>
                    <a:p>
                      <a:pPr marL="0" algn="ctr" defTabSz="1096644" rtl="0" eaLnBrk="1" fontAlgn="ctr" latinLnBrk="0" hangingPunct="1"/>
                      <a:r>
                        <a:rPr lang="ru-RU" sz="1500" b="0" i="1" kern="1200" baseline="0" dirty="0" smtClean="0">
                          <a:solidFill>
                            <a:schemeClr val="tx1"/>
                          </a:solidFill>
                          <a:effectLst/>
                          <a:latin typeface="Times New Roman" panose="02020603050405020304" pitchFamily="18" charset="0"/>
                          <a:ea typeface="+mn-ea"/>
                          <a:cs typeface="Times New Roman" panose="02020603050405020304" pitchFamily="18" charset="0"/>
                        </a:rPr>
                        <a:t>с л/счетов юр. лиц,</a:t>
                      </a:r>
                    </a:p>
                    <a:p>
                      <a:pPr marL="0" algn="ctr" defTabSz="1096644" rtl="0" eaLnBrk="1" fontAlgn="ctr" latinLnBrk="0" hangingPunct="1"/>
                      <a:r>
                        <a:rPr lang="ru-RU" sz="1500" b="0" i="1" kern="1200" baseline="0" dirty="0" smtClean="0">
                          <a:solidFill>
                            <a:schemeClr val="tx1"/>
                          </a:solidFill>
                          <a:effectLst/>
                          <a:latin typeface="Times New Roman" panose="02020603050405020304" pitchFamily="18" charset="0"/>
                          <a:ea typeface="+mn-ea"/>
                          <a:cs typeface="Times New Roman" panose="02020603050405020304" pitchFamily="18" charset="0"/>
                        </a:rPr>
                        <a:t> открытых </a:t>
                      </a:r>
                    </a:p>
                    <a:p>
                      <a:pPr marL="0" algn="ctr" defTabSz="1096644" rtl="0" eaLnBrk="1" fontAlgn="ctr" latinLnBrk="0" hangingPunct="1"/>
                      <a:r>
                        <a:rPr lang="ru-RU" sz="1500" b="0" i="1" kern="1200" baseline="0" dirty="0" smtClean="0">
                          <a:solidFill>
                            <a:schemeClr val="tx1"/>
                          </a:solidFill>
                          <a:effectLst/>
                          <a:latin typeface="Times New Roman" panose="02020603050405020304" pitchFamily="18" charset="0"/>
                          <a:ea typeface="+mn-ea"/>
                          <a:cs typeface="Times New Roman" panose="02020603050405020304" pitchFamily="18" charset="0"/>
                        </a:rPr>
                        <a:t>в ТОФК</a:t>
                      </a:r>
                      <a:endParaRPr lang="ru-RU" sz="1500" b="0" i="1" kern="1200" baseline="0" dirty="0">
                        <a:solidFill>
                          <a:schemeClr val="tx1"/>
                        </a:solidFill>
                        <a:effectLst/>
                        <a:latin typeface="Times New Roman" panose="02020603050405020304" pitchFamily="18" charset="0"/>
                        <a:ea typeface="+mn-ea"/>
                        <a:cs typeface="Times New Roman" panose="02020603050405020304" pitchFamily="18" charset="0"/>
                      </a:endParaRPr>
                    </a:p>
                  </a:txBody>
                  <a:tcPr marL="36000" marR="36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BF6F9"/>
                    </a:solidFill>
                  </a:tcPr>
                </a:tc>
                <a:tc>
                  <a:txBody>
                    <a:bodyPr/>
                    <a:lstStyle/>
                    <a:p>
                      <a:pPr marL="0" algn="ctr" defTabSz="1096644" rtl="0" eaLnBrk="1" fontAlgn="ctr" latinLnBrk="0" hangingPunct="1"/>
                      <a:r>
                        <a:rPr lang="ru-RU" sz="1500" b="0" i="1" kern="1200" baseline="0" dirty="0" smtClean="0">
                          <a:solidFill>
                            <a:schemeClr val="tx1"/>
                          </a:solidFill>
                          <a:effectLst/>
                          <a:latin typeface="Times New Roman" panose="02020603050405020304" pitchFamily="18" charset="0"/>
                          <a:ea typeface="+mn-ea"/>
                          <a:cs typeface="Times New Roman" panose="02020603050405020304" pitchFamily="18" charset="0"/>
                        </a:rPr>
                        <a:t>Остатки </a:t>
                      </a:r>
                    </a:p>
                    <a:p>
                      <a:pPr marL="0" algn="ctr" defTabSz="1096644" rtl="0" eaLnBrk="1" fontAlgn="ctr" latinLnBrk="0" hangingPunct="1"/>
                      <a:r>
                        <a:rPr lang="ru-RU" sz="1500" b="0" i="1" kern="1200" baseline="0" dirty="0" smtClean="0">
                          <a:solidFill>
                            <a:schemeClr val="tx1"/>
                          </a:solidFill>
                          <a:effectLst/>
                          <a:latin typeface="Times New Roman" panose="02020603050405020304" pitchFamily="18" charset="0"/>
                          <a:ea typeface="+mn-ea"/>
                          <a:cs typeface="Times New Roman" panose="02020603050405020304" pitchFamily="18" charset="0"/>
                        </a:rPr>
                        <a:t>на </a:t>
                      </a:r>
                      <a:r>
                        <a:rPr lang="ru-RU" sz="1500" b="0" i="1" kern="1200" baseline="0" dirty="0">
                          <a:solidFill>
                            <a:schemeClr val="tx1"/>
                          </a:solidFill>
                          <a:effectLst/>
                          <a:latin typeface="Times New Roman" panose="02020603050405020304" pitchFamily="18" charset="0"/>
                          <a:ea typeface="+mn-ea"/>
                          <a:cs typeface="Times New Roman" panose="02020603050405020304" pitchFamily="18" charset="0"/>
                        </a:rPr>
                        <a:t>л/счетах </a:t>
                      </a:r>
                      <a:endParaRPr lang="ru-RU" sz="1500" b="0" i="1"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pPr marL="0" algn="ctr" defTabSz="1096644" rtl="0" eaLnBrk="1" fontAlgn="ctr" latinLnBrk="0" hangingPunct="1"/>
                      <a:r>
                        <a:rPr lang="ru-RU" sz="1500" b="0" i="1" kern="1200" baseline="0" dirty="0" smtClean="0">
                          <a:solidFill>
                            <a:schemeClr val="tx1"/>
                          </a:solidFill>
                          <a:effectLst/>
                          <a:latin typeface="Times New Roman" panose="02020603050405020304" pitchFamily="18" charset="0"/>
                          <a:ea typeface="+mn-ea"/>
                          <a:cs typeface="Times New Roman" panose="02020603050405020304" pitchFamily="18" charset="0"/>
                        </a:rPr>
                        <a:t>юр. </a:t>
                      </a:r>
                      <a:r>
                        <a:rPr lang="ru-RU" sz="1500" b="0" i="1" kern="1200" baseline="0" dirty="0">
                          <a:solidFill>
                            <a:schemeClr val="tx1"/>
                          </a:solidFill>
                          <a:effectLst/>
                          <a:latin typeface="Times New Roman" panose="02020603050405020304" pitchFamily="18" charset="0"/>
                          <a:ea typeface="+mn-ea"/>
                          <a:cs typeface="Times New Roman" panose="02020603050405020304" pitchFamily="18" charset="0"/>
                        </a:rPr>
                        <a:t>лиц, открытых </a:t>
                      </a:r>
                      <a:endParaRPr lang="ru-RU" sz="1500" b="0" i="1"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pPr marL="0" algn="ctr" defTabSz="1096644" rtl="0" eaLnBrk="1" fontAlgn="ctr" latinLnBrk="0" hangingPunct="1"/>
                      <a:r>
                        <a:rPr lang="ru-RU" sz="1500" b="0" i="1" kern="1200" baseline="0" dirty="0" smtClean="0">
                          <a:solidFill>
                            <a:schemeClr val="tx1"/>
                          </a:solidFill>
                          <a:effectLst/>
                          <a:latin typeface="Times New Roman" panose="02020603050405020304" pitchFamily="18" charset="0"/>
                          <a:ea typeface="+mn-ea"/>
                          <a:cs typeface="Times New Roman" panose="02020603050405020304" pitchFamily="18" charset="0"/>
                        </a:rPr>
                        <a:t>в ТОФК</a:t>
                      </a:r>
                    </a:p>
                  </a:txBody>
                  <a:tcPr marL="36000" marR="36000" marT="36000" marB="36000"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rgbClr val="EBF6F9"/>
                    </a:solidFill>
                  </a:tcPr>
                </a:tc>
              </a:tr>
              <a:tr h="599126">
                <a:tc>
                  <a:txBody>
                    <a:bodyPr/>
                    <a:lstStyle/>
                    <a:p>
                      <a:pPr algn="ctr"/>
                      <a:r>
                        <a:rPr lang="ru-RU" sz="1700" b="1" kern="1200" dirty="0" smtClean="0">
                          <a:solidFill>
                            <a:schemeClr val="tx1"/>
                          </a:solidFill>
                          <a:latin typeface="Times New Roman" panose="02020603050405020304" pitchFamily="18" charset="0"/>
                          <a:ea typeface="+mn-ea"/>
                          <a:cs typeface="Times New Roman" panose="02020603050405020304" pitchFamily="18" charset="0"/>
                        </a:rPr>
                        <a:t>ВСЕГО</a:t>
                      </a:r>
                      <a:endParaRPr lang="ru-RU" sz="1700" b="1" kern="1200" dirty="0">
                        <a:solidFill>
                          <a:schemeClr val="tx1"/>
                        </a:solidFill>
                        <a:latin typeface="Times New Roman" panose="02020603050405020304" pitchFamily="18" charset="0"/>
                        <a:ea typeface="+mn-ea"/>
                        <a:cs typeface="Times New Roman" panose="02020603050405020304" pitchFamily="18" charset="0"/>
                      </a:endParaRPr>
                    </a:p>
                  </a:txBody>
                  <a:tcPr marL="128016" marR="128016" marT="64008" marB="64008"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BF6F9"/>
                    </a:solidFill>
                  </a:tcPr>
                </a:tc>
                <a:tc>
                  <a:txBody>
                    <a:bodyPr/>
                    <a:lstStyle/>
                    <a:p>
                      <a:pPr algn="ctr"/>
                      <a:r>
                        <a:rPr lang="ru-RU" sz="1700" b="1" dirty="0" smtClean="0">
                          <a:solidFill>
                            <a:schemeClr val="tx1"/>
                          </a:solidFill>
                          <a:latin typeface="Times New Roman" panose="02020603050405020304" pitchFamily="18" charset="0"/>
                          <a:cs typeface="Times New Roman" panose="02020603050405020304" pitchFamily="18" charset="0"/>
                        </a:rPr>
                        <a:t>27 454</a:t>
                      </a:r>
                      <a:endParaRPr lang="ru-RU" sz="1700" b="1" kern="1200" dirty="0">
                        <a:solidFill>
                          <a:schemeClr val="tx1"/>
                        </a:solidFill>
                        <a:latin typeface="Times New Roman" panose="02020603050405020304" pitchFamily="18" charset="0"/>
                        <a:ea typeface="+mn-ea"/>
                        <a:cs typeface="Times New Roman" panose="02020603050405020304" pitchFamily="18" charset="0"/>
                      </a:endParaRPr>
                    </a:p>
                  </a:txBody>
                  <a:tcPr marL="128016" marR="128016" marT="64008" marB="64008"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BF6F9"/>
                    </a:solidFill>
                  </a:tcPr>
                </a:tc>
                <a:tc>
                  <a:txBody>
                    <a:bodyPr/>
                    <a:lstStyle/>
                    <a:p>
                      <a:pPr marL="0" algn="ctr" defTabSz="1096644" rtl="0" eaLnBrk="1" fontAlgn="b" latinLnBrk="0" hangingPunct="1"/>
                      <a:r>
                        <a:rPr lang="ru-RU" sz="1700" b="1" kern="1200" dirty="0" smtClean="0">
                          <a:solidFill>
                            <a:schemeClr val="tx1"/>
                          </a:solidFill>
                          <a:latin typeface="Times New Roman" panose="02020603050405020304" pitchFamily="18" charset="0"/>
                          <a:ea typeface="+mn-ea"/>
                          <a:cs typeface="Times New Roman" panose="02020603050405020304" pitchFamily="18" charset="0"/>
                        </a:rPr>
                        <a:t>72 400</a:t>
                      </a:r>
                      <a:endParaRPr lang="ru-RU" sz="1700" b="1" kern="1200" dirty="0">
                        <a:solidFill>
                          <a:schemeClr val="tx1"/>
                        </a:solidFill>
                        <a:latin typeface="Times New Roman" panose="02020603050405020304" pitchFamily="18" charset="0"/>
                        <a:ea typeface="+mn-ea"/>
                        <a:cs typeface="Times New Roman" panose="02020603050405020304" pitchFamily="18" charset="0"/>
                      </a:endParaRPr>
                    </a:p>
                  </a:txBody>
                  <a:tcPr marL="6578" marR="6578" marT="6579" marB="0"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BF6F9"/>
                    </a:solidFill>
                  </a:tcPr>
                </a:tc>
                <a:tc>
                  <a:txBody>
                    <a:bodyPr/>
                    <a:lstStyle/>
                    <a:p>
                      <a:pPr marL="0" algn="ctr" defTabSz="1096644" rtl="0" eaLnBrk="1" fontAlgn="b" latinLnBrk="0" hangingPunct="1"/>
                      <a:r>
                        <a:rPr lang="ru-RU" sz="1700" b="1" kern="1200" dirty="0" smtClean="0">
                          <a:solidFill>
                            <a:schemeClr val="tx1"/>
                          </a:solidFill>
                          <a:latin typeface="Times New Roman" panose="02020603050405020304" pitchFamily="18" charset="0"/>
                          <a:ea typeface="+mn-ea"/>
                          <a:cs typeface="Times New Roman" panose="02020603050405020304" pitchFamily="18" charset="0"/>
                        </a:rPr>
                        <a:t>72 400</a:t>
                      </a:r>
                      <a:endParaRPr lang="ru-RU" sz="1700" b="1" kern="1200" dirty="0">
                        <a:solidFill>
                          <a:schemeClr val="tx1"/>
                        </a:solidFill>
                        <a:latin typeface="Times New Roman" panose="02020603050405020304" pitchFamily="18" charset="0"/>
                        <a:ea typeface="+mn-ea"/>
                        <a:cs typeface="Times New Roman" panose="02020603050405020304" pitchFamily="18" charset="0"/>
                      </a:endParaRPr>
                    </a:p>
                  </a:txBody>
                  <a:tcPr marL="6578" marR="6578" marT="6579" marB="0"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BF6F9"/>
                    </a:solidFill>
                  </a:tcPr>
                </a:tc>
                <a:tc>
                  <a:txBody>
                    <a:bodyPr/>
                    <a:lstStyle/>
                    <a:p>
                      <a:pPr marL="0" algn="ctr" defTabSz="1096644" rtl="0" eaLnBrk="1" fontAlgn="b" latinLnBrk="0" hangingPunct="1"/>
                      <a:r>
                        <a:rPr lang="ru-RU" sz="1700" b="1" kern="1200" dirty="0" smtClean="0">
                          <a:solidFill>
                            <a:schemeClr val="tx1"/>
                          </a:solidFill>
                          <a:latin typeface="Times New Roman" panose="02020603050405020304" pitchFamily="18" charset="0"/>
                          <a:ea typeface="+mn-ea"/>
                          <a:cs typeface="Times New Roman" panose="02020603050405020304" pitchFamily="18" charset="0"/>
                        </a:rPr>
                        <a:t>600,13</a:t>
                      </a:r>
                      <a:endParaRPr lang="ru-RU" sz="1700" b="1" kern="1200" dirty="0">
                        <a:solidFill>
                          <a:schemeClr val="tx1"/>
                        </a:solidFill>
                        <a:latin typeface="Times New Roman" panose="02020603050405020304" pitchFamily="18" charset="0"/>
                        <a:ea typeface="+mn-ea"/>
                        <a:cs typeface="Times New Roman" panose="02020603050405020304" pitchFamily="18" charset="0"/>
                      </a:endParaRPr>
                    </a:p>
                  </a:txBody>
                  <a:tcPr marL="6578" marR="72000" marT="6579" marB="0"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BF6F9"/>
                    </a:solidFill>
                  </a:tcPr>
                </a:tc>
                <a:tc>
                  <a:txBody>
                    <a:bodyPr/>
                    <a:lstStyle/>
                    <a:p>
                      <a:pPr marL="0" algn="ctr" defTabSz="1096644" rtl="0" eaLnBrk="1" fontAlgn="b" latinLnBrk="0" hangingPunct="1"/>
                      <a:r>
                        <a:rPr lang="ru-RU" sz="1700" b="1" kern="1200" dirty="0" smtClean="0">
                          <a:solidFill>
                            <a:schemeClr val="tx1"/>
                          </a:solidFill>
                          <a:latin typeface="Times New Roman" panose="02020603050405020304" pitchFamily="18" charset="0"/>
                          <a:ea typeface="+mn-ea"/>
                          <a:cs typeface="Times New Roman" panose="02020603050405020304" pitchFamily="18" charset="0"/>
                        </a:rPr>
                        <a:t>1 106,65</a:t>
                      </a:r>
                      <a:endParaRPr lang="ru-RU" sz="1700" b="1" kern="1200" dirty="0">
                        <a:solidFill>
                          <a:schemeClr val="tx1"/>
                        </a:solidFill>
                        <a:latin typeface="Times New Roman" panose="02020603050405020304" pitchFamily="18" charset="0"/>
                        <a:ea typeface="+mn-ea"/>
                        <a:cs typeface="Times New Roman" panose="02020603050405020304" pitchFamily="18" charset="0"/>
                      </a:endParaRPr>
                    </a:p>
                  </a:txBody>
                  <a:tcPr marL="6578" marR="72000" marT="6579"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6F9"/>
                    </a:solidFill>
                  </a:tcPr>
                </a:tc>
                <a:tc>
                  <a:txBody>
                    <a:bodyPr/>
                    <a:lstStyle/>
                    <a:p>
                      <a:pPr marL="0" marR="0" indent="0" algn="ctr" defTabSz="1096644" rtl="0" eaLnBrk="1" fontAlgn="b" latinLnBrk="0" hangingPunct="1">
                        <a:lnSpc>
                          <a:spcPct val="100000"/>
                        </a:lnSpc>
                        <a:spcBef>
                          <a:spcPts val="0"/>
                        </a:spcBef>
                        <a:spcAft>
                          <a:spcPts val="0"/>
                        </a:spcAft>
                        <a:buClrTx/>
                        <a:buSzTx/>
                        <a:buFontTx/>
                        <a:buNone/>
                        <a:tabLst/>
                        <a:defRPr/>
                      </a:pPr>
                      <a:r>
                        <a:rPr lang="ru-RU" sz="1700" b="1" kern="1200" dirty="0" smtClean="0">
                          <a:solidFill>
                            <a:schemeClr val="tx1"/>
                          </a:solidFill>
                          <a:latin typeface="Times New Roman" panose="02020603050405020304" pitchFamily="18" charset="0"/>
                          <a:ea typeface="+mn-ea"/>
                          <a:cs typeface="Times New Roman" panose="02020603050405020304" pitchFamily="18" charset="0"/>
                        </a:rPr>
                        <a:t>1 184,51</a:t>
                      </a:r>
                    </a:p>
                  </a:txBody>
                  <a:tcPr marL="6578" marR="72000" marT="6579"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6F9"/>
                    </a:solidFill>
                  </a:tcPr>
                </a:tc>
                <a:tc>
                  <a:txBody>
                    <a:bodyPr/>
                    <a:lstStyle/>
                    <a:p>
                      <a:pPr marL="0" algn="ctr" defTabSz="1096644" rtl="0" eaLnBrk="1" fontAlgn="b" latinLnBrk="0" hangingPunct="1"/>
                      <a:r>
                        <a:rPr lang="ru-RU" sz="1700" b="1" kern="1200" dirty="0" smtClean="0">
                          <a:solidFill>
                            <a:schemeClr val="tx1"/>
                          </a:solidFill>
                          <a:latin typeface="Times New Roman" panose="02020603050405020304" pitchFamily="18" charset="0"/>
                          <a:ea typeface="+mn-ea"/>
                          <a:cs typeface="Times New Roman" panose="02020603050405020304" pitchFamily="18" charset="0"/>
                        </a:rPr>
                        <a:t>522,27</a:t>
                      </a:r>
                      <a:endParaRPr lang="ru-RU" sz="1700" b="1" kern="1200" dirty="0">
                        <a:solidFill>
                          <a:schemeClr val="tx1"/>
                        </a:solidFill>
                        <a:latin typeface="Times New Roman" panose="02020603050405020304" pitchFamily="18" charset="0"/>
                        <a:ea typeface="+mn-ea"/>
                        <a:cs typeface="Times New Roman" panose="02020603050405020304" pitchFamily="18" charset="0"/>
                      </a:endParaRPr>
                    </a:p>
                  </a:txBody>
                  <a:tcPr marL="6578" marR="72000" marT="6579" marB="0"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BF6F9"/>
                    </a:solidFill>
                  </a:tcPr>
                </a:tc>
              </a:tr>
              <a:tr h="1103376">
                <a:tc>
                  <a:txBody>
                    <a:bodyPr/>
                    <a:lstStyle/>
                    <a:p>
                      <a:pPr marL="0" marR="0" indent="0" algn="ctr" defTabSz="1096644" rtl="0" eaLnBrk="1" fontAlgn="auto" latinLnBrk="0" hangingPunct="1">
                        <a:lnSpc>
                          <a:spcPct val="100000"/>
                        </a:lnSpc>
                        <a:spcBef>
                          <a:spcPts val="0"/>
                        </a:spcBef>
                        <a:spcAft>
                          <a:spcPts val="0"/>
                        </a:spcAft>
                        <a:buClrTx/>
                        <a:buSzTx/>
                        <a:buFontTx/>
                        <a:buNone/>
                        <a:tabLst/>
                        <a:defRPr/>
                      </a:pPr>
                      <a:r>
                        <a:rPr lang="ru-RU" sz="1500" u="none" strike="noStrike" dirty="0" smtClean="0">
                          <a:effectLst/>
                          <a:latin typeface="Times New Roman" panose="02020603050405020304" pitchFamily="18" charset="0"/>
                          <a:cs typeface="Times New Roman" panose="02020603050405020304" pitchFamily="18" charset="0"/>
                        </a:rPr>
                        <a:t>Субсидии, бюджетные инвестиции, взносы </a:t>
                      </a:r>
                    </a:p>
                    <a:p>
                      <a:pPr marL="0" marR="0" indent="0" algn="ctr" defTabSz="1096644" rtl="0" eaLnBrk="1" fontAlgn="auto" latinLnBrk="0" hangingPunct="1">
                        <a:lnSpc>
                          <a:spcPct val="100000"/>
                        </a:lnSpc>
                        <a:spcBef>
                          <a:spcPts val="0"/>
                        </a:spcBef>
                        <a:spcAft>
                          <a:spcPts val="0"/>
                        </a:spcAft>
                        <a:buClrTx/>
                        <a:buSzTx/>
                        <a:buFontTx/>
                        <a:buNone/>
                        <a:tabLst/>
                        <a:defRPr/>
                      </a:pPr>
                      <a:r>
                        <a:rPr lang="ru-RU" sz="1500" u="none" strike="noStrike" dirty="0" smtClean="0">
                          <a:effectLst/>
                          <a:latin typeface="Times New Roman" panose="02020603050405020304" pitchFamily="18" charset="0"/>
                          <a:cs typeface="Times New Roman" panose="02020603050405020304" pitchFamily="18" charset="0"/>
                        </a:rPr>
                        <a:t>в уставные капиталы  юридических лиц</a:t>
                      </a:r>
                      <a:endParaRPr lang="ru-RU" sz="1500" b="1" kern="1200" dirty="0">
                        <a:solidFill>
                          <a:schemeClr val="tx1"/>
                        </a:solidFill>
                        <a:latin typeface="Times New Roman" panose="02020603050405020304" pitchFamily="18" charset="0"/>
                        <a:ea typeface="+mn-ea"/>
                        <a:cs typeface="Times New Roman" panose="02020603050405020304" pitchFamily="18" charset="0"/>
                      </a:endParaRPr>
                    </a:p>
                  </a:txBody>
                  <a:tcPr marL="128016" marR="128016" marT="64008" marB="64008"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20000"/>
                        <a:lumOff val="80000"/>
                        <a:alpha val="69000"/>
                      </a:schemeClr>
                    </a:solidFill>
                  </a:tcPr>
                </a:tc>
                <a:tc>
                  <a:txBody>
                    <a:bodyPr/>
                    <a:lstStyle/>
                    <a:p>
                      <a:pPr algn="ctr"/>
                      <a:r>
                        <a:rPr lang="ru-RU" sz="1500" b="0" kern="1200" dirty="0" smtClean="0">
                          <a:solidFill>
                            <a:schemeClr val="tx1"/>
                          </a:solidFill>
                          <a:latin typeface="Times New Roman" panose="02020603050405020304" pitchFamily="18" charset="0"/>
                          <a:ea typeface="+mn-ea"/>
                          <a:cs typeface="Times New Roman" panose="02020603050405020304" pitchFamily="18" charset="0"/>
                        </a:rPr>
                        <a:t>5 269</a:t>
                      </a:r>
                      <a:endParaRPr lang="ru-RU" sz="1500" b="0" kern="1200" dirty="0">
                        <a:solidFill>
                          <a:schemeClr val="tx1"/>
                        </a:solidFill>
                        <a:latin typeface="Times New Roman" panose="02020603050405020304" pitchFamily="18" charset="0"/>
                        <a:ea typeface="+mn-ea"/>
                        <a:cs typeface="Times New Roman" panose="02020603050405020304" pitchFamily="18" charset="0"/>
                      </a:endParaRPr>
                    </a:p>
                  </a:txBody>
                  <a:tcPr marL="128016" marR="128016" marT="64008" marB="64008"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20000"/>
                        <a:lumOff val="80000"/>
                        <a:alpha val="69000"/>
                      </a:schemeClr>
                    </a:solidFill>
                  </a:tcPr>
                </a:tc>
                <a:tc>
                  <a:txBody>
                    <a:bodyPr/>
                    <a:lstStyle/>
                    <a:p>
                      <a:pPr marL="0" algn="ctr" defTabSz="1096644" rtl="0" eaLnBrk="1" fontAlgn="b" latinLnBrk="0" hangingPunct="1"/>
                      <a:r>
                        <a:rPr lang="ru-RU" sz="1500" b="0" kern="1200" dirty="0" smtClean="0">
                          <a:solidFill>
                            <a:schemeClr val="tx1"/>
                          </a:solidFill>
                          <a:latin typeface="Times New Roman" panose="02020603050405020304" pitchFamily="18" charset="0"/>
                          <a:ea typeface="+mn-ea"/>
                          <a:cs typeface="Times New Roman" panose="02020603050405020304" pitchFamily="18" charset="0"/>
                        </a:rPr>
                        <a:t>9 792</a:t>
                      </a:r>
                      <a:endParaRPr lang="ru-RU" sz="1500" b="0" kern="1200" dirty="0">
                        <a:solidFill>
                          <a:schemeClr val="tx1"/>
                        </a:solidFill>
                        <a:latin typeface="Times New Roman" panose="02020603050405020304" pitchFamily="18" charset="0"/>
                        <a:ea typeface="+mn-ea"/>
                        <a:cs typeface="Times New Roman" panose="02020603050405020304" pitchFamily="18" charset="0"/>
                      </a:endParaRPr>
                    </a:p>
                  </a:txBody>
                  <a:tcPr marL="6578" marR="6578" marT="6579" marB="0"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20000"/>
                        <a:lumOff val="80000"/>
                        <a:alpha val="69000"/>
                      </a:schemeClr>
                    </a:solidFill>
                  </a:tcPr>
                </a:tc>
                <a:tc>
                  <a:txBody>
                    <a:bodyPr/>
                    <a:lstStyle/>
                    <a:p>
                      <a:pPr marL="0" algn="ctr" defTabSz="1096644" rtl="0" eaLnBrk="1" fontAlgn="b" latinLnBrk="0" hangingPunct="1"/>
                      <a:r>
                        <a:rPr lang="ru-RU" sz="1500" b="0" kern="1200" dirty="0" smtClean="0">
                          <a:solidFill>
                            <a:schemeClr val="tx1"/>
                          </a:solidFill>
                          <a:latin typeface="Times New Roman" panose="02020603050405020304" pitchFamily="18" charset="0"/>
                          <a:ea typeface="+mn-ea"/>
                          <a:cs typeface="Times New Roman" panose="02020603050405020304" pitchFamily="18" charset="0"/>
                        </a:rPr>
                        <a:t>9 792</a:t>
                      </a:r>
                      <a:endParaRPr lang="ru-RU" sz="1500" b="0" kern="1200" dirty="0">
                        <a:solidFill>
                          <a:schemeClr val="tx1"/>
                        </a:solidFill>
                        <a:latin typeface="Times New Roman" panose="02020603050405020304" pitchFamily="18" charset="0"/>
                        <a:ea typeface="+mn-ea"/>
                        <a:cs typeface="Times New Roman" panose="02020603050405020304" pitchFamily="18" charset="0"/>
                      </a:endParaRPr>
                    </a:p>
                  </a:txBody>
                  <a:tcPr marL="6578" marR="6578" marT="6579" marB="0"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20000"/>
                        <a:lumOff val="80000"/>
                        <a:alpha val="69000"/>
                      </a:schemeClr>
                    </a:solidFill>
                  </a:tcPr>
                </a:tc>
                <a:tc>
                  <a:txBody>
                    <a:bodyPr/>
                    <a:lstStyle/>
                    <a:p>
                      <a:pPr marL="0" algn="ctr" defTabSz="1096644" rtl="0" eaLnBrk="1" fontAlgn="b" latinLnBrk="0" hangingPunct="1"/>
                      <a:r>
                        <a:rPr lang="ru-RU" sz="1500" b="0" kern="1200" dirty="0" smtClean="0">
                          <a:solidFill>
                            <a:schemeClr val="tx1"/>
                          </a:solidFill>
                          <a:latin typeface="Times New Roman" panose="02020603050405020304" pitchFamily="18" charset="0"/>
                          <a:ea typeface="+mn-ea"/>
                          <a:cs typeface="Times New Roman" panose="02020603050405020304" pitchFamily="18" charset="0"/>
                        </a:rPr>
                        <a:t>307,90</a:t>
                      </a:r>
                      <a:endParaRPr lang="ru-RU" sz="1500" b="0" kern="1200" dirty="0">
                        <a:solidFill>
                          <a:schemeClr val="tx1"/>
                        </a:solidFill>
                        <a:latin typeface="Times New Roman" panose="02020603050405020304" pitchFamily="18" charset="0"/>
                        <a:ea typeface="+mn-ea"/>
                        <a:cs typeface="Times New Roman" panose="02020603050405020304" pitchFamily="18" charset="0"/>
                      </a:endParaRPr>
                    </a:p>
                  </a:txBody>
                  <a:tcPr marL="6578" marR="72000" marT="6579" marB="0"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20000"/>
                        <a:lumOff val="80000"/>
                        <a:alpha val="69000"/>
                      </a:schemeClr>
                    </a:solidFill>
                  </a:tcPr>
                </a:tc>
                <a:tc>
                  <a:txBody>
                    <a:bodyPr/>
                    <a:lstStyle/>
                    <a:p>
                      <a:pPr marL="0" algn="ctr" defTabSz="1096644" rtl="0" eaLnBrk="1" fontAlgn="b" latinLnBrk="0" hangingPunct="1"/>
                      <a:r>
                        <a:rPr lang="ru-RU" sz="1500" b="0" kern="1200" dirty="0" smtClean="0">
                          <a:solidFill>
                            <a:schemeClr val="tx1"/>
                          </a:solidFill>
                          <a:latin typeface="Times New Roman" panose="02020603050405020304" pitchFamily="18" charset="0"/>
                          <a:ea typeface="+mn-ea"/>
                          <a:cs typeface="Times New Roman" panose="02020603050405020304" pitchFamily="18" charset="0"/>
                        </a:rPr>
                        <a:t>630,76</a:t>
                      </a:r>
                      <a:endParaRPr lang="ru-RU" sz="1500" b="0" kern="1200" dirty="0">
                        <a:solidFill>
                          <a:schemeClr val="tx1"/>
                        </a:solidFill>
                        <a:latin typeface="Times New Roman" panose="02020603050405020304" pitchFamily="18" charset="0"/>
                        <a:ea typeface="+mn-ea"/>
                        <a:cs typeface="Times New Roman" panose="02020603050405020304" pitchFamily="18" charset="0"/>
                      </a:endParaRPr>
                    </a:p>
                  </a:txBody>
                  <a:tcPr marL="6578" marR="72000" marT="6579"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alpha val="69000"/>
                      </a:schemeClr>
                    </a:solidFill>
                  </a:tcPr>
                </a:tc>
                <a:tc>
                  <a:txBody>
                    <a:bodyPr/>
                    <a:lstStyle/>
                    <a:p>
                      <a:pPr marL="0" marR="0" indent="0" algn="ctr" defTabSz="1096644" rtl="0" eaLnBrk="1" fontAlgn="b" latinLnBrk="0" hangingPunct="1">
                        <a:lnSpc>
                          <a:spcPct val="100000"/>
                        </a:lnSpc>
                        <a:spcBef>
                          <a:spcPts val="0"/>
                        </a:spcBef>
                        <a:spcAft>
                          <a:spcPts val="0"/>
                        </a:spcAft>
                        <a:buClrTx/>
                        <a:buSzTx/>
                        <a:buFontTx/>
                        <a:buNone/>
                        <a:tabLst/>
                        <a:defRPr/>
                      </a:pPr>
                      <a:r>
                        <a:rPr lang="ru-RU" sz="1500" b="0" kern="1200" dirty="0" smtClean="0">
                          <a:solidFill>
                            <a:schemeClr val="tx1"/>
                          </a:solidFill>
                          <a:latin typeface="Times New Roman" panose="02020603050405020304" pitchFamily="18" charset="0"/>
                          <a:ea typeface="+mn-ea"/>
                          <a:cs typeface="Times New Roman" panose="02020603050405020304" pitchFamily="18" charset="0"/>
                        </a:rPr>
                        <a:t>663,48</a:t>
                      </a:r>
                    </a:p>
                  </a:txBody>
                  <a:tcPr marL="6578" marR="72000" marT="6579"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alpha val="69000"/>
                      </a:schemeClr>
                    </a:solidFill>
                  </a:tcPr>
                </a:tc>
                <a:tc>
                  <a:txBody>
                    <a:bodyPr/>
                    <a:lstStyle/>
                    <a:p>
                      <a:pPr marL="0" algn="ctr" defTabSz="1096644" rtl="0" eaLnBrk="1" fontAlgn="b" latinLnBrk="0" hangingPunct="1"/>
                      <a:r>
                        <a:rPr lang="ru-RU" sz="1500" b="0" kern="1200" dirty="0" smtClean="0">
                          <a:solidFill>
                            <a:schemeClr val="tx1"/>
                          </a:solidFill>
                          <a:latin typeface="Times New Roman" panose="02020603050405020304" pitchFamily="18" charset="0"/>
                          <a:ea typeface="+mn-ea"/>
                          <a:cs typeface="Times New Roman" panose="02020603050405020304" pitchFamily="18" charset="0"/>
                        </a:rPr>
                        <a:t>275,18</a:t>
                      </a:r>
                      <a:endParaRPr lang="ru-RU" sz="1500" b="0" kern="1200" dirty="0">
                        <a:solidFill>
                          <a:schemeClr val="tx1"/>
                        </a:solidFill>
                        <a:latin typeface="Times New Roman" panose="02020603050405020304" pitchFamily="18" charset="0"/>
                        <a:ea typeface="+mn-ea"/>
                        <a:cs typeface="Times New Roman" panose="02020603050405020304" pitchFamily="18" charset="0"/>
                      </a:endParaRPr>
                    </a:p>
                  </a:txBody>
                  <a:tcPr marL="6578" marR="72000" marT="6579" marB="0"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20000"/>
                        <a:lumOff val="80000"/>
                        <a:alpha val="69000"/>
                      </a:schemeClr>
                    </a:solidFill>
                  </a:tcPr>
                </a:tc>
              </a:tr>
              <a:tr h="1347216">
                <a:tc>
                  <a:txBody>
                    <a:bodyPr/>
                    <a:lstStyle/>
                    <a:p>
                      <a:pPr marL="0" marR="0" indent="0" algn="ctr" defTabSz="1096644" rtl="0" eaLnBrk="1" fontAlgn="auto" latinLnBrk="0" hangingPunct="1">
                        <a:lnSpc>
                          <a:spcPct val="100000"/>
                        </a:lnSpc>
                        <a:spcBef>
                          <a:spcPts val="0"/>
                        </a:spcBef>
                        <a:spcAft>
                          <a:spcPts val="0"/>
                        </a:spcAft>
                        <a:buClrTx/>
                        <a:buSzTx/>
                        <a:buFontTx/>
                        <a:buNone/>
                        <a:tabLst/>
                        <a:defRPr/>
                      </a:pPr>
                      <a:r>
                        <a:rPr lang="ru-RU" sz="1500" b="0" kern="1200" dirty="0" smtClean="0">
                          <a:solidFill>
                            <a:schemeClr val="tx1"/>
                          </a:solidFill>
                          <a:latin typeface="Times New Roman" panose="02020603050405020304" pitchFamily="18" charset="0"/>
                          <a:ea typeface="+mn-ea"/>
                          <a:cs typeface="Times New Roman" panose="02020603050405020304" pitchFamily="18" charset="0"/>
                        </a:rPr>
                        <a:t>Авансовые платежи </a:t>
                      </a:r>
                    </a:p>
                    <a:p>
                      <a:pPr marL="0" marR="0" indent="0" algn="ctr" defTabSz="1096644" rtl="0" eaLnBrk="1" fontAlgn="auto" latinLnBrk="0" hangingPunct="1">
                        <a:lnSpc>
                          <a:spcPct val="100000"/>
                        </a:lnSpc>
                        <a:spcBef>
                          <a:spcPts val="0"/>
                        </a:spcBef>
                        <a:spcAft>
                          <a:spcPts val="0"/>
                        </a:spcAft>
                        <a:buClrTx/>
                        <a:buSzTx/>
                        <a:buFontTx/>
                        <a:buNone/>
                        <a:tabLst/>
                        <a:defRPr/>
                      </a:pPr>
                      <a:r>
                        <a:rPr lang="ru-RU" sz="1500" b="0" kern="1200" dirty="0" smtClean="0">
                          <a:solidFill>
                            <a:schemeClr val="tx1"/>
                          </a:solidFill>
                          <a:latin typeface="Times New Roman" panose="02020603050405020304" pitchFamily="18" charset="0"/>
                          <a:ea typeface="+mn-ea"/>
                          <a:cs typeface="Times New Roman" panose="02020603050405020304" pitchFamily="18" charset="0"/>
                        </a:rPr>
                        <a:t>и расчеты по «гражданским» государственным контрактам, контрактам (договорам)</a:t>
                      </a:r>
                      <a:endParaRPr lang="ru-RU" sz="1500" b="0" kern="1200" dirty="0">
                        <a:solidFill>
                          <a:schemeClr val="tx1"/>
                        </a:solidFill>
                        <a:latin typeface="Times New Roman" panose="02020603050405020304" pitchFamily="18" charset="0"/>
                        <a:ea typeface="+mn-ea"/>
                        <a:cs typeface="Times New Roman" panose="02020603050405020304" pitchFamily="18" charset="0"/>
                      </a:endParaRPr>
                    </a:p>
                  </a:txBody>
                  <a:tcPr marL="128016" marR="128016" marT="64008" marB="64008"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20000"/>
                        <a:lumOff val="80000"/>
                        <a:alpha val="69000"/>
                      </a:schemeClr>
                    </a:solidFill>
                  </a:tcPr>
                </a:tc>
                <a:tc>
                  <a:txBody>
                    <a:bodyPr/>
                    <a:lstStyle/>
                    <a:p>
                      <a:pPr algn="ctr"/>
                      <a:r>
                        <a:rPr lang="ru-RU" sz="1500" b="0" kern="1200" dirty="0" smtClean="0">
                          <a:solidFill>
                            <a:schemeClr val="tx1"/>
                          </a:solidFill>
                          <a:latin typeface="Times New Roman" panose="02020603050405020304" pitchFamily="18" charset="0"/>
                          <a:ea typeface="+mn-ea"/>
                          <a:cs typeface="Times New Roman" panose="02020603050405020304" pitchFamily="18" charset="0"/>
                        </a:rPr>
                        <a:t>2 609</a:t>
                      </a:r>
                      <a:endParaRPr lang="ru-RU" sz="1500" b="0" kern="1200" dirty="0">
                        <a:solidFill>
                          <a:schemeClr val="tx1"/>
                        </a:solidFill>
                        <a:latin typeface="Times New Roman" panose="02020603050405020304" pitchFamily="18" charset="0"/>
                        <a:ea typeface="+mn-ea"/>
                        <a:cs typeface="Times New Roman" panose="02020603050405020304" pitchFamily="18" charset="0"/>
                      </a:endParaRPr>
                    </a:p>
                  </a:txBody>
                  <a:tcPr marL="128016" marR="128016" marT="64008" marB="64008"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20000"/>
                        <a:lumOff val="80000"/>
                        <a:alpha val="69000"/>
                      </a:schemeClr>
                    </a:solidFill>
                  </a:tcPr>
                </a:tc>
                <a:tc>
                  <a:txBody>
                    <a:bodyPr/>
                    <a:lstStyle/>
                    <a:p>
                      <a:pPr marL="0" algn="ctr" defTabSz="1096644" rtl="0" eaLnBrk="1" fontAlgn="b" latinLnBrk="0" hangingPunct="1"/>
                      <a:r>
                        <a:rPr lang="ru-RU" sz="1500" b="0" kern="1200" dirty="0" smtClean="0">
                          <a:solidFill>
                            <a:schemeClr val="tx1"/>
                          </a:solidFill>
                          <a:latin typeface="Times New Roman" panose="02020603050405020304" pitchFamily="18" charset="0"/>
                          <a:ea typeface="+mn-ea"/>
                          <a:cs typeface="Times New Roman" panose="02020603050405020304" pitchFamily="18" charset="0"/>
                        </a:rPr>
                        <a:t>6 654</a:t>
                      </a:r>
                      <a:endParaRPr lang="ru-RU" sz="1500" b="0" kern="1200" dirty="0">
                        <a:solidFill>
                          <a:schemeClr val="tx1"/>
                        </a:solidFill>
                        <a:latin typeface="Times New Roman" panose="02020603050405020304" pitchFamily="18" charset="0"/>
                        <a:ea typeface="+mn-ea"/>
                        <a:cs typeface="Times New Roman" panose="02020603050405020304" pitchFamily="18" charset="0"/>
                      </a:endParaRPr>
                    </a:p>
                  </a:txBody>
                  <a:tcPr marL="6578" marR="6578" marT="6579" marB="0"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20000"/>
                        <a:lumOff val="80000"/>
                        <a:alpha val="69000"/>
                      </a:schemeClr>
                    </a:solidFill>
                  </a:tcPr>
                </a:tc>
                <a:tc>
                  <a:txBody>
                    <a:bodyPr/>
                    <a:lstStyle/>
                    <a:p>
                      <a:pPr marL="0" algn="ctr" defTabSz="1096644" rtl="0" eaLnBrk="1" fontAlgn="b" latinLnBrk="0" hangingPunct="1"/>
                      <a:r>
                        <a:rPr lang="ru-RU" sz="1500" b="0" kern="1200" dirty="0" smtClean="0">
                          <a:solidFill>
                            <a:schemeClr val="tx1"/>
                          </a:solidFill>
                          <a:latin typeface="Times New Roman" panose="02020603050405020304" pitchFamily="18" charset="0"/>
                          <a:ea typeface="+mn-ea"/>
                          <a:cs typeface="Times New Roman" panose="02020603050405020304" pitchFamily="18" charset="0"/>
                        </a:rPr>
                        <a:t>6 654</a:t>
                      </a:r>
                      <a:endParaRPr lang="ru-RU" sz="1500" b="0" kern="1200" dirty="0">
                        <a:solidFill>
                          <a:schemeClr val="tx1"/>
                        </a:solidFill>
                        <a:latin typeface="Times New Roman" panose="02020603050405020304" pitchFamily="18" charset="0"/>
                        <a:ea typeface="+mn-ea"/>
                        <a:cs typeface="Times New Roman" panose="02020603050405020304" pitchFamily="18" charset="0"/>
                      </a:endParaRPr>
                    </a:p>
                  </a:txBody>
                  <a:tcPr marL="6578" marR="6578" marT="6579" marB="0"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20000"/>
                        <a:lumOff val="80000"/>
                        <a:alpha val="69000"/>
                      </a:schemeClr>
                    </a:solidFill>
                  </a:tcPr>
                </a:tc>
                <a:tc>
                  <a:txBody>
                    <a:bodyPr/>
                    <a:lstStyle/>
                    <a:p>
                      <a:pPr marL="0" algn="ctr" defTabSz="1096644" rtl="0" eaLnBrk="1" fontAlgn="b" latinLnBrk="0" hangingPunct="1"/>
                      <a:r>
                        <a:rPr lang="ru-RU" sz="1500" b="0" kern="1200" dirty="0" smtClean="0">
                          <a:solidFill>
                            <a:schemeClr val="tx1"/>
                          </a:solidFill>
                          <a:latin typeface="Times New Roman" panose="02020603050405020304" pitchFamily="18" charset="0"/>
                          <a:ea typeface="+mn-ea"/>
                          <a:cs typeface="Times New Roman" panose="02020603050405020304" pitchFamily="18" charset="0"/>
                        </a:rPr>
                        <a:t>94,91</a:t>
                      </a:r>
                      <a:endParaRPr lang="ru-RU" sz="1500" b="0" kern="1200" dirty="0">
                        <a:solidFill>
                          <a:schemeClr val="tx1"/>
                        </a:solidFill>
                        <a:latin typeface="Times New Roman" panose="02020603050405020304" pitchFamily="18" charset="0"/>
                        <a:ea typeface="+mn-ea"/>
                        <a:cs typeface="Times New Roman" panose="02020603050405020304" pitchFamily="18" charset="0"/>
                      </a:endParaRPr>
                    </a:p>
                  </a:txBody>
                  <a:tcPr marL="6578" marR="72000" marT="6579" marB="0"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20000"/>
                        <a:lumOff val="80000"/>
                        <a:alpha val="69000"/>
                      </a:schemeClr>
                    </a:solidFill>
                  </a:tcPr>
                </a:tc>
                <a:tc>
                  <a:txBody>
                    <a:bodyPr/>
                    <a:lstStyle/>
                    <a:p>
                      <a:pPr marL="0" algn="ctr" defTabSz="1096644" rtl="0" eaLnBrk="1" fontAlgn="b" latinLnBrk="0" hangingPunct="1"/>
                      <a:r>
                        <a:rPr lang="ru-RU" sz="1500" b="0" kern="1200" dirty="0" smtClean="0">
                          <a:solidFill>
                            <a:schemeClr val="tx1"/>
                          </a:solidFill>
                          <a:latin typeface="Times New Roman" panose="02020603050405020304" pitchFamily="18" charset="0"/>
                          <a:ea typeface="+mn-ea"/>
                          <a:cs typeface="Times New Roman" panose="02020603050405020304" pitchFamily="18" charset="0"/>
                        </a:rPr>
                        <a:t>216,82</a:t>
                      </a:r>
                      <a:endParaRPr lang="ru-RU" sz="1500" b="0" kern="1200" dirty="0">
                        <a:solidFill>
                          <a:schemeClr val="tx1"/>
                        </a:solidFill>
                        <a:latin typeface="Times New Roman" panose="02020603050405020304" pitchFamily="18" charset="0"/>
                        <a:ea typeface="+mn-ea"/>
                        <a:cs typeface="Times New Roman" panose="02020603050405020304" pitchFamily="18" charset="0"/>
                      </a:endParaRPr>
                    </a:p>
                  </a:txBody>
                  <a:tcPr marL="6578" marR="72000" marT="6579"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alpha val="69000"/>
                      </a:schemeClr>
                    </a:solidFill>
                  </a:tcPr>
                </a:tc>
                <a:tc>
                  <a:txBody>
                    <a:bodyPr/>
                    <a:lstStyle/>
                    <a:p>
                      <a:pPr marL="0" marR="0" indent="0" algn="ctr" defTabSz="1096644" rtl="0" eaLnBrk="1" fontAlgn="b" latinLnBrk="0" hangingPunct="1">
                        <a:lnSpc>
                          <a:spcPct val="100000"/>
                        </a:lnSpc>
                        <a:spcBef>
                          <a:spcPts val="0"/>
                        </a:spcBef>
                        <a:spcAft>
                          <a:spcPts val="0"/>
                        </a:spcAft>
                        <a:buClrTx/>
                        <a:buSzTx/>
                        <a:buFontTx/>
                        <a:buNone/>
                        <a:tabLst/>
                        <a:defRPr/>
                      </a:pPr>
                      <a:r>
                        <a:rPr lang="ru-RU" sz="1500" b="0" kern="1200" dirty="0" smtClean="0">
                          <a:solidFill>
                            <a:schemeClr val="tx1"/>
                          </a:solidFill>
                          <a:latin typeface="Times New Roman" panose="02020603050405020304" pitchFamily="18" charset="0"/>
                          <a:ea typeface="+mn-ea"/>
                          <a:cs typeface="Times New Roman" panose="02020603050405020304" pitchFamily="18" charset="0"/>
                        </a:rPr>
                        <a:t>240,35</a:t>
                      </a:r>
                    </a:p>
                  </a:txBody>
                  <a:tcPr marL="6578" marR="72000" marT="6579"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alpha val="69000"/>
                      </a:schemeClr>
                    </a:solidFill>
                  </a:tcPr>
                </a:tc>
                <a:tc>
                  <a:txBody>
                    <a:bodyPr/>
                    <a:lstStyle/>
                    <a:p>
                      <a:pPr marL="0" algn="ctr" defTabSz="1096644" rtl="0" eaLnBrk="1" fontAlgn="b" latinLnBrk="0" hangingPunct="1"/>
                      <a:r>
                        <a:rPr lang="ru-RU" sz="1500" b="0" kern="1200" dirty="0" smtClean="0">
                          <a:solidFill>
                            <a:schemeClr val="tx1"/>
                          </a:solidFill>
                          <a:latin typeface="Times New Roman" panose="02020603050405020304" pitchFamily="18" charset="0"/>
                          <a:ea typeface="+mn-ea"/>
                          <a:cs typeface="Times New Roman" panose="02020603050405020304" pitchFamily="18" charset="0"/>
                        </a:rPr>
                        <a:t>71,38</a:t>
                      </a:r>
                      <a:endParaRPr lang="ru-RU" sz="1500" b="0" kern="1200" dirty="0">
                        <a:solidFill>
                          <a:schemeClr val="tx1"/>
                        </a:solidFill>
                        <a:latin typeface="Times New Roman" panose="02020603050405020304" pitchFamily="18" charset="0"/>
                        <a:ea typeface="+mn-ea"/>
                        <a:cs typeface="Times New Roman" panose="02020603050405020304" pitchFamily="18" charset="0"/>
                      </a:endParaRPr>
                    </a:p>
                  </a:txBody>
                  <a:tcPr marL="6578" marR="72000" marT="6579" marB="0"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20000"/>
                        <a:lumOff val="80000"/>
                        <a:alpha val="69000"/>
                      </a:schemeClr>
                    </a:solidFill>
                  </a:tcPr>
                </a:tc>
              </a:tr>
              <a:tr h="859536">
                <a:tc>
                  <a:txBody>
                    <a:bodyPr/>
                    <a:lstStyle/>
                    <a:p>
                      <a:pPr marL="0" marR="0" indent="0" algn="ctr" defTabSz="1096644" rtl="0" eaLnBrk="1" fontAlgn="auto" latinLnBrk="0" hangingPunct="1">
                        <a:lnSpc>
                          <a:spcPct val="100000"/>
                        </a:lnSpc>
                        <a:spcBef>
                          <a:spcPts val="0"/>
                        </a:spcBef>
                        <a:spcAft>
                          <a:spcPts val="0"/>
                        </a:spcAft>
                        <a:buClrTx/>
                        <a:buSzTx/>
                        <a:buFontTx/>
                        <a:buNone/>
                        <a:tabLst/>
                        <a:defRPr/>
                      </a:pPr>
                      <a:r>
                        <a:rPr lang="ru-RU" sz="1500" b="0" kern="1200" dirty="0" smtClean="0">
                          <a:solidFill>
                            <a:schemeClr val="tx1"/>
                          </a:solidFill>
                          <a:latin typeface="Times New Roman" panose="02020603050405020304" pitchFamily="18" charset="0"/>
                          <a:ea typeface="+mn-ea"/>
                          <a:cs typeface="Times New Roman" panose="02020603050405020304" pitchFamily="18" charset="0"/>
                        </a:rPr>
                        <a:t>Расчеты по государственным контрактам, контрактам (договорам) по ГОЗ</a:t>
                      </a:r>
                      <a:endParaRPr lang="ru-RU" sz="1500" b="0" kern="1200" dirty="0">
                        <a:solidFill>
                          <a:schemeClr val="tx1"/>
                        </a:solidFill>
                        <a:latin typeface="Times New Roman" panose="02020603050405020304" pitchFamily="18" charset="0"/>
                        <a:ea typeface="+mn-ea"/>
                        <a:cs typeface="Times New Roman" panose="02020603050405020304" pitchFamily="18" charset="0"/>
                      </a:endParaRPr>
                    </a:p>
                  </a:txBody>
                  <a:tcPr marL="128016" marR="128016" marT="64008" marB="64008"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20000"/>
                        <a:lumOff val="80000"/>
                        <a:alpha val="69000"/>
                      </a:schemeClr>
                    </a:solidFill>
                  </a:tcPr>
                </a:tc>
                <a:tc>
                  <a:txBody>
                    <a:bodyPr/>
                    <a:lstStyle/>
                    <a:p>
                      <a:pPr algn="ctr"/>
                      <a:r>
                        <a:rPr lang="ru-RU" sz="1500" b="0" kern="1200" dirty="0" smtClean="0">
                          <a:solidFill>
                            <a:schemeClr val="tx1"/>
                          </a:solidFill>
                          <a:latin typeface="Times New Roman" panose="02020603050405020304" pitchFamily="18" charset="0"/>
                          <a:ea typeface="+mn-ea"/>
                          <a:cs typeface="Times New Roman" panose="02020603050405020304" pitchFamily="18" charset="0"/>
                        </a:rPr>
                        <a:t>13 245</a:t>
                      </a:r>
                      <a:endParaRPr lang="ru-RU" sz="1500" b="0" kern="1200" dirty="0">
                        <a:solidFill>
                          <a:schemeClr val="tx1"/>
                        </a:solidFill>
                        <a:latin typeface="Times New Roman" panose="02020603050405020304" pitchFamily="18" charset="0"/>
                        <a:ea typeface="+mn-ea"/>
                        <a:cs typeface="Times New Roman" panose="02020603050405020304" pitchFamily="18" charset="0"/>
                      </a:endParaRPr>
                    </a:p>
                  </a:txBody>
                  <a:tcPr marL="128016" marR="128016" marT="64008" marB="64008"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20000"/>
                        <a:lumOff val="80000"/>
                        <a:alpha val="69000"/>
                      </a:schemeClr>
                    </a:solidFill>
                  </a:tcPr>
                </a:tc>
                <a:tc>
                  <a:txBody>
                    <a:bodyPr/>
                    <a:lstStyle/>
                    <a:p>
                      <a:pPr marL="0" algn="ctr" defTabSz="1096644" rtl="0" eaLnBrk="1" fontAlgn="b" latinLnBrk="0" hangingPunct="1"/>
                      <a:r>
                        <a:rPr lang="ru-RU" sz="1500" b="0" kern="1200" dirty="0" smtClean="0">
                          <a:solidFill>
                            <a:schemeClr val="tx1"/>
                          </a:solidFill>
                          <a:latin typeface="Times New Roman" panose="02020603050405020304" pitchFamily="18" charset="0"/>
                          <a:ea typeface="+mn-ea"/>
                          <a:cs typeface="Times New Roman" panose="02020603050405020304" pitchFamily="18" charset="0"/>
                        </a:rPr>
                        <a:t>47 665</a:t>
                      </a:r>
                      <a:endParaRPr lang="ru-RU" sz="1500" b="0" kern="1200" dirty="0">
                        <a:solidFill>
                          <a:schemeClr val="tx1"/>
                        </a:solidFill>
                        <a:latin typeface="Times New Roman" panose="02020603050405020304" pitchFamily="18" charset="0"/>
                        <a:ea typeface="+mn-ea"/>
                        <a:cs typeface="Times New Roman" panose="02020603050405020304" pitchFamily="18" charset="0"/>
                      </a:endParaRPr>
                    </a:p>
                  </a:txBody>
                  <a:tcPr marL="6578" marR="6578" marT="6579" marB="0"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20000"/>
                        <a:lumOff val="80000"/>
                        <a:alpha val="69000"/>
                      </a:schemeClr>
                    </a:solidFill>
                  </a:tcPr>
                </a:tc>
                <a:tc>
                  <a:txBody>
                    <a:bodyPr/>
                    <a:lstStyle/>
                    <a:p>
                      <a:pPr marL="0" algn="ctr" defTabSz="1096644" rtl="0" eaLnBrk="1" fontAlgn="b" latinLnBrk="0" hangingPunct="1"/>
                      <a:r>
                        <a:rPr lang="ru-RU" sz="1500" b="0" kern="1200" dirty="0" smtClean="0">
                          <a:solidFill>
                            <a:schemeClr val="tx1"/>
                          </a:solidFill>
                          <a:latin typeface="Times New Roman" panose="02020603050405020304" pitchFamily="18" charset="0"/>
                          <a:ea typeface="+mn-ea"/>
                          <a:cs typeface="Times New Roman" panose="02020603050405020304" pitchFamily="18" charset="0"/>
                        </a:rPr>
                        <a:t>47 665</a:t>
                      </a:r>
                      <a:endParaRPr lang="ru-RU" sz="1500" b="0" kern="1200" dirty="0">
                        <a:solidFill>
                          <a:schemeClr val="tx1"/>
                        </a:solidFill>
                        <a:latin typeface="Times New Roman" panose="02020603050405020304" pitchFamily="18" charset="0"/>
                        <a:ea typeface="+mn-ea"/>
                        <a:cs typeface="Times New Roman" panose="02020603050405020304" pitchFamily="18" charset="0"/>
                      </a:endParaRPr>
                    </a:p>
                  </a:txBody>
                  <a:tcPr marL="6578" marR="6578" marT="6579" marB="0"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20000"/>
                        <a:lumOff val="80000"/>
                        <a:alpha val="69000"/>
                      </a:schemeClr>
                    </a:solidFill>
                  </a:tcPr>
                </a:tc>
                <a:tc>
                  <a:txBody>
                    <a:bodyPr/>
                    <a:lstStyle/>
                    <a:p>
                      <a:pPr marL="0" algn="ctr" defTabSz="1096644" rtl="0" eaLnBrk="1" fontAlgn="b" latinLnBrk="0" hangingPunct="1"/>
                      <a:r>
                        <a:rPr lang="ru-RU" sz="1500" b="0" kern="1200" dirty="0" smtClean="0">
                          <a:solidFill>
                            <a:schemeClr val="tx1"/>
                          </a:solidFill>
                          <a:latin typeface="Times New Roman" panose="02020603050405020304" pitchFamily="18" charset="0"/>
                          <a:ea typeface="+mn-ea"/>
                          <a:cs typeface="Times New Roman" panose="02020603050405020304" pitchFamily="18" charset="0"/>
                        </a:rPr>
                        <a:t>192,38</a:t>
                      </a:r>
                      <a:endParaRPr lang="ru-RU" sz="1500" b="0" kern="1200" dirty="0">
                        <a:solidFill>
                          <a:schemeClr val="tx1"/>
                        </a:solidFill>
                        <a:latin typeface="Times New Roman" panose="02020603050405020304" pitchFamily="18" charset="0"/>
                        <a:ea typeface="+mn-ea"/>
                        <a:cs typeface="Times New Roman" panose="02020603050405020304" pitchFamily="18" charset="0"/>
                      </a:endParaRPr>
                    </a:p>
                  </a:txBody>
                  <a:tcPr marL="6578" marR="72000" marT="6579" marB="0"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20000"/>
                        <a:lumOff val="80000"/>
                        <a:alpha val="69000"/>
                      </a:schemeClr>
                    </a:solidFill>
                  </a:tcPr>
                </a:tc>
                <a:tc>
                  <a:txBody>
                    <a:bodyPr/>
                    <a:lstStyle/>
                    <a:p>
                      <a:pPr marL="0" algn="ctr" defTabSz="1096644" rtl="0" eaLnBrk="1" fontAlgn="b" latinLnBrk="0" hangingPunct="1"/>
                      <a:r>
                        <a:rPr lang="ru-RU" sz="1500" b="0" kern="1200" dirty="0" smtClean="0">
                          <a:solidFill>
                            <a:schemeClr val="tx1"/>
                          </a:solidFill>
                          <a:latin typeface="Times New Roman" panose="02020603050405020304" pitchFamily="18" charset="0"/>
                          <a:ea typeface="+mn-ea"/>
                          <a:cs typeface="Times New Roman" panose="02020603050405020304" pitchFamily="18" charset="0"/>
                        </a:rPr>
                        <a:t>238,41</a:t>
                      </a:r>
                      <a:endParaRPr lang="ru-RU" sz="1500" b="0" kern="1200" dirty="0">
                        <a:solidFill>
                          <a:schemeClr val="tx1"/>
                        </a:solidFill>
                        <a:latin typeface="Times New Roman" panose="02020603050405020304" pitchFamily="18" charset="0"/>
                        <a:ea typeface="+mn-ea"/>
                        <a:cs typeface="Times New Roman" panose="02020603050405020304" pitchFamily="18" charset="0"/>
                      </a:endParaRPr>
                    </a:p>
                  </a:txBody>
                  <a:tcPr marL="6578" marR="72000" marT="6579"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alpha val="69000"/>
                      </a:schemeClr>
                    </a:solidFill>
                  </a:tcPr>
                </a:tc>
                <a:tc>
                  <a:txBody>
                    <a:bodyPr/>
                    <a:lstStyle/>
                    <a:p>
                      <a:pPr marL="0" marR="0" indent="0" algn="ctr" defTabSz="1096644" rtl="0" eaLnBrk="1" fontAlgn="b" latinLnBrk="0" hangingPunct="1">
                        <a:lnSpc>
                          <a:spcPct val="100000"/>
                        </a:lnSpc>
                        <a:spcBef>
                          <a:spcPts val="0"/>
                        </a:spcBef>
                        <a:spcAft>
                          <a:spcPts val="0"/>
                        </a:spcAft>
                        <a:buClrTx/>
                        <a:buSzTx/>
                        <a:buFontTx/>
                        <a:buNone/>
                        <a:tabLst/>
                        <a:defRPr/>
                      </a:pPr>
                      <a:r>
                        <a:rPr lang="ru-RU" sz="1500" b="0" kern="1200" dirty="0" smtClean="0">
                          <a:solidFill>
                            <a:schemeClr val="tx1"/>
                          </a:solidFill>
                          <a:latin typeface="Times New Roman" panose="02020603050405020304" pitchFamily="18" charset="0"/>
                          <a:ea typeface="+mn-ea"/>
                          <a:cs typeface="Times New Roman" panose="02020603050405020304" pitchFamily="18" charset="0"/>
                        </a:rPr>
                        <a:t>266,34</a:t>
                      </a:r>
                    </a:p>
                  </a:txBody>
                  <a:tcPr marL="6578" marR="72000" marT="6579"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alpha val="69000"/>
                      </a:schemeClr>
                    </a:solidFill>
                  </a:tcPr>
                </a:tc>
                <a:tc>
                  <a:txBody>
                    <a:bodyPr/>
                    <a:lstStyle/>
                    <a:p>
                      <a:pPr marL="0" algn="ctr" defTabSz="1096644" rtl="0" eaLnBrk="1" fontAlgn="b" latinLnBrk="0" hangingPunct="1"/>
                      <a:r>
                        <a:rPr lang="ru-RU" sz="1500" b="0" kern="1200" dirty="0" smtClean="0">
                          <a:solidFill>
                            <a:schemeClr val="tx1"/>
                          </a:solidFill>
                          <a:latin typeface="Times New Roman" panose="02020603050405020304" pitchFamily="18" charset="0"/>
                          <a:ea typeface="+mn-ea"/>
                          <a:cs typeface="Times New Roman" panose="02020603050405020304" pitchFamily="18" charset="0"/>
                        </a:rPr>
                        <a:t>164,45</a:t>
                      </a:r>
                      <a:endParaRPr lang="ru-RU" sz="1500" b="0" kern="1200" dirty="0">
                        <a:solidFill>
                          <a:schemeClr val="tx1"/>
                        </a:solidFill>
                        <a:latin typeface="Times New Roman" panose="02020603050405020304" pitchFamily="18" charset="0"/>
                        <a:ea typeface="+mn-ea"/>
                        <a:cs typeface="Times New Roman" panose="02020603050405020304" pitchFamily="18" charset="0"/>
                      </a:endParaRPr>
                    </a:p>
                  </a:txBody>
                  <a:tcPr marL="6578" marR="72000" marT="6579" marB="0"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20000"/>
                        <a:lumOff val="80000"/>
                        <a:alpha val="69000"/>
                      </a:schemeClr>
                    </a:solidFill>
                  </a:tcPr>
                </a:tc>
              </a:tr>
              <a:tr h="1103376">
                <a:tc>
                  <a:txBody>
                    <a:bodyPr/>
                    <a:lstStyle/>
                    <a:p>
                      <a:pPr marL="0" marR="0" indent="0" algn="ctr" defTabSz="1096644" rtl="0" eaLnBrk="1" fontAlgn="auto" latinLnBrk="0" hangingPunct="1">
                        <a:lnSpc>
                          <a:spcPct val="100000"/>
                        </a:lnSpc>
                        <a:spcBef>
                          <a:spcPts val="0"/>
                        </a:spcBef>
                        <a:spcAft>
                          <a:spcPts val="0"/>
                        </a:spcAft>
                        <a:buClrTx/>
                        <a:buSzTx/>
                        <a:buFontTx/>
                        <a:buNone/>
                        <a:tabLst/>
                        <a:defRPr/>
                      </a:pPr>
                      <a:r>
                        <a:rPr lang="ru-RU" sz="1500" b="0" kern="1200" dirty="0" smtClean="0">
                          <a:solidFill>
                            <a:schemeClr val="tx1"/>
                          </a:solidFill>
                          <a:latin typeface="Times New Roman" panose="02020603050405020304" pitchFamily="18" charset="0"/>
                          <a:ea typeface="+mn-ea"/>
                          <a:cs typeface="Times New Roman" panose="02020603050405020304" pitchFamily="18" charset="0"/>
                        </a:rPr>
                        <a:t>Контракты, заключенные бюджетными </a:t>
                      </a:r>
                    </a:p>
                    <a:p>
                      <a:pPr marL="0" marR="0" indent="0" algn="ctr" defTabSz="1096644" rtl="0" eaLnBrk="1" fontAlgn="auto" latinLnBrk="0" hangingPunct="1">
                        <a:lnSpc>
                          <a:spcPct val="100000"/>
                        </a:lnSpc>
                        <a:spcBef>
                          <a:spcPts val="0"/>
                        </a:spcBef>
                        <a:spcAft>
                          <a:spcPts val="0"/>
                        </a:spcAft>
                        <a:buClrTx/>
                        <a:buSzTx/>
                        <a:buFontTx/>
                        <a:buNone/>
                        <a:tabLst/>
                        <a:defRPr/>
                      </a:pPr>
                      <a:r>
                        <a:rPr lang="ru-RU" sz="1500" b="0" kern="1200" dirty="0" smtClean="0">
                          <a:solidFill>
                            <a:schemeClr val="tx1"/>
                          </a:solidFill>
                          <a:latin typeface="Times New Roman" panose="02020603050405020304" pitchFamily="18" charset="0"/>
                          <a:ea typeface="+mn-ea"/>
                          <a:cs typeface="Times New Roman" panose="02020603050405020304" pitchFamily="18" charset="0"/>
                        </a:rPr>
                        <a:t>и автономными учреждениями</a:t>
                      </a:r>
                      <a:endParaRPr lang="ru-RU" sz="1500" b="0" kern="1200" dirty="0">
                        <a:solidFill>
                          <a:schemeClr val="tx1"/>
                        </a:solidFill>
                        <a:latin typeface="Times New Roman" panose="02020603050405020304" pitchFamily="18" charset="0"/>
                        <a:ea typeface="+mn-ea"/>
                        <a:cs typeface="Times New Roman" panose="02020603050405020304" pitchFamily="18" charset="0"/>
                      </a:endParaRPr>
                    </a:p>
                  </a:txBody>
                  <a:tcPr marL="128016" marR="128016" marT="64008" marB="64008"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20000"/>
                        <a:lumOff val="80000"/>
                        <a:alpha val="69000"/>
                      </a:schemeClr>
                    </a:solidFill>
                  </a:tcPr>
                </a:tc>
                <a:tc>
                  <a:txBody>
                    <a:bodyPr/>
                    <a:lstStyle/>
                    <a:p>
                      <a:pPr algn="ctr"/>
                      <a:r>
                        <a:rPr lang="ru-RU" sz="1500" b="0" kern="1200" dirty="0" smtClean="0">
                          <a:solidFill>
                            <a:schemeClr val="tx1"/>
                          </a:solidFill>
                          <a:latin typeface="Times New Roman" panose="02020603050405020304" pitchFamily="18" charset="0"/>
                          <a:ea typeface="+mn-ea"/>
                          <a:cs typeface="Times New Roman" panose="02020603050405020304" pitchFamily="18" charset="0"/>
                        </a:rPr>
                        <a:t>81</a:t>
                      </a:r>
                      <a:endParaRPr lang="ru-RU" sz="1500" b="0" kern="1200" dirty="0">
                        <a:solidFill>
                          <a:schemeClr val="tx1"/>
                        </a:solidFill>
                        <a:latin typeface="Times New Roman" panose="02020603050405020304" pitchFamily="18" charset="0"/>
                        <a:ea typeface="+mn-ea"/>
                        <a:cs typeface="Times New Roman" panose="02020603050405020304" pitchFamily="18" charset="0"/>
                      </a:endParaRPr>
                    </a:p>
                  </a:txBody>
                  <a:tcPr marL="128016" marR="128016" marT="64008" marB="64008"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20000"/>
                        <a:lumOff val="80000"/>
                        <a:alpha val="69000"/>
                      </a:schemeClr>
                    </a:solidFill>
                  </a:tcPr>
                </a:tc>
                <a:tc>
                  <a:txBody>
                    <a:bodyPr/>
                    <a:lstStyle/>
                    <a:p>
                      <a:pPr marL="0" algn="ctr" defTabSz="1096644" rtl="0" eaLnBrk="1" fontAlgn="b" latinLnBrk="0" hangingPunct="1"/>
                      <a:r>
                        <a:rPr lang="ru-RU" sz="1500" b="0" kern="1200" dirty="0" smtClean="0">
                          <a:solidFill>
                            <a:schemeClr val="tx1"/>
                          </a:solidFill>
                          <a:latin typeface="Times New Roman" panose="02020603050405020304" pitchFamily="18" charset="0"/>
                          <a:ea typeface="+mn-ea"/>
                          <a:cs typeface="Times New Roman" panose="02020603050405020304" pitchFamily="18" charset="0"/>
                        </a:rPr>
                        <a:t>119</a:t>
                      </a:r>
                      <a:endParaRPr lang="ru-RU" sz="1500" b="0" kern="1200" dirty="0">
                        <a:solidFill>
                          <a:schemeClr val="tx1"/>
                        </a:solidFill>
                        <a:latin typeface="Times New Roman" panose="02020603050405020304" pitchFamily="18" charset="0"/>
                        <a:ea typeface="+mn-ea"/>
                        <a:cs typeface="Times New Roman" panose="02020603050405020304" pitchFamily="18" charset="0"/>
                      </a:endParaRPr>
                    </a:p>
                  </a:txBody>
                  <a:tcPr marL="6578" marR="6578" marT="6579" marB="0"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20000"/>
                        <a:lumOff val="80000"/>
                        <a:alpha val="69000"/>
                      </a:schemeClr>
                    </a:solidFill>
                  </a:tcPr>
                </a:tc>
                <a:tc>
                  <a:txBody>
                    <a:bodyPr/>
                    <a:lstStyle/>
                    <a:p>
                      <a:pPr marL="0" algn="ctr" defTabSz="1096644" rtl="0" eaLnBrk="1" fontAlgn="b" latinLnBrk="0" hangingPunct="1"/>
                      <a:r>
                        <a:rPr lang="ru-RU" sz="1500" b="0" kern="1200" dirty="0" smtClean="0">
                          <a:solidFill>
                            <a:schemeClr val="tx1"/>
                          </a:solidFill>
                          <a:latin typeface="Times New Roman" panose="02020603050405020304" pitchFamily="18" charset="0"/>
                          <a:ea typeface="+mn-ea"/>
                          <a:cs typeface="Times New Roman" panose="02020603050405020304" pitchFamily="18" charset="0"/>
                        </a:rPr>
                        <a:t>119</a:t>
                      </a:r>
                      <a:endParaRPr lang="ru-RU" sz="1500" b="0" kern="1200" dirty="0">
                        <a:solidFill>
                          <a:schemeClr val="tx1"/>
                        </a:solidFill>
                        <a:latin typeface="Times New Roman" panose="02020603050405020304" pitchFamily="18" charset="0"/>
                        <a:ea typeface="+mn-ea"/>
                        <a:cs typeface="Times New Roman" panose="02020603050405020304" pitchFamily="18" charset="0"/>
                      </a:endParaRPr>
                    </a:p>
                  </a:txBody>
                  <a:tcPr marL="6578" marR="6578" marT="6579" marB="0"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20000"/>
                        <a:lumOff val="80000"/>
                        <a:alpha val="69000"/>
                      </a:schemeClr>
                    </a:solidFill>
                  </a:tcPr>
                </a:tc>
                <a:tc>
                  <a:txBody>
                    <a:bodyPr/>
                    <a:lstStyle/>
                    <a:p>
                      <a:pPr marL="0" marR="0" indent="0" algn="ctr" defTabSz="1096644" rtl="0" eaLnBrk="1" fontAlgn="b" latinLnBrk="0" hangingPunct="1">
                        <a:lnSpc>
                          <a:spcPct val="100000"/>
                        </a:lnSpc>
                        <a:spcBef>
                          <a:spcPts val="0"/>
                        </a:spcBef>
                        <a:spcAft>
                          <a:spcPts val="0"/>
                        </a:spcAft>
                        <a:buClrTx/>
                        <a:buSzTx/>
                        <a:buFontTx/>
                        <a:buNone/>
                        <a:tabLst/>
                        <a:defRPr/>
                      </a:pPr>
                      <a:endParaRPr lang="ru-RU" sz="1500" b="0" kern="1200" dirty="0" smtClean="0">
                        <a:solidFill>
                          <a:schemeClr val="tx1"/>
                        </a:solidFill>
                        <a:latin typeface="Times New Roman" panose="02020603050405020304" pitchFamily="18" charset="0"/>
                        <a:ea typeface="+mn-ea"/>
                        <a:cs typeface="Times New Roman" panose="02020603050405020304" pitchFamily="18" charset="0"/>
                      </a:endParaRPr>
                    </a:p>
                    <a:p>
                      <a:pPr marL="0" marR="0" indent="0" algn="ctr" defTabSz="1096644" rtl="0" eaLnBrk="1" fontAlgn="b" latinLnBrk="0" hangingPunct="1">
                        <a:lnSpc>
                          <a:spcPct val="100000"/>
                        </a:lnSpc>
                        <a:spcBef>
                          <a:spcPts val="0"/>
                        </a:spcBef>
                        <a:spcAft>
                          <a:spcPts val="0"/>
                        </a:spcAft>
                        <a:buClrTx/>
                        <a:buSzTx/>
                        <a:buFontTx/>
                        <a:buNone/>
                        <a:tabLst/>
                        <a:defRPr/>
                      </a:pPr>
                      <a:r>
                        <a:rPr lang="ru-RU" sz="1500" b="0" kern="1200" dirty="0" smtClean="0">
                          <a:solidFill>
                            <a:schemeClr val="tx1"/>
                          </a:solidFill>
                          <a:latin typeface="Times New Roman" panose="02020603050405020304" pitchFamily="18" charset="0"/>
                          <a:ea typeface="+mn-ea"/>
                          <a:cs typeface="Times New Roman" panose="02020603050405020304" pitchFamily="18" charset="0"/>
                        </a:rPr>
                        <a:t>1,16</a:t>
                      </a:r>
                    </a:p>
                    <a:p>
                      <a:pPr marL="0" algn="ctr" defTabSz="1096644" rtl="0" eaLnBrk="1" fontAlgn="b" latinLnBrk="0" hangingPunct="1"/>
                      <a:endParaRPr lang="ru-RU" sz="1500" b="0" kern="1200" dirty="0">
                        <a:solidFill>
                          <a:schemeClr val="tx1"/>
                        </a:solidFill>
                        <a:latin typeface="Times New Roman" panose="02020603050405020304" pitchFamily="18" charset="0"/>
                        <a:ea typeface="+mn-ea"/>
                        <a:cs typeface="Times New Roman" panose="02020603050405020304" pitchFamily="18" charset="0"/>
                      </a:endParaRPr>
                    </a:p>
                  </a:txBody>
                  <a:tcPr marL="6578" marR="72000" marT="6579" marB="0"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20000"/>
                        <a:lumOff val="80000"/>
                        <a:alpha val="69000"/>
                      </a:schemeClr>
                    </a:solidFill>
                  </a:tcPr>
                </a:tc>
                <a:tc>
                  <a:txBody>
                    <a:bodyPr/>
                    <a:lstStyle/>
                    <a:p>
                      <a:pPr marL="0" marR="0" indent="0" algn="ctr" defTabSz="1096644" rtl="0" eaLnBrk="1" fontAlgn="b" latinLnBrk="0" hangingPunct="1">
                        <a:lnSpc>
                          <a:spcPct val="100000"/>
                        </a:lnSpc>
                        <a:spcBef>
                          <a:spcPts val="0"/>
                        </a:spcBef>
                        <a:spcAft>
                          <a:spcPts val="0"/>
                        </a:spcAft>
                        <a:buClrTx/>
                        <a:buSzTx/>
                        <a:buFontTx/>
                        <a:buNone/>
                        <a:tabLst/>
                        <a:defRPr/>
                      </a:pPr>
                      <a:endParaRPr lang="ru-RU" sz="1500" b="0" kern="1200" dirty="0" smtClean="0">
                        <a:solidFill>
                          <a:schemeClr val="tx1"/>
                        </a:solidFill>
                        <a:latin typeface="Times New Roman" panose="02020603050405020304" pitchFamily="18" charset="0"/>
                        <a:ea typeface="+mn-ea"/>
                        <a:cs typeface="Times New Roman" panose="02020603050405020304" pitchFamily="18" charset="0"/>
                      </a:endParaRPr>
                    </a:p>
                    <a:p>
                      <a:pPr marL="0" marR="0" indent="0" algn="ctr" defTabSz="1096644" rtl="0" eaLnBrk="1" fontAlgn="b" latinLnBrk="0" hangingPunct="1">
                        <a:lnSpc>
                          <a:spcPct val="100000"/>
                        </a:lnSpc>
                        <a:spcBef>
                          <a:spcPts val="0"/>
                        </a:spcBef>
                        <a:spcAft>
                          <a:spcPts val="0"/>
                        </a:spcAft>
                        <a:buClrTx/>
                        <a:buSzTx/>
                        <a:buFontTx/>
                        <a:buNone/>
                        <a:tabLst/>
                        <a:defRPr/>
                      </a:pPr>
                      <a:r>
                        <a:rPr lang="ru-RU" sz="1500" b="0" kern="1200" dirty="0" smtClean="0">
                          <a:solidFill>
                            <a:schemeClr val="tx1"/>
                          </a:solidFill>
                          <a:latin typeface="Times New Roman" panose="02020603050405020304" pitchFamily="18" charset="0"/>
                          <a:ea typeface="+mn-ea"/>
                          <a:cs typeface="Times New Roman" panose="02020603050405020304" pitchFamily="18" charset="0"/>
                        </a:rPr>
                        <a:t>3,39</a:t>
                      </a:r>
                    </a:p>
                    <a:p>
                      <a:pPr marL="0" algn="ctr" defTabSz="1096644" rtl="0" eaLnBrk="1" fontAlgn="b" latinLnBrk="0" hangingPunct="1"/>
                      <a:endParaRPr lang="ru-RU" sz="1500" b="0" kern="1200" dirty="0">
                        <a:solidFill>
                          <a:schemeClr val="tx1"/>
                        </a:solidFill>
                        <a:latin typeface="Times New Roman" panose="02020603050405020304" pitchFamily="18" charset="0"/>
                        <a:ea typeface="+mn-ea"/>
                        <a:cs typeface="Times New Roman" panose="02020603050405020304" pitchFamily="18" charset="0"/>
                      </a:endParaRPr>
                    </a:p>
                  </a:txBody>
                  <a:tcPr marL="6578" marR="72000" marT="6579"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alpha val="69000"/>
                      </a:schemeClr>
                    </a:solidFill>
                  </a:tcPr>
                </a:tc>
                <a:tc>
                  <a:txBody>
                    <a:bodyPr/>
                    <a:lstStyle/>
                    <a:p>
                      <a:pPr marL="0" marR="0" indent="0" algn="ctr" defTabSz="1096644" rtl="0" eaLnBrk="1" fontAlgn="b" latinLnBrk="0" hangingPunct="1">
                        <a:lnSpc>
                          <a:spcPct val="100000"/>
                        </a:lnSpc>
                        <a:spcBef>
                          <a:spcPts val="0"/>
                        </a:spcBef>
                        <a:spcAft>
                          <a:spcPts val="0"/>
                        </a:spcAft>
                        <a:buClrTx/>
                        <a:buSzTx/>
                        <a:buFontTx/>
                        <a:buNone/>
                        <a:tabLst/>
                        <a:defRPr/>
                      </a:pPr>
                      <a:endParaRPr lang="ru-RU" sz="1500" b="0" kern="1200" dirty="0" smtClean="0">
                        <a:solidFill>
                          <a:schemeClr val="tx1"/>
                        </a:solidFill>
                        <a:latin typeface="Times New Roman" panose="02020603050405020304" pitchFamily="18" charset="0"/>
                        <a:ea typeface="+mn-ea"/>
                        <a:cs typeface="Times New Roman" panose="02020603050405020304" pitchFamily="18" charset="0"/>
                      </a:endParaRPr>
                    </a:p>
                    <a:p>
                      <a:pPr marL="0" marR="0" indent="0" algn="ctr" defTabSz="1096644" rtl="0" eaLnBrk="1" fontAlgn="b" latinLnBrk="0" hangingPunct="1">
                        <a:lnSpc>
                          <a:spcPct val="100000"/>
                        </a:lnSpc>
                        <a:spcBef>
                          <a:spcPts val="0"/>
                        </a:spcBef>
                        <a:spcAft>
                          <a:spcPts val="0"/>
                        </a:spcAft>
                        <a:buClrTx/>
                        <a:buSzTx/>
                        <a:buFontTx/>
                        <a:buNone/>
                        <a:tabLst/>
                        <a:defRPr/>
                      </a:pPr>
                      <a:r>
                        <a:rPr lang="ru-RU" sz="1500" b="0" kern="1200" dirty="0" smtClean="0">
                          <a:solidFill>
                            <a:schemeClr val="tx1"/>
                          </a:solidFill>
                          <a:latin typeface="Times New Roman" panose="02020603050405020304" pitchFamily="18" charset="0"/>
                          <a:ea typeface="+mn-ea"/>
                          <a:cs typeface="Times New Roman" panose="02020603050405020304" pitchFamily="18" charset="0"/>
                        </a:rPr>
                        <a:t>3,30</a:t>
                      </a:r>
                    </a:p>
                    <a:p>
                      <a:pPr marL="0" marR="0" indent="0" algn="ctr" defTabSz="1096644" rtl="0" eaLnBrk="1" fontAlgn="b" latinLnBrk="0" hangingPunct="1">
                        <a:lnSpc>
                          <a:spcPct val="100000"/>
                        </a:lnSpc>
                        <a:spcBef>
                          <a:spcPts val="0"/>
                        </a:spcBef>
                        <a:spcAft>
                          <a:spcPts val="0"/>
                        </a:spcAft>
                        <a:buClrTx/>
                        <a:buSzTx/>
                        <a:buFontTx/>
                        <a:buNone/>
                        <a:tabLst/>
                        <a:defRPr/>
                      </a:pPr>
                      <a:endParaRPr lang="ru-RU" sz="1500" b="0" kern="1200" dirty="0" smtClean="0">
                        <a:solidFill>
                          <a:schemeClr val="tx1"/>
                        </a:solidFill>
                        <a:latin typeface="Times New Roman" panose="02020603050405020304" pitchFamily="18" charset="0"/>
                        <a:ea typeface="+mn-ea"/>
                        <a:cs typeface="Times New Roman" panose="02020603050405020304" pitchFamily="18" charset="0"/>
                      </a:endParaRPr>
                    </a:p>
                  </a:txBody>
                  <a:tcPr marL="6578" marR="72000" marT="6579"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alpha val="69000"/>
                      </a:schemeClr>
                    </a:solidFill>
                  </a:tcPr>
                </a:tc>
                <a:tc>
                  <a:txBody>
                    <a:bodyPr/>
                    <a:lstStyle/>
                    <a:p>
                      <a:pPr marL="0" marR="0" indent="0" algn="ctr" defTabSz="1096644" rtl="0" eaLnBrk="1" fontAlgn="b" latinLnBrk="0" hangingPunct="1">
                        <a:lnSpc>
                          <a:spcPct val="100000"/>
                        </a:lnSpc>
                        <a:spcBef>
                          <a:spcPts val="0"/>
                        </a:spcBef>
                        <a:spcAft>
                          <a:spcPts val="0"/>
                        </a:spcAft>
                        <a:buClrTx/>
                        <a:buSzTx/>
                        <a:buFontTx/>
                        <a:buNone/>
                        <a:tabLst/>
                        <a:defRPr/>
                      </a:pPr>
                      <a:endParaRPr lang="ru-RU" sz="1500" b="0" kern="1200" dirty="0" smtClean="0">
                        <a:solidFill>
                          <a:schemeClr val="tx1"/>
                        </a:solidFill>
                        <a:latin typeface="Times New Roman" panose="02020603050405020304" pitchFamily="18" charset="0"/>
                        <a:ea typeface="+mn-ea"/>
                        <a:cs typeface="Times New Roman" panose="02020603050405020304" pitchFamily="18" charset="0"/>
                      </a:endParaRPr>
                    </a:p>
                    <a:p>
                      <a:pPr marL="0" marR="0" indent="0" algn="ctr" defTabSz="1096644" rtl="0" eaLnBrk="1" fontAlgn="b" latinLnBrk="0" hangingPunct="1">
                        <a:lnSpc>
                          <a:spcPct val="100000"/>
                        </a:lnSpc>
                        <a:spcBef>
                          <a:spcPts val="0"/>
                        </a:spcBef>
                        <a:spcAft>
                          <a:spcPts val="0"/>
                        </a:spcAft>
                        <a:buClrTx/>
                        <a:buSzTx/>
                        <a:buFontTx/>
                        <a:buNone/>
                        <a:tabLst/>
                        <a:defRPr/>
                      </a:pPr>
                      <a:r>
                        <a:rPr lang="ru-RU" sz="1500" b="0" kern="1200" dirty="0" smtClean="0">
                          <a:solidFill>
                            <a:schemeClr val="tx1"/>
                          </a:solidFill>
                          <a:latin typeface="Times New Roman" panose="02020603050405020304" pitchFamily="18" charset="0"/>
                          <a:ea typeface="+mn-ea"/>
                          <a:cs typeface="Times New Roman" panose="02020603050405020304" pitchFamily="18" charset="0"/>
                        </a:rPr>
                        <a:t>1,25</a:t>
                      </a:r>
                    </a:p>
                    <a:p>
                      <a:pPr marL="0" algn="ctr" defTabSz="1096644" rtl="0" eaLnBrk="1" fontAlgn="b" latinLnBrk="0" hangingPunct="1"/>
                      <a:endParaRPr lang="ru-RU" sz="1500" b="0" kern="1200" dirty="0">
                        <a:solidFill>
                          <a:schemeClr val="tx1"/>
                        </a:solidFill>
                        <a:latin typeface="Times New Roman" panose="02020603050405020304" pitchFamily="18" charset="0"/>
                        <a:ea typeface="+mn-ea"/>
                        <a:cs typeface="Times New Roman" panose="02020603050405020304" pitchFamily="18" charset="0"/>
                      </a:endParaRPr>
                    </a:p>
                  </a:txBody>
                  <a:tcPr marL="6578" marR="72000" marT="6579" marB="0"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20000"/>
                        <a:lumOff val="80000"/>
                        <a:alpha val="69000"/>
                      </a:schemeClr>
                    </a:solidFill>
                  </a:tcPr>
                </a:tc>
              </a:tr>
              <a:tr h="1103376">
                <a:tc>
                  <a:txBody>
                    <a:bodyPr/>
                    <a:lstStyle/>
                    <a:p>
                      <a:pPr marL="0" marR="0" indent="0" algn="ctr" defTabSz="1096644" rtl="0" eaLnBrk="1" fontAlgn="auto" latinLnBrk="0" hangingPunct="1">
                        <a:lnSpc>
                          <a:spcPct val="100000"/>
                        </a:lnSpc>
                        <a:spcBef>
                          <a:spcPts val="0"/>
                        </a:spcBef>
                        <a:spcAft>
                          <a:spcPts val="0"/>
                        </a:spcAft>
                        <a:buClrTx/>
                        <a:buSzTx/>
                        <a:buFontTx/>
                        <a:buNone/>
                        <a:tabLst/>
                        <a:defRPr/>
                      </a:pPr>
                      <a:r>
                        <a:rPr lang="ru-RU" sz="1500" b="0" kern="1200" dirty="0" smtClean="0">
                          <a:solidFill>
                            <a:schemeClr val="tx1"/>
                          </a:solidFill>
                          <a:latin typeface="Times New Roman" panose="02020603050405020304" pitchFamily="18" charset="0"/>
                          <a:ea typeface="+mn-ea"/>
                          <a:cs typeface="Times New Roman" panose="02020603050405020304" pitchFamily="18" charset="0"/>
                        </a:rPr>
                        <a:t>Межбюджетные субсидии</a:t>
                      </a:r>
                      <a:r>
                        <a:rPr lang="ru-RU" sz="1500" b="0" kern="1200" baseline="0" dirty="0" smtClean="0">
                          <a:solidFill>
                            <a:schemeClr val="tx1"/>
                          </a:solidFill>
                          <a:latin typeface="Times New Roman" panose="02020603050405020304" pitchFamily="18" charset="0"/>
                          <a:ea typeface="+mn-ea"/>
                          <a:cs typeface="Times New Roman" panose="02020603050405020304" pitchFamily="18" charset="0"/>
                        </a:rPr>
                        <a:t> с/х товаропроизводителям, субсидии на капитальные вложения</a:t>
                      </a:r>
                      <a:endParaRPr lang="ru-RU" sz="1500" b="0" kern="1200" dirty="0">
                        <a:solidFill>
                          <a:schemeClr val="tx1"/>
                        </a:solidFill>
                        <a:latin typeface="Times New Roman" panose="02020603050405020304" pitchFamily="18" charset="0"/>
                        <a:ea typeface="+mn-ea"/>
                        <a:cs typeface="Times New Roman" panose="02020603050405020304" pitchFamily="18" charset="0"/>
                      </a:endParaRPr>
                    </a:p>
                  </a:txBody>
                  <a:tcPr marL="128016" marR="128016" marT="64008" marB="64008" anchor="ctr">
                    <a:lnT w="3175" cap="flat" cmpd="sng" algn="ctr">
                      <a:solidFill>
                        <a:schemeClr val="bg1"/>
                      </a:solidFill>
                      <a:prstDash val="solid"/>
                      <a:round/>
                      <a:headEnd type="none" w="med" len="med"/>
                      <a:tailEnd type="none" w="med" len="med"/>
                    </a:lnT>
                    <a:solidFill>
                      <a:schemeClr val="accent1">
                        <a:lumMod val="20000"/>
                        <a:lumOff val="80000"/>
                        <a:alpha val="69000"/>
                      </a:schemeClr>
                    </a:solidFill>
                  </a:tcPr>
                </a:tc>
                <a:tc>
                  <a:txBody>
                    <a:bodyPr/>
                    <a:lstStyle/>
                    <a:p>
                      <a:pPr algn="ctr"/>
                      <a:r>
                        <a:rPr lang="ru-RU" sz="1500" b="0" kern="1200" dirty="0" smtClean="0">
                          <a:solidFill>
                            <a:schemeClr val="tx1"/>
                          </a:solidFill>
                          <a:latin typeface="Times New Roman" panose="02020603050405020304" pitchFamily="18" charset="0"/>
                          <a:ea typeface="+mn-ea"/>
                          <a:cs typeface="Times New Roman" panose="02020603050405020304" pitchFamily="18" charset="0"/>
                        </a:rPr>
                        <a:t>6 250</a:t>
                      </a:r>
                      <a:endParaRPr lang="ru-RU" sz="1500" b="0" kern="1200" dirty="0">
                        <a:solidFill>
                          <a:schemeClr val="tx1"/>
                        </a:solidFill>
                        <a:latin typeface="Times New Roman" panose="02020603050405020304" pitchFamily="18" charset="0"/>
                        <a:ea typeface="+mn-ea"/>
                        <a:cs typeface="Times New Roman" panose="02020603050405020304" pitchFamily="18" charset="0"/>
                      </a:endParaRPr>
                    </a:p>
                  </a:txBody>
                  <a:tcPr marL="128016" marR="128016" marT="64008" marB="64008" anchor="ctr">
                    <a:lnT w="3175" cap="flat" cmpd="sng" algn="ctr">
                      <a:solidFill>
                        <a:schemeClr val="bg1"/>
                      </a:solidFill>
                      <a:prstDash val="solid"/>
                      <a:round/>
                      <a:headEnd type="none" w="med" len="med"/>
                      <a:tailEnd type="none" w="med" len="med"/>
                    </a:lnT>
                    <a:solidFill>
                      <a:schemeClr val="accent1">
                        <a:lumMod val="20000"/>
                        <a:lumOff val="80000"/>
                        <a:alpha val="69000"/>
                      </a:schemeClr>
                    </a:solidFill>
                  </a:tcPr>
                </a:tc>
                <a:tc>
                  <a:txBody>
                    <a:bodyPr/>
                    <a:lstStyle/>
                    <a:p>
                      <a:pPr marL="0" algn="ctr" defTabSz="1096644" rtl="0" eaLnBrk="1" fontAlgn="b" latinLnBrk="0" hangingPunct="1"/>
                      <a:r>
                        <a:rPr lang="ru-RU" sz="1500" b="0" kern="1200" dirty="0" smtClean="0">
                          <a:solidFill>
                            <a:schemeClr val="tx1"/>
                          </a:solidFill>
                          <a:latin typeface="Times New Roman" panose="02020603050405020304" pitchFamily="18" charset="0"/>
                          <a:ea typeface="+mn-ea"/>
                          <a:cs typeface="Times New Roman" panose="02020603050405020304" pitchFamily="18" charset="0"/>
                        </a:rPr>
                        <a:t>8 170</a:t>
                      </a:r>
                      <a:endParaRPr lang="ru-RU" sz="1500" b="0" kern="1200" dirty="0">
                        <a:solidFill>
                          <a:schemeClr val="tx1"/>
                        </a:solidFill>
                        <a:latin typeface="Times New Roman" panose="02020603050405020304" pitchFamily="18" charset="0"/>
                        <a:ea typeface="+mn-ea"/>
                        <a:cs typeface="Times New Roman" panose="02020603050405020304" pitchFamily="18" charset="0"/>
                      </a:endParaRPr>
                    </a:p>
                  </a:txBody>
                  <a:tcPr marL="6578" marR="6578" marT="6579" marB="0" anchor="ctr">
                    <a:lnT w="3175" cap="flat" cmpd="sng" algn="ctr">
                      <a:solidFill>
                        <a:schemeClr val="bg1"/>
                      </a:solidFill>
                      <a:prstDash val="solid"/>
                      <a:round/>
                      <a:headEnd type="none" w="med" len="med"/>
                      <a:tailEnd type="none" w="med" len="med"/>
                    </a:lnT>
                    <a:solidFill>
                      <a:schemeClr val="accent1">
                        <a:lumMod val="20000"/>
                        <a:lumOff val="80000"/>
                        <a:alpha val="69000"/>
                      </a:schemeClr>
                    </a:solidFill>
                  </a:tcPr>
                </a:tc>
                <a:tc>
                  <a:txBody>
                    <a:bodyPr/>
                    <a:lstStyle/>
                    <a:p>
                      <a:pPr marL="0" algn="ctr" defTabSz="1096644" rtl="0" eaLnBrk="1" fontAlgn="b" latinLnBrk="0" hangingPunct="1"/>
                      <a:r>
                        <a:rPr lang="ru-RU" sz="1500" b="0" kern="1200" dirty="0" smtClean="0">
                          <a:solidFill>
                            <a:schemeClr val="tx1"/>
                          </a:solidFill>
                          <a:latin typeface="Times New Roman" panose="02020603050405020304" pitchFamily="18" charset="0"/>
                          <a:ea typeface="+mn-ea"/>
                          <a:cs typeface="Times New Roman" panose="02020603050405020304" pitchFamily="18" charset="0"/>
                        </a:rPr>
                        <a:t>8 170</a:t>
                      </a:r>
                      <a:endParaRPr lang="ru-RU" sz="1500" b="0" kern="1200" dirty="0">
                        <a:solidFill>
                          <a:schemeClr val="tx1"/>
                        </a:solidFill>
                        <a:latin typeface="Times New Roman" panose="02020603050405020304" pitchFamily="18" charset="0"/>
                        <a:ea typeface="+mn-ea"/>
                        <a:cs typeface="Times New Roman" panose="02020603050405020304" pitchFamily="18" charset="0"/>
                      </a:endParaRPr>
                    </a:p>
                  </a:txBody>
                  <a:tcPr marL="6578" marR="6578" marT="6579" marB="0" anchor="ctr">
                    <a:lnT w="3175" cap="flat" cmpd="sng" algn="ctr">
                      <a:solidFill>
                        <a:schemeClr val="bg1"/>
                      </a:solidFill>
                      <a:prstDash val="solid"/>
                      <a:round/>
                      <a:headEnd type="none" w="med" len="med"/>
                      <a:tailEnd type="none" w="med" len="med"/>
                    </a:lnT>
                    <a:solidFill>
                      <a:schemeClr val="accent1">
                        <a:lumMod val="20000"/>
                        <a:lumOff val="80000"/>
                        <a:alpha val="69000"/>
                      </a:schemeClr>
                    </a:solidFill>
                  </a:tcPr>
                </a:tc>
                <a:tc>
                  <a:txBody>
                    <a:bodyPr/>
                    <a:lstStyle/>
                    <a:p>
                      <a:pPr marL="0" marR="0" indent="0" algn="ctr" defTabSz="1096644" rtl="0" eaLnBrk="1" fontAlgn="b" latinLnBrk="0" hangingPunct="1">
                        <a:lnSpc>
                          <a:spcPct val="100000"/>
                        </a:lnSpc>
                        <a:spcBef>
                          <a:spcPts val="0"/>
                        </a:spcBef>
                        <a:spcAft>
                          <a:spcPts val="0"/>
                        </a:spcAft>
                        <a:buClrTx/>
                        <a:buSzTx/>
                        <a:buFontTx/>
                        <a:buNone/>
                        <a:tabLst/>
                        <a:defRPr/>
                      </a:pPr>
                      <a:endParaRPr lang="ru-RU" sz="1500" b="0" kern="1200" dirty="0" smtClean="0">
                        <a:solidFill>
                          <a:schemeClr val="tx1"/>
                        </a:solidFill>
                        <a:latin typeface="Times New Roman" panose="02020603050405020304" pitchFamily="18" charset="0"/>
                        <a:ea typeface="+mn-ea"/>
                        <a:cs typeface="Times New Roman" panose="02020603050405020304" pitchFamily="18" charset="0"/>
                      </a:endParaRPr>
                    </a:p>
                    <a:p>
                      <a:pPr marL="0" marR="0" indent="0" algn="ctr" defTabSz="1096644" rtl="0" eaLnBrk="1" fontAlgn="b" latinLnBrk="0" hangingPunct="1">
                        <a:lnSpc>
                          <a:spcPct val="100000"/>
                        </a:lnSpc>
                        <a:spcBef>
                          <a:spcPts val="0"/>
                        </a:spcBef>
                        <a:spcAft>
                          <a:spcPts val="0"/>
                        </a:spcAft>
                        <a:buClrTx/>
                        <a:buSzTx/>
                        <a:buFontTx/>
                        <a:buNone/>
                        <a:tabLst/>
                        <a:defRPr/>
                      </a:pPr>
                      <a:r>
                        <a:rPr lang="ru-RU" sz="1500" b="0" kern="1200" dirty="0" smtClean="0">
                          <a:solidFill>
                            <a:schemeClr val="tx1"/>
                          </a:solidFill>
                          <a:latin typeface="Times New Roman" panose="02020603050405020304" pitchFamily="18" charset="0"/>
                          <a:ea typeface="+mn-ea"/>
                          <a:cs typeface="Times New Roman" panose="02020603050405020304" pitchFamily="18" charset="0"/>
                        </a:rPr>
                        <a:t>3,78</a:t>
                      </a:r>
                    </a:p>
                    <a:p>
                      <a:pPr marL="0" algn="ctr" defTabSz="1096644" rtl="0" eaLnBrk="1" fontAlgn="b" latinLnBrk="0" hangingPunct="1"/>
                      <a:endParaRPr lang="ru-RU" sz="1500" b="0" kern="1200" dirty="0">
                        <a:solidFill>
                          <a:schemeClr val="tx1"/>
                        </a:solidFill>
                        <a:latin typeface="Times New Roman" panose="02020603050405020304" pitchFamily="18" charset="0"/>
                        <a:ea typeface="+mn-ea"/>
                        <a:cs typeface="Times New Roman" panose="02020603050405020304" pitchFamily="18" charset="0"/>
                      </a:endParaRPr>
                    </a:p>
                  </a:txBody>
                  <a:tcPr marL="6578" marR="72000" marT="6579" marB="0" anchor="ctr">
                    <a:lnT w="3175" cap="flat" cmpd="sng" algn="ctr">
                      <a:solidFill>
                        <a:schemeClr val="bg1"/>
                      </a:solidFill>
                      <a:prstDash val="solid"/>
                      <a:round/>
                      <a:headEnd type="none" w="med" len="med"/>
                      <a:tailEnd type="none" w="med" len="med"/>
                    </a:lnT>
                    <a:solidFill>
                      <a:schemeClr val="accent1">
                        <a:lumMod val="20000"/>
                        <a:lumOff val="80000"/>
                        <a:alpha val="69000"/>
                      </a:schemeClr>
                    </a:solidFill>
                  </a:tcPr>
                </a:tc>
                <a:tc>
                  <a:txBody>
                    <a:bodyPr/>
                    <a:lstStyle/>
                    <a:p>
                      <a:pPr marL="0" marR="0" indent="0" algn="ctr" defTabSz="1096644" rtl="0" eaLnBrk="1" fontAlgn="b" latinLnBrk="0" hangingPunct="1">
                        <a:lnSpc>
                          <a:spcPct val="100000"/>
                        </a:lnSpc>
                        <a:spcBef>
                          <a:spcPts val="0"/>
                        </a:spcBef>
                        <a:spcAft>
                          <a:spcPts val="0"/>
                        </a:spcAft>
                        <a:buClrTx/>
                        <a:buSzTx/>
                        <a:buFontTx/>
                        <a:buNone/>
                        <a:tabLst/>
                        <a:defRPr/>
                      </a:pPr>
                      <a:endParaRPr lang="ru-RU" sz="1500" b="0" kern="1200" dirty="0" smtClean="0">
                        <a:solidFill>
                          <a:schemeClr val="tx1"/>
                        </a:solidFill>
                        <a:latin typeface="Times New Roman" panose="02020603050405020304" pitchFamily="18" charset="0"/>
                        <a:ea typeface="+mn-ea"/>
                        <a:cs typeface="Times New Roman" panose="02020603050405020304" pitchFamily="18" charset="0"/>
                      </a:endParaRPr>
                    </a:p>
                    <a:p>
                      <a:pPr marL="0" marR="0" indent="0" algn="ctr" defTabSz="1096644" rtl="0" eaLnBrk="1" fontAlgn="b" latinLnBrk="0" hangingPunct="1">
                        <a:lnSpc>
                          <a:spcPct val="100000"/>
                        </a:lnSpc>
                        <a:spcBef>
                          <a:spcPts val="0"/>
                        </a:spcBef>
                        <a:spcAft>
                          <a:spcPts val="0"/>
                        </a:spcAft>
                        <a:buClrTx/>
                        <a:buSzTx/>
                        <a:buFontTx/>
                        <a:buNone/>
                        <a:tabLst/>
                        <a:defRPr/>
                      </a:pPr>
                      <a:r>
                        <a:rPr lang="ru-RU" sz="1500" b="0" kern="1200" dirty="0" smtClean="0">
                          <a:solidFill>
                            <a:schemeClr val="tx1"/>
                          </a:solidFill>
                          <a:latin typeface="Times New Roman" panose="02020603050405020304" pitchFamily="18" charset="0"/>
                          <a:ea typeface="+mn-ea"/>
                          <a:cs typeface="Times New Roman" panose="02020603050405020304" pitchFamily="18" charset="0"/>
                        </a:rPr>
                        <a:t>17,27</a:t>
                      </a:r>
                    </a:p>
                    <a:p>
                      <a:pPr marL="0" algn="ctr" defTabSz="1096644" rtl="0" eaLnBrk="1" fontAlgn="b" latinLnBrk="0" hangingPunct="1"/>
                      <a:endParaRPr lang="ru-RU" sz="1500" b="0" kern="1200" dirty="0">
                        <a:solidFill>
                          <a:schemeClr val="tx1"/>
                        </a:solidFill>
                        <a:latin typeface="Times New Roman" panose="02020603050405020304" pitchFamily="18" charset="0"/>
                        <a:ea typeface="+mn-ea"/>
                        <a:cs typeface="Times New Roman" panose="02020603050405020304" pitchFamily="18" charset="0"/>
                      </a:endParaRPr>
                    </a:p>
                  </a:txBody>
                  <a:tcPr marL="6578" marR="72000" marT="6579" marB="0" anchor="ctr">
                    <a:lnT w="12700" cap="flat" cmpd="sng" algn="ctr">
                      <a:solidFill>
                        <a:schemeClr val="bg1"/>
                      </a:solidFill>
                      <a:prstDash val="solid"/>
                      <a:round/>
                      <a:headEnd type="none" w="med" len="med"/>
                      <a:tailEnd type="none" w="med" len="med"/>
                    </a:lnT>
                    <a:solidFill>
                      <a:schemeClr val="accent1">
                        <a:lumMod val="20000"/>
                        <a:lumOff val="80000"/>
                        <a:alpha val="69000"/>
                      </a:schemeClr>
                    </a:solidFill>
                  </a:tcPr>
                </a:tc>
                <a:tc>
                  <a:txBody>
                    <a:bodyPr/>
                    <a:lstStyle/>
                    <a:p>
                      <a:pPr marL="0" marR="0" indent="0" algn="ctr" defTabSz="1096644" rtl="0" eaLnBrk="1" fontAlgn="b" latinLnBrk="0" hangingPunct="1">
                        <a:lnSpc>
                          <a:spcPct val="100000"/>
                        </a:lnSpc>
                        <a:spcBef>
                          <a:spcPts val="0"/>
                        </a:spcBef>
                        <a:spcAft>
                          <a:spcPts val="0"/>
                        </a:spcAft>
                        <a:buClrTx/>
                        <a:buSzTx/>
                        <a:buFontTx/>
                        <a:buNone/>
                        <a:tabLst/>
                        <a:defRPr/>
                      </a:pPr>
                      <a:endParaRPr lang="ru-RU" sz="1500" b="0" kern="1200" dirty="0" smtClean="0">
                        <a:solidFill>
                          <a:schemeClr val="tx1"/>
                        </a:solidFill>
                        <a:latin typeface="Times New Roman" panose="02020603050405020304" pitchFamily="18" charset="0"/>
                        <a:ea typeface="+mn-ea"/>
                        <a:cs typeface="Times New Roman" panose="02020603050405020304" pitchFamily="18" charset="0"/>
                      </a:endParaRPr>
                    </a:p>
                    <a:p>
                      <a:pPr marL="0" marR="0" indent="0" algn="ctr" defTabSz="1096644" rtl="0" eaLnBrk="1" fontAlgn="b" latinLnBrk="0" hangingPunct="1">
                        <a:lnSpc>
                          <a:spcPct val="100000"/>
                        </a:lnSpc>
                        <a:spcBef>
                          <a:spcPts val="0"/>
                        </a:spcBef>
                        <a:spcAft>
                          <a:spcPts val="0"/>
                        </a:spcAft>
                        <a:buClrTx/>
                        <a:buSzTx/>
                        <a:buFontTx/>
                        <a:buNone/>
                        <a:tabLst/>
                        <a:defRPr/>
                      </a:pPr>
                      <a:r>
                        <a:rPr lang="ru-RU" sz="1500" b="0" kern="1200" dirty="0" smtClean="0">
                          <a:solidFill>
                            <a:schemeClr val="tx1"/>
                          </a:solidFill>
                          <a:latin typeface="Times New Roman" panose="02020603050405020304" pitchFamily="18" charset="0"/>
                          <a:ea typeface="+mn-ea"/>
                          <a:cs typeface="Times New Roman" panose="02020603050405020304" pitchFamily="18" charset="0"/>
                        </a:rPr>
                        <a:t>11,04</a:t>
                      </a:r>
                    </a:p>
                    <a:p>
                      <a:pPr marL="0" marR="0" indent="0" algn="ctr" defTabSz="1096644" rtl="0" eaLnBrk="1" fontAlgn="b" latinLnBrk="0" hangingPunct="1">
                        <a:lnSpc>
                          <a:spcPct val="100000"/>
                        </a:lnSpc>
                        <a:spcBef>
                          <a:spcPts val="0"/>
                        </a:spcBef>
                        <a:spcAft>
                          <a:spcPts val="0"/>
                        </a:spcAft>
                        <a:buClrTx/>
                        <a:buSzTx/>
                        <a:buFontTx/>
                        <a:buNone/>
                        <a:tabLst/>
                        <a:defRPr/>
                      </a:pPr>
                      <a:endParaRPr lang="ru-RU" sz="1500" b="0" kern="1200" dirty="0" smtClean="0">
                        <a:solidFill>
                          <a:schemeClr val="tx1"/>
                        </a:solidFill>
                        <a:latin typeface="Times New Roman" panose="02020603050405020304" pitchFamily="18" charset="0"/>
                        <a:ea typeface="+mn-ea"/>
                        <a:cs typeface="Times New Roman" panose="02020603050405020304" pitchFamily="18" charset="0"/>
                      </a:endParaRPr>
                    </a:p>
                  </a:txBody>
                  <a:tcPr marL="6578" marR="72000" marT="6579" marB="0" anchor="ctr">
                    <a:lnT w="12700" cap="flat" cmpd="sng" algn="ctr">
                      <a:solidFill>
                        <a:schemeClr val="bg1"/>
                      </a:solidFill>
                      <a:prstDash val="solid"/>
                      <a:round/>
                      <a:headEnd type="none" w="med" len="med"/>
                      <a:tailEnd type="none" w="med" len="med"/>
                    </a:lnT>
                    <a:solidFill>
                      <a:schemeClr val="accent1">
                        <a:lumMod val="20000"/>
                        <a:lumOff val="80000"/>
                        <a:alpha val="69000"/>
                      </a:schemeClr>
                    </a:solidFill>
                  </a:tcPr>
                </a:tc>
                <a:tc>
                  <a:txBody>
                    <a:bodyPr/>
                    <a:lstStyle/>
                    <a:p>
                      <a:pPr marL="0" algn="ctr" defTabSz="1096644" rtl="0" eaLnBrk="1" fontAlgn="b" latinLnBrk="0" hangingPunct="1"/>
                      <a:r>
                        <a:rPr lang="ru-RU" sz="1500" b="0" kern="1200" dirty="0" smtClean="0">
                          <a:solidFill>
                            <a:schemeClr val="tx1"/>
                          </a:solidFill>
                          <a:latin typeface="Times New Roman" panose="02020603050405020304" pitchFamily="18" charset="0"/>
                          <a:ea typeface="+mn-ea"/>
                          <a:cs typeface="Times New Roman" panose="02020603050405020304" pitchFamily="18" charset="0"/>
                        </a:rPr>
                        <a:t>10,01</a:t>
                      </a:r>
                      <a:endParaRPr lang="ru-RU" sz="1500" b="0" kern="1200" dirty="0">
                        <a:solidFill>
                          <a:schemeClr val="tx1"/>
                        </a:solidFill>
                        <a:latin typeface="Times New Roman" panose="02020603050405020304" pitchFamily="18" charset="0"/>
                        <a:ea typeface="+mn-ea"/>
                        <a:cs typeface="Times New Roman" panose="02020603050405020304" pitchFamily="18" charset="0"/>
                      </a:endParaRPr>
                    </a:p>
                  </a:txBody>
                  <a:tcPr marL="6578" marR="72000" marT="6579" marB="0" anchor="ctr">
                    <a:lnT w="3175" cap="flat" cmpd="sng" algn="ctr">
                      <a:solidFill>
                        <a:schemeClr val="bg1"/>
                      </a:solidFill>
                      <a:prstDash val="solid"/>
                      <a:round/>
                      <a:headEnd type="none" w="med" len="med"/>
                      <a:tailEnd type="none" w="med" len="med"/>
                    </a:lnT>
                    <a:solidFill>
                      <a:schemeClr val="accent1">
                        <a:lumMod val="20000"/>
                        <a:lumOff val="80000"/>
                        <a:alpha val="69000"/>
                      </a:schemeClr>
                    </a:solidFill>
                  </a:tcPr>
                </a:tc>
              </a:tr>
            </a:tbl>
          </a:graphicData>
        </a:graphic>
      </p:graphicFrame>
      <p:sp>
        <p:nvSpPr>
          <p:cNvPr id="8" name="Номер слайда 2"/>
          <p:cNvSpPr>
            <a:spLocks noGrp="1"/>
          </p:cNvSpPr>
          <p:nvPr>
            <p:ph type="sldNum" sz="quarter" idx="12"/>
          </p:nvPr>
        </p:nvSpPr>
        <p:spPr>
          <a:xfrm>
            <a:off x="9921240" y="9090030"/>
            <a:ext cx="2880360" cy="511175"/>
          </a:xfrm>
        </p:spPr>
        <p:txBody>
          <a:bodyPr/>
          <a:lstStyle/>
          <a:p>
            <a:pPr>
              <a:defRPr/>
            </a:pPr>
            <a:r>
              <a:rPr lang="ru-RU" dirty="0" smtClean="0">
                <a:solidFill>
                  <a:prstClr val="black">
                    <a:tint val="75000"/>
                  </a:prstClr>
                </a:solidFill>
              </a:rPr>
              <a:t>6</a:t>
            </a:r>
            <a:endParaRPr lang="ru-RU" dirty="0">
              <a:solidFill>
                <a:prstClr val="black">
                  <a:tint val="75000"/>
                </a:prstClr>
              </a:solidFill>
            </a:endParaRPr>
          </a:p>
        </p:txBody>
      </p:sp>
      <p:sp>
        <p:nvSpPr>
          <p:cNvPr id="2" name="Прямоугольник 1"/>
          <p:cNvSpPr/>
          <p:nvPr/>
        </p:nvSpPr>
        <p:spPr>
          <a:xfrm>
            <a:off x="11434885" y="924329"/>
            <a:ext cx="1166060" cy="369318"/>
          </a:xfrm>
          <a:prstGeom prst="rect">
            <a:avLst/>
          </a:prstGeom>
        </p:spPr>
        <p:txBody>
          <a:bodyPr wrap="none" lIns="91426" tIns="45713" rIns="91426" bIns="45713">
            <a:spAutoFit/>
          </a:bodyPr>
          <a:lstStyle/>
          <a:p>
            <a:r>
              <a:rPr lang="ru-RU" i="1" dirty="0">
                <a:latin typeface="Times New Roman" panose="02020603050405020304" pitchFamily="18" charset="0"/>
                <a:cs typeface="Times New Roman" panose="02020603050405020304" pitchFamily="18" charset="0"/>
              </a:rPr>
              <a:t>млрд. </a:t>
            </a:r>
            <a:r>
              <a:rPr lang="ru-RU" i="1" dirty="0" smtClean="0">
                <a:latin typeface="Times New Roman" panose="02020603050405020304" pitchFamily="18" charset="0"/>
                <a:cs typeface="Times New Roman" panose="02020603050405020304" pitchFamily="18" charset="0"/>
              </a:rPr>
              <a:t>руб.</a:t>
            </a:r>
            <a:endParaRPr lang="ru-RU" dirty="0"/>
          </a:p>
        </p:txBody>
      </p:sp>
    </p:spTree>
    <p:extLst>
      <p:ext uri="{BB962C8B-B14F-4D97-AF65-F5344CB8AC3E}">
        <p14:creationId xmlns:p14="http://schemas.microsoft.com/office/powerpoint/2010/main" val="6202458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4160608394"/>
              </p:ext>
            </p:extLst>
          </p:nvPr>
        </p:nvGraphicFramePr>
        <p:xfrm>
          <a:off x="120017" y="723993"/>
          <a:ext cx="12458302" cy="8464544"/>
        </p:xfrm>
        <a:graphic>
          <a:graphicData uri="http://schemas.openxmlformats.org/drawingml/2006/table">
            <a:tbl>
              <a:tblPr>
                <a:effectLst/>
                <a:tableStyleId>{5C22544A-7EE6-4342-B048-85BDC9FD1C3A}</a:tableStyleId>
              </a:tblPr>
              <a:tblGrid>
                <a:gridCol w="354296">
                  <a:extLst>
                    <a:ext uri="{9D8B030D-6E8A-4147-A177-3AD203B41FA5}">
                      <a16:colId xmlns="" xmlns:a16="http://schemas.microsoft.com/office/drawing/2014/main" val="20000"/>
                    </a:ext>
                  </a:extLst>
                </a:gridCol>
                <a:gridCol w="801596">
                  <a:extLst>
                    <a:ext uri="{9D8B030D-6E8A-4147-A177-3AD203B41FA5}">
                      <a16:colId xmlns="" xmlns:a16="http://schemas.microsoft.com/office/drawing/2014/main" val="20001"/>
                    </a:ext>
                  </a:extLst>
                </a:gridCol>
                <a:gridCol w="1010093">
                  <a:extLst>
                    <a:ext uri="{9D8B030D-6E8A-4147-A177-3AD203B41FA5}">
                      <a16:colId xmlns="" xmlns:a16="http://schemas.microsoft.com/office/drawing/2014/main" val="20002"/>
                    </a:ext>
                  </a:extLst>
                </a:gridCol>
                <a:gridCol w="10292317">
                  <a:extLst>
                    <a:ext uri="{9D8B030D-6E8A-4147-A177-3AD203B41FA5}">
                      <a16:colId xmlns="" xmlns:a16="http://schemas.microsoft.com/office/drawing/2014/main" val="20003"/>
                    </a:ext>
                  </a:extLst>
                </a:gridCol>
              </a:tblGrid>
              <a:tr h="588295">
                <a:tc>
                  <a:txBody>
                    <a:bodyPr/>
                    <a:lstStyle/>
                    <a:p>
                      <a:pPr algn="ctr" fontAlgn="ctr"/>
                      <a:r>
                        <a:rPr lang="ru-RU" sz="1700" b="1" i="0" u="none" strike="noStrike" dirty="0">
                          <a:effectLst/>
                          <a:latin typeface="Times New Roman" panose="02020603050405020304" pitchFamily="18" charset="0"/>
                          <a:cs typeface="Times New Roman" panose="02020603050405020304" pitchFamily="18" charset="0"/>
                        </a:rPr>
                        <a:t>№ п/п</a:t>
                      </a:r>
                      <a:endParaRPr lang="ru-RU" sz="1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rgbClr val="EBF6F9"/>
                    </a:solidFill>
                  </a:tcPr>
                </a:tc>
                <a:tc>
                  <a:txBody>
                    <a:bodyPr/>
                    <a:lstStyle/>
                    <a:p>
                      <a:pPr algn="ctr" fontAlgn="ctr"/>
                      <a:r>
                        <a:rPr lang="ru-RU" sz="1700" b="1" i="0" u="none" strike="noStrike" dirty="0" smtClean="0">
                          <a:effectLst/>
                          <a:latin typeface="Times New Roman" panose="02020603050405020304" pitchFamily="18" charset="0"/>
                          <a:cs typeface="Times New Roman" panose="02020603050405020304" pitchFamily="18" charset="0"/>
                        </a:rPr>
                        <a:t>Номер</a:t>
                      </a:r>
                      <a:endParaRPr lang="ru-RU" sz="1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7800" marR="37800" marT="0" marB="0" anchor="ctr">
                    <a:solidFill>
                      <a:srgbClr val="EBF6F9"/>
                    </a:solidFill>
                  </a:tcPr>
                </a:tc>
                <a:tc>
                  <a:txBody>
                    <a:bodyPr/>
                    <a:lstStyle/>
                    <a:p>
                      <a:pPr algn="ctr" fontAlgn="ctr"/>
                      <a:r>
                        <a:rPr lang="ru-RU" sz="1700" b="1" i="0" u="none" strike="noStrike" dirty="0" smtClean="0">
                          <a:effectLst/>
                          <a:latin typeface="Times New Roman" panose="02020603050405020304" pitchFamily="18" charset="0"/>
                          <a:cs typeface="Times New Roman" panose="02020603050405020304" pitchFamily="18" charset="0"/>
                        </a:rPr>
                        <a:t>Дата</a:t>
                      </a:r>
                      <a:endParaRPr lang="ru-RU" sz="1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7800" marR="37800" marT="0" marB="0" anchor="ctr">
                    <a:solidFill>
                      <a:srgbClr val="EBF6F9"/>
                    </a:solidFill>
                  </a:tcPr>
                </a:tc>
                <a:tc>
                  <a:txBody>
                    <a:bodyPr/>
                    <a:lstStyle/>
                    <a:p>
                      <a:pPr algn="ctr" fontAlgn="ctr"/>
                      <a:r>
                        <a:rPr lang="ru-RU" sz="1700" b="1" i="0" u="none" strike="noStrike" dirty="0">
                          <a:effectLst/>
                          <a:latin typeface="Times New Roman" panose="02020603050405020304" pitchFamily="18" charset="0"/>
                          <a:cs typeface="Times New Roman" panose="02020603050405020304" pitchFamily="18" charset="0"/>
                        </a:rPr>
                        <a:t>Краткое содержание</a:t>
                      </a:r>
                      <a:endParaRPr lang="ru-RU" sz="1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7800" marR="37800" marT="0" marB="0" anchor="ctr">
                    <a:solidFill>
                      <a:srgbClr val="EBF6F9"/>
                    </a:solidFill>
                  </a:tcPr>
                </a:tc>
                <a:extLst>
                  <a:ext uri="{0D108BD9-81ED-4DB2-BD59-A6C34878D82A}">
                    <a16:rowId xmlns="" xmlns:a16="http://schemas.microsoft.com/office/drawing/2014/main" val="10000"/>
                  </a:ext>
                </a:extLst>
              </a:tr>
              <a:tr h="777239">
                <a:tc>
                  <a:txBody>
                    <a:bodyPr/>
                    <a:lstStyle/>
                    <a:p>
                      <a:pPr algn="ctr" fontAlgn="ctr"/>
                      <a:r>
                        <a:rPr lang="ru-RU" sz="1700" u="none" strike="noStrike" dirty="0">
                          <a:effectLst/>
                          <a:latin typeface="Times New Roman" panose="02020603050405020304" pitchFamily="18" charset="0"/>
                          <a:cs typeface="Times New Roman" panose="02020603050405020304" pitchFamily="18" charset="0"/>
                        </a:rPr>
                        <a:t>1</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37800" marT="0" marB="0">
                    <a:solidFill>
                      <a:schemeClr val="accent1">
                        <a:lumMod val="20000"/>
                        <a:lumOff val="80000"/>
                        <a:alpha val="69000"/>
                      </a:schemeClr>
                    </a:solidFill>
                  </a:tcPr>
                </a:tc>
                <a:tc>
                  <a:txBody>
                    <a:bodyPr/>
                    <a:lstStyle/>
                    <a:p>
                      <a:pPr algn="ctr" fontAlgn="ctr"/>
                      <a:r>
                        <a:rPr lang="ru-RU" sz="1700" u="none" strike="noStrike" dirty="0">
                          <a:effectLst/>
                          <a:latin typeface="Times New Roman" panose="02020603050405020304" pitchFamily="18" charset="0"/>
                          <a:cs typeface="Times New Roman" panose="02020603050405020304" pitchFamily="18" charset="0"/>
                        </a:rPr>
                        <a:t>226 - ДСП</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37800" marT="0" marB="0">
                    <a:solidFill>
                      <a:schemeClr val="accent1">
                        <a:lumMod val="20000"/>
                        <a:lumOff val="80000"/>
                        <a:alpha val="69000"/>
                      </a:schemeClr>
                    </a:solidFill>
                  </a:tcPr>
                </a:tc>
                <a:tc>
                  <a:txBody>
                    <a:bodyPr/>
                    <a:lstStyle/>
                    <a:p>
                      <a:pPr algn="ctr" fontAlgn="ctr"/>
                      <a:r>
                        <a:rPr lang="ru-RU" sz="1700" u="none" strike="noStrike" dirty="0">
                          <a:effectLst/>
                          <a:latin typeface="Times New Roman" panose="02020603050405020304" pitchFamily="18" charset="0"/>
                          <a:cs typeface="Times New Roman" panose="02020603050405020304" pitchFamily="18" charset="0"/>
                        </a:rPr>
                        <a:t>14.03.2015</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37800" marT="0" marB="0">
                    <a:solidFill>
                      <a:schemeClr val="accent1">
                        <a:lumMod val="20000"/>
                        <a:lumOff val="80000"/>
                        <a:alpha val="69000"/>
                      </a:schemeClr>
                    </a:solidFill>
                  </a:tcPr>
                </a:tc>
                <a:tc>
                  <a:txBody>
                    <a:bodyPr/>
                    <a:lstStyle/>
                    <a:p>
                      <a:pPr algn="l" fontAlgn="ctr"/>
                      <a:r>
                        <a:rPr lang="ru-RU" sz="1700" u="none" strike="noStrike" dirty="0">
                          <a:effectLst/>
                          <a:latin typeface="Times New Roman" panose="02020603050405020304" pitchFamily="18" charset="0"/>
                          <a:cs typeface="Times New Roman" panose="02020603050405020304" pitchFamily="18" charset="0"/>
                        </a:rPr>
                        <a:t>Обеспечить казначейское сопровождение</a:t>
                      </a:r>
                      <a:r>
                        <a:rPr lang="ru-RU" sz="1700" u="none" strike="noStrike" baseline="0" dirty="0">
                          <a:effectLst/>
                          <a:latin typeface="Times New Roman" panose="02020603050405020304" pitchFamily="18" charset="0"/>
                          <a:cs typeface="Times New Roman" panose="02020603050405020304" pitchFamily="18" charset="0"/>
                        </a:rPr>
                        <a:t> авансовых платежей (в размере до 85%, но не более доведенных лимитов) по заключенным договорам (государственным контрактам) </a:t>
                      </a:r>
                      <a:r>
                        <a:rPr lang="ru-RU" sz="1700" u="none" strike="noStrike" baseline="0" dirty="0" smtClean="0">
                          <a:effectLst/>
                          <a:latin typeface="Times New Roman" panose="02020603050405020304" pitchFamily="18" charset="0"/>
                          <a:cs typeface="Times New Roman" panose="02020603050405020304" pitchFamily="18" charset="0"/>
                        </a:rPr>
                        <a:t>на </a:t>
                      </a:r>
                      <a:r>
                        <a:rPr lang="ru-RU" sz="1700" u="none" strike="noStrike" baseline="0" dirty="0">
                          <a:effectLst/>
                          <a:latin typeface="Times New Roman" panose="02020603050405020304" pitchFamily="18" charset="0"/>
                          <a:cs typeface="Times New Roman" panose="02020603050405020304" pitchFamily="18" charset="0"/>
                        </a:rPr>
                        <a:t>выполнение работ по строительству </a:t>
                      </a:r>
                      <a:r>
                        <a:rPr lang="ru-RU" sz="1700" b="1" u="none" strike="noStrike" baseline="0" dirty="0">
                          <a:effectLst/>
                          <a:latin typeface="Times New Roman" panose="02020603050405020304" pitchFamily="18" charset="0"/>
                          <a:cs typeface="Times New Roman" panose="02020603050405020304" pitchFamily="18" charset="0"/>
                        </a:rPr>
                        <a:t>космодрома </a:t>
                      </a:r>
                      <a:r>
                        <a:rPr lang="ru-RU" sz="1700" b="1" u="none" strike="noStrike" baseline="0" dirty="0" smtClean="0">
                          <a:effectLst/>
                          <a:latin typeface="Times New Roman" panose="02020603050405020304" pitchFamily="18" charset="0"/>
                          <a:cs typeface="Times New Roman" panose="02020603050405020304" pitchFamily="18" charset="0"/>
                        </a:rPr>
                        <a:t>«Восточный»</a:t>
                      </a:r>
                      <a:r>
                        <a:rPr lang="ru-RU" sz="1700" b="0" u="none" strike="noStrike" baseline="0" dirty="0" smtClean="0">
                          <a:effectLst/>
                          <a:latin typeface="Times New Roman" panose="02020603050405020304" pitchFamily="18" charset="0"/>
                          <a:cs typeface="Times New Roman" panose="02020603050405020304" pitchFamily="18" charset="0"/>
                        </a:rPr>
                        <a:t>.</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37800" marT="0" marB="0">
                    <a:solidFill>
                      <a:schemeClr val="accent1">
                        <a:lumMod val="20000"/>
                        <a:lumOff val="80000"/>
                        <a:alpha val="69000"/>
                      </a:schemeClr>
                    </a:solidFill>
                  </a:tcPr>
                </a:tc>
                <a:extLst>
                  <a:ext uri="{0D108BD9-81ED-4DB2-BD59-A6C34878D82A}">
                    <a16:rowId xmlns="" xmlns:a16="http://schemas.microsoft.com/office/drawing/2014/main" val="10001"/>
                  </a:ext>
                </a:extLst>
              </a:tr>
              <a:tr h="1036321">
                <a:tc>
                  <a:txBody>
                    <a:bodyPr/>
                    <a:lstStyle/>
                    <a:p>
                      <a:pPr algn="ctr" fontAlgn="ctr"/>
                      <a:r>
                        <a:rPr lang="ru-RU" sz="1700" u="none" strike="noStrike" dirty="0">
                          <a:effectLst/>
                          <a:latin typeface="Times New Roman" panose="02020603050405020304" pitchFamily="18" charset="0"/>
                          <a:cs typeface="Times New Roman" panose="02020603050405020304" pitchFamily="18" charset="0"/>
                        </a:rPr>
                        <a:t>2</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37800" marT="0" marB="0">
                    <a:solidFill>
                      <a:schemeClr val="accent1">
                        <a:lumMod val="20000"/>
                        <a:lumOff val="80000"/>
                        <a:alpha val="69000"/>
                      </a:schemeClr>
                    </a:solidFill>
                  </a:tcPr>
                </a:tc>
                <a:tc>
                  <a:txBody>
                    <a:bodyPr/>
                    <a:lstStyle/>
                    <a:p>
                      <a:pPr algn="ctr" fontAlgn="ctr"/>
                      <a:r>
                        <a:rPr lang="ru-RU" sz="1700" u="none" strike="noStrike" dirty="0">
                          <a:effectLst/>
                          <a:latin typeface="Times New Roman" panose="02020603050405020304" pitchFamily="18" charset="0"/>
                          <a:cs typeface="Times New Roman" panose="02020603050405020304" pitchFamily="18" charset="0"/>
                        </a:rPr>
                        <a:t>1862-р</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37800" marT="0" marB="0">
                    <a:solidFill>
                      <a:schemeClr val="accent1">
                        <a:lumMod val="20000"/>
                        <a:lumOff val="80000"/>
                        <a:alpha val="69000"/>
                      </a:schemeClr>
                    </a:solidFill>
                  </a:tcPr>
                </a:tc>
                <a:tc>
                  <a:txBody>
                    <a:bodyPr/>
                    <a:lstStyle/>
                    <a:p>
                      <a:pPr algn="ctr" fontAlgn="ctr"/>
                      <a:r>
                        <a:rPr lang="ru-RU" sz="1700" u="none" strike="noStrike" dirty="0">
                          <a:effectLst/>
                          <a:latin typeface="Times New Roman" panose="02020603050405020304" pitchFamily="18" charset="0"/>
                          <a:cs typeface="Times New Roman" panose="02020603050405020304" pitchFamily="18" charset="0"/>
                        </a:rPr>
                        <a:t>05.09.2016</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37800" marT="0" marB="0">
                    <a:solidFill>
                      <a:schemeClr val="accent1">
                        <a:lumMod val="20000"/>
                        <a:lumOff val="80000"/>
                        <a:alpha val="69000"/>
                      </a:schemeClr>
                    </a:solidFill>
                  </a:tcPr>
                </a:tc>
                <a:tc>
                  <a:txBody>
                    <a:bodyPr/>
                    <a:lstStyle/>
                    <a:p>
                      <a:pPr algn="l" fontAlgn="ctr"/>
                      <a:r>
                        <a:rPr lang="ru-RU" sz="1700" u="none" strike="noStrike" dirty="0">
                          <a:effectLst/>
                          <a:latin typeface="Times New Roman" panose="02020603050405020304" pitchFamily="18" charset="0"/>
                          <a:cs typeface="Times New Roman" panose="02020603050405020304" pitchFamily="18" charset="0"/>
                        </a:rPr>
                        <a:t>Обеспечить казначейское сопровождение</a:t>
                      </a:r>
                      <a:r>
                        <a:rPr lang="ru-RU" sz="1700" u="none" strike="noStrike" baseline="0" dirty="0">
                          <a:effectLst/>
                          <a:latin typeface="Times New Roman" panose="02020603050405020304" pitchFamily="18" charset="0"/>
                          <a:cs typeface="Times New Roman" panose="02020603050405020304" pitchFamily="18" charset="0"/>
                        </a:rPr>
                        <a:t> целевых средств, предоставленных из федерального бюджета и средств на осуществление финансово-хозяйственной деятельности </a:t>
                      </a:r>
                      <a:r>
                        <a:rPr lang="ru-RU" sz="1700" b="1" u="none" strike="noStrike" dirty="0" smtClean="0">
                          <a:effectLst/>
                          <a:latin typeface="Times New Roman" panose="02020603050405020304" pitchFamily="18" charset="0"/>
                          <a:cs typeface="Times New Roman" panose="02020603050405020304" pitchFamily="18" charset="0"/>
                        </a:rPr>
                        <a:t>АО </a:t>
                      </a:r>
                      <a:r>
                        <a:rPr lang="ru-RU" sz="1700" b="1" u="none" strike="noStrike" dirty="0">
                          <a:effectLst/>
                          <a:latin typeface="Times New Roman" panose="02020603050405020304" pitchFamily="18" charset="0"/>
                          <a:cs typeface="Times New Roman" panose="02020603050405020304" pitchFamily="18" charset="0"/>
                        </a:rPr>
                        <a:t>«Особые экономические зоны» </a:t>
                      </a:r>
                      <a:r>
                        <a:rPr lang="ru-RU" sz="1700" u="none" strike="noStrike" dirty="0">
                          <a:effectLst/>
                          <a:latin typeface="Times New Roman" panose="02020603050405020304" pitchFamily="18" charset="0"/>
                          <a:cs typeface="Times New Roman" panose="02020603050405020304" pitchFamily="18" charset="0"/>
                        </a:rPr>
                        <a:t>и иных юридических лиц, заключивших с Минэкономразвития России соглашения об управлении особыми экономическими </a:t>
                      </a:r>
                      <a:r>
                        <a:rPr lang="ru-RU" sz="1700" u="none" strike="noStrike" dirty="0" smtClean="0">
                          <a:effectLst/>
                          <a:latin typeface="Times New Roman" panose="02020603050405020304" pitchFamily="18" charset="0"/>
                          <a:cs typeface="Times New Roman" panose="02020603050405020304" pitchFamily="18" charset="0"/>
                        </a:rPr>
                        <a:t>зонами.</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37800" marT="0" marB="0">
                    <a:solidFill>
                      <a:schemeClr val="accent1">
                        <a:lumMod val="20000"/>
                        <a:lumOff val="80000"/>
                        <a:alpha val="69000"/>
                      </a:schemeClr>
                    </a:solidFill>
                  </a:tcPr>
                </a:tc>
                <a:extLst>
                  <a:ext uri="{0D108BD9-81ED-4DB2-BD59-A6C34878D82A}">
                    <a16:rowId xmlns="" xmlns:a16="http://schemas.microsoft.com/office/drawing/2014/main" val="10002"/>
                  </a:ext>
                </a:extLst>
              </a:tr>
              <a:tr h="589399">
                <a:tc>
                  <a:txBody>
                    <a:bodyPr/>
                    <a:lstStyle/>
                    <a:p>
                      <a:pPr algn="ctr" fontAlgn="ctr"/>
                      <a:r>
                        <a:rPr lang="ru-RU" sz="1700" b="0" i="0" u="none" strike="noStrike" dirty="0">
                          <a:solidFill>
                            <a:srgbClr val="000000"/>
                          </a:solidFill>
                          <a:effectLst/>
                          <a:latin typeface="Times New Roman" panose="02020603050405020304" pitchFamily="18" charset="0"/>
                          <a:cs typeface="Times New Roman" panose="02020603050405020304" pitchFamily="18" charset="0"/>
                        </a:rPr>
                        <a:t>3</a:t>
                      </a:r>
                    </a:p>
                  </a:txBody>
                  <a:tcPr marL="0" marR="37800" marT="0" marB="0">
                    <a:solidFill>
                      <a:schemeClr val="accent1">
                        <a:lumMod val="20000"/>
                        <a:lumOff val="80000"/>
                        <a:alpha val="69000"/>
                      </a:schemeClr>
                    </a:solidFill>
                  </a:tcPr>
                </a:tc>
                <a:tc>
                  <a:txBody>
                    <a:bodyPr/>
                    <a:lstStyle/>
                    <a:p>
                      <a:pPr marL="0" marR="0" indent="0" algn="ctr" defTabSz="914104" rtl="0" eaLnBrk="1" fontAlgn="ctr" latinLnBrk="0" hangingPunct="1">
                        <a:lnSpc>
                          <a:spcPct val="100000"/>
                        </a:lnSpc>
                        <a:spcBef>
                          <a:spcPts val="0"/>
                        </a:spcBef>
                        <a:spcAft>
                          <a:spcPts val="0"/>
                        </a:spcAft>
                        <a:buClrTx/>
                        <a:buSzTx/>
                        <a:buFontTx/>
                        <a:buNone/>
                        <a:tabLst/>
                        <a:defRPr/>
                      </a:pPr>
                      <a:r>
                        <a:rPr lang="ru-RU" sz="17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1416-р </a:t>
                      </a:r>
                      <a:endParaRPr lang="ru-RU" sz="17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0" marR="37800" marT="0" marB="0">
                    <a:solidFill>
                      <a:schemeClr val="accent1">
                        <a:lumMod val="20000"/>
                        <a:lumOff val="80000"/>
                        <a:alpha val="69000"/>
                      </a:schemeClr>
                    </a:solidFill>
                  </a:tcPr>
                </a:tc>
                <a:tc>
                  <a:txBody>
                    <a:bodyPr/>
                    <a:lstStyle/>
                    <a:p>
                      <a:pPr algn="ctr" fontAlgn="ctr"/>
                      <a:r>
                        <a:rPr lang="ru-RU" sz="17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05.07.2016</a:t>
                      </a:r>
                      <a:endParaRPr lang="ru-RU" sz="17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0" marR="37800" marT="0" marB="0">
                    <a:solidFill>
                      <a:schemeClr val="accent1">
                        <a:lumMod val="20000"/>
                        <a:lumOff val="80000"/>
                        <a:alpha val="69000"/>
                      </a:schemeClr>
                    </a:solidFill>
                  </a:tcPr>
                </a:tc>
                <a:tc>
                  <a:txBody>
                    <a:bodyPr/>
                    <a:lstStyle/>
                    <a:p>
                      <a:pPr marL="0" marR="0" indent="0" algn="l" defTabSz="914104" rtl="0" eaLnBrk="1" fontAlgn="ctr" latinLnBrk="0" hangingPunct="1">
                        <a:lnSpc>
                          <a:spcPct val="100000"/>
                        </a:lnSpc>
                        <a:spcBef>
                          <a:spcPts val="0"/>
                        </a:spcBef>
                        <a:spcAft>
                          <a:spcPts val="0"/>
                        </a:spcAft>
                        <a:buClrTx/>
                        <a:buSzTx/>
                        <a:buFontTx/>
                        <a:buNone/>
                        <a:tabLst/>
                        <a:defRPr/>
                      </a:pPr>
                      <a:r>
                        <a:rPr lang="ru-RU" sz="1700" u="none" strike="noStrike" dirty="0">
                          <a:effectLst/>
                          <a:latin typeface="Times New Roman" panose="02020603050405020304" pitchFamily="18" charset="0"/>
                          <a:cs typeface="Times New Roman" panose="02020603050405020304" pitchFamily="18" charset="0"/>
                        </a:rPr>
                        <a:t>Обеспечить казначейское сопровождение государственных контрактов (контрактов) договоров </a:t>
                      </a:r>
                      <a:r>
                        <a:rPr lang="ru-RU" sz="1700" u="none" strike="noStrike" baseline="0" dirty="0">
                          <a:effectLst/>
                          <a:latin typeface="Times New Roman" panose="02020603050405020304" pitchFamily="18" charset="0"/>
                          <a:cs typeface="Times New Roman" panose="02020603050405020304" pitchFamily="18" charset="0"/>
                        </a:rPr>
                        <a:t>на выполнение работ по проектированию и строительству </a:t>
                      </a:r>
                      <a:r>
                        <a:rPr lang="ru-RU" sz="1700" b="1" u="none" strike="noStrike" baseline="0" dirty="0">
                          <a:effectLst/>
                          <a:latin typeface="Times New Roman" panose="02020603050405020304" pitchFamily="18" charset="0"/>
                          <a:cs typeface="Times New Roman" panose="02020603050405020304" pitchFamily="18" charset="0"/>
                        </a:rPr>
                        <a:t>транспортного перехода </a:t>
                      </a:r>
                      <a:r>
                        <a:rPr lang="ru-RU" sz="1700" b="1" u="none" strike="noStrike" baseline="0" dirty="0" smtClean="0">
                          <a:effectLst/>
                          <a:latin typeface="Times New Roman" panose="02020603050405020304" pitchFamily="18" charset="0"/>
                          <a:cs typeface="Times New Roman" panose="02020603050405020304" pitchFamily="18" charset="0"/>
                        </a:rPr>
                        <a:t>через </a:t>
                      </a:r>
                      <a:r>
                        <a:rPr lang="ru-RU" sz="1700" b="1" u="none" strike="noStrike" baseline="0" dirty="0">
                          <a:effectLst/>
                          <a:latin typeface="Times New Roman" panose="02020603050405020304" pitchFamily="18" charset="0"/>
                          <a:cs typeface="Times New Roman" panose="02020603050405020304" pitchFamily="18" charset="0"/>
                        </a:rPr>
                        <a:t>Керченский </a:t>
                      </a:r>
                      <a:r>
                        <a:rPr lang="ru-RU" sz="1700" b="1" u="none" strike="noStrike" baseline="0" dirty="0" smtClean="0">
                          <a:effectLst/>
                          <a:latin typeface="Times New Roman" panose="02020603050405020304" pitchFamily="18" charset="0"/>
                          <a:cs typeface="Times New Roman" panose="02020603050405020304" pitchFamily="18" charset="0"/>
                        </a:rPr>
                        <a:t>пролив</a:t>
                      </a:r>
                      <a:r>
                        <a:rPr lang="ru-RU" sz="1700" b="0" u="none" strike="noStrike" baseline="0" dirty="0" smtClean="0">
                          <a:effectLst/>
                          <a:latin typeface="Times New Roman" panose="02020603050405020304" pitchFamily="18" charset="0"/>
                          <a:cs typeface="Times New Roman" panose="02020603050405020304" pitchFamily="18" charset="0"/>
                        </a:rPr>
                        <a:t>.</a:t>
                      </a:r>
                      <a:endParaRPr lang="ru-RU" sz="1700" b="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0" marR="37800" marT="0" marB="0">
                    <a:solidFill>
                      <a:schemeClr val="accent1">
                        <a:lumMod val="20000"/>
                        <a:lumOff val="80000"/>
                        <a:alpha val="69000"/>
                      </a:schemeClr>
                    </a:solidFill>
                  </a:tcPr>
                </a:tc>
                <a:extLst>
                  <a:ext uri="{0D108BD9-81ED-4DB2-BD59-A6C34878D82A}">
                    <a16:rowId xmlns="" xmlns:a16="http://schemas.microsoft.com/office/drawing/2014/main" val="10003"/>
                  </a:ext>
                </a:extLst>
              </a:tr>
              <a:tr h="1036321">
                <a:tc>
                  <a:txBody>
                    <a:bodyPr/>
                    <a:lstStyle/>
                    <a:p>
                      <a:pPr algn="ctr" fontAlgn="ctr"/>
                      <a:r>
                        <a:rPr lang="ru-RU" sz="1700" u="none" strike="noStrike" dirty="0">
                          <a:effectLst/>
                          <a:latin typeface="Times New Roman" panose="02020603050405020304" pitchFamily="18" charset="0"/>
                          <a:cs typeface="Times New Roman" panose="02020603050405020304" pitchFamily="18" charset="0"/>
                        </a:rPr>
                        <a:t>4</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37800" marT="0" marB="0">
                    <a:solidFill>
                      <a:schemeClr val="accent1">
                        <a:lumMod val="20000"/>
                        <a:lumOff val="80000"/>
                        <a:alpha val="69000"/>
                      </a:schemeClr>
                    </a:solidFill>
                  </a:tcPr>
                </a:tc>
                <a:tc>
                  <a:txBody>
                    <a:bodyPr/>
                    <a:lstStyle/>
                    <a:p>
                      <a:pPr marL="0" indent="0" algn="ctr" fontAlgn="ctr">
                        <a:buFont typeface="Arial" panose="020B0604020202020204" pitchFamily="34" charset="0"/>
                        <a:buNone/>
                      </a:pPr>
                      <a:r>
                        <a:rPr lang="ru-RU" sz="1700" u="none" strike="noStrike" dirty="0">
                          <a:effectLst/>
                          <a:latin typeface="Times New Roman" panose="02020603050405020304" pitchFamily="18" charset="0"/>
                          <a:cs typeface="Times New Roman" panose="02020603050405020304" pitchFamily="18" charset="0"/>
                        </a:rPr>
                        <a:t>1139</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37800" marT="0" marB="0">
                    <a:solidFill>
                      <a:schemeClr val="accent1">
                        <a:lumMod val="20000"/>
                        <a:lumOff val="80000"/>
                        <a:alpha val="69000"/>
                      </a:schemeClr>
                    </a:solidFill>
                  </a:tcPr>
                </a:tc>
                <a:tc>
                  <a:txBody>
                    <a:bodyPr/>
                    <a:lstStyle/>
                    <a:p>
                      <a:pPr marL="0" indent="0" algn="ctr" fontAlgn="ctr">
                        <a:buFont typeface="Arial" panose="020B0604020202020204" pitchFamily="34" charset="0"/>
                        <a:buNone/>
                      </a:pPr>
                      <a:r>
                        <a:rPr lang="ru-RU" sz="1700" u="none" strike="noStrike" dirty="0">
                          <a:effectLst/>
                          <a:latin typeface="Times New Roman" panose="02020603050405020304" pitchFamily="18" charset="0"/>
                          <a:cs typeface="Times New Roman" panose="02020603050405020304" pitchFamily="18" charset="0"/>
                        </a:rPr>
                        <a:t>07.11.2016</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37800" marT="0" marB="0">
                    <a:solidFill>
                      <a:schemeClr val="accent1">
                        <a:lumMod val="20000"/>
                        <a:lumOff val="80000"/>
                        <a:alpha val="69000"/>
                      </a:schemeClr>
                    </a:solidFill>
                  </a:tcPr>
                </a:tc>
                <a:tc>
                  <a:txBody>
                    <a:bodyPr/>
                    <a:lstStyle/>
                    <a:p>
                      <a:pPr marL="0" indent="0" algn="l" fontAlgn="ctr">
                        <a:buFont typeface="Arial" panose="020B0604020202020204" pitchFamily="34" charset="0"/>
                        <a:buNone/>
                      </a:pPr>
                      <a:r>
                        <a:rPr lang="ru-RU" sz="1700" u="none" strike="noStrike" dirty="0">
                          <a:effectLst/>
                          <a:latin typeface="Times New Roman" panose="02020603050405020304" pitchFamily="18" charset="0"/>
                          <a:cs typeface="Times New Roman" panose="02020603050405020304" pitchFamily="18" charset="0"/>
                        </a:rPr>
                        <a:t>Обеспечить казначейское сопровождение ГК,</a:t>
                      </a:r>
                      <a:r>
                        <a:rPr lang="ru-RU" sz="1700" u="none" strike="noStrike" baseline="0" dirty="0">
                          <a:effectLst/>
                          <a:latin typeface="Times New Roman" panose="02020603050405020304" pitchFamily="18" charset="0"/>
                          <a:cs typeface="Times New Roman" panose="02020603050405020304" pitchFamily="18" charset="0"/>
                        </a:rPr>
                        <a:t> заключенного </a:t>
                      </a:r>
                      <a:r>
                        <a:rPr lang="ru-RU" sz="1700" b="1" u="none" strike="noStrike" baseline="0" dirty="0">
                          <a:effectLst/>
                          <a:latin typeface="Times New Roman" panose="02020603050405020304" pitchFamily="18" charset="0"/>
                          <a:cs typeface="Times New Roman" panose="02020603050405020304" pitchFamily="18" charset="0"/>
                        </a:rPr>
                        <a:t>Федеральным казначейством </a:t>
                      </a:r>
                      <a:r>
                        <a:rPr lang="ru-RU" sz="1700" u="none" strike="noStrike" dirty="0">
                          <a:effectLst/>
                          <a:latin typeface="Times New Roman" panose="02020603050405020304" pitchFamily="18" charset="0"/>
                          <a:cs typeface="Times New Roman" panose="02020603050405020304" pitchFamily="18" charset="0"/>
                        </a:rPr>
                        <a:t>с </a:t>
                      </a:r>
                      <a:r>
                        <a:rPr lang="ru-RU" sz="1700" b="1" u="none" strike="noStrike" dirty="0">
                          <a:effectLst/>
                          <a:latin typeface="Times New Roman" panose="02020603050405020304" pitchFamily="18" charset="0"/>
                          <a:cs typeface="Times New Roman" panose="02020603050405020304" pitchFamily="18" charset="0"/>
                        </a:rPr>
                        <a:t>единственным</a:t>
                      </a:r>
                      <a:r>
                        <a:rPr lang="ru-RU" sz="1700" u="none" strike="noStrike" dirty="0">
                          <a:effectLst/>
                          <a:latin typeface="Times New Roman" panose="02020603050405020304" pitchFamily="18" charset="0"/>
                          <a:cs typeface="Times New Roman" panose="02020603050405020304" pitchFamily="18" charset="0"/>
                        </a:rPr>
                        <a:t> исполнителем с осуществлением отдельных видов</a:t>
                      </a:r>
                      <a:r>
                        <a:rPr lang="ru-RU" sz="1700" u="none" strike="noStrike" baseline="0" dirty="0">
                          <a:effectLst/>
                          <a:latin typeface="Times New Roman" panose="02020603050405020304" pitchFamily="18" charset="0"/>
                          <a:cs typeface="Times New Roman" panose="02020603050405020304" pitchFamily="18" charset="0"/>
                        </a:rPr>
                        <a:t> контроля </a:t>
                      </a:r>
                      <a:r>
                        <a:rPr lang="ru-RU" sz="1700" u="none" strike="noStrike" dirty="0">
                          <a:effectLst/>
                          <a:latin typeface="Times New Roman" panose="02020603050405020304" pitchFamily="18" charset="0"/>
                          <a:cs typeface="Times New Roman" panose="02020603050405020304" pitchFamily="18" charset="0"/>
                        </a:rPr>
                        <a:t>(проведение проверки  в части соблюдение сроков  и фактов поставки  товаров (выполнения работ, услуг) с использованием фото-и видеотехники</a:t>
                      </a:r>
                      <a:r>
                        <a:rPr lang="ru-RU" sz="1700" u="none" strike="noStrike" dirty="0" smtClean="0">
                          <a:effectLst/>
                          <a:latin typeface="Times New Roman" panose="02020603050405020304" pitchFamily="18" charset="0"/>
                          <a:cs typeface="Times New Roman" panose="02020603050405020304" pitchFamily="18" charset="0"/>
                        </a:rPr>
                        <a:t>) </a:t>
                      </a:r>
                    </a:p>
                    <a:p>
                      <a:pPr marL="0" indent="0" algn="l" fontAlgn="ctr">
                        <a:buFont typeface="Arial" panose="020B0604020202020204" pitchFamily="34" charset="0"/>
                        <a:buNone/>
                      </a:pPr>
                      <a:r>
                        <a:rPr lang="ru-RU" sz="1700" b="1" u="none" strike="noStrike" dirty="0" smtClean="0">
                          <a:effectLst/>
                          <a:latin typeface="Times New Roman" panose="02020603050405020304" pitchFamily="18" charset="0"/>
                          <a:cs typeface="Times New Roman" panose="02020603050405020304" pitchFamily="18" charset="0"/>
                        </a:rPr>
                        <a:t>(гостиница Н.Д. Стахеева)</a:t>
                      </a:r>
                      <a:r>
                        <a:rPr lang="ru-RU" sz="1700" b="0" u="none" strike="noStrike" dirty="0" smtClean="0">
                          <a:effectLst/>
                          <a:latin typeface="Times New Roman" panose="02020603050405020304" pitchFamily="18" charset="0"/>
                          <a:cs typeface="Times New Roman" panose="02020603050405020304" pitchFamily="18" charset="0"/>
                        </a:rPr>
                        <a:t>.</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37800" marT="0" marB="0">
                    <a:solidFill>
                      <a:schemeClr val="accent1">
                        <a:lumMod val="20000"/>
                        <a:lumOff val="80000"/>
                        <a:alpha val="69000"/>
                      </a:schemeClr>
                    </a:solidFill>
                  </a:tcPr>
                </a:tc>
                <a:extLst>
                  <a:ext uri="{0D108BD9-81ED-4DB2-BD59-A6C34878D82A}">
                    <a16:rowId xmlns="" xmlns:a16="http://schemas.microsoft.com/office/drawing/2014/main" val="10004"/>
                  </a:ext>
                </a:extLst>
              </a:tr>
              <a:tr h="1068927">
                <a:tc>
                  <a:txBody>
                    <a:bodyPr/>
                    <a:lstStyle/>
                    <a:p>
                      <a:pPr algn="ctr" fontAlgn="ctr"/>
                      <a:r>
                        <a:rPr lang="ru-RU" sz="1700" u="none" strike="noStrike" dirty="0">
                          <a:effectLst/>
                          <a:latin typeface="Times New Roman" panose="02020603050405020304" pitchFamily="18" charset="0"/>
                          <a:cs typeface="Times New Roman" panose="02020603050405020304" pitchFamily="18" charset="0"/>
                        </a:rPr>
                        <a:t>5</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37800" marT="0" marB="0">
                    <a:solidFill>
                      <a:schemeClr val="accent1">
                        <a:lumMod val="20000"/>
                        <a:lumOff val="80000"/>
                        <a:alpha val="69000"/>
                      </a:schemeClr>
                    </a:solidFill>
                  </a:tcPr>
                </a:tc>
                <a:tc>
                  <a:txBody>
                    <a:bodyPr/>
                    <a:lstStyle/>
                    <a:p>
                      <a:pPr algn="ctr" fontAlgn="ctr"/>
                      <a:r>
                        <a:rPr lang="ru-RU" sz="1700" u="none" strike="noStrike" dirty="0">
                          <a:effectLst/>
                          <a:latin typeface="Times New Roman" panose="02020603050405020304" pitchFamily="18" charset="0"/>
                          <a:cs typeface="Times New Roman" panose="02020603050405020304" pitchFamily="18" charset="0"/>
                        </a:rPr>
                        <a:t>800-р</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37800" marT="0" marB="0">
                    <a:solidFill>
                      <a:schemeClr val="accent1">
                        <a:lumMod val="20000"/>
                        <a:lumOff val="80000"/>
                        <a:alpha val="69000"/>
                      </a:schemeClr>
                    </a:solidFill>
                  </a:tcPr>
                </a:tc>
                <a:tc>
                  <a:txBody>
                    <a:bodyPr/>
                    <a:lstStyle/>
                    <a:p>
                      <a:pPr algn="ctr" fontAlgn="ctr"/>
                      <a:r>
                        <a:rPr lang="ru-RU" sz="1700" u="none" strike="noStrike" dirty="0">
                          <a:effectLst/>
                          <a:latin typeface="Times New Roman" panose="02020603050405020304" pitchFamily="18" charset="0"/>
                          <a:cs typeface="Times New Roman" panose="02020603050405020304" pitchFamily="18" charset="0"/>
                        </a:rPr>
                        <a:t>27.04.2017</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37800" marT="0" marB="0">
                    <a:solidFill>
                      <a:schemeClr val="accent1">
                        <a:lumMod val="20000"/>
                        <a:lumOff val="80000"/>
                        <a:alpha val="69000"/>
                      </a:schemeClr>
                    </a:solidFill>
                  </a:tcPr>
                </a:tc>
                <a:tc>
                  <a:txBody>
                    <a:bodyPr/>
                    <a:lstStyle/>
                    <a:p>
                      <a:pPr algn="l" fontAlgn="ctr"/>
                      <a:r>
                        <a:rPr lang="ru-RU" sz="1700" u="none" strike="noStrike" dirty="0">
                          <a:effectLst/>
                          <a:latin typeface="Times New Roman" panose="02020603050405020304" pitchFamily="18" charset="0"/>
                          <a:cs typeface="Times New Roman" panose="02020603050405020304" pitchFamily="18" charset="0"/>
                        </a:rPr>
                        <a:t>Обеспечить казначейское сопровождение средств, получаемых юридическими лицами по договорам (контрактам), источником финансового обеспечения которых являются средства, полученные Фондом содействия реформированию ЖКХ в рамках реализации </a:t>
                      </a:r>
                      <a:r>
                        <a:rPr lang="ru-RU" sz="1700" b="1" u="none" strike="noStrike" dirty="0">
                          <a:effectLst/>
                          <a:latin typeface="Times New Roman" panose="02020603050405020304" pitchFamily="18" charset="0"/>
                          <a:cs typeface="Times New Roman" panose="02020603050405020304" pitchFamily="18" charset="0"/>
                        </a:rPr>
                        <a:t>программы</a:t>
                      </a:r>
                      <a:r>
                        <a:rPr lang="ru-RU" sz="1700" u="none" strike="noStrike" dirty="0">
                          <a:effectLst/>
                          <a:latin typeface="Times New Roman" panose="02020603050405020304" pitchFamily="18" charset="0"/>
                          <a:cs typeface="Times New Roman" panose="02020603050405020304" pitchFamily="18" charset="0"/>
                        </a:rPr>
                        <a:t> по </a:t>
                      </a:r>
                      <a:r>
                        <a:rPr lang="ru-RU" sz="1700" b="1" u="none" strike="noStrike" dirty="0">
                          <a:effectLst/>
                          <a:latin typeface="Times New Roman" panose="02020603050405020304" pitchFamily="18" charset="0"/>
                          <a:cs typeface="Times New Roman" panose="02020603050405020304" pitchFamily="18" charset="0"/>
                        </a:rPr>
                        <a:t>переселению граждан из аварийного жилищного фонда в Республике Тыва на 2013 - 2017 </a:t>
                      </a:r>
                      <a:r>
                        <a:rPr lang="ru-RU" sz="1700" b="1" u="none" strike="noStrike" dirty="0" smtClean="0">
                          <a:effectLst/>
                          <a:latin typeface="Times New Roman" panose="02020603050405020304" pitchFamily="18" charset="0"/>
                          <a:cs typeface="Times New Roman" panose="02020603050405020304" pitchFamily="18" charset="0"/>
                        </a:rPr>
                        <a:t>годы</a:t>
                      </a:r>
                      <a:r>
                        <a:rPr lang="ru-RU" sz="1700" b="0" u="none" strike="noStrike" dirty="0" smtClean="0">
                          <a:effectLst/>
                          <a:latin typeface="Times New Roman" panose="02020603050405020304" pitchFamily="18" charset="0"/>
                          <a:cs typeface="Times New Roman" panose="02020603050405020304" pitchFamily="18" charset="0"/>
                        </a:rPr>
                        <a:t>.</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37800" marT="0" marB="0">
                    <a:solidFill>
                      <a:schemeClr val="accent1">
                        <a:lumMod val="20000"/>
                        <a:lumOff val="80000"/>
                        <a:alpha val="69000"/>
                      </a:schemeClr>
                    </a:solidFill>
                  </a:tcPr>
                </a:tc>
                <a:extLst>
                  <a:ext uri="{0D108BD9-81ED-4DB2-BD59-A6C34878D82A}">
                    <a16:rowId xmlns="" xmlns:a16="http://schemas.microsoft.com/office/drawing/2014/main" val="10005"/>
                  </a:ext>
                </a:extLst>
              </a:tr>
              <a:tr h="1554480">
                <a:tc>
                  <a:txBody>
                    <a:bodyPr/>
                    <a:lstStyle/>
                    <a:p>
                      <a:pPr algn="ctr" fontAlgn="ctr"/>
                      <a:r>
                        <a:rPr lang="ru-RU" sz="1700" u="none" strike="noStrike" dirty="0">
                          <a:effectLst/>
                          <a:latin typeface="Times New Roman" panose="02020603050405020304" pitchFamily="18" charset="0"/>
                          <a:cs typeface="Times New Roman" panose="02020603050405020304" pitchFamily="18" charset="0"/>
                        </a:rPr>
                        <a:t>6</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37800" marT="0" marB="0">
                    <a:solidFill>
                      <a:schemeClr val="accent1">
                        <a:lumMod val="20000"/>
                        <a:lumOff val="80000"/>
                        <a:alpha val="69000"/>
                      </a:schemeClr>
                    </a:solidFill>
                  </a:tcPr>
                </a:tc>
                <a:tc>
                  <a:txBody>
                    <a:bodyPr/>
                    <a:lstStyle/>
                    <a:p>
                      <a:pPr algn="ctr" fontAlgn="ctr"/>
                      <a:r>
                        <a:rPr lang="ru-RU" sz="1700" u="none" strike="noStrike" dirty="0">
                          <a:effectLst/>
                          <a:latin typeface="Times New Roman" panose="02020603050405020304" pitchFamily="18" charset="0"/>
                          <a:cs typeface="Times New Roman" panose="02020603050405020304" pitchFamily="18" charset="0"/>
                        </a:rPr>
                        <a:t>1502-р</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37800" marT="0" marB="0">
                    <a:solidFill>
                      <a:schemeClr val="accent1">
                        <a:lumMod val="20000"/>
                        <a:lumOff val="80000"/>
                        <a:alpha val="69000"/>
                      </a:schemeClr>
                    </a:solidFill>
                  </a:tcPr>
                </a:tc>
                <a:tc>
                  <a:txBody>
                    <a:bodyPr/>
                    <a:lstStyle/>
                    <a:p>
                      <a:pPr algn="ctr" fontAlgn="ctr"/>
                      <a:r>
                        <a:rPr lang="ru-RU" sz="1700" u="none" strike="noStrike" dirty="0">
                          <a:effectLst/>
                          <a:latin typeface="Times New Roman" panose="02020603050405020304" pitchFamily="18" charset="0"/>
                          <a:cs typeface="Times New Roman" panose="02020603050405020304" pitchFamily="18" charset="0"/>
                        </a:rPr>
                        <a:t>14.07.2017</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37800" marT="0" marB="0">
                    <a:solidFill>
                      <a:schemeClr val="accent1">
                        <a:lumMod val="20000"/>
                        <a:lumOff val="80000"/>
                        <a:alpha val="69000"/>
                      </a:schemeClr>
                    </a:solidFill>
                  </a:tcPr>
                </a:tc>
                <a:tc>
                  <a:txBody>
                    <a:bodyPr/>
                    <a:lstStyle/>
                    <a:p>
                      <a:pPr algn="l" fontAlgn="ctr"/>
                      <a:r>
                        <a:rPr lang="ru-RU" sz="1700" u="none" strike="noStrike" dirty="0">
                          <a:effectLst/>
                          <a:latin typeface="Times New Roman" panose="02020603050405020304" pitchFamily="18" charset="0"/>
                          <a:cs typeface="Times New Roman" panose="02020603050405020304" pitchFamily="18" charset="0"/>
                        </a:rPr>
                        <a:t>Обеспечить казначейское сопровождение</a:t>
                      </a:r>
                      <a:r>
                        <a:rPr lang="ru-RU" sz="1700" u="none" strike="noStrike" baseline="0" dirty="0">
                          <a:effectLst/>
                          <a:latin typeface="Times New Roman" panose="02020603050405020304" pitchFamily="18" charset="0"/>
                          <a:cs typeface="Times New Roman" panose="02020603050405020304" pitchFamily="18" charset="0"/>
                        </a:rPr>
                        <a:t> отдельных видов средств с осуществлением отдельных видов контроля (раскрытия структуры цены, ведения раздельного учета затрат,  обеспечения осуществления Казначейством России проверки фактической поставки товаров (выполнения работ, оказания услуг) </a:t>
                      </a:r>
                      <a:endParaRPr lang="ru-RU" sz="1700" u="none" strike="noStrike" baseline="0" dirty="0" smtClean="0">
                        <a:effectLst/>
                        <a:latin typeface="Times New Roman" panose="02020603050405020304" pitchFamily="18" charset="0"/>
                        <a:cs typeface="Times New Roman" panose="02020603050405020304" pitchFamily="18" charset="0"/>
                      </a:endParaRPr>
                    </a:p>
                    <a:p>
                      <a:pPr algn="l" fontAlgn="ctr"/>
                      <a:r>
                        <a:rPr lang="ru-RU" sz="1700" u="none" strike="noStrike" baseline="0" dirty="0" smtClean="0">
                          <a:effectLst/>
                          <a:latin typeface="Times New Roman" panose="02020603050405020304" pitchFamily="18" charset="0"/>
                          <a:cs typeface="Times New Roman" panose="02020603050405020304" pitchFamily="18" charset="0"/>
                        </a:rPr>
                        <a:t>(</a:t>
                      </a:r>
                      <a:r>
                        <a:rPr lang="ru-RU" sz="1700" b="1" u="none" strike="noStrike" baseline="0" dirty="0">
                          <a:effectLst/>
                          <a:latin typeface="Times New Roman" panose="02020603050405020304" pitchFamily="18" charset="0"/>
                          <a:cs typeface="Times New Roman" panose="02020603050405020304" pitchFamily="18" charset="0"/>
                        </a:rPr>
                        <a:t>дорога М-7 «Волга», «Краевая клиническая больница»</a:t>
                      </a:r>
                      <a:r>
                        <a:rPr lang="ru-RU" sz="1700" u="none" strike="noStrike" baseline="0" dirty="0">
                          <a:effectLst/>
                          <a:latin typeface="Times New Roman" panose="02020603050405020304" pitchFamily="18" charset="0"/>
                          <a:cs typeface="Times New Roman" panose="02020603050405020304" pitchFamily="18" charset="0"/>
                        </a:rPr>
                        <a:t> , </a:t>
                      </a:r>
                      <a:r>
                        <a:rPr lang="ru-RU" sz="1700" b="1" u="none" strike="noStrike" baseline="0" dirty="0">
                          <a:effectLst/>
                          <a:latin typeface="Times New Roman" panose="02020603050405020304" pitchFamily="18" charset="0"/>
                          <a:cs typeface="Times New Roman" panose="02020603050405020304" pitchFamily="18" charset="0"/>
                        </a:rPr>
                        <a:t>«Российская корпорация ракетно-космического приборостроения и информационных систем», обеспечение  каналами связи Республики Крым, сельхозтоваропроизводители</a:t>
                      </a:r>
                      <a:r>
                        <a:rPr lang="ru-RU" sz="1700" u="none" strike="noStrike" baseline="0" dirty="0" smtClean="0">
                          <a:effectLst/>
                          <a:latin typeface="Times New Roman" panose="02020603050405020304" pitchFamily="18" charset="0"/>
                          <a:cs typeface="Times New Roman" panose="02020603050405020304" pitchFamily="18" charset="0"/>
                        </a:rPr>
                        <a:t>).</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37800" marT="0" marB="0">
                    <a:solidFill>
                      <a:schemeClr val="accent1">
                        <a:lumMod val="20000"/>
                        <a:lumOff val="80000"/>
                        <a:alpha val="69000"/>
                      </a:schemeClr>
                    </a:solidFill>
                  </a:tcPr>
                </a:tc>
                <a:extLst>
                  <a:ext uri="{0D108BD9-81ED-4DB2-BD59-A6C34878D82A}">
                    <a16:rowId xmlns="" xmlns:a16="http://schemas.microsoft.com/office/drawing/2014/main" val="10006"/>
                  </a:ext>
                </a:extLst>
              </a:tr>
              <a:tr h="777239">
                <a:tc>
                  <a:txBody>
                    <a:bodyPr/>
                    <a:lstStyle/>
                    <a:p>
                      <a:pPr algn="ctr" fontAlgn="ctr"/>
                      <a:r>
                        <a:rPr lang="ru-RU" sz="1700" u="none" strike="noStrike" dirty="0">
                          <a:effectLst/>
                          <a:latin typeface="Times New Roman" panose="02020603050405020304" pitchFamily="18" charset="0"/>
                          <a:cs typeface="Times New Roman" panose="02020603050405020304" pitchFamily="18" charset="0"/>
                        </a:rPr>
                        <a:t>7</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37800" marT="0" marB="0">
                    <a:solidFill>
                      <a:schemeClr val="accent1">
                        <a:lumMod val="20000"/>
                        <a:lumOff val="80000"/>
                        <a:alpha val="69000"/>
                      </a:schemeClr>
                    </a:solidFill>
                  </a:tcPr>
                </a:tc>
                <a:tc>
                  <a:txBody>
                    <a:bodyPr/>
                    <a:lstStyle/>
                    <a:p>
                      <a:pPr algn="ctr" fontAlgn="ctr"/>
                      <a:r>
                        <a:rPr lang="ru-RU" sz="1700" u="none" strike="noStrike" dirty="0">
                          <a:effectLst/>
                          <a:latin typeface="Times New Roman" panose="02020603050405020304" pitchFamily="18" charset="0"/>
                          <a:cs typeface="Times New Roman" panose="02020603050405020304" pitchFamily="18" charset="0"/>
                        </a:rPr>
                        <a:t>1631-р</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37800" marT="0" marB="0">
                    <a:solidFill>
                      <a:schemeClr val="accent1">
                        <a:lumMod val="20000"/>
                        <a:lumOff val="80000"/>
                        <a:alpha val="69000"/>
                      </a:schemeClr>
                    </a:solidFill>
                  </a:tcPr>
                </a:tc>
                <a:tc>
                  <a:txBody>
                    <a:bodyPr/>
                    <a:lstStyle/>
                    <a:p>
                      <a:pPr algn="ctr" fontAlgn="ctr"/>
                      <a:r>
                        <a:rPr lang="ru-RU" sz="1700" u="none" strike="noStrike" dirty="0">
                          <a:effectLst/>
                          <a:latin typeface="Times New Roman" panose="02020603050405020304" pitchFamily="18" charset="0"/>
                          <a:cs typeface="Times New Roman" panose="02020603050405020304" pitchFamily="18" charset="0"/>
                        </a:rPr>
                        <a:t>28.07.2017</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37800" marT="0" marB="0">
                    <a:solidFill>
                      <a:schemeClr val="accent1">
                        <a:lumMod val="20000"/>
                        <a:lumOff val="80000"/>
                        <a:alpha val="69000"/>
                      </a:schemeClr>
                    </a:solidFill>
                  </a:tcPr>
                </a:tc>
                <a:tc>
                  <a:txBody>
                    <a:bodyPr/>
                    <a:lstStyle/>
                    <a:p>
                      <a:pPr algn="l" fontAlgn="ctr"/>
                      <a:r>
                        <a:rPr lang="ru-RU" sz="1700" u="none" strike="noStrike" dirty="0">
                          <a:effectLst/>
                          <a:latin typeface="Times New Roman" panose="02020603050405020304" pitchFamily="18" charset="0"/>
                          <a:cs typeface="Times New Roman" panose="02020603050405020304" pitchFamily="18" charset="0"/>
                        </a:rPr>
                        <a:t>Обеспечить казначейское сопровождение средств, источником образования которых являются субсидии, предоставленные из федерального бюджета </a:t>
                      </a:r>
                      <a:r>
                        <a:rPr lang="ru-RU" sz="1700" b="1" u="none" strike="noStrike" dirty="0">
                          <a:effectLst/>
                          <a:latin typeface="Times New Roman" panose="02020603050405020304" pitchFamily="18" charset="0"/>
                          <a:cs typeface="Times New Roman" panose="02020603050405020304" pitchFamily="18" charset="0"/>
                        </a:rPr>
                        <a:t>ФГБУ «Российский государственный социальный университет</a:t>
                      </a:r>
                      <a:r>
                        <a:rPr lang="ru-RU" sz="1700" b="1" u="none" strike="noStrike" dirty="0" smtClean="0">
                          <a:effectLst/>
                          <a:latin typeface="Times New Roman" panose="02020603050405020304" pitchFamily="18" charset="0"/>
                          <a:cs typeface="Times New Roman" panose="02020603050405020304" pitchFamily="18" charset="0"/>
                        </a:rPr>
                        <a:t>»</a:t>
                      </a:r>
                      <a:r>
                        <a:rPr lang="ru-RU" sz="1700" b="0" u="none" strike="noStrike" dirty="0" smtClean="0">
                          <a:effectLst/>
                          <a:latin typeface="Times New Roman" panose="02020603050405020304" pitchFamily="18" charset="0"/>
                          <a:cs typeface="Times New Roman" panose="02020603050405020304" pitchFamily="18" charset="0"/>
                        </a:rPr>
                        <a:t>.</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37800" marT="0" marB="0">
                    <a:solidFill>
                      <a:schemeClr val="accent1">
                        <a:lumMod val="20000"/>
                        <a:lumOff val="80000"/>
                        <a:alpha val="69000"/>
                      </a:schemeClr>
                    </a:solidFill>
                  </a:tcPr>
                </a:tc>
                <a:extLst>
                  <a:ext uri="{0D108BD9-81ED-4DB2-BD59-A6C34878D82A}">
                    <a16:rowId xmlns="" xmlns:a16="http://schemas.microsoft.com/office/drawing/2014/main" val="10007"/>
                  </a:ext>
                </a:extLst>
              </a:tr>
              <a:tr h="1036321">
                <a:tc>
                  <a:txBody>
                    <a:bodyPr/>
                    <a:lstStyle/>
                    <a:p>
                      <a:pPr algn="ctr" fontAlgn="ctr"/>
                      <a:r>
                        <a:rPr lang="ru-RU" sz="1700" u="none" strike="noStrike" dirty="0">
                          <a:effectLst/>
                          <a:latin typeface="Times New Roman" panose="02020603050405020304" pitchFamily="18" charset="0"/>
                          <a:cs typeface="Times New Roman" panose="02020603050405020304" pitchFamily="18" charset="0"/>
                        </a:rPr>
                        <a:t>8</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37800" marT="0" marB="0">
                    <a:solidFill>
                      <a:schemeClr val="accent1">
                        <a:lumMod val="20000"/>
                        <a:lumOff val="80000"/>
                        <a:alpha val="69000"/>
                      </a:schemeClr>
                    </a:solidFill>
                  </a:tcPr>
                </a:tc>
                <a:tc>
                  <a:txBody>
                    <a:bodyPr/>
                    <a:lstStyle/>
                    <a:p>
                      <a:pPr algn="ctr" fontAlgn="ctr"/>
                      <a:r>
                        <a:rPr lang="ru-RU" sz="1700" u="none" strike="noStrike" dirty="0">
                          <a:effectLst/>
                          <a:latin typeface="Times New Roman" panose="02020603050405020304" pitchFamily="18" charset="0"/>
                          <a:cs typeface="Times New Roman" panose="02020603050405020304" pitchFamily="18" charset="0"/>
                        </a:rPr>
                        <a:t>1644-р</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37800" marT="0" marB="0">
                    <a:solidFill>
                      <a:schemeClr val="accent1">
                        <a:lumMod val="20000"/>
                        <a:lumOff val="80000"/>
                        <a:alpha val="69000"/>
                      </a:schemeClr>
                    </a:solidFill>
                  </a:tcPr>
                </a:tc>
                <a:tc>
                  <a:txBody>
                    <a:bodyPr/>
                    <a:lstStyle/>
                    <a:p>
                      <a:pPr algn="ctr" fontAlgn="ctr"/>
                      <a:r>
                        <a:rPr lang="ru-RU" sz="1700" u="none" strike="noStrike" dirty="0">
                          <a:effectLst/>
                          <a:latin typeface="Times New Roman" panose="02020603050405020304" pitchFamily="18" charset="0"/>
                          <a:cs typeface="Times New Roman" panose="02020603050405020304" pitchFamily="18" charset="0"/>
                        </a:rPr>
                        <a:t>31.07.2017</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37800" marT="0" marB="0">
                    <a:solidFill>
                      <a:schemeClr val="accent1">
                        <a:lumMod val="20000"/>
                        <a:lumOff val="80000"/>
                        <a:alpha val="69000"/>
                      </a:schemeClr>
                    </a:solidFill>
                  </a:tcPr>
                </a:tc>
                <a:tc>
                  <a:txBody>
                    <a:bodyPr/>
                    <a:lstStyle/>
                    <a:p>
                      <a:pPr algn="l" fontAlgn="ctr"/>
                      <a:r>
                        <a:rPr lang="ru-RU" sz="1700" u="none" strike="noStrike" dirty="0">
                          <a:effectLst/>
                          <a:latin typeface="Times New Roman" panose="02020603050405020304" pitchFamily="18" charset="0"/>
                          <a:cs typeface="Times New Roman" panose="02020603050405020304" pitchFamily="18" charset="0"/>
                        </a:rPr>
                        <a:t>Обеспечить казначейское сопровождение средств, получаемых юридическими лицами </a:t>
                      </a:r>
                      <a:r>
                        <a:rPr lang="ru-RU" sz="1700" b="1" u="none" strike="noStrike" dirty="0">
                          <a:effectLst/>
                          <a:latin typeface="Times New Roman" panose="02020603050405020304" pitchFamily="18" charset="0"/>
                          <a:cs typeface="Times New Roman" panose="02020603050405020304" pitchFamily="18" charset="0"/>
                        </a:rPr>
                        <a:t>по концессионным соглашениям</a:t>
                      </a:r>
                      <a:r>
                        <a:rPr lang="ru-RU" sz="1700" u="none" strike="noStrike" dirty="0">
                          <a:effectLst/>
                          <a:latin typeface="Times New Roman" panose="02020603050405020304" pitchFamily="18" charset="0"/>
                          <a:cs typeface="Times New Roman" panose="02020603050405020304" pitchFamily="18" charset="0"/>
                        </a:rPr>
                        <a:t>, источником финансового обеспечения которых являются средства, полученные Фондом содействия реформированию жилищно-коммунального хозяйства в целях реализации проектов модернизации систем коммунальной </a:t>
                      </a:r>
                      <a:r>
                        <a:rPr lang="ru-RU" sz="1700" u="none" strike="noStrike" dirty="0" smtClean="0">
                          <a:effectLst/>
                          <a:latin typeface="Times New Roman" panose="02020603050405020304" pitchFamily="18" charset="0"/>
                          <a:cs typeface="Times New Roman" panose="02020603050405020304" pitchFamily="18" charset="0"/>
                        </a:rPr>
                        <a:t>инфраструктуры.</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37800" marT="0" marB="0">
                    <a:solidFill>
                      <a:schemeClr val="accent1">
                        <a:lumMod val="20000"/>
                        <a:lumOff val="80000"/>
                        <a:alpha val="69000"/>
                      </a:schemeClr>
                    </a:solidFill>
                  </a:tcPr>
                </a:tc>
                <a:extLst>
                  <a:ext uri="{0D108BD9-81ED-4DB2-BD59-A6C34878D82A}">
                    <a16:rowId xmlns="" xmlns:a16="http://schemas.microsoft.com/office/drawing/2014/main" val="10008"/>
                  </a:ext>
                </a:extLst>
              </a:tr>
            </a:tbl>
          </a:graphicData>
        </a:graphic>
      </p:graphicFrame>
      <p:sp>
        <p:nvSpPr>
          <p:cNvPr id="6" name="Номер слайда 2"/>
          <p:cNvSpPr>
            <a:spLocks noGrp="1"/>
          </p:cNvSpPr>
          <p:nvPr>
            <p:ph type="sldNum" sz="quarter" idx="12"/>
          </p:nvPr>
        </p:nvSpPr>
        <p:spPr>
          <a:xfrm>
            <a:off x="9931975" y="9101170"/>
            <a:ext cx="2880360" cy="511175"/>
          </a:xfrm>
        </p:spPr>
        <p:txBody>
          <a:bodyPr/>
          <a:lstStyle/>
          <a:p>
            <a:pPr>
              <a:defRPr/>
            </a:pPr>
            <a:r>
              <a:rPr lang="ru-RU" dirty="0" smtClean="0"/>
              <a:t>7</a:t>
            </a:r>
            <a:endParaRPr lang="ru-RU" dirty="0"/>
          </a:p>
        </p:txBody>
      </p:sp>
      <p:sp>
        <p:nvSpPr>
          <p:cNvPr id="7" name="Прямоугольник 6"/>
          <p:cNvSpPr/>
          <p:nvPr/>
        </p:nvSpPr>
        <p:spPr>
          <a:xfrm>
            <a:off x="120015" y="106"/>
            <a:ext cx="12591574" cy="723873"/>
          </a:xfrm>
          <a:prstGeom prst="rect">
            <a:avLst/>
          </a:prstGeom>
        </p:spPr>
        <p:txBody>
          <a:bodyPr wrap="square" lIns="107269" tIns="53636" rIns="107269" bIns="53636">
            <a:spAutoFit/>
          </a:bodyPr>
          <a:lstStyle/>
          <a:p>
            <a:pPr algn="ctr" fontAlgn="ctr"/>
            <a:r>
              <a:rPr lang="ru-RU" sz="2000" dirty="0">
                <a:effectLst>
                  <a:outerShdw blurRad="38100" dist="38100" dir="2700000" algn="tl">
                    <a:srgbClr val="000000">
                      <a:alpha val="43137"/>
                    </a:srgbClr>
                  </a:outerShdw>
                </a:effectLst>
                <a:latin typeface="Times New Roman" panose="02020603050405020304" pitchFamily="18" charset="0"/>
                <a:ea typeface="Open Sans Condensed Light" pitchFamily="34" charset="0"/>
                <a:cs typeface="Times New Roman" panose="02020603050405020304" pitchFamily="18" charset="0"/>
              </a:rPr>
              <a:t>РАСПОРЯЖЕНИЯ</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(ПОСТАНОВЛЕНИЯ) </a:t>
            </a:r>
            <a:r>
              <a:rPr lang="ru-RU" sz="2000" dirty="0">
                <a:effectLst>
                  <a:outerShdw blurRad="38100" dist="38100" dir="2700000" algn="tl">
                    <a:srgbClr val="000000">
                      <a:alpha val="43137"/>
                    </a:srgbClr>
                  </a:outerShdw>
                </a:effectLst>
                <a:latin typeface="Times New Roman" panose="02020603050405020304" pitchFamily="18" charset="0"/>
                <a:ea typeface="Open Sans Condensed Light" pitchFamily="34" charset="0"/>
                <a:cs typeface="Times New Roman" panose="02020603050405020304" pitchFamily="18" charset="0"/>
              </a:rPr>
              <a:t>ПРАВИТЕЛЬСТВА </a:t>
            </a:r>
            <a:r>
              <a:rPr lang="ru-RU" sz="2000" dirty="0">
                <a:effectLst>
                  <a:outerShdw blurRad="38100" dist="38100" dir="2700000" algn="tl">
                    <a:srgbClr val="000000">
                      <a:alpha val="43137"/>
                    </a:srgbClr>
                  </a:outerShdw>
                </a:effectLst>
                <a:latin typeface="Times New Roman" panose="02020603050405020304" pitchFamily="18" charset="0"/>
                <a:ea typeface="Open Sans Condensed Light" pitchFamily="34" charset="0"/>
                <a:cs typeface="Times New Roman" panose="02020603050405020304" pitchFamily="18" charset="0"/>
              </a:rPr>
              <a:t>РОССИЙСКОЙ ФЕДЕРАЦИИ </a:t>
            </a:r>
          </a:p>
          <a:p>
            <a:pPr algn="ctr" fontAlgn="ctr"/>
            <a:r>
              <a:rPr lang="ru-RU" sz="2000" dirty="0">
                <a:effectLst>
                  <a:outerShdw blurRad="38100" dist="38100" dir="2700000" algn="tl">
                    <a:srgbClr val="000000">
                      <a:alpha val="43137"/>
                    </a:srgbClr>
                  </a:outerShdw>
                </a:effectLst>
                <a:latin typeface="Times New Roman" panose="02020603050405020304" pitchFamily="18" charset="0"/>
                <a:ea typeface="Open Sans Condensed Light" pitchFamily="34" charset="0"/>
                <a:cs typeface="Times New Roman" panose="02020603050405020304" pitchFamily="18" charset="0"/>
              </a:rPr>
              <a:t>ПО «ГРАЖДАНСКОМУ» КАЗНАЧЕЙСКОМУ СОПРОВОЖДЕНИЮ</a:t>
            </a:r>
          </a:p>
        </p:txBody>
      </p:sp>
    </p:spTree>
    <p:extLst>
      <p:ext uri="{BB962C8B-B14F-4D97-AF65-F5344CB8AC3E}">
        <p14:creationId xmlns:p14="http://schemas.microsoft.com/office/powerpoint/2010/main" val="15432177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059469155"/>
              </p:ext>
            </p:extLst>
          </p:nvPr>
        </p:nvGraphicFramePr>
        <p:xfrm>
          <a:off x="107223" y="723993"/>
          <a:ext cx="12604366" cy="7853118"/>
        </p:xfrm>
        <a:graphic>
          <a:graphicData uri="http://schemas.openxmlformats.org/drawingml/2006/table">
            <a:tbl>
              <a:tblPr>
                <a:effectLst/>
                <a:tableStyleId>{5C22544A-7EE6-4342-B048-85BDC9FD1C3A}</a:tableStyleId>
              </a:tblPr>
              <a:tblGrid>
                <a:gridCol w="339344">
                  <a:extLst>
                    <a:ext uri="{9D8B030D-6E8A-4147-A177-3AD203B41FA5}">
                      <a16:colId xmlns="" xmlns:a16="http://schemas.microsoft.com/office/drawing/2014/main" val="20000"/>
                    </a:ext>
                  </a:extLst>
                </a:gridCol>
                <a:gridCol w="744280">
                  <a:extLst>
                    <a:ext uri="{9D8B030D-6E8A-4147-A177-3AD203B41FA5}">
                      <a16:colId xmlns="" xmlns:a16="http://schemas.microsoft.com/office/drawing/2014/main" val="20001"/>
                    </a:ext>
                  </a:extLst>
                </a:gridCol>
                <a:gridCol w="1084520">
                  <a:extLst>
                    <a:ext uri="{9D8B030D-6E8A-4147-A177-3AD203B41FA5}">
                      <a16:colId xmlns="" xmlns:a16="http://schemas.microsoft.com/office/drawing/2014/main" val="20002"/>
                    </a:ext>
                  </a:extLst>
                </a:gridCol>
                <a:gridCol w="10436222">
                  <a:extLst>
                    <a:ext uri="{9D8B030D-6E8A-4147-A177-3AD203B41FA5}">
                      <a16:colId xmlns="" xmlns:a16="http://schemas.microsoft.com/office/drawing/2014/main" val="20003"/>
                    </a:ext>
                  </a:extLst>
                </a:gridCol>
              </a:tblGrid>
              <a:tr h="518160">
                <a:tc>
                  <a:txBody>
                    <a:bodyPr/>
                    <a:lstStyle/>
                    <a:p>
                      <a:pPr algn="ctr" fontAlgn="ctr"/>
                      <a:r>
                        <a:rPr lang="ru-RU" sz="1700" b="1" i="0" u="none" strike="noStrike" dirty="0">
                          <a:effectLst/>
                          <a:latin typeface="Times New Roman" panose="02020603050405020304" pitchFamily="18" charset="0"/>
                          <a:cs typeface="Times New Roman" panose="02020603050405020304" pitchFamily="18" charset="0"/>
                        </a:rPr>
                        <a:t>№ п/п</a:t>
                      </a:r>
                      <a:endParaRPr lang="ru-RU" sz="1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rgbClr val="EBF6F9"/>
                    </a:solidFill>
                  </a:tcPr>
                </a:tc>
                <a:tc>
                  <a:txBody>
                    <a:bodyPr/>
                    <a:lstStyle/>
                    <a:p>
                      <a:pPr algn="ctr" fontAlgn="ctr"/>
                      <a:r>
                        <a:rPr lang="ru-RU" sz="1700" b="1" i="0" u="none" strike="noStrike" dirty="0" smtClean="0">
                          <a:effectLst/>
                          <a:latin typeface="Times New Roman" panose="02020603050405020304" pitchFamily="18" charset="0"/>
                          <a:cs typeface="Times New Roman" panose="02020603050405020304" pitchFamily="18" charset="0"/>
                        </a:rPr>
                        <a:t>Номер</a:t>
                      </a:r>
                      <a:endParaRPr lang="ru-RU" sz="1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7800" marR="37800" marT="0" marB="0" anchor="ctr">
                    <a:solidFill>
                      <a:srgbClr val="EBF6F9"/>
                    </a:solidFill>
                  </a:tcPr>
                </a:tc>
                <a:tc>
                  <a:txBody>
                    <a:bodyPr/>
                    <a:lstStyle/>
                    <a:p>
                      <a:pPr algn="ctr" fontAlgn="ctr"/>
                      <a:r>
                        <a:rPr lang="ru-RU" sz="1700" b="1" i="0" u="none" strike="noStrike" dirty="0" smtClean="0">
                          <a:effectLst/>
                          <a:latin typeface="Times New Roman" panose="02020603050405020304" pitchFamily="18" charset="0"/>
                          <a:cs typeface="Times New Roman" panose="02020603050405020304" pitchFamily="18" charset="0"/>
                        </a:rPr>
                        <a:t>Дата</a:t>
                      </a:r>
                      <a:endParaRPr lang="ru-RU" sz="1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7800" marR="37800" marT="0" marB="0" anchor="ctr">
                    <a:solidFill>
                      <a:srgbClr val="EBF6F9"/>
                    </a:solidFill>
                  </a:tcPr>
                </a:tc>
                <a:tc>
                  <a:txBody>
                    <a:bodyPr/>
                    <a:lstStyle/>
                    <a:p>
                      <a:pPr algn="ctr" fontAlgn="ctr"/>
                      <a:r>
                        <a:rPr lang="ru-RU" sz="1700" b="1" i="0" u="none" strike="noStrike" dirty="0">
                          <a:effectLst/>
                          <a:latin typeface="Times New Roman" panose="02020603050405020304" pitchFamily="18" charset="0"/>
                          <a:cs typeface="Times New Roman" panose="02020603050405020304" pitchFamily="18" charset="0"/>
                        </a:rPr>
                        <a:t>Краткое содержание</a:t>
                      </a:r>
                      <a:endParaRPr lang="ru-RU" sz="1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7800" marR="37800" marT="0" marB="0" anchor="ctr">
                    <a:solidFill>
                      <a:srgbClr val="EBF6F9"/>
                    </a:solidFill>
                  </a:tcPr>
                </a:tc>
                <a:extLst>
                  <a:ext uri="{0D108BD9-81ED-4DB2-BD59-A6C34878D82A}">
                    <a16:rowId xmlns="" xmlns:a16="http://schemas.microsoft.com/office/drawing/2014/main" val="10000"/>
                  </a:ext>
                </a:extLst>
              </a:tr>
              <a:tr h="777239">
                <a:tc>
                  <a:txBody>
                    <a:bodyPr/>
                    <a:lstStyle/>
                    <a:p>
                      <a:pPr algn="ctr" fontAlgn="ctr"/>
                      <a:r>
                        <a:rPr lang="ru-RU" sz="1700" u="none" strike="noStrike" dirty="0">
                          <a:effectLst/>
                          <a:latin typeface="Times New Roman" panose="02020603050405020304" pitchFamily="18" charset="0"/>
                          <a:cs typeface="Times New Roman" panose="02020603050405020304" pitchFamily="18" charset="0"/>
                        </a:rPr>
                        <a:t>9</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37800" marT="0" marB="0">
                    <a:solidFill>
                      <a:schemeClr val="accent1">
                        <a:lumMod val="20000"/>
                        <a:lumOff val="80000"/>
                        <a:alpha val="69000"/>
                      </a:schemeClr>
                    </a:solidFill>
                  </a:tcPr>
                </a:tc>
                <a:tc>
                  <a:txBody>
                    <a:bodyPr/>
                    <a:lstStyle/>
                    <a:p>
                      <a:pPr algn="ctr" fontAlgn="ctr"/>
                      <a:r>
                        <a:rPr lang="ru-RU" sz="1700" u="none" strike="noStrike" dirty="0">
                          <a:effectLst/>
                          <a:latin typeface="Times New Roman" panose="02020603050405020304" pitchFamily="18" charset="0"/>
                          <a:cs typeface="Times New Roman" panose="02020603050405020304" pitchFamily="18" charset="0"/>
                        </a:rPr>
                        <a:t>2157-р</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37800" marT="0" marB="0">
                    <a:solidFill>
                      <a:schemeClr val="accent1">
                        <a:lumMod val="20000"/>
                        <a:lumOff val="80000"/>
                        <a:alpha val="69000"/>
                      </a:schemeClr>
                    </a:solidFill>
                  </a:tcPr>
                </a:tc>
                <a:tc>
                  <a:txBody>
                    <a:bodyPr/>
                    <a:lstStyle/>
                    <a:p>
                      <a:pPr algn="ctr" fontAlgn="ctr"/>
                      <a:r>
                        <a:rPr lang="ru-RU" sz="1700" u="none" strike="noStrike" dirty="0">
                          <a:effectLst/>
                          <a:latin typeface="Times New Roman" panose="02020603050405020304" pitchFamily="18" charset="0"/>
                          <a:cs typeface="Times New Roman" panose="02020603050405020304" pitchFamily="18" charset="0"/>
                        </a:rPr>
                        <a:t>04.10.2017</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37800" marT="0" marB="0">
                    <a:solidFill>
                      <a:schemeClr val="accent1">
                        <a:lumMod val="20000"/>
                        <a:lumOff val="80000"/>
                        <a:alpha val="69000"/>
                      </a:schemeClr>
                    </a:solidFill>
                  </a:tcPr>
                </a:tc>
                <a:tc>
                  <a:txBody>
                    <a:bodyPr/>
                    <a:lstStyle/>
                    <a:p>
                      <a:pPr algn="l" fontAlgn="ctr"/>
                      <a:r>
                        <a:rPr lang="ru-RU" sz="1700" u="none" strike="noStrike" dirty="0">
                          <a:effectLst/>
                          <a:latin typeface="Times New Roman" panose="02020603050405020304" pitchFamily="18" charset="0"/>
                          <a:cs typeface="Times New Roman" panose="02020603050405020304" pitchFamily="18" charset="0"/>
                        </a:rPr>
                        <a:t>Обеспечить казначейское сопровождение авансовых платежей по ГК, заключенным федеральным казенным учреждением «Дирекция государственного заказчика по реализации федеральной целевой программы </a:t>
                      </a:r>
                      <a:r>
                        <a:rPr lang="ru-RU" sz="1700" b="1" u="none" strike="noStrike" dirty="0">
                          <a:effectLst/>
                          <a:latin typeface="Times New Roman" panose="02020603050405020304" pitchFamily="18" charset="0"/>
                          <a:cs typeface="Times New Roman" panose="02020603050405020304" pitchFamily="18" charset="0"/>
                        </a:rPr>
                        <a:t>«Модернизация транспортной системы России</a:t>
                      </a:r>
                      <a:r>
                        <a:rPr lang="ru-RU" sz="1700" b="1" u="none" strike="noStrike" dirty="0" smtClean="0">
                          <a:effectLst/>
                          <a:latin typeface="Times New Roman" panose="02020603050405020304" pitchFamily="18" charset="0"/>
                          <a:cs typeface="Times New Roman" panose="02020603050405020304" pitchFamily="18" charset="0"/>
                        </a:rPr>
                        <a:t>»</a:t>
                      </a:r>
                      <a:r>
                        <a:rPr lang="ru-RU" sz="1700" b="0" u="none" strike="noStrike" dirty="0" smtClean="0">
                          <a:effectLst/>
                          <a:latin typeface="Times New Roman" panose="02020603050405020304" pitchFamily="18" charset="0"/>
                          <a:cs typeface="Times New Roman" panose="02020603050405020304" pitchFamily="18" charset="0"/>
                        </a:rPr>
                        <a:t>.</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37800" marT="0" marB="0">
                    <a:solidFill>
                      <a:schemeClr val="accent1">
                        <a:lumMod val="20000"/>
                        <a:lumOff val="80000"/>
                        <a:alpha val="69000"/>
                      </a:schemeClr>
                    </a:solidFill>
                  </a:tcPr>
                </a:tc>
                <a:extLst>
                  <a:ext uri="{0D108BD9-81ED-4DB2-BD59-A6C34878D82A}">
                    <a16:rowId xmlns="" xmlns:a16="http://schemas.microsoft.com/office/drawing/2014/main" val="10009"/>
                  </a:ext>
                </a:extLst>
              </a:tr>
              <a:tr h="1308602">
                <a:tc>
                  <a:txBody>
                    <a:bodyPr/>
                    <a:lstStyle/>
                    <a:p>
                      <a:pPr algn="ctr" fontAlgn="ctr"/>
                      <a:r>
                        <a:rPr lang="ru-RU" sz="1700" u="none" strike="noStrike" dirty="0">
                          <a:effectLst/>
                          <a:latin typeface="Times New Roman" panose="02020603050405020304" pitchFamily="18" charset="0"/>
                          <a:cs typeface="Times New Roman" panose="02020603050405020304" pitchFamily="18" charset="0"/>
                        </a:rPr>
                        <a:t>10</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37800" marT="0" marB="0">
                    <a:solidFill>
                      <a:schemeClr val="accent1">
                        <a:lumMod val="20000"/>
                        <a:lumOff val="80000"/>
                        <a:alpha val="69000"/>
                      </a:schemeClr>
                    </a:solidFill>
                  </a:tcPr>
                </a:tc>
                <a:tc>
                  <a:txBody>
                    <a:bodyPr/>
                    <a:lstStyle/>
                    <a:p>
                      <a:pPr algn="ctr" fontAlgn="ctr"/>
                      <a:r>
                        <a:rPr lang="ru-RU" sz="1700" u="none" strike="noStrike" dirty="0">
                          <a:effectLst/>
                          <a:latin typeface="Times New Roman" panose="02020603050405020304" pitchFamily="18" charset="0"/>
                          <a:cs typeface="Times New Roman" panose="02020603050405020304" pitchFamily="18" charset="0"/>
                        </a:rPr>
                        <a:t>2164-р</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37800" marT="0" marB="0">
                    <a:solidFill>
                      <a:schemeClr val="accent1">
                        <a:lumMod val="20000"/>
                        <a:lumOff val="80000"/>
                        <a:alpha val="69000"/>
                      </a:schemeClr>
                    </a:solidFill>
                  </a:tcPr>
                </a:tc>
                <a:tc>
                  <a:txBody>
                    <a:bodyPr/>
                    <a:lstStyle/>
                    <a:p>
                      <a:pPr algn="ctr" fontAlgn="ctr"/>
                      <a:r>
                        <a:rPr lang="ru-RU" sz="1700" u="none" strike="noStrike" dirty="0">
                          <a:effectLst/>
                          <a:latin typeface="Times New Roman" panose="02020603050405020304" pitchFamily="18" charset="0"/>
                          <a:cs typeface="Times New Roman" panose="02020603050405020304" pitchFamily="18" charset="0"/>
                        </a:rPr>
                        <a:t>05.10.2017</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37800" marT="0" marB="0">
                    <a:solidFill>
                      <a:schemeClr val="accent1">
                        <a:lumMod val="20000"/>
                        <a:lumOff val="80000"/>
                        <a:alpha val="69000"/>
                      </a:schemeClr>
                    </a:solidFill>
                  </a:tcPr>
                </a:tc>
                <a:tc>
                  <a:txBody>
                    <a:bodyPr/>
                    <a:lstStyle/>
                    <a:p>
                      <a:pPr algn="l" fontAlgn="ctr"/>
                      <a:r>
                        <a:rPr lang="ru-RU" sz="1700" u="none" strike="noStrike" dirty="0">
                          <a:effectLst/>
                          <a:latin typeface="Times New Roman" panose="02020603050405020304" pitchFamily="18" charset="0"/>
                          <a:cs typeface="Times New Roman" panose="02020603050405020304" pitchFamily="18" charset="0"/>
                        </a:rPr>
                        <a:t>Обеспечить казначейское сопровождение авансовых платежей по ГК, заключаемым </a:t>
                      </a:r>
                      <a:r>
                        <a:rPr lang="ru-RU" sz="1700" b="1" u="none" strike="noStrike" dirty="0">
                          <a:effectLst/>
                          <a:latin typeface="Times New Roman" panose="02020603050405020304" pitchFamily="18" charset="0"/>
                          <a:cs typeface="Times New Roman" panose="02020603050405020304" pitchFamily="18" charset="0"/>
                        </a:rPr>
                        <a:t>Государственным КУ Республики Крым «Служба автомобильных дорог Республики Крым» </a:t>
                      </a:r>
                      <a:r>
                        <a:rPr lang="ru-RU" sz="1700" b="1" u="none" strike="noStrike" dirty="0" smtClean="0">
                          <a:effectLst/>
                          <a:latin typeface="Times New Roman" panose="02020603050405020304" pitchFamily="18" charset="0"/>
                          <a:cs typeface="Times New Roman" panose="02020603050405020304" pitchFamily="18" charset="0"/>
                        </a:rPr>
                        <a:t>и </a:t>
                      </a:r>
                      <a:r>
                        <a:rPr lang="ru-RU" sz="1700" b="1" u="none" strike="noStrike" dirty="0">
                          <a:effectLst/>
                          <a:latin typeface="Times New Roman" panose="02020603050405020304" pitchFamily="18" charset="0"/>
                          <a:cs typeface="Times New Roman" panose="02020603050405020304" pitchFamily="18" charset="0"/>
                        </a:rPr>
                        <a:t>Департаментом транспорта и развития дорожно-транспортной инфраструктуры города Севастополя с единственным исполнителем</a:t>
                      </a:r>
                      <a:r>
                        <a:rPr lang="ru-RU" sz="1700" u="none" strike="noStrike" dirty="0">
                          <a:effectLst/>
                          <a:latin typeface="Times New Roman" panose="02020603050405020304" pitchFamily="18" charset="0"/>
                          <a:cs typeface="Times New Roman" panose="02020603050405020304" pitchFamily="18" charset="0"/>
                        </a:rPr>
                        <a:t>, а также казначейское сопровождение контрактов </a:t>
                      </a:r>
                      <a:r>
                        <a:rPr lang="ru-RU" sz="1700" u="none" strike="noStrike" dirty="0" smtClean="0">
                          <a:effectLst/>
                          <a:latin typeface="Times New Roman" panose="02020603050405020304" pitchFamily="18" charset="0"/>
                          <a:cs typeface="Times New Roman" panose="02020603050405020304" pitchFamily="18" charset="0"/>
                        </a:rPr>
                        <a:t>на </a:t>
                      </a:r>
                      <a:r>
                        <a:rPr lang="ru-RU" sz="1700" u="none" strike="noStrike" dirty="0">
                          <a:effectLst/>
                          <a:latin typeface="Times New Roman" panose="02020603050405020304" pitchFamily="18" charset="0"/>
                          <a:cs typeface="Times New Roman" panose="02020603050405020304" pitchFamily="18" charset="0"/>
                        </a:rPr>
                        <a:t>сумму более 100</a:t>
                      </a:r>
                      <a:r>
                        <a:rPr lang="ru-RU" sz="1700" u="none" strike="noStrike" baseline="0" dirty="0">
                          <a:effectLst/>
                          <a:latin typeface="Times New Roman" panose="02020603050405020304" pitchFamily="18" charset="0"/>
                          <a:cs typeface="Times New Roman" panose="02020603050405020304" pitchFamily="18" charset="0"/>
                        </a:rPr>
                        <a:t> млн</a:t>
                      </a:r>
                      <a:r>
                        <a:rPr lang="ru-RU" sz="1700" u="none" strike="noStrike" dirty="0">
                          <a:effectLst/>
                          <a:latin typeface="Times New Roman" panose="02020603050405020304" pitchFamily="18" charset="0"/>
                          <a:cs typeface="Times New Roman" panose="02020603050405020304" pitchFamily="18" charset="0"/>
                        </a:rPr>
                        <a:t>. рублей, заключаемых в рамках исполнения указанных </a:t>
                      </a:r>
                      <a:r>
                        <a:rPr lang="ru-RU" sz="1700" u="none" strike="noStrike" dirty="0" smtClean="0">
                          <a:effectLst/>
                          <a:latin typeface="Times New Roman" panose="02020603050405020304" pitchFamily="18" charset="0"/>
                          <a:cs typeface="Times New Roman" panose="02020603050405020304" pitchFamily="18" charset="0"/>
                        </a:rPr>
                        <a:t>ГК.</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37800" marT="0" marB="0">
                    <a:solidFill>
                      <a:schemeClr val="accent1">
                        <a:lumMod val="20000"/>
                        <a:lumOff val="80000"/>
                        <a:alpha val="69000"/>
                      </a:schemeClr>
                    </a:solidFill>
                  </a:tcPr>
                </a:tc>
                <a:extLst>
                  <a:ext uri="{0D108BD9-81ED-4DB2-BD59-A6C34878D82A}">
                    <a16:rowId xmlns="" xmlns:a16="http://schemas.microsoft.com/office/drawing/2014/main" val="10010"/>
                  </a:ext>
                </a:extLst>
              </a:tr>
              <a:tr h="1093470">
                <a:tc>
                  <a:txBody>
                    <a:bodyPr/>
                    <a:lstStyle/>
                    <a:p>
                      <a:pPr algn="ctr" fontAlgn="ctr"/>
                      <a:r>
                        <a:rPr lang="ru-RU" sz="1700" u="none" strike="noStrike" dirty="0">
                          <a:effectLst/>
                          <a:latin typeface="Times New Roman" panose="02020603050405020304" pitchFamily="18" charset="0"/>
                          <a:cs typeface="Times New Roman" panose="02020603050405020304" pitchFamily="18" charset="0"/>
                        </a:rPr>
                        <a:t>11</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37800" marT="0" marB="0">
                    <a:solidFill>
                      <a:schemeClr val="accent1">
                        <a:lumMod val="20000"/>
                        <a:lumOff val="80000"/>
                        <a:alpha val="69000"/>
                      </a:schemeClr>
                    </a:solidFill>
                  </a:tcPr>
                </a:tc>
                <a:tc>
                  <a:txBody>
                    <a:bodyPr/>
                    <a:lstStyle/>
                    <a:p>
                      <a:pPr algn="ctr" fontAlgn="ctr"/>
                      <a:r>
                        <a:rPr lang="ru-RU" sz="1700" u="none" strike="noStrike" dirty="0">
                          <a:effectLst/>
                          <a:latin typeface="Times New Roman" panose="02020603050405020304" pitchFamily="18" charset="0"/>
                          <a:cs typeface="Times New Roman" panose="02020603050405020304" pitchFamily="18" charset="0"/>
                        </a:rPr>
                        <a:t>2956-р</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37800" marT="0" marB="0">
                    <a:solidFill>
                      <a:schemeClr val="accent1">
                        <a:lumMod val="20000"/>
                        <a:lumOff val="80000"/>
                        <a:alpha val="69000"/>
                      </a:schemeClr>
                    </a:solidFill>
                  </a:tcPr>
                </a:tc>
                <a:tc>
                  <a:txBody>
                    <a:bodyPr/>
                    <a:lstStyle/>
                    <a:p>
                      <a:pPr algn="ctr" fontAlgn="ctr"/>
                      <a:r>
                        <a:rPr lang="ru-RU" sz="1700" u="none" strike="noStrike" dirty="0">
                          <a:effectLst/>
                          <a:latin typeface="Times New Roman" panose="02020603050405020304" pitchFamily="18" charset="0"/>
                          <a:cs typeface="Times New Roman" panose="02020603050405020304" pitchFamily="18" charset="0"/>
                        </a:rPr>
                        <a:t>27.12.2017</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37800" marT="0" marB="0">
                    <a:solidFill>
                      <a:schemeClr val="accent1">
                        <a:lumMod val="20000"/>
                        <a:lumOff val="80000"/>
                        <a:alpha val="69000"/>
                      </a:schemeClr>
                    </a:solidFill>
                  </a:tcPr>
                </a:tc>
                <a:tc>
                  <a:txBody>
                    <a:bodyPr/>
                    <a:lstStyle/>
                    <a:p>
                      <a:pPr algn="l" fontAlgn="ctr"/>
                      <a:r>
                        <a:rPr lang="ru-RU" sz="1700" u="none" strike="noStrike" dirty="0">
                          <a:effectLst/>
                          <a:latin typeface="Times New Roman" panose="02020603050405020304" pitchFamily="18" charset="0"/>
                          <a:cs typeface="Times New Roman" panose="02020603050405020304" pitchFamily="18" charset="0"/>
                        </a:rPr>
                        <a:t>Обеспечить казначейское сопровождение средств, получаемых юридическими лицами по ГК на строительство и (или) реконструкцию объектов капитального строительства </a:t>
                      </a:r>
                      <a:r>
                        <a:rPr lang="ru-RU" sz="1700" u="none" strike="noStrike" dirty="0" smtClean="0">
                          <a:effectLst/>
                          <a:latin typeface="Times New Roman" panose="02020603050405020304" pitchFamily="18" charset="0"/>
                          <a:cs typeface="Times New Roman" panose="02020603050405020304" pitchFamily="18" charset="0"/>
                        </a:rPr>
                        <a:t>на </a:t>
                      </a:r>
                      <a:r>
                        <a:rPr lang="ru-RU" sz="1700" u="none" strike="noStrike" dirty="0">
                          <a:effectLst/>
                          <a:latin typeface="Times New Roman" panose="02020603050405020304" pitchFamily="18" charset="0"/>
                          <a:cs typeface="Times New Roman" panose="02020603050405020304" pitchFamily="18" charset="0"/>
                        </a:rPr>
                        <a:t>автомобильных дорогах общего пользования федерального значения, которые  заключены </a:t>
                      </a:r>
                      <a:r>
                        <a:rPr lang="ru-RU" sz="1700" b="1" u="none" strike="noStrike" dirty="0">
                          <a:effectLst/>
                          <a:latin typeface="Times New Roman" panose="02020603050405020304" pitchFamily="18" charset="0"/>
                          <a:cs typeface="Times New Roman" panose="02020603050405020304" pitchFamily="18" charset="0"/>
                        </a:rPr>
                        <a:t>подведомственными </a:t>
                      </a:r>
                      <a:r>
                        <a:rPr lang="ru-RU" sz="1700" b="1" u="none" strike="noStrike" dirty="0" err="1" smtClean="0">
                          <a:effectLst/>
                          <a:latin typeface="Times New Roman" panose="02020603050405020304" pitchFamily="18" charset="0"/>
                          <a:cs typeface="Times New Roman" panose="02020603050405020304" pitchFamily="18" charset="0"/>
                        </a:rPr>
                        <a:t>Росавтодору</a:t>
                      </a:r>
                      <a:r>
                        <a:rPr lang="ru-RU" sz="1700" b="1" u="none" strike="noStrike" dirty="0" smtClean="0">
                          <a:effectLst/>
                          <a:latin typeface="Times New Roman" panose="02020603050405020304" pitchFamily="18" charset="0"/>
                          <a:cs typeface="Times New Roman" panose="02020603050405020304" pitchFamily="18" charset="0"/>
                        </a:rPr>
                        <a:t> федеральными </a:t>
                      </a:r>
                      <a:r>
                        <a:rPr lang="ru-RU" sz="1700" b="1" u="none" strike="noStrike" dirty="0">
                          <a:effectLst/>
                          <a:latin typeface="Times New Roman" panose="02020603050405020304" pitchFamily="18" charset="0"/>
                          <a:cs typeface="Times New Roman" panose="02020603050405020304" pitchFamily="18" charset="0"/>
                        </a:rPr>
                        <a:t>казенными </a:t>
                      </a:r>
                      <a:r>
                        <a:rPr lang="ru-RU" sz="1700" b="1" u="none" strike="noStrike" dirty="0" smtClean="0">
                          <a:effectLst/>
                          <a:latin typeface="Times New Roman" panose="02020603050405020304" pitchFamily="18" charset="0"/>
                          <a:cs typeface="Times New Roman" panose="02020603050405020304" pitchFamily="18" charset="0"/>
                        </a:rPr>
                        <a:t>учреждениями</a:t>
                      </a:r>
                      <a:r>
                        <a:rPr lang="ru-RU" sz="1700" b="0" u="none" strike="noStrike" dirty="0" smtClean="0">
                          <a:effectLst/>
                          <a:latin typeface="Times New Roman" panose="02020603050405020304" pitchFamily="18" charset="0"/>
                          <a:cs typeface="Times New Roman" panose="02020603050405020304" pitchFamily="18" charset="0"/>
                        </a:rPr>
                        <a:t>.</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37800" marT="0" marB="0">
                    <a:solidFill>
                      <a:schemeClr val="accent1">
                        <a:lumMod val="20000"/>
                        <a:lumOff val="80000"/>
                        <a:alpha val="69000"/>
                      </a:schemeClr>
                    </a:solidFill>
                  </a:tcPr>
                </a:tc>
                <a:extLst>
                  <a:ext uri="{0D108BD9-81ED-4DB2-BD59-A6C34878D82A}">
                    <a16:rowId xmlns="" xmlns:a16="http://schemas.microsoft.com/office/drawing/2014/main" val="10011"/>
                  </a:ext>
                </a:extLst>
              </a:tr>
              <a:tr h="820103">
                <a:tc>
                  <a:txBody>
                    <a:bodyPr/>
                    <a:lstStyle/>
                    <a:p>
                      <a:pPr algn="ctr" fontAlgn="ctr"/>
                      <a:r>
                        <a:rPr lang="ru-RU" sz="1700" u="none" strike="noStrike" dirty="0">
                          <a:effectLst/>
                          <a:latin typeface="Times New Roman" panose="02020603050405020304" pitchFamily="18" charset="0"/>
                          <a:cs typeface="Times New Roman" panose="02020603050405020304" pitchFamily="18" charset="0"/>
                        </a:rPr>
                        <a:t>12</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37800" marT="0" marB="0">
                    <a:solidFill>
                      <a:schemeClr val="accent1">
                        <a:lumMod val="20000"/>
                        <a:lumOff val="80000"/>
                        <a:alpha val="69000"/>
                      </a:schemeClr>
                    </a:solidFill>
                  </a:tcPr>
                </a:tc>
                <a:tc>
                  <a:txBody>
                    <a:bodyPr/>
                    <a:lstStyle/>
                    <a:p>
                      <a:pPr algn="ctr" fontAlgn="ctr"/>
                      <a:r>
                        <a:rPr lang="ru-RU" sz="1700" u="none" strike="noStrike" dirty="0">
                          <a:effectLst/>
                          <a:latin typeface="Times New Roman" panose="02020603050405020304" pitchFamily="18" charset="0"/>
                          <a:cs typeface="Times New Roman" panose="02020603050405020304" pitchFamily="18" charset="0"/>
                        </a:rPr>
                        <a:t>676-р</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37800" marT="0" marB="0">
                    <a:solidFill>
                      <a:schemeClr val="accent1">
                        <a:lumMod val="20000"/>
                        <a:lumOff val="80000"/>
                        <a:alpha val="69000"/>
                      </a:schemeClr>
                    </a:solidFill>
                  </a:tcPr>
                </a:tc>
                <a:tc>
                  <a:txBody>
                    <a:bodyPr/>
                    <a:lstStyle/>
                    <a:p>
                      <a:pPr algn="ctr" fontAlgn="ctr"/>
                      <a:r>
                        <a:rPr lang="ru-RU" sz="1700" u="none" strike="noStrike" dirty="0">
                          <a:effectLst/>
                          <a:latin typeface="Times New Roman" panose="02020603050405020304" pitchFamily="18" charset="0"/>
                          <a:cs typeface="Times New Roman" panose="02020603050405020304" pitchFamily="18" charset="0"/>
                        </a:rPr>
                        <a:t>16.04.2018</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37800" marT="0" marB="0">
                    <a:solidFill>
                      <a:schemeClr val="accent1">
                        <a:lumMod val="20000"/>
                        <a:lumOff val="80000"/>
                        <a:alpha val="69000"/>
                      </a:schemeClr>
                    </a:solidFill>
                  </a:tcPr>
                </a:tc>
                <a:tc>
                  <a:txBody>
                    <a:bodyPr/>
                    <a:lstStyle/>
                    <a:p>
                      <a:pPr algn="l" fontAlgn="ctr"/>
                      <a:r>
                        <a:rPr lang="ru-RU" sz="1700" u="none" strike="noStrike" dirty="0">
                          <a:effectLst/>
                          <a:latin typeface="Times New Roman" panose="02020603050405020304" pitchFamily="18" charset="0"/>
                          <a:cs typeface="Times New Roman" panose="02020603050405020304" pitchFamily="18" charset="0"/>
                        </a:rPr>
                        <a:t>Обеспечить казначейское сопровождение ГК на выполнение</a:t>
                      </a:r>
                      <a:r>
                        <a:rPr lang="ru-RU" sz="1700" u="none" strike="noStrike" baseline="0" dirty="0">
                          <a:effectLst/>
                          <a:latin typeface="Times New Roman" panose="02020603050405020304" pitchFamily="18" charset="0"/>
                          <a:cs typeface="Times New Roman" panose="02020603050405020304" pitchFamily="18" charset="0"/>
                        </a:rPr>
                        <a:t> работ по реконструкции и реставрации с приспособлением для современного использования объекта </a:t>
                      </a:r>
                      <a:r>
                        <a:rPr lang="ru-RU" sz="1700" b="1" u="none" strike="noStrike" dirty="0">
                          <a:effectLst/>
                          <a:latin typeface="Times New Roman" panose="02020603050405020304" pitchFamily="18" charset="0"/>
                          <a:cs typeface="Times New Roman" panose="02020603050405020304" pitchFamily="18" charset="0"/>
                        </a:rPr>
                        <a:t>ФГБУ культуры «Политехнический музей», </a:t>
                      </a:r>
                      <a:r>
                        <a:rPr lang="ru-RU" sz="1700" u="none" strike="noStrike" dirty="0">
                          <a:effectLst/>
                          <a:latin typeface="Times New Roman" panose="02020603050405020304" pitchFamily="18" charset="0"/>
                          <a:cs typeface="Times New Roman" panose="02020603050405020304" pitchFamily="18" charset="0"/>
                        </a:rPr>
                        <a:t>а также контрактов</a:t>
                      </a:r>
                      <a:r>
                        <a:rPr lang="ru-RU" sz="1700" u="none" strike="noStrike" baseline="0" dirty="0">
                          <a:effectLst/>
                          <a:latin typeface="Times New Roman" panose="02020603050405020304" pitchFamily="18" charset="0"/>
                          <a:cs typeface="Times New Roman" panose="02020603050405020304" pitchFamily="18" charset="0"/>
                        </a:rPr>
                        <a:t> (договоров), заключенных в рамках его исполнения, предусматривающих авансовые платежи.</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37800" marT="0" marB="0">
                    <a:solidFill>
                      <a:schemeClr val="accent1">
                        <a:lumMod val="20000"/>
                        <a:lumOff val="80000"/>
                        <a:alpha val="69000"/>
                      </a:schemeClr>
                    </a:solidFill>
                  </a:tcPr>
                </a:tc>
                <a:extLst>
                  <a:ext uri="{0D108BD9-81ED-4DB2-BD59-A6C34878D82A}">
                    <a16:rowId xmlns="" xmlns:a16="http://schemas.microsoft.com/office/drawing/2014/main" val="10012"/>
                  </a:ext>
                </a:extLst>
              </a:tr>
              <a:tr h="518160">
                <a:tc>
                  <a:txBody>
                    <a:bodyPr/>
                    <a:lstStyle/>
                    <a:p>
                      <a:pPr algn="ctr"/>
                      <a:r>
                        <a:rPr lang="ru-RU" sz="1700" u="none" strike="noStrike" kern="1200" dirty="0">
                          <a:solidFill>
                            <a:schemeClr val="dk1"/>
                          </a:solidFill>
                          <a:effectLst/>
                          <a:latin typeface="Times New Roman" panose="02020603050405020304" pitchFamily="18" charset="0"/>
                          <a:ea typeface="+mn-ea"/>
                          <a:cs typeface="Times New Roman" panose="02020603050405020304" pitchFamily="18" charset="0"/>
                        </a:rPr>
                        <a:t>13</a:t>
                      </a:r>
                    </a:p>
                  </a:txBody>
                  <a:tcPr marL="0" marR="37800" marT="0" marB="0">
                    <a:solidFill>
                      <a:schemeClr val="accent1">
                        <a:lumMod val="20000"/>
                        <a:lumOff val="80000"/>
                        <a:alpha val="69000"/>
                      </a:schemeClr>
                    </a:solidFill>
                  </a:tcPr>
                </a:tc>
                <a:tc>
                  <a:txBody>
                    <a:bodyPr/>
                    <a:lstStyle/>
                    <a:p>
                      <a:pPr algn="ctr" fontAlgn="ctr"/>
                      <a:r>
                        <a:rPr lang="ru-RU" sz="1700" u="none" strike="noStrike" dirty="0">
                          <a:effectLst/>
                          <a:latin typeface="Times New Roman" panose="02020603050405020304" pitchFamily="18" charset="0"/>
                          <a:cs typeface="Times New Roman" panose="02020603050405020304" pitchFamily="18" charset="0"/>
                        </a:rPr>
                        <a:t>869-р</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37800" marT="0" marB="0">
                    <a:solidFill>
                      <a:schemeClr val="accent1">
                        <a:lumMod val="20000"/>
                        <a:lumOff val="80000"/>
                        <a:alpha val="69000"/>
                      </a:schemeClr>
                    </a:solidFill>
                  </a:tcPr>
                </a:tc>
                <a:tc>
                  <a:txBody>
                    <a:bodyPr/>
                    <a:lstStyle/>
                    <a:p>
                      <a:pPr algn="ctr" fontAlgn="ctr"/>
                      <a:r>
                        <a:rPr lang="ru-RU" sz="1700" u="none" strike="noStrike" dirty="0">
                          <a:effectLst/>
                          <a:latin typeface="Times New Roman" panose="02020603050405020304" pitchFamily="18" charset="0"/>
                          <a:cs typeface="Times New Roman" panose="02020603050405020304" pitchFamily="18" charset="0"/>
                        </a:rPr>
                        <a:t>05.05.2018</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37800" marT="0" marB="0">
                    <a:solidFill>
                      <a:schemeClr val="accent1">
                        <a:lumMod val="20000"/>
                        <a:lumOff val="80000"/>
                        <a:alpha val="69000"/>
                      </a:schemeClr>
                    </a:solidFill>
                  </a:tcPr>
                </a:tc>
                <a:tc>
                  <a:txBody>
                    <a:bodyPr/>
                    <a:lstStyle/>
                    <a:p>
                      <a:pPr algn="l" fontAlgn="ctr"/>
                      <a:r>
                        <a:rPr lang="ru-RU" sz="1700" u="none" strike="noStrike" dirty="0">
                          <a:effectLst/>
                          <a:latin typeface="Times New Roman" panose="02020603050405020304" pitchFamily="18" charset="0"/>
                          <a:cs typeface="Times New Roman" panose="02020603050405020304" pitchFamily="18" charset="0"/>
                        </a:rPr>
                        <a:t>Обеспечить казначейское сопровождение отдельных</a:t>
                      </a:r>
                      <a:r>
                        <a:rPr lang="ru-RU" sz="1700" u="none" strike="noStrike" baseline="0" dirty="0">
                          <a:effectLst/>
                          <a:latin typeface="Times New Roman" panose="02020603050405020304" pitchFamily="18" charset="0"/>
                          <a:cs typeface="Times New Roman" panose="02020603050405020304" pitchFamily="18" charset="0"/>
                        </a:rPr>
                        <a:t> </a:t>
                      </a:r>
                      <a:r>
                        <a:rPr lang="ru-RU" sz="1700" u="none" strike="noStrike" dirty="0">
                          <a:effectLst/>
                          <a:latin typeface="Times New Roman" panose="02020603050405020304" pitchFamily="18" charset="0"/>
                          <a:cs typeface="Times New Roman" panose="02020603050405020304" pitchFamily="18" charset="0"/>
                        </a:rPr>
                        <a:t>средств, предоставленных из бюджета </a:t>
                      </a:r>
                      <a:r>
                        <a:rPr lang="ru-RU" sz="1700" b="1" u="none" strike="noStrike" dirty="0">
                          <a:effectLst/>
                          <a:latin typeface="Times New Roman" panose="02020603050405020304" pitchFamily="18" charset="0"/>
                          <a:cs typeface="Times New Roman" panose="02020603050405020304" pitchFamily="18" charset="0"/>
                        </a:rPr>
                        <a:t>Республики Карелия</a:t>
                      </a:r>
                      <a:r>
                        <a:rPr lang="ru-RU" sz="1700" u="none" strike="noStrike" dirty="0">
                          <a:effectLst/>
                          <a:latin typeface="Times New Roman" panose="02020603050405020304" pitchFamily="18" charset="0"/>
                          <a:cs typeface="Times New Roman" panose="02020603050405020304" pitchFamily="18" charset="0"/>
                        </a:rPr>
                        <a:t>.</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37800" marT="0" marB="0">
                    <a:solidFill>
                      <a:schemeClr val="accent1">
                        <a:lumMod val="20000"/>
                        <a:lumOff val="80000"/>
                        <a:alpha val="69000"/>
                      </a:schemeClr>
                    </a:solidFill>
                  </a:tcPr>
                </a:tc>
                <a:extLst>
                  <a:ext uri="{0D108BD9-81ED-4DB2-BD59-A6C34878D82A}">
                    <a16:rowId xmlns="" xmlns:a16="http://schemas.microsoft.com/office/drawing/2014/main" val="10013"/>
                  </a:ext>
                </a:extLst>
              </a:tr>
              <a:tr h="630442">
                <a:tc>
                  <a:txBody>
                    <a:bodyPr/>
                    <a:lstStyle/>
                    <a:p>
                      <a:pPr algn="ctr"/>
                      <a:r>
                        <a:rPr lang="ru-RU" sz="17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14</a:t>
                      </a:r>
                      <a:endParaRPr lang="ru-RU" sz="17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0" marR="37800" marT="0" marB="0">
                    <a:solidFill>
                      <a:schemeClr val="accent1">
                        <a:lumMod val="20000"/>
                        <a:lumOff val="80000"/>
                        <a:alpha val="69000"/>
                      </a:schemeClr>
                    </a:solidFill>
                  </a:tcPr>
                </a:tc>
                <a:tc>
                  <a:txBody>
                    <a:bodyPr/>
                    <a:lstStyle/>
                    <a:p>
                      <a:pPr marL="0" algn="ctr" defTabSz="914104" rtl="0" eaLnBrk="1" fontAlgn="ctr" latinLnBrk="0" hangingPunct="1"/>
                      <a:r>
                        <a:rPr lang="ru-RU" sz="17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1123-р</a:t>
                      </a:r>
                      <a:endParaRPr lang="ru-RU" sz="17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0" marR="37800" marT="0" marB="0">
                    <a:solidFill>
                      <a:schemeClr val="accent1">
                        <a:lumMod val="20000"/>
                        <a:lumOff val="80000"/>
                        <a:alpha val="69000"/>
                      </a:schemeClr>
                    </a:solidFill>
                  </a:tcPr>
                </a:tc>
                <a:tc>
                  <a:txBody>
                    <a:bodyPr/>
                    <a:lstStyle/>
                    <a:p>
                      <a:pPr marL="0" algn="ctr" defTabSz="914104" rtl="0" eaLnBrk="1" fontAlgn="ctr" latinLnBrk="0" hangingPunct="1"/>
                      <a:r>
                        <a:rPr lang="ru-RU" sz="17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06.06.2018</a:t>
                      </a:r>
                      <a:endParaRPr lang="ru-RU" sz="17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0" marR="37800" marT="0" marB="0">
                    <a:solidFill>
                      <a:schemeClr val="accent1">
                        <a:lumMod val="20000"/>
                        <a:lumOff val="80000"/>
                        <a:alpha val="69000"/>
                      </a:schemeClr>
                    </a:solidFill>
                  </a:tcPr>
                </a:tc>
                <a:tc>
                  <a:txBody>
                    <a:bodyPr/>
                    <a:lstStyle/>
                    <a:p>
                      <a:pPr marL="0" algn="l" defTabSz="914104" rtl="0" eaLnBrk="1" fontAlgn="ctr" latinLnBrk="0" hangingPunct="1"/>
                      <a:r>
                        <a:rPr lang="ru-RU" sz="1700" u="none" strike="noStrike" kern="1200" noProof="0" dirty="0" smtClean="0">
                          <a:solidFill>
                            <a:schemeClr val="dk1"/>
                          </a:solidFill>
                          <a:effectLst/>
                          <a:latin typeface="Times New Roman" panose="02020603050405020304" pitchFamily="18" charset="0"/>
                          <a:ea typeface="+mn-ea"/>
                          <a:cs typeface="Times New Roman" panose="02020603050405020304" pitchFamily="18" charset="0"/>
                        </a:rPr>
                        <a:t>Обеспечить казначейское сопровождение средств, получаемых (полученных) ООО «</a:t>
                      </a:r>
                      <a:r>
                        <a:rPr lang="ru-RU" sz="1700" u="none" strike="noStrike" kern="1200" noProof="0" dirty="0" err="1" smtClean="0">
                          <a:solidFill>
                            <a:schemeClr val="dk1"/>
                          </a:solidFill>
                          <a:effectLst/>
                          <a:latin typeface="Times New Roman" panose="02020603050405020304" pitchFamily="18" charset="0"/>
                          <a:ea typeface="+mn-ea"/>
                          <a:cs typeface="Times New Roman" panose="02020603050405020304" pitchFamily="18" charset="0"/>
                        </a:rPr>
                        <a:t>Промстройсервис</a:t>
                      </a:r>
                      <a:r>
                        <a:rPr lang="ru-RU" sz="1700" u="none" strike="noStrike" kern="1200" noProof="0" dirty="0" smtClean="0">
                          <a:solidFill>
                            <a:schemeClr val="dk1"/>
                          </a:solidFill>
                          <a:effectLst/>
                          <a:latin typeface="Times New Roman" panose="02020603050405020304" pitchFamily="18" charset="0"/>
                          <a:ea typeface="+mn-ea"/>
                          <a:cs typeface="Times New Roman" panose="02020603050405020304" pitchFamily="18" charset="0"/>
                        </a:rPr>
                        <a:t>» по ГК на выполнение работ по строительству комплекса зданий </a:t>
                      </a:r>
                      <a:r>
                        <a:rPr lang="ru-RU" sz="1700" b="1" u="none" strike="noStrike" kern="1200" noProof="0" dirty="0" smtClean="0">
                          <a:solidFill>
                            <a:schemeClr val="dk1"/>
                          </a:solidFill>
                          <a:effectLst/>
                          <a:latin typeface="Times New Roman" panose="02020603050405020304" pitchFamily="18" charset="0"/>
                          <a:ea typeface="+mn-ea"/>
                          <a:cs typeface="Times New Roman" panose="02020603050405020304" pitchFamily="18" charset="0"/>
                        </a:rPr>
                        <a:t>музея-усадьбы Л.Н. Толстого «Ясная поляна»</a:t>
                      </a:r>
                      <a:r>
                        <a:rPr lang="ru-RU" sz="1700" b="0" u="none" strike="noStrike" kern="1200" noProof="0" dirty="0" smtClean="0">
                          <a:solidFill>
                            <a:schemeClr val="dk1"/>
                          </a:solidFill>
                          <a:effectLst/>
                          <a:latin typeface="Times New Roman" panose="02020603050405020304" pitchFamily="18" charset="0"/>
                          <a:ea typeface="+mn-ea"/>
                          <a:cs typeface="Times New Roman" panose="02020603050405020304" pitchFamily="18" charset="0"/>
                        </a:rPr>
                        <a:t>.</a:t>
                      </a:r>
                      <a:endParaRPr lang="ru-RU" sz="1700" b="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0" marR="37800" marT="0" marB="0">
                    <a:solidFill>
                      <a:schemeClr val="accent1">
                        <a:lumMod val="20000"/>
                        <a:lumOff val="80000"/>
                        <a:alpha val="69000"/>
                      </a:schemeClr>
                    </a:solidFill>
                  </a:tcPr>
                </a:tc>
              </a:tr>
              <a:tr h="820103">
                <a:tc>
                  <a:txBody>
                    <a:bodyPr/>
                    <a:lstStyle/>
                    <a:p>
                      <a:pPr algn="ctr"/>
                      <a:r>
                        <a:rPr lang="ru-RU" sz="17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15</a:t>
                      </a:r>
                      <a:endParaRPr lang="ru-RU" sz="17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0" marR="37800" marT="0" marB="0">
                    <a:solidFill>
                      <a:schemeClr val="accent1">
                        <a:lumMod val="20000"/>
                        <a:lumOff val="80000"/>
                        <a:alpha val="69000"/>
                      </a:schemeClr>
                    </a:solidFill>
                  </a:tcPr>
                </a:tc>
                <a:tc>
                  <a:txBody>
                    <a:bodyPr/>
                    <a:lstStyle/>
                    <a:p>
                      <a:pPr marL="0" algn="ctr" defTabSz="914104" rtl="0" eaLnBrk="1" fontAlgn="ctr" latinLnBrk="0" hangingPunct="1"/>
                      <a:r>
                        <a:rPr lang="ru-RU" sz="17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1895-р</a:t>
                      </a:r>
                      <a:endParaRPr lang="ru-RU" sz="17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0" marR="37800" marT="0" marB="0">
                    <a:solidFill>
                      <a:schemeClr val="accent1">
                        <a:lumMod val="20000"/>
                        <a:lumOff val="80000"/>
                        <a:alpha val="69000"/>
                      </a:schemeClr>
                    </a:solidFill>
                  </a:tcPr>
                </a:tc>
                <a:tc>
                  <a:txBody>
                    <a:bodyPr/>
                    <a:lstStyle/>
                    <a:p>
                      <a:pPr marL="0" marR="0" indent="0" algn="ctr" defTabSz="914104" rtl="0" eaLnBrk="1" fontAlgn="ctr" latinLnBrk="0" hangingPunct="1">
                        <a:lnSpc>
                          <a:spcPct val="100000"/>
                        </a:lnSpc>
                        <a:spcBef>
                          <a:spcPts val="0"/>
                        </a:spcBef>
                        <a:spcAft>
                          <a:spcPts val="0"/>
                        </a:spcAft>
                        <a:buClrTx/>
                        <a:buSzTx/>
                        <a:buFontTx/>
                        <a:buNone/>
                        <a:tabLst/>
                        <a:defRPr/>
                      </a:pPr>
                      <a:r>
                        <a:rPr lang="ru-RU" sz="17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08.09.2018</a:t>
                      </a:r>
                    </a:p>
                  </a:txBody>
                  <a:tcPr marL="0" marR="37800" marT="0" marB="0">
                    <a:solidFill>
                      <a:schemeClr val="accent1">
                        <a:lumMod val="20000"/>
                        <a:lumOff val="80000"/>
                        <a:alpha val="69000"/>
                      </a:schemeClr>
                    </a:solidFill>
                  </a:tcPr>
                </a:tc>
                <a:tc>
                  <a:txBody>
                    <a:bodyPr/>
                    <a:lstStyle/>
                    <a:p>
                      <a:pPr marL="0" algn="l" defTabSz="914104" rtl="0" eaLnBrk="1" fontAlgn="ctr" latinLnBrk="0" hangingPunct="1"/>
                      <a:r>
                        <a:rPr lang="ru-RU" sz="1700" u="none" strike="noStrike" dirty="0" smtClean="0">
                          <a:effectLst/>
                          <a:latin typeface="Times New Roman" panose="02020603050405020304" pitchFamily="18" charset="0"/>
                          <a:cs typeface="Times New Roman" panose="02020603050405020304" pitchFamily="18" charset="0"/>
                        </a:rPr>
                        <a:t>Обеспечить казначейское сопровождение средств, получаемых (полученных) юридическими лицами по ГК на проектирование,</a:t>
                      </a:r>
                      <a:r>
                        <a:rPr lang="ru-RU" sz="1700" u="none" strike="noStrike" baseline="0" dirty="0" smtClean="0">
                          <a:effectLst/>
                          <a:latin typeface="Times New Roman" panose="02020603050405020304" pitchFamily="18" charset="0"/>
                          <a:cs typeface="Times New Roman" panose="02020603050405020304" pitchFamily="18" charset="0"/>
                        </a:rPr>
                        <a:t> строительство и техническое оснащение </a:t>
                      </a:r>
                      <a:r>
                        <a:rPr lang="ru-RU" sz="1700" b="1" u="none" strike="noStrike" baseline="0" dirty="0" smtClean="0">
                          <a:effectLst/>
                          <a:latin typeface="Times New Roman" panose="02020603050405020304" pitchFamily="18" charset="0"/>
                          <a:cs typeface="Times New Roman" panose="02020603050405020304" pitchFamily="18" charset="0"/>
                        </a:rPr>
                        <a:t>здания ФГБУ «Научно-исследовательский институт пульмонологии ФМБА»</a:t>
                      </a:r>
                      <a:r>
                        <a:rPr lang="ru-RU" sz="1700" b="0" u="none" strike="noStrike" baseline="0" dirty="0" smtClean="0">
                          <a:effectLst/>
                          <a:latin typeface="Times New Roman" panose="02020603050405020304" pitchFamily="18" charset="0"/>
                          <a:cs typeface="Times New Roman" panose="02020603050405020304" pitchFamily="18" charset="0"/>
                        </a:rPr>
                        <a:t>.</a:t>
                      </a:r>
                      <a:r>
                        <a:rPr lang="ru-RU" sz="1700" b="1" u="none" strike="noStrike" baseline="0" dirty="0" smtClean="0">
                          <a:effectLst/>
                          <a:latin typeface="Times New Roman" panose="02020603050405020304" pitchFamily="18" charset="0"/>
                          <a:cs typeface="Times New Roman" panose="02020603050405020304" pitchFamily="18" charset="0"/>
                        </a:rPr>
                        <a:t> </a:t>
                      </a:r>
                      <a:endParaRPr lang="ru-RU" sz="1700" b="1"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0" marR="37800" marT="0" marB="0">
                    <a:solidFill>
                      <a:schemeClr val="accent1">
                        <a:lumMod val="20000"/>
                        <a:lumOff val="80000"/>
                        <a:alpha val="69000"/>
                      </a:schemeClr>
                    </a:solidFill>
                  </a:tcPr>
                </a:tc>
              </a:tr>
              <a:tr h="546735">
                <a:tc>
                  <a:txBody>
                    <a:bodyPr/>
                    <a:lstStyle/>
                    <a:p>
                      <a:pPr algn="ctr"/>
                      <a:r>
                        <a:rPr lang="ru-RU" sz="17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16</a:t>
                      </a:r>
                      <a:endParaRPr lang="ru-RU" sz="17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0" marR="37800" marT="0" marB="0">
                    <a:solidFill>
                      <a:schemeClr val="accent1">
                        <a:lumMod val="20000"/>
                        <a:lumOff val="80000"/>
                        <a:alpha val="69000"/>
                      </a:schemeClr>
                    </a:solidFill>
                  </a:tcPr>
                </a:tc>
                <a:tc>
                  <a:txBody>
                    <a:bodyPr/>
                    <a:lstStyle/>
                    <a:p>
                      <a:pPr marL="0" algn="ctr" defTabSz="914104" rtl="0" eaLnBrk="1" fontAlgn="ctr" latinLnBrk="0" hangingPunct="1"/>
                      <a:r>
                        <a:rPr lang="ru-RU" sz="17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1076</a:t>
                      </a:r>
                      <a:endParaRPr lang="ru-RU" sz="17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0" marR="37800" marT="0" marB="0">
                    <a:solidFill>
                      <a:schemeClr val="accent1">
                        <a:lumMod val="20000"/>
                        <a:lumOff val="80000"/>
                        <a:alpha val="69000"/>
                      </a:schemeClr>
                    </a:solidFill>
                  </a:tcPr>
                </a:tc>
                <a:tc>
                  <a:txBody>
                    <a:bodyPr/>
                    <a:lstStyle/>
                    <a:p>
                      <a:pPr marL="0" marR="0" indent="0" algn="ctr" defTabSz="914104" rtl="0" eaLnBrk="1" fontAlgn="ctr" latinLnBrk="0" hangingPunct="1">
                        <a:lnSpc>
                          <a:spcPct val="100000"/>
                        </a:lnSpc>
                        <a:spcBef>
                          <a:spcPts val="0"/>
                        </a:spcBef>
                        <a:spcAft>
                          <a:spcPts val="0"/>
                        </a:spcAft>
                        <a:buClrTx/>
                        <a:buSzTx/>
                        <a:buFontTx/>
                        <a:buNone/>
                        <a:tabLst/>
                        <a:defRPr/>
                      </a:pPr>
                      <a:r>
                        <a:rPr lang="ru-RU" sz="17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08.09.2018</a:t>
                      </a:r>
                    </a:p>
                  </a:txBody>
                  <a:tcPr marL="0" marR="37800" marT="0" marB="0">
                    <a:solidFill>
                      <a:schemeClr val="accent1">
                        <a:lumMod val="20000"/>
                        <a:lumOff val="80000"/>
                        <a:alpha val="69000"/>
                      </a:schemeClr>
                    </a:solidFill>
                  </a:tcPr>
                </a:tc>
                <a:tc>
                  <a:txBody>
                    <a:bodyPr/>
                    <a:lstStyle/>
                    <a:p>
                      <a:pPr marL="0" algn="l" defTabSz="914104" rtl="0" eaLnBrk="1" fontAlgn="ctr" latinLnBrk="0" hangingPunct="1"/>
                      <a:r>
                        <a:rPr lang="ru-RU" sz="1700" b="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Обеспечить казначейское сопровождение средств грантов, предоставляемых в форме субсидий из федерального бюджета на реализацию </a:t>
                      </a:r>
                      <a:r>
                        <a:rPr lang="ru-RU" sz="17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комплексных научно-технических проектов в агропромышленном комплексе</a:t>
                      </a:r>
                      <a:r>
                        <a:rPr lang="ru-RU" sz="1700" b="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 </a:t>
                      </a:r>
                      <a:endParaRPr lang="ru-RU" sz="1700" b="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0" marR="37800" marT="0" marB="0">
                    <a:solidFill>
                      <a:schemeClr val="accent1">
                        <a:lumMod val="20000"/>
                        <a:lumOff val="80000"/>
                        <a:alpha val="69000"/>
                      </a:schemeClr>
                    </a:solidFill>
                  </a:tcPr>
                </a:tc>
              </a:tr>
              <a:tr h="820103">
                <a:tc>
                  <a:txBody>
                    <a:bodyPr/>
                    <a:lstStyle/>
                    <a:p>
                      <a:pPr algn="ctr"/>
                      <a:r>
                        <a:rPr lang="ru-RU" sz="17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17</a:t>
                      </a:r>
                      <a:endParaRPr lang="ru-RU" sz="17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0" marR="37800" marT="0" marB="0">
                    <a:solidFill>
                      <a:schemeClr val="accent1">
                        <a:lumMod val="20000"/>
                        <a:lumOff val="80000"/>
                        <a:alpha val="69000"/>
                      </a:schemeClr>
                    </a:solidFill>
                  </a:tcPr>
                </a:tc>
                <a:tc>
                  <a:txBody>
                    <a:bodyPr/>
                    <a:lstStyle/>
                    <a:p>
                      <a:pPr marL="0" marR="0" indent="0" algn="ctr" defTabSz="914104" rtl="0" eaLnBrk="1" fontAlgn="ctr" latinLnBrk="0" hangingPunct="1">
                        <a:lnSpc>
                          <a:spcPct val="100000"/>
                        </a:lnSpc>
                        <a:spcBef>
                          <a:spcPts val="0"/>
                        </a:spcBef>
                        <a:spcAft>
                          <a:spcPts val="0"/>
                        </a:spcAft>
                        <a:buClrTx/>
                        <a:buSzTx/>
                        <a:buFontTx/>
                        <a:buNone/>
                        <a:tabLst/>
                        <a:defRPr/>
                      </a:pPr>
                      <a:r>
                        <a:rPr lang="ru-RU" sz="17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1924-р</a:t>
                      </a:r>
                    </a:p>
                    <a:p>
                      <a:pPr marL="0" algn="ctr" defTabSz="914104" rtl="0" eaLnBrk="1" fontAlgn="ctr" latinLnBrk="0" hangingPunct="1"/>
                      <a:endParaRPr lang="ru-RU" sz="17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0" marR="37800" marT="0" marB="0">
                    <a:solidFill>
                      <a:schemeClr val="accent1">
                        <a:lumMod val="20000"/>
                        <a:lumOff val="80000"/>
                        <a:alpha val="69000"/>
                      </a:schemeClr>
                    </a:solidFill>
                  </a:tcPr>
                </a:tc>
                <a:tc>
                  <a:txBody>
                    <a:bodyPr/>
                    <a:lstStyle/>
                    <a:p>
                      <a:pPr marL="0" marR="0" indent="0" algn="ctr" defTabSz="914104" rtl="0" eaLnBrk="1" fontAlgn="ctr" latinLnBrk="0" hangingPunct="1">
                        <a:lnSpc>
                          <a:spcPct val="100000"/>
                        </a:lnSpc>
                        <a:spcBef>
                          <a:spcPts val="0"/>
                        </a:spcBef>
                        <a:spcAft>
                          <a:spcPts val="0"/>
                        </a:spcAft>
                        <a:buClrTx/>
                        <a:buSzTx/>
                        <a:buFontTx/>
                        <a:buNone/>
                        <a:tabLst/>
                        <a:defRPr/>
                      </a:pPr>
                      <a:r>
                        <a:rPr lang="ru-RU" sz="17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12.09.2018</a:t>
                      </a:r>
                    </a:p>
                    <a:p>
                      <a:pPr marL="0" algn="ctr" defTabSz="914104" rtl="0" eaLnBrk="1" fontAlgn="ctr" latinLnBrk="0" hangingPunct="1"/>
                      <a:endParaRPr lang="ru-RU" sz="17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0" marR="37800" marT="0" marB="0">
                    <a:solidFill>
                      <a:schemeClr val="accent1">
                        <a:lumMod val="20000"/>
                        <a:lumOff val="80000"/>
                        <a:alpha val="69000"/>
                      </a:schemeClr>
                    </a:solidFill>
                  </a:tcPr>
                </a:tc>
                <a:tc>
                  <a:txBody>
                    <a:bodyPr/>
                    <a:lstStyle/>
                    <a:p>
                      <a:pPr marL="0" algn="l" defTabSz="914104" rtl="0" eaLnBrk="1" fontAlgn="ctr" latinLnBrk="0" hangingPunct="1"/>
                      <a:r>
                        <a:rPr lang="ru-RU" sz="1700" b="0" u="none" strike="noStrike" kern="1200" baseline="0" dirty="0" smtClean="0">
                          <a:solidFill>
                            <a:schemeClr val="dk1"/>
                          </a:solidFill>
                          <a:effectLst/>
                          <a:latin typeface="Times New Roman" panose="02020603050405020304" pitchFamily="18" charset="0"/>
                          <a:ea typeface="+mn-ea"/>
                          <a:cs typeface="Times New Roman" panose="02020603050405020304" pitchFamily="18" charset="0"/>
                        </a:rPr>
                        <a:t>Обеспечить казначейское сопровождение средств, выделяемых на проектно-изыскательские работы для </a:t>
                      </a:r>
                      <a:r>
                        <a:rPr lang="ru-RU" sz="1700" b="1" u="none" strike="noStrike" kern="1200" baseline="0" dirty="0" smtClean="0">
                          <a:solidFill>
                            <a:schemeClr val="dk1"/>
                          </a:solidFill>
                          <a:effectLst/>
                          <a:latin typeface="Times New Roman" panose="02020603050405020304" pitchFamily="18" charset="0"/>
                          <a:ea typeface="+mn-ea"/>
                          <a:cs typeface="Times New Roman" panose="02020603050405020304" pitchFamily="18" charset="0"/>
                        </a:rPr>
                        <a:t>создания комплекса коммунальной инфраструктуры на территории особо ценного объекта культурного наследия народов Российской Федерации «Ансамбль Новодевичьего монастыря»</a:t>
                      </a:r>
                      <a:r>
                        <a:rPr lang="ru-RU" sz="1700" b="0" u="none" strike="noStrike" kern="1200" baseline="0" dirty="0" smtClean="0">
                          <a:solidFill>
                            <a:schemeClr val="dk1"/>
                          </a:solidFill>
                          <a:effectLst/>
                          <a:latin typeface="Times New Roman" panose="02020603050405020304" pitchFamily="18" charset="0"/>
                          <a:ea typeface="+mn-ea"/>
                          <a:cs typeface="Times New Roman" panose="02020603050405020304" pitchFamily="18" charset="0"/>
                        </a:rPr>
                        <a:t>.</a:t>
                      </a:r>
                      <a:endParaRPr lang="ru-RU" sz="1700" b="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0" marR="37800" marT="0" marB="0">
                    <a:solidFill>
                      <a:schemeClr val="accent1">
                        <a:lumMod val="20000"/>
                        <a:lumOff val="80000"/>
                        <a:alpha val="69000"/>
                      </a:schemeClr>
                    </a:solidFill>
                  </a:tcPr>
                </a:tc>
              </a:tr>
            </a:tbl>
          </a:graphicData>
        </a:graphic>
      </p:graphicFrame>
      <p:sp>
        <p:nvSpPr>
          <p:cNvPr id="6" name="Номер слайда 2"/>
          <p:cNvSpPr>
            <a:spLocks noGrp="1"/>
          </p:cNvSpPr>
          <p:nvPr>
            <p:ph type="sldNum" sz="quarter" idx="12"/>
          </p:nvPr>
        </p:nvSpPr>
        <p:spPr>
          <a:xfrm>
            <a:off x="9931975" y="9101170"/>
            <a:ext cx="2880360" cy="511175"/>
          </a:xfrm>
        </p:spPr>
        <p:txBody>
          <a:bodyPr/>
          <a:lstStyle/>
          <a:p>
            <a:pPr>
              <a:defRPr/>
            </a:pPr>
            <a:r>
              <a:rPr lang="ru-RU" dirty="0" smtClean="0"/>
              <a:t>8</a:t>
            </a:r>
            <a:endParaRPr lang="ru-RU" dirty="0"/>
          </a:p>
        </p:txBody>
      </p:sp>
      <p:sp>
        <p:nvSpPr>
          <p:cNvPr id="7" name="Прямоугольник 6"/>
          <p:cNvSpPr/>
          <p:nvPr/>
        </p:nvSpPr>
        <p:spPr>
          <a:xfrm>
            <a:off x="120015" y="3"/>
            <a:ext cx="12591574" cy="723873"/>
          </a:xfrm>
          <a:prstGeom prst="rect">
            <a:avLst/>
          </a:prstGeom>
        </p:spPr>
        <p:txBody>
          <a:bodyPr wrap="square" lIns="107269" tIns="53636" rIns="107269" bIns="53636">
            <a:spAutoFit/>
          </a:bodyPr>
          <a:lstStyle/>
          <a:p>
            <a:pPr algn="ctr" fontAlgn="ctr"/>
            <a:r>
              <a:rPr lang="ru-RU" sz="2000" dirty="0">
                <a:effectLst>
                  <a:outerShdw blurRad="38100" dist="38100" dir="2700000" algn="tl">
                    <a:srgbClr val="000000">
                      <a:alpha val="43137"/>
                    </a:srgbClr>
                  </a:outerShdw>
                </a:effectLst>
                <a:latin typeface="Times New Roman" panose="02020603050405020304" pitchFamily="18" charset="0"/>
                <a:ea typeface="Open Sans Condensed Light" pitchFamily="34" charset="0"/>
                <a:cs typeface="Times New Roman" panose="02020603050405020304" pitchFamily="18" charset="0"/>
              </a:rPr>
              <a:t>РАСПОРЯЖЕНИЯ</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(ПОСТАНОВЛЕНИЯ) </a:t>
            </a:r>
            <a:r>
              <a:rPr lang="ru-RU" sz="2000" dirty="0">
                <a:effectLst>
                  <a:outerShdw blurRad="38100" dist="38100" dir="2700000" algn="tl">
                    <a:srgbClr val="000000">
                      <a:alpha val="43137"/>
                    </a:srgbClr>
                  </a:outerShdw>
                </a:effectLst>
                <a:latin typeface="Times New Roman" panose="02020603050405020304" pitchFamily="18" charset="0"/>
                <a:ea typeface="Open Sans Condensed Light" pitchFamily="34" charset="0"/>
                <a:cs typeface="Times New Roman" panose="02020603050405020304" pitchFamily="18" charset="0"/>
              </a:rPr>
              <a:t>ПРАВИТЕЛЬСТВА </a:t>
            </a:r>
            <a:r>
              <a:rPr lang="ru-RU" sz="2000" dirty="0">
                <a:effectLst>
                  <a:outerShdw blurRad="38100" dist="38100" dir="2700000" algn="tl">
                    <a:srgbClr val="000000">
                      <a:alpha val="43137"/>
                    </a:srgbClr>
                  </a:outerShdw>
                </a:effectLst>
                <a:latin typeface="Times New Roman" panose="02020603050405020304" pitchFamily="18" charset="0"/>
                <a:ea typeface="Open Sans Condensed Light" pitchFamily="34" charset="0"/>
                <a:cs typeface="Times New Roman" panose="02020603050405020304" pitchFamily="18" charset="0"/>
              </a:rPr>
              <a:t>РОССИЙСКОЙ ФЕДЕРАЦИИ </a:t>
            </a:r>
          </a:p>
          <a:p>
            <a:pPr algn="ctr" fontAlgn="ctr"/>
            <a:r>
              <a:rPr lang="ru-RU" sz="2000" dirty="0">
                <a:effectLst>
                  <a:outerShdw blurRad="38100" dist="38100" dir="2700000" algn="tl">
                    <a:srgbClr val="000000">
                      <a:alpha val="43137"/>
                    </a:srgbClr>
                  </a:outerShdw>
                </a:effectLst>
                <a:latin typeface="Times New Roman" panose="02020603050405020304" pitchFamily="18" charset="0"/>
                <a:ea typeface="Open Sans Condensed Light" pitchFamily="34" charset="0"/>
                <a:cs typeface="Times New Roman" panose="02020603050405020304" pitchFamily="18" charset="0"/>
              </a:rPr>
              <a:t>ПО «ГРАЖДАНСКОМУ» КАЗНАЧЕЙСКОМУ СОПРОВОЖДЕНИЮ</a:t>
            </a:r>
          </a:p>
        </p:txBody>
      </p:sp>
    </p:spTree>
    <p:extLst>
      <p:ext uri="{BB962C8B-B14F-4D97-AF65-F5344CB8AC3E}">
        <p14:creationId xmlns:p14="http://schemas.microsoft.com/office/powerpoint/2010/main" val="41801404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330258553"/>
              </p:ext>
            </p:extLst>
          </p:nvPr>
        </p:nvGraphicFramePr>
        <p:xfrm>
          <a:off x="152468" y="712387"/>
          <a:ext cx="12546420" cy="2250460"/>
        </p:xfrm>
        <a:graphic>
          <a:graphicData uri="http://schemas.openxmlformats.org/drawingml/2006/table">
            <a:tbl>
              <a:tblPr>
                <a:effectLst/>
                <a:tableStyleId>{5C22544A-7EE6-4342-B048-85BDC9FD1C3A}</a:tableStyleId>
              </a:tblPr>
              <a:tblGrid>
                <a:gridCol w="538651">
                  <a:extLst>
                    <a:ext uri="{9D8B030D-6E8A-4147-A177-3AD203B41FA5}">
                      <a16:colId xmlns:a16="http://schemas.microsoft.com/office/drawing/2014/main" xmlns="" val="20000"/>
                    </a:ext>
                  </a:extLst>
                </a:gridCol>
                <a:gridCol w="1201479">
                  <a:extLst>
                    <a:ext uri="{9D8B030D-6E8A-4147-A177-3AD203B41FA5}">
                      <a16:colId xmlns:a16="http://schemas.microsoft.com/office/drawing/2014/main" xmlns="" val="20001"/>
                    </a:ext>
                  </a:extLst>
                </a:gridCol>
                <a:gridCol w="1212112">
                  <a:extLst>
                    <a:ext uri="{9D8B030D-6E8A-4147-A177-3AD203B41FA5}">
                      <a16:colId xmlns:a16="http://schemas.microsoft.com/office/drawing/2014/main" xmlns="" val="20002"/>
                    </a:ext>
                  </a:extLst>
                </a:gridCol>
                <a:gridCol w="9594178">
                  <a:extLst>
                    <a:ext uri="{9D8B030D-6E8A-4147-A177-3AD203B41FA5}">
                      <a16:colId xmlns:a16="http://schemas.microsoft.com/office/drawing/2014/main" xmlns="" val="20003"/>
                    </a:ext>
                  </a:extLst>
                </a:gridCol>
              </a:tblGrid>
              <a:tr h="518160">
                <a:tc>
                  <a:txBody>
                    <a:bodyPr/>
                    <a:lstStyle/>
                    <a:p>
                      <a:pPr algn="ctr" fontAlgn="ctr"/>
                      <a:r>
                        <a:rPr lang="ru-RU" sz="1700" b="1" i="0" u="none" strike="noStrike" dirty="0">
                          <a:effectLst/>
                          <a:latin typeface="Times New Roman" panose="02020603050405020304" pitchFamily="18" charset="0"/>
                          <a:cs typeface="Times New Roman" panose="02020603050405020304" pitchFamily="18" charset="0"/>
                        </a:rPr>
                        <a:t>№ п/п</a:t>
                      </a:r>
                      <a:endParaRPr lang="ru-RU" sz="1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5600" marR="75600" marT="0" marB="0" anchor="ctr">
                    <a:solidFill>
                      <a:srgbClr val="EBF6F9"/>
                    </a:solidFill>
                  </a:tcPr>
                </a:tc>
                <a:tc>
                  <a:txBody>
                    <a:bodyPr/>
                    <a:lstStyle/>
                    <a:p>
                      <a:pPr algn="ctr" fontAlgn="ctr"/>
                      <a:r>
                        <a:rPr lang="ru-RU" sz="1700" b="1" i="0" u="none" strike="noStrike" dirty="0">
                          <a:effectLst/>
                          <a:latin typeface="Times New Roman" panose="02020603050405020304" pitchFamily="18" charset="0"/>
                          <a:cs typeface="Times New Roman" panose="02020603050405020304" pitchFamily="18" charset="0"/>
                        </a:rPr>
                        <a:t>Номер </a:t>
                      </a:r>
                      <a:br>
                        <a:rPr lang="ru-RU" sz="1700" b="1" i="0" u="none" strike="noStrike" dirty="0">
                          <a:effectLst/>
                          <a:latin typeface="Times New Roman" panose="02020603050405020304" pitchFamily="18" charset="0"/>
                          <a:cs typeface="Times New Roman" panose="02020603050405020304" pitchFamily="18" charset="0"/>
                        </a:rPr>
                      </a:br>
                      <a:r>
                        <a:rPr lang="ru-RU" sz="1700" b="1" i="0" u="none" strike="noStrike" dirty="0">
                          <a:effectLst/>
                          <a:latin typeface="Times New Roman" panose="02020603050405020304" pitchFamily="18" charset="0"/>
                          <a:cs typeface="Times New Roman" panose="02020603050405020304" pitchFamily="18" charset="0"/>
                        </a:rPr>
                        <a:t>поручения</a:t>
                      </a:r>
                      <a:endParaRPr lang="ru-RU" sz="1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5600" marR="75600" marT="0" marB="0" anchor="ctr">
                    <a:solidFill>
                      <a:srgbClr val="EBF6F9"/>
                    </a:solidFill>
                  </a:tcPr>
                </a:tc>
                <a:tc>
                  <a:txBody>
                    <a:bodyPr/>
                    <a:lstStyle/>
                    <a:p>
                      <a:pPr algn="ctr" fontAlgn="ctr"/>
                      <a:r>
                        <a:rPr lang="ru-RU" sz="1700" b="1" i="0" u="none" strike="noStrike" dirty="0">
                          <a:effectLst/>
                          <a:latin typeface="Times New Roman" panose="02020603050405020304" pitchFamily="18" charset="0"/>
                          <a:cs typeface="Times New Roman" panose="02020603050405020304" pitchFamily="18" charset="0"/>
                        </a:rPr>
                        <a:t>Дата поручения</a:t>
                      </a:r>
                      <a:endParaRPr lang="ru-RU" sz="1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5600" marR="75600" marT="0" marB="0" anchor="ctr">
                    <a:solidFill>
                      <a:srgbClr val="EBF6F9"/>
                    </a:solidFill>
                  </a:tcPr>
                </a:tc>
                <a:tc>
                  <a:txBody>
                    <a:bodyPr/>
                    <a:lstStyle/>
                    <a:p>
                      <a:pPr algn="ctr" fontAlgn="ctr"/>
                      <a:r>
                        <a:rPr lang="ru-RU" sz="1700" b="1" i="0" u="none" strike="noStrike" dirty="0">
                          <a:effectLst/>
                          <a:latin typeface="Times New Roman" panose="02020603050405020304" pitchFamily="18" charset="0"/>
                          <a:cs typeface="Times New Roman" panose="02020603050405020304" pitchFamily="18" charset="0"/>
                        </a:rPr>
                        <a:t>Краткое содержание</a:t>
                      </a:r>
                      <a:endParaRPr lang="ru-RU" sz="1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5600" marR="75600" marT="0" marB="0" anchor="ctr">
                    <a:solidFill>
                      <a:srgbClr val="EBF6F9"/>
                    </a:solidFill>
                  </a:tcPr>
                </a:tc>
                <a:extLst>
                  <a:ext uri="{0D108BD9-81ED-4DB2-BD59-A6C34878D82A}">
                    <a16:rowId xmlns:a16="http://schemas.microsoft.com/office/drawing/2014/main" xmlns="" val="10000"/>
                  </a:ext>
                </a:extLst>
              </a:tr>
              <a:tr h="1036321">
                <a:tc>
                  <a:txBody>
                    <a:bodyPr/>
                    <a:lstStyle/>
                    <a:p>
                      <a:pPr algn="ctr" fontAlgn="ctr"/>
                      <a:r>
                        <a:rPr lang="ru-RU" sz="1700" u="none" strike="noStrike" dirty="0">
                          <a:effectLst/>
                          <a:latin typeface="Times New Roman" panose="02020603050405020304" pitchFamily="18" charset="0"/>
                          <a:cs typeface="Times New Roman" panose="02020603050405020304" pitchFamily="18" charset="0"/>
                        </a:rPr>
                        <a:t>1</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5600" marR="75600" marT="0" marB="0" anchor="ctr">
                    <a:solidFill>
                      <a:schemeClr val="accent1">
                        <a:lumMod val="20000"/>
                        <a:lumOff val="80000"/>
                        <a:alpha val="69000"/>
                      </a:schemeClr>
                    </a:solidFill>
                  </a:tcPr>
                </a:tc>
                <a:tc>
                  <a:txBody>
                    <a:bodyPr/>
                    <a:lstStyle/>
                    <a:p>
                      <a:pPr algn="ctr" fontAlgn="ctr"/>
                      <a:r>
                        <a:rPr lang="ru-RU" sz="1700" u="none" strike="noStrike" dirty="0">
                          <a:effectLst/>
                          <a:latin typeface="Times New Roman" panose="02020603050405020304" pitchFamily="18" charset="0"/>
                          <a:cs typeface="Times New Roman" panose="02020603050405020304" pitchFamily="18" charset="0"/>
                        </a:rPr>
                        <a:t>ИШ-П13-45пр</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5600" marR="75600" marT="0" marB="0" anchor="ctr">
                    <a:solidFill>
                      <a:schemeClr val="accent1">
                        <a:lumMod val="20000"/>
                        <a:lumOff val="80000"/>
                        <a:alpha val="69000"/>
                      </a:schemeClr>
                    </a:solidFill>
                  </a:tcPr>
                </a:tc>
                <a:tc>
                  <a:txBody>
                    <a:bodyPr/>
                    <a:lstStyle/>
                    <a:p>
                      <a:pPr algn="ctr" fontAlgn="ctr"/>
                      <a:r>
                        <a:rPr lang="ru-RU" sz="1700" u="none" strike="noStrike" dirty="0">
                          <a:effectLst/>
                          <a:latin typeface="Times New Roman" panose="02020603050405020304" pitchFamily="18" charset="0"/>
                          <a:cs typeface="Times New Roman" panose="02020603050405020304" pitchFamily="18" charset="0"/>
                        </a:rPr>
                        <a:t>08.07.2016</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5600" marR="75600" marT="0" marB="0" anchor="ctr">
                    <a:solidFill>
                      <a:schemeClr val="accent1">
                        <a:lumMod val="20000"/>
                        <a:lumOff val="80000"/>
                        <a:alpha val="69000"/>
                      </a:schemeClr>
                    </a:solidFill>
                  </a:tcPr>
                </a:tc>
                <a:tc>
                  <a:txBody>
                    <a:bodyPr/>
                    <a:lstStyle/>
                    <a:p>
                      <a:pPr marL="0" indent="0" algn="just" defTabSz="914104" rtl="0" eaLnBrk="1" fontAlgn="ctr" latinLnBrk="0" hangingPunct="1">
                        <a:buNone/>
                      </a:pPr>
                      <a:r>
                        <a:rPr lang="ru-RU" sz="1700" u="none" strike="noStrike" kern="1200" dirty="0">
                          <a:solidFill>
                            <a:schemeClr val="dk1"/>
                          </a:solidFill>
                          <a:effectLst/>
                          <a:latin typeface="Times New Roman" panose="02020603050405020304" pitchFamily="18" charset="0"/>
                          <a:ea typeface="+mn-ea"/>
                          <a:cs typeface="Times New Roman" panose="02020603050405020304" pitchFamily="18" charset="0"/>
                        </a:rPr>
                        <a:t>Обеспечить казначейское сопровождение ГК</a:t>
                      </a:r>
                      <a:r>
                        <a:rPr lang="ru-RU" sz="1700" u="none" strike="noStrike"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ru-RU" sz="1700" u="none" strike="noStrike" kern="1200" dirty="0">
                          <a:solidFill>
                            <a:schemeClr val="dk1"/>
                          </a:solidFill>
                          <a:effectLst/>
                          <a:latin typeface="Times New Roman" panose="02020603050405020304" pitchFamily="18" charset="0"/>
                          <a:ea typeface="+mn-ea"/>
                          <a:cs typeface="Times New Roman" panose="02020603050405020304" pitchFamily="18" charset="0"/>
                        </a:rPr>
                        <a:t>на оказание услуг по созданию и функционированию </a:t>
                      </a:r>
                      <a:r>
                        <a:rPr lang="ru-RU" sz="1700" b="1" u="none" strike="noStrike" kern="1200" dirty="0">
                          <a:solidFill>
                            <a:schemeClr val="dk1"/>
                          </a:solidFill>
                          <a:effectLst/>
                          <a:latin typeface="Times New Roman" panose="02020603050405020304" pitchFamily="18" charset="0"/>
                          <a:ea typeface="+mn-ea"/>
                          <a:cs typeface="Times New Roman" panose="02020603050405020304" pitchFamily="18" charset="0"/>
                        </a:rPr>
                        <a:t>средств связи и информационных технологий</a:t>
                      </a:r>
                      <a:r>
                        <a:rPr lang="ru-RU" sz="1700" u="none" strike="noStrike" kern="1200" dirty="0">
                          <a:solidFill>
                            <a:schemeClr val="dk1"/>
                          </a:solidFill>
                          <a:effectLst/>
                          <a:latin typeface="Times New Roman" panose="02020603050405020304" pitchFamily="18" charset="0"/>
                          <a:ea typeface="+mn-ea"/>
                          <a:cs typeface="Times New Roman" panose="02020603050405020304" pitchFamily="18" charset="0"/>
                        </a:rPr>
                        <a:t> в целях осуществления мероприятий по подготовке и проведению в Российской </a:t>
                      </a:r>
                      <a:r>
                        <a:rPr lang="ru-RU" sz="1700" b="1" u="none" strike="noStrike" kern="1200" dirty="0">
                          <a:solidFill>
                            <a:schemeClr val="dk1"/>
                          </a:solidFill>
                          <a:effectLst/>
                          <a:latin typeface="Times New Roman" panose="02020603050405020304" pitchFamily="18" charset="0"/>
                          <a:ea typeface="+mn-ea"/>
                          <a:cs typeface="Times New Roman" panose="02020603050405020304" pitchFamily="18" charset="0"/>
                        </a:rPr>
                        <a:t>Федерации чемпионата мира по футболу FIFA 2018 и Кубка конфедерации FIFA </a:t>
                      </a:r>
                      <a:r>
                        <a:rPr lang="ru-RU" sz="17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2017</a:t>
                      </a:r>
                      <a:r>
                        <a:rPr lang="ru-RU" sz="1700" b="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ru-RU" sz="1700" b="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75600" marR="75600" marT="0" marB="0" anchor="ctr">
                    <a:solidFill>
                      <a:schemeClr val="accent1">
                        <a:lumMod val="20000"/>
                        <a:lumOff val="80000"/>
                        <a:alpha val="69000"/>
                      </a:schemeClr>
                    </a:solidFill>
                  </a:tcPr>
                </a:tc>
                <a:extLst>
                  <a:ext uri="{0D108BD9-81ED-4DB2-BD59-A6C34878D82A}">
                    <a16:rowId xmlns:a16="http://schemas.microsoft.com/office/drawing/2014/main" xmlns="" val="10001"/>
                  </a:ext>
                </a:extLst>
              </a:tr>
              <a:tr h="695979">
                <a:tc>
                  <a:txBody>
                    <a:bodyPr/>
                    <a:lstStyle/>
                    <a:p>
                      <a:pPr algn="ctr" fontAlgn="ctr"/>
                      <a:r>
                        <a:rPr lang="ru-RU" sz="1700" u="none" strike="noStrike" dirty="0">
                          <a:effectLst/>
                          <a:latin typeface="Times New Roman" panose="02020603050405020304" pitchFamily="18" charset="0"/>
                          <a:cs typeface="Times New Roman" panose="02020603050405020304" pitchFamily="18" charset="0"/>
                        </a:rPr>
                        <a:t>2</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5600" marR="75600" marT="0" marB="0" anchor="ctr">
                    <a:solidFill>
                      <a:schemeClr val="accent1">
                        <a:lumMod val="20000"/>
                        <a:lumOff val="80000"/>
                        <a:alpha val="69000"/>
                      </a:schemeClr>
                    </a:solidFill>
                  </a:tcPr>
                </a:tc>
                <a:tc>
                  <a:txBody>
                    <a:bodyPr/>
                    <a:lstStyle/>
                    <a:p>
                      <a:pPr algn="ctr" fontAlgn="ctr"/>
                      <a:r>
                        <a:rPr lang="ru-RU" sz="1700" u="none" strike="noStrike" dirty="0">
                          <a:effectLst/>
                          <a:latin typeface="Times New Roman" panose="02020603050405020304" pitchFamily="18" charset="0"/>
                          <a:cs typeface="Times New Roman" panose="02020603050405020304" pitchFamily="18" charset="0"/>
                        </a:rPr>
                        <a:t>ИШ-П12-4802</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5600" marR="75600" marT="0" marB="0" anchor="ctr">
                    <a:solidFill>
                      <a:schemeClr val="accent1">
                        <a:lumMod val="20000"/>
                        <a:lumOff val="80000"/>
                        <a:alpha val="69000"/>
                      </a:schemeClr>
                    </a:solidFill>
                  </a:tcPr>
                </a:tc>
                <a:tc>
                  <a:txBody>
                    <a:bodyPr/>
                    <a:lstStyle/>
                    <a:p>
                      <a:pPr algn="ctr" fontAlgn="ctr"/>
                      <a:r>
                        <a:rPr lang="ru-RU" sz="1700" u="none" strike="noStrike" dirty="0">
                          <a:effectLst/>
                          <a:latin typeface="Times New Roman" panose="02020603050405020304" pitchFamily="18" charset="0"/>
                          <a:cs typeface="Times New Roman" panose="02020603050405020304" pitchFamily="18" charset="0"/>
                        </a:rPr>
                        <a:t>11.08.2016</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5600" marR="75600" marT="0" marB="0" anchor="ctr">
                    <a:solidFill>
                      <a:schemeClr val="accent1">
                        <a:lumMod val="20000"/>
                        <a:lumOff val="80000"/>
                        <a:alpha val="69000"/>
                      </a:schemeClr>
                    </a:solidFill>
                  </a:tcPr>
                </a:tc>
                <a:tc>
                  <a:txBody>
                    <a:bodyPr/>
                    <a:lstStyle/>
                    <a:p>
                      <a:pPr algn="just" fontAlgn="ctr"/>
                      <a:r>
                        <a:rPr lang="ru-RU" sz="1700" u="none" strike="noStrike" dirty="0">
                          <a:effectLst/>
                          <a:latin typeface="Times New Roman" panose="02020603050405020304" pitchFamily="18" charset="0"/>
                          <a:cs typeface="Times New Roman" panose="02020603050405020304" pitchFamily="18" charset="0"/>
                        </a:rPr>
                        <a:t>Обеспечить и завершить перевод на казначейское сопровождение ГК по строительству (реставрации) </a:t>
                      </a:r>
                      <a:r>
                        <a:rPr lang="ru-RU" sz="1700" b="1" u="none" strike="noStrike" dirty="0">
                          <a:effectLst/>
                          <a:latin typeface="Times New Roman" panose="02020603050405020304" pitchFamily="18" charset="0"/>
                          <a:cs typeface="Times New Roman" panose="02020603050405020304" pitchFamily="18" charset="0"/>
                        </a:rPr>
                        <a:t>стадионов для FIFA 2018 и Кубка конфедерации FIFA </a:t>
                      </a:r>
                      <a:r>
                        <a:rPr lang="ru-RU" sz="1700" b="1" u="none" strike="noStrike" dirty="0" smtClean="0">
                          <a:effectLst/>
                          <a:latin typeface="Times New Roman" panose="02020603050405020304" pitchFamily="18" charset="0"/>
                          <a:cs typeface="Times New Roman" panose="02020603050405020304" pitchFamily="18" charset="0"/>
                        </a:rPr>
                        <a:t>2017</a:t>
                      </a:r>
                      <a:r>
                        <a:rPr lang="ru-RU" sz="1700" b="0" u="none" strike="noStrike" dirty="0" smtClean="0">
                          <a:effectLst/>
                          <a:latin typeface="Times New Roman" panose="02020603050405020304" pitchFamily="18" charset="0"/>
                          <a:cs typeface="Times New Roman" panose="02020603050405020304" pitchFamily="18" charset="0"/>
                        </a:rPr>
                        <a:t>.</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5600" marR="75600" marT="0" marB="0" anchor="ctr">
                    <a:solidFill>
                      <a:schemeClr val="accent1">
                        <a:lumMod val="20000"/>
                        <a:lumOff val="80000"/>
                        <a:alpha val="69000"/>
                      </a:schemeClr>
                    </a:solidFill>
                  </a:tcPr>
                </a:tc>
                <a:extLst>
                  <a:ext uri="{0D108BD9-81ED-4DB2-BD59-A6C34878D82A}">
                    <a16:rowId xmlns:a16="http://schemas.microsoft.com/office/drawing/2014/main" xmlns="" val="10002"/>
                  </a:ext>
                </a:extLst>
              </a:tr>
            </a:tbl>
          </a:graphicData>
        </a:graphic>
      </p:graphicFrame>
      <p:sp>
        <p:nvSpPr>
          <p:cNvPr id="7" name="Прямоугольник 6"/>
          <p:cNvSpPr/>
          <p:nvPr/>
        </p:nvSpPr>
        <p:spPr>
          <a:xfrm>
            <a:off x="153224" y="2896050"/>
            <a:ext cx="12544908" cy="662317"/>
          </a:xfrm>
          <a:prstGeom prst="rect">
            <a:avLst/>
          </a:prstGeom>
        </p:spPr>
        <p:txBody>
          <a:bodyPr wrap="square" lIns="107269" tIns="53636" rIns="107269" bIns="53636">
            <a:spAutoFit/>
          </a:bodyPr>
          <a:lstStyle/>
          <a:p>
            <a:pPr algn="ctr"/>
            <a:r>
              <a:rPr lang="ru-RU" dirty="0">
                <a:solidFill>
                  <a:prstClr val="black"/>
                </a:solidFill>
                <a:latin typeface="Times New Roman" panose="02020603050405020304" pitchFamily="18" charset="0"/>
                <a:ea typeface="Open Sans Condensed Light" pitchFamily="34" charset="0"/>
                <a:cs typeface="Times New Roman" panose="02020603050405020304" pitchFamily="18" charset="0"/>
              </a:rPr>
              <a:t>РАСПОРЯЖЕНИЯ ПРАВИТЕЛЬСТВА РОССИЙСКОЙ ФЕДЕРАЦИИ </a:t>
            </a:r>
          </a:p>
          <a:p>
            <a:pPr algn="ctr"/>
            <a:r>
              <a:rPr lang="ru-RU" dirty="0">
                <a:solidFill>
                  <a:prstClr val="black"/>
                </a:solidFill>
                <a:latin typeface="Times New Roman" panose="02020603050405020304" pitchFamily="18" charset="0"/>
                <a:ea typeface="Open Sans Condensed Light" pitchFamily="34" charset="0"/>
                <a:cs typeface="Times New Roman" panose="02020603050405020304" pitchFamily="18" charset="0"/>
              </a:rPr>
              <a:t>ПО КАЗНАЧЕЙСКОМУ СОПРОВОЖДЕНИЮ СРЕДСТВ ГОСУДАРСТВЕННОГО ОБОРОННОГО ЗАКАЗА</a:t>
            </a:r>
          </a:p>
        </p:txBody>
      </p:sp>
      <p:graphicFrame>
        <p:nvGraphicFramePr>
          <p:cNvPr id="8" name="Таблица 7"/>
          <p:cNvGraphicFramePr>
            <a:graphicFrameLocks noGrp="1"/>
          </p:cNvGraphicFramePr>
          <p:nvPr>
            <p:extLst>
              <p:ext uri="{D42A27DB-BD31-4B8C-83A1-F6EECF244321}">
                <p14:modId xmlns:p14="http://schemas.microsoft.com/office/powerpoint/2010/main" val="3720200949"/>
              </p:ext>
            </p:extLst>
          </p:nvPr>
        </p:nvGraphicFramePr>
        <p:xfrm>
          <a:off x="153224" y="3502589"/>
          <a:ext cx="12544908" cy="4437012"/>
        </p:xfrm>
        <a:graphic>
          <a:graphicData uri="http://schemas.openxmlformats.org/drawingml/2006/table">
            <a:tbl>
              <a:tblPr>
                <a:tableStyleId>{5C22544A-7EE6-4342-B048-85BDC9FD1C3A}</a:tableStyleId>
              </a:tblPr>
              <a:tblGrid>
                <a:gridCol w="548528">
                  <a:extLst>
                    <a:ext uri="{9D8B030D-6E8A-4147-A177-3AD203B41FA5}">
                      <a16:colId xmlns:a16="http://schemas.microsoft.com/office/drawing/2014/main" xmlns="" val="20000"/>
                    </a:ext>
                  </a:extLst>
                </a:gridCol>
                <a:gridCol w="1158949">
                  <a:extLst>
                    <a:ext uri="{9D8B030D-6E8A-4147-A177-3AD203B41FA5}">
                      <a16:colId xmlns:a16="http://schemas.microsoft.com/office/drawing/2014/main" xmlns="" val="20001"/>
                    </a:ext>
                  </a:extLst>
                </a:gridCol>
                <a:gridCol w="1212111">
                  <a:extLst>
                    <a:ext uri="{9D8B030D-6E8A-4147-A177-3AD203B41FA5}">
                      <a16:colId xmlns:a16="http://schemas.microsoft.com/office/drawing/2014/main" xmlns="" val="20002"/>
                    </a:ext>
                  </a:extLst>
                </a:gridCol>
                <a:gridCol w="9625320">
                  <a:extLst>
                    <a:ext uri="{9D8B030D-6E8A-4147-A177-3AD203B41FA5}">
                      <a16:colId xmlns:a16="http://schemas.microsoft.com/office/drawing/2014/main" xmlns="" val="20003"/>
                    </a:ext>
                  </a:extLst>
                </a:gridCol>
              </a:tblGrid>
              <a:tr h="524691">
                <a:tc>
                  <a:txBody>
                    <a:bodyPr/>
                    <a:lstStyle/>
                    <a:p>
                      <a:pPr algn="ctr" fontAlgn="ctr"/>
                      <a:r>
                        <a:rPr lang="ru-RU" sz="1700" b="1" i="0" u="none" strike="noStrike" dirty="0">
                          <a:effectLst/>
                        </a:rPr>
                        <a:t>№ п/п</a:t>
                      </a:r>
                      <a:endParaRPr lang="ru-RU" sz="1700" b="1" i="0" u="none" strike="noStrike" dirty="0">
                        <a:solidFill>
                          <a:srgbClr val="000000"/>
                        </a:solidFill>
                        <a:effectLst/>
                        <a:latin typeface="Times New Roman"/>
                      </a:endParaRPr>
                    </a:p>
                  </a:txBody>
                  <a:tcPr marL="37800" marR="37800" marT="6530" marB="0" anchor="ctr">
                    <a:solidFill>
                      <a:srgbClr val="EBF6F9"/>
                    </a:solidFill>
                  </a:tcPr>
                </a:tc>
                <a:tc>
                  <a:txBody>
                    <a:bodyPr/>
                    <a:lstStyle/>
                    <a:p>
                      <a:pPr algn="ctr" fontAlgn="ctr"/>
                      <a:r>
                        <a:rPr lang="ru-RU" sz="1700" b="1" i="0" u="none" strike="noStrike" dirty="0">
                          <a:effectLst/>
                          <a:latin typeface="Times New Roman" panose="02020603050405020304" pitchFamily="18" charset="0"/>
                          <a:cs typeface="Times New Roman" panose="02020603050405020304" pitchFamily="18" charset="0"/>
                        </a:rPr>
                        <a:t>Номер </a:t>
                      </a:r>
                      <a:endParaRPr lang="ru-RU" sz="1700" b="1" i="0" u="none" strike="noStrike" dirty="0" smtClean="0">
                        <a:effectLst/>
                        <a:latin typeface="Times New Roman" panose="02020603050405020304" pitchFamily="18" charset="0"/>
                        <a:cs typeface="Times New Roman" panose="02020603050405020304" pitchFamily="18" charset="0"/>
                      </a:endParaRPr>
                    </a:p>
                    <a:p>
                      <a:pPr algn="ctr" fontAlgn="ctr"/>
                      <a:r>
                        <a:rPr lang="ru-RU" sz="1700" b="1" i="0" u="none" strike="noStrike" dirty="0" smtClean="0">
                          <a:solidFill>
                            <a:srgbClr val="000000"/>
                          </a:solidFill>
                          <a:effectLst/>
                          <a:latin typeface="Times New Roman" panose="02020603050405020304" pitchFamily="18" charset="0"/>
                          <a:cs typeface="Times New Roman" panose="02020603050405020304" pitchFamily="18" charset="0"/>
                        </a:rPr>
                        <a:t>Р</a:t>
                      </a:r>
                      <a:r>
                        <a:rPr lang="ru-RU" sz="1700" b="1" i="0" u="none" strike="noStrike" baseline="0" dirty="0" smtClean="0">
                          <a:solidFill>
                            <a:srgbClr val="000000"/>
                          </a:solidFill>
                          <a:effectLst/>
                          <a:latin typeface="Times New Roman" panose="02020603050405020304" pitchFamily="18" charset="0"/>
                          <a:cs typeface="Times New Roman" panose="02020603050405020304" pitchFamily="18" charset="0"/>
                        </a:rPr>
                        <a:t>П РФ</a:t>
                      </a:r>
                      <a:endParaRPr lang="ru-RU" sz="1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7800" marR="37800" marT="6530" marB="0" anchor="ctr">
                    <a:solidFill>
                      <a:srgbClr val="EBF6F9"/>
                    </a:solidFill>
                  </a:tcPr>
                </a:tc>
                <a:tc>
                  <a:txBody>
                    <a:bodyPr/>
                    <a:lstStyle/>
                    <a:p>
                      <a:pPr algn="ctr" fontAlgn="ctr"/>
                      <a:r>
                        <a:rPr lang="ru-RU" sz="1700" b="1" i="0" u="none" strike="noStrike" dirty="0">
                          <a:effectLst/>
                          <a:latin typeface="Times New Roman" panose="02020603050405020304" pitchFamily="18" charset="0"/>
                          <a:cs typeface="Times New Roman" panose="02020603050405020304" pitchFamily="18" charset="0"/>
                        </a:rPr>
                        <a:t>Дата </a:t>
                      </a:r>
                      <a:endParaRPr lang="ru-RU" sz="1700" b="1" i="0" u="none" strike="noStrike" dirty="0" smtClean="0">
                        <a:effectLst/>
                        <a:latin typeface="Times New Roman" panose="02020603050405020304" pitchFamily="18" charset="0"/>
                        <a:cs typeface="Times New Roman" panose="02020603050405020304" pitchFamily="18" charset="0"/>
                      </a:endParaRPr>
                    </a:p>
                    <a:p>
                      <a:pPr algn="ctr" fontAlgn="ctr"/>
                      <a:r>
                        <a:rPr lang="ru-RU" sz="1700" b="1" i="0" u="none" strike="noStrike" dirty="0" smtClean="0">
                          <a:effectLst/>
                          <a:latin typeface="Times New Roman" panose="02020603050405020304" pitchFamily="18" charset="0"/>
                          <a:cs typeface="Times New Roman" panose="02020603050405020304" pitchFamily="18" charset="0"/>
                        </a:rPr>
                        <a:t>РП РФ</a:t>
                      </a:r>
                      <a:endParaRPr lang="ru-RU" sz="1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7800" marR="37800" marT="6530" marB="0" anchor="ctr">
                    <a:solidFill>
                      <a:srgbClr val="EBF6F9"/>
                    </a:solidFill>
                  </a:tcPr>
                </a:tc>
                <a:tc>
                  <a:txBody>
                    <a:bodyPr/>
                    <a:lstStyle/>
                    <a:p>
                      <a:pPr algn="ctr" fontAlgn="ctr"/>
                      <a:r>
                        <a:rPr lang="ru-RU" sz="1700" b="1" i="0" u="none" strike="noStrike" dirty="0">
                          <a:effectLst/>
                          <a:latin typeface="Times New Roman" panose="02020603050405020304" pitchFamily="18" charset="0"/>
                          <a:cs typeface="Times New Roman" panose="02020603050405020304" pitchFamily="18" charset="0"/>
                        </a:rPr>
                        <a:t>Краткое содержание</a:t>
                      </a:r>
                      <a:endParaRPr lang="ru-RU" sz="1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7800" marR="37800" marT="6530" marB="0" anchor="ctr">
                    <a:solidFill>
                      <a:srgbClr val="EBF6F9"/>
                    </a:solidFill>
                  </a:tcPr>
                </a:tc>
                <a:extLst>
                  <a:ext uri="{0D108BD9-81ED-4DB2-BD59-A6C34878D82A}">
                    <a16:rowId xmlns:a16="http://schemas.microsoft.com/office/drawing/2014/main" xmlns="" val="10000"/>
                  </a:ext>
                </a:extLst>
              </a:tr>
              <a:tr h="783770">
                <a:tc>
                  <a:txBody>
                    <a:bodyPr/>
                    <a:lstStyle/>
                    <a:p>
                      <a:pPr algn="ctr" fontAlgn="ctr"/>
                      <a:r>
                        <a:rPr lang="ru-RU" sz="1700" u="none" strike="noStrike" dirty="0">
                          <a:effectLst/>
                          <a:latin typeface="Times New Roman" panose="02020603050405020304" pitchFamily="18" charset="0"/>
                          <a:cs typeface="Times New Roman" panose="02020603050405020304" pitchFamily="18" charset="0"/>
                        </a:rPr>
                        <a:t>1</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7800" marR="37800" marT="6530" marB="0" anchor="ctr">
                    <a:solidFill>
                      <a:schemeClr val="accent1">
                        <a:lumMod val="20000"/>
                        <a:lumOff val="80000"/>
                        <a:alpha val="69000"/>
                      </a:schemeClr>
                    </a:solidFill>
                  </a:tcPr>
                </a:tc>
                <a:tc>
                  <a:txBody>
                    <a:bodyPr/>
                    <a:lstStyle/>
                    <a:p>
                      <a:pPr algn="ctr" fontAlgn="ctr"/>
                      <a:r>
                        <a:rPr lang="ru-RU" sz="1700" u="none" strike="noStrike" dirty="0">
                          <a:effectLst/>
                          <a:latin typeface="Times New Roman" panose="02020603050405020304" pitchFamily="18" charset="0"/>
                          <a:cs typeface="Times New Roman" panose="02020603050405020304" pitchFamily="18" charset="0"/>
                        </a:rPr>
                        <a:t>639-р (ДСП)</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7800" marR="37800" marT="6530" marB="0" anchor="ctr">
                    <a:solidFill>
                      <a:schemeClr val="accent1">
                        <a:lumMod val="20000"/>
                        <a:lumOff val="80000"/>
                        <a:alpha val="69000"/>
                      </a:schemeClr>
                    </a:solidFill>
                  </a:tcPr>
                </a:tc>
                <a:tc>
                  <a:txBody>
                    <a:bodyPr/>
                    <a:lstStyle/>
                    <a:p>
                      <a:pPr algn="ctr" fontAlgn="ctr"/>
                      <a:r>
                        <a:rPr lang="ru-RU" sz="1700" u="none" strike="noStrike" dirty="0">
                          <a:effectLst/>
                          <a:latin typeface="Times New Roman" panose="02020603050405020304" pitchFamily="18" charset="0"/>
                          <a:cs typeface="Times New Roman" panose="02020603050405020304" pitchFamily="18" charset="0"/>
                        </a:rPr>
                        <a:t>11.04.2018</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7800" marR="37800" marT="6530" marB="0" anchor="ctr">
                    <a:solidFill>
                      <a:schemeClr val="accent1">
                        <a:lumMod val="20000"/>
                        <a:lumOff val="80000"/>
                        <a:alpha val="69000"/>
                      </a:schemeClr>
                    </a:solidFill>
                  </a:tcPr>
                </a:tc>
                <a:tc>
                  <a:txBody>
                    <a:bodyPr/>
                    <a:lstStyle/>
                    <a:p>
                      <a:pPr algn="just" fontAlgn="ctr"/>
                      <a:r>
                        <a:rPr lang="ru-RU" sz="1700" u="none" strike="noStrike" dirty="0">
                          <a:effectLst/>
                          <a:latin typeface="Times New Roman" panose="02020603050405020304" pitchFamily="18" charset="0"/>
                          <a:cs typeface="Times New Roman" panose="02020603050405020304" pitchFamily="18" charset="0"/>
                        </a:rPr>
                        <a:t>Обеспечить казначейское сопровождение средств,</a:t>
                      </a:r>
                      <a:r>
                        <a:rPr lang="ru-RU" sz="1700" u="none" strike="noStrike" baseline="0" dirty="0">
                          <a:effectLst/>
                          <a:latin typeface="Times New Roman" panose="02020603050405020304" pitchFamily="18" charset="0"/>
                          <a:cs typeface="Times New Roman" panose="02020603050405020304" pitchFamily="18" charset="0"/>
                        </a:rPr>
                        <a:t> направляемых на реализацию мероприятий, предусмотренных </a:t>
                      </a:r>
                      <a:r>
                        <a:rPr lang="ru-RU" sz="1700" b="1" u="none" strike="noStrike" baseline="0" dirty="0">
                          <a:effectLst/>
                          <a:latin typeface="Times New Roman" panose="02020603050405020304" pitchFamily="18" charset="0"/>
                          <a:cs typeface="Times New Roman" panose="02020603050405020304" pitchFamily="18" charset="0"/>
                        </a:rPr>
                        <a:t>ФЦП «Развитие космодромов на период 2017-2025 годов в обеспечение космической деятельности Российской Федерации</a:t>
                      </a:r>
                      <a:r>
                        <a:rPr lang="ru-RU" sz="1700" b="1" u="none" strike="noStrike" baseline="0" dirty="0" smtClean="0">
                          <a:effectLst/>
                          <a:latin typeface="Times New Roman" panose="02020603050405020304" pitchFamily="18" charset="0"/>
                          <a:cs typeface="Times New Roman" panose="02020603050405020304" pitchFamily="18" charset="0"/>
                        </a:rPr>
                        <a:t>»</a:t>
                      </a:r>
                      <a:r>
                        <a:rPr lang="ru-RU" sz="1700" b="0" u="none" strike="noStrike" baseline="0" dirty="0" smtClean="0">
                          <a:effectLst/>
                          <a:latin typeface="Times New Roman" panose="02020603050405020304" pitchFamily="18" charset="0"/>
                          <a:cs typeface="Times New Roman" panose="02020603050405020304" pitchFamily="18" charset="0"/>
                        </a:rPr>
                        <a:t>.</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7800" marR="37800" marT="6530" marB="0" anchor="ctr">
                    <a:solidFill>
                      <a:schemeClr val="accent1">
                        <a:lumMod val="20000"/>
                        <a:lumOff val="80000"/>
                        <a:alpha val="69000"/>
                      </a:schemeClr>
                    </a:solidFill>
                  </a:tcPr>
                </a:tc>
                <a:extLst>
                  <a:ext uri="{0D108BD9-81ED-4DB2-BD59-A6C34878D82A}">
                    <a16:rowId xmlns:a16="http://schemas.microsoft.com/office/drawing/2014/main" xmlns="" val="10001"/>
                  </a:ext>
                </a:extLst>
              </a:tr>
              <a:tr h="524691">
                <a:tc>
                  <a:txBody>
                    <a:bodyPr/>
                    <a:lstStyle/>
                    <a:p>
                      <a:pPr algn="ctr" fontAlgn="ctr"/>
                      <a:r>
                        <a:rPr lang="ru-RU" sz="1700" u="none" strike="noStrike" dirty="0">
                          <a:effectLst/>
                          <a:latin typeface="Times New Roman" panose="02020603050405020304" pitchFamily="18" charset="0"/>
                          <a:cs typeface="Times New Roman" panose="02020603050405020304" pitchFamily="18" charset="0"/>
                        </a:rPr>
                        <a:t>2</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7800" marR="37800" marT="6530" marB="0" anchor="ctr">
                    <a:solidFill>
                      <a:schemeClr val="accent1">
                        <a:lumMod val="20000"/>
                        <a:lumOff val="80000"/>
                        <a:alpha val="69000"/>
                      </a:schemeClr>
                    </a:solidFill>
                  </a:tcPr>
                </a:tc>
                <a:tc>
                  <a:txBody>
                    <a:bodyPr/>
                    <a:lstStyle/>
                    <a:p>
                      <a:pPr algn="ctr" fontAlgn="ctr"/>
                      <a:r>
                        <a:rPr lang="ru-RU" sz="1700" u="none" strike="noStrike" dirty="0">
                          <a:effectLst/>
                          <a:latin typeface="Times New Roman" panose="02020603050405020304" pitchFamily="18" charset="0"/>
                          <a:cs typeface="Times New Roman" panose="02020603050405020304" pitchFamily="18" charset="0"/>
                        </a:rPr>
                        <a:t>670-р (ДСП)</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7800" marR="37800" marT="6530" marB="0" anchor="ctr">
                    <a:solidFill>
                      <a:schemeClr val="accent1">
                        <a:lumMod val="20000"/>
                        <a:lumOff val="80000"/>
                        <a:alpha val="69000"/>
                      </a:schemeClr>
                    </a:solidFill>
                  </a:tcPr>
                </a:tc>
                <a:tc>
                  <a:txBody>
                    <a:bodyPr/>
                    <a:lstStyle/>
                    <a:p>
                      <a:pPr algn="ctr" fontAlgn="ctr"/>
                      <a:r>
                        <a:rPr lang="ru-RU" sz="1700" u="none" strike="noStrike" dirty="0">
                          <a:effectLst/>
                          <a:latin typeface="Times New Roman" panose="02020603050405020304" pitchFamily="18" charset="0"/>
                          <a:cs typeface="Times New Roman" panose="02020603050405020304" pitchFamily="18" charset="0"/>
                        </a:rPr>
                        <a:t>14.04.2018</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7800" marR="37800" marT="6530" marB="0" anchor="ctr">
                    <a:solidFill>
                      <a:schemeClr val="accent1">
                        <a:lumMod val="20000"/>
                        <a:lumOff val="80000"/>
                        <a:alpha val="69000"/>
                      </a:schemeClr>
                    </a:solidFill>
                  </a:tcPr>
                </a:tc>
                <a:tc>
                  <a:txBody>
                    <a:bodyPr/>
                    <a:lstStyle/>
                    <a:p>
                      <a:pPr algn="just" fontAlgn="ctr"/>
                      <a:r>
                        <a:rPr lang="ru-RU" sz="1700" u="none" strike="noStrike" dirty="0">
                          <a:effectLst/>
                          <a:latin typeface="Times New Roman" panose="02020603050405020304" pitchFamily="18" charset="0"/>
                          <a:cs typeface="Times New Roman" panose="02020603050405020304" pitchFamily="18" charset="0"/>
                        </a:rPr>
                        <a:t>Обеспечить казначейское сопровождение средств, направляемых на реализацию мероприятий</a:t>
                      </a:r>
                      <a:r>
                        <a:rPr lang="ru-RU" sz="1700" u="none" strike="noStrike" baseline="0" dirty="0">
                          <a:effectLst/>
                          <a:latin typeface="Times New Roman" panose="02020603050405020304" pitchFamily="18" charset="0"/>
                          <a:cs typeface="Times New Roman" panose="02020603050405020304" pitchFamily="18" charset="0"/>
                        </a:rPr>
                        <a:t> государственной программы </a:t>
                      </a:r>
                      <a:r>
                        <a:rPr lang="ru-RU" sz="1700" b="1" u="none" strike="noStrike" baseline="0" dirty="0">
                          <a:effectLst/>
                          <a:latin typeface="Times New Roman" panose="02020603050405020304" pitchFamily="18" charset="0"/>
                          <a:cs typeface="Times New Roman" panose="02020603050405020304" pitchFamily="18" charset="0"/>
                        </a:rPr>
                        <a:t>«Космическая деятельность России на 2013 – 2020 годы</a:t>
                      </a:r>
                      <a:r>
                        <a:rPr lang="ru-RU" sz="1700" b="1" u="none" strike="noStrike" baseline="0" dirty="0" smtClean="0">
                          <a:effectLst/>
                          <a:latin typeface="Times New Roman" panose="02020603050405020304" pitchFamily="18" charset="0"/>
                          <a:cs typeface="Times New Roman" panose="02020603050405020304" pitchFamily="18" charset="0"/>
                        </a:rPr>
                        <a:t>»</a:t>
                      </a:r>
                      <a:r>
                        <a:rPr lang="ru-RU" sz="1700" b="0" u="none" strike="noStrike" baseline="0" dirty="0" smtClean="0">
                          <a:effectLst/>
                          <a:latin typeface="Times New Roman" panose="02020603050405020304" pitchFamily="18" charset="0"/>
                          <a:cs typeface="Times New Roman" panose="02020603050405020304" pitchFamily="18" charset="0"/>
                        </a:rPr>
                        <a:t>.</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7800" marR="37800" marT="6530" marB="0" anchor="ctr">
                    <a:solidFill>
                      <a:schemeClr val="accent1">
                        <a:lumMod val="20000"/>
                        <a:lumOff val="80000"/>
                        <a:alpha val="69000"/>
                      </a:schemeClr>
                    </a:solidFill>
                  </a:tcPr>
                </a:tc>
                <a:extLst>
                  <a:ext uri="{0D108BD9-81ED-4DB2-BD59-A6C34878D82A}">
                    <a16:rowId xmlns:a16="http://schemas.microsoft.com/office/drawing/2014/main" xmlns="" val="10002"/>
                  </a:ext>
                </a:extLst>
              </a:tr>
              <a:tr h="783770">
                <a:tc>
                  <a:txBody>
                    <a:bodyPr/>
                    <a:lstStyle/>
                    <a:p>
                      <a:pPr algn="ctr" fontAlgn="ctr"/>
                      <a:r>
                        <a:rPr lang="ru-RU" sz="1700" u="none" strike="noStrike">
                          <a:effectLst/>
                          <a:latin typeface="Times New Roman" panose="02020603050405020304" pitchFamily="18" charset="0"/>
                          <a:cs typeface="Times New Roman" panose="02020603050405020304" pitchFamily="18" charset="0"/>
                        </a:rPr>
                        <a:t>3</a:t>
                      </a:r>
                      <a:endParaRPr lang="ru-RU" sz="1700" b="0" i="0" u="none" strike="noStrike">
                        <a:solidFill>
                          <a:srgbClr val="000000"/>
                        </a:solidFill>
                        <a:effectLst/>
                        <a:latin typeface="Times New Roman" panose="02020603050405020304" pitchFamily="18" charset="0"/>
                        <a:cs typeface="Times New Roman" panose="02020603050405020304" pitchFamily="18" charset="0"/>
                      </a:endParaRPr>
                    </a:p>
                  </a:txBody>
                  <a:tcPr marL="37800" marR="37800" marT="6530" marB="0" anchor="ctr">
                    <a:solidFill>
                      <a:schemeClr val="accent1">
                        <a:lumMod val="20000"/>
                        <a:lumOff val="80000"/>
                        <a:alpha val="69000"/>
                      </a:schemeClr>
                    </a:solidFill>
                  </a:tcPr>
                </a:tc>
                <a:tc>
                  <a:txBody>
                    <a:bodyPr/>
                    <a:lstStyle/>
                    <a:p>
                      <a:pPr algn="ctr" fontAlgn="ctr"/>
                      <a:r>
                        <a:rPr lang="ru-RU" sz="1700" u="none" strike="noStrike" dirty="0">
                          <a:effectLst/>
                          <a:latin typeface="Times New Roman" panose="02020603050405020304" pitchFamily="18" charset="0"/>
                          <a:cs typeface="Times New Roman" panose="02020603050405020304" pitchFamily="18" charset="0"/>
                        </a:rPr>
                        <a:t>866-р (ДСП)</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7800" marR="37800" marT="6530" marB="0" anchor="ctr">
                    <a:solidFill>
                      <a:schemeClr val="accent1">
                        <a:lumMod val="20000"/>
                        <a:lumOff val="80000"/>
                        <a:alpha val="69000"/>
                      </a:schemeClr>
                    </a:solidFill>
                  </a:tcPr>
                </a:tc>
                <a:tc>
                  <a:txBody>
                    <a:bodyPr/>
                    <a:lstStyle/>
                    <a:p>
                      <a:pPr algn="ctr" fontAlgn="ctr"/>
                      <a:r>
                        <a:rPr lang="ru-RU" sz="1700" u="none" strike="noStrike" dirty="0">
                          <a:effectLst/>
                          <a:latin typeface="Times New Roman" panose="02020603050405020304" pitchFamily="18" charset="0"/>
                          <a:cs typeface="Times New Roman" panose="02020603050405020304" pitchFamily="18" charset="0"/>
                        </a:rPr>
                        <a:t>05.05.2018</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7800" marR="37800" marT="6530" marB="0" anchor="ctr">
                    <a:solidFill>
                      <a:schemeClr val="accent1">
                        <a:lumMod val="20000"/>
                        <a:lumOff val="80000"/>
                        <a:alpha val="69000"/>
                      </a:schemeClr>
                    </a:solidFill>
                  </a:tcPr>
                </a:tc>
                <a:tc>
                  <a:txBody>
                    <a:bodyPr/>
                    <a:lstStyle/>
                    <a:p>
                      <a:pPr algn="just" fontAlgn="ctr"/>
                      <a:r>
                        <a:rPr lang="ru-RU" sz="1700" u="none" strike="noStrike" dirty="0">
                          <a:effectLst/>
                          <a:latin typeface="Times New Roman" panose="02020603050405020304" pitchFamily="18" charset="0"/>
                          <a:cs typeface="Times New Roman" panose="02020603050405020304" pitchFamily="18" charset="0"/>
                        </a:rPr>
                        <a:t>Обеспечить казначейское сопровождение средств </a:t>
                      </a:r>
                      <a:r>
                        <a:rPr lang="ru-RU" sz="1700" u="none" strike="noStrike" baseline="0" dirty="0">
                          <a:effectLst/>
                          <a:latin typeface="Times New Roman" panose="02020603050405020304" pitchFamily="18" charset="0"/>
                          <a:cs typeface="Times New Roman" panose="02020603050405020304" pitchFamily="18" charset="0"/>
                        </a:rPr>
                        <a:t> по государственному контракту на выполнение работ по объекту </a:t>
                      </a:r>
                      <a:r>
                        <a:rPr lang="ru-RU" sz="1700" b="1" u="none" strike="noStrike" baseline="0" dirty="0">
                          <a:effectLst/>
                          <a:latin typeface="Times New Roman" panose="02020603050405020304" pitchFamily="18" charset="0"/>
                          <a:cs typeface="Times New Roman" panose="02020603050405020304" pitchFamily="18" charset="0"/>
                        </a:rPr>
                        <a:t>ФГУП «Центр Келдыша»</a:t>
                      </a:r>
                      <a:r>
                        <a:rPr lang="ru-RU" sz="1700" u="none" strike="noStrike" baseline="0" dirty="0">
                          <a:effectLst/>
                          <a:latin typeface="Times New Roman" panose="02020603050405020304" pitchFamily="18" charset="0"/>
                          <a:cs typeface="Times New Roman" panose="02020603050405020304" pitchFamily="18" charset="0"/>
                        </a:rPr>
                        <a:t>, а также средств по контрактам (договорам) </a:t>
                      </a:r>
                      <a:r>
                        <a:rPr lang="ru-RU" sz="1700" u="none" strike="noStrike" baseline="0" dirty="0" smtClean="0">
                          <a:effectLst/>
                          <a:latin typeface="Times New Roman" panose="02020603050405020304" pitchFamily="18" charset="0"/>
                          <a:cs typeface="Times New Roman" panose="02020603050405020304" pitchFamily="18" charset="0"/>
                        </a:rPr>
                        <a:t>на </a:t>
                      </a:r>
                      <a:r>
                        <a:rPr lang="ru-RU" sz="1700" u="none" strike="noStrike" baseline="0" dirty="0">
                          <a:effectLst/>
                          <a:latin typeface="Times New Roman" panose="02020603050405020304" pitchFamily="18" charset="0"/>
                          <a:cs typeface="Times New Roman" panose="02020603050405020304" pitchFamily="18" charset="0"/>
                        </a:rPr>
                        <a:t>сумму 100 тыс. руб. и более, заключенным в рамках его исполнения.</a:t>
                      </a:r>
                      <a:endParaRPr lang="ru-RU" sz="1700" u="none" strike="noStrike" dirty="0">
                        <a:effectLst/>
                        <a:latin typeface="Times New Roman" panose="02020603050405020304" pitchFamily="18" charset="0"/>
                        <a:cs typeface="Times New Roman" panose="02020603050405020304" pitchFamily="18" charset="0"/>
                      </a:endParaRPr>
                    </a:p>
                  </a:txBody>
                  <a:tcPr marL="37800" marR="37800" marT="6530" marB="0" anchor="ctr">
                    <a:solidFill>
                      <a:schemeClr val="accent1">
                        <a:lumMod val="20000"/>
                        <a:lumOff val="80000"/>
                        <a:alpha val="69000"/>
                      </a:schemeClr>
                    </a:solidFill>
                  </a:tcPr>
                </a:tc>
                <a:extLst>
                  <a:ext uri="{0D108BD9-81ED-4DB2-BD59-A6C34878D82A}">
                    <a16:rowId xmlns:a16="http://schemas.microsoft.com/office/drawing/2014/main" xmlns="" val="10003"/>
                  </a:ext>
                </a:extLst>
              </a:tr>
              <a:tr h="1820090">
                <a:tc>
                  <a:txBody>
                    <a:bodyPr/>
                    <a:lstStyle/>
                    <a:p>
                      <a:pPr algn="ctr" fontAlgn="ctr"/>
                      <a:r>
                        <a:rPr lang="ru-RU" sz="1700" u="none" strike="noStrike" dirty="0">
                          <a:effectLst/>
                          <a:latin typeface="Times New Roman" panose="02020603050405020304" pitchFamily="18" charset="0"/>
                          <a:cs typeface="Times New Roman" panose="02020603050405020304" pitchFamily="18" charset="0"/>
                        </a:rPr>
                        <a:t>4</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7800" marR="37800" marT="6530" marB="0" anchor="ctr">
                    <a:solidFill>
                      <a:schemeClr val="accent1">
                        <a:lumMod val="20000"/>
                        <a:lumOff val="80000"/>
                        <a:alpha val="69000"/>
                      </a:schemeClr>
                    </a:solidFill>
                  </a:tcPr>
                </a:tc>
                <a:tc>
                  <a:txBody>
                    <a:bodyPr/>
                    <a:lstStyle/>
                    <a:p>
                      <a:pPr algn="ctr" fontAlgn="ctr"/>
                      <a:r>
                        <a:rPr lang="ru-RU" sz="1700" u="none" strike="noStrike" dirty="0">
                          <a:effectLst/>
                          <a:latin typeface="Times New Roman" panose="02020603050405020304" pitchFamily="18" charset="0"/>
                          <a:cs typeface="Times New Roman" panose="02020603050405020304" pitchFamily="18" charset="0"/>
                        </a:rPr>
                        <a:t>1003-р</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7800" marR="37800" marT="6530" marB="0" anchor="ctr">
                    <a:solidFill>
                      <a:schemeClr val="accent1">
                        <a:lumMod val="20000"/>
                        <a:lumOff val="80000"/>
                        <a:alpha val="69000"/>
                      </a:schemeClr>
                    </a:solidFill>
                  </a:tcPr>
                </a:tc>
                <a:tc>
                  <a:txBody>
                    <a:bodyPr/>
                    <a:lstStyle/>
                    <a:p>
                      <a:pPr algn="ctr" fontAlgn="ctr"/>
                      <a:r>
                        <a:rPr lang="ru-RU" sz="1700" u="none" strike="noStrike" dirty="0">
                          <a:effectLst/>
                          <a:latin typeface="Times New Roman" panose="02020603050405020304" pitchFamily="18" charset="0"/>
                          <a:cs typeface="Times New Roman" panose="02020603050405020304" pitchFamily="18" charset="0"/>
                        </a:rPr>
                        <a:t>26.05.2018</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7800" marR="37800" marT="6530" marB="0" anchor="ctr">
                    <a:solidFill>
                      <a:schemeClr val="accent1">
                        <a:lumMod val="20000"/>
                        <a:lumOff val="80000"/>
                        <a:alpha val="69000"/>
                      </a:schemeClr>
                    </a:solidFill>
                  </a:tcPr>
                </a:tc>
                <a:tc>
                  <a:txBody>
                    <a:bodyPr/>
                    <a:lstStyle/>
                    <a:p>
                      <a:pPr algn="l" fontAlgn="t"/>
                      <a:r>
                        <a:rPr lang="ru-RU" sz="1700" u="none" strike="noStrike" dirty="0">
                          <a:effectLst/>
                          <a:latin typeface="Times New Roman" panose="02020603050405020304" pitchFamily="18" charset="0"/>
                          <a:cs typeface="Times New Roman" panose="02020603050405020304" pitchFamily="18" charset="0"/>
                        </a:rPr>
                        <a:t>Обеспечить казначейское сопровождение средств по ГК на поставку </a:t>
                      </a:r>
                      <a:r>
                        <a:rPr lang="ru-RU" sz="1700" b="1" u="none" strike="noStrike" dirty="0">
                          <a:effectLst/>
                          <a:latin typeface="Times New Roman" panose="02020603050405020304" pitchFamily="18" charset="0"/>
                          <a:cs typeface="Times New Roman" panose="02020603050405020304" pitchFamily="18" charset="0"/>
                        </a:rPr>
                        <a:t>автомобилей специальных (оперативно-служебных), заключенному МВД России</a:t>
                      </a:r>
                      <a:r>
                        <a:rPr lang="ru-RU" sz="1700" u="none" strike="noStrike" dirty="0">
                          <a:effectLst/>
                          <a:latin typeface="Times New Roman" panose="02020603050405020304" pitchFamily="18" charset="0"/>
                          <a:cs typeface="Times New Roman" panose="02020603050405020304" pitchFamily="18" charset="0"/>
                        </a:rPr>
                        <a:t>, а также средств по контрактам (договорам), заключаемым (заключенным) в рамках исполнения указанного государственного контракта</a:t>
                      </a:r>
                      <a:r>
                        <a:rPr lang="ru-RU" sz="1700" u="none" strike="noStrike" baseline="0" dirty="0">
                          <a:effectLst/>
                          <a:latin typeface="Times New Roman" panose="02020603050405020304" pitchFamily="18" charset="0"/>
                          <a:cs typeface="Times New Roman" panose="02020603050405020304" pitchFamily="18" charset="0"/>
                        </a:rPr>
                        <a:t> с осуществлением отдельных видов контроля (</a:t>
                      </a:r>
                      <a:r>
                        <a:rPr lang="ru-RU" sz="1700" u="none" strike="noStrike" dirty="0">
                          <a:effectLst/>
                          <a:latin typeface="Times New Roman" panose="02020603050405020304" pitchFamily="18" charset="0"/>
                          <a:cs typeface="Times New Roman" panose="02020603050405020304" pitchFamily="18" charset="0"/>
                        </a:rPr>
                        <a:t>раскрытия структуры цены,</a:t>
                      </a:r>
                      <a:r>
                        <a:rPr lang="ru-RU" sz="1700" u="none" strike="noStrike" baseline="0" dirty="0">
                          <a:effectLst/>
                          <a:latin typeface="Times New Roman" panose="02020603050405020304" pitchFamily="18" charset="0"/>
                          <a:cs typeface="Times New Roman" panose="02020603050405020304" pitchFamily="18" charset="0"/>
                        </a:rPr>
                        <a:t> </a:t>
                      </a:r>
                      <a:r>
                        <a:rPr lang="ru-RU" sz="1700" u="none" strike="noStrike" dirty="0">
                          <a:effectLst/>
                          <a:latin typeface="Times New Roman" panose="02020603050405020304" pitchFamily="18" charset="0"/>
                          <a:cs typeface="Times New Roman" panose="02020603050405020304" pitchFamily="18" charset="0"/>
                        </a:rPr>
                        <a:t>ведения раздельного учета затрат,</a:t>
                      </a:r>
                      <a:r>
                        <a:rPr lang="ru-RU" sz="1700" u="none" strike="noStrike" baseline="0" dirty="0">
                          <a:effectLst/>
                          <a:latin typeface="Times New Roman" panose="02020603050405020304" pitchFamily="18" charset="0"/>
                          <a:cs typeface="Times New Roman" panose="02020603050405020304" pitchFamily="18" charset="0"/>
                        </a:rPr>
                        <a:t> </a:t>
                      </a:r>
                      <a:r>
                        <a:rPr lang="ru-RU" sz="1700" u="none" strike="noStrike" dirty="0">
                          <a:effectLst/>
                          <a:latin typeface="Times New Roman" panose="02020603050405020304" pitchFamily="18" charset="0"/>
                          <a:cs typeface="Times New Roman" panose="02020603050405020304" pitchFamily="18" charset="0"/>
                        </a:rPr>
                        <a:t>обеспечения осуществления Казначейством России проверки фактической поставки товаров (выполнения работ, оказания услуг) и  проверки организации ведения бухгалтерского и раздельного учета</a:t>
                      </a:r>
                      <a:r>
                        <a:rPr lang="ru-RU" sz="1700" u="none" strike="noStrike" dirty="0" smtClean="0">
                          <a:effectLst/>
                          <a:latin typeface="Times New Roman" panose="02020603050405020304" pitchFamily="18" charset="0"/>
                          <a:cs typeface="Times New Roman" panose="02020603050405020304" pitchFamily="18" charset="0"/>
                        </a:rPr>
                        <a:t>).</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7800" marR="37800" marT="6530" marB="0">
                    <a:solidFill>
                      <a:schemeClr val="accent1">
                        <a:lumMod val="20000"/>
                        <a:lumOff val="80000"/>
                        <a:alpha val="69000"/>
                      </a:schemeClr>
                    </a:solidFill>
                  </a:tcPr>
                </a:tc>
                <a:extLst>
                  <a:ext uri="{0D108BD9-81ED-4DB2-BD59-A6C34878D82A}">
                    <a16:rowId xmlns:a16="http://schemas.microsoft.com/office/drawing/2014/main" xmlns="" val="10004"/>
                  </a:ext>
                </a:extLst>
              </a:tr>
            </a:tbl>
          </a:graphicData>
        </a:graphic>
      </p:graphicFrame>
      <p:sp>
        <p:nvSpPr>
          <p:cNvPr id="9" name="Прямоугольник 8"/>
          <p:cNvSpPr/>
          <p:nvPr/>
        </p:nvSpPr>
        <p:spPr>
          <a:xfrm>
            <a:off x="153224" y="7946974"/>
            <a:ext cx="12544908" cy="385318"/>
          </a:xfrm>
          <a:prstGeom prst="rect">
            <a:avLst/>
          </a:prstGeom>
        </p:spPr>
        <p:txBody>
          <a:bodyPr wrap="square" lIns="107269" tIns="53636" rIns="107269" bIns="53636">
            <a:spAutoFit/>
          </a:bodyPr>
          <a:lstStyle/>
          <a:p>
            <a:pPr algn="ctr"/>
            <a:r>
              <a:rPr lang="ru-RU" dirty="0">
                <a:solidFill>
                  <a:prstClr val="black"/>
                </a:solidFill>
                <a:latin typeface="Times New Roman" panose="02020603050405020304" pitchFamily="18" charset="0"/>
                <a:ea typeface="Open Sans Condensed Light" pitchFamily="34" charset="0"/>
                <a:cs typeface="Times New Roman" panose="02020603050405020304" pitchFamily="18" charset="0"/>
              </a:rPr>
              <a:t>ПОРУЧЕНИЕ МИНИСТРА ФИНАНСОВ РОССИЙСКОЙ ФЕДЕРАЦИИ А.Г. СИЛУАНОВА</a:t>
            </a:r>
          </a:p>
        </p:txBody>
      </p:sp>
      <p:graphicFrame>
        <p:nvGraphicFramePr>
          <p:cNvPr id="10" name="Таблица 9"/>
          <p:cNvGraphicFramePr>
            <a:graphicFrameLocks noGrp="1"/>
          </p:cNvGraphicFramePr>
          <p:nvPr>
            <p:extLst>
              <p:ext uri="{D42A27DB-BD31-4B8C-83A1-F6EECF244321}">
                <p14:modId xmlns:p14="http://schemas.microsoft.com/office/powerpoint/2010/main" val="963462324"/>
              </p:ext>
            </p:extLst>
          </p:nvPr>
        </p:nvGraphicFramePr>
        <p:xfrm>
          <a:off x="153221" y="8312062"/>
          <a:ext cx="12544906" cy="1049382"/>
        </p:xfrm>
        <a:graphic>
          <a:graphicData uri="http://schemas.openxmlformats.org/drawingml/2006/table">
            <a:tbl>
              <a:tblPr>
                <a:tableStyleId>{5C22544A-7EE6-4342-B048-85BDC9FD1C3A}</a:tableStyleId>
              </a:tblPr>
              <a:tblGrid>
                <a:gridCol w="516629">
                  <a:extLst>
                    <a:ext uri="{9D8B030D-6E8A-4147-A177-3AD203B41FA5}">
                      <a16:colId xmlns:a16="http://schemas.microsoft.com/office/drawing/2014/main" xmlns="" val="20000"/>
                    </a:ext>
                  </a:extLst>
                </a:gridCol>
                <a:gridCol w="1201479">
                  <a:extLst>
                    <a:ext uri="{9D8B030D-6E8A-4147-A177-3AD203B41FA5}">
                      <a16:colId xmlns:a16="http://schemas.microsoft.com/office/drawing/2014/main" xmlns="" val="20001"/>
                    </a:ext>
                  </a:extLst>
                </a:gridCol>
                <a:gridCol w="1190847">
                  <a:extLst>
                    <a:ext uri="{9D8B030D-6E8A-4147-A177-3AD203B41FA5}">
                      <a16:colId xmlns:a16="http://schemas.microsoft.com/office/drawing/2014/main" xmlns="" val="20002"/>
                    </a:ext>
                  </a:extLst>
                </a:gridCol>
                <a:gridCol w="9635951">
                  <a:extLst>
                    <a:ext uri="{9D8B030D-6E8A-4147-A177-3AD203B41FA5}">
                      <a16:colId xmlns:a16="http://schemas.microsoft.com/office/drawing/2014/main" xmlns="" val="20003"/>
                    </a:ext>
                  </a:extLst>
                </a:gridCol>
              </a:tblGrid>
              <a:tr h="524691">
                <a:tc>
                  <a:txBody>
                    <a:bodyPr/>
                    <a:lstStyle/>
                    <a:p>
                      <a:pPr algn="ctr" fontAlgn="ctr"/>
                      <a:r>
                        <a:rPr lang="ru-RU" sz="1700" b="1" i="0" u="none" strike="noStrike" dirty="0">
                          <a:effectLst/>
                          <a:latin typeface="Times New Roman" panose="02020603050405020304" pitchFamily="18" charset="0"/>
                          <a:cs typeface="Times New Roman" panose="02020603050405020304" pitchFamily="18" charset="0"/>
                        </a:rPr>
                        <a:t>№ п/п</a:t>
                      </a:r>
                      <a:endParaRPr lang="ru-RU" sz="1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7800" marR="37800" marT="6530" marB="0" anchor="ctr">
                    <a:solidFill>
                      <a:srgbClr val="EBF6F9"/>
                    </a:solidFill>
                  </a:tcPr>
                </a:tc>
                <a:tc>
                  <a:txBody>
                    <a:bodyPr/>
                    <a:lstStyle/>
                    <a:p>
                      <a:pPr algn="ctr" fontAlgn="ctr"/>
                      <a:r>
                        <a:rPr lang="ru-RU" sz="1700" b="1" i="0" u="none" strike="noStrike" dirty="0">
                          <a:effectLst/>
                          <a:latin typeface="Times New Roman" panose="02020603050405020304" pitchFamily="18" charset="0"/>
                          <a:cs typeface="Times New Roman" panose="02020603050405020304" pitchFamily="18" charset="0"/>
                        </a:rPr>
                        <a:t>Номер </a:t>
                      </a:r>
                      <a:r>
                        <a:rPr lang="ru-RU" sz="1700" b="1" i="0" u="none" strike="noStrike" dirty="0" smtClean="0">
                          <a:effectLst/>
                          <a:latin typeface="Times New Roman" panose="02020603050405020304" pitchFamily="18" charset="0"/>
                          <a:cs typeface="Times New Roman" panose="02020603050405020304" pitchFamily="18" charset="0"/>
                        </a:rPr>
                        <a:t>поручения</a:t>
                      </a:r>
                      <a:endParaRPr lang="ru-RU" sz="1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7800" marR="37800" marT="6530" marB="0" anchor="ctr">
                    <a:solidFill>
                      <a:srgbClr val="EBF6F9"/>
                    </a:solidFill>
                  </a:tcPr>
                </a:tc>
                <a:tc>
                  <a:txBody>
                    <a:bodyPr/>
                    <a:lstStyle/>
                    <a:p>
                      <a:pPr algn="ctr" fontAlgn="ctr"/>
                      <a:r>
                        <a:rPr lang="ru-RU" sz="1700" b="1" i="0" u="none" strike="noStrike" dirty="0">
                          <a:effectLst/>
                          <a:latin typeface="Times New Roman" panose="02020603050405020304" pitchFamily="18" charset="0"/>
                          <a:cs typeface="Times New Roman" panose="02020603050405020304" pitchFamily="18" charset="0"/>
                        </a:rPr>
                        <a:t>Дата </a:t>
                      </a:r>
                      <a:r>
                        <a:rPr lang="ru-RU" sz="1700" b="1" i="0" u="none" strike="noStrike" dirty="0" smtClean="0">
                          <a:effectLst/>
                          <a:latin typeface="Times New Roman" panose="02020603050405020304" pitchFamily="18" charset="0"/>
                          <a:cs typeface="Times New Roman" panose="02020603050405020304" pitchFamily="18" charset="0"/>
                        </a:rPr>
                        <a:t>поручения</a:t>
                      </a:r>
                      <a:endParaRPr lang="ru-RU" sz="1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7800" marR="37800" marT="6530" marB="0" anchor="ctr">
                    <a:solidFill>
                      <a:srgbClr val="EBF6F9"/>
                    </a:solidFill>
                  </a:tcPr>
                </a:tc>
                <a:tc>
                  <a:txBody>
                    <a:bodyPr/>
                    <a:lstStyle/>
                    <a:p>
                      <a:pPr algn="ctr" fontAlgn="ctr"/>
                      <a:r>
                        <a:rPr lang="ru-RU" sz="1700" b="1" i="0" u="none" strike="noStrike" dirty="0">
                          <a:effectLst/>
                          <a:latin typeface="Times New Roman" panose="02020603050405020304" pitchFamily="18" charset="0"/>
                          <a:cs typeface="Times New Roman" panose="02020603050405020304" pitchFamily="18" charset="0"/>
                        </a:rPr>
                        <a:t>Краткое содержание</a:t>
                      </a:r>
                      <a:endParaRPr lang="ru-RU" sz="1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7800" marR="37800" marT="6530" marB="0" anchor="ctr">
                    <a:solidFill>
                      <a:srgbClr val="EBF6F9"/>
                    </a:solidFill>
                  </a:tcPr>
                </a:tc>
                <a:extLst>
                  <a:ext uri="{0D108BD9-81ED-4DB2-BD59-A6C34878D82A}">
                    <a16:rowId xmlns:a16="http://schemas.microsoft.com/office/drawing/2014/main" xmlns="" val="10000"/>
                  </a:ext>
                </a:extLst>
              </a:tr>
              <a:tr h="524691">
                <a:tc>
                  <a:txBody>
                    <a:bodyPr/>
                    <a:lstStyle/>
                    <a:p>
                      <a:pPr algn="ctr" fontAlgn="ctr"/>
                      <a:r>
                        <a:rPr lang="ru-RU" sz="1700" u="none" strike="noStrike" dirty="0">
                          <a:effectLst/>
                          <a:latin typeface="Times New Roman" panose="02020603050405020304" pitchFamily="18" charset="0"/>
                          <a:cs typeface="Times New Roman" panose="02020603050405020304" pitchFamily="18" charset="0"/>
                        </a:rPr>
                        <a:t>1</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7800" marR="37800" marT="6530" marB="0" anchor="ctr">
                    <a:solidFill>
                      <a:schemeClr val="accent1">
                        <a:lumMod val="20000"/>
                        <a:lumOff val="80000"/>
                        <a:alpha val="69000"/>
                      </a:schemeClr>
                    </a:solidFill>
                  </a:tcPr>
                </a:tc>
                <a:tc>
                  <a:txBody>
                    <a:bodyPr/>
                    <a:lstStyle/>
                    <a:p>
                      <a:pPr algn="ctr" fontAlgn="ctr"/>
                      <a:r>
                        <a:rPr lang="ru-RU" sz="1700" u="none" strike="noStrike" dirty="0" smtClean="0">
                          <a:effectLst/>
                          <a:latin typeface="Times New Roman" panose="02020603050405020304" pitchFamily="18" charset="0"/>
                          <a:cs typeface="Times New Roman" panose="02020603050405020304" pitchFamily="18" charset="0"/>
                        </a:rPr>
                        <a:t>б/н</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7800" marR="37800" marT="6530" marB="0" anchor="ctr">
                    <a:solidFill>
                      <a:schemeClr val="accent1">
                        <a:lumMod val="20000"/>
                        <a:lumOff val="80000"/>
                        <a:alpha val="69000"/>
                      </a:schemeClr>
                    </a:solidFill>
                  </a:tcPr>
                </a:tc>
                <a:tc>
                  <a:txBody>
                    <a:bodyPr/>
                    <a:lstStyle/>
                    <a:p>
                      <a:pPr algn="ctr" fontAlgn="ctr"/>
                      <a:r>
                        <a:rPr lang="ru-RU" sz="1700" u="none" strike="noStrike" dirty="0" smtClean="0">
                          <a:effectLst/>
                          <a:latin typeface="Times New Roman" panose="02020603050405020304" pitchFamily="18" charset="0"/>
                          <a:cs typeface="Times New Roman" panose="02020603050405020304" pitchFamily="18" charset="0"/>
                        </a:rPr>
                        <a:t> декабрь 2017</a:t>
                      </a:r>
                      <a:endParaRPr lang="ru-RU"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7800" marR="37800" marT="6530" marB="0" anchor="ctr">
                    <a:solidFill>
                      <a:schemeClr val="accent1">
                        <a:lumMod val="20000"/>
                        <a:lumOff val="80000"/>
                        <a:alpha val="69000"/>
                      </a:schemeClr>
                    </a:solidFill>
                  </a:tcPr>
                </a:tc>
                <a:tc>
                  <a:txBody>
                    <a:bodyPr/>
                    <a:lstStyle/>
                    <a:p>
                      <a:pPr algn="just" fontAlgn="ctr"/>
                      <a:r>
                        <a:rPr lang="ru-RU" sz="1700" u="none" strike="noStrike" dirty="0" smtClean="0">
                          <a:effectLst/>
                          <a:latin typeface="Times New Roman" panose="02020603050405020304" pitchFamily="18" charset="0"/>
                          <a:cs typeface="Times New Roman" panose="02020603050405020304" pitchFamily="18" charset="0"/>
                        </a:rPr>
                        <a:t>Обеспечить проведение эксперимента в целях недопущения закупок по завышенным ценам (Республика Татарстан).</a:t>
                      </a:r>
                      <a:endParaRPr lang="ru-RU" sz="1700" u="none" strike="noStrike" dirty="0">
                        <a:effectLst/>
                        <a:latin typeface="Times New Roman" panose="02020603050405020304" pitchFamily="18" charset="0"/>
                        <a:cs typeface="Times New Roman" panose="02020603050405020304" pitchFamily="18" charset="0"/>
                      </a:endParaRPr>
                    </a:p>
                  </a:txBody>
                  <a:tcPr marL="37800" marR="37800" marT="6530" marB="0" anchor="ctr">
                    <a:solidFill>
                      <a:schemeClr val="accent1">
                        <a:lumMod val="20000"/>
                        <a:lumOff val="80000"/>
                        <a:alpha val="69000"/>
                      </a:schemeClr>
                    </a:solidFill>
                  </a:tcPr>
                </a:tc>
                <a:extLst>
                  <a:ext uri="{0D108BD9-81ED-4DB2-BD59-A6C34878D82A}">
                    <a16:rowId xmlns:a16="http://schemas.microsoft.com/office/drawing/2014/main" xmlns="" val="10001"/>
                  </a:ext>
                </a:extLst>
              </a:tr>
            </a:tbl>
          </a:graphicData>
        </a:graphic>
      </p:graphicFrame>
      <p:sp>
        <p:nvSpPr>
          <p:cNvPr id="11" name="Номер слайда 2"/>
          <p:cNvSpPr>
            <a:spLocks noGrp="1"/>
          </p:cNvSpPr>
          <p:nvPr>
            <p:ph type="sldNum" sz="quarter" idx="12"/>
          </p:nvPr>
        </p:nvSpPr>
        <p:spPr>
          <a:xfrm>
            <a:off x="9921240" y="9186231"/>
            <a:ext cx="2880360" cy="511175"/>
          </a:xfrm>
        </p:spPr>
        <p:txBody>
          <a:bodyPr/>
          <a:lstStyle/>
          <a:p>
            <a:pPr>
              <a:defRPr/>
            </a:pPr>
            <a:fld id="{47EA9584-6FC9-446B-89E9-C9D48C4D1663}" type="slidenum">
              <a:rPr lang="ru-RU" smtClean="0"/>
              <a:pPr>
                <a:defRPr/>
              </a:pPr>
              <a:t>9</a:t>
            </a:fld>
            <a:endParaRPr lang="ru-RU" dirty="0"/>
          </a:p>
        </p:txBody>
      </p:sp>
      <p:sp>
        <p:nvSpPr>
          <p:cNvPr id="12" name="Прямоугольник 11"/>
          <p:cNvSpPr/>
          <p:nvPr/>
        </p:nvSpPr>
        <p:spPr>
          <a:xfrm>
            <a:off x="153224" y="3"/>
            <a:ext cx="12544908" cy="662317"/>
          </a:xfrm>
          <a:prstGeom prst="rect">
            <a:avLst/>
          </a:prstGeom>
        </p:spPr>
        <p:txBody>
          <a:bodyPr wrap="square" lIns="107269" tIns="53636" rIns="107269" bIns="53636">
            <a:spAutoFit/>
          </a:bodyPr>
          <a:lstStyle/>
          <a:p>
            <a:pPr algn="ctr"/>
            <a:r>
              <a:rPr lang="ru-RU" dirty="0">
                <a:solidFill>
                  <a:prstClr val="black"/>
                </a:solidFill>
                <a:latin typeface="Times New Roman" panose="02020603050405020304" pitchFamily="18" charset="0"/>
                <a:ea typeface="Open Sans Condensed Light" pitchFamily="34" charset="0"/>
                <a:cs typeface="Times New Roman" panose="02020603050405020304" pitchFamily="18" charset="0"/>
              </a:rPr>
              <a:t>ПОРУЧЕНИЯ ПРАВИТЕЛЬСТВА РОССИЙСКОЙ ФЕДЕРАЦИИ </a:t>
            </a:r>
          </a:p>
          <a:p>
            <a:pPr algn="ctr"/>
            <a:r>
              <a:rPr lang="ru-RU" dirty="0">
                <a:solidFill>
                  <a:prstClr val="black"/>
                </a:solidFill>
                <a:latin typeface="Times New Roman" panose="02020603050405020304" pitchFamily="18" charset="0"/>
                <a:ea typeface="Open Sans Condensed Light" pitchFamily="34" charset="0"/>
                <a:cs typeface="Times New Roman" panose="02020603050405020304" pitchFamily="18" charset="0"/>
              </a:rPr>
              <a:t>ПО «ГРАЖДАНСКОМУ»КАЗНАЧЕЙСКОМУ СОПРОВОЖДЕНИЮ</a:t>
            </a:r>
          </a:p>
        </p:txBody>
      </p:sp>
    </p:spTree>
    <p:extLst>
      <p:ext uri="{BB962C8B-B14F-4D97-AF65-F5344CB8AC3E}">
        <p14:creationId xmlns:p14="http://schemas.microsoft.com/office/powerpoint/2010/main" val="399197654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3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34896</TotalTime>
  <Words>8854</Words>
  <Application>Microsoft Office PowerPoint</Application>
  <PresentationFormat>A3 (297x420 мм)</PresentationFormat>
  <Paragraphs>1838</Paragraphs>
  <Slides>52</Slides>
  <Notes>9</Notes>
  <HiddenSlides>0</HiddenSlides>
  <MMClips>0</MMClips>
  <ScaleCrop>false</ScaleCrop>
  <HeadingPairs>
    <vt:vector size="6" baseType="variant">
      <vt:variant>
        <vt:lpstr>Использованные шрифты</vt:lpstr>
      </vt:variant>
      <vt:variant>
        <vt:i4>6</vt:i4>
      </vt:variant>
      <vt:variant>
        <vt:lpstr>Тема</vt:lpstr>
      </vt:variant>
      <vt:variant>
        <vt:i4>4</vt:i4>
      </vt:variant>
      <vt:variant>
        <vt:lpstr>Заголовки слайдов</vt:lpstr>
      </vt:variant>
      <vt:variant>
        <vt:i4>52</vt:i4>
      </vt:variant>
    </vt:vector>
  </HeadingPairs>
  <TitlesOfParts>
    <vt:vector size="62" baseType="lpstr">
      <vt:lpstr>Arial</vt:lpstr>
      <vt:lpstr>Calibri</vt:lpstr>
      <vt:lpstr>Open Sans Condensed Light</vt:lpstr>
      <vt:lpstr>Calibri Light</vt:lpstr>
      <vt:lpstr>Times New Roman</vt:lpstr>
      <vt:lpstr>Wingdings</vt:lpstr>
      <vt:lpstr>Тема Office</vt:lpstr>
      <vt:lpstr>3_Тема Office</vt:lpstr>
      <vt:lpstr>2_Тема Office</vt:lpstr>
      <vt:lpstr>1_Тема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НЕСООТВЕТСТВИЯ, ВЫЯВЛЕННЫЕ В РАМКАХ ОСУЩЕСТВЛЕНИЯ  В СООТВЕТСТВИИ С РАСПОРЯЖЕНИЕМ ПРАВИТЕЛЬСТВА РОССИЙСКОЙ ФЕДЕРАЦИИ ОТ 26 МАЯ 2018 г. № 1003-Р КОНТРОЛЯ ЗА ОБОСНОВАННОСТЬЮ ЦЕН ГОСУДАРСТВЕННОГО КОНТРАКТА И КОНТРАКТОВ (ДОГОВОРОВ)</vt:lpstr>
      <vt:lpstr>Презентация PowerPoint</vt:lpstr>
      <vt:lpstr>Презентация PowerPoint</vt:lpstr>
      <vt:lpstr>Презентация PowerPoint</vt:lpstr>
      <vt:lpstr>РЕЗУЛЬТАТЫ ЭКСПЕРИМЕНТА НА ТЕРРИТОРИИ РЕСПУБЛИКИ ТАТАРСТАН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Mazur Nataliya</dc:creator>
  <cp:lastModifiedBy>Бояренкова Юлия Владимировна</cp:lastModifiedBy>
  <cp:revision>2290</cp:revision>
  <cp:lastPrinted>2018-09-18T13:20:30Z</cp:lastPrinted>
  <dcterms:created xsi:type="dcterms:W3CDTF">2015-03-03T16:27:21Z</dcterms:created>
  <dcterms:modified xsi:type="dcterms:W3CDTF">2018-09-18T13:20:48Z</dcterms:modified>
</cp:coreProperties>
</file>