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</p:sldMasterIdLst>
  <p:notesMasterIdLst>
    <p:notesMasterId r:id="rId13"/>
  </p:notesMasterIdLst>
  <p:sldIdLst>
    <p:sldId id="261" r:id="rId5"/>
    <p:sldId id="274" r:id="rId6"/>
    <p:sldId id="265" r:id="rId7"/>
    <p:sldId id="259" r:id="rId8"/>
    <p:sldId id="271" r:id="rId9"/>
    <p:sldId id="269" r:id="rId10"/>
    <p:sldId id="273" r:id="rId11"/>
    <p:sldId id="262" r:id="rId1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97B0"/>
    <a:srgbClr val="FEDEC6"/>
    <a:srgbClr val="FFCC99"/>
    <a:srgbClr val="D2DEE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FD515-F2CF-496D-BCC5-F89742902530}" type="datetimeFigureOut">
              <a:rPr lang="ru-RU" smtClean="0"/>
              <a:pPr/>
              <a:t>04.07.2018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B29B0-8763-482B-B27E-26551E8F3B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5755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CA9CD-B243-4225-9B42-C179C167EA96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0209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8565-1B8B-42C1-A50A-D620064CDBC0}" type="datetime1">
              <a:rPr lang="ru-RU" smtClean="0"/>
              <a:pPr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1877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6297-C08B-4965-8D2F-3F2B5462B430}" type="datetime1">
              <a:rPr lang="ru-RU" smtClean="0"/>
              <a:pPr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831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BD21-D733-47D7-A479-EA74F061973F}" type="datetime1">
              <a:rPr lang="ru-RU" smtClean="0"/>
              <a:pPr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9493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02B51-FD0C-407C-8355-96869A87BD2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6947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DDC1F-B868-481C-8FAA-78D572F49E2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35018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8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5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50A75-557E-459F-8997-6C1D09B81BC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0777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357F4-8D52-4A8E-94CB-46B9B5B7FC0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7346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2E993-94F1-4A02-97EC-595791DF44D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8902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C17F9-3F70-418B-B6BC-F92BBB78796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66269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3F632-3016-4CCE-ADE3-EFDB7D461A0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11767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5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9AB78-FFC1-4975-A42F-1875F5166F6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379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CE61-3B63-4884-BE05-ACB9EFE9F59C}" type="datetime1">
              <a:rPr lang="ru-RU" smtClean="0"/>
              <a:pPr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16664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5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25442-5A9A-4E57-8FEA-935FD6A6A11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58363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D6223-F2C2-4E36-AE61-82D04464380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70547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716C7-4054-421F-9BED-4DA9C54BFE1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15484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8565-1B8B-42C1-A50A-D620064CDBC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40743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CE61-3B63-4884-BE05-ACB9EFE9F59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36228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CA83-2278-4521-A9E5-D37AAD653F1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65028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1F16-C4FA-4C9D-B592-3ED6923E44B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683176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796D9-6CB0-4945-85EC-5C6ABFA10AD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8845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C5ECB-FEFA-4400-98AD-A8DDB11752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98841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52FB-5C13-4714-B5C3-D578410F9A8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450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CA83-2278-4521-A9E5-D37AAD653F14}" type="datetime1">
              <a:rPr lang="ru-RU" smtClean="0"/>
              <a:pPr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23738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AE51-E6F6-4E1F-82BB-F44A134F53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99339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C45-9450-4604-B695-71CF2BC7051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75284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6297-C08B-4965-8D2F-3F2B5462B43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32467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BD21-D733-47D7-A479-EA74F061973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55390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08565-1B8B-42C1-A50A-D620064CDBC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8616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5CE61-3B63-4884-BE05-ACB9EFE9F59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0266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CA83-2278-4521-A9E5-D37AAD653F1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91089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1F16-C4FA-4C9D-B592-3ED6923E44B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040465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796D9-6CB0-4945-85EC-5C6ABFA10AD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69230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C5ECB-FEFA-4400-98AD-A8DDB11752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7957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1F16-C4FA-4C9D-B592-3ED6923E44B7}" type="datetime1">
              <a:rPr lang="ru-RU" smtClean="0"/>
              <a:pPr/>
              <a:t>04.07.2018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43148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52FB-5C13-4714-B5C3-D578410F9A8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59592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AE51-E6F6-4E1F-82BB-F44A134F53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39113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C45-9450-4604-B695-71CF2BC7051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49358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86297-C08B-4965-8D2F-3F2B5462B43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68311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2BD21-D733-47D7-A479-EA74F061973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81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796D9-6CB0-4945-85EC-5C6ABFA10ADF}" type="datetime1">
              <a:rPr lang="ru-RU" smtClean="0"/>
              <a:pPr/>
              <a:t>04.07.2018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942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C5ECB-FEFA-4400-98AD-A8DDB117529E}" type="datetime1">
              <a:rPr lang="ru-RU" smtClean="0"/>
              <a:pPr/>
              <a:t>04.07.2018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274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52FB-5C13-4714-B5C3-D578410F9A8A}" type="datetime1">
              <a:rPr lang="ru-RU" smtClean="0"/>
              <a:pPr/>
              <a:t>04.07.2018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639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AE51-E6F6-4E1F-82BB-F44A134F53BD}" type="datetime1">
              <a:rPr lang="ru-RU" smtClean="0"/>
              <a:pPr/>
              <a:t>04.07.2018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630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BCC45-9450-4604-B695-71CF2BC70519}" type="datetime1">
              <a:rPr lang="ru-RU" smtClean="0"/>
              <a:pPr/>
              <a:t>04.07.2018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15CBE-8FA7-4CDA-9848-8532FDDA43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140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B342F-7D2F-41D3-99FF-E480501B8F08}" type="datetime1">
              <a:rPr lang="ru-RU" smtClean="0"/>
              <a:pPr/>
              <a:t>04.07.2018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15CBE-8FA7-4CDA-9848-8532FDDA43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9622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9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4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10.02.2016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4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4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0B19C8-07B2-47AD-87EF-1E955DB330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233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B342F-7D2F-41D3-99FF-E480501B8F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579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B342F-7D2F-41D3-99FF-E480501B8F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15CBE-8FA7-4CDA-9848-8532FDDA43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166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ublic\Pictures\Sample Pictures\Рисунок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516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9" name="Rectangle 97"/>
          <p:cNvSpPr>
            <a:spLocks noChangeArrowheads="1"/>
          </p:cNvSpPr>
          <p:nvPr/>
        </p:nvSpPr>
        <p:spPr bwMode="auto">
          <a:xfrm>
            <a:off x="368143" y="1916836"/>
            <a:ext cx="11519065" cy="1395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endParaRPr lang="ru-RU" altLang="ru-RU" sz="2267" b="1" dirty="0">
              <a:solidFill>
                <a:srgbClr val="0070C0"/>
              </a:solidFill>
              <a:latin typeface="Open Sans Condensed" charset="0"/>
              <a:ea typeface="Open Sans Condensed" charset="0"/>
              <a:cs typeface="Open Sans Condensed" charset="0"/>
            </a:endParaRPr>
          </a:p>
          <a:p>
            <a:pPr algn="ctr"/>
            <a:endParaRPr lang="ru-RU" altLang="ru-RU" sz="2267" b="1" dirty="0">
              <a:solidFill>
                <a:srgbClr val="0070C0"/>
              </a:solidFill>
              <a:latin typeface="Open Sans Condensed" charset="0"/>
              <a:ea typeface="Open Sans Condensed" charset="0"/>
              <a:cs typeface="Open Sans Condensed" charset="0"/>
            </a:endParaRPr>
          </a:p>
          <a:p>
            <a:pPr algn="ctr"/>
            <a:r>
              <a:rPr lang="ru-RU" altLang="ru-RU" sz="2267" b="1" dirty="0">
                <a:solidFill>
                  <a:srgbClr val="0070C0"/>
                </a:solidFill>
                <a:latin typeface="Open Sans Condensed" charset="0"/>
                <a:ea typeface="Open Sans Condensed" charset="0"/>
                <a:cs typeface="Open Sans Condensed" charset="0"/>
              </a:rPr>
              <a:t/>
            </a:r>
            <a:br>
              <a:rPr lang="ru-RU" altLang="ru-RU" sz="2267" b="1" dirty="0">
                <a:solidFill>
                  <a:srgbClr val="0070C0"/>
                </a:solidFill>
                <a:latin typeface="Open Sans Condensed" charset="0"/>
                <a:ea typeface="Open Sans Condensed" charset="0"/>
                <a:cs typeface="Open Sans Condensed" charset="0"/>
              </a:rPr>
            </a:br>
            <a:endParaRPr lang="ru-RU" altLang="ru-RU" sz="2267" b="1" dirty="0">
              <a:solidFill>
                <a:srgbClr val="0070C0"/>
              </a:solidFill>
              <a:latin typeface="Open Sans Condensed" charset="0"/>
              <a:ea typeface="Open Sans Condensed" charset="0"/>
              <a:cs typeface="Open Sans Condensed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4214" y="1916836"/>
            <a:ext cx="10419908" cy="2246769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ФЕДЕРАЛЬНОГО КАЗНАЧЕЙСТВА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НАЦИОНАЛЬНОЙ СИСТЕМЕ ПРОТИВОДЕЙСТВИЯ ЛЕГАЛИЗАЦИИ (ОТМЫВАНИЮ) ДОХОДОВ, ПОЛУЧЕННЫХ ПРЕСТУПНЫМ ПУТЕМ,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ФИНАНСИРОВАНИЮ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ТЕРРОРИЗМА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591425" y="5750069"/>
            <a:ext cx="2743200" cy="365125"/>
          </a:xfrm>
        </p:spPr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7856077" y="5415650"/>
            <a:ext cx="3811980" cy="9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sz="1867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Управления по надзору за аудиторской деятельностью </a:t>
            </a:r>
          </a:p>
          <a:p>
            <a:pPr eaLnBrk="1" hangingPunct="1"/>
            <a:r>
              <a:rPr lang="ru-RU" sz="1867" dirty="0">
                <a:solidFill>
                  <a:srgbClr val="1C1C1C"/>
                </a:solidFill>
                <a:latin typeface="Times New Roman" panose="02020603050405020304" pitchFamily="18" charset="0"/>
                <a:ea typeface="Open Sans Condensed Light" charset="0"/>
                <a:cs typeface="Times New Roman" panose="02020603050405020304" pitchFamily="18" charset="0"/>
              </a:rPr>
              <a:t>Муромцева Л.Х.</a:t>
            </a:r>
          </a:p>
        </p:txBody>
      </p:sp>
    </p:spTree>
    <p:extLst>
      <p:ext uri="{BB962C8B-B14F-4D97-AF65-F5344CB8AC3E}">
        <p14:creationId xmlns:p14="http://schemas.microsoft.com/office/powerpoint/2010/main" xmlns="" val="1119062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Public\Pictures\Sample Pictures\Рисунок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847612" y="6538917"/>
            <a:ext cx="344388" cy="319083"/>
          </a:xfrm>
        </p:spPr>
        <p:txBody>
          <a:bodyPr/>
          <a:lstStyle/>
          <a:p>
            <a:pPr defTabSz="1219170">
              <a:defRPr/>
            </a:pPr>
            <a:fld id="{47EA9584-6FC9-446B-89E9-C9D48C4D1663}" type="slidenum">
              <a:rPr 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defTabSz="1219170">
                <a:defRPr/>
              </a:pPr>
              <a:t>2</a:t>
            </a:fld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101"/>
          <p:cNvSpPr txBox="1">
            <a:spLocks noChangeArrowheads="1"/>
          </p:cNvSpPr>
          <p:nvPr/>
        </p:nvSpPr>
        <p:spPr bwMode="auto">
          <a:xfrm>
            <a:off x="3494638" y="170327"/>
            <a:ext cx="8504263" cy="724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51" tIns="38876" rIns="77751" bIns="3887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ФЕДЕРАЛЬНОЕ КАЗНАЧЕЙСТВО В НАЦИОНАЛЬНОЙ СИСТЕМЕ</a:t>
            </a:r>
          </a:p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ПРОТИВОДЕЙСТВИЯ (ОТМЫВАНИЯ) ДОХОДОВ, ПОЛУЧЕННЫХ ПРЕСТУПНЫМ</a:t>
            </a:r>
          </a:p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ПУТЕМ, И ФИНАНСИРОВАНИЮ ТЕРРОРИЗМА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7422" y="959425"/>
            <a:ext cx="11468873" cy="584775"/>
          </a:xfrm>
          <a:prstGeom prst="rect">
            <a:avLst/>
          </a:prstGeom>
          <a:solidFill>
            <a:srgbClr val="8497B0"/>
          </a:solidFill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Федерального казначейства в рамках национальной системы противодействия легализации (отмыванию) доходов, полученных преступным путем, и финансированию терроризма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17422" y="1711105"/>
            <a:ext cx="4136471" cy="130968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оценка рисков хищения бюджетных средств при осуществлении поставщиками (подрядчиками, исполнителями) закупок товаров, работ и услуг для обеспечения государственных нужд, нецелевого и неэффективного расходования бюджетных средств, в том числе при исполнении заданий государственного оборонного заказа </a:t>
            </a: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Группа 26"/>
          <p:cNvGrpSpPr>
            <a:grpSpLocks/>
          </p:cNvGrpSpPr>
          <p:nvPr/>
        </p:nvGrpSpPr>
        <p:grpSpPr bwMode="auto">
          <a:xfrm>
            <a:off x="401273" y="3135991"/>
            <a:ext cx="11411984" cy="889004"/>
            <a:chOff x="4621427" y="3253946"/>
            <a:chExt cx="3122140" cy="461225"/>
          </a:xfrm>
        </p:grpSpPr>
        <p:sp>
          <p:nvSpPr>
            <p:cNvPr id="25" name="Равнобедренный треугольник 24"/>
            <p:cNvSpPr/>
            <p:nvPr/>
          </p:nvSpPr>
          <p:spPr bwMode="auto">
            <a:xfrm rot="10800000">
              <a:off x="4636914" y="3459339"/>
              <a:ext cx="3106653" cy="255832"/>
            </a:xfrm>
            <a:prstGeom prst="triangle">
              <a:avLst/>
            </a:prstGeom>
            <a:solidFill>
              <a:srgbClr val="BE6732">
                <a:alpha val="92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lnSpc>
                  <a:spcPct val="107000"/>
                </a:lnSpc>
                <a:defRPr/>
              </a:pPr>
              <a:endParaRPr lang="ru-RU" sz="1250" b="1" dirty="0">
                <a:solidFill>
                  <a:prstClr val="white"/>
                </a:solidFill>
                <a:latin typeface="Open Sans Condensed" pitchFamily="34" charset="0"/>
                <a:cs typeface="Arial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 bwMode="auto">
            <a:xfrm>
              <a:off x="4621427" y="3253946"/>
              <a:ext cx="3106653" cy="311289"/>
            </a:xfrm>
            <a:prstGeom prst="rect">
              <a:avLst/>
            </a:prstGeom>
            <a:solidFill>
              <a:srgbClr val="BE6732">
                <a:alpha val="92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lnSpc>
                  <a:spcPct val="107000"/>
                </a:lnSpc>
                <a:defRPr/>
              </a:pPr>
              <a:r>
                <a:rPr lang="ru-RU" sz="1250" b="1" dirty="0" smtClean="0">
                  <a:solidFill>
                    <a:prstClr val="whit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Совершенствование механизмов контроля, направленных на противодействие (отмывание) доходов, полученных преступным путем, и финансированию терроризма</a:t>
              </a:r>
              <a:endParaRPr lang="ru-RU" sz="125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4718815" y="1711105"/>
            <a:ext cx="3465518" cy="130968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оценка коррупционных рисков при исполнении сотрудниками Федерального казначейства должностных обязанностей </a:t>
            </a: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374455" y="1711105"/>
            <a:ext cx="3438800" cy="130968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и оценка рисков совершения операций (сделок) в кредитно-финансовой сфере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лиентами аудиторских организаций</a:t>
            </a: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498830" y="4088349"/>
            <a:ext cx="1941361" cy="1579120"/>
          </a:xfrm>
          <a:prstGeom prst="rect">
            <a:avLst/>
          </a:prstGeom>
          <a:solidFill>
            <a:srgbClr val="D2DEE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9" tIns="38875" rIns="77749" bIns="38875" anchor="ctr"/>
          <a:lstStyle/>
          <a:p>
            <a:pPr algn="ctr">
              <a:defRPr/>
            </a:pP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целевых средств, выделяемых из федерального бюджета</a:t>
            </a:r>
            <a:r>
              <a:rPr lang="en-US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2612532" y="4088349"/>
            <a:ext cx="2013789" cy="1579120"/>
          </a:xfrm>
          <a:prstGeom prst="rect">
            <a:avLst/>
          </a:prstGeom>
          <a:solidFill>
            <a:srgbClr val="D2DEE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9" tIns="38875" rIns="77749" bIns="38875" anchor="ctr"/>
          <a:lstStyle/>
          <a:p>
            <a:pPr algn="ctr">
              <a:defRPr/>
            </a:pP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правоприменительной практики по обеспечению прозрачности совершаемых операций</a:t>
            </a: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6987999" y="4088348"/>
            <a:ext cx="2278008" cy="1579121"/>
          </a:xfrm>
          <a:prstGeom prst="rect">
            <a:avLst/>
          </a:prstGeom>
          <a:solidFill>
            <a:srgbClr val="D2DEE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9" tIns="38875" rIns="77749" bIns="38875" anchor="ctr"/>
          <a:lstStyle/>
          <a:p>
            <a:pPr algn="ctr">
              <a:defRPr/>
            </a:pP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бюджетного мониторинга, направленного на выявление случаев завышения НМЦК и рисков неисполнения (нарушения условий) контрактов</a:t>
            </a: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9406550" y="4088349"/>
            <a:ext cx="2406706" cy="1579120"/>
          </a:xfrm>
          <a:prstGeom prst="rect">
            <a:avLst/>
          </a:prstGeom>
          <a:solidFill>
            <a:srgbClr val="D2DEE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9" tIns="38875" rIns="77749" bIns="38875" anchor="ctr"/>
          <a:lstStyle/>
          <a:p>
            <a:pPr algn="ctr">
              <a:defRPr/>
            </a:pP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риск-ориентированного подхода при планировании и проведении контрольных мероприятий в финансово-бюджетной сфере, направленных на выявление хищений, нецелевого расходования средств и др.</a:t>
            </a: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4745975" y="4088349"/>
            <a:ext cx="2077156" cy="1579120"/>
          </a:xfrm>
          <a:prstGeom prst="rect">
            <a:avLst/>
          </a:prstGeom>
          <a:solidFill>
            <a:srgbClr val="D2DEE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9" tIns="38875" rIns="77749" bIns="38875" anchor="ctr"/>
          <a:lstStyle/>
          <a:p>
            <a:pPr algn="ctr">
              <a:defRPr/>
            </a:pP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риск-ориентированного подхода при планировании и проведении внешнего качества работы аудиторских организаций</a:t>
            </a: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893C342D-F3AD-489B-ABC6-B603DC735B0A}"/>
              </a:ext>
            </a:extLst>
          </p:cNvPr>
          <p:cNvSpPr/>
          <p:nvPr/>
        </p:nvSpPr>
        <p:spPr bwMode="auto">
          <a:xfrm>
            <a:off x="401273" y="5763517"/>
            <a:ext cx="11411983" cy="952589"/>
          </a:xfrm>
          <a:prstGeom prst="rect">
            <a:avLst/>
          </a:prstGeom>
          <a:solidFill>
            <a:srgbClr val="FEDEC6"/>
          </a:solidFill>
          <a:ln>
            <a:noFill/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ctr"/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23453" y="5915209"/>
            <a:ext cx="107645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выявляемых нарушений показывает, что аудиторскими организациями, в основном допускаются нарушения, касающиеся ненадлежащего документирования проведенных процедур, неполучения надлежащих аудиторских доказательств, а также раскрытия в аудиторском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заключении</a:t>
            </a:r>
            <a:r>
              <a:rPr lang="ru-RU" sz="1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информации о выявленных в ходе аудита нарушениях клиентом требований ПОД/ФТ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0894" y="5534561"/>
            <a:ext cx="1030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8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5663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Public\Pictures\Sample Pictures\Рисунок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893C342D-F3AD-489B-ABC6-B603DC735B0A}"/>
              </a:ext>
            </a:extLst>
          </p:cNvPr>
          <p:cNvSpPr/>
          <p:nvPr/>
        </p:nvSpPr>
        <p:spPr bwMode="auto">
          <a:xfrm>
            <a:off x="344383" y="4225009"/>
            <a:ext cx="11625943" cy="2326822"/>
          </a:xfrm>
          <a:prstGeom prst="rect">
            <a:avLst/>
          </a:prstGeom>
          <a:solidFill>
            <a:srgbClr val="E6E6E6">
              <a:alpha val="88000"/>
            </a:srgbClr>
          </a:solid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сведений 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нарушении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аудируемым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лицом требований законодательства в области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ПОД/ФТ, а также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нерассмотрение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возможных нарушений допущения непрерывности деятельности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аудируемого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 в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наличия такой информации из внешних источников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нерассмотрении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аудитором такой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информации, при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выявленных в ходе аудита нарушений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законодательства в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ПОД/ФТ;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Невключение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документы планирования специальных тестов в области ПОД/ФТ;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Неполучение надлежащих и достаточного характера аудиторских доказательств в ходе аудита в области соблюдения аудитором требований ПОД/ФТ (в том числе,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внешних источников);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Ненаправление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запросов руководству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аудируемого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 в целях выяснения наличия у них сведений о фактически совершенных или подозреваемых недобросовестных действиях, а также факторах риска в области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ПОД/ФТ;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5.Ненадлежащее документальное оформление информации о фактах недобросовестных действий, которую аудитор довел до сведения руководства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аудируемого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собственника и в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случаях, установленных законодательством Российской Федерации, уполномоченных государственных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органов;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Ненадлежащее документирование выводов о соблюдении/несоблюдении требований в области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ПОД/ФТ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847612" y="6538917"/>
            <a:ext cx="344388" cy="319083"/>
          </a:xfrm>
        </p:spPr>
        <p:txBody>
          <a:bodyPr/>
          <a:lstStyle/>
          <a:p>
            <a:pPr defTabSz="1219170">
              <a:defRPr/>
            </a:pPr>
            <a:fld id="{47EA9584-6FC9-446B-89E9-C9D48C4D1663}" type="slidenum">
              <a:rPr 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defTabSz="1219170">
                <a:defRPr/>
              </a:pPr>
              <a:t>3</a:t>
            </a:fld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101"/>
          <p:cNvSpPr txBox="1">
            <a:spLocks noChangeArrowheads="1"/>
          </p:cNvSpPr>
          <p:nvPr/>
        </p:nvSpPr>
        <p:spPr bwMode="auto">
          <a:xfrm>
            <a:off x="3494638" y="170327"/>
            <a:ext cx="8504263" cy="94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51" tIns="38876" rIns="77751" bIns="3887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ПРОВЕРКА ТРЕБОВАНИЙ ЗАКОНОДАТЕЛЬСТВА РОССИЙСКОЙ ФЕДЕРАЦИИ В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СФЕРЕ ПРОТИВОДЕЙСТВИЯ ЛЕГАЛИЗАЦИИ (ОТМЫВАНИЯ) ДОХОДОВ, ПОЛУЧЕННЫХ ПРЕСТУПНЫМ ПУТЕМ, И ФИНАНСИРОВАНИЯ ТЕРРОРИЗМА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ВНЕШНЕГО КОНТРОЛЯ КАЧЕСТВА РАБОТЫ АУДИТОРСКИХ ОРГАНИЗАЦИЙ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4383" y="1208046"/>
            <a:ext cx="11625943" cy="523220"/>
          </a:xfrm>
          <a:prstGeom prst="rect">
            <a:avLst/>
          </a:prstGeom>
          <a:solidFill>
            <a:srgbClr val="8497B0"/>
          </a:solidFill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казначейством в рамках осуществления внешнего контроля качества работы аудиторских организаций проводится,</a:t>
            </a:r>
            <a:b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проверка соблюдения аудиторской организацией требований законодательства Российской Федерации в области ПОД/ФТ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98831" y="1833910"/>
            <a:ext cx="2928110" cy="1072729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 </a:t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30 декабря 2008 г. № 307-ФЗ</a:t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 аудиторской деятельности», Стандарты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аудиторской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Кодекс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этики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аудиторов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53044" y="1852711"/>
            <a:ext cx="1987903" cy="1060769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Минфина России в сфере ПОД/ФТ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839199" y="1845866"/>
            <a:ext cx="3122847" cy="1072729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60000" algn="ctr"/>
            <a:endParaRPr lang="ru-RU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 algn="ctr"/>
            <a:endParaRPr lang="ru-RU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Внутрифирменные документы аудиторской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устанавливающие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 соблюдения </a:t>
            </a:r>
            <a:r>
              <a:rPr lang="ru-RU" sz="1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аудируемыми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лицами и самой аудиторской организацией требований ПОД/ФТ</a:t>
            </a:r>
          </a:p>
          <a:p>
            <a:pPr indent="360000"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 algn="ctr"/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Группа 26"/>
          <p:cNvGrpSpPr>
            <a:grpSpLocks/>
          </p:cNvGrpSpPr>
          <p:nvPr/>
        </p:nvGrpSpPr>
        <p:grpSpPr bwMode="auto">
          <a:xfrm>
            <a:off x="344383" y="3135993"/>
            <a:ext cx="11654518" cy="394295"/>
            <a:chOff x="4621427" y="3253946"/>
            <a:chExt cx="3122140" cy="461225"/>
          </a:xfrm>
        </p:grpSpPr>
        <p:sp>
          <p:nvSpPr>
            <p:cNvPr id="25" name="Равнобедренный треугольник 24"/>
            <p:cNvSpPr/>
            <p:nvPr/>
          </p:nvSpPr>
          <p:spPr bwMode="auto">
            <a:xfrm rot="10800000">
              <a:off x="4636914" y="3459339"/>
              <a:ext cx="3106653" cy="255832"/>
            </a:xfrm>
            <a:prstGeom prst="triangle">
              <a:avLst/>
            </a:prstGeom>
            <a:solidFill>
              <a:srgbClr val="BE6732">
                <a:alpha val="92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lnSpc>
                  <a:spcPct val="107000"/>
                </a:lnSpc>
                <a:defRPr/>
              </a:pPr>
              <a:endParaRPr lang="ru-RU" sz="1300" b="1" dirty="0">
                <a:solidFill>
                  <a:schemeClr val="bg1"/>
                </a:solidFill>
                <a:latin typeface="Open Sans Condensed" pitchFamily="34" charset="0"/>
                <a:cs typeface="Arial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 bwMode="auto">
            <a:xfrm>
              <a:off x="4621427" y="3253946"/>
              <a:ext cx="3106653" cy="311289"/>
            </a:xfrm>
            <a:prstGeom prst="rect">
              <a:avLst/>
            </a:prstGeom>
            <a:solidFill>
              <a:srgbClr val="BE6732">
                <a:alpha val="92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lnSpc>
                  <a:spcPct val="107000"/>
                </a:lnSpc>
                <a:defRPr/>
              </a:pPr>
              <a:r>
                <a:rPr lang="ru-RU" sz="15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Выявлено нарушений</a:t>
              </a:r>
              <a:endParaRPr lang="ru-RU" sz="15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98267371"/>
              </p:ext>
            </p:extLst>
          </p:nvPr>
        </p:nvGraphicFramePr>
        <p:xfrm>
          <a:off x="1330859" y="3678033"/>
          <a:ext cx="9506137" cy="4230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7704"/>
                <a:gridCol w="1449093"/>
                <a:gridCol w="1651510"/>
                <a:gridCol w="1501372"/>
                <a:gridCol w="1643229"/>
                <a:gridCol w="1643229"/>
              </a:tblGrid>
              <a:tr h="211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8497B0"/>
                    </a:solidFill>
                  </a:tcPr>
                </a:tc>
              </a:tr>
              <a:tr h="211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6094594" y="1852711"/>
            <a:ext cx="2502595" cy="1072729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документы, разрабатываемые Саморегулируемыми организациями аудиторов для своих членов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7133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88" y="9596"/>
            <a:ext cx="12193588" cy="5581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3141994" y="212455"/>
            <a:ext cx="87725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55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ЗАКОНОДАТЕЛЬСТВА В </a:t>
            </a:r>
            <a:r>
              <a:rPr lang="ru-RU" sz="155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СФЕРЕ </a:t>
            </a:r>
            <a:r>
              <a:rPr lang="ru-RU" sz="155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55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5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ПРОТИВОДЕЙСТВИЯ </a:t>
            </a:r>
            <a:r>
              <a:rPr lang="ru-RU" sz="155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ЛЕГАЛИЗАЦИИ (ОТМЫВАНИЯ) ДОХОДОВ, </a:t>
            </a:r>
            <a:r>
              <a:rPr lang="ru-RU" sz="155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ПОЛУЧЕННЫХ </a:t>
            </a:r>
            <a:r>
              <a:rPr lang="ru-RU" sz="155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ПРЕСТУПНЫМ ПУТЕМ, И ФИНАНСИРОВАНИЯ </a:t>
            </a:r>
            <a:r>
              <a:rPr lang="ru-RU" sz="155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ТЕРРОРИЗМА</a:t>
            </a:r>
            <a:r>
              <a:rPr lang="ru-RU" sz="155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2018 ГОДУ</a:t>
            </a:r>
            <a:endParaRPr lang="ru-RU" sz="155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9430" y="1004015"/>
            <a:ext cx="11461687" cy="646331"/>
          </a:xfrm>
          <a:prstGeom prst="rect">
            <a:avLst/>
          </a:prstGeom>
          <a:solidFill>
            <a:srgbClr val="8497B0"/>
          </a:solidFill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23 апреля 2018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№ 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112-ФЗ «О внесении изменений в Федеральный закон «О противодействии легализации (отмыванию) доходов, полученных преступным путем, и финансированию терроризма» и статью 13 Федерального закона 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аудиторской деятельности</a:t>
            </a:r>
            <a:r>
              <a:rPr lang="ru-RU" sz="1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379431" y="1643823"/>
            <a:ext cx="5263488" cy="563918"/>
          </a:xfrm>
          <a:prstGeom prst="rect">
            <a:avLst/>
          </a:prstGeom>
          <a:solidFill>
            <a:srgbClr val="E6E6E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7 августа 2001 г.  № 115-ФЗ</a:t>
            </a:r>
            <a:b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противодействии легализации (отмыванию) доходов, полученных преступным путем, и финансированию терроризма»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379433" y="2199552"/>
            <a:ext cx="5263486" cy="1721305"/>
          </a:xfrm>
          <a:prstGeom prst="rect">
            <a:avLst/>
          </a:prstGeom>
          <a:solidFill>
            <a:srgbClr val="D2DEE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9" tIns="38875" rIns="77749" bIns="38875" anchor="ctr"/>
          <a:lstStyle/>
          <a:p>
            <a:pPr algn="ctr">
              <a:defRPr/>
            </a:pP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7.1 Права и обязанности иных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 дополнена пунктом:</a:t>
            </a:r>
            <a:b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Аудиторские организации, индивидуальные аудиторы при оказании аудиторских услуг при наличии любых оснований полагать, что сделки или финансовые операции </a:t>
            </a:r>
            <a:r>
              <a:rPr lang="ru-RU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аудируемого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 могли или могут быть осуществлены в целях легализации (отмывания) доходов, полученных преступным путем, или финансирования терроризма, обязаны уведомить об этом уполномоченный орган.</a:t>
            </a:r>
          </a:p>
          <a:p>
            <a:pPr algn="ctr">
              <a:defRPr/>
            </a:pPr>
            <a:r>
              <a:rPr lang="en-US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5840627" y="1641129"/>
            <a:ext cx="6000489" cy="566303"/>
          </a:xfrm>
          <a:prstGeom prst="rect">
            <a:avLst/>
          </a:prstGeom>
          <a:solidFill>
            <a:srgbClr val="E6E6E6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anchor="ctr"/>
          <a:lstStyle/>
          <a:p>
            <a:pPr algn="ctr">
              <a:defRPr/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30 декабря 2008 г.</a:t>
            </a:r>
            <a:b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307-ФЗ «Об аудиторской деятельности»</a:t>
            </a:r>
            <a:endParaRPr lang="ru-RU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5840627" y="2206691"/>
            <a:ext cx="6000490" cy="1714520"/>
          </a:xfrm>
          <a:prstGeom prst="rect">
            <a:avLst/>
          </a:prstGeom>
          <a:solidFill>
            <a:srgbClr val="D2DEE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9" tIns="38875" rIns="77749" bIns="38875" anchor="ctr"/>
          <a:lstStyle/>
          <a:p>
            <a:pPr algn="ctr">
              <a:defRPr/>
            </a:pP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2 статьи 13 Права и обязанности аудиторской организации, индивидуального аудитора дополнена пунктом:</a:t>
            </a:r>
          </a:p>
          <a:p>
            <a:pPr algn="ctr">
              <a:defRPr/>
            </a:pP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При оказании аудиторских услуг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аудиторские организации обязаны:</a:t>
            </a:r>
          </a:p>
          <a:p>
            <a:pPr algn="ctr">
              <a:defRPr/>
            </a:pP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…3.2 уведомлять о возникновении любых оснований полагать, что сделки или финансовые операции </a:t>
            </a:r>
            <a:r>
              <a:rPr lang="ru-RU" sz="1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аудируемого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 могли или могут быть осуществлены в целях легализации (отмывания) доходов, полученных преступным путем, или финансирования терроризма, федеральный орган исполнительной власти, осуществляющий функции по выработке государственной политики и нормативно-правовому регулированию в сфере противодействия легализации (отмыванию) доходов, полученных преступным путем, и финансированию терроризма, в порядке, установленном Федеральным законом № 115-ФЗ </a:t>
            </a:r>
            <a:b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противодействии легализации (отмыванию) доходов, полученных преступным путем, и финансированию терроризма»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00160237"/>
              </p:ext>
            </p:extLst>
          </p:nvPr>
        </p:nvGraphicFramePr>
        <p:xfrm>
          <a:off x="340996" y="4302379"/>
          <a:ext cx="11573522" cy="25493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73522"/>
              </a:tblGrid>
              <a:tr h="2119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нарушений (недостатков)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6" marR="6846" marT="6846" marB="0" anchor="ctr">
                    <a:solidFill>
                      <a:srgbClr val="8497B0"/>
                    </a:solidFill>
                  </a:tcPr>
                </a:tc>
              </a:tr>
              <a:tr h="763934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Неуведомление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федерального органа исполнительной власти, осуществляющего функции по выработке государственной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политики 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нормативно-правовому регулированию в сфере противодействия легализации (отмыванию) доходов, полученных преступным путем, и финансированию терроризма, в порядке, установленном Федеральным законом от 7 августа 2001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 №115-ФЗ 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«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противодействии легализации (отмыванию) доходов, полученных преступным путем, и финансированию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терроризма», о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возникновении любых оснований полагать, что сделки или финансовые операции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аудируемого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лица могли или могут быть осуществлены в целях легализации (отмывания) доходов, полученных преступным путем, или финансирования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терроризма (п. 3.2 ч. 2 статьи 13 Федерального закона № 307-ФЗ, ч. 2.1 ст. 7.1 Федерального закона № 115-ФЗ)</a:t>
                      </a: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10246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Сокрытие сведений о деловой репутации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бенефициарных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владельцев аудиторской организации, в том числе касающихся их привлечения к уголовной ответственности за умышленные преступления, либо вовлеченности в экстремистскую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деятельность 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(или) деятельность по легализации (отмыванию) доходов, полученных преступным путем, и финансированию терроризма, в том числе при вступлении в саморегулируемую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организацию аудиторов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при участи  в конкурсных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процедурах (Ст. 6.1 Федерального закона № 115-ФЗ, ст. 18 Федерального закона № 307-ФЗ, п. 1.23, 1.24, 1.42, 1.43 Кодекса профессиональной этики аудиторов)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08959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Сокрытие сведений о деловой репутации аудитора, в том числе являющегося руководителем или представителем коллегиального исполнительного органа аудиторской организации, касающихся его привлечения к уголовной ответственности за умышленные преступления, а также привлечения к уголовной ответственности за умышленные преступления, либо вовлеченности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/>
                      </a:r>
                      <a:b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экстремистскую деятельность  и (или) деятельность по легализации (отмыванию) доходов, полученных преступным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путем, и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финансированию терроризма при вступлении в саморегулируемую организацию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аудиторов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Ст. 6.1 Федерального закона № 115-ФЗ, ст. 18 Федерального закона № 307-ФЗ, п. 1.23, 1.24, 1.42, 1.43 Кодекса профессиональной этики аудиторов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62829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Аудиторская 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организация</a:t>
                      </a:r>
                      <a:r>
                        <a:rPr lang="ru-RU" sz="10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разгласила </a:t>
                      </a:r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факт передачи в уполномоченный орган информации, указанной в пункте 2 статьи 7.1 Федерального закона № 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115-ФЗ (Ч. 4 ст. 7.1 Федерального закона № 115-ФЗ)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64757"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Аудиторская организация не осуществила регистрацию в личном кабинете уполномоченного органа (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Росфинмониторинга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(Ст. 7.1 Федерального закона № 115-ФЗ)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1F15CBE-8FA7-4CDA-9848-8532FDDA4312}" type="slidenum">
              <a:rPr lang="ru-RU" b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ru-RU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657029" y="3937685"/>
            <a:ext cx="2163901" cy="354227"/>
          </a:xfrm>
          <a:prstGeom prst="downArrow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656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C:\Users\Public\Pictures\Sample Pictures\Рисунок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516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847612" y="6538917"/>
            <a:ext cx="344388" cy="319083"/>
          </a:xfrm>
        </p:spPr>
        <p:txBody>
          <a:bodyPr/>
          <a:lstStyle/>
          <a:p>
            <a:pPr defTabSz="1219170">
              <a:defRPr/>
            </a:pPr>
            <a:fld id="{47EA9584-6FC9-446B-89E9-C9D48C4D1663}" type="slidenum">
              <a:rPr 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defTabSz="1219170">
                <a:defRPr/>
              </a:pPr>
              <a:t>5</a:t>
            </a:fld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101"/>
          <p:cNvSpPr txBox="1">
            <a:spLocks noChangeArrowheads="1"/>
          </p:cNvSpPr>
          <p:nvPr/>
        </p:nvSpPr>
        <p:spPr bwMode="auto">
          <a:xfrm>
            <a:off x="2331436" y="177639"/>
            <a:ext cx="9757272" cy="724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51" tIns="38876" rIns="77751" bIns="3887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МЕЖДУНАРОДНОЙ ОЦЕНКЕ ЭФФЕКТИВНОСТИ </a:t>
            </a:r>
          </a:p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НАЦИОНАЛЬНОЙ СИСТЕМЫ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СФЕРЕ ПРОТИВОДЕЙСТВИЯ </a:t>
            </a:r>
            <a:r>
              <a:rPr lang="ru-RU" sz="1400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ЛЕГАЛИЗАЦИИ (ОТМЫВАНИЯ) </a:t>
            </a:r>
            <a:r>
              <a:rPr lang="ru-RU" sz="14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</a:t>
            </a:r>
            <a:r>
              <a:rPr lang="ru-RU" sz="1400" b="1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ПОЛУЧЕННЫХ ПРЕСТУПНЫМ ПУТЕМ, И ФИНАНСИРОВАНИЯ ТЕРРОРИЗМА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4384" y="914601"/>
            <a:ext cx="11461336" cy="738664"/>
          </a:xfrm>
          <a:prstGeom prst="rect">
            <a:avLst/>
          </a:prstGeom>
          <a:solidFill>
            <a:srgbClr val="8497B0"/>
          </a:solidFill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казначейство совместно с Минфином России и </a:t>
            </a:r>
            <a:r>
              <a:rPr lang="ru-RU" sz="14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Росфинмониторингом</a:t>
            </a:r>
            <a:r>
              <a:rPr 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осуществляют подготовку к предстоящей оценке эффективности национальной системы ПОД/ФТ (противодействия отмыванию доходов, полученных преступным путем, </a:t>
            </a:r>
            <a:br>
              <a:rPr 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финансированию терроризма) в области аудиторской деятельности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39529" y="3353740"/>
            <a:ext cx="11450107" cy="319609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Сформированы показатели оценки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ФАТФ в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аудиторской деятельности НР 3 и НР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и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самооценка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39529" y="2116049"/>
            <a:ext cx="11461336" cy="1186614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Создана и осуществляет деятельность Рабочая группа по вопросам вовлеченности аудиторских организаций в предстоящую оценку ФАТФ и соблюдения ими требований Федерального закона от 7 августа 2001 г. № 115-ФЗ «О противодействии легализации (отмыванию) доходов, полученных преступным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путем, и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финансированию терроризма» с целью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совершенствования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внешнего контроля качества работы аудиторских организаций,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вовлечения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аудиторских организаций в </a:t>
            </a:r>
            <a:r>
              <a:rPr lang="ru-RU" sz="1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антиотмывочную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систему,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предупреждения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в области ПОД/ФТ,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сбора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обобщения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сведений, необходимых для успешного прохождения Российской Федерацией оценки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ФАТФ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="" xmlns:a16="http://schemas.microsoft.com/office/drawing/2014/main" id="{893C342D-F3AD-489B-ABC6-B603DC735B0A}"/>
              </a:ext>
            </a:extLst>
          </p:cNvPr>
          <p:cNvSpPr/>
          <p:nvPr/>
        </p:nvSpPr>
        <p:spPr bwMode="auto">
          <a:xfrm>
            <a:off x="1955549" y="3701924"/>
            <a:ext cx="9834087" cy="2013076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Подготовлены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внесению изменений в статью 2 законопроекта «О внесении изменений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статьи 71 и 73 Федерального закона № 115-ФЗ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algn="just"/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Согласованы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уточнения показателей оценки ФАТФ в области аудиторской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(в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в части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категоризации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 аудиторской деятельности по уровню риска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Проведена самооценка по показателям</a:t>
            </a:r>
          </a:p>
          <a:p>
            <a:pPr algn="just"/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Проведены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межрегиональные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ПОД/ФТ для аудиторских организаций и ревизоров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участием </a:t>
            </a:r>
            <a:r>
              <a:rPr lang="ru-RU" sz="11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Росфинмониторинга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Минфина России и СРО аудиторов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just"/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Подготовлены предложения по критериям оценки аудиторами операций и сделок на предмет их осуществления в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целях легализации преступных доходов и финансированию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терроризма, ведется работа по подготовке Методических рекомендаций по осуществлению контроля за соблюдением аудиторскими организациями законодательства РФ в сфере ПОД/ФТ</a:t>
            </a:r>
          </a:p>
          <a:p>
            <a:pPr indent="360000" algn="just"/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Подготовлена и направлена в Минфин информация в части деятельности Федерального казначейства по Вопроснику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противодействия </a:t>
            </a:r>
            <a:r>
              <a:rPr lang="ru-RU" sz="11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легализации (отмыванию) доходов, полученных преступным путем, и финансированию </a:t>
            </a:r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терроризма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580487" y="1653265"/>
            <a:ext cx="2367196" cy="425513"/>
          </a:xfrm>
          <a:prstGeom prst="downArrow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344385" y="3856899"/>
            <a:ext cx="1421041" cy="1771133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мая 2017 г.</a:t>
            </a:r>
          </a:p>
          <a:p>
            <a:pPr algn="ctr"/>
            <a:r>
              <a:rPr lang="ru-RU" sz="12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июня 2017 г.</a:t>
            </a:r>
          </a:p>
          <a:p>
            <a:pPr algn="ctr"/>
            <a:r>
              <a:rPr lang="ru-RU" sz="12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ноября 2017 г.</a:t>
            </a:r>
          </a:p>
          <a:p>
            <a:pPr algn="ctr"/>
            <a:r>
              <a:rPr lang="ru-RU" sz="125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125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июня 2018 г</a:t>
            </a:r>
            <a:r>
              <a:rPr lang="ru-RU" sz="125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125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июня 2018 г.</a:t>
            </a:r>
            <a:endParaRPr lang="ru-RU" sz="125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344384" y="5790707"/>
            <a:ext cx="11445251" cy="1007422"/>
          </a:xfrm>
          <a:prstGeom prst="rect">
            <a:avLst/>
          </a:prstGeom>
          <a:solidFill>
            <a:srgbClr val="FEDEC6"/>
          </a:solidFill>
          <a:ln>
            <a:noFill/>
          </a:ln>
          <a:effectLst>
            <a:softEdge rad="0"/>
          </a:effectLst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/>
          <a:p>
            <a:pPr algn="just" defTabSz="342892" fontAlgn="ctr">
              <a:defRPr/>
            </a:pPr>
            <a:endParaRPr lang="ru-RU" sz="13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76591" y="5790280"/>
            <a:ext cx="107575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342892" fontAlgn="ctr"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по снижению рисков ОД/ФТ</a:t>
            </a:r>
          </a:p>
          <a:p>
            <a:pPr marL="285750" indent="-285750" algn="just" defTabSz="342892" fontAlgn="ctr">
              <a:buFont typeface="Wingdings" panose="05000000000000000000" pitchFamily="2" charset="2"/>
              <a:buChar char="ü"/>
              <a:defRPr/>
            </a:pP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информации, полученной в ходе ВККР АО</a:t>
            </a:r>
          </a:p>
          <a:p>
            <a:pPr marL="285750" indent="-285750" algn="just" defTabSz="342892" fontAlgn="ctr">
              <a:buFont typeface="Wingdings" panose="05000000000000000000" pitchFamily="2" charset="2"/>
              <a:buChar char="ü"/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выявленных фактов несоблюдения </a:t>
            </a:r>
            <a:r>
              <a:rPr lang="ru-RU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аудируемыми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лицами и аудиторскими организациями требований законодательства в сфере ПОД/ФТ </a:t>
            </a:r>
          </a:p>
          <a:p>
            <a:pPr marL="285750" indent="-285750" algn="just" defTabSz="342892" fontAlgn="ctr">
              <a:buFont typeface="Wingdings" panose="05000000000000000000" pitchFamily="2" charset="2"/>
              <a:buChar char="ü"/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Обобщение и систематизация выявленных нарушений в сфере ПОД/ФТ</a:t>
            </a:r>
          </a:p>
          <a:p>
            <a:pPr marL="285750" indent="-285750" algn="just" defTabSz="342892" fontAlgn="ctr">
              <a:buFont typeface="Wingdings" panose="05000000000000000000" pitchFamily="2" charset="2"/>
              <a:buChar char="ü"/>
              <a:defRPr/>
            </a:pP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</a:t>
            </a: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уполномоченного органа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4385" y="5809757"/>
            <a:ext cx="332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0143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 descr="C:\Users\Public\Pictures\Sample Pictures\Рисунок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1469" y="46997"/>
            <a:ext cx="12192000" cy="516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847612" y="6538917"/>
            <a:ext cx="344388" cy="319083"/>
          </a:xfrm>
        </p:spPr>
        <p:txBody>
          <a:bodyPr/>
          <a:lstStyle/>
          <a:p>
            <a:pPr defTabSz="1219170">
              <a:defRPr/>
            </a:pPr>
            <a:fld id="{47EA9584-6FC9-446B-89E9-C9D48C4D1663}" type="slidenum">
              <a:rPr 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defTabSz="1219170">
                <a:defRPr/>
              </a:pPr>
              <a:t>6</a:t>
            </a:fld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101"/>
          <p:cNvSpPr txBox="1">
            <a:spLocks noChangeArrowheads="1"/>
          </p:cNvSpPr>
          <p:nvPr/>
        </p:nvSpPr>
        <p:spPr bwMode="auto">
          <a:xfrm>
            <a:off x="3494637" y="161274"/>
            <a:ext cx="8504263" cy="724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51" tIns="38876" rIns="77751" bIns="3887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МЕХАНИЗМОВ КОНТРОЛЯ, НАПРАВЛЕННЫХ </a:t>
            </a:r>
            <a:b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ПРОТИВОДЕЙСТВИЕ (ОТМЫВАНИЕ) ДОХОДОВ, ПОЛУЧЕННЫХ ПРЕСТУПНЫМ 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ПУТЕМ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ФИНАНСИРОВАНИЮ ТЕРРОРИЗМА </a:t>
            </a: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470445" y="1320674"/>
            <a:ext cx="3259583" cy="1719314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целевых средств, выделяемых </a:t>
            </a:r>
            <a:b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федерального бюджета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351549" y="1293515"/>
            <a:ext cx="3259583" cy="1719314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правоприменительной практики по обеспечению прозрачности совершаемых операций </a:t>
            </a: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8150800" y="1293514"/>
            <a:ext cx="3259583" cy="1719313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бюджетного мониторинга, направленного </a:t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выявление случаев завышения НМЦК </a:t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рисков неисполнения (нарушения условий) контрактов </a:t>
            </a: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1136823" y="4563566"/>
            <a:ext cx="4120222" cy="2027330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риск-ориентированного подхода при планировании и проведении контрольных мероприятий в финансово-бюджетной сфере, направленных на выявление хищений, нецелевого расходования средств и др.</a:t>
            </a: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6937637" y="4534332"/>
            <a:ext cx="3854094" cy="2056564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риск-ориентированного подхода при планировании и проведении внешнего контроля качества работы аудиторских организаций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64591" y="3394589"/>
            <a:ext cx="3567066" cy="783193"/>
          </a:xfrm>
          <a:prstGeom prst="roundRect">
            <a:avLst/>
          </a:prstGeom>
          <a:solidFill>
            <a:srgbClr val="8497B0"/>
          </a:solidFill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b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2480651" y="3039989"/>
            <a:ext cx="1683940" cy="373098"/>
          </a:xfrm>
          <a:prstGeom prst="straightConnector1">
            <a:avLst/>
          </a:prstGeom>
          <a:ln w="31750" cmpd="sng">
            <a:solidFill>
              <a:srgbClr val="8497B0"/>
            </a:solidFill>
            <a:prstDash val="solid"/>
            <a:headEnd type="oval"/>
            <a:tailEnd type="stealth" w="lg" len="lg"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5948124" y="3012829"/>
            <a:ext cx="0" cy="381760"/>
          </a:xfrm>
          <a:prstGeom prst="straightConnector1">
            <a:avLst/>
          </a:prstGeom>
          <a:ln w="31750" cmpd="sng">
            <a:solidFill>
              <a:srgbClr val="8497B0"/>
            </a:solidFill>
            <a:prstDash val="solid"/>
            <a:headEnd type="oval"/>
            <a:tailEnd type="stealth" w="lg" len="lg"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7686392" y="3039989"/>
            <a:ext cx="1548224" cy="373098"/>
          </a:xfrm>
          <a:prstGeom prst="straightConnector1">
            <a:avLst/>
          </a:prstGeom>
          <a:ln w="31750" cmpd="sng">
            <a:solidFill>
              <a:srgbClr val="8497B0"/>
            </a:solidFill>
            <a:prstDash val="solid"/>
            <a:headEnd type="oval"/>
            <a:tailEnd type="stealth" w="lg" len="lg"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23" idx="0"/>
          </p:cNvCxnSpPr>
          <p:nvPr/>
        </p:nvCxnSpPr>
        <p:spPr>
          <a:xfrm flipH="1">
            <a:off x="3196934" y="4177782"/>
            <a:ext cx="967660" cy="385784"/>
          </a:xfrm>
          <a:prstGeom prst="straightConnector1">
            <a:avLst/>
          </a:prstGeom>
          <a:ln w="31750" cmpd="sng">
            <a:solidFill>
              <a:srgbClr val="8497B0"/>
            </a:solidFill>
            <a:prstDash val="solid"/>
            <a:headEnd type="oval"/>
            <a:tailEnd type="stealth" w="lg" len="lg"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731657" y="4177782"/>
            <a:ext cx="896295" cy="356550"/>
          </a:xfrm>
          <a:prstGeom prst="straightConnector1">
            <a:avLst/>
          </a:prstGeom>
          <a:ln w="31750" cmpd="sng">
            <a:solidFill>
              <a:srgbClr val="8497B0"/>
            </a:solidFill>
            <a:prstDash val="solid"/>
            <a:headEnd type="oval"/>
            <a:tailEnd type="stealth" w="lg" len="lg"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79484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Public\Pictures\Sample Pictures\Рисунок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847612" y="6538917"/>
            <a:ext cx="344388" cy="319083"/>
          </a:xfrm>
        </p:spPr>
        <p:txBody>
          <a:bodyPr/>
          <a:lstStyle/>
          <a:p>
            <a:pPr defTabSz="1219170">
              <a:defRPr/>
            </a:pPr>
            <a:fld id="{47EA9584-6FC9-446B-89E9-C9D48C4D1663}" type="slidenum">
              <a:rPr lang="ru-RU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 defTabSz="1219170">
                <a:defRPr/>
              </a:pPr>
              <a:t>7</a:t>
            </a:fld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2321" y="963615"/>
            <a:ext cx="11364343" cy="338554"/>
          </a:xfrm>
          <a:prstGeom prst="rect">
            <a:avLst/>
          </a:prstGeom>
          <a:solidFill>
            <a:srgbClr val="8497B0"/>
          </a:solidFill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Противодействие отмыванию преступных доходов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32324" y="2105047"/>
            <a:ext cx="3329314" cy="855435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разработки финансовых мер </a:t>
            </a:r>
            <a:b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борьбе с отмыванием денег (ФАТФ)</a:t>
            </a:r>
          </a:p>
        </p:txBody>
      </p:sp>
      <p:sp>
        <p:nvSpPr>
          <p:cNvPr id="27" name="TextBox 101"/>
          <p:cNvSpPr txBox="1">
            <a:spLocks noChangeArrowheads="1"/>
          </p:cNvSpPr>
          <p:nvPr/>
        </p:nvSpPr>
        <p:spPr bwMode="auto">
          <a:xfrm>
            <a:off x="3494638" y="317304"/>
            <a:ext cx="8504263" cy="509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51" tIns="38876" rIns="77751" bIns="38876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defTabSz="1219170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ПРОВЕДЕНИЕ ВЗАИМНЫХ ОЦЕНОК ГРУППОЙ РАЗРАБОТКИ ФИНАНСОВЫХ МЕР ПО БОРЬБЕ С ОТМЫВАНИЕМ ДЕНЕГ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8467349" y="2105047"/>
            <a:ext cx="3329314" cy="855435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Евразийская группа по противодействию легализации преступных доходов </a:t>
            </a:r>
            <a:b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финансирования терроризма (ЕАГ)</a:t>
            </a: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264182" y="2105047"/>
            <a:ext cx="3799459" cy="855435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экспертов Совета Европы по оценке мер противодействия легализации преступных доходов и финансированию терроризма (МАНИВЭЛ)</a:t>
            </a: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4581693" y="1441737"/>
            <a:ext cx="3280443" cy="408583"/>
          </a:xfrm>
          <a:prstGeom prst="rect">
            <a:avLst/>
          </a:prstGeom>
          <a:solidFill>
            <a:srgbClr val="D2DEE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9" tIns="38875" rIns="77749" bIns="38875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Российская Федерация</a:t>
            </a:r>
          </a:p>
        </p:txBody>
      </p:sp>
      <p:sp>
        <p:nvSpPr>
          <p:cNvPr id="55" name="Прямоугольник 54"/>
          <p:cNvSpPr/>
          <p:nvPr/>
        </p:nvSpPr>
        <p:spPr bwMode="auto">
          <a:xfrm>
            <a:off x="432321" y="3158507"/>
            <a:ext cx="11364343" cy="584775"/>
          </a:xfrm>
          <a:prstGeom prst="rect">
            <a:avLst/>
          </a:prstGeom>
          <a:solidFill>
            <a:srgbClr val="8497B0"/>
          </a:solidFill>
          <a:effectLst>
            <a:outerShdw blurRad="50800" dist="50800" dir="5400000" sx="1000" sy="1000" algn="ctr" rotWithShape="0">
              <a:srgbClr val="000000"/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ФАТФ проводит четвертый раунд взаимных оценок своих членов на основе Рекомендаций ФАТФ (2012 г.) </a:t>
            </a:r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Методологии оценки соответствия Рекомендациям ФАТФ и эффективности систем ПОД/ФТ (2013 г.)  </a:t>
            </a:r>
          </a:p>
        </p:txBody>
      </p:sp>
      <p:sp>
        <p:nvSpPr>
          <p:cNvPr id="57" name="Прямоугольник 56"/>
          <p:cNvSpPr/>
          <p:nvPr/>
        </p:nvSpPr>
        <p:spPr bwMode="auto">
          <a:xfrm>
            <a:off x="432323" y="3935304"/>
            <a:ext cx="4683373" cy="752025"/>
          </a:xfrm>
          <a:prstGeom prst="rect">
            <a:avLst/>
          </a:prstGeom>
          <a:solidFill>
            <a:srgbClr val="D2DEE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9" tIns="38875" rIns="77749" bIns="38875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оценок включает два взаимосвязанных компонента</a:t>
            </a: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432321" y="4749682"/>
            <a:ext cx="4683376" cy="916211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 технического соответствия будет оценивать, вступили в силу и действуют ли необходимые законы, положения или другие необходимые меры, а также существуют ли поддерживающие институциональные рамки ПОД/ФТ</a:t>
            </a: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432322" y="5753197"/>
            <a:ext cx="4683374" cy="841973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 эффективности будет оценивать работу систем ПОД/ФТ и степень, в которой страна достигает определенного набора результатов</a:t>
            </a:r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5272217" y="3935302"/>
            <a:ext cx="6524446" cy="752027"/>
          </a:xfrm>
          <a:prstGeom prst="rect">
            <a:avLst/>
          </a:prstGeom>
          <a:solidFill>
            <a:srgbClr val="D2DEE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49" tIns="38875" rIns="77749" bIns="38875" anchor="ctr"/>
          <a:lstStyle/>
          <a:p>
            <a:pPr algn="ctr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принципы и цели, которые определяют взаимные оценки ФАТФ,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оценки ПОД/ФТ, проводимые региональными органами ФАТФ (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FSRB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МВФ или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Всемирным банком должны: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5329881" y="4766131"/>
            <a:ext cx="6466783" cy="1829039"/>
          </a:xfrm>
          <a:prstGeom prst="rect">
            <a:avLst/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50000">
                <a:schemeClr val="bg1">
                  <a:lumMod val="95000"/>
                </a:schemeClr>
              </a:gs>
              <a:gs pos="99000">
                <a:schemeClr val="tx2">
                  <a:lumMod val="40000"/>
                  <a:lumOff val="60000"/>
                  <a:alpha val="34000"/>
                </a:schemeClr>
              </a:gs>
            </a:gsLst>
            <a:lin ang="5400000" scaled="0"/>
          </a:gradFill>
          <a:effectLst>
            <a:glow rad="101600">
              <a:schemeClr val="bg2">
                <a:alpha val="38000"/>
              </a:schemeClr>
            </a:glow>
            <a:softEdge rad="2032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своевременное предоставление объективных и точных отчетов;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прозрачность и равенство обращения с точки зрения процесса оценки для всех стран;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четкими и прозрачными, поощрять внедрение более качественных стандартов, выявлять и продвигать эффективную практику и предупреждать государства и частный сектор об областях, нуждающихся в укреплении;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достаточно эффективными, чтобы гарантировать отсутствие излишних задержек или дублирования в процессах, а также обеспечить эффективное использование ресурсов 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096981" y="1964602"/>
            <a:ext cx="7825617" cy="0"/>
          </a:xfrm>
          <a:prstGeom prst="line">
            <a:avLst/>
          </a:prstGeom>
          <a:ln w="28575"/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156599" y="1850319"/>
            <a:ext cx="0" cy="105230"/>
          </a:xfrm>
          <a:prstGeom prst="line">
            <a:avLst/>
          </a:prstGeom>
          <a:ln w="28575"/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endCxn id="19" idx="0"/>
          </p:cNvCxnSpPr>
          <p:nvPr/>
        </p:nvCxnSpPr>
        <p:spPr>
          <a:xfrm>
            <a:off x="2096981" y="1964602"/>
            <a:ext cx="0" cy="140445"/>
          </a:xfrm>
          <a:prstGeom prst="straightConnector1">
            <a:avLst/>
          </a:prstGeom>
          <a:ln w="28575">
            <a:tailEnd type="stealth"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31" idx="0"/>
          </p:cNvCxnSpPr>
          <p:nvPr/>
        </p:nvCxnSpPr>
        <p:spPr>
          <a:xfrm>
            <a:off x="6163911" y="1964602"/>
            <a:ext cx="1" cy="140445"/>
          </a:xfrm>
          <a:prstGeom prst="straightConnector1">
            <a:avLst/>
          </a:prstGeom>
          <a:ln w="28575">
            <a:tailEnd type="stealth"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9922598" y="1964602"/>
            <a:ext cx="0" cy="140445"/>
          </a:xfrm>
          <a:prstGeom prst="straightConnector1">
            <a:avLst/>
          </a:prstGeom>
          <a:ln w="28575">
            <a:tailEnd type="stealth"/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07383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88" y="9596"/>
            <a:ext cx="12193588" cy="5581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7406" y="2675731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1F15CBE-8FA7-4CDA-9848-8532FDDA4312}" type="slidenum"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693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1918</TotalTime>
  <Words>1397</Words>
  <Application>Microsoft Office PowerPoint</Application>
  <PresentationFormat>Произвольный</PresentationFormat>
  <Paragraphs>117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Тема Office</vt:lpstr>
      <vt:lpstr>3_Тема Office</vt:lpstr>
      <vt:lpstr>2_Тема Office</vt:lpstr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Imam</dc:creator>
  <cp:lastModifiedBy>kcredo</cp:lastModifiedBy>
  <cp:revision>112</cp:revision>
  <cp:lastPrinted>2018-06-06T09:43:23Z</cp:lastPrinted>
  <dcterms:created xsi:type="dcterms:W3CDTF">2018-05-13T15:09:28Z</dcterms:created>
  <dcterms:modified xsi:type="dcterms:W3CDTF">2018-07-04T04:50:01Z</dcterms:modified>
</cp:coreProperties>
</file>