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5"/>
  </p:notesMasterIdLst>
  <p:sldIdLst>
    <p:sldId id="365" r:id="rId2"/>
    <p:sldId id="402" r:id="rId3"/>
    <p:sldId id="400" r:id="rId4"/>
    <p:sldId id="411" r:id="rId5"/>
    <p:sldId id="406" r:id="rId6"/>
    <p:sldId id="414" r:id="rId7"/>
    <p:sldId id="413" r:id="rId8"/>
    <p:sldId id="416" r:id="rId9"/>
    <p:sldId id="390" r:id="rId10"/>
    <p:sldId id="401" r:id="rId11"/>
    <p:sldId id="403" r:id="rId12"/>
    <p:sldId id="415" r:id="rId13"/>
    <p:sldId id="396" r:id="rId14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E59F"/>
    <a:srgbClr val="F7FCB2"/>
    <a:srgbClr val="BDCBCD"/>
    <a:srgbClr val="DBF0F1"/>
    <a:srgbClr val="E1F2F3"/>
    <a:srgbClr val="D3EBED"/>
    <a:srgbClr val="CCECFF"/>
    <a:srgbClr val="C6E6E8"/>
    <a:srgbClr val="99CCFF"/>
    <a:srgbClr val="9F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3" autoAdjust="0"/>
    <p:restoredTop sz="94152" autoAdjust="0"/>
  </p:normalViewPr>
  <p:slideViewPr>
    <p:cSldViewPr>
      <p:cViewPr>
        <p:scale>
          <a:sx n="100" d="100"/>
          <a:sy n="100" d="100"/>
        </p:scale>
        <p:origin x="-58" y="-5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278FDB49-AAD8-47FE-AE9A-2FFF6E8F10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2828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EF96-F17C-4717-9DE8-BED66399AE1C}" type="datetime1">
              <a:rPr lang="ru-RU" smtClean="0"/>
              <a:pPr/>
              <a:t>27.01.2017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0DDA9-88AD-48A2-850C-1450F29882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724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380E-38A2-491F-A751-C4989BFF5481}" type="datetime1">
              <a:rPr lang="ru-RU" smtClean="0"/>
              <a:pPr/>
              <a:t>27.01.2017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43F5-BC61-4E72-8CDC-F706B46C586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32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7" y="274643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E1A1-BEF6-4729-A147-ADA3463EB8DB}" type="datetime1">
              <a:rPr lang="ru-RU" smtClean="0"/>
              <a:pPr/>
              <a:t>27.01.2017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F38BD-85B1-401B-8FB0-F041BBD6847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20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DD0D1-33C9-4B21-BCDD-77927BCB4F0E}" type="datetime1">
              <a:rPr lang="ru-RU" smtClean="0"/>
              <a:pPr/>
              <a:t>27.01.2017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85FB0-580E-410A-B989-F3E5F077D36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79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C919-C171-48FF-A025-BF84AAE64693}" type="datetime1">
              <a:rPr lang="ru-RU" smtClean="0"/>
              <a:pPr/>
              <a:t>27.01.2017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0DFA2-5DC5-4B68-ACBD-7DE3F02AC2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65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688B-51C0-410D-9600-E27A03EEE575}" type="datetime1">
              <a:rPr lang="ru-RU" smtClean="0"/>
              <a:pPr/>
              <a:t>27.01.2017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DDB-B374-4FDB-A125-FEB9915B4A4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465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DE48-3A6C-4275-9A24-FE31531D98A7}" type="datetime1">
              <a:rPr lang="ru-RU" smtClean="0"/>
              <a:pPr/>
              <a:t>27.01.2017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66338-AE4B-49BD-926C-CB406AC4022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523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CE5C-685D-466E-B301-15BAB667600E}" type="datetime1">
              <a:rPr lang="ru-RU" smtClean="0"/>
              <a:pPr/>
              <a:t>27.01.2017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7E46-7BE3-45BE-837B-DABA0061FD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00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421D6-2DE5-421C-BD37-1C95FDF10065}" type="datetime1">
              <a:rPr lang="ru-RU" smtClean="0"/>
              <a:pPr/>
              <a:t>27.01.2017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D34F-E9EC-4F6E-88FC-145051106D5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45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30DC-04EE-4CA5-9E6B-7EB587C4C779}" type="datetime1">
              <a:rPr lang="ru-RU" smtClean="0"/>
              <a:pPr/>
              <a:t>27.01.2017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968D0-0657-4C0F-BD59-E2D13C441E4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496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D910-958A-42ED-AD81-4598FC57B874}" type="datetime1">
              <a:rPr lang="ru-RU" smtClean="0"/>
              <a:pPr/>
              <a:t>27.01.2017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B6B1-CF3E-4CF3-936C-71ED67D73CC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83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DFD1A-95C9-4274-B88F-69A4016F7043}" type="datetime1">
              <a:rPr lang="ru-RU" smtClean="0"/>
              <a:pPr/>
              <a:t>27.01.2017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EFD66-3D74-4BC2-8FE5-7C507CA81F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309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5" name="Picture 3" descr="C:\Users\User\Desktop\Bacon-Wallpaper-1800x2880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5352"/>
            <a:ext cx="9920516" cy="6228231"/>
          </a:xfrm>
          <a:prstGeom prst="rect">
            <a:avLst/>
          </a:prstGeom>
          <a:gradFill>
            <a:gsLst>
              <a:gs pos="0">
                <a:srgbClr val="DDEBCF"/>
              </a:gs>
              <a:gs pos="33000">
                <a:srgbClr val="9CB86E"/>
              </a:gs>
              <a:gs pos="100000">
                <a:srgbClr val="156B13"/>
              </a:gs>
            </a:gsLst>
            <a:lin ang="5400000" scaled="0"/>
          </a:gra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488951" y="933787"/>
            <a:ext cx="9204325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3000" i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ru-RU" sz="3000" b="1" i="1" dirty="0">
              <a:latin typeface="Times New Roman" pitchFamily="18" charset="0"/>
            </a:endParaRP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906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1857375" y="188914"/>
            <a:ext cx="66246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Межрегиональное операционное УФК </a:t>
            </a:r>
          </a:p>
        </p:txBody>
      </p:sp>
      <p:sp>
        <p:nvSpPr>
          <p:cNvPr id="1075204" name="Rectangle 4"/>
          <p:cNvSpPr>
            <a:spLocks noChangeArrowheads="1"/>
          </p:cNvSpPr>
          <p:nvPr/>
        </p:nvSpPr>
        <p:spPr bwMode="auto">
          <a:xfrm>
            <a:off x="549768" y="2168862"/>
            <a:ext cx="882098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963613">
              <a:spcBef>
                <a:spcPct val="5000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Отдельные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вопросы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формирования бюджетной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отчетности территориальными органами Федерального казначейства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представления ее в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Межрегиональное операционное управление Федерального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казначейства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72979" y="5265243"/>
            <a:ext cx="48155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Кашурина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Л. В.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Начальник Отдела консолидированной, бюджетной и бухгалтерской отчетности Межрегионального операционного УФК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858000"/>
            <a:ext cx="990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25729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ABAD-8187-4B4F-8EF3-5FABDE5C1A3D}" type="slidenum">
              <a:rPr lang="ru-RU"/>
              <a:pPr/>
              <a:t>10</a:t>
            </a:fld>
            <a:endParaRPr lang="ru-RU" dirty="0"/>
          </a:p>
        </p:txBody>
      </p:sp>
      <p:sp>
        <p:nvSpPr>
          <p:cNvPr id="86018" name="Line 3866"/>
          <p:cNvSpPr>
            <a:spLocks noChangeShapeType="1"/>
          </p:cNvSpPr>
          <p:nvPr/>
        </p:nvSpPr>
        <p:spPr bwMode="auto">
          <a:xfrm>
            <a:off x="7312025" y="-8969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19" name="Line 3867"/>
          <p:cNvSpPr>
            <a:spLocks noChangeShapeType="1"/>
          </p:cNvSpPr>
          <p:nvPr/>
        </p:nvSpPr>
        <p:spPr bwMode="auto">
          <a:xfrm>
            <a:off x="7312025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0" name="Line 3868"/>
          <p:cNvSpPr>
            <a:spLocks noChangeShapeType="1"/>
          </p:cNvSpPr>
          <p:nvPr/>
        </p:nvSpPr>
        <p:spPr bwMode="auto">
          <a:xfrm>
            <a:off x="9637713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1" name="Line 3877"/>
          <p:cNvSpPr>
            <a:spLocks noChangeShapeType="1"/>
          </p:cNvSpPr>
          <p:nvPr/>
        </p:nvSpPr>
        <p:spPr bwMode="auto">
          <a:xfrm>
            <a:off x="7312025" y="-730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2" name="Line 3878"/>
          <p:cNvSpPr>
            <a:spLocks noChangeShapeType="1"/>
          </p:cNvSpPr>
          <p:nvPr/>
        </p:nvSpPr>
        <p:spPr bwMode="auto">
          <a:xfrm>
            <a:off x="7312025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3" name="Line 3879"/>
          <p:cNvSpPr>
            <a:spLocks noChangeShapeType="1"/>
          </p:cNvSpPr>
          <p:nvPr/>
        </p:nvSpPr>
        <p:spPr bwMode="auto">
          <a:xfrm>
            <a:off x="9637713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4" name="Line 3880"/>
          <p:cNvSpPr>
            <a:spLocks noChangeShapeType="1"/>
          </p:cNvSpPr>
          <p:nvPr/>
        </p:nvSpPr>
        <p:spPr bwMode="auto">
          <a:xfrm>
            <a:off x="9637713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5" name="Line 3881"/>
          <p:cNvSpPr>
            <a:spLocks noChangeShapeType="1"/>
          </p:cNvSpPr>
          <p:nvPr/>
        </p:nvSpPr>
        <p:spPr bwMode="auto">
          <a:xfrm>
            <a:off x="11963400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6" name="Line 3896"/>
          <p:cNvSpPr>
            <a:spLocks noChangeShapeType="1"/>
          </p:cNvSpPr>
          <p:nvPr/>
        </p:nvSpPr>
        <p:spPr bwMode="auto">
          <a:xfrm>
            <a:off x="7312025" y="130016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7" name="Line 3897"/>
          <p:cNvSpPr>
            <a:spLocks noChangeShapeType="1"/>
          </p:cNvSpPr>
          <p:nvPr/>
        </p:nvSpPr>
        <p:spPr bwMode="auto">
          <a:xfrm>
            <a:off x="7312025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8" name="Line 3898"/>
          <p:cNvSpPr>
            <a:spLocks noChangeShapeType="1"/>
          </p:cNvSpPr>
          <p:nvPr/>
        </p:nvSpPr>
        <p:spPr bwMode="auto">
          <a:xfrm>
            <a:off x="9637713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9" name="Line 3899"/>
          <p:cNvSpPr>
            <a:spLocks noChangeShapeType="1"/>
          </p:cNvSpPr>
          <p:nvPr/>
        </p:nvSpPr>
        <p:spPr bwMode="auto">
          <a:xfrm>
            <a:off x="9637713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0" name="Line 3900"/>
          <p:cNvSpPr>
            <a:spLocks noChangeShapeType="1"/>
          </p:cNvSpPr>
          <p:nvPr/>
        </p:nvSpPr>
        <p:spPr bwMode="auto">
          <a:xfrm>
            <a:off x="11963400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1" name="Line 3911"/>
          <p:cNvSpPr>
            <a:spLocks noChangeShapeType="1"/>
          </p:cNvSpPr>
          <p:nvPr/>
        </p:nvSpPr>
        <p:spPr bwMode="auto">
          <a:xfrm>
            <a:off x="7312025" y="23987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2" name="Line 3912"/>
          <p:cNvSpPr>
            <a:spLocks noChangeShapeType="1"/>
          </p:cNvSpPr>
          <p:nvPr/>
        </p:nvSpPr>
        <p:spPr bwMode="auto">
          <a:xfrm>
            <a:off x="7312025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3" name="Line 3913"/>
          <p:cNvSpPr>
            <a:spLocks noChangeShapeType="1"/>
          </p:cNvSpPr>
          <p:nvPr/>
        </p:nvSpPr>
        <p:spPr bwMode="auto">
          <a:xfrm>
            <a:off x="9637713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4" name="Line 3914"/>
          <p:cNvSpPr>
            <a:spLocks noChangeShapeType="1"/>
          </p:cNvSpPr>
          <p:nvPr/>
        </p:nvSpPr>
        <p:spPr bwMode="auto">
          <a:xfrm>
            <a:off x="9637713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5" name="Line 3915"/>
          <p:cNvSpPr>
            <a:spLocks noChangeShapeType="1"/>
          </p:cNvSpPr>
          <p:nvPr/>
        </p:nvSpPr>
        <p:spPr bwMode="auto">
          <a:xfrm>
            <a:off x="11963400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6" name="Line 3916"/>
          <p:cNvSpPr>
            <a:spLocks noChangeShapeType="1"/>
          </p:cNvSpPr>
          <p:nvPr/>
        </p:nvSpPr>
        <p:spPr bwMode="auto">
          <a:xfrm>
            <a:off x="11963400" y="32226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7" name="Line 3934"/>
          <p:cNvSpPr>
            <a:spLocks noChangeShapeType="1"/>
          </p:cNvSpPr>
          <p:nvPr/>
        </p:nvSpPr>
        <p:spPr bwMode="auto">
          <a:xfrm>
            <a:off x="7312025" y="40465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pic>
        <p:nvPicPr>
          <p:cNvPr id="860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39" name="Text Box 6937"/>
          <p:cNvSpPr txBox="1">
            <a:spLocks noChangeArrowheads="1"/>
          </p:cNvSpPr>
          <p:nvPr/>
        </p:nvSpPr>
        <p:spPr bwMode="auto">
          <a:xfrm>
            <a:off x="1754189" y="115888"/>
            <a:ext cx="7127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Межрегиональное операционное УФК</a:t>
            </a:r>
          </a:p>
        </p:txBody>
      </p:sp>
      <p:pic>
        <p:nvPicPr>
          <p:cNvPr id="8604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11938"/>
            <a:ext cx="99060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553200"/>
            <a:ext cx="990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182470" y="968531"/>
            <a:ext cx="9565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2F06A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Особенности составления ТОФК Справки (ф. 0521441) за 2016 год</a:t>
            </a:r>
            <a:endParaRPr lang="ru-RU" sz="2400" b="1" dirty="0">
              <a:solidFill>
                <a:srgbClr val="2F06A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2520" y="1629907"/>
            <a:ext cx="8865985" cy="273921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endParaRPr lang="ru-RU" sz="2800" b="1" i="1" dirty="0" smtClean="0"/>
          </a:p>
          <a:p>
            <a:pPr lvl="0"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Графа 2 «Код по БК» и графа 10 «Сумма перерасчета отсрочки (рассрочки), льготы, повлиявшая на норматив отчислений в федеральный бюджет»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Справки о межбюджетной задолженности по поступлениям в бюджетную систему Российской Федерации (ф.0521441)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за 2016 год заполняется с учетом особенностей письма Федерального казначейства от 20.01.2017 № 07-04-05/02-68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/>
              <a:t>          </a:t>
            </a: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094" y="3878123"/>
            <a:ext cx="666222" cy="490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509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ABAD-8187-4B4F-8EF3-5FABDE5C1A3D}" type="slidenum">
              <a:rPr lang="ru-RU"/>
              <a:pPr/>
              <a:t>11</a:t>
            </a:fld>
            <a:endParaRPr lang="ru-RU" dirty="0"/>
          </a:p>
        </p:txBody>
      </p:sp>
      <p:sp>
        <p:nvSpPr>
          <p:cNvPr id="86018" name="Line 3866"/>
          <p:cNvSpPr>
            <a:spLocks noChangeShapeType="1"/>
          </p:cNvSpPr>
          <p:nvPr/>
        </p:nvSpPr>
        <p:spPr bwMode="auto">
          <a:xfrm>
            <a:off x="7312025" y="-8969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19" name="Line 3867"/>
          <p:cNvSpPr>
            <a:spLocks noChangeShapeType="1"/>
          </p:cNvSpPr>
          <p:nvPr/>
        </p:nvSpPr>
        <p:spPr bwMode="auto">
          <a:xfrm>
            <a:off x="7312025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0" name="Line 3868"/>
          <p:cNvSpPr>
            <a:spLocks noChangeShapeType="1"/>
          </p:cNvSpPr>
          <p:nvPr/>
        </p:nvSpPr>
        <p:spPr bwMode="auto">
          <a:xfrm>
            <a:off x="9637713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1" name="Line 3877"/>
          <p:cNvSpPr>
            <a:spLocks noChangeShapeType="1"/>
          </p:cNvSpPr>
          <p:nvPr/>
        </p:nvSpPr>
        <p:spPr bwMode="auto">
          <a:xfrm>
            <a:off x="7312025" y="-730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2" name="Line 3878"/>
          <p:cNvSpPr>
            <a:spLocks noChangeShapeType="1"/>
          </p:cNvSpPr>
          <p:nvPr/>
        </p:nvSpPr>
        <p:spPr bwMode="auto">
          <a:xfrm>
            <a:off x="7312025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3" name="Line 3879"/>
          <p:cNvSpPr>
            <a:spLocks noChangeShapeType="1"/>
          </p:cNvSpPr>
          <p:nvPr/>
        </p:nvSpPr>
        <p:spPr bwMode="auto">
          <a:xfrm>
            <a:off x="9637713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4" name="Line 3880"/>
          <p:cNvSpPr>
            <a:spLocks noChangeShapeType="1"/>
          </p:cNvSpPr>
          <p:nvPr/>
        </p:nvSpPr>
        <p:spPr bwMode="auto">
          <a:xfrm>
            <a:off x="9637713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5" name="Line 3881"/>
          <p:cNvSpPr>
            <a:spLocks noChangeShapeType="1"/>
          </p:cNvSpPr>
          <p:nvPr/>
        </p:nvSpPr>
        <p:spPr bwMode="auto">
          <a:xfrm>
            <a:off x="11963400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6" name="Line 3896"/>
          <p:cNvSpPr>
            <a:spLocks noChangeShapeType="1"/>
          </p:cNvSpPr>
          <p:nvPr/>
        </p:nvSpPr>
        <p:spPr bwMode="auto">
          <a:xfrm>
            <a:off x="7312025" y="130016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7" name="Line 3897"/>
          <p:cNvSpPr>
            <a:spLocks noChangeShapeType="1"/>
          </p:cNvSpPr>
          <p:nvPr/>
        </p:nvSpPr>
        <p:spPr bwMode="auto">
          <a:xfrm>
            <a:off x="7312025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8" name="Line 3898"/>
          <p:cNvSpPr>
            <a:spLocks noChangeShapeType="1"/>
          </p:cNvSpPr>
          <p:nvPr/>
        </p:nvSpPr>
        <p:spPr bwMode="auto">
          <a:xfrm>
            <a:off x="9637713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9" name="Line 3899"/>
          <p:cNvSpPr>
            <a:spLocks noChangeShapeType="1"/>
          </p:cNvSpPr>
          <p:nvPr/>
        </p:nvSpPr>
        <p:spPr bwMode="auto">
          <a:xfrm>
            <a:off x="9637713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0" name="Line 3900"/>
          <p:cNvSpPr>
            <a:spLocks noChangeShapeType="1"/>
          </p:cNvSpPr>
          <p:nvPr/>
        </p:nvSpPr>
        <p:spPr bwMode="auto">
          <a:xfrm>
            <a:off x="11963400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1" name="Line 3911"/>
          <p:cNvSpPr>
            <a:spLocks noChangeShapeType="1"/>
          </p:cNvSpPr>
          <p:nvPr/>
        </p:nvSpPr>
        <p:spPr bwMode="auto">
          <a:xfrm>
            <a:off x="7312025" y="23987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2" name="Line 3912"/>
          <p:cNvSpPr>
            <a:spLocks noChangeShapeType="1"/>
          </p:cNvSpPr>
          <p:nvPr/>
        </p:nvSpPr>
        <p:spPr bwMode="auto">
          <a:xfrm>
            <a:off x="7312025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3" name="Line 3913"/>
          <p:cNvSpPr>
            <a:spLocks noChangeShapeType="1"/>
          </p:cNvSpPr>
          <p:nvPr/>
        </p:nvSpPr>
        <p:spPr bwMode="auto">
          <a:xfrm>
            <a:off x="9637713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4" name="Line 3914"/>
          <p:cNvSpPr>
            <a:spLocks noChangeShapeType="1"/>
          </p:cNvSpPr>
          <p:nvPr/>
        </p:nvSpPr>
        <p:spPr bwMode="auto">
          <a:xfrm>
            <a:off x="9637713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5" name="Line 3915"/>
          <p:cNvSpPr>
            <a:spLocks noChangeShapeType="1"/>
          </p:cNvSpPr>
          <p:nvPr/>
        </p:nvSpPr>
        <p:spPr bwMode="auto">
          <a:xfrm>
            <a:off x="11963400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6" name="Line 3916"/>
          <p:cNvSpPr>
            <a:spLocks noChangeShapeType="1"/>
          </p:cNvSpPr>
          <p:nvPr/>
        </p:nvSpPr>
        <p:spPr bwMode="auto">
          <a:xfrm>
            <a:off x="11963400" y="32226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7" name="Line 3934"/>
          <p:cNvSpPr>
            <a:spLocks noChangeShapeType="1"/>
          </p:cNvSpPr>
          <p:nvPr/>
        </p:nvSpPr>
        <p:spPr bwMode="auto">
          <a:xfrm>
            <a:off x="7312025" y="40465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pic>
        <p:nvPicPr>
          <p:cNvPr id="860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39" name="Text Box 6937"/>
          <p:cNvSpPr txBox="1">
            <a:spLocks noChangeArrowheads="1"/>
          </p:cNvSpPr>
          <p:nvPr/>
        </p:nvSpPr>
        <p:spPr bwMode="auto">
          <a:xfrm>
            <a:off x="1754189" y="115888"/>
            <a:ext cx="7127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Межрегиональное операционное УФК</a:t>
            </a:r>
          </a:p>
        </p:txBody>
      </p:sp>
      <p:pic>
        <p:nvPicPr>
          <p:cNvPr id="8604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11938"/>
            <a:ext cx="99060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705600"/>
            <a:ext cx="9906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70384" y="930057"/>
            <a:ext cx="94475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составления ТОФК Пояснительной записки (ф. 0503160) за 2016 год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25" y="1493785"/>
            <a:ext cx="8730970" cy="488183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126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15925" y="908050"/>
            <a:ext cx="8994775" cy="360710"/>
          </a:xfrm>
        </p:spPr>
        <p:txBody>
          <a:bodyPr>
            <a:normAutofit fontScale="90000"/>
          </a:bodyPr>
          <a:lstStyle/>
          <a:p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CBB9-A0C1-4C2D-A808-133F7F9F2C55}" type="slidenum">
              <a:rPr lang="ru-RU"/>
              <a:pPr/>
              <a:t>12</a:t>
            </a:fld>
            <a:endParaRPr lang="ru-RU" dirty="0"/>
          </a:p>
        </p:txBody>
      </p:sp>
      <p:sp>
        <p:nvSpPr>
          <p:cNvPr id="3074" name="TextBox 4"/>
          <p:cNvSpPr txBox="1">
            <a:spLocks noChangeArrowheads="1"/>
          </p:cNvSpPr>
          <p:nvPr/>
        </p:nvSpPr>
        <p:spPr bwMode="auto">
          <a:xfrm>
            <a:off x="415925" y="1412875"/>
            <a:ext cx="90471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75000"/>
              </a:lnSpc>
              <a:spcBef>
                <a:spcPct val="20000"/>
              </a:spcBef>
              <a:buFontTx/>
              <a:buAutoNum type="arabicPeriod"/>
            </a:pPr>
            <a:endParaRPr lang="ru-RU" sz="19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ru-RU" sz="1900" b="1" dirty="0">
                <a:solidFill>
                  <a:srgbClr val="000000"/>
                </a:solidFill>
                <a:latin typeface="Times New Roman" pitchFamily="18" charset="0"/>
              </a:rPr>
              <a:t>      </a:t>
            </a:r>
            <a:endParaRPr lang="ru-RU" sz="30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307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1136650" y="188913"/>
            <a:ext cx="7920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Межрегиональное операционное УФК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24354"/>
            <a:ext cx="9906000" cy="23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32520" y="1478756"/>
            <a:ext cx="8792501" cy="144502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400" b="1" i="1" dirty="0">
                <a:latin typeface="Times New Roman" pitchFamily="18" charset="0"/>
              </a:rPr>
              <a:t>Приказ </a:t>
            </a:r>
            <a:r>
              <a:rPr lang="en-US" sz="1400" b="1" i="1" dirty="0">
                <a:latin typeface="Times New Roman" pitchFamily="18" charset="0"/>
              </a:rPr>
              <a:t> </a:t>
            </a:r>
            <a:r>
              <a:rPr lang="ru-RU" sz="1400" b="1" i="1" dirty="0">
                <a:latin typeface="Times New Roman" pitchFamily="18" charset="0"/>
              </a:rPr>
              <a:t>Федерального казначейства от 30.12.2016  N </a:t>
            </a:r>
            <a:r>
              <a:rPr lang="ru-RU" sz="1400" b="1" i="1" dirty="0" smtClean="0">
                <a:latin typeface="Times New Roman" pitchFamily="18" charset="0"/>
              </a:rPr>
              <a:t>525 </a:t>
            </a:r>
          </a:p>
          <a:p>
            <a:pPr algn="ctr" eaLnBrk="1" hangingPunct="1">
              <a:defRPr/>
            </a:pPr>
            <a:r>
              <a:rPr lang="ru-RU" sz="1400" b="1" i="1" dirty="0" smtClean="0">
                <a:latin typeface="Times New Roman" pitchFamily="18" charset="0"/>
              </a:rPr>
              <a:t>«Об </a:t>
            </a:r>
            <a:r>
              <a:rPr lang="ru-RU" sz="1400" b="1" i="1" dirty="0">
                <a:latin typeface="Times New Roman" pitchFamily="18" charset="0"/>
              </a:rPr>
              <a:t>утверждении  </a:t>
            </a:r>
            <a:r>
              <a:rPr lang="ru-RU" sz="1400" b="1" i="1" dirty="0" smtClean="0">
                <a:latin typeface="Times New Roman" pitchFamily="18" charset="0"/>
              </a:rPr>
              <a:t>Порядка </a:t>
            </a:r>
            <a:r>
              <a:rPr lang="ru-RU" sz="1400" b="1" i="1" dirty="0">
                <a:latin typeface="Times New Roman" pitchFamily="18" charset="0"/>
              </a:rPr>
              <a:t>организации  </a:t>
            </a:r>
            <a:r>
              <a:rPr lang="ru-RU" sz="1400" b="1" i="1" dirty="0" smtClean="0">
                <a:latin typeface="Times New Roman" pitchFamily="18" charset="0"/>
              </a:rPr>
              <a:t>работы</a:t>
            </a:r>
          </a:p>
          <a:p>
            <a:pPr algn="ctr" eaLnBrk="1" hangingPunct="1">
              <a:defRPr/>
            </a:pPr>
            <a:r>
              <a:rPr lang="ru-RU" sz="1400" b="1" i="1" dirty="0" smtClean="0">
                <a:latin typeface="Times New Roman" pitchFamily="18" charset="0"/>
              </a:rPr>
              <a:t> </a:t>
            </a:r>
            <a:r>
              <a:rPr lang="ru-RU" sz="1400" b="1" i="1" dirty="0">
                <a:latin typeface="Times New Roman" pitchFamily="18" charset="0"/>
              </a:rPr>
              <a:t>в Федеральном казначействе по исполнению </a:t>
            </a:r>
            <a:r>
              <a:rPr lang="ru-RU" sz="1400" b="1" i="1" dirty="0" smtClean="0">
                <a:latin typeface="Times New Roman" pitchFamily="18" charset="0"/>
              </a:rPr>
              <a:t>Порядка </a:t>
            </a:r>
            <a:r>
              <a:rPr lang="ru-RU" sz="1400" b="1" i="1" dirty="0">
                <a:latin typeface="Times New Roman" pitchFamily="18" charset="0"/>
              </a:rPr>
              <a:t>утверждения и доведения до главных распорядителей, </a:t>
            </a:r>
            <a:endParaRPr lang="ru-RU" sz="1400" b="1" i="1" dirty="0" smtClean="0">
              <a:latin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1400" b="1" i="1" dirty="0" smtClean="0">
                <a:latin typeface="Times New Roman" pitchFamily="18" charset="0"/>
              </a:rPr>
              <a:t>распорядителей </a:t>
            </a:r>
            <a:r>
              <a:rPr lang="ru-RU" sz="1400" b="1" i="1" dirty="0">
                <a:latin typeface="Times New Roman" pitchFamily="18" charset="0"/>
              </a:rPr>
              <a:t>и получателей средств федерального бюджета </a:t>
            </a:r>
            <a:r>
              <a:rPr lang="ru-RU" sz="1400" b="1" i="1" dirty="0" smtClean="0">
                <a:latin typeface="Times New Roman" pitchFamily="18" charset="0"/>
              </a:rPr>
              <a:t>предельного </a:t>
            </a:r>
            <a:r>
              <a:rPr lang="ru-RU" sz="1400" b="1" i="1" dirty="0">
                <a:latin typeface="Times New Roman" pitchFamily="18" charset="0"/>
              </a:rPr>
              <a:t>объема </a:t>
            </a:r>
            <a:r>
              <a:rPr lang="ru-RU" sz="1400" b="1" i="1" dirty="0" smtClean="0">
                <a:latin typeface="Times New Roman" pitchFamily="18" charset="0"/>
              </a:rPr>
              <a:t>оплаты</a:t>
            </a:r>
          </a:p>
          <a:p>
            <a:pPr algn="ctr" eaLnBrk="1" hangingPunct="1">
              <a:defRPr/>
            </a:pPr>
            <a:r>
              <a:rPr lang="ru-RU" sz="1400" b="1" i="1" dirty="0" smtClean="0">
                <a:latin typeface="Times New Roman" pitchFamily="18" charset="0"/>
              </a:rPr>
              <a:t> </a:t>
            </a:r>
            <a:r>
              <a:rPr lang="ru-RU" sz="1400" b="1" i="1" dirty="0">
                <a:latin typeface="Times New Roman" pitchFamily="18" charset="0"/>
              </a:rPr>
              <a:t>денежных обязательств, утвержденного приказом Минфина России от 21.12.2015 № 204н</a:t>
            </a:r>
          </a:p>
        </p:txBody>
      </p:sp>
      <p:pic>
        <p:nvPicPr>
          <p:cNvPr id="16" name="Рисунок 253" descr="Documents_Black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1606" y="1397180"/>
            <a:ext cx="752475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AutoShape 21"/>
          <p:cNvSpPr>
            <a:spLocks noChangeArrowheads="1"/>
          </p:cNvSpPr>
          <p:nvPr/>
        </p:nvSpPr>
        <p:spPr bwMode="auto">
          <a:xfrm>
            <a:off x="632520" y="4554125"/>
            <a:ext cx="8922918" cy="1395155"/>
          </a:xfrm>
          <a:prstGeom prst="roundRect">
            <a:avLst>
              <a:gd name="adj" fmla="val 19506"/>
            </a:avLst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86865" tIns="43433" rIns="86865" bIns="43433" anchor="ctr"/>
          <a:lstStyle/>
          <a:p>
            <a:pPr algn="ctr" defTabSz="867355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МОУ ФК (Отдел консолидированной, бюджетной и бухгалтерской отчетности)</a:t>
            </a:r>
          </a:p>
          <a:p>
            <a:pPr algn="ctr" defTabSz="867355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ежедневно формирует Информацию о кассовом исполнении федерального бюджета </a:t>
            </a:r>
          </a:p>
          <a:p>
            <a:pPr algn="ctr" defTabSz="867355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по расходам  главными распорядителями, которым утверждены </a:t>
            </a:r>
          </a:p>
          <a:p>
            <a:pPr algn="ctr" defTabSz="867355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предельные объемы финансирования (приложение № 1 к приказу от 30.12.2016 № 525)</a:t>
            </a:r>
          </a:p>
          <a:p>
            <a:pPr algn="ctr" defTabSz="867355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на основании Информации ТОФК </a:t>
            </a:r>
          </a:p>
        </p:txBody>
      </p:sp>
      <p:sp>
        <p:nvSpPr>
          <p:cNvPr id="25" name="AutoShape 8"/>
          <p:cNvSpPr>
            <a:spLocks noChangeArrowheads="1"/>
          </p:cNvSpPr>
          <p:nvPr/>
        </p:nvSpPr>
        <p:spPr bwMode="auto">
          <a:xfrm>
            <a:off x="670274" y="3158970"/>
            <a:ext cx="8851591" cy="108012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400" b="1" i="1" dirty="0" smtClean="0">
                <a:latin typeface="Times New Roman" pitchFamily="18" charset="0"/>
              </a:rPr>
              <a:t>ТОФК ежедневно формируют и направляют</a:t>
            </a:r>
            <a:r>
              <a:rPr lang="ru-RU" sz="1400" b="1" i="1" dirty="0">
                <a:latin typeface="Times New Roman" pitchFamily="18" charset="0"/>
              </a:rPr>
              <a:t> </a:t>
            </a:r>
            <a:r>
              <a:rPr lang="ru-RU" sz="1400" b="1" i="1" dirty="0" smtClean="0">
                <a:latin typeface="Times New Roman" pitchFamily="18" charset="0"/>
              </a:rPr>
              <a:t>в сроки,  </a:t>
            </a:r>
          </a:p>
          <a:p>
            <a:pPr algn="ctr" eaLnBrk="1" hangingPunct="1">
              <a:defRPr/>
            </a:pPr>
            <a:r>
              <a:rPr lang="ru-RU" sz="1400" b="1" i="1" dirty="0" smtClean="0">
                <a:latin typeface="Times New Roman" pitchFamily="18" charset="0"/>
              </a:rPr>
              <a:t>установленные для представления ф.0531981,  в МОУ ФК: </a:t>
            </a:r>
          </a:p>
          <a:p>
            <a:pPr algn="ctr" eaLnBrk="1" hangingPunct="1">
              <a:defRPr/>
            </a:pPr>
            <a:r>
              <a:rPr lang="ru-RU" sz="1400" b="1" i="1" dirty="0" smtClean="0">
                <a:latin typeface="Times New Roman" pitchFamily="18" charset="0"/>
              </a:rPr>
              <a:t> Информацию о суммах предельных объемов, </a:t>
            </a:r>
          </a:p>
          <a:p>
            <a:pPr algn="ctr" eaLnBrk="1" hangingPunct="1">
              <a:defRPr/>
            </a:pPr>
            <a:r>
              <a:rPr lang="ru-RU" sz="1400" b="1" i="1" dirty="0" smtClean="0">
                <a:latin typeface="Times New Roman" pitchFamily="18" charset="0"/>
              </a:rPr>
              <a:t>доведенных на лицевые счета и кассовых выплатах (приложение № 2 к приказу от 30.12.2016  № 525) </a:t>
            </a:r>
          </a:p>
        </p:txBody>
      </p:sp>
    </p:spTree>
    <p:extLst>
      <p:ext uri="{BB962C8B-B14F-4D97-AF65-F5344CB8AC3E}">
        <p14:creationId xmlns:p14="http://schemas.microsoft.com/office/powerpoint/2010/main" val="45130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Text Box 4"/>
          <p:cNvSpPr txBox="1">
            <a:spLocks noChangeArrowheads="1"/>
          </p:cNvSpPr>
          <p:nvPr/>
        </p:nvSpPr>
        <p:spPr bwMode="auto">
          <a:xfrm>
            <a:off x="488864" y="908696"/>
            <a:ext cx="9204121" cy="1234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62025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1050" indent="-300038" defTabSz="962025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3325" indent="-241300" defTabSz="962025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84338" indent="-241300" defTabSz="962025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65350" indent="-241300" defTabSz="962025"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2550" indent="-241300" defTabSz="9620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79750" indent="-241300" defTabSz="9620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36950" indent="-241300" defTabSz="9620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94150" indent="-241300" defTabSz="9620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3000" i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ru-RU" sz="3000" b="1" i="1" dirty="0">
              <a:latin typeface="Times New Roman" pitchFamily="18" charset="0"/>
            </a:endParaRPr>
          </a:p>
        </p:txBody>
      </p:sp>
      <p:pic>
        <p:nvPicPr>
          <p:cNvPr id="24781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90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781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11648"/>
            <a:ext cx="9906000" cy="267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7813" name="Rectangle 10"/>
          <p:cNvSpPr>
            <a:spLocks noChangeArrowheads="1"/>
          </p:cNvSpPr>
          <p:nvPr/>
        </p:nvSpPr>
        <p:spPr bwMode="auto">
          <a:xfrm>
            <a:off x="1857377" y="188822"/>
            <a:ext cx="6624944" cy="523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/>
          <a:p>
            <a:pPr algn="ctr" defTabSz="914116"/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Межрегиональное операционное УФК</a:t>
            </a:r>
            <a:r>
              <a:rPr lang="ru-RU" sz="2400" dirty="0">
                <a:latin typeface="Times New Roman" pitchFamily="18" charset="0"/>
              </a:rPr>
              <a:t> </a:t>
            </a:r>
            <a:endParaRPr lang="ru-RU" sz="2400" i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247814" name="Picture 3" descr="MPj0315598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29" y="1051787"/>
            <a:ext cx="9432462" cy="5472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1207600" y="1700855"/>
            <a:ext cx="7706881" cy="2529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/>
          <a:p>
            <a:pPr algn="ctr" defTabSz="914116"/>
            <a:r>
              <a:rPr lang="ru-RU" sz="8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Спасибо</a:t>
            </a:r>
            <a:br>
              <a:rPr lang="ru-RU" sz="8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ru-RU" sz="8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за внимание!</a:t>
            </a:r>
          </a:p>
        </p:txBody>
      </p:sp>
      <p:sp>
        <p:nvSpPr>
          <p:cNvPr id="8" name="Rectangle 14"/>
          <p:cNvSpPr txBox="1">
            <a:spLocks noChangeArrowheads="1"/>
          </p:cNvSpPr>
          <p:nvPr/>
        </p:nvSpPr>
        <p:spPr>
          <a:xfrm>
            <a:off x="4953000" y="4734145"/>
            <a:ext cx="4608513" cy="135868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1950" indent="0">
              <a:buFontTx/>
              <a:buNone/>
            </a:pPr>
            <a:endParaRPr lang="ru-RU" sz="16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502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CBB9-A0C1-4C2D-A808-133F7F9F2C55}" type="slidenum">
              <a:rPr lang="ru-RU"/>
              <a:pPr/>
              <a:t>2</a:t>
            </a:fld>
            <a:endParaRPr lang="ru-RU" dirty="0"/>
          </a:p>
        </p:txBody>
      </p:sp>
      <p:pic>
        <p:nvPicPr>
          <p:cNvPr id="307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11938"/>
            <a:ext cx="99060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1136651" y="188913"/>
            <a:ext cx="7920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Межрегиональное операционное УФК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186380" y="3699032"/>
            <a:ext cx="9480106" cy="2565285"/>
          </a:xfrm>
          <a:prstGeom prst="roundRect">
            <a:avLst>
              <a:gd name="adj" fmla="val 16667"/>
            </a:avLst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1" dirty="0">
              <a:latin typeface="Times New Roman" pitchFamily="18" charset="0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202076" y="1425291"/>
            <a:ext cx="9474451" cy="2198424"/>
          </a:xfrm>
          <a:prstGeom prst="roundRect">
            <a:avLst>
              <a:gd name="adj" fmla="val 16667"/>
            </a:avLst>
          </a:prstGeom>
          <a:solidFill>
            <a:srgbClr val="F7FCB2">
              <a:alpha val="66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ru-RU" b="1" i="1" dirty="0" smtClean="0"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b="1" i="1" dirty="0"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b="1" i="1" dirty="0" smtClean="0">
              <a:latin typeface="Times New Roman" pitchFamily="18" charset="0"/>
            </a:endParaRPr>
          </a:p>
          <a:p>
            <a:pPr algn="ctr"/>
            <a:endParaRPr lang="ru-RU" sz="2000" b="1" i="1" dirty="0">
              <a:latin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</a:endParaRP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</a:pPr>
            <a:endParaRPr lang="ru-RU" sz="2000" dirty="0">
              <a:latin typeface="Times New Roman" pitchFamily="18" charset="0"/>
            </a:endParaRPr>
          </a:p>
        </p:txBody>
      </p:sp>
      <p:pic>
        <p:nvPicPr>
          <p:cNvPr id="12" name="Рисунок 253" descr="Documents_Black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6419" y="4466586"/>
            <a:ext cx="752475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553200"/>
            <a:ext cx="990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253" descr="Documents_Black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6420" y="2149060"/>
            <a:ext cx="752475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833800" y="4281917"/>
            <a:ext cx="87276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pc="20" dirty="0" smtClean="0">
                <a:latin typeface="Times New Roman" pitchFamily="18" charset="0"/>
              </a:rPr>
              <a:t> </a:t>
            </a:r>
            <a:endParaRPr lang="ru-RU" b="1" spc="20" dirty="0">
              <a:latin typeface="Times New Roman" pitchFamily="18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100219" y="1508842"/>
            <a:ext cx="845803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1" hangingPunct="1">
              <a:defRPr/>
            </a:pPr>
            <a:r>
              <a:rPr lang="ru-RU" b="1" i="1" spc="50" dirty="0" smtClean="0">
                <a:latin typeface="Times New Roman" pitchFamily="18" charset="0"/>
              </a:rPr>
              <a:t>Приказ Федерального казначейства от </a:t>
            </a:r>
            <a:r>
              <a:rPr lang="en-US" b="1" i="1" spc="50" dirty="0" smtClean="0">
                <a:latin typeface="Times New Roman" pitchFamily="18" charset="0"/>
              </a:rPr>
              <a:t>4 </a:t>
            </a:r>
            <a:r>
              <a:rPr lang="ru-RU" b="1" i="1" spc="50" dirty="0" smtClean="0">
                <a:latin typeface="Times New Roman" pitchFamily="18" charset="0"/>
              </a:rPr>
              <a:t>декабря 2015 г. № 339 </a:t>
            </a:r>
          </a:p>
          <a:p>
            <a:pPr algn="ctr" eaLnBrk="1" hangingPunct="1">
              <a:defRPr/>
            </a:pPr>
            <a:r>
              <a:rPr lang="ru-RU" b="1" i="1" spc="50" dirty="0" smtClean="0">
                <a:latin typeface="Times New Roman" pitchFamily="18" charset="0"/>
              </a:rPr>
              <a:t>«Об утверждении Особенностей формирования бюджетной отчетности </a:t>
            </a:r>
          </a:p>
          <a:p>
            <a:pPr algn="ctr" eaLnBrk="1" hangingPunct="1">
              <a:defRPr/>
            </a:pPr>
            <a:r>
              <a:rPr lang="ru-RU" b="1" i="1" spc="50" dirty="0" smtClean="0">
                <a:latin typeface="Times New Roman" pitchFamily="18" charset="0"/>
              </a:rPr>
              <a:t>по кассовому исполнению федерального бюджета, кассовому обслуживанию </a:t>
            </a:r>
          </a:p>
          <a:p>
            <a:pPr algn="ctr" eaLnBrk="1" hangingPunct="1">
              <a:defRPr/>
            </a:pPr>
            <a:r>
              <a:rPr lang="ru-RU" b="1" i="1" spc="50" dirty="0" smtClean="0">
                <a:latin typeface="Times New Roman" pitchFamily="18" charset="0"/>
              </a:rPr>
              <a:t>исполнения бюджетов бюджетной системы Российской Федерации, по операциям со средствами бюджетных, автономных учреждений и иных юридических лиц территориальными органами Федерального казначейства»</a:t>
            </a:r>
            <a:endParaRPr lang="ru-RU" b="1" i="1" spc="50" dirty="0">
              <a:latin typeface="Times New Roman" pitchFamily="18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927028" y="3858289"/>
            <a:ext cx="862863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1" hangingPunct="1">
              <a:defRPr/>
            </a:pPr>
            <a:r>
              <a:rPr lang="ru-RU" sz="2000" b="1" i="1" spc="50" dirty="0" smtClean="0">
                <a:latin typeface="Times New Roman" pitchFamily="18" charset="0"/>
              </a:rPr>
              <a:t>Приказ Федерального казначейства от 30</a:t>
            </a:r>
            <a:r>
              <a:rPr lang="en-US" sz="2000" b="1" i="1" spc="50" dirty="0" smtClean="0">
                <a:latin typeface="Times New Roman" pitchFamily="18" charset="0"/>
              </a:rPr>
              <a:t> </a:t>
            </a:r>
            <a:r>
              <a:rPr lang="ru-RU" sz="2000" b="1" i="1" spc="50" dirty="0" smtClean="0">
                <a:latin typeface="Times New Roman" pitchFamily="18" charset="0"/>
              </a:rPr>
              <a:t>декабря 2016 г. № 521 </a:t>
            </a:r>
          </a:p>
          <a:p>
            <a:pPr algn="ctr" eaLnBrk="1" hangingPunct="1">
              <a:defRPr/>
            </a:pPr>
            <a:r>
              <a:rPr lang="ru-RU" sz="2000" b="1" i="1" spc="50" dirty="0" smtClean="0">
                <a:latin typeface="Times New Roman" pitchFamily="18" charset="0"/>
              </a:rPr>
              <a:t>«О внесении изменений в Особенности формирования бюджетной отчетности по кассовому исполнению федерального бюджета,</a:t>
            </a:r>
          </a:p>
          <a:p>
            <a:pPr algn="ctr" eaLnBrk="1" hangingPunct="1">
              <a:defRPr/>
            </a:pPr>
            <a:r>
              <a:rPr lang="ru-RU" sz="2000" b="1" i="1" spc="50" dirty="0" smtClean="0">
                <a:latin typeface="Times New Roman" pitchFamily="18" charset="0"/>
              </a:rPr>
              <a:t>кассовому обслуживанию исполнения бюджетов бюджетной системы Российской Федерации, по операциям со средствами бюджетных, автономных учреждений и иных юридических лиц территориальными органами Федерального казначейства»</a:t>
            </a:r>
          </a:p>
        </p:txBody>
      </p:sp>
    </p:spTree>
    <p:extLst>
      <p:ext uri="{BB962C8B-B14F-4D97-AF65-F5344CB8AC3E}">
        <p14:creationId xmlns:p14="http://schemas.microsoft.com/office/powerpoint/2010/main" val="1932662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58245" y="6090245"/>
            <a:ext cx="2311400" cy="476250"/>
          </a:xfrm>
        </p:spPr>
        <p:txBody>
          <a:bodyPr/>
          <a:lstStyle/>
          <a:p>
            <a:fld id="{3DE5ABAD-8187-4B4F-8EF3-5FABDE5C1A3D}" type="slidenum">
              <a:rPr lang="ru-RU"/>
              <a:pPr/>
              <a:t>3</a:t>
            </a:fld>
            <a:endParaRPr lang="ru-RU" dirty="0"/>
          </a:p>
        </p:txBody>
      </p:sp>
      <p:sp>
        <p:nvSpPr>
          <p:cNvPr id="86018" name="Line 3866"/>
          <p:cNvSpPr>
            <a:spLocks noChangeShapeType="1"/>
          </p:cNvSpPr>
          <p:nvPr/>
        </p:nvSpPr>
        <p:spPr bwMode="auto">
          <a:xfrm>
            <a:off x="7312025" y="-8969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19" name="Line 3867"/>
          <p:cNvSpPr>
            <a:spLocks noChangeShapeType="1"/>
          </p:cNvSpPr>
          <p:nvPr/>
        </p:nvSpPr>
        <p:spPr bwMode="auto">
          <a:xfrm>
            <a:off x="7312025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0" name="Line 3868"/>
          <p:cNvSpPr>
            <a:spLocks noChangeShapeType="1"/>
          </p:cNvSpPr>
          <p:nvPr/>
        </p:nvSpPr>
        <p:spPr bwMode="auto">
          <a:xfrm>
            <a:off x="9637713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1" name="Line 3877"/>
          <p:cNvSpPr>
            <a:spLocks noChangeShapeType="1"/>
          </p:cNvSpPr>
          <p:nvPr/>
        </p:nvSpPr>
        <p:spPr bwMode="auto">
          <a:xfrm>
            <a:off x="7312025" y="-730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2" name="Line 3878"/>
          <p:cNvSpPr>
            <a:spLocks noChangeShapeType="1"/>
          </p:cNvSpPr>
          <p:nvPr/>
        </p:nvSpPr>
        <p:spPr bwMode="auto">
          <a:xfrm>
            <a:off x="7312025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3" name="Line 3879"/>
          <p:cNvSpPr>
            <a:spLocks noChangeShapeType="1"/>
          </p:cNvSpPr>
          <p:nvPr/>
        </p:nvSpPr>
        <p:spPr bwMode="auto">
          <a:xfrm>
            <a:off x="9637713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4" name="Line 3880"/>
          <p:cNvSpPr>
            <a:spLocks noChangeShapeType="1"/>
          </p:cNvSpPr>
          <p:nvPr/>
        </p:nvSpPr>
        <p:spPr bwMode="auto">
          <a:xfrm>
            <a:off x="9637713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5" name="Line 3881"/>
          <p:cNvSpPr>
            <a:spLocks noChangeShapeType="1"/>
          </p:cNvSpPr>
          <p:nvPr/>
        </p:nvSpPr>
        <p:spPr bwMode="auto">
          <a:xfrm>
            <a:off x="11963400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6" name="Line 3896"/>
          <p:cNvSpPr>
            <a:spLocks noChangeShapeType="1"/>
          </p:cNvSpPr>
          <p:nvPr/>
        </p:nvSpPr>
        <p:spPr bwMode="auto">
          <a:xfrm>
            <a:off x="7312025" y="130016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7" name="Line 3897"/>
          <p:cNvSpPr>
            <a:spLocks noChangeShapeType="1"/>
          </p:cNvSpPr>
          <p:nvPr/>
        </p:nvSpPr>
        <p:spPr bwMode="auto">
          <a:xfrm>
            <a:off x="7312025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8" name="Line 3898"/>
          <p:cNvSpPr>
            <a:spLocks noChangeShapeType="1"/>
          </p:cNvSpPr>
          <p:nvPr/>
        </p:nvSpPr>
        <p:spPr bwMode="auto">
          <a:xfrm>
            <a:off x="9637713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9" name="Line 3899"/>
          <p:cNvSpPr>
            <a:spLocks noChangeShapeType="1"/>
          </p:cNvSpPr>
          <p:nvPr/>
        </p:nvSpPr>
        <p:spPr bwMode="auto">
          <a:xfrm>
            <a:off x="9637713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0" name="Line 3900"/>
          <p:cNvSpPr>
            <a:spLocks noChangeShapeType="1"/>
          </p:cNvSpPr>
          <p:nvPr/>
        </p:nvSpPr>
        <p:spPr bwMode="auto">
          <a:xfrm>
            <a:off x="11963400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1" name="Line 3911"/>
          <p:cNvSpPr>
            <a:spLocks noChangeShapeType="1"/>
          </p:cNvSpPr>
          <p:nvPr/>
        </p:nvSpPr>
        <p:spPr bwMode="auto">
          <a:xfrm>
            <a:off x="7312025" y="23987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2" name="Line 3912"/>
          <p:cNvSpPr>
            <a:spLocks noChangeShapeType="1"/>
          </p:cNvSpPr>
          <p:nvPr/>
        </p:nvSpPr>
        <p:spPr bwMode="auto">
          <a:xfrm>
            <a:off x="7312025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3" name="Line 3913"/>
          <p:cNvSpPr>
            <a:spLocks noChangeShapeType="1"/>
          </p:cNvSpPr>
          <p:nvPr/>
        </p:nvSpPr>
        <p:spPr bwMode="auto">
          <a:xfrm>
            <a:off x="9637713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4" name="Line 3914"/>
          <p:cNvSpPr>
            <a:spLocks noChangeShapeType="1"/>
          </p:cNvSpPr>
          <p:nvPr/>
        </p:nvSpPr>
        <p:spPr bwMode="auto">
          <a:xfrm>
            <a:off x="9637713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5" name="Line 3915"/>
          <p:cNvSpPr>
            <a:spLocks noChangeShapeType="1"/>
          </p:cNvSpPr>
          <p:nvPr/>
        </p:nvSpPr>
        <p:spPr bwMode="auto">
          <a:xfrm>
            <a:off x="11963400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6" name="Line 3916"/>
          <p:cNvSpPr>
            <a:spLocks noChangeShapeType="1"/>
          </p:cNvSpPr>
          <p:nvPr/>
        </p:nvSpPr>
        <p:spPr bwMode="auto">
          <a:xfrm>
            <a:off x="11963400" y="32226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7" name="Line 3934"/>
          <p:cNvSpPr>
            <a:spLocks noChangeShapeType="1"/>
          </p:cNvSpPr>
          <p:nvPr/>
        </p:nvSpPr>
        <p:spPr bwMode="auto">
          <a:xfrm>
            <a:off x="7312025" y="40465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pic>
        <p:nvPicPr>
          <p:cNvPr id="860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39" name="Text Box 6937"/>
          <p:cNvSpPr txBox="1">
            <a:spLocks noChangeArrowheads="1"/>
          </p:cNvSpPr>
          <p:nvPr/>
        </p:nvSpPr>
        <p:spPr bwMode="auto">
          <a:xfrm>
            <a:off x="1754189" y="115888"/>
            <a:ext cx="7127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Межрегиональное операционное УФК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2510" y="917618"/>
            <a:ext cx="8768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F06A2"/>
                </a:solidFill>
                <a:latin typeface="Times New Roman" pitchFamily="18" charset="0"/>
                <a:cs typeface="Times New Roman" pitchFamily="18" charset="0"/>
              </a:rPr>
              <a:t>Изменение сроков представления бюджетной отчетности </a:t>
            </a:r>
            <a:endParaRPr lang="ru-RU" sz="2000" b="1" dirty="0">
              <a:solidFill>
                <a:srgbClr val="2F06A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53200"/>
            <a:ext cx="990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989716"/>
              </p:ext>
            </p:extLst>
          </p:nvPr>
        </p:nvGraphicFramePr>
        <p:xfrm>
          <a:off x="227475" y="1448779"/>
          <a:ext cx="7920880" cy="49251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1624"/>
                <a:gridCol w="2263841"/>
                <a:gridCol w="2025225"/>
                <a:gridCol w="1710190"/>
              </a:tblGrid>
              <a:tr h="675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отчета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 представления в 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году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 представления в</a:t>
                      </a:r>
                      <a:r>
                        <a:rPr lang="ru-RU" sz="16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2017 году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Получатель отчета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</a:tr>
              <a:tr h="2745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Консолидированный отчет о кассовых поступлениях и выбытиях (ф.0503152)*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Ежемесячно;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второй рабочий день месяца, следующий за отчетным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(предварительно),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числа месяца, следующего за отчетным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(окончательно)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Еженедельно 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вторникам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Ежемесячно;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второй рабочий день месяца, следующий за отчетным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(предварительно),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числа месяца, следующего за отчетным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(окончательно)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Еженедельно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вторникам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16-00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</a:t>
                      </a:r>
                      <a:r>
                        <a:rPr lang="ru-RU" sz="14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московскому времени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Межрегиональное операционное УФК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</a:tr>
              <a:tr h="1060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Справка по консолидируемым расчетам (ф. 0503125)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Ежемесячно;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месяца, следующего за отчетным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Ежемесячно;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месяца,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следующего за отчетным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Межрегиональное операционное УФК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</a:tr>
            </a:tbl>
          </a:graphicData>
        </a:graphic>
      </p:graphicFrame>
      <p:pic>
        <p:nvPicPr>
          <p:cNvPr id="31" name="Picture 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175" y="4464115"/>
            <a:ext cx="540060" cy="57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R:\22_Отдел отчетности о кассовом исполнении бюджетов\Фигурова\СЛАЙДЫ\ВКС 9-10.09.14\картинки для слайдов\man-with-symbol-04-150x150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700369" y="1403775"/>
            <a:ext cx="614340" cy="614340"/>
          </a:xfrm>
          <a:prstGeom prst="rect">
            <a:avLst/>
          </a:prstGeom>
          <a:noFill/>
        </p:spPr>
      </p:pic>
      <p:sp>
        <p:nvSpPr>
          <p:cNvPr id="33" name="TextBox 32"/>
          <p:cNvSpPr txBox="1"/>
          <p:nvPr/>
        </p:nvSpPr>
        <p:spPr>
          <a:xfrm>
            <a:off x="8238365" y="1849438"/>
            <a:ext cx="139934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случае совпадения даты еженедельного отчета и предварительного отчета, еженедельный отчет не представляется.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17485" y="2091545"/>
            <a:ext cx="6030670" cy="77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2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58245" y="6090245"/>
            <a:ext cx="2311400" cy="476250"/>
          </a:xfrm>
        </p:spPr>
        <p:txBody>
          <a:bodyPr/>
          <a:lstStyle/>
          <a:p>
            <a:fld id="{3DE5ABAD-8187-4B4F-8EF3-5FABDE5C1A3D}" type="slidenum">
              <a:rPr lang="ru-RU"/>
              <a:pPr/>
              <a:t>4</a:t>
            </a:fld>
            <a:endParaRPr lang="ru-RU" dirty="0"/>
          </a:p>
        </p:txBody>
      </p:sp>
      <p:sp>
        <p:nvSpPr>
          <p:cNvPr id="86018" name="Line 3866"/>
          <p:cNvSpPr>
            <a:spLocks noChangeShapeType="1"/>
          </p:cNvSpPr>
          <p:nvPr/>
        </p:nvSpPr>
        <p:spPr bwMode="auto">
          <a:xfrm>
            <a:off x="7312025" y="-8969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19" name="Line 3867"/>
          <p:cNvSpPr>
            <a:spLocks noChangeShapeType="1"/>
          </p:cNvSpPr>
          <p:nvPr/>
        </p:nvSpPr>
        <p:spPr bwMode="auto">
          <a:xfrm>
            <a:off x="7312025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0" name="Line 3868"/>
          <p:cNvSpPr>
            <a:spLocks noChangeShapeType="1"/>
          </p:cNvSpPr>
          <p:nvPr/>
        </p:nvSpPr>
        <p:spPr bwMode="auto">
          <a:xfrm>
            <a:off x="9637713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1" name="Line 3877"/>
          <p:cNvSpPr>
            <a:spLocks noChangeShapeType="1"/>
          </p:cNvSpPr>
          <p:nvPr/>
        </p:nvSpPr>
        <p:spPr bwMode="auto">
          <a:xfrm>
            <a:off x="7312025" y="-730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2" name="Line 3878"/>
          <p:cNvSpPr>
            <a:spLocks noChangeShapeType="1"/>
          </p:cNvSpPr>
          <p:nvPr/>
        </p:nvSpPr>
        <p:spPr bwMode="auto">
          <a:xfrm>
            <a:off x="7312025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3" name="Line 3879"/>
          <p:cNvSpPr>
            <a:spLocks noChangeShapeType="1"/>
          </p:cNvSpPr>
          <p:nvPr/>
        </p:nvSpPr>
        <p:spPr bwMode="auto">
          <a:xfrm>
            <a:off x="9637713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4" name="Line 3880"/>
          <p:cNvSpPr>
            <a:spLocks noChangeShapeType="1"/>
          </p:cNvSpPr>
          <p:nvPr/>
        </p:nvSpPr>
        <p:spPr bwMode="auto">
          <a:xfrm>
            <a:off x="9637713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5" name="Line 3881"/>
          <p:cNvSpPr>
            <a:spLocks noChangeShapeType="1"/>
          </p:cNvSpPr>
          <p:nvPr/>
        </p:nvSpPr>
        <p:spPr bwMode="auto">
          <a:xfrm>
            <a:off x="11963400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6" name="Line 3896"/>
          <p:cNvSpPr>
            <a:spLocks noChangeShapeType="1"/>
          </p:cNvSpPr>
          <p:nvPr/>
        </p:nvSpPr>
        <p:spPr bwMode="auto">
          <a:xfrm>
            <a:off x="7312025" y="130016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7" name="Line 3897"/>
          <p:cNvSpPr>
            <a:spLocks noChangeShapeType="1"/>
          </p:cNvSpPr>
          <p:nvPr/>
        </p:nvSpPr>
        <p:spPr bwMode="auto">
          <a:xfrm>
            <a:off x="7312025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8" name="Line 3898"/>
          <p:cNvSpPr>
            <a:spLocks noChangeShapeType="1"/>
          </p:cNvSpPr>
          <p:nvPr/>
        </p:nvSpPr>
        <p:spPr bwMode="auto">
          <a:xfrm>
            <a:off x="9637713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9" name="Line 3899"/>
          <p:cNvSpPr>
            <a:spLocks noChangeShapeType="1"/>
          </p:cNvSpPr>
          <p:nvPr/>
        </p:nvSpPr>
        <p:spPr bwMode="auto">
          <a:xfrm>
            <a:off x="9637713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0" name="Line 3900"/>
          <p:cNvSpPr>
            <a:spLocks noChangeShapeType="1"/>
          </p:cNvSpPr>
          <p:nvPr/>
        </p:nvSpPr>
        <p:spPr bwMode="auto">
          <a:xfrm>
            <a:off x="11963400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1" name="Line 3911"/>
          <p:cNvSpPr>
            <a:spLocks noChangeShapeType="1"/>
          </p:cNvSpPr>
          <p:nvPr/>
        </p:nvSpPr>
        <p:spPr bwMode="auto">
          <a:xfrm>
            <a:off x="7312025" y="23987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2" name="Line 3912"/>
          <p:cNvSpPr>
            <a:spLocks noChangeShapeType="1"/>
          </p:cNvSpPr>
          <p:nvPr/>
        </p:nvSpPr>
        <p:spPr bwMode="auto">
          <a:xfrm>
            <a:off x="7312025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3" name="Line 3913"/>
          <p:cNvSpPr>
            <a:spLocks noChangeShapeType="1"/>
          </p:cNvSpPr>
          <p:nvPr/>
        </p:nvSpPr>
        <p:spPr bwMode="auto">
          <a:xfrm>
            <a:off x="9637713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4" name="Line 3914"/>
          <p:cNvSpPr>
            <a:spLocks noChangeShapeType="1"/>
          </p:cNvSpPr>
          <p:nvPr/>
        </p:nvSpPr>
        <p:spPr bwMode="auto">
          <a:xfrm>
            <a:off x="9637713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5" name="Line 3915"/>
          <p:cNvSpPr>
            <a:spLocks noChangeShapeType="1"/>
          </p:cNvSpPr>
          <p:nvPr/>
        </p:nvSpPr>
        <p:spPr bwMode="auto">
          <a:xfrm>
            <a:off x="11963400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6" name="Line 3916"/>
          <p:cNvSpPr>
            <a:spLocks noChangeShapeType="1"/>
          </p:cNvSpPr>
          <p:nvPr/>
        </p:nvSpPr>
        <p:spPr bwMode="auto">
          <a:xfrm>
            <a:off x="11963400" y="32226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7" name="Line 3934"/>
          <p:cNvSpPr>
            <a:spLocks noChangeShapeType="1"/>
          </p:cNvSpPr>
          <p:nvPr/>
        </p:nvSpPr>
        <p:spPr bwMode="auto">
          <a:xfrm>
            <a:off x="7312025" y="40465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pic>
        <p:nvPicPr>
          <p:cNvPr id="860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39" name="Text Box 6937"/>
          <p:cNvSpPr txBox="1">
            <a:spLocks noChangeArrowheads="1"/>
          </p:cNvSpPr>
          <p:nvPr/>
        </p:nvSpPr>
        <p:spPr bwMode="auto">
          <a:xfrm>
            <a:off x="1754189" y="115888"/>
            <a:ext cx="7127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Межрегиональное операционное УФК</a:t>
            </a: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53200"/>
            <a:ext cx="990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760658"/>
              </p:ext>
            </p:extLst>
          </p:nvPr>
        </p:nvGraphicFramePr>
        <p:xfrm>
          <a:off x="412888" y="1431900"/>
          <a:ext cx="9226025" cy="4829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0500"/>
                <a:gridCol w="1873323"/>
                <a:gridCol w="151902"/>
                <a:gridCol w="2700300"/>
              </a:tblGrid>
              <a:tr h="540061">
                <a:tc>
                  <a:txBody>
                    <a:bodyPr/>
                    <a:lstStyle/>
                    <a:p>
                      <a:pPr algn="ctr" eaLnBrk="1" hangingPunct="1"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Наименование отчета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 marL="63251" marR="63251" marT="0" marB="0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Периодичность и срок представления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Получатель отчета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</a:tr>
              <a:tr h="1575175">
                <a:tc>
                  <a:txBody>
                    <a:bodyPr/>
                    <a:lstStyle/>
                    <a:p>
                      <a:pPr algn="ctr" eaLnBrk="1" hangingPunct="1">
                        <a:defRPr/>
                      </a:pPr>
                      <a:r>
                        <a:rPr lang="ru-RU" sz="1400" b="1" kern="1600" spc="3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«Отчет о бюджетных и денежных обязательствах получателей средств федерального бюджета и администраторов источников финансирования дефицита федерального бюджета (ф.0503129)» </a:t>
                      </a:r>
                    </a:p>
                    <a:p>
                      <a:pPr algn="ctr" eaLnBrk="1" hangingPunct="1"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</a:rPr>
                        <a:t>(по получателю средств федерального бюджета, администратору источников финансирования дефицита федерального бюджета)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</a:endParaRPr>
                    </a:p>
                  </a:txBody>
                  <a:tcPr marL="63251" marR="63251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Ежемесячно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числа месяца, следующего за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отчетным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251" marR="63251" marT="0" marB="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Получатели средств федерального бюджета, администраторы источников финансирования дефицита федерального бюджета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</a:tr>
              <a:tr h="1007688">
                <a:tc>
                  <a:txBody>
                    <a:bodyPr/>
                    <a:lstStyle/>
                    <a:p>
                      <a:pPr algn="ctr" eaLnBrk="1" hangingPunct="1">
                        <a:defRPr/>
                      </a:pPr>
                      <a:r>
                        <a:rPr lang="ru-RU" sz="1400" b="1" kern="1600" spc="3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«Отчет о бюджетных и денежных обязательствах получателей средств федерального бюджета и администраторов источников финансирования дефицита федерального бюджета (ф. 0503129)» </a:t>
                      </a:r>
                    </a:p>
                  </a:txBody>
                  <a:tcPr marL="63251" marR="63251" marT="0" marB="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Ежемесячно;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месяца, следующего за отчетным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Межрегиональное операционное УФК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</a:tr>
              <a:tr h="1007688">
                <a:tc>
                  <a:txBody>
                    <a:bodyPr/>
                    <a:lstStyle/>
                    <a:p>
                      <a:pPr algn="ctr" eaLnBrk="1" hangingPunct="1">
                        <a:defRPr/>
                      </a:pPr>
                      <a:r>
                        <a:rPr lang="ru-RU" sz="1400" b="1" kern="1600" spc="3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«Отчет о бюджетных и денежных обязательствах получателей средств федерального бюджета и администраторов источников финансирования дефицита федерального бюджета (ф. 0503129)»</a:t>
                      </a:r>
                    </a:p>
                    <a:p>
                      <a:pPr algn="ctr" eaLnBrk="1" hangingPunct="1"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</a:rPr>
                        <a:t>(по главным распорядителям средств федерального </a:t>
                      </a:r>
                    </a:p>
                    <a:p>
                      <a:pPr algn="ctr" eaLnBrk="1" hangingPunct="1"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</a:rPr>
                        <a:t>бюджета, главным администраторам источников</a:t>
                      </a:r>
                    </a:p>
                    <a:p>
                      <a:pPr algn="ctr" eaLnBrk="1" hangingPunct="1"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</a:rPr>
                        <a:t>Финансирования дефицита федерального  бюджета)</a:t>
                      </a:r>
                    </a:p>
                    <a:p>
                      <a:pPr algn="ctr" eaLnBrk="1" hangingPunct="1">
                        <a:defRPr/>
                      </a:pPr>
                      <a:endParaRPr lang="ru-RU" sz="1400" b="1" kern="1600" spc="30" dirty="0" smtClean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 marL="63251" marR="63251" marT="0" marB="0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Ежемесячно;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число месяца, следующего за отчетным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Главный администратор средств федерального бюджета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251" marR="63251" marT="0" marB="0"/>
                </a:tc>
              </a:tr>
            </a:tbl>
          </a:graphicData>
        </a:graphic>
      </p:graphicFrame>
      <p:pic>
        <p:nvPicPr>
          <p:cNvPr id="32" name="Picture 3" descr="R:\22_Отдел отчетности о кассовом исполнении бюджетов\Фигурова\СЛАЙДЫ\ВКС 9-10.09.14\картинки для слайдов\man-with-symbol-04-150x15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7505" y="796935"/>
            <a:ext cx="614340" cy="614340"/>
          </a:xfrm>
          <a:prstGeom prst="rect">
            <a:avLst/>
          </a:prstGeom>
          <a:noFill/>
        </p:spPr>
      </p:pic>
      <p:sp>
        <p:nvSpPr>
          <p:cNvPr id="34" name="Заголовок 8"/>
          <p:cNvSpPr txBox="1">
            <a:spLocks/>
          </p:cNvSpPr>
          <p:nvPr/>
        </p:nvSpPr>
        <p:spPr>
          <a:xfrm>
            <a:off x="857544" y="908049"/>
            <a:ext cx="8149995" cy="3921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формирования и передачи Отчета(ф. 0503129)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00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ABAD-8187-4B4F-8EF3-5FABDE5C1A3D}" type="slidenum">
              <a:rPr lang="ru-RU"/>
              <a:pPr/>
              <a:t>5</a:t>
            </a:fld>
            <a:endParaRPr lang="ru-RU" dirty="0"/>
          </a:p>
        </p:txBody>
      </p:sp>
      <p:sp>
        <p:nvSpPr>
          <p:cNvPr id="86018" name="Line 3866"/>
          <p:cNvSpPr>
            <a:spLocks noChangeShapeType="1"/>
          </p:cNvSpPr>
          <p:nvPr/>
        </p:nvSpPr>
        <p:spPr bwMode="auto">
          <a:xfrm>
            <a:off x="7312025" y="-8969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19" name="Line 3867"/>
          <p:cNvSpPr>
            <a:spLocks noChangeShapeType="1"/>
          </p:cNvSpPr>
          <p:nvPr/>
        </p:nvSpPr>
        <p:spPr bwMode="auto">
          <a:xfrm>
            <a:off x="7312025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0" name="Line 3868"/>
          <p:cNvSpPr>
            <a:spLocks noChangeShapeType="1"/>
          </p:cNvSpPr>
          <p:nvPr/>
        </p:nvSpPr>
        <p:spPr bwMode="auto">
          <a:xfrm>
            <a:off x="9637713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1" name="Line 3877"/>
          <p:cNvSpPr>
            <a:spLocks noChangeShapeType="1"/>
          </p:cNvSpPr>
          <p:nvPr/>
        </p:nvSpPr>
        <p:spPr bwMode="auto">
          <a:xfrm>
            <a:off x="7312025" y="-730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2" name="Line 3878"/>
          <p:cNvSpPr>
            <a:spLocks noChangeShapeType="1"/>
          </p:cNvSpPr>
          <p:nvPr/>
        </p:nvSpPr>
        <p:spPr bwMode="auto">
          <a:xfrm>
            <a:off x="7312025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3" name="Line 3879"/>
          <p:cNvSpPr>
            <a:spLocks noChangeShapeType="1"/>
          </p:cNvSpPr>
          <p:nvPr/>
        </p:nvSpPr>
        <p:spPr bwMode="auto">
          <a:xfrm>
            <a:off x="9637713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4" name="Line 3880"/>
          <p:cNvSpPr>
            <a:spLocks noChangeShapeType="1"/>
          </p:cNvSpPr>
          <p:nvPr/>
        </p:nvSpPr>
        <p:spPr bwMode="auto">
          <a:xfrm>
            <a:off x="9637713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5" name="Line 3881"/>
          <p:cNvSpPr>
            <a:spLocks noChangeShapeType="1"/>
          </p:cNvSpPr>
          <p:nvPr/>
        </p:nvSpPr>
        <p:spPr bwMode="auto">
          <a:xfrm>
            <a:off x="11963400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6" name="Line 3896"/>
          <p:cNvSpPr>
            <a:spLocks noChangeShapeType="1"/>
          </p:cNvSpPr>
          <p:nvPr/>
        </p:nvSpPr>
        <p:spPr bwMode="auto">
          <a:xfrm>
            <a:off x="7312025" y="130016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7" name="Line 3897"/>
          <p:cNvSpPr>
            <a:spLocks noChangeShapeType="1"/>
          </p:cNvSpPr>
          <p:nvPr/>
        </p:nvSpPr>
        <p:spPr bwMode="auto">
          <a:xfrm>
            <a:off x="7312025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8" name="Line 3898"/>
          <p:cNvSpPr>
            <a:spLocks noChangeShapeType="1"/>
          </p:cNvSpPr>
          <p:nvPr/>
        </p:nvSpPr>
        <p:spPr bwMode="auto">
          <a:xfrm>
            <a:off x="9637713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9" name="Line 3899"/>
          <p:cNvSpPr>
            <a:spLocks noChangeShapeType="1"/>
          </p:cNvSpPr>
          <p:nvPr/>
        </p:nvSpPr>
        <p:spPr bwMode="auto">
          <a:xfrm>
            <a:off x="9637713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0" name="Line 3900"/>
          <p:cNvSpPr>
            <a:spLocks noChangeShapeType="1"/>
          </p:cNvSpPr>
          <p:nvPr/>
        </p:nvSpPr>
        <p:spPr bwMode="auto">
          <a:xfrm>
            <a:off x="11963400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1" name="Line 3911"/>
          <p:cNvSpPr>
            <a:spLocks noChangeShapeType="1"/>
          </p:cNvSpPr>
          <p:nvPr/>
        </p:nvSpPr>
        <p:spPr bwMode="auto">
          <a:xfrm>
            <a:off x="7312025" y="23987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2" name="Line 3912"/>
          <p:cNvSpPr>
            <a:spLocks noChangeShapeType="1"/>
          </p:cNvSpPr>
          <p:nvPr/>
        </p:nvSpPr>
        <p:spPr bwMode="auto">
          <a:xfrm>
            <a:off x="7312025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3" name="Line 3913"/>
          <p:cNvSpPr>
            <a:spLocks noChangeShapeType="1"/>
          </p:cNvSpPr>
          <p:nvPr/>
        </p:nvSpPr>
        <p:spPr bwMode="auto">
          <a:xfrm>
            <a:off x="9637713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4" name="Line 3914"/>
          <p:cNvSpPr>
            <a:spLocks noChangeShapeType="1"/>
          </p:cNvSpPr>
          <p:nvPr/>
        </p:nvSpPr>
        <p:spPr bwMode="auto">
          <a:xfrm>
            <a:off x="9637713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5" name="Line 3915"/>
          <p:cNvSpPr>
            <a:spLocks noChangeShapeType="1"/>
          </p:cNvSpPr>
          <p:nvPr/>
        </p:nvSpPr>
        <p:spPr bwMode="auto">
          <a:xfrm>
            <a:off x="11963400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6" name="Line 3916"/>
          <p:cNvSpPr>
            <a:spLocks noChangeShapeType="1"/>
          </p:cNvSpPr>
          <p:nvPr/>
        </p:nvSpPr>
        <p:spPr bwMode="auto">
          <a:xfrm>
            <a:off x="11963400" y="32226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7" name="Line 3934"/>
          <p:cNvSpPr>
            <a:spLocks noChangeShapeType="1"/>
          </p:cNvSpPr>
          <p:nvPr/>
        </p:nvSpPr>
        <p:spPr bwMode="auto">
          <a:xfrm>
            <a:off x="7312025" y="40465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pic>
        <p:nvPicPr>
          <p:cNvPr id="860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39" name="Text Box 6937"/>
          <p:cNvSpPr txBox="1">
            <a:spLocks noChangeArrowheads="1"/>
          </p:cNvSpPr>
          <p:nvPr/>
        </p:nvSpPr>
        <p:spPr bwMode="auto">
          <a:xfrm>
            <a:off x="1754189" y="115888"/>
            <a:ext cx="7127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Межрегиональное операционное УФК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2460" y="815274"/>
            <a:ext cx="9670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2F06A2"/>
                </a:solidFill>
                <a:latin typeface="Times New Roman" pitchFamily="18" charset="0"/>
                <a:cs typeface="Times New Roman" pitchFamily="18" charset="0"/>
              </a:rPr>
              <a:t>Изменения в формировании Акта сверки внутриказначейских расчетов (ф.0521416)</a:t>
            </a:r>
            <a:endParaRPr lang="ru-RU" b="1" dirty="0">
              <a:solidFill>
                <a:srgbClr val="2F06A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53200"/>
            <a:ext cx="990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ый прямоугольник 2"/>
          <p:cNvSpPr/>
          <p:nvPr/>
        </p:nvSpPr>
        <p:spPr>
          <a:xfrm>
            <a:off x="240423" y="1763814"/>
            <a:ext cx="2618265" cy="4185465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2479" y="2332437"/>
            <a:ext cx="25862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Акт сверки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внутриказначейских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расчетов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(ф. 0521416)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" name="Group 6"/>
          <p:cNvGrpSpPr>
            <a:grpSpLocks/>
          </p:cNvGrpSpPr>
          <p:nvPr/>
        </p:nvGrpSpPr>
        <p:grpSpPr bwMode="auto">
          <a:xfrm>
            <a:off x="362491" y="3814095"/>
            <a:ext cx="2295255" cy="1370100"/>
            <a:chOff x="1212" y="1332"/>
            <a:chExt cx="1296" cy="673"/>
          </a:xfrm>
        </p:grpSpPr>
        <p:pic>
          <p:nvPicPr>
            <p:cNvPr id="41" name="Picture 7" descr="j0205462">
              <a:hlinkClick r:id="" action="ppaction://macro?name=Slide7.doIt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5" y="1332"/>
              <a:ext cx="512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Rectangle 8"/>
            <p:cNvSpPr>
              <a:spLocks noChangeArrowheads="1"/>
            </p:cNvSpPr>
            <p:nvPr/>
          </p:nvSpPr>
          <p:spPr bwMode="auto">
            <a:xfrm>
              <a:off x="1212" y="1778"/>
              <a:ext cx="1296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sz="1400" b="1" dirty="0"/>
                <a:t>ТОФК</a:t>
              </a:r>
            </a:p>
          </p:txBody>
        </p:sp>
      </p:grpSp>
      <p:sp>
        <p:nvSpPr>
          <p:cNvPr id="45" name="Стрелка вправо 44"/>
          <p:cNvSpPr/>
          <p:nvPr/>
        </p:nvSpPr>
        <p:spPr>
          <a:xfrm>
            <a:off x="2841770" y="1597646"/>
            <a:ext cx="1660656" cy="4486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Отражает сверку расчетов по кодам бюджетной классификации РФ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412941" y="1461605"/>
            <a:ext cx="5310591" cy="775669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47955" y="1412030"/>
            <a:ext cx="50897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переданным и полученным ТОФК лимитам бюджетных обязательств и бюджетным ассигнованиям; 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412942" y="2332436"/>
            <a:ext cx="5295800" cy="772366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412941" y="2273806"/>
            <a:ext cx="5224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 передаче и принятию поступлений, ошибочно зачисленных на чет ТОФК и предназначенных для уплаты на счет другого ТОФК , учтенных как невыясненные  поступления,  зачисляемые в федеральный бюджет;  *</a:t>
            </a:r>
            <a:endParaRPr lang="ru-RU" sz="1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445260" y="3170767"/>
            <a:ext cx="5295800" cy="744068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502426" y="3219638"/>
            <a:ext cx="510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 переданным и полученным кассовым расходам при реорганизации или ликвидации участников бюджетного процесса федерального бюджета; *</a:t>
            </a:r>
            <a:endParaRPr lang="ru-RU" sz="1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4420195" y="4007139"/>
            <a:ext cx="5317715" cy="1239728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480448" y="4046540"/>
            <a:ext cx="5160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 перечислению средств между головным учреждением и его обособленными подразделениями (филиалами), не имеющими статус юридического лица, а так же расчеты между обособленными подразделениями (филиалами) одного головного учреждения, по операциям со средствами федеральных бюджетных, автономных учреждений и иных юридических лиц ; *</a:t>
            </a:r>
            <a:endParaRPr lang="ru-RU" sz="1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445259" y="5344536"/>
            <a:ext cx="5317715" cy="739760"/>
          </a:xfrm>
          <a:prstGeom prst="roundRect">
            <a:avLst>
              <a:gd name="adj" fmla="val 17857"/>
            </a:avLst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35025" y="5344537"/>
            <a:ext cx="5208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 перечислению средств между органом управления государственным внебюджетным фондом РФ и территориальными органами государственного внебюджетного фонда РФ; *</a:t>
            </a:r>
            <a:endParaRPr lang="ru-RU" sz="1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322931" y="2273804"/>
            <a:ext cx="5414980" cy="3945506"/>
          </a:xfrm>
          <a:prstGeom prst="line">
            <a:avLst/>
          </a:prstGeom>
          <a:ln cmpd="sng">
            <a:solidFill>
              <a:srgbClr val="FF0000"/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>
            <a:off x="4412941" y="2273804"/>
            <a:ext cx="5310591" cy="39455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565583" y="6027003"/>
            <a:ext cx="7598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АКТ (ф.0521416)  по данным видам расчетов не формируется, начиная с отчетности на 01.02.2017</a:t>
            </a:r>
          </a:p>
          <a:p>
            <a:pPr marL="171450" indent="-171450">
              <a:buFont typeface="Arial" charset="0"/>
              <a:buChar char="•"/>
            </a:pPr>
            <a:endParaRPr lang="ru-RU" sz="1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9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ABAD-8187-4B4F-8EF3-5FABDE5C1A3D}" type="slidenum">
              <a:rPr lang="ru-RU"/>
              <a:pPr/>
              <a:t>6</a:t>
            </a:fld>
            <a:endParaRPr lang="ru-RU" dirty="0"/>
          </a:p>
        </p:txBody>
      </p:sp>
      <p:sp>
        <p:nvSpPr>
          <p:cNvPr id="86018" name="Line 3866"/>
          <p:cNvSpPr>
            <a:spLocks noChangeShapeType="1"/>
          </p:cNvSpPr>
          <p:nvPr/>
        </p:nvSpPr>
        <p:spPr bwMode="auto">
          <a:xfrm>
            <a:off x="7312025" y="-8969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19" name="Line 3867"/>
          <p:cNvSpPr>
            <a:spLocks noChangeShapeType="1"/>
          </p:cNvSpPr>
          <p:nvPr/>
        </p:nvSpPr>
        <p:spPr bwMode="auto">
          <a:xfrm>
            <a:off x="7312025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0" name="Line 3868"/>
          <p:cNvSpPr>
            <a:spLocks noChangeShapeType="1"/>
          </p:cNvSpPr>
          <p:nvPr/>
        </p:nvSpPr>
        <p:spPr bwMode="auto">
          <a:xfrm>
            <a:off x="9637713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1" name="Line 3877"/>
          <p:cNvSpPr>
            <a:spLocks noChangeShapeType="1"/>
          </p:cNvSpPr>
          <p:nvPr/>
        </p:nvSpPr>
        <p:spPr bwMode="auto">
          <a:xfrm>
            <a:off x="7312025" y="-730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2" name="Line 3878"/>
          <p:cNvSpPr>
            <a:spLocks noChangeShapeType="1"/>
          </p:cNvSpPr>
          <p:nvPr/>
        </p:nvSpPr>
        <p:spPr bwMode="auto">
          <a:xfrm>
            <a:off x="7312025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3" name="Line 3879"/>
          <p:cNvSpPr>
            <a:spLocks noChangeShapeType="1"/>
          </p:cNvSpPr>
          <p:nvPr/>
        </p:nvSpPr>
        <p:spPr bwMode="auto">
          <a:xfrm>
            <a:off x="9637713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4" name="Line 3880"/>
          <p:cNvSpPr>
            <a:spLocks noChangeShapeType="1"/>
          </p:cNvSpPr>
          <p:nvPr/>
        </p:nvSpPr>
        <p:spPr bwMode="auto">
          <a:xfrm>
            <a:off x="9637713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5" name="Line 3881"/>
          <p:cNvSpPr>
            <a:spLocks noChangeShapeType="1"/>
          </p:cNvSpPr>
          <p:nvPr/>
        </p:nvSpPr>
        <p:spPr bwMode="auto">
          <a:xfrm>
            <a:off x="11963400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6" name="Line 3896"/>
          <p:cNvSpPr>
            <a:spLocks noChangeShapeType="1"/>
          </p:cNvSpPr>
          <p:nvPr/>
        </p:nvSpPr>
        <p:spPr bwMode="auto">
          <a:xfrm>
            <a:off x="7312025" y="130016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7" name="Line 3897"/>
          <p:cNvSpPr>
            <a:spLocks noChangeShapeType="1"/>
          </p:cNvSpPr>
          <p:nvPr/>
        </p:nvSpPr>
        <p:spPr bwMode="auto">
          <a:xfrm>
            <a:off x="7312025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8" name="Line 3898"/>
          <p:cNvSpPr>
            <a:spLocks noChangeShapeType="1"/>
          </p:cNvSpPr>
          <p:nvPr/>
        </p:nvSpPr>
        <p:spPr bwMode="auto">
          <a:xfrm>
            <a:off x="9637713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9" name="Line 3899"/>
          <p:cNvSpPr>
            <a:spLocks noChangeShapeType="1"/>
          </p:cNvSpPr>
          <p:nvPr/>
        </p:nvSpPr>
        <p:spPr bwMode="auto">
          <a:xfrm>
            <a:off x="9637713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0" name="Line 3900"/>
          <p:cNvSpPr>
            <a:spLocks noChangeShapeType="1"/>
          </p:cNvSpPr>
          <p:nvPr/>
        </p:nvSpPr>
        <p:spPr bwMode="auto">
          <a:xfrm>
            <a:off x="11963400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1" name="Line 3911"/>
          <p:cNvSpPr>
            <a:spLocks noChangeShapeType="1"/>
          </p:cNvSpPr>
          <p:nvPr/>
        </p:nvSpPr>
        <p:spPr bwMode="auto">
          <a:xfrm>
            <a:off x="7312025" y="23987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2" name="Line 3912"/>
          <p:cNvSpPr>
            <a:spLocks noChangeShapeType="1"/>
          </p:cNvSpPr>
          <p:nvPr/>
        </p:nvSpPr>
        <p:spPr bwMode="auto">
          <a:xfrm>
            <a:off x="7312025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3" name="Line 3913"/>
          <p:cNvSpPr>
            <a:spLocks noChangeShapeType="1"/>
          </p:cNvSpPr>
          <p:nvPr/>
        </p:nvSpPr>
        <p:spPr bwMode="auto">
          <a:xfrm>
            <a:off x="9637713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4" name="Line 3914"/>
          <p:cNvSpPr>
            <a:spLocks noChangeShapeType="1"/>
          </p:cNvSpPr>
          <p:nvPr/>
        </p:nvSpPr>
        <p:spPr bwMode="auto">
          <a:xfrm>
            <a:off x="9637713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5" name="Line 3915"/>
          <p:cNvSpPr>
            <a:spLocks noChangeShapeType="1"/>
          </p:cNvSpPr>
          <p:nvPr/>
        </p:nvSpPr>
        <p:spPr bwMode="auto">
          <a:xfrm>
            <a:off x="11963400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6" name="Line 3916"/>
          <p:cNvSpPr>
            <a:spLocks noChangeShapeType="1"/>
          </p:cNvSpPr>
          <p:nvPr/>
        </p:nvSpPr>
        <p:spPr bwMode="auto">
          <a:xfrm>
            <a:off x="11963400" y="32226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7" name="Line 3934"/>
          <p:cNvSpPr>
            <a:spLocks noChangeShapeType="1"/>
          </p:cNvSpPr>
          <p:nvPr/>
        </p:nvSpPr>
        <p:spPr bwMode="auto">
          <a:xfrm>
            <a:off x="7312025" y="40465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pic>
        <p:nvPicPr>
          <p:cNvPr id="860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39" name="Text Box 6937"/>
          <p:cNvSpPr txBox="1">
            <a:spLocks noChangeArrowheads="1"/>
          </p:cNvSpPr>
          <p:nvPr/>
        </p:nvSpPr>
        <p:spPr bwMode="auto">
          <a:xfrm>
            <a:off x="1754189" y="115888"/>
            <a:ext cx="7127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Межрегиональное операционное УФК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7475" y="799539"/>
            <a:ext cx="9410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2F06A2"/>
                </a:solidFill>
                <a:latin typeface="Times New Roman" pitchFamily="18" charset="0"/>
                <a:cs typeface="Times New Roman" pitchFamily="18" charset="0"/>
              </a:rPr>
              <a:t>Изменения в Формировании Справок по консолидируемым расчетам (ф.0503125) по операциям со средствами федеральных БУ, АУ и иных юридических лиц</a:t>
            </a:r>
            <a:endParaRPr lang="ru-RU" b="1" dirty="0">
              <a:solidFill>
                <a:srgbClr val="2F06A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24355"/>
            <a:ext cx="990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93596" y="5949280"/>
            <a:ext cx="8913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Справка (ф. 0503125) по данным счетам не формируется, начиная с отчетности на 01.02.2017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" name="Group 6"/>
          <p:cNvGrpSpPr>
            <a:grpSpLocks/>
          </p:cNvGrpSpPr>
          <p:nvPr/>
        </p:nvGrpSpPr>
        <p:grpSpPr bwMode="auto">
          <a:xfrm>
            <a:off x="92459" y="2398712"/>
            <a:ext cx="1169861" cy="2760202"/>
            <a:chOff x="1140" y="1332"/>
            <a:chExt cx="1082" cy="814"/>
          </a:xfrm>
        </p:grpSpPr>
        <p:pic>
          <p:nvPicPr>
            <p:cNvPr id="41" name="Picture 7" descr="j0205462">
              <a:hlinkClick r:id="" action="ppaction://macro?name=Slide7.doIt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" y="1332"/>
              <a:ext cx="927" cy="5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Rectangle 8"/>
            <p:cNvSpPr>
              <a:spLocks noChangeArrowheads="1"/>
            </p:cNvSpPr>
            <p:nvPr/>
          </p:nvSpPr>
          <p:spPr bwMode="auto">
            <a:xfrm>
              <a:off x="1140" y="1865"/>
              <a:ext cx="1082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sz="1400" b="1" dirty="0" smtClean="0"/>
                <a:t>ТОФК формирует Справки (ф. 0503125)</a:t>
              </a:r>
              <a:endParaRPr lang="ru-RU" altLang="ru-RU" sz="1400" b="1" dirty="0"/>
            </a:p>
          </p:txBody>
        </p:sp>
      </p:grpSp>
      <p:sp>
        <p:nvSpPr>
          <p:cNvPr id="49" name="Скругленный прямоугольник 48"/>
          <p:cNvSpPr/>
          <p:nvPr/>
        </p:nvSpPr>
        <p:spPr>
          <a:xfrm>
            <a:off x="1433206" y="1567675"/>
            <a:ext cx="8073595" cy="1269134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54153" y="1673805"/>
            <a:ext cx="7664331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счету 8 211 01 560 (660) – в части перечисления остатков средств, полученных БУ, АУ и иными юридическими лицами, с соответствующих счетов ТОФК на единый счет ФБ, открытый МОУ ФК на балансовом счете № 40105, а также их возврата на указанные счета  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449520" y="3006038"/>
            <a:ext cx="8073595" cy="1366592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73840" y="3113965"/>
            <a:ext cx="774464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счету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 (8, 9) 212 00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560 (660) – в части перечисления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(зачисления, возврата) денежных средств по расчетам между головным учреждением и подведомственными ему обособленными подразделениями (филиалами), не имеющими статус юридического лица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1433205" y="4523810"/>
            <a:ext cx="8073596" cy="1296823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573840" y="4620305"/>
            <a:ext cx="774464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счету 7 (8, 9)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309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00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730 (830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– в части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получения (возврата полученных)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денежных средств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расчетах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 головным учреждением и подведомственными ему обособленными подразделениями (филиалами), не имеющими статус юридического лица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1573840" y="2947988"/>
            <a:ext cx="7932961" cy="2872646"/>
          </a:xfrm>
          <a:prstGeom prst="line">
            <a:avLst/>
          </a:prstGeom>
          <a:ln cmpd="sng">
            <a:solidFill>
              <a:srgbClr val="FF0000"/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1919832" y="2947988"/>
            <a:ext cx="7615249" cy="3001292"/>
          </a:xfrm>
          <a:prstGeom prst="line">
            <a:avLst/>
          </a:prstGeom>
          <a:ln cmpd="sng">
            <a:solidFill>
              <a:srgbClr val="FF0000"/>
            </a:solidFill>
            <a:head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87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ABAD-8187-4B4F-8EF3-5FABDE5C1A3D}" type="slidenum">
              <a:rPr lang="ru-RU"/>
              <a:pPr/>
              <a:t>7</a:t>
            </a:fld>
            <a:endParaRPr lang="ru-RU" dirty="0"/>
          </a:p>
        </p:txBody>
      </p:sp>
      <p:sp>
        <p:nvSpPr>
          <p:cNvPr id="86018" name="Line 3866"/>
          <p:cNvSpPr>
            <a:spLocks noChangeShapeType="1"/>
          </p:cNvSpPr>
          <p:nvPr/>
        </p:nvSpPr>
        <p:spPr bwMode="auto">
          <a:xfrm>
            <a:off x="7312025" y="-8969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19" name="Line 3867"/>
          <p:cNvSpPr>
            <a:spLocks noChangeShapeType="1"/>
          </p:cNvSpPr>
          <p:nvPr/>
        </p:nvSpPr>
        <p:spPr bwMode="auto">
          <a:xfrm>
            <a:off x="7312025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0" name="Line 3868"/>
          <p:cNvSpPr>
            <a:spLocks noChangeShapeType="1"/>
          </p:cNvSpPr>
          <p:nvPr/>
        </p:nvSpPr>
        <p:spPr bwMode="auto">
          <a:xfrm>
            <a:off x="9637713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1" name="Line 3877"/>
          <p:cNvSpPr>
            <a:spLocks noChangeShapeType="1"/>
          </p:cNvSpPr>
          <p:nvPr/>
        </p:nvSpPr>
        <p:spPr bwMode="auto">
          <a:xfrm>
            <a:off x="7312025" y="-730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2" name="Line 3878"/>
          <p:cNvSpPr>
            <a:spLocks noChangeShapeType="1"/>
          </p:cNvSpPr>
          <p:nvPr/>
        </p:nvSpPr>
        <p:spPr bwMode="auto">
          <a:xfrm>
            <a:off x="7312025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3" name="Line 3879"/>
          <p:cNvSpPr>
            <a:spLocks noChangeShapeType="1"/>
          </p:cNvSpPr>
          <p:nvPr/>
        </p:nvSpPr>
        <p:spPr bwMode="auto">
          <a:xfrm>
            <a:off x="9637713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4" name="Line 3880"/>
          <p:cNvSpPr>
            <a:spLocks noChangeShapeType="1"/>
          </p:cNvSpPr>
          <p:nvPr/>
        </p:nvSpPr>
        <p:spPr bwMode="auto">
          <a:xfrm>
            <a:off x="9637713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5" name="Line 3881"/>
          <p:cNvSpPr>
            <a:spLocks noChangeShapeType="1"/>
          </p:cNvSpPr>
          <p:nvPr/>
        </p:nvSpPr>
        <p:spPr bwMode="auto">
          <a:xfrm>
            <a:off x="11963400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6" name="Line 3896"/>
          <p:cNvSpPr>
            <a:spLocks noChangeShapeType="1"/>
          </p:cNvSpPr>
          <p:nvPr/>
        </p:nvSpPr>
        <p:spPr bwMode="auto">
          <a:xfrm>
            <a:off x="7312025" y="130016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7" name="Line 3897"/>
          <p:cNvSpPr>
            <a:spLocks noChangeShapeType="1"/>
          </p:cNvSpPr>
          <p:nvPr/>
        </p:nvSpPr>
        <p:spPr bwMode="auto">
          <a:xfrm>
            <a:off x="7312025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8" name="Line 3898"/>
          <p:cNvSpPr>
            <a:spLocks noChangeShapeType="1"/>
          </p:cNvSpPr>
          <p:nvPr/>
        </p:nvSpPr>
        <p:spPr bwMode="auto">
          <a:xfrm>
            <a:off x="9637713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9" name="Line 3899"/>
          <p:cNvSpPr>
            <a:spLocks noChangeShapeType="1"/>
          </p:cNvSpPr>
          <p:nvPr/>
        </p:nvSpPr>
        <p:spPr bwMode="auto">
          <a:xfrm>
            <a:off x="9637713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0" name="Line 3900"/>
          <p:cNvSpPr>
            <a:spLocks noChangeShapeType="1"/>
          </p:cNvSpPr>
          <p:nvPr/>
        </p:nvSpPr>
        <p:spPr bwMode="auto">
          <a:xfrm>
            <a:off x="11963400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1" name="Line 3911"/>
          <p:cNvSpPr>
            <a:spLocks noChangeShapeType="1"/>
          </p:cNvSpPr>
          <p:nvPr/>
        </p:nvSpPr>
        <p:spPr bwMode="auto">
          <a:xfrm>
            <a:off x="7312025" y="23987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2" name="Line 3912"/>
          <p:cNvSpPr>
            <a:spLocks noChangeShapeType="1"/>
          </p:cNvSpPr>
          <p:nvPr/>
        </p:nvSpPr>
        <p:spPr bwMode="auto">
          <a:xfrm>
            <a:off x="7312025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3" name="Line 3913"/>
          <p:cNvSpPr>
            <a:spLocks noChangeShapeType="1"/>
          </p:cNvSpPr>
          <p:nvPr/>
        </p:nvSpPr>
        <p:spPr bwMode="auto">
          <a:xfrm>
            <a:off x="9637713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4" name="Line 3914"/>
          <p:cNvSpPr>
            <a:spLocks noChangeShapeType="1"/>
          </p:cNvSpPr>
          <p:nvPr/>
        </p:nvSpPr>
        <p:spPr bwMode="auto">
          <a:xfrm>
            <a:off x="9637713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5" name="Line 3915"/>
          <p:cNvSpPr>
            <a:spLocks noChangeShapeType="1"/>
          </p:cNvSpPr>
          <p:nvPr/>
        </p:nvSpPr>
        <p:spPr bwMode="auto">
          <a:xfrm>
            <a:off x="11963400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6" name="Line 3916"/>
          <p:cNvSpPr>
            <a:spLocks noChangeShapeType="1"/>
          </p:cNvSpPr>
          <p:nvPr/>
        </p:nvSpPr>
        <p:spPr bwMode="auto">
          <a:xfrm>
            <a:off x="11963400" y="32226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7" name="Line 3934"/>
          <p:cNvSpPr>
            <a:spLocks noChangeShapeType="1"/>
          </p:cNvSpPr>
          <p:nvPr/>
        </p:nvSpPr>
        <p:spPr bwMode="auto">
          <a:xfrm>
            <a:off x="7312025" y="40465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pic>
        <p:nvPicPr>
          <p:cNvPr id="860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39" name="Text Box 6937"/>
          <p:cNvSpPr txBox="1">
            <a:spLocks noChangeArrowheads="1"/>
          </p:cNvSpPr>
          <p:nvPr/>
        </p:nvSpPr>
        <p:spPr bwMode="auto">
          <a:xfrm>
            <a:off x="1754189" y="115888"/>
            <a:ext cx="7127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Межрегиональное операционное УФК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7475" y="799539"/>
            <a:ext cx="94102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F06A2"/>
                </a:solidFill>
                <a:latin typeface="Times New Roman" pitchFamily="18" charset="0"/>
                <a:cs typeface="Times New Roman" pitchFamily="18" charset="0"/>
              </a:rPr>
              <a:t>Формирование Справки по консолидируемым расчетам (ф.0503125) в части перечисления (возврата) остатков средств бюджетов ГВФ РФ со счетов, открытых ТОФК на балансовых счетах № 40401, № 40402, № 40403, на единый счет федерального бюджета, открытый МОУ ФК, на балансовом счете № 40105</a:t>
            </a:r>
            <a:endParaRPr lang="ru-RU" sz="1600" b="1" dirty="0">
              <a:solidFill>
                <a:srgbClr val="2F06A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53200"/>
            <a:ext cx="990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ый прямоугольник 2"/>
          <p:cNvSpPr/>
          <p:nvPr/>
        </p:nvSpPr>
        <p:spPr>
          <a:xfrm>
            <a:off x="5518106" y="2497524"/>
            <a:ext cx="3954879" cy="2697972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28806" y="2960146"/>
            <a:ext cx="395488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Справка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(ф. 0503125) по счету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100 01 06 10 02 01 0005 1 40220 550 сформированная МОУ ФК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" name="Group 6"/>
          <p:cNvGrpSpPr>
            <a:grpSpLocks/>
          </p:cNvGrpSpPr>
          <p:nvPr/>
        </p:nvGrpSpPr>
        <p:grpSpPr bwMode="auto">
          <a:xfrm>
            <a:off x="92459" y="2398711"/>
            <a:ext cx="1080121" cy="2977220"/>
            <a:chOff x="1140" y="1332"/>
            <a:chExt cx="999" cy="878"/>
          </a:xfrm>
        </p:grpSpPr>
        <p:pic>
          <p:nvPicPr>
            <p:cNvPr id="41" name="Picture 7" descr="j0205462">
              <a:hlinkClick r:id="" action="ppaction://macro?name=Slide7.doIt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" y="1332"/>
              <a:ext cx="927" cy="5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Rectangle 8"/>
            <p:cNvSpPr>
              <a:spLocks noChangeArrowheads="1"/>
            </p:cNvSpPr>
            <p:nvPr/>
          </p:nvSpPr>
          <p:spPr bwMode="auto">
            <a:xfrm>
              <a:off x="1140" y="1865"/>
              <a:ext cx="999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sz="1400" b="1" dirty="0" smtClean="0"/>
                <a:t>ТОФК формирует Справку (ф. 0503125)</a:t>
              </a:r>
              <a:endParaRPr lang="ru-RU" altLang="ru-RU" sz="1400" b="1" dirty="0"/>
            </a:p>
          </p:txBody>
        </p:sp>
      </p:grpSp>
      <p:sp>
        <p:nvSpPr>
          <p:cNvPr id="49" name="Скругленный прямоугольник 48"/>
          <p:cNvSpPr/>
          <p:nvPr/>
        </p:nvSpPr>
        <p:spPr>
          <a:xfrm>
            <a:off x="1172581" y="1849438"/>
            <a:ext cx="3172412" cy="1229178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433402" y="1958915"/>
            <a:ext cx="276570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счету 1 211 01 560 (660) – </a:t>
            </a:r>
          </a:p>
          <a:p>
            <a:pPr algn="ct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перечисления со счета       № 40401 на счет </a:t>
            </a:r>
          </a:p>
          <a:p>
            <a:pPr algn="ct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40105  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172580" y="3408586"/>
            <a:ext cx="3165725" cy="1180630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366776" y="3507929"/>
            <a:ext cx="281318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счету 1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211 01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560 (660) – </a:t>
            </a:r>
          </a:p>
          <a:p>
            <a:pPr algn="ctr"/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перечисления со счета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№ 40402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счет </a:t>
            </a:r>
          </a:p>
          <a:p>
            <a:pPr algn="ctr"/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40105  </a:t>
            </a: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1165892" y="4927596"/>
            <a:ext cx="3172414" cy="1270207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324242" y="5024091"/>
            <a:ext cx="285571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счету 1 211 01 560 (660) – </a:t>
            </a:r>
          </a:p>
          <a:p>
            <a:pPr algn="ctr"/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перечисления со счета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№ 40403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счет </a:t>
            </a:r>
          </a:p>
          <a:p>
            <a:pPr algn="ctr"/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40105 </a:t>
            </a:r>
            <a:endParaRPr lang="ru-RU" sz="1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люс 15"/>
          <p:cNvSpPr/>
          <p:nvPr/>
        </p:nvSpPr>
        <p:spPr>
          <a:xfrm>
            <a:off x="2507376" y="3048747"/>
            <a:ext cx="419345" cy="347755"/>
          </a:xfrm>
          <a:prstGeom prst="mathPlus">
            <a:avLst/>
          </a:prstGeom>
          <a:solidFill>
            <a:schemeClr val="bg1">
              <a:lumMod val="85000"/>
            </a:schemeClr>
          </a:solidFill>
          <a:ln w="12700"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Плюс 68"/>
          <p:cNvSpPr/>
          <p:nvPr/>
        </p:nvSpPr>
        <p:spPr>
          <a:xfrm>
            <a:off x="2537839" y="4586490"/>
            <a:ext cx="366959" cy="341106"/>
          </a:xfrm>
          <a:prstGeom prst="mathPlus">
            <a:avLst/>
          </a:prstGeom>
          <a:solidFill>
            <a:schemeClr val="bg1">
              <a:lumMod val="85000"/>
            </a:schemeClr>
          </a:solidFill>
          <a:ln w="12700"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Равно 19"/>
          <p:cNvSpPr/>
          <p:nvPr/>
        </p:nvSpPr>
        <p:spPr>
          <a:xfrm>
            <a:off x="4344993" y="3707562"/>
            <a:ext cx="1173113" cy="479265"/>
          </a:xfrm>
          <a:prstGeom prst="mathEqual">
            <a:avLst>
              <a:gd name="adj1" fmla="val 23520"/>
              <a:gd name="adj2" fmla="val 15735"/>
            </a:avLst>
          </a:prstGeom>
          <a:solidFill>
            <a:schemeClr val="bg1">
              <a:lumMod val="75000"/>
            </a:schemeClr>
          </a:solidFill>
          <a:ln w="3175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82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ABAD-8187-4B4F-8EF3-5FABDE5C1A3D}" type="slidenum">
              <a:rPr lang="ru-RU"/>
              <a:pPr/>
              <a:t>8</a:t>
            </a:fld>
            <a:endParaRPr lang="ru-RU" dirty="0"/>
          </a:p>
        </p:txBody>
      </p:sp>
      <p:sp>
        <p:nvSpPr>
          <p:cNvPr id="86018" name="Line 3866"/>
          <p:cNvSpPr>
            <a:spLocks noChangeShapeType="1"/>
          </p:cNvSpPr>
          <p:nvPr/>
        </p:nvSpPr>
        <p:spPr bwMode="auto">
          <a:xfrm>
            <a:off x="7312025" y="-8969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19" name="Line 3867"/>
          <p:cNvSpPr>
            <a:spLocks noChangeShapeType="1"/>
          </p:cNvSpPr>
          <p:nvPr/>
        </p:nvSpPr>
        <p:spPr bwMode="auto">
          <a:xfrm>
            <a:off x="7312025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0" name="Line 3868"/>
          <p:cNvSpPr>
            <a:spLocks noChangeShapeType="1"/>
          </p:cNvSpPr>
          <p:nvPr/>
        </p:nvSpPr>
        <p:spPr bwMode="auto">
          <a:xfrm>
            <a:off x="9637713" y="-6223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1" name="Line 3877"/>
          <p:cNvSpPr>
            <a:spLocks noChangeShapeType="1"/>
          </p:cNvSpPr>
          <p:nvPr/>
        </p:nvSpPr>
        <p:spPr bwMode="auto">
          <a:xfrm>
            <a:off x="7312025" y="-730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2" name="Line 3878"/>
          <p:cNvSpPr>
            <a:spLocks noChangeShapeType="1"/>
          </p:cNvSpPr>
          <p:nvPr/>
        </p:nvSpPr>
        <p:spPr bwMode="auto">
          <a:xfrm>
            <a:off x="7312025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3" name="Line 3879"/>
          <p:cNvSpPr>
            <a:spLocks noChangeShapeType="1"/>
          </p:cNvSpPr>
          <p:nvPr/>
        </p:nvSpPr>
        <p:spPr bwMode="auto">
          <a:xfrm>
            <a:off x="9637713" y="2016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4" name="Line 3880"/>
          <p:cNvSpPr>
            <a:spLocks noChangeShapeType="1"/>
          </p:cNvSpPr>
          <p:nvPr/>
        </p:nvSpPr>
        <p:spPr bwMode="auto">
          <a:xfrm>
            <a:off x="9637713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5" name="Line 3881"/>
          <p:cNvSpPr>
            <a:spLocks noChangeShapeType="1"/>
          </p:cNvSpPr>
          <p:nvPr/>
        </p:nvSpPr>
        <p:spPr bwMode="auto">
          <a:xfrm>
            <a:off x="11963400" y="4762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6" name="Line 3896"/>
          <p:cNvSpPr>
            <a:spLocks noChangeShapeType="1"/>
          </p:cNvSpPr>
          <p:nvPr/>
        </p:nvSpPr>
        <p:spPr bwMode="auto">
          <a:xfrm>
            <a:off x="7312025" y="130016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7" name="Line 3897"/>
          <p:cNvSpPr>
            <a:spLocks noChangeShapeType="1"/>
          </p:cNvSpPr>
          <p:nvPr/>
        </p:nvSpPr>
        <p:spPr bwMode="auto">
          <a:xfrm>
            <a:off x="7312025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8" name="Line 3898"/>
          <p:cNvSpPr>
            <a:spLocks noChangeShapeType="1"/>
          </p:cNvSpPr>
          <p:nvPr/>
        </p:nvSpPr>
        <p:spPr bwMode="auto">
          <a:xfrm>
            <a:off x="9637713" y="157480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29" name="Line 3899"/>
          <p:cNvSpPr>
            <a:spLocks noChangeShapeType="1"/>
          </p:cNvSpPr>
          <p:nvPr/>
        </p:nvSpPr>
        <p:spPr bwMode="auto">
          <a:xfrm>
            <a:off x="9637713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0" name="Line 3900"/>
          <p:cNvSpPr>
            <a:spLocks noChangeShapeType="1"/>
          </p:cNvSpPr>
          <p:nvPr/>
        </p:nvSpPr>
        <p:spPr bwMode="auto">
          <a:xfrm>
            <a:off x="11963400" y="18494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1" name="Line 3911"/>
          <p:cNvSpPr>
            <a:spLocks noChangeShapeType="1"/>
          </p:cNvSpPr>
          <p:nvPr/>
        </p:nvSpPr>
        <p:spPr bwMode="auto">
          <a:xfrm>
            <a:off x="7312025" y="2398713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2" name="Line 3912"/>
          <p:cNvSpPr>
            <a:spLocks noChangeShapeType="1"/>
          </p:cNvSpPr>
          <p:nvPr/>
        </p:nvSpPr>
        <p:spPr bwMode="auto">
          <a:xfrm>
            <a:off x="7312025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3" name="Line 3913"/>
          <p:cNvSpPr>
            <a:spLocks noChangeShapeType="1"/>
          </p:cNvSpPr>
          <p:nvPr/>
        </p:nvSpPr>
        <p:spPr bwMode="auto">
          <a:xfrm>
            <a:off x="9637713" y="2673350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4" name="Line 3914"/>
          <p:cNvSpPr>
            <a:spLocks noChangeShapeType="1"/>
          </p:cNvSpPr>
          <p:nvPr/>
        </p:nvSpPr>
        <p:spPr bwMode="auto">
          <a:xfrm>
            <a:off x="9637713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5" name="Line 3915"/>
          <p:cNvSpPr>
            <a:spLocks noChangeShapeType="1"/>
          </p:cNvSpPr>
          <p:nvPr/>
        </p:nvSpPr>
        <p:spPr bwMode="auto">
          <a:xfrm>
            <a:off x="11963400" y="29479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6" name="Line 3916"/>
          <p:cNvSpPr>
            <a:spLocks noChangeShapeType="1"/>
          </p:cNvSpPr>
          <p:nvPr/>
        </p:nvSpPr>
        <p:spPr bwMode="auto">
          <a:xfrm>
            <a:off x="11963400" y="3222625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6037" name="Line 3934"/>
          <p:cNvSpPr>
            <a:spLocks noChangeShapeType="1"/>
          </p:cNvSpPr>
          <p:nvPr/>
        </p:nvSpPr>
        <p:spPr bwMode="auto">
          <a:xfrm>
            <a:off x="7312025" y="404653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pic>
        <p:nvPicPr>
          <p:cNvPr id="860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39" name="Text Box 6937"/>
          <p:cNvSpPr txBox="1">
            <a:spLocks noChangeArrowheads="1"/>
          </p:cNvSpPr>
          <p:nvPr/>
        </p:nvSpPr>
        <p:spPr bwMode="auto">
          <a:xfrm>
            <a:off x="1754189" y="115888"/>
            <a:ext cx="7127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66"/>
                </a:solidFill>
                <a:latin typeface="Times New Roman" pitchFamily="18" charset="0"/>
              </a:rPr>
              <a:t>Межрегиональное операционное УФК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2460" y="815274"/>
            <a:ext cx="9670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2F06A2"/>
                </a:solidFill>
                <a:latin typeface="Times New Roman" pitchFamily="18" charset="0"/>
                <a:cs typeface="Times New Roman" pitchFamily="18" charset="0"/>
              </a:rPr>
              <a:t>Изменения в формировании отчетности в разрезе ПБС, администраторов источников финансирования дефицита ФБ, БУ, АУ, и иных юридических лиц</a:t>
            </a:r>
            <a:endParaRPr lang="ru-RU" b="1" dirty="0">
              <a:solidFill>
                <a:srgbClr val="2F06A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53200"/>
            <a:ext cx="990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ый прямоугольник 2"/>
          <p:cNvSpPr/>
          <p:nvPr/>
        </p:nvSpPr>
        <p:spPr>
          <a:xfrm>
            <a:off x="313230" y="1958824"/>
            <a:ext cx="2618265" cy="3712006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226" y="2091278"/>
            <a:ext cx="2430271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соответствующих графах данных Отчетов отражается уникальный код организации по РЕЕСТРУ УЧАСТНИКОВ БЮДЖЕТНОГО ПРОЦЕССА, А ТАКЖЕ ЮР. ЛИЦ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значный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код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Стрелка вправо 44"/>
          <p:cNvSpPr/>
          <p:nvPr/>
        </p:nvSpPr>
        <p:spPr>
          <a:xfrm>
            <a:off x="2939431" y="2673350"/>
            <a:ext cx="1464242" cy="1922224"/>
          </a:xfrm>
          <a:prstGeom prst="rightArrow">
            <a:avLst>
              <a:gd name="adj1" fmla="val 50000"/>
              <a:gd name="adj2" fmla="val 486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405558" y="1703443"/>
            <a:ext cx="4174649" cy="775669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14213" y="1888193"/>
            <a:ext cx="3935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Ф. 0521413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394806" y="2582888"/>
            <a:ext cx="4174649" cy="691519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01906" y="2678465"/>
            <a:ext cx="3935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Ф.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0531340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444987" y="3404774"/>
            <a:ext cx="4153145" cy="682827"/>
          </a:xfrm>
          <a:prstGeom prst="roundRect">
            <a:avLst/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530598" y="3484578"/>
            <a:ext cx="3960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Ф.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0531342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416828" y="4190529"/>
            <a:ext cx="4163380" cy="723636"/>
          </a:xfrm>
          <a:prstGeom prst="roundRect">
            <a:avLst>
              <a:gd name="adj" fmla="val 17857"/>
            </a:avLst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01906" y="4370070"/>
            <a:ext cx="4028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Ф.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0503154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416828" y="5094186"/>
            <a:ext cx="4124713" cy="725022"/>
          </a:xfrm>
          <a:prstGeom prst="roundRect">
            <a:avLst>
              <a:gd name="adj" fmla="val 17857"/>
            </a:avLst>
          </a:prstGeom>
          <a:solidFill>
            <a:srgbClr val="D3EBED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481290" y="5295987"/>
            <a:ext cx="4028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Ф.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0531341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23314" y="5962169"/>
            <a:ext cx="8630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- начиная с отчетности по состоянию на 01.02.2017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68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42031" y="150468"/>
            <a:ext cx="7168977" cy="334861"/>
          </a:xfrm>
        </p:spPr>
        <p:txBody>
          <a:bodyPr>
            <a:normAutofit fontScale="90000"/>
          </a:bodyPr>
          <a:lstStyle/>
          <a:p>
            <a:r>
              <a:rPr lang="ru-RU" sz="2100" b="1" dirty="0">
                <a:solidFill>
                  <a:srgbClr val="000066"/>
                </a:solidFill>
              </a:rPr>
              <a:t>Межрегиональное операционное УФК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812540" y="1043735"/>
            <a:ext cx="7875875" cy="315705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19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Сроки представления годовой бюджетной отчетности ТОФК</a:t>
            </a:r>
            <a:endParaRPr lang="ru-RU" sz="19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CBB9-A0C1-4C2D-A808-133F7F9F2C55}" type="slidenum">
              <a:rPr lang="ru-RU"/>
              <a:pPr/>
              <a:t>9</a:t>
            </a:fld>
            <a:endParaRPr lang="ru-RU" dirty="0"/>
          </a:p>
        </p:txBody>
      </p:sp>
      <p:sp>
        <p:nvSpPr>
          <p:cNvPr id="186373" name="AutoShape 5"/>
          <p:cNvSpPr>
            <a:spLocks noChangeArrowheads="1"/>
          </p:cNvSpPr>
          <p:nvPr/>
        </p:nvSpPr>
        <p:spPr bwMode="auto">
          <a:xfrm>
            <a:off x="362490" y="4044066"/>
            <a:ext cx="4258360" cy="768182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86865" tIns="43433" rIns="86865" bIns="43433" anchor="ctr"/>
          <a:lstStyle/>
          <a:p>
            <a:pPr algn="ctr" defTabSz="867355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Годовая бюджетная отчетность от ТОФК </a:t>
            </a:r>
          </a:p>
          <a:p>
            <a:pPr algn="ctr" defTabSz="867355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и последующие годы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375" name="AutoShape 7"/>
          <p:cNvSpPr>
            <a:spLocks noChangeArrowheads="1"/>
          </p:cNvSpPr>
          <p:nvPr/>
        </p:nvSpPr>
        <p:spPr bwMode="auto">
          <a:xfrm>
            <a:off x="5170904" y="3744035"/>
            <a:ext cx="4022888" cy="1626374"/>
          </a:xfrm>
          <a:prstGeom prst="roundRect">
            <a:avLst>
              <a:gd name="adj" fmla="val 9502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86865" tIns="43433" rIns="86865" bIns="43433" anchor="ctr"/>
          <a:lstStyle/>
          <a:p>
            <a:pPr algn="ctr" defTabSz="867355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приказом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Федерального </a:t>
            </a:r>
          </a:p>
          <a:p>
            <a:pPr algn="ctr" defTabSz="867355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казначейства от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04.12.2015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339 и </a:t>
            </a:r>
          </a:p>
          <a:p>
            <a:pPr algn="ctr" defTabSz="867355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приказом Федерального казначейства </a:t>
            </a:r>
          </a:p>
          <a:p>
            <a:pPr algn="ctr" defTabSz="867355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от 30.12.2016</a:t>
            </a:r>
          </a:p>
          <a:p>
            <a:pPr algn="ctr" defTabSz="867355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№ 521  (внесение изменений в приказ </a:t>
            </a:r>
          </a:p>
          <a:p>
            <a:pPr algn="ctr" defTabSz="867355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от 04.12.2015 №  339)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379" name="AutoShape 11"/>
          <p:cNvSpPr>
            <a:spLocks noChangeArrowheads="1"/>
          </p:cNvSpPr>
          <p:nvPr/>
        </p:nvSpPr>
        <p:spPr bwMode="auto">
          <a:xfrm>
            <a:off x="5160580" y="1763815"/>
            <a:ext cx="4022889" cy="1440159"/>
          </a:xfrm>
          <a:prstGeom prst="roundRect">
            <a:avLst>
              <a:gd name="adj" fmla="val 8953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86865" tIns="43433" rIns="86865" bIns="43433" anchor="ctr"/>
          <a:lstStyle/>
          <a:p>
            <a:pPr algn="ctr" defTabSz="867355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соответствии с приказом Федерального </a:t>
            </a:r>
          </a:p>
          <a:p>
            <a:pPr algn="ctr" defTabSz="867355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казначейства от 11.07.2016 № 245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4609514" y="2459382"/>
            <a:ext cx="542127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886" tIns="43443" rIns="86886" bIns="43443"/>
          <a:lstStyle/>
          <a:p>
            <a:endParaRPr lang="ru-RU" dirty="0"/>
          </a:p>
        </p:txBody>
      </p:sp>
      <p:sp>
        <p:nvSpPr>
          <p:cNvPr id="186393" name="AutoShape 25"/>
          <p:cNvSpPr>
            <a:spLocks noChangeArrowheads="1"/>
          </p:cNvSpPr>
          <p:nvPr/>
        </p:nvSpPr>
        <p:spPr bwMode="auto">
          <a:xfrm>
            <a:off x="362490" y="2123852"/>
            <a:ext cx="4247024" cy="720081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86865" tIns="43433" rIns="86865" bIns="43433" anchor="ctr"/>
          <a:lstStyle/>
          <a:p>
            <a:pPr algn="ctr" defTabSz="867355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Годовая бюджетная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отчетность от ТОФК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defTabSz="867355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 2016 г.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0" y="12700"/>
            <a:ext cx="9906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1237949" y="192416"/>
            <a:ext cx="72906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66"/>
                </a:solidFill>
              </a:rPr>
              <a:t>Межрегиональное операционное УФК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8300" y="6624355"/>
            <a:ext cx="990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Line 12"/>
          <p:cNvSpPr>
            <a:spLocks noChangeShapeType="1"/>
          </p:cNvSpPr>
          <p:nvPr/>
        </p:nvSpPr>
        <p:spPr bwMode="auto">
          <a:xfrm flipV="1">
            <a:off x="4637964" y="4428157"/>
            <a:ext cx="532939" cy="546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886" tIns="43443" rIns="86886" bIns="43443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264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9440</TotalTime>
  <Words>1339</Words>
  <Application>Microsoft Office PowerPoint</Application>
  <PresentationFormat>Лист A4 (210x297 мм)</PresentationFormat>
  <Paragraphs>171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Межрегиональное операционное УФК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Отдел доведения бюджетных данных Межрегионального операционного управления Федерального казначейства</dc:title>
  <dc:creator>2456</dc:creator>
  <cp:lastModifiedBy>Вольф Елена Владимировна</cp:lastModifiedBy>
  <cp:revision>796</cp:revision>
  <cp:lastPrinted>2017-01-25T15:12:24Z</cp:lastPrinted>
  <dcterms:created xsi:type="dcterms:W3CDTF">2012-11-08T08:55:19Z</dcterms:created>
  <dcterms:modified xsi:type="dcterms:W3CDTF">2017-01-27T09:05:12Z</dcterms:modified>
</cp:coreProperties>
</file>