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</p:sldMasterIdLst>
  <p:notesMasterIdLst>
    <p:notesMasterId r:id="rId16"/>
  </p:notesMasterIdLst>
  <p:sldIdLst>
    <p:sldId id="260" r:id="rId6"/>
    <p:sldId id="499" r:id="rId7"/>
    <p:sldId id="500" r:id="rId8"/>
    <p:sldId id="494" r:id="rId9"/>
    <p:sldId id="502" r:id="rId10"/>
    <p:sldId id="503" r:id="rId11"/>
    <p:sldId id="498" r:id="rId12"/>
    <p:sldId id="501" r:id="rId13"/>
    <p:sldId id="490" r:id="rId14"/>
    <p:sldId id="48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сильев Дмитрий Вадимович" initials="ВДВ" lastIdx="3" clrIdx="0"/>
  <p:cmAuthor id="1" name="Жаппуева Бэла Абдуллаховна" initials="ЖБА" lastIdx="6" clrIdx="1"/>
  <p:cmAuthor id="2" name="Buyanova Inna" initials="BI" lastIdx="1" clrIdx="2">
    <p:extLst/>
  </p:cmAuthor>
  <p:cmAuthor id="3" name="Умерова Светлана" initials="УС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0EAFA"/>
    <a:srgbClr val="E2D7F5"/>
    <a:srgbClr val="F8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5833" autoAdjust="0"/>
  </p:normalViewPr>
  <p:slideViewPr>
    <p:cSldViewPr snapToGrid="0">
      <p:cViewPr varScale="1">
        <p:scale>
          <a:sx n="111" d="100"/>
          <a:sy n="111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3B39-1A79-4AE6-A43E-F3BDD34A46B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ACB8-9B1E-42FF-BD8B-E326BAF32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8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6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1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4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1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3ACB8-9B1E-42FF-BD8B-E326BAF32F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0F91-92D9-4036-ABEF-DF9E6290B3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94BCA-0B7A-4761-A78B-6B3A94C0D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2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BDB5-F72D-476D-8F55-A73C4DCC96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B147-7943-48E8-9A8A-095E3B672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6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633B-7A34-49D3-A310-7F2941D616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8F27C-579E-4FFC-BAE0-E2BA706E5C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1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BD86-EB92-4E9F-875F-F92D41B5DB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19EA-DD80-462F-8F51-E4070C57F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0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D185-4193-4D88-9F37-BF1D738671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6213-5FF1-4E4A-A6CD-FF45394CDC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1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CA16-8248-4A4D-9310-42F6ED928F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DF63-D82E-4FED-B608-68461A283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C5C6-6E25-4B89-BF8B-0A7451A0E2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5988-44E9-47AF-8872-5DB7430D2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5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A35D-14D6-45A5-9776-B821460DF7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9C29C-D6A4-46C3-A68D-E3728B3DCE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4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19D9-B0BF-4D8D-8623-654BE068B8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7FC9-DDF6-4743-A30F-8F82AEFBE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E464-D9DD-4D24-94E9-AD51EFE4B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BC1E-F55F-4246-A58F-3274288B3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5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6BF2-55AC-4817-92B1-5F0C489A7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AB32-7E4D-44F2-BA29-CA490BA34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8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397E2-D5E0-49A7-B5B0-6DF0DE28C8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CC7504-C913-4176-B3C8-B6E30CFFCE6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4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jpe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6"/>
          <p:cNvSpPr txBox="1">
            <a:spLocks noChangeArrowheads="1"/>
          </p:cNvSpPr>
          <p:nvPr/>
        </p:nvSpPr>
        <p:spPr bwMode="auto">
          <a:xfrm>
            <a:off x="645028" y="1949712"/>
            <a:ext cx="1104845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400">
                <a:solidFill>
                  <a:schemeClr val="accent5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возможности ЕИС</a:t>
            </a:r>
          </a:p>
          <a:p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казначейского сопровождения целевых средств</a:t>
            </a:r>
            <a:endParaRPr lang="ru-RU" altLang="ru-RU" sz="4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599959" y="5106570"/>
            <a:ext cx="4592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400">
                <a:solidFill>
                  <a:schemeClr val="accent5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Кристина Анатольевна,</a:t>
            </a:r>
          </a:p>
          <a:p>
            <a:pPr algn="l"/>
            <a:r>
              <a:rPr lang="ru-RU" sz="18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развития контрактной системы Федерального казначейства</a:t>
            </a:r>
            <a:endParaRPr lang="ru-RU" altLang="ru-RU" sz="18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48328" y="1536685"/>
            <a:ext cx="995947" cy="257635"/>
          </a:xfrm>
          <a:prstGeom prst="rect">
            <a:avLst/>
          </a:prstGeom>
        </p:spPr>
        <p:txBody>
          <a:bodyPr wrap="square" lIns="58714" tIns="29357" rIns="58714" bIns="2935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ЕИС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105" y="1576690"/>
            <a:ext cx="3309114" cy="243953"/>
          </a:xfrm>
          <a:prstGeom prst="rect">
            <a:avLst/>
          </a:prstGeom>
        </p:spPr>
        <p:txBody>
          <a:bodyPr wrap="square" lIns="58714" tIns="29357" rIns="58714" bIns="2935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НСИ ЭБ</a:t>
            </a:r>
            <a:endParaRPr lang="ru-RU" sz="1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 flipV="1">
            <a:off x="4109292" y="1333468"/>
            <a:ext cx="45719" cy="4754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 defTabSz="1174448" fontAlgn="auto">
              <a:spcBef>
                <a:spcPts val="0"/>
              </a:spcBef>
              <a:spcAft>
                <a:spcPts val="0"/>
              </a:spcAft>
            </a:pPr>
            <a:endParaRPr lang="ru-RU" sz="12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3272" y="2390490"/>
            <a:ext cx="3462223" cy="867272"/>
            <a:chOff x="5183506" y="1541116"/>
            <a:chExt cx="4204334" cy="1465685"/>
          </a:xfrm>
        </p:grpSpPr>
        <p:sp>
          <p:nvSpPr>
            <p:cNvPr id="9" name="Выноска со стрелкой вниз 8"/>
            <p:cNvSpPr/>
            <p:nvPr/>
          </p:nvSpPr>
          <p:spPr>
            <a:xfrm rot="16200000">
              <a:off x="6552830" y="171792"/>
              <a:ext cx="1465685" cy="4204334"/>
            </a:xfrm>
            <a:prstGeom prst="downArrowCallout">
              <a:avLst>
                <a:gd name="adj1" fmla="val 25964"/>
                <a:gd name="adj2" fmla="val 25257"/>
                <a:gd name="adj3" fmla="val 9987"/>
                <a:gd name="adj4" fmla="val 94246"/>
              </a:avLst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05" rIns="91418" bIns="45705" rtlCol="0" anchor="ctr"/>
            <a:lstStyle>
              <a:defPPr>
                <a:defRPr lang="ru-RU"/>
              </a:defPPr>
              <a:lvl1pPr marL="0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358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708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3060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416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773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6125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476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833" algn="l" defTabSz="1828708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44546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3227" y="1581990"/>
              <a:ext cx="3848895" cy="140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Справочник </a:t>
              </a:r>
            </a:p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«Аналитические разделы </a:t>
              </a:r>
            </a:p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лицевых счетов»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75012" y="1959015"/>
            <a:ext cx="3640048" cy="245548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аналитических разделах: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код раздела;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открытия;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закрытия (для закрытых аналитических разделов);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(тип)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документа-основания (если документом-основанием является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контракт, наименование является ссылкой на Официальный сайт ЕИС);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документа-основания: номер (при наличии) и дата; при наведении отображается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договора/контракта (при наличии);</a:t>
            </a:r>
            <a:endParaRPr lang="ru-RU" sz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(«Открыт» или «Закрыт»)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887659" y="3343389"/>
            <a:ext cx="612045" cy="460039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73239" y="5094354"/>
            <a:ext cx="3391228" cy="694591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сведений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аналитических разделах лицевых счетов на списковой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«Лицевые счета»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hoto_2019-08-12_14-09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84" y="1616937"/>
            <a:ext cx="3942048" cy="420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845437" y="2844958"/>
            <a:ext cx="2942064" cy="4984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4373240" y="56891"/>
            <a:ext cx="7721148" cy="79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714" tIns="29357" rIns="58714" bIns="29357">
            <a:spAutoFit/>
          </a:bodyPr>
          <a:lstStyle>
            <a:lvl1pPr defTabSz="1827213"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827213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Отображение аналитических разделов на лицевых счетах при казначейском сопровождении целевых средств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271" y="3889054"/>
            <a:ext cx="3382783" cy="926785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одного лицевого счета может быть указано несколько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разделов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каждый раздел может быть связан только с одним лицевым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счетом</a:t>
            </a:r>
            <a:endParaRPr 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762830" y="4524407"/>
            <a:ext cx="612045" cy="460039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01" descr="https://russiatrekking.info/wp-content/uploads/2018/09/vosk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29" y="3942581"/>
            <a:ext cx="868571" cy="8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373239" y="854096"/>
            <a:ext cx="7633613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289F52B0-9D6F-41D7-9CF5-A967C42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5233" y="6291627"/>
            <a:ext cx="2743200" cy="365125"/>
          </a:xfrm>
          <a:ln w="9525">
            <a:noFill/>
          </a:ln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z="1050" smtClean="0">
                <a:solidFill>
                  <a:prstClr val="black">
                    <a:tint val="7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 sz="1050" dirty="0">
              <a:solidFill>
                <a:prstClr val="black">
                  <a:tint val="75000"/>
                </a:prst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B976F8BC-2322-4F84-9DA7-AFEABCE82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55"/>
          <a:stretch/>
        </p:blipFill>
        <p:spPr>
          <a:xfrm>
            <a:off x="6065739" y="989369"/>
            <a:ext cx="5970587" cy="4192231"/>
          </a:xfrm>
          <a:prstGeom prst="rect">
            <a:avLst/>
          </a:prstGeom>
        </p:spPr>
      </p:pic>
      <p:pic>
        <p:nvPicPr>
          <p:cNvPr id="94" name="Рисунок 93" descr="Флаг">
            <a:extLst>
              <a:ext uri="{FF2B5EF4-FFF2-40B4-BE49-F238E27FC236}">
                <a16:creationId xmlns="" xmlns:a16="http://schemas.microsoft.com/office/drawing/2014/main" id="{566283CC-BFDF-45C2-B3EA-4422E7343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1387" y="3691408"/>
            <a:ext cx="236889" cy="236889"/>
          </a:xfrm>
          <a:prstGeom prst="rect">
            <a:avLst/>
          </a:prstGeom>
        </p:spPr>
      </p:pic>
      <p:pic>
        <p:nvPicPr>
          <p:cNvPr id="99" name="Рисунок 98" descr="Флаг">
            <a:extLst>
              <a:ext uri="{FF2B5EF4-FFF2-40B4-BE49-F238E27FC236}">
                <a16:creationId xmlns="" xmlns:a16="http://schemas.microsoft.com/office/drawing/2014/main" id="{1E9146B1-E398-438A-A728-DD476D77C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6408" y="1859894"/>
            <a:ext cx="236889" cy="236889"/>
          </a:xfrm>
          <a:prstGeom prst="rect">
            <a:avLst/>
          </a:prstGeom>
        </p:spPr>
      </p:pic>
      <p:pic>
        <p:nvPicPr>
          <p:cNvPr id="100" name="Рисунок 99" descr="Флаг">
            <a:extLst>
              <a:ext uri="{FF2B5EF4-FFF2-40B4-BE49-F238E27FC236}">
                <a16:creationId xmlns="" xmlns:a16="http://schemas.microsoft.com/office/drawing/2014/main" id="{36B7C1B6-C3B1-4E11-A319-EB736DD00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6407" y="2483063"/>
            <a:ext cx="236889" cy="236889"/>
          </a:xfrm>
          <a:prstGeom prst="rect">
            <a:avLst/>
          </a:prstGeom>
        </p:spPr>
      </p:pic>
      <p:pic>
        <p:nvPicPr>
          <p:cNvPr id="101" name="Рисунок 100" descr="Флаг">
            <a:extLst>
              <a:ext uri="{FF2B5EF4-FFF2-40B4-BE49-F238E27FC236}">
                <a16:creationId xmlns="" xmlns:a16="http://schemas.microsoft.com/office/drawing/2014/main" id="{EFFDA4CA-6B9F-493A-91CE-A03A1CB5F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6407" y="2742720"/>
            <a:ext cx="236889" cy="236889"/>
          </a:xfrm>
          <a:prstGeom prst="rect">
            <a:avLst/>
          </a:prstGeom>
        </p:spPr>
      </p:pic>
      <p:pic>
        <p:nvPicPr>
          <p:cNvPr id="102" name="Рисунок 101" descr="Флаг">
            <a:extLst>
              <a:ext uri="{FF2B5EF4-FFF2-40B4-BE49-F238E27FC236}">
                <a16:creationId xmlns="" xmlns:a16="http://schemas.microsoft.com/office/drawing/2014/main" id="{F917E1BE-AFAF-4D78-9E02-491C722ED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6407" y="3203935"/>
            <a:ext cx="236889" cy="236889"/>
          </a:xfrm>
          <a:prstGeom prst="rect">
            <a:avLst/>
          </a:prstGeom>
        </p:spPr>
      </p:pic>
      <p:pic>
        <p:nvPicPr>
          <p:cNvPr id="103" name="Рисунок 102" descr="Флаг">
            <a:extLst>
              <a:ext uri="{FF2B5EF4-FFF2-40B4-BE49-F238E27FC236}">
                <a16:creationId xmlns="" xmlns:a16="http://schemas.microsoft.com/office/drawing/2014/main" id="{9B8C2E91-2F8B-4ABD-B1D8-573E3BE74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6406" y="4330672"/>
            <a:ext cx="236889" cy="236889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EE126BEB-33C3-4499-A9DE-86BF8E7097D4}"/>
              </a:ext>
            </a:extLst>
          </p:cNvPr>
          <p:cNvSpPr txBox="1"/>
          <p:nvPr/>
        </p:nvSpPr>
        <p:spPr>
          <a:xfrm>
            <a:off x="1085455" y="1400354"/>
            <a:ext cx="490095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04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.10.2019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заявления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единого лицевого счета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единого лицевого счета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головным исполнителям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данных об организации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ЕРУЗ.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E14738EB-7EE0-4376-9EA2-A116EB516AA6}"/>
              </a:ext>
            </a:extLst>
          </p:cNvPr>
          <p:cNvSpPr/>
          <p:nvPr/>
        </p:nvSpPr>
        <p:spPr>
          <a:xfrm>
            <a:off x="575219" y="1641549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E2198051-5BC1-48D3-9CC6-3E4B1F14748C}"/>
              </a:ext>
            </a:extLst>
          </p:cNvPr>
          <p:cNvSpPr txBox="1"/>
          <p:nvPr/>
        </p:nvSpPr>
        <p:spPr>
          <a:xfrm>
            <a:off x="1131829" y="3945103"/>
            <a:ext cx="4814439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04.10.2019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возможность формирования заявлений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единого лицевого счета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единого лицевого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субподрядчикам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привязкой к субподрядному договору, размещенному в Реестре субподрядных договоров.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 на ПАК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ЭБ после выхода доработки 10.12.2019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Овал 119">
            <a:extLst>
              <a:ext uri="{FF2B5EF4-FFF2-40B4-BE49-F238E27FC236}">
                <a16:creationId xmlns="" xmlns:a16="http://schemas.microsoft.com/office/drawing/2014/main" id="{81F02602-160C-47C6-8E32-25CA57D6522C}"/>
              </a:ext>
            </a:extLst>
          </p:cNvPr>
          <p:cNvSpPr/>
          <p:nvPr/>
        </p:nvSpPr>
        <p:spPr>
          <a:xfrm>
            <a:off x="578931" y="2969708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ADE6F18B-A982-4A21-90D4-83DB72EDDF79}"/>
              </a:ext>
            </a:extLst>
          </p:cNvPr>
          <p:cNvSpPr txBox="1"/>
          <p:nvPr/>
        </p:nvSpPr>
        <p:spPr>
          <a:xfrm>
            <a:off x="1148909" y="2483063"/>
            <a:ext cx="479735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04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.10.2019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обеспечивается автоматическая отправка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ПУР КС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контрактах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аналитических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разделов.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Вынос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ПАК 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ПУР КС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исправлений получения сведений о государственных контрактах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альбому ТФФ (версия выгрузки 2.0) к 10.12.2019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="" xmlns:a16="http://schemas.microsoft.com/office/drawing/2014/main" id="{5C1BECE1-6EA7-46BE-AEAF-2C979D4CBED8}"/>
              </a:ext>
            </a:extLst>
          </p:cNvPr>
          <p:cNvSpPr/>
          <p:nvPr/>
        </p:nvSpPr>
        <p:spPr>
          <a:xfrm>
            <a:off x="558139" y="4570116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2B68CB1-4535-49BC-A06D-8E601CAF991A}"/>
              </a:ext>
            </a:extLst>
          </p:cNvPr>
          <p:cNvSpPr/>
          <p:nvPr/>
        </p:nvSpPr>
        <p:spPr>
          <a:xfrm>
            <a:off x="6073721" y="2341060"/>
            <a:ext cx="5970587" cy="408689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="" xmlns:a16="http://schemas.microsoft.com/office/drawing/2014/main" id="{2664035C-B85E-453E-A140-8236357A19BC}"/>
              </a:ext>
            </a:extLst>
          </p:cNvPr>
          <p:cNvSpPr/>
          <p:nvPr/>
        </p:nvSpPr>
        <p:spPr>
          <a:xfrm>
            <a:off x="6065738" y="3945103"/>
            <a:ext cx="5970587" cy="1236693"/>
          </a:xfrm>
          <a:prstGeom prst="rect">
            <a:avLst/>
          </a:prstGeom>
          <a:noFill/>
          <a:ln w="22225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5455" y="1364645"/>
            <a:ext cx="4905931" cy="989816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4357" y="3945103"/>
            <a:ext cx="4914971" cy="1616760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434" y="2483063"/>
            <a:ext cx="4914971" cy="1326789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85455" y="5656035"/>
            <a:ext cx="4883873" cy="954107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28921E86-465E-4605-B8FF-4581DC8EA40A}"/>
              </a:ext>
            </a:extLst>
          </p:cNvPr>
          <p:cNvSpPr/>
          <p:nvPr/>
        </p:nvSpPr>
        <p:spPr>
          <a:xfrm>
            <a:off x="575219" y="5927379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5166906" y="640993"/>
            <a:ext cx="6877402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124173" y="117492"/>
            <a:ext cx="7067827" cy="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и запущено в эксплуатацию в 2019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8CD221C-1457-48E5-AE39-F9D3F629B3FB}"/>
              </a:ext>
            </a:extLst>
          </p:cNvPr>
          <p:cNvSpPr txBox="1"/>
          <p:nvPr/>
        </p:nvSpPr>
        <p:spPr>
          <a:xfrm>
            <a:off x="1110673" y="5656035"/>
            <a:ext cx="480234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04.10.2019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обеспечивается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заявления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лицевого счета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обособленных подразделений юридических лиц.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Вынос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ПАК в НСИ ЭБ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20.12.2019.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0" y="3146457"/>
            <a:ext cx="260876" cy="2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10" y="5031539"/>
            <a:ext cx="260876" cy="2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0" y="6300282"/>
            <a:ext cx="260876" cy="2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40865"/>
              </p:ext>
            </p:extLst>
          </p:nvPr>
        </p:nvGraphicFramePr>
        <p:xfrm>
          <a:off x="6272138" y="5561863"/>
          <a:ext cx="5557786" cy="90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xmlns="" val="4280702688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xmlns="" val="1639364824"/>
                    </a:ext>
                  </a:extLst>
                </a:gridCol>
              </a:tblGrid>
              <a:tr h="354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Резервирование ЛС</a:t>
                      </a:r>
                    </a:p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ЛС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Аналитические разделы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Закрытие ЛС </a:t>
                      </a:r>
                    </a:p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Головной исполнитель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Субподрядчик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70" y="5944433"/>
            <a:ext cx="202740" cy="2027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86" y="5944433"/>
            <a:ext cx="202740" cy="202740"/>
          </a:xfrm>
          <a:prstGeom prst="rect">
            <a:avLst/>
          </a:prstGeom>
        </p:spPr>
      </p:pic>
      <p:pic>
        <p:nvPicPr>
          <p:cNvPr id="53" name="Рисунок 52" descr="Песочные часы">
            <a:extLst>
              <a:ext uri="{FF2B5EF4-FFF2-40B4-BE49-F238E27FC236}">
                <a16:creationId xmlns:a16="http://schemas.microsoft.com/office/drawing/2014/main" xmlns="" id="{A97EBEDB-08ED-480F-BC70-B99865CF18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13285" y="6245474"/>
            <a:ext cx="202741" cy="202741"/>
          </a:xfrm>
          <a:prstGeom prst="rect">
            <a:avLst/>
          </a:prstGeom>
        </p:spPr>
      </p:pic>
      <p:pic>
        <p:nvPicPr>
          <p:cNvPr id="54" name="Рисунок 53" descr="Песочные часы">
            <a:extLst>
              <a:ext uri="{FF2B5EF4-FFF2-40B4-BE49-F238E27FC236}">
                <a16:creationId xmlns:a16="http://schemas.microsoft.com/office/drawing/2014/main" xmlns="" id="{37BE2B14-B713-4066-AD74-1BFB081F27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70702" y="6228461"/>
            <a:ext cx="202741" cy="202741"/>
          </a:xfrm>
          <a:prstGeom prst="rect">
            <a:avLst/>
          </a:prstGeom>
        </p:spPr>
      </p:pic>
      <p:pic>
        <p:nvPicPr>
          <p:cNvPr id="55" name="Рисунок 54" descr="Песочные часы">
            <a:extLst>
              <a:ext uri="{FF2B5EF4-FFF2-40B4-BE49-F238E27FC236}">
                <a16:creationId xmlns:a16="http://schemas.microsoft.com/office/drawing/2014/main" xmlns="" id="{B2CCA400-48CF-4941-A1F8-93D6B0DC73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73241" y="6226556"/>
            <a:ext cx="202741" cy="202741"/>
          </a:xfrm>
          <a:prstGeom prst="rect">
            <a:avLst/>
          </a:prstGeom>
        </p:spPr>
      </p:pic>
      <p:pic>
        <p:nvPicPr>
          <p:cNvPr id="56" name="Рисунок 55" descr="Песочные часы">
            <a:extLst>
              <a:ext uri="{FF2B5EF4-FFF2-40B4-BE49-F238E27FC236}">
                <a16:creationId xmlns:a16="http://schemas.microsoft.com/office/drawing/2014/main" xmlns="" id="{BE115E78-94B1-47C1-82CA-2ED53A4C14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81284" y="5960132"/>
            <a:ext cx="202741" cy="202741"/>
          </a:xfrm>
          <a:prstGeom prst="rect">
            <a:avLst/>
          </a:prstGeom>
        </p:spPr>
      </p:pic>
      <p:pic>
        <p:nvPicPr>
          <p:cNvPr id="57" name="Рисунок 56" descr="Песочные часы">
            <a:extLst>
              <a:ext uri="{FF2B5EF4-FFF2-40B4-BE49-F238E27FC236}">
                <a16:creationId xmlns:a16="http://schemas.microsoft.com/office/drawing/2014/main" xmlns="" id="{A47C3458-65B8-44A6-B000-2C61BA0BB8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28848" y="5960132"/>
            <a:ext cx="202741" cy="202741"/>
          </a:xfrm>
          <a:prstGeom prst="rect">
            <a:avLst/>
          </a:prstGeom>
        </p:spPr>
      </p:pic>
      <p:pic>
        <p:nvPicPr>
          <p:cNvPr id="58" name="Рисунок 57" descr="Песочные часы">
            <a:extLst>
              <a:ext uri="{FF2B5EF4-FFF2-40B4-BE49-F238E27FC236}">
                <a16:creationId xmlns:a16="http://schemas.microsoft.com/office/drawing/2014/main" xmlns="" id="{61C79805-8BC0-49E4-AA60-E5A0C9E277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26610" y="6245474"/>
            <a:ext cx="202741" cy="2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DA9D16-47F5-4A8C-87B1-D3D6E3FE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64" y="776534"/>
            <a:ext cx="4782986" cy="3539950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289F52B0-9D6F-41D7-9CF5-A967C42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9171" y="6492875"/>
            <a:ext cx="2743200" cy="365125"/>
          </a:xfrm>
          <a:ln w="9525">
            <a:noFill/>
          </a:ln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z="1050" smtClean="0">
                <a:solidFill>
                  <a:prstClr val="black">
                    <a:tint val="7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 sz="1050" dirty="0">
              <a:solidFill>
                <a:prstClr val="black">
                  <a:tint val="75000"/>
                </a:prst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6971" y="1473002"/>
            <a:ext cx="4664518" cy="3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до конца 2019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3CAFA8-E831-4798-B1E2-C4B5BA24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384" y="1676500"/>
            <a:ext cx="4845164" cy="32373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45ABA4B5-97AA-41BB-A216-6D0682FE7548}"/>
              </a:ext>
            </a:extLst>
          </p:cNvPr>
          <p:cNvSpPr/>
          <p:nvPr/>
        </p:nvSpPr>
        <p:spPr>
          <a:xfrm>
            <a:off x="291611" y="2326219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D2F64DE8-F877-47A3-8930-5AF853E525A1}"/>
              </a:ext>
            </a:extLst>
          </p:cNvPr>
          <p:cNvSpPr/>
          <p:nvPr/>
        </p:nvSpPr>
        <p:spPr>
          <a:xfrm>
            <a:off x="291611" y="3446318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46" name="Рисунок 45" descr="Флаг">
            <a:extLst>
              <a:ext uri="{FF2B5EF4-FFF2-40B4-BE49-F238E27FC236}">
                <a16:creationId xmlns="" xmlns:a16="http://schemas.microsoft.com/office/drawing/2014/main" id="{AF12CCD4-C8A2-4FAA-B3C7-5D63F5451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1986" y="1436215"/>
            <a:ext cx="236889" cy="236889"/>
          </a:xfrm>
          <a:prstGeom prst="rect">
            <a:avLst/>
          </a:prstGeom>
        </p:spPr>
      </p:pic>
      <p:pic>
        <p:nvPicPr>
          <p:cNvPr id="47" name="Рисунок 46" descr="Флаг">
            <a:extLst>
              <a:ext uri="{FF2B5EF4-FFF2-40B4-BE49-F238E27FC236}">
                <a16:creationId xmlns="" xmlns:a16="http://schemas.microsoft.com/office/drawing/2014/main" id="{620D2298-5FDB-4067-8166-4D530EDA2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1985" y="4019451"/>
            <a:ext cx="236889" cy="236889"/>
          </a:xfrm>
          <a:prstGeom prst="rect">
            <a:avLst/>
          </a:prstGeom>
        </p:spPr>
      </p:pic>
      <p:pic>
        <p:nvPicPr>
          <p:cNvPr id="50" name="Рисунок 49" descr="Флаг">
            <a:extLst>
              <a:ext uri="{FF2B5EF4-FFF2-40B4-BE49-F238E27FC236}">
                <a16:creationId xmlns="" xmlns:a16="http://schemas.microsoft.com/office/drawing/2014/main" id="{BFB0F97B-E353-4869-BA4D-DDB732E62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4468" y="1937290"/>
            <a:ext cx="236889" cy="236889"/>
          </a:xfrm>
          <a:prstGeom prst="rect">
            <a:avLst/>
          </a:prstGeom>
        </p:spPr>
      </p:pic>
      <p:pic>
        <p:nvPicPr>
          <p:cNvPr id="51" name="Рисунок 50" descr="Флаг">
            <a:extLst>
              <a:ext uri="{FF2B5EF4-FFF2-40B4-BE49-F238E27FC236}">
                <a16:creationId xmlns="" xmlns:a16="http://schemas.microsoft.com/office/drawing/2014/main" id="{EF328395-D87D-427B-8264-60C82B6F3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4468" y="2193892"/>
            <a:ext cx="236889" cy="236889"/>
          </a:xfrm>
          <a:prstGeom prst="rect">
            <a:avLst/>
          </a:prstGeom>
        </p:spPr>
      </p:pic>
      <p:pic>
        <p:nvPicPr>
          <p:cNvPr id="55" name="Рисунок 54" descr="Флаг">
            <a:extLst>
              <a:ext uri="{FF2B5EF4-FFF2-40B4-BE49-F238E27FC236}">
                <a16:creationId xmlns="" xmlns:a16="http://schemas.microsoft.com/office/drawing/2014/main" id="{2BF23A33-5224-4F18-9D2F-BB69FD52C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1383" y="2255441"/>
            <a:ext cx="236889" cy="236889"/>
          </a:xfrm>
          <a:prstGeom prst="rect">
            <a:avLst/>
          </a:prstGeom>
        </p:spPr>
      </p:pic>
      <p:pic>
        <p:nvPicPr>
          <p:cNvPr id="58" name="Рисунок 57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1383" y="2830058"/>
            <a:ext cx="236889" cy="236889"/>
          </a:xfrm>
          <a:prstGeom prst="rect">
            <a:avLst/>
          </a:prstGeom>
        </p:spPr>
      </p:pic>
      <p:pic>
        <p:nvPicPr>
          <p:cNvPr id="59" name="Рисунок 58" descr="Флаг">
            <a:extLst>
              <a:ext uri="{FF2B5EF4-FFF2-40B4-BE49-F238E27FC236}">
                <a16:creationId xmlns="" xmlns:a16="http://schemas.microsoft.com/office/drawing/2014/main" id="{72AAE08A-37D8-497B-8283-0054A9A98C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5607" y="3181091"/>
            <a:ext cx="236889" cy="236889"/>
          </a:xfrm>
          <a:prstGeom prst="rect">
            <a:avLst/>
          </a:prstGeom>
        </p:spPr>
      </p:pic>
      <p:pic>
        <p:nvPicPr>
          <p:cNvPr id="60" name="Рисунок 59" descr="Флаг">
            <a:extLst>
              <a:ext uri="{FF2B5EF4-FFF2-40B4-BE49-F238E27FC236}">
                <a16:creationId xmlns="" xmlns:a16="http://schemas.microsoft.com/office/drawing/2014/main" id="{FEF64D5A-01B3-4722-9A94-C0FB95217F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8901" y="3653430"/>
            <a:ext cx="236889" cy="236889"/>
          </a:xfrm>
          <a:prstGeom prst="rect">
            <a:avLst/>
          </a:prstGeom>
        </p:spPr>
      </p:pic>
      <p:pic>
        <p:nvPicPr>
          <p:cNvPr id="61" name="Рисунок 60" descr="Флаг">
            <a:extLst>
              <a:ext uri="{FF2B5EF4-FFF2-40B4-BE49-F238E27FC236}">
                <a16:creationId xmlns="" xmlns:a16="http://schemas.microsoft.com/office/drawing/2014/main" id="{3AAC0808-174D-469D-B45B-A55C8B793F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8901" y="4228047"/>
            <a:ext cx="236889" cy="236889"/>
          </a:xfrm>
          <a:prstGeom prst="rect">
            <a:avLst/>
          </a:prstGeom>
        </p:spPr>
      </p:pic>
      <p:pic>
        <p:nvPicPr>
          <p:cNvPr id="62" name="Рисунок 61" descr="Флаг">
            <a:extLst>
              <a:ext uri="{FF2B5EF4-FFF2-40B4-BE49-F238E27FC236}">
                <a16:creationId xmlns="" xmlns:a16="http://schemas.microsoft.com/office/drawing/2014/main" id="{F6BED989-E99C-44B7-AB46-F0FB6C3A46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8901" y="4617522"/>
            <a:ext cx="236889" cy="236889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58189" y="1924804"/>
            <a:ext cx="4171165" cy="1187624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8CD221C-1457-48E5-AE39-F9D3F629B3FB}"/>
              </a:ext>
            </a:extLst>
          </p:cNvPr>
          <p:cNvSpPr txBox="1"/>
          <p:nvPr/>
        </p:nvSpPr>
        <p:spPr>
          <a:xfrm>
            <a:off x="880135" y="3209993"/>
            <a:ext cx="382516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ЕИС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информация о лицевом счете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разрезе сведений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разделах.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77818" y="3209993"/>
            <a:ext cx="4151536" cy="782189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Флаг">
            <a:extLst>
              <a:ext uri="{FF2B5EF4-FFF2-40B4-BE49-F238E27FC236}">
                <a16:creationId xmlns="" xmlns:a16="http://schemas.microsoft.com/office/drawing/2014/main" id="{EF328395-D87D-427B-8264-60C82B6F3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9355" y="2586922"/>
            <a:ext cx="236889" cy="236889"/>
          </a:xfrm>
          <a:prstGeom prst="rect">
            <a:avLst/>
          </a:prstGeom>
        </p:spPr>
      </p:pic>
      <p:pic>
        <p:nvPicPr>
          <p:cNvPr id="64" name="Рисунок 63" descr="Флаг">
            <a:extLst>
              <a:ext uri="{FF2B5EF4-FFF2-40B4-BE49-F238E27FC236}">
                <a16:creationId xmlns="" xmlns:a16="http://schemas.microsoft.com/office/drawing/2014/main" id="{EF328395-D87D-427B-8264-60C82B6F3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4467" y="3369819"/>
            <a:ext cx="236889" cy="23688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339988" y="550327"/>
            <a:ext cx="7808445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DE6F18B-A982-4A21-90D4-83DB72EDDF79}"/>
              </a:ext>
            </a:extLst>
          </p:cNvPr>
          <p:cNvSpPr txBox="1"/>
          <p:nvPr/>
        </p:nvSpPr>
        <p:spPr>
          <a:xfrm>
            <a:off x="810772" y="1942876"/>
            <a:ext cx="3990717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обеспечивается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отправка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субподрядных договорах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ПУР КС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открытия аналитических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разделов.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ПУР КС доработка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аналитическим разделам к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10.12.2019.</a:t>
            </a:r>
            <a:endParaRPr lang="ru-RU" sz="14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4837" y="4022074"/>
            <a:ext cx="4664518" cy="38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1 квартал 2020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45ABA4B5-97AA-41BB-A216-6D0682FE7548}"/>
              </a:ext>
            </a:extLst>
          </p:cNvPr>
          <p:cNvSpPr/>
          <p:nvPr/>
        </p:nvSpPr>
        <p:spPr>
          <a:xfrm>
            <a:off x="297004" y="4598392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3EC922A-2C15-4CC0-8250-91B7898BCDCB}"/>
              </a:ext>
            </a:extLst>
          </p:cNvPr>
          <p:cNvSpPr txBox="1"/>
          <p:nvPr/>
        </p:nvSpPr>
        <p:spPr>
          <a:xfrm>
            <a:off x="810772" y="4529476"/>
            <a:ext cx="41185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ЕИС формируется заявление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закрытие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лицевого счета.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3583" y="4481977"/>
            <a:ext cx="4165771" cy="570719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D2F64DE8-F877-47A3-8930-5AF853E525A1}"/>
              </a:ext>
            </a:extLst>
          </p:cNvPr>
          <p:cNvSpPr/>
          <p:nvPr/>
        </p:nvSpPr>
        <p:spPr>
          <a:xfrm>
            <a:off x="291611" y="5261039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77818" y="5966312"/>
            <a:ext cx="4187945" cy="502088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3EC922A-2C15-4CC0-8250-91B7898BCDCB}"/>
              </a:ext>
            </a:extLst>
          </p:cNvPr>
          <p:cNvSpPr txBox="1"/>
          <p:nvPr/>
        </p:nvSpPr>
        <p:spPr>
          <a:xfrm>
            <a:off x="880136" y="5945179"/>
            <a:ext cx="404921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ЕИС реализовано отображение на лицевых счетах информации о проведенных платежах.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807725" y="89869"/>
            <a:ext cx="8384275" cy="4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до конца 2019 и планы на 1 квартал 2020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5C1BECE1-6EA7-46BE-AEAF-2C979D4CBED8}"/>
              </a:ext>
            </a:extLst>
          </p:cNvPr>
          <p:cNvSpPr/>
          <p:nvPr/>
        </p:nvSpPr>
        <p:spPr>
          <a:xfrm>
            <a:off x="297004" y="6028697"/>
            <a:ext cx="353276" cy="3532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4" tIns="29357" rIns="58714" bIns="29357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76090" y="5139894"/>
            <a:ext cx="4187945" cy="677670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3EC922A-2C15-4CC0-8250-91B7898BCDCB}"/>
              </a:ext>
            </a:extLst>
          </p:cNvPr>
          <p:cNvSpPr txBox="1"/>
          <p:nvPr/>
        </p:nvSpPr>
        <p:spPr>
          <a:xfrm>
            <a:off x="845453" y="5115441"/>
            <a:ext cx="409653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ЕИС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функционал на получение от НСИ ЭБ протоколов о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приостановлении открытия единого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8" y="2636424"/>
            <a:ext cx="260876" cy="2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9563"/>
              </p:ext>
            </p:extLst>
          </p:nvPr>
        </p:nvGraphicFramePr>
        <p:xfrm>
          <a:off x="5514820" y="5817564"/>
          <a:ext cx="6162821" cy="90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487">
                  <a:extLst>
                    <a:ext uri="{9D8B030D-6E8A-4147-A177-3AD203B41FA5}">
                      <a16:colId xmlns:a16="http://schemas.microsoft.com/office/drawing/2014/main" xmlns="" val="4280702688"/>
                    </a:ext>
                  </a:extLst>
                </a:gridCol>
                <a:gridCol w="1073348">
                  <a:extLst>
                    <a:ext uri="{9D8B030D-6E8A-4147-A177-3AD203B41FA5}">
                      <a16:colId xmlns:a16="http://schemas.microsoft.com/office/drawing/2014/main" xmlns="" val="1639364824"/>
                    </a:ext>
                  </a:extLst>
                </a:gridCol>
              </a:tblGrid>
              <a:tr h="354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Резервирование ЛС</a:t>
                      </a:r>
                    </a:p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ЛС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Аналитические разделы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Закрытие ЛС </a:t>
                      </a:r>
                    </a:p>
                    <a:p>
                      <a:pPr marL="0" marR="0" indent="0" algn="ctr" defTabSz="9132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Головной исполнитель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Субподрядчик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242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38" y="6188241"/>
            <a:ext cx="202740" cy="2027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0" y="6188241"/>
            <a:ext cx="202740" cy="2027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52" y="6188241"/>
            <a:ext cx="202740" cy="20274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48" y="6188241"/>
            <a:ext cx="202740" cy="2027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50" y="6486078"/>
            <a:ext cx="202740" cy="2027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38" y="6498737"/>
            <a:ext cx="202740" cy="20274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52" y="6490798"/>
            <a:ext cx="202740" cy="20274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48" y="6486078"/>
            <a:ext cx="202740" cy="2027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38" y="3220395"/>
            <a:ext cx="5018162" cy="259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8236" y="3830212"/>
            <a:ext cx="236889" cy="236889"/>
          </a:xfrm>
          <a:prstGeom prst="rect">
            <a:avLst/>
          </a:prstGeom>
        </p:spPr>
      </p:pic>
      <p:pic>
        <p:nvPicPr>
          <p:cNvPr id="75" name="Рисунок 74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1117" y="4197949"/>
            <a:ext cx="236889" cy="236889"/>
          </a:xfrm>
          <a:prstGeom prst="rect">
            <a:avLst/>
          </a:prstGeom>
        </p:spPr>
      </p:pic>
      <p:pic>
        <p:nvPicPr>
          <p:cNvPr id="76" name="Рисунок 75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4524" y="4501387"/>
            <a:ext cx="236889" cy="236889"/>
          </a:xfrm>
          <a:prstGeom prst="rect">
            <a:avLst/>
          </a:prstGeom>
        </p:spPr>
      </p:pic>
      <p:pic>
        <p:nvPicPr>
          <p:cNvPr id="78" name="Рисунок 77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389" y="4800733"/>
            <a:ext cx="236889" cy="236889"/>
          </a:xfrm>
          <a:prstGeom prst="rect">
            <a:avLst/>
          </a:prstGeom>
        </p:spPr>
      </p:pic>
      <p:pic>
        <p:nvPicPr>
          <p:cNvPr id="79" name="Рисунок 78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5661" y="5130557"/>
            <a:ext cx="236889" cy="236889"/>
          </a:xfrm>
          <a:prstGeom prst="rect">
            <a:avLst/>
          </a:prstGeom>
        </p:spPr>
      </p:pic>
      <p:pic>
        <p:nvPicPr>
          <p:cNvPr id="80" name="Рисунок 79" descr="Флаг">
            <a:extLst>
              <a:ext uri="{FF2B5EF4-FFF2-40B4-BE49-F238E27FC236}">
                <a16:creationId xmlns="" xmlns:a16="http://schemas.microsoft.com/office/drawing/2014/main" id="{F4C716AF-4E00-4AFD-833F-222359631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013" y="5485405"/>
            <a:ext cx="236889" cy="2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Номер слайда 16">
            <a:extLst>
              <a:ext uri="{FF2B5EF4-FFF2-40B4-BE49-F238E27FC236}">
                <a16:creationId xmlns="" xmlns:a16="http://schemas.microsoft.com/office/drawing/2014/main" id="{289F52B0-9D6F-41D7-9CF5-A967C42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369" y="6431759"/>
            <a:ext cx="2743200" cy="365125"/>
          </a:xfrm>
          <a:ln w="9525">
            <a:noFill/>
          </a:ln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z="1050" smtClean="0">
                <a:solidFill>
                  <a:prstClr val="black">
                    <a:tint val="7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ru-RU" sz="1050" dirty="0">
              <a:solidFill>
                <a:prstClr val="black">
                  <a:tint val="75000"/>
                </a:prst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89800" y="54476"/>
            <a:ext cx="7067827" cy="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и открытие 71 ЛС через ЕИС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77534" y="1205298"/>
            <a:ext cx="6054926" cy="5403177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7285432" y="1201815"/>
            <a:ext cx="3743611" cy="5406659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0695" y="1191962"/>
            <a:ext cx="997172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ЕИС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08045" y="1211809"/>
            <a:ext cx="220953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НСИ ЭБ/КС ПУР ЭБ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24492" y="2480981"/>
            <a:ext cx="1892550" cy="661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езервирование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«единого» лицевого счета </a:t>
            </a:r>
          </a:p>
        </p:txBody>
      </p:sp>
      <p:sp>
        <p:nvSpPr>
          <p:cNvPr id="30" name="Блок-схема: документ 29"/>
          <p:cNvSpPr/>
          <p:nvPr/>
        </p:nvSpPr>
        <p:spPr>
          <a:xfrm>
            <a:off x="5471518" y="1488754"/>
            <a:ext cx="1588573" cy="68194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Заявление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резервирование ЛС</a:t>
            </a:r>
          </a:p>
        </p:txBody>
      </p:sp>
      <p:sp>
        <p:nvSpPr>
          <p:cNvPr id="31" name="Блок-схема: документ 30"/>
          <p:cNvSpPr/>
          <p:nvPr/>
        </p:nvSpPr>
        <p:spPr>
          <a:xfrm>
            <a:off x="1243820" y="2464815"/>
            <a:ext cx="1743418" cy="723063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Заключенный контракт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 </a:t>
            </a:r>
            <a:r>
              <a:rPr lang="ru-RU" sz="1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электронном виде) и формирование сведений о ГК</a:t>
            </a:r>
            <a:endParaRPr lang="ru-RU" sz="1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>
            <a:stCxn id="34" idx="1"/>
            <a:endCxn id="31" idx="3"/>
          </p:cNvCxnSpPr>
          <p:nvPr/>
        </p:nvCxnSpPr>
        <p:spPr>
          <a:xfrm flipH="1">
            <a:off x="2987238" y="2814746"/>
            <a:ext cx="592628" cy="1160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9559729" y="2330671"/>
            <a:ext cx="212296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3579866" y="2456577"/>
            <a:ext cx="1595955" cy="716338"/>
          </a:xfrm>
          <a:prstGeom prst="flowChartDocumen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11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контракта</a:t>
            </a:r>
            <a:r>
              <a:rPr lang="ru-RU" sz="11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 указанием номера ЛС*</a:t>
            </a:r>
            <a:endParaRPr lang="ru-RU" sz="11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101933" y="2318580"/>
            <a:ext cx="212296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99389" y="2365891"/>
            <a:ext cx="244192" cy="21037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24492" y="3700379"/>
            <a:ext cx="1846847" cy="471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Открытие лицевого счёта</a:t>
            </a:r>
          </a:p>
        </p:txBody>
      </p:sp>
      <p:sp>
        <p:nvSpPr>
          <p:cNvPr id="45" name="Овал 44"/>
          <p:cNvSpPr/>
          <p:nvPr/>
        </p:nvSpPr>
        <p:spPr>
          <a:xfrm>
            <a:off x="9494041" y="3566875"/>
            <a:ext cx="212296" cy="2013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>
            <a:stCxn id="62" idx="3"/>
            <a:endCxn id="41" idx="1"/>
          </p:cNvCxnSpPr>
          <p:nvPr/>
        </p:nvCxnSpPr>
        <p:spPr>
          <a:xfrm flipV="1">
            <a:off x="5152440" y="3935930"/>
            <a:ext cx="2572052" cy="579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10163" y="4430295"/>
            <a:ext cx="1554315" cy="57328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 b="1"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открытом ЛС </a:t>
            </a:r>
          </a:p>
        </p:txBody>
      </p:sp>
      <p:cxnSp>
        <p:nvCxnSpPr>
          <p:cNvPr id="49" name="Соединительная линия уступом 48"/>
          <p:cNvCxnSpPr>
            <a:stCxn id="29" idx="3"/>
            <a:endCxn id="41" idx="3"/>
          </p:cNvCxnSpPr>
          <p:nvPr/>
        </p:nvCxnSpPr>
        <p:spPr>
          <a:xfrm flipH="1">
            <a:off x="9571339" y="2811698"/>
            <a:ext cx="45703" cy="1124232"/>
          </a:xfrm>
          <a:prstGeom prst="bentConnector3">
            <a:avLst>
              <a:gd name="adj1" fmla="val -500186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04104" y="2456079"/>
            <a:ext cx="1560374" cy="71633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 b="1"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зарезервированном ЛС </a:t>
            </a:r>
          </a:p>
        </p:txBody>
      </p:sp>
      <p:cxnSp>
        <p:nvCxnSpPr>
          <p:cNvPr id="51" name="Соединительная линия уступом 50"/>
          <p:cNvCxnSpPr>
            <a:stCxn id="50" idx="1"/>
            <a:endCxn id="34" idx="3"/>
          </p:cNvCxnSpPr>
          <p:nvPr/>
        </p:nvCxnSpPr>
        <p:spPr>
          <a:xfrm rot="10800000" flipV="1">
            <a:off x="5175822" y="2814248"/>
            <a:ext cx="328283" cy="4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990002" y="2308224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2а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68124" y="1488754"/>
            <a:ext cx="1741422" cy="681948"/>
          </a:xfrm>
          <a:prstGeom prst="rect">
            <a:avLst/>
          </a:prstGeom>
          <a:solidFill>
            <a:srgbClr val="D2A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Регистрация в ЕРУЗ</a:t>
            </a:r>
          </a:p>
        </p:txBody>
      </p:sp>
      <p:cxnSp>
        <p:nvCxnSpPr>
          <p:cNvPr id="54" name="Прямая со стрелкой 53"/>
          <p:cNvCxnSpPr>
            <a:stCxn id="53" idx="3"/>
            <a:endCxn id="30" idx="1"/>
          </p:cNvCxnSpPr>
          <p:nvPr/>
        </p:nvCxnSpPr>
        <p:spPr>
          <a:xfrm>
            <a:off x="3009546" y="1829728"/>
            <a:ext cx="2461972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2887450" y="1391652"/>
            <a:ext cx="284600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1а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804095" y="1387075"/>
            <a:ext cx="284600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1 б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Блок-схема: несколько документов 56"/>
          <p:cNvSpPr/>
          <p:nvPr/>
        </p:nvSpPr>
        <p:spPr>
          <a:xfrm>
            <a:off x="1246750" y="4132512"/>
            <a:ext cx="1706557" cy="573364"/>
          </a:xfrm>
          <a:prstGeom prst="flowChartMultidocumen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Реестр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контрактов</a:t>
            </a:r>
          </a:p>
        </p:txBody>
      </p:sp>
      <p:sp>
        <p:nvSpPr>
          <p:cNvPr id="58" name="Овал 57"/>
          <p:cNvSpPr/>
          <p:nvPr/>
        </p:nvSpPr>
        <p:spPr>
          <a:xfrm>
            <a:off x="2855190" y="3987733"/>
            <a:ext cx="212296" cy="23162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Соединительная линия уступом 58"/>
          <p:cNvCxnSpPr>
            <a:stCxn id="30" idx="3"/>
            <a:endCxn id="29" idx="0"/>
          </p:cNvCxnSpPr>
          <p:nvPr/>
        </p:nvCxnSpPr>
        <p:spPr>
          <a:xfrm>
            <a:off x="7060091" y="1829728"/>
            <a:ext cx="1610676" cy="651253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29" idx="1"/>
            <a:endCxn id="50" idx="3"/>
          </p:cNvCxnSpPr>
          <p:nvPr/>
        </p:nvCxnSpPr>
        <p:spPr>
          <a:xfrm flipH="1">
            <a:off x="7064478" y="2811698"/>
            <a:ext cx="660014" cy="25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rot="16200000" flipH="1">
            <a:off x="2840757" y="2304160"/>
            <a:ext cx="549813" cy="22426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документ 61"/>
          <p:cNvSpPr/>
          <p:nvPr/>
        </p:nvSpPr>
        <p:spPr>
          <a:xfrm>
            <a:off x="3563867" y="3689889"/>
            <a:ext cx="1588573" cy="503671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Заявление 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открытие  ЛС</a:t>
            </a:r>
            <a:endParaRPr lang="ru-RU" sz="105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3" name="Соединительная линия уступом 62"/>
          <p:cNvCxnSpPr>
            <a:stCxn id="41" idx="2"/>
            <a:endCxn id="48" idx="3"/>
          </p:cNvCxnSpPr>
          <p:nvPr/>
        </p:nvCxnSpPr>
        <p:spPr>
          <a:xfrm rot="5400000">
            <a:off x="7583468" y="3652490"/>
            <a:ext cx="545458" cy="1583438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C:\Users\3053\AppData\Local\Microsoft\Windows\Temporary Internet Files\Content.IE5\Q8GDD5JT\envelope_PNG1837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86" y="3640419"/>
            <a:ext cx="469169" cy="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609683" y="3346153"/>
            <a:ext cx="1933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ГК и Заявление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895568" y="4301334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2" descr="C:\Users\3053\AppData\Local\Microsoft\Windows\Temporary Internet Files\Content.IE5\Q8GDD5JT\envelope_PNG1837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40" y="2517956"/>
            <a:ext cx="469169" cy="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3053\AppData\Local\Microsoft\Windows\Temporary Internet Files\Content.IE5\Q8GDD5JT\envelope_PNG1837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88" y="4436342"/>
            <a:ext cx="469169" cy="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Овал 77"/>
          <p:cNvSpPr/>
          <p:nvPr/>
        </p:nvSpPr>
        <p:spPr>
          <a:xfrm>
            <a:off x="5084634" y="3562379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H="1">
            <a:off x="1994068" y="3177500"/>
            <a:ext cx="4918" cy="92604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7053944" y="631056"/>
            <a:ext cx="5048796" cy="4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исполнители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89800" y="540936"/>
            <a:ext cx="7012940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492192" y="5698956"/>
            <a:ext cx="1677916" cy="414047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РЕГИСТРАЦИИ ЛИЦЕВЫХ СЧЕТОВ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92192" y="6194428"/>
            <a:ext cx="1677916" cy="414047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РАЗДЕЛЫ ЛИЦЕВЫХ СЧЕТОВ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7962768" y="5317452"/>
            <a:ext cx="612045" cy="286470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99404" y="6113003"/>
            <a:ext cx="2378505" cy="4770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____________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реализация 2020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8" name="Соединительная линия уступом 67"/>
          <p:cNvCxnSpPr/>
          <p:nvPr/>
        </p:nvCxnSpPr>
        <p:spPr>
          <a:xfrm>
            <a:off x="1998986" y="4716938"/>
            <a:ext cx="8242914" cy="471393"/>
          </a:xfrm>
          <a:prstGeom prst="bentConnector3">
            <a:avLst>
              <a:gd name="adj1" fmla="val 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10238892" y="4796397"/>
            <a:ext cx="3007" cy="390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308156" y="4346933"/>
            <a:ext cx="1677916" cy="414047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Выгрузка сведений  </a:t>
            </a:r>
            <a:r>
              <a:rPr lang="ru-RU" sz="900" b="1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о </a:t>
            </a:r>
            <a:r>
              <a:rPr lang="ru-RU" sz="900" b="1" dirty="0" smtClean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контракте</a:t>
            </a:r>
            <a:endParaRPr lang="ru-RU" sz="900" b="1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Стрелка углом вверх 81"/>
          <p:cNvSpPr/>
          <p:nvPr/>
        </p:nvSpPr>
        <p:spPr>
          <a:xfrm flipH="1">
            <a:off x="3961969" y="5517811"/>
            <a:ext cx="3478003" cy="702058"/>
          </a:xfrm>
          <a:prstGeom prst="bentUpArrow">
            <a:avLst>
              <a:gd name="adj1" fmla="val 28343"/>
              <a:gd name="adj2" fmla="val 24790"/>
              <a:gd name="adj3" fmla="val 2677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40" y="1111478"/>
            <a:ext cx="2619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88" y="1037266"/>
            <a:ext cx="4375141" cy="546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Номер слайда 16">
            <a:extLst>
              <a:ext uri="{FF2B5EF4-FFF2-40B4-BE49-F238E27FC236}">
                <a16:creationId xmlns="" xmlns:a16="http://schemas.microsoft.com/office/drawing/2014/main" id="{289F52B0-9D6F-41D7-9CF5-A967C42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369" y="6431759"/>
            <a:ext cx="2743200" cy="365125"/>
          </a:xfrm>
          <a:ln w="9525">
            <a:noFill/>
          </a:ln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z="1050" smtClean="0">
                <a:solidFill>
                  <a:prstClr val="black">
                    <a:tint val="7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1050" dirty="0">
              <a:solidFill>
                <a:prstClr val="black">
                  <a:tint val="75000"/>
                </a:prst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3852" y="54476"/>
            <a:ext cx="8373776" cy="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реквизитов заявления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4937" y="574674"/>
            <a:ext cx="5303496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99" name="TextBox 9"/>
          <p:cNvSpPr txBox="1">
            <a:spLocks noChangeArrowheads="1"/>
          </p:cNvSpPr>
          <p:nvPr/>
        </p:nvSpPr>
        <p:spPr bwMode="auto">
          <a:xfrm>
            <a:off x="7016972" y="747616"/>
            <a:ext cx="6193774" cy="3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714" tIns="29357" rIns="58714" bIns="29357">
            <a:spAutoFit/>
          </a:bodyPr>
          <a:lstStyle>
            <a:lvl1pPr defTabSz="1827213"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827213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РЕЗЕРВИРОВАНИЕ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9439" y="1073627"/>
            <a:ext cx="310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заполнение реквизитов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5" y="1665124"/>
            <a:ext cx="4543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084333" y="1698743"/>
            <a:ext cx="2156407" cy="29258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84333" y="2995542"/>
            <a:ext cx="3534121" cy="3794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125731" y="2372806"/>
            <a:ext cx="2531869" cy="29258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95" y="5365376"/>
            <a:ext cx="2815467" cy="14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9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76" y="1053994"/>
            <a:ext cx="4491714" cy="469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5" y="1842694"/>
            <a:ext cx="4713299" cy="47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Номер слайда 16">
            <a:extLst>
              <a:ext uri="{FF2B5EF4-FFF2-40B4-BE49-F238E27FC236}">
                <a16:creationId xmlns="" xmlns:a16="http://schemas.microsoft.com/office/drawing/2014/main" id="{289F52B0-9D6F-41D7-9CF5-A967C42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369" y="6431759"/>
            <a:ext cx="2743200" cy="365125"/>
          </a:xfrm>
          <a:ln w="9525">
            <a:noFill/>
          </a:ln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z="1050" smtClean="0">
                <a:solidFill>
                  <a:prstClr val="black">
                    <a:tint val="7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1050" dirty="0">
              <a:solidFill>
                <a:prstClr val="black">
                  <a:tint val="75000"/>
                </a:prst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3852" y="54476"/>
            <a:ext cx="8373776" cy="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реквизитов заявления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4937" y="574674"/>
            <a:ext cx="5303496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99" name="TextBox 9"/>
          <p:cNvSpPr txBox="1">
            <a:spLocks noChangeArrowheads="1"/>
          </p:cNvSpPr>
          <p:nvPr/>
        </p:nvSpPr>
        <p:spPr bwMode="auto">
          <a:xfrm>
            <a:off x="7016972" y="747616"/>
            <a:ext cx="6193774" cy="3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714" tIns="29357" rIns="58714" bIns="29357">
            <a:spAutoFit/>
          </a:bodyPr>
          <a:lstStyle>
            <a:lvl1pPr defTabSz="1827213"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827213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ОТКРЫТИЕ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9439" y="1208097"/>
            <a:ext cx="310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заполнение реквизитов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78462" y="1954236"/>
            <a:ext cx="2156407" cy="29258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24672" y="3215805"/>
            <a:ext cx="3540399" cy="338670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219860" y="2628299"/>
            <a:ext cx="2531869" cy="29258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34" y="1071659"/>
            <a:ext cx="2654684" cy="437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92" y="5598086"/>
            <a:ext cx="5814868" cy="11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4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Номер слайда 16">
            <a:extLst>
              <a:ext uri="{FF2B5EF4-FFF2-40B4-BE49-F238E27FC236}">
                <a16:creationId xmlns="" xmlns:a16="http://schemas.microsoft.com/office/drawing/2014/main" id="{289F52B0-9D6F-41D7-9CF5-A967C42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369" y="6431759"/>
            <a:ext cx="2743200" cy="365125"/>
          </a:xfrm>
          <a:ln w="9525">
            <a:noFill/>
          </a:ln>
        </p:spPr>
        <p:txBody>
          <a:bodyPr/>
          <a:lstStyle/>
          <a:p>
            <a:pPr>
              <a:defRPr/>
            </a:pPr>
            <a:fld id="{DBF228ED-B2EE-4F15-A0C7-6C0A4540E08A}" type="slidenum">
              <a:rPr lang="ru-RU" sz="1050" smtClean="0">
                <a:solidFill>
                  <a:prstClr val="black">
                    <a:tint val="75000"/>
                  </a:prstClr>
                </a:solidFill>
                <a:ea typeface="Tahoma" panose="020B060403050404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ru-RU" sz="1050" dirty="0">
              <a:solidFill>
                <a:prstClr val="black">
                  <a:tint val="75000"/>
                </a:prst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89800" y="54476"/>
            <a:ext cx="7067827" cy="5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82721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и открытие 71 ЛС через ЕИС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6909" y="1263972"/>
            <a:ext cx="6054926" cy="5363070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несколько документов 24"/>
          <p:cNvSpPr/>
          <p:nvPr/>
        </p:nvSpPr>
        <p:spPr>
          <a:xfrm>
            <a:off x="1690126" y="4174293"/>
            <a:ext cx="1687035" cy="759329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rIns="72000" rtlCol="0" anchor="ctr"/>
          <a:lstStyle/>
          <a:p>
            <a:pPr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Реестр субподрядных 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договоров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7534806" y="1260488"/>
            <a:ext cx="3743611" cy="5366554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57420" y="1270483"/>
            <a:ext cx="2209537" cy="33854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НСИ ЭБ/КС ПУР ЭБ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441859" y="2500873"/>
            <a:ext cx="212296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Овал 51"/>
          <p:cNvSpPr/>
          <p:nvPr/>
        </p:nvSpPr>
        <p:spPr>
          <a:xfrm>
            <a:off x="4747168" y="1791926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2а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53944" y="631056"/>
            <a:ext cx="5048796" cy="4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субподрядного договора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89800" y="540936"/>
            <a:ext cx="7012940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3253196" y="4098712"/>
            <a:ext cx="284600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1б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4720254" y="2670821"/>
            <a:ext cx="284600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86026" y="5717523"/>
            <a:ext cx="1677916" cy="414047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900" b="1" dirty="0" smtClean="0"/>
              <a:t>КНИГА РЕГИСТРАЦИИ ЛИЦЕВЫХ СЧЕТОВ</a:t>
            </a:r>
            <a:endParaRPr lang="ru-RU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686026" y="6212995"/>
            <a:ext cx="1677916" cy="414047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900" b="1" dirty="0" smtClean="0"/>
              <a:t>АНАЛИТИЧЕСКИЕ РАЗДЕЛЫ ЛИЦЕВЫХ СЧЕТОВ</a:t>
            </a:r>
            <a:endParaRPr lang="ru-RU" sz="900" b="1" dirty="0"/>
          </a:p>
        </p:txBody>
      </p:sp>
      <p:sp>
        <p:nvSpPr>
          <p:cNvPr id="66" name="Стрелка вниз 65"/>
          <p:cNvSpPr/>
          <p:nvPr/>
        </p:nvSpPr>
        <p:spPr>
          <a:xfrm>
            <a:off x="8156602" y="5336019"/>
            <a:ext cx="612045" cy="286470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углом вверх 67"/>
          <p:cNvSpPr/>
          <p:nvPr/>
        </p:nvSpPr>
        <p:spPr>
          <a:xfrm flipH="1">
            <a:off x="4180243" y="5517811"/>
            <a:ext cx="3478003" cy="702058"/>
          </a:xfrm>
          <a:prstGeom prst="bentUpArrow">
            <a:avLst>
              <a:gd name="adj1" fmla="val 28343"/>
              <a:gd name="adj2" fmla="val 24790"/>
              <a:gd name="adj3" fmla="val 2677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620070" y="1284009"/>
            <a:ext cx="997172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ЕИС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961707" y="2391388"/>
            <a:ext cx="1892550" cy="661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езервирование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«единого» лицевого счета </a:t>
            </a:r>
          </a:p>
        </p:txBody>
      </p:sp>
      <p:sp>
        <p:nvSpPr>
          <p:cNvPr id="78" name="Блок-схема: документ 77"/>
          <p:cNvSpPr/>
          <p:nvPr/>
        </p:nvSpPr>
        <p:spPr>
          <a:xfrm>
            <a:off x="4600715" y="1651421"/>
            <a:ext cx="1588573" cy="68194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Заявление </a:t>
            </a:r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резервирование ЛС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928957" y="3528592"/>
            <a:ext cx="1846847" cy="471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Открытие лицевого счёта</a:t>
            </a:r>
          </a:p>
        </p:txBody>
      </p:sp>
      <p:sp>
        <p:nvSpPr>
          <p:cNvPr id="84" name="Овал 83"/>
          <p:cNvSpPr/>
          <p:nvPr/>
        </p:nvSpPr>
        <p:spPr>
          <a:xfrm>
            <a:off x="9628393" y="3450340"/>
            <a:ext cx="212296" cy="2013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6218311" y="3767047"/>
            <a:ext cx="1657669" cy="229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619357" y="2531540"/>
            <a:ext cx="1560374" cy="71633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 b="1"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зарезервированном ЛС </a:t>
            </a:r>
          </a:p>
        </p:txBody>
      </p:sp>
      <p:sp>
        <p:nvSpPr>
          <p:cNvPr id="92" name="Овал 91"/>
          <p:cNvSpPr/>
          <p:nvPr/>
        </p:nvSpPr>
        <p:spPr>
          <a:xfrm>
            <a:off x="6053418" y="1539598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2а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690126" y="1651421"/>
            <a:ext cx="1702546" cy="6819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Регистрация в ЕРУЗ</a:t>
            </a:r>
          </a:p>
        </p:txBody>
      </p:sp>
      <p:sp>
        <p:nvSpPr>
          <p:cNvPr id="97" name="Овал 96"/>
          <p:cNvSpPr/>
          <p:nvPr/>
        </p:nvSpPr>
        <p:spPr>
          <a:xfrm>
            <a:off x="3261317" y="1586128"/>
            <a:ext cx="284600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Соединительная линия уступом 98"/>
          <p:cNvCxnSpPr>
            <a:endCxn id="71" idx="0"/>
          </p:cNvCxnSpPr>
          <p:nvPr/>
        </p:nvCxnSpPr>
        <p:spPr>
          <a:xfrm>
            <a:off x="6242265" y="1884368"/>
            <a:ext cx="2665717" cy="507020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6168804" y="2769559"/>
            <a:ext cx="1739927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Блок-схема: документ 103"/>
          <p:cNvSpPr/>
          <p:nvPr/>
        </p:nvSpPr>
        <p:spPr>
          <a:xfrm>
            <a:off x="4619357" y="3480702"/>
            <a:ext cx="1588573" cy="676977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Заявление 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открытие  ЛС</a:t>
            </a:r>
            <a:endParaRPr lang="ru-RU" sz="105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5" name="Соединительная линия уступом 104"/>
          <p:cNvCxnSpPr>
            <a:stCxn id="83" idx="2"/>
          </p:cNvCxnSpPr>
          <p:nvPr/>
        </p:nvCxnSpPr>
        <p:spPr>
          <a:xfrm rot="5400000">
            <a:off x="7246171" y="2971833"/>
            <a:ext cx="578350" cy="2634070"/>
          </a:xfrm>
          <a:prstGeom prst="bent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C:\Users\3053\AppData\Local\Microsoft\Windows\Temporary Internet Files\Content.IE5\Q8GDD5JT\envelope_PNG1837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23" y="3500727"/>
            <a:ext cx="469169" cy="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6335077" y="2942258"/>
            <a:ext cx="17332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субподрядном договоре и Заявление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2" descr="C:\Users\3053\AppData\Local\Microsoft\Windows\Temporary Internet Files\Content.IE5\Q8GDD5JT\envelope_PNG1837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92" y="2469863"/>
            <a:ext cx="469169" cy="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Овал 117"/>
          <p:cNvSpPr/>
          <p:nvPr/>
        </p:nvSpPr>
        <p:spPr>
          <a:xfrm>
            <a:off x="6026504" y="2418493"/>
            <a:ext cx="284600" cy="2229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611161" y="4329291"/>
            <a:ext cx="1596769" cy="57328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 b="1"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открытом ЛС 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6042807" y="4277787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5а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6071073" y="3383755"/>
            <a:ext cx="284600" cy="2103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50" b="1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</a:t>
            </a:r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3417933" y="1969350"/>
            <a:ext cx="1168584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3395496" y="3764143"/>
            <a:ext cx="1191021" cy="723955"/>
          </a:xfrm>
          <a:prstGeom prst="bentConnector3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2533643" y="4902577"/>
            <a:ext cx="7680918" cy="285754"/>
          </a:xfrm>
          <a:prstGeom prst="bentConnector3">
            <a:avLst>
              <a:gd name="adj1" fmla="val -93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0211553" y="4796397"/>
            <a:ext cx="3007" cy="390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80817" y="4346933"/>
            <a:ext cx="1677916" cy="414047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900" b="1" dirty="0" smtClean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Выгрузка сведений  </a:t>
            </a:r>
            <a:r>
              <a:rPr lang="ru-RU" sz="900" b="1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о субподрядном договоре</a:t>
            </a:r>
          </a:p>
        </p:txBody>
      </p:sp>
    </p:spTree>
    <p:extLst>
      <p:ext uri="{BB962C8B-B14F-4D97-AF65-F5344CB8AC3E}">
        <p14:creationId xmlns:p14="http://schemas.microsoft.com/office/powerpoint/2010/main" val="31022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4" y="4350141"/>
            <a:ext cx="3636640" cy="23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7" y="2025553"/>
            <a:ext cx="3650667" cy="191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937770" y="56891"/>
            <a:ext cx="7156617" cy="49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714" tIns="29357" rIns="58714" bIns="29357">
            <a:spAutoFit/>
          </a:bodyPr>
          <a:lstStyle>
            <a:lvl1pPr defTabSz="1827213">
              <a:defRPr sz="36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827213">
              <a:defRPr sz="36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827213">
              <a:defRPr sz="36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ru-RU" alt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Создание реестра субподрядных договоров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78234" y="1609078"/>
            <a:ext cx="4042360" cy="6115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40664" y="2266513"/>
            <a:ext cx="612045" cy="296737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CD221C-1457-48E5-AE39-F9D3F629B3FB}"/>
              </a:ext>
            </a:extLst>
          </p:cNvPr>
          <p:cNvSpPr txBox="1"/>
          <p:nvPr/>
        </p:nvSpPr>
        <p:spPr>
          <a:xfrm>
            <a:off x="3975875" y="1653248"/>
            <a:ext cx="39392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компонент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«Реестр субподрядных договоров»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2087" y="2708087"/>
            <a:ext cx="4028506" cy="681655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2086" y="3543096"/>
            <a:ext cx="4028507" cy="375508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CD221C-1457-48E5-AE39-F9D3F629B3FB}"/>
              </a:ext>
            </a:extLst>
          </p:cNvPr>
          <p:cNvSpPr txBox="1"/>
          <p:nvPr/>
        </p:nvSpPr>
        <p:spPr>
          <a:xfrm>
            <a:off x="3992085" y="3580371"/>
            <a:ext cx="402850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в российских рублях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CD221C-1457-48E5-AE39-F9D3F629B3FB}"/>
              </a:ext>
            </a:extLst>
          </p:cNvPr>
          <p:cNvSpPr txBox="1"/>
          <p:nvPr/>
        </p:nvSpPr>
        <p:spPr>
          <a:xfrm>
            <a:off x="4094327" y="2689574"/>
            <a:ext cx="392626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только между российскими юридическими и физическими лицами (индивидуальными предпринимателями)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5825" y="1613950"/>
            <a:ext cx="2222664" cy="611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Сведения о субподрядных договорах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12799" y="1273947"/>
            <a:ext cx="3413439" cy="243953"/>
          </a:xfrm>
          <a:prstGeom prst="rect">
            <a:avLst/>
          </a:prstGeom>
        </p:spPr>
        <p:txBody>
          <a:bodyPr wrap="square" lIns="58714" tIns="29357" rIns="58714" bIns="2935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НСИ ЭБ</a:t>
            </a:r>
            <a:endParaRPr lang="ru-RU" sz="1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4058" y="1280878"/>
            <a:ext cx="995947" cy="257635"/>
          </a:xfrm>
          <a:prstGeom prst="rect">
            <a:avLst/>
          </a:prstGeom>
        </p:spPr>
        <p:txBody>
          <a:bodyPr wrap="square" lIns="58714" tIns="29357" rIns="58714" bIns="29357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ЕИС</a:t>
            </a:r>
          </a:p>
        </p:txBody>
      </p:sp>
      <p:pic>
        <p:nvPicPr>
          <p:cNvPr id="19" name="Picture 2" descr="C:\Users\3053\AppData\Local\Microsoft\Windows\Temporary Internet Files\Content.IE5\Q8GDD5JT\envelope_PNG1837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01" y="1653248"/>
            <a:ext cx="469169" cy="2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>
            <a:stCxn id="7" idx="3"/>
          </p:cNvCxnSpPr>
          <p:nvPr/>
        </p:nvCxnSpPr>
        <p:spPr>
          <a:xfrm flipV="1">
            <a:off x="8020594" y="1914857"/>
            <a:ext cx="985231" cy="1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ая выноска 21"/>
          <p:cNvSpPr/>
          <p:nvPr/>
        </p:nvSpPr>
        <p:spPr>
          <a:xfrm>
            <a:off x="8492490" y="2891790"/>
            <a:ext cx="3474720" cy="3022122"/>
          </a:xfrm>
          <a:prstGeom prst="wedgeRectCallout">
            <a:avLst>
              <a:gd name="adj1" fmla="val -77348"/>
              <a:gd name="adj2" fmla="val -78976"/>
            </a:avLst>
          </a:prstGeom>
          <a:solidFill>
            <a:schemeClr val="accent4">
              <a:lumMod val="40000"/>
              <a:lumOff val="60000"/>
              <a:alpha val="72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Доступные функции организации с полномочиями «Заказчик по субподрядному договору», </a:t>
            </a:r>
          </a:p>
          <a:p>
            <a:pPr algn="just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«Поставщик по субподрядному договору»: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установка связи субподрядного договора с контрактом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сведений о субподрядном договоре;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сведений об изменении субподрядного договора;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связи субподрядного договора с вышестоящим договором;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карточки сведений о субподрядном договоре;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просмотр журнала событий по субподрядному договору;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списка субподрядных договоров, сгруппированного по контрактам;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субподрядному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договору.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5875" y="5865202"/>
            <a:ext cx="4044718" cy="693490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алгоритм формирования реестрового номера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субподрядного договора</a:t>
            </a:r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646411" y="5388484"/>
            <a:ext cx="612045" cy="359209"/>
          </a:xfrm>
          <a:prstGeom prst="down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5029" y="2744644"/>
            <a:ext cx="2751331" cy="1159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34917" y="4613755"/>
            <a:ext cx="2235966" cy="1911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944747" y="3990932"/>
            <a:ext cx="612045" cy="359209"/>
          </a:xfrm>
          <a:prstGeom prst="down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38354" y="538622"/>
            <a:ext cx="6756033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5" tIns="30472" rIns="60945" bIns="30472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04366" y="631056"/>
            <a:ext cx="3298373" cy="4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678" tIns="38837" rIns="77678" bIns="38837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lob:https://www.web-telegram.ru/1de751f0-21d6-4da4-8ae4-3a66de01e4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92086" y="4065128"/>
            <a:ext cx="4028507" cy="1216619"/>
          </a:xfrm>
          <a:prstGeom prst="round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2085" y="4077445"/>
            <a:ext cx="4028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субподрядного договора:</a:t>
            </a:r>
            <a:endParaRPr lang="en-US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договора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исполнения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исполнения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(руб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4826" y="4249925"/>
            <a:ext cx="223788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выплата аванса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аванса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договора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«Договор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головным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исполнителем»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4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7274" y="3006090"/>
            <a:ext cx="56552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accent5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0581edd-fd25-48bc-9d7e-71dc795e36a6">UCKFTMPQX5TF-1882762784-6009</_dlc_DocId>
    <_dlc_DocIdUrl xmlns="e0581edd-fd25-48bc-9d7e-71dc795e36a6">
      <Url>https://sp.lanit.ru/eis/_layouts/15/DocIdRedir.aspx?ID=UCKFTMPQX5TF-1882762784-6009</Url>
      <Description>UCKFTMPQX5TF-1882762784-6009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503E1F285E9F4F966A9BC8CFD1782D" ma:contentTypeVersion="1" ma:contentTypeDescription="Создание документа." ma:contentTypeScope="" ma:versionID="94d8b5a159e83a5c6ffc86cea6d431e8">
  <xsd:schema xmlns:xsd="http://www.w3.org/2001/XMLSchema" xmlns:xs="http://www.w3.org/2001/XMLSchema" xmlns:p="http://schemas.microsoft.com/office/2006/metadata/properties" xmlns:ns2="e0581edd-fd25-48bc-9d7e-71dc795e36a6" targetNamespace="http://schemas.microsoft.com/office/2006/metadata/properties" ma:root="true" ma:fieldsID="a63112f8073d783ced3bbe667218400c" ns2:_="">
    <xsd:import namespace="e0581edd-fd25-48bc-9d7e-71dc795e36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1edd-fd25-48bc-9d7e-71dc795e36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6F9A5-1D55-451A-A2D0-097FFE9A59A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CBF2E6C-D1B0-435B-AF49-16BBF5618796}">
  <ds:schemaRefs>
    <ds:schemaRef ds:uri="e0581edd-fd25-48bc-9d7e-71dc795e36a6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D1807ED-ECFA-40B6-9411-43DFFE4802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7EC833-8AE6-421E-90E0-AEB6E3A0C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1edd-fd25-48bc-9d7e-71dc795e36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9923</TotalTime>
  <Words>784</Words>
  <Application>Microsoft Office PowerPoint</Application>
  <PresentationFormat>Широкоэкранный</PresentationFormat>
  <Paragraphs>171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Smirnov Mikhail</dc:creator>
  <cp:lastModifiedBy>315</cp:lastModifiedBy>
  <cp:revision>394</cp:revision>
  <dcterms:created xsi:type="dcterms:W3CDTF">2016-11-22T12:13:28Z</dcterms:created>
  <dcterms:modified xsi:type="dcterms:W3CDTF">2019-11-29T07:04:22Z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84c210bc-b45d-43c6-b4a4-3a965062a499</vt:lpwstr>
  </property>
  <property fmtid="{D5CDD505-2E9C-101B-9397-08002B2CF9AE}" pid="3" name="ContentTypeId">
    <vt:lpwstr>0x01010002503E1F285E9F4F966A9BC8CFD1782D</vt:lpwstr>
  </property>
</Properties>
</file>