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9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60" r:id="rId13"/>
    <p:sldId id="268" r:id="rId14"/>
    <p:sldId id="269" r:id="rId15"/>
    <p:sldId id="270" r:id="rId16"/>
    <p:sldId id="271" r:id="rId17"/>
    <p:sldId id="261" r:id="rId18"/>
    <p:sldId id="264" r:id="rId19"/>
    <p:sldId id="263" r:id="rId20"/>
    <p:sldId id="272" r:id="rId21"/>
    <p:sldId id="28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1FB"/>
    <a:srgbClr val="D6C8F8"/>
    <a:srgbClr val="962A44"/>
    <a:srgbClr val="10442B"/>
    <a:srgbClr val="1C0896"/>
    <a:srgbClr val="0B2B1C"/>
    <a:srgbClr val="1F7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C6432-5AC3-41FE-9A5A-EF54978437B9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5A209-476F-40C0-8845-C2F1224732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951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882249" y="8683365"/>
            <a:ext cx="2974150" cy="459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 fontAlgn="base">
              <a:spcBef>
                <a:spcPct val="0"/>
              </a:spcBef>
              <a:spcAft>
                <a:spcPct val="0"/>
              </a:spcAft>
            </a:pPr>
            <a:fld id="{ACF13F74-8565-420E-AF7E-D48A475BA43B}" type="slidenum">
              <a:rPr lang="ru-RU" sz="1200">
                <a:solidFill>
                  <a:prstClr val="black"/>
                </a:solidFill>
                <a:cs typeface="Times New Roman" pitchFamily="18" charset="0"/>
              </a:rPr>
              <a:pPr algn="r" defTabSz="895290"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sz="12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5175" cy="343058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906" y="4344607"/>
            <a:ext cx="5032190" cy="4112094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6632"/>
            <a:ext cx="5760640" cy="504056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05858-EBF7-45C3-B15E-4751E9DE4B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32836-BE5D-489F-BD42-7CDC870F2A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5F20-7079-4DDC-BDD1-C3EFDCC01D6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0E87-345E-4933-968E-8AF0DDFD18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31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779BC-F852-44E7-850B-BE5C8CB779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860A9-C24E-466E-BF07-1151378D89E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5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FE6B-C476-434D-8C59-35062CB726D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95F-35F1-4F6C-9836-DAF89A147C4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00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B973-821B-48D9-A214-1B3CAC4062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CD31E-ABE9-4C9B-99ED-2B77253BB2C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36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Shablon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5888"/>
            <a:ext cx="5759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83381E-C92E-4053-89A3-5E816D50F0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879503-00FF-456B-9D0B-22D85ECB291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0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196975"/>
            <a:ext cx="8857108" cy="3571875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ru-RU" sz="28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Совершенствование системы планирования деятельности органов Федерального казначейства </a:t>
            </a: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/>
            </a:r>
            <a:b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</a:b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и </a:t>
            </a:r>
            <a:r>
              <a:rPr lang="ru-RU" sz="28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организации исполнения бюджетных полномочий, предусмотренных положениями частей 3 и 4 </a:t>
            </a: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статьи </a:t>
            </a:r>
            <a:r>
              <a:rPr lang="ru-RU" sz="28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157 Бюджетного кодекса Российской </a:t>
            </a:r>
            <a:r>
              <a:rPr lang="ru-RU" sz="28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MS PGothic"/>
              </a:rPr>
              <a:t>Федерации</a:t>
            </a:r>
            <a:endParaRPr sz="2800" dirty="0" smtClean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MS PGothic"/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796136" y="4987024"/>
            <a:ext cx="32400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1400" dirty="0">
                <a:solidFill>
                  <a:srgbClr val="162387"/>
                </a:solidFill>
                <a:latin typeface="Times New Roman" pitchFamily="18" charset="0"/>
              </a:rPr>
              <a:t>з</a:t>
            </a: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</a:rPr>
              <a:t>аместитель начальника Управления внутреннего контроля (аудита) и оценки эффективности деятельности </a:t>
            </a:r>
            <a:endParaRPr lang="en-US" sz="1400" dirty="0">
              <a:solidFill>
                <a:srgbClr val="162387"/>
              </a:solidFill>
              <a:latin typeface="Times New Roman" pitchFamily="18" charset="0"/>
            </a:endParaRPr>
          </a:p>
          <a:p>
            <a:pPr fontAlgn="base"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А.А. Горбатов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23928" y="5976757"/>
            <a:ext cx="1431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162387"/>
                </a:solidFill>
                <a:latin typeface="Times New Roman" pitchFamily="18" charset="0"/>
              </a:rPr>
              <a:t>Самара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162387"/>
                </a:solidFill>
                <a:latin typeface="Times New Roman" pitchFamily="18" charset="0"/>
              </a:rPr>
              <a:t>август  2016 </a:t>
            </a:r>
            <a:r>
              <a:rPr lang="ru-RU" sz="1200" b="1" dirty="0">
                <a:solidFill>
                  <a:srgbClr val="162387"/>
                </a:solidFill>
                <a:latin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4013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5188568" y="3627772"/>
            <a:ext cx="3024336" cy="663952"/>
          </a:xfrm>
          <a:prstGeom prst="roundRect">
            <a:avLst>
              <a:gd name="adj" fmla="val 21750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УВК(А)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иОЭД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10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406589" y="980728"/>
            <a:ext cx="2861214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Центры компетенции внутри управлений ЦА ФК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613568" y="3046453"/>
            <a:ext cx="2367880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Структурное подразделение № 1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 descr="http://1likvidaciya.ru/wp-content/uploads/2014/10/obosoblennoe-podrazdelenie1.jpg"/>
          <p:cNvPicPr>
            <a:picLocks noChangeAspect="1" noChangeArrowheads="1"/>
          </p:cNvPicPr>
          <p:nvPr/>
        </p:nvPicPr>
        <p:blipFill>
          <a:blip r:embed="rId2" cstate="print"/>
          <a:srcRect l="14080" r="19120"/>
          <a:stretch>
            <a:fillRect/>
          </a:stretch>
        </p:blipFill>
        <p:spPr bwMode="auto">
          <a:xfrm>
            <a:off x="1151753" y="1844824"/>
            <a:ext cx="1368152" cy="1228877"/>
          </a:xfrm>
          <a:prstGeom prst="rect">
            <a:avLst/>
          </a:prstGeom>
          <a:noFill/>
        </p:spPr>
      </p:pic>
      <p:pic>
        <p:nvPicPr>
          <p:cNvPr id="5" name="Picture 4" descr="http://1likvidaciya.ru/wp-content/uploads/2014/10/obosoblennoe-podrazdelenie1.jpg"/>
          <p:cNvPicPr>
            <a:picLocks noChangeAspect="1" noChangeArrowheads="1"/>
          </p:cNvPicPr>
          <p:nvPr/>
        </p:nvPicPr>
        <p:blipFill>
          <a:blip r:embed="rId2" cstate="print"/>
          <a:srcRect l="14080" r="19120"/>
          <a:stretch>
            <a:fillRect/>
          </a:stretch>
        </p:blipFill>
        <p:spPr bwMode="auto">
          <a:xfrm>
            <a:off x="1148131" y="5013176"/>
            <a:ext cx="1368152" cy="1228877"/>
          </a:xfrm>
          <a:prstGeom prst="rect">
            <a:avLst/>
          </a:prstGeom>
          <a:noFill/>
        </p:spPr>
      </p:pic>
      <p:pic>
        <p:nvPicPr>
          <p:cNvPr id="6" name="Picture 4" descr="http://1likvidaciya.ru/wp-content/uploads/2014/10/obosoblennoe-podrazdelenie1.jpg"/>
          <p:cNvPicPr>
            <a:picLocks noChangeAspect="1" noChangeArrowheads="1"/>
          </p:cNvPicPr>
          <p:nvPr/>
        </p:nvPicPr>
        <p:blipFill>
          <a:blip r:embed="rId2" cstate="print"/>
          <a:srcRect l="14080" r="19120"/>
          <a:stretch>
            <a:fillRect/>
          </a:stretch>
        </p:blipFill>
        <p:spPr bwMode="auto">
          <a:xfrm>
            <a:off x="1153120" y="3429000"/>
            <a:ext cx="1368152" cy="1228877"/>
          </a:xfrm>
          <a:prstGeom prst="rect">
            <a:avLst/>
          </a:prstGeom>
          <a:noFill/>
        </p:spPr>
      </p:pic>
      <p:cxnSp>
        <p:nvCxnSpPr>
          <p:cNvPr id="17" name="Прямая со стрелкой 16"/>
          <p:cNvCxnSpPr/>
          <p:nvPr/>
        </p:nvCxnSpPr>
        <p:spPr>
          <a:xfrm flipV="1">
            <a:off x="1782440" y="4149080"/>
            <a:ext cx="3406128" cy="123743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24" idx="1"/>
          </p:cNvCxnSpPr>
          <p:nvPr/>
        </p:nvCxnSpPr>
        <p:spPr>
          <a:xfrm>
            <a:off x="1782440" y="3717032"/>
            <a:ext cx="3406128" cy="24271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795500" y="2204864"/>
            <a:ext cx="3386448" cy="151216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475654" y="44624"/>
            <a:ext cx="6840761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Формирование рабочей группы по обеспечению реализации государственных программ в Федеральном казначействе</a:t>
            </a: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613568" y="4670796"/>
            <a:ext cx="2367880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Структурное подразделение № 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47"/>
          <p:cNvSpPr txBox="1">
            <a:spLocks noChangeArrowheads="1"/>
          </p:cNvSpPr>
          <p:nvPr/>
        </p:nvSpPr>
        <p:spPr bwMode="auto">
          <a:xfrm>
            <a:off x="598500" y="6194230"/>
            <a:ext cx="2367880" cy="27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Структурное подразделение №…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47"/>
          <p:cNvSpPr txBox="1">
            <a:spLocks noChangeArrowheads="1"/>
          </p:cNvSpPr>
          <p:nvPr/>
        </p:nvSpPr>
        <p:spPr bwMode="auto">
          <a:xfrm>
            <a:off x="5181948" y="980728"/>
            <a:ext cx="2861214" cy="9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 компетенции Федерального казначейства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6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6390"/>
            <a:ext cx="9144000" cy="4756906"/>
          </a:xfrm>
          <a:prstGeom prst="rect">
            <a:avLst/>
          </a:prstGeom>
        </p:spPr>
      </p:pic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11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1475653" y="44624"/>
            <a:ext cx="6840761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Автоматизация программно-целевой деятельности </a:t>
            </a:r>
            <a:b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 Федеральном казначействе</a:t>
            </a:r>
            <a:endParaRPr lang="ru-RU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493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2347384" y="4293096"/>
            <a:ext cx="4143404" cy="207911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b="0" dirty="0" smtClean="0"/>
              <a:t>анализ </a:t>
            </a:r>
            <a:r>
              <a:rPr lang="ru-RU" sz="1800" b="0" dirty="0"/>
              <a:t>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</a:t>
            </a:r>
            <a:r>
              <a:rPr lang="ru-RU" sz="1800" b="0" dirty="0" smtClean="0"/>
              <a:t>администраций)</a:t>
            </a:r>
            <a:endParaRPr lang="ru-RU" sz="18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7858180" cy="923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Указ Президента Российской Федерации от 2 февраля 2016 г. № 41 </a:t>
            </a:r>
            <a:b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«О некоторых вопросах государственного контроля и надзора </a:t>
            </a:r>
            <a:b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 финансово-бюджетной сфере»</a:t>
            </a:r>
            <a:endParaRPr lang="ru-RU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5656" y="3953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Отдельные бюджетные полномочия Федерального казначейства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2420888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Федеральная служба финансово-бюджетного надзора</a:t>
            </a:r>
            <a:endParaRPr lang="ru-RU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2330" y="242088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Федеральное казначейство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285191" y="2429662"/>
            <a:ext cx="1588" cy="3357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893471" y="4107661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/>
          <p:cNvSpPr/>
          <p:nvPr/>
        </p:nvSpPr>
        <p:spPr>
          <a:xfrm>
            <a:off x="6715139" y="3370672"/>
            <a:ext cx="178595" cy="1714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893735" y="2924944"/>
            <a:ext cx="2000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(УВК(А)</a:t>
            </a:r>
            <a:r>
              <a:rPr lang="ru-RU" sz="1400" dirty="0" err="1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иОЭД</a:t>
            </a:r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, </a:t>
            </a:r>
            <a:b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Отдел </a:t>
            </a:r>
          </a:p>
          <a:p>
            <a:pPr algn="ctr"/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внутреннего контроля </a:t>
            </a:r>
            <a:b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и внутреннего аудита </a:t>
            </a:r>
            <a:b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 государственном секторе)</a:t>
            </a:r>
            <a:endParaRPr lang="ru-RU" sz="1400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43016" y="2429662"/>
            <a:ext cx="42284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449E"/>
                </a:solidFill>
                <a:ea typeface="+mj-ea"/>
                <a:cs typeface="+mj-cs"/>
              </a:rPr>
              <a:t>анализ осуществления главными администраторами бюджетных средств внутреннего финансового контроля и внутреннего финансового аудита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2038993" y="3363409"/>
            <a:ext cx="178595" cy="1714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070811" y="4348261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УФК </a:t>
            </a:r>
          </a:p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по субъектам Российской Федерации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92216" y="5428381"/>
            <a:ext cx="2000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(Отдел </a:t>
            </a:r>
          </a:p>
          <a:p>
            <a:pPr algn="ctr"/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внутреннего контроля </a:t>
            </a:r>
            <a:b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1400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и аудита)</a:t>
            </a:r>
            <a:endParaRPr lang="ru-RU" sz="1400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8646" y="4437112"/>
            <a:ext cx="16430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ТУ Федеральной службы финансово-бюджетного надзора</a:t>
            </a:r>
          </a:p>
        </p:txBody>
      </p:sp>
      <p:sp>
        <p:nvSpPr>
          <p:cNvPr id="2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12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1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9257" y="95269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Государственная программа утверждена постановлением Правительства Российской Федерации от 15 апреля 2014 года № 320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5656" y="2936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Государственная программа </a:t>
            </a:r>
            <a:r>
              <a:rPr lang="ru-RU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Российской Федерации "Управление государственными финансами и регулирование финансовых рынков"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1225" y="1615010"/>
            <a:ext cx="856895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Задачи подпрограммы: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449E"/>
                </a:solidFill>
                <a:ea typeface="+mj-ea"/>
                <a:cs typeface="+mj-cs"/>
              </a:rPr>
              <a:t>организация и осуществление контроля за соблюдением бюджетного законодательства Российской Федерации и иных нормативных правовых актов, регулирующих бюджетные правоотношения, законодательных и иных нормативных правовых актов о контрактной системе в сфере закупок товаров, работ, услуг для обеспечения федеральных нужд в целях составления и исполнения федерального бюджета и бюджетов государственных внебюджетных фондов Российской Федерации;</a:t>
            </a:r>
          </a:p>
          <a:p>
            <a:endParaRPr lang="ru-RU" sz="900" dirty="0">
              <a:solidFill>
                <a:srgbClr val="00449E"/>
              </a:solidFill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449E"/>
                </a:solidFill>
                <a:ea typeface="+mj-ea"/>
                <a:cs typeface="+mj-cs"/>
              </a:rPr>
              <a:t>организация и осуществление анализа 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администраций);</a:t>
            </a:r>
          </a:p>
          <a:p>
            <a:endParaRPr lang="ru-RU" sz="900" dirty="0">
              <a:solidFill>
                <a:srgbClr val="00449E"/>
              </a:solidFill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449E"/>
                </a:solidFill>
                <a:ea typeface="+mj-ea"/>
                <a:cs typeface="+mj-cs"/>
              </a:rPr>
              <a:t>организация и осуществление контроля за соблюдением валютного законодательства Российской Федерации и актов органов валютного регулирования;</a:t>
            </a:r>
          </a:p>
          <a:p>
            <a:endParaRPr lang="ru-RU" sz="900" dirty="0">
              <a:solidFill>
                <a:srgbClr val="00449E"/>
              </a:solidFill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449E"/>
                </a:solidFill>
                <a:ea typeface="+mj-ea"/>
                <a:cs typeface="+mj-cs"/>
              </a:rPr>
              <a:t>осуществление государственной функции по внешнему контролю качества работы аудиторских организаций, проводящих обязательный аудит бухгалтерской (финансовой) отчетности организаций, ценные бумаги которых допущены к обращению на организованных торгах, иных кредитных и страховых организаций, негосударственных пенсионных фондов, организаций, в уставных (складочных) капиталах которых доля государственной собственности составляет не менее 25 процентов, государственных корпораций, государственных компаний, а также консолидированной отчетности;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900" dirty="0">
              <a:solidFill>
                <a:srgbClr val="00449E"/>
              </a:solidFill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rgbClr val="00449E"/>
                </a:solidFill>
                <a:ea typeface="+mj-ea"/>
                <a:cs typeface="+mj-cs"/>
              </a:rPr>
              <a:t>организация и осуществление контроля за использованием средств Фонда содействия реформированию жилищно-коммунального хозяйства и средств регионального оператора в целях обеспечения проведения капитального ремонта общего имущества в многоквартирных </a:t>
            </a:r>
            <a:r>
              <a:rPr lang="ru-RU" sz="1400" dirty="0" smtClean="0">
                <a:solidFill>
                  <a:srgbClr val="00449E"/>
                </a:solidFill>
                <a:ea typeface="+mj-ea"/>
                <a:cs typeface="+mj-cs"/>
              </a:rPr>
              <a:t>домах</a:t>
            </a:r>
            <a:endParaRPr lang="ru-RU" sz="1400" dirty="0">
              <a:solidFill>
                <a:srgbClr val="00449E"/>
              </a:solidFill>
              <a:ea typeface="+mj-ea"/>
              <a:cs typeface="+mj-cs"/>
            </a:endParaRPr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13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9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1580" y="1227485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Показатели (индикаторы) государственной программы</a:t>
            </a:r>
            <a:endParaRPr lang="ru-RU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29362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Государственная программа </a:t>
            </a:r>
            <a:r>
              <a:rPr lang="ru-RU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Российской Федерации "Управление государственными финансами и регулирование финансовых рынков"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57090"/>
              </p:ext>
            </p:extLst>
          </p:nvPr>
        </p:nvGraphicFramePr>
        <p:xfrm>
          <a:off x="251520" y="1916832"/>
          <a:ext cx="8784978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4"/>
                <a:gridCol w="1080120"/>
                <a:gridCol w="504056"/>
                <a:gridCol w="504056"/>
                <a:gridCol w="576064"/>
                <a:gridCol w="504056"/>
                <a:gridCol w="504056"/>
                <a:gridCol w="504056"/>
                <a:gridCol w="576064"/>
                <a:gridCol w="504056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Наименование показателя</a:t>
                      </a:r>
                      <a:endParaRPr lang="ru-RU" sz="13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Единица измерения</a:t>
                      </a:r>
                      <a:endParaRPr lang="ru-RU" sz="13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Значения показателя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2013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2014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2015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2016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2017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2018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2019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2020</a:t>
                      </a:r>
                      <a:endParaRPr lang="ru-RU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Соотношение количества проведенных анализов по осуществлению ОГ(М)ФК, являющимися органами (должностными лицами) исполнительной власти субъектов Российской Федерации (местных администраций), исполнения бюджетных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полномочий и общего количества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администраций)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процентов </a:t>
                      </a:r>
                      <a:endParaRPr lang="ru-RU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-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Соотношение количества проведенных анализов осуществления главными администраторами бюджетных средств внутреннего финансового контроля и внутреннего финансового аудита и общего количества главных администраторов бюджетных средств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процентов</a:t>
                      </a:r>
                      <a:endParaRPr lang="ru-RU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-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25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14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6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18864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План нормотворческой работы в сфере контрольных </a:t>
            </a:r>
            <a:b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и надзорных полномочий</a:t>
            </a:r>
            <a:endParaRPr lang="ru-RU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63669" y="1052736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План нормотворческой работы утвержден руководителем Федерального казначейства Р.Е. Артюхиным 31 мая 2016 года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674906"/>
              </p:ext>
            </p:extLst>
          </p:nvPr>
        </p:nvGraphicFramePr>
        <p:xfrm>
          <a:off x="176803" y="1844824"/>
          <a:ext cx="8784977" cy="45996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6764"/>
                <a:gridCol w="2997227"/>
                <a:gridCol w="2318052"/>
                <a:gridCol w="1195939"/>
                <a:gridCol w="1756995"/>
              </a:tblGrid>
              <a:tr h="43233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/>
                        <a:t>№ п/п</a:t>
                      </a:r>
                      <a:endParaRPr lang="ru-RU" sz="1400" kern="1200" dirty="0">
                        <a:solidFill>
                          <a:srgbClr val="1C089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/>
                        <a:t>Наименование нормативного правового (правового) акта</a:t>
                      </a:r>
                      <a:endParaRPr lang="ru-RU" sz="1400" kern="1200" dirty="0">
                        <a:solidFill>
                          <a:srgbClr val="1C089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/>
                        <a:t>Ответственный исполнитель</a:t>
                      </a:r>
                      <a:endParaRPr lang="ru-RU" sz="1400" kern="1200" dirty="0">
                        <a:solidFill>
                          <a:srgbClr val="1C089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/>
                        <a:t>Срок исполнения</a:t>
                      </a:r>
                      <a:endParaRPr lang="ru-RU" sz="1400" kern="1200" dirty="0">
                        <a:solidFill>
                          <a:srgbClr val="1C089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/>
                        <a:t>Ожидаемый результат</a:t>
                      </a:r>
                      <a:endParaRPr lang="ru-RU" sz="1400" kern="1200" dirty="0">
                        <a:solidFill>
                          <a:srgbClr val="1C0896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1856498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Приказ Федерального казначейства </a:t>
                      </a:r>
                      <a:b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«О Порядке (Стандарте) проведения анализа осуществления главными администраторами средств федерального бюджета внутреннего финансового контроля и внутреннего финансового аудита»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Заместитель руководителя Федерального казначейства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А.Ю. Демидов,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начальник УВК(А)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иОЭД</a:t>
                      </a:r>
                      <a:endParaRPr lang="ru-RU" sz="14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А.В. Солодов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Ноябрь </a:t>
                      </a:r>
                      <a:b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2016 года</a:t>
                      </a:r>
                    </a:p>
                    <a:p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Утвержден приказ Федерального казначейства</a:t>
                      </a:r>
                    </a:p>
                    <a:p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2212538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Приказ Федерального казначейства </a:t>
                      </a:r>
                      <a:b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«О Порядке (Стандарте) осуществления анализа 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администраций)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Заместитель руководителя Федерального казначейства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А.Ю. Демидов,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начальник УВК(А)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иОЭД</a:t>
                      </a:r>
                      <a:endParaRPr lang="ru-RU" sz="14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А.В. Солодов</a:t>
                      </a:r>
                      <a:endParaRPr lang="ru-RU"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Ноябрь </a:t>
                      </a:r>
                      <a:b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2016 года</a:t>
                      </a:r>
                      <a:endParaRPr lang="ru-RU" sz="1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Утвержден приказ Федерального казначейства</a:t>
                      </a:r>
                      <a:endParaRPr lang="ru-RU" sz="1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15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26064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Распределение отдельных бюджетных полномочий </a:t>
            </a:r>
          </a:p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между подразделениями Федерального казначейства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051720" y="1140453"/>
            <a:ext cx="1588" cy="5112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545111" y="1140453"/>
            <a:ext cx="0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65107" y="2350353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УВК(А)</a:t>
            </a:r>
            <a:r>
              <a:rPr lang="ru-RU" sz="1600" dirty="0" err="1">
                <a:solidFill>
                  <a:srgbClr val="0B2B1C"/>
                </a:solidFill>
              </a:rPr>
              <a:t>иОЭД</a:t>
            </a:r>
            <a:endParaRPr lang="ru-RU" sz="1600" dirty="0">
              <a:solidFill>
                <a:srgbClr val="0B2B1C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1124744"/>
            <a:ext cx="30300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B2B1C"/>
                </a:solidFill>
              </a:rPr>
              <a:t>анализ осуществления ГАСФБ </a:t>
            </a:r>
            <a:br>
              <a:rPr lang="ru-RU" sz="1400" b="1" dirty="0">
                <a:solidFill>
                  <a:srgbClr val="0B2B1C"/>
                </a:solidFill>
              </a:rPr>
            </a:br>
            <a:r>
              <a:rPr lang="ru-RU" sz="1400" b="1" dirty="0">
                <a:solidFill>
                  <a:srgbClr val="0B2B1C"/>
                </a:solidFill>
              </a:rPr>
              <a:t>внутреннего финансового контроля </a:t>
            </a:r>
            <a:br>
              <a:rPr lang="ru-RU" sz="1400" b="1" dirty="0">
                <a:solidFill>
                  <a:srgbClr val="0B2B1C"/>
                </a:solidFill>
              </a:rPr>
            </a:br>
            <a:r>
              <a:rPr lang="ru-RU" sz="1400" b="1" dirty="0">
                <a:solidFill>
                  <a:srgbClr val="0B2B1C"/>
                </a:solidFill>
              </a:rPr>
              <a:t>и внутреннего финансового аудита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537827" y="1232466"/>
            <a:ext cx="3283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B2B1C"/>
                </a:solidFill>
              </a:rPr>
              <a:t>анализ исполнения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B2B1C"/>
                </a:solidFill>
              </a:rPr>
              <a:t>бюджетных полномочий ОГ(М)ФК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72048" y="1992839"/>
            <a:ext cx="8792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3528" y="2132856"/>
            <a:ext cx="1375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B2B1C"/>
                </a:solidFill>
              </a:rPr>
              <a:t>организация проведе</a:t>
            </a:r>
            <a:r>
              <a:rPr lang="ru-RU" sz="1400" b="1" dirty="0" smtClean="0">
                <a:solidFill>
                  <a:srgbClr val="0B2B1C"/>
                </a:solidFill>
              </a:rPr>
              <a:t>ния анализа</a:t>
            </a:r>
            <a:endParaRPr lang="ru-RU" sz="1400" b="1" dirty="0">
              <a:solidFill>
                <a:srgbClr val="0B2B1C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2048" y="3100838"/>
            <a:ext cx="8792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5272" y="335699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B2B1C"/>
                </a:solidFill>
              </a:rPr>
              <a:t>проведение анализа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72048" y="4241340"/>
            <a:ext cx="8792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9547" y="4509120"/>
            <a:ext cx="1400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B2B1C"/>
                </a:solidFill>
              </a:rPr>
              <a:t>подготовка аналитических отчетов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95058" y="5409224"/>
            <a:ext cx="8792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3528" y="5595240"/>
            <a:ext cx="15040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B2B1C"/>
                </a:solidFill>
              </a:rPr>
              <a:t>подготовка доклада в Минфин России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96372" y="2317522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УВК(А)</a:t>
            </a:r>
            <a:r>
              <a:rPr lang="ru-RU" sz="1600" dirty="0" err="1">
                <a:solidFill>
                  <a:srgbClr val="0B2B1C"/>
                </a:solidFill>
              </a:rPr>
              <a:t>иОЭД</a:t>
            </a:r>
            <a:endParaRPr lang="ru-RU" sz="1600" dirty="0">
              <a:solidFill>
                <a:srgbClr val="0B2B1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56108" y="3511503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УВК(А)</a:t>
            </a:r>
            <a:r>
              <a:rPr lang="ru-RU" sz="1600" dirty="0" err="1">
                <a:solidFill>
                  <a:srgbClr val="0B2B1C"/>
                </a:solidFill>
              </a:rPr>
              <a:t>иОЭД</a:t>
            </a:r>
            <a:endParaRPr lang="ru-RU" sz="1600" dirty="0">
              <a:solidFill>
                <a:srgbClr val="0B2B1C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65107" y="5769568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УВК(А)</a:t>
            </a:r>
            <a:r>
              <a:rPr lang="ru-RU" sz="1600" dirty="0" err="1">
                <a:solidFill>
                  <a:srgbClr val="0B2B1C"/>
                </a:solidFill>
              </a:rPr>
              <a:t>иОЭД</a:t>
            </a:r>
            <a:endParaRPr lang="ru-RU" sz="1600" dirty="0">
              <a:solidFill>
                <a:srgbClr val="0B2B1C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6372" y="5779906"/>
            <a:ext cx="1428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УВК(А)</a:t>
            </a:r>
            <a:r>
              <a:rPr lang="ru-RU" sz="1600" dirty="0" err="1">
                <a:solidFill>
                  <a:srgbClr val="0B2B1C"/>
                </a:solidFill>
              </a:rPr>
              <a:t>иОЭД</a:t>
            </a:r>
            <a:endParaRPr lang="ru-RU" sz="1600" dirty="0">
              <a:solidFill>
                <a:srgbClr val="0B2B1C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491880" y="4797152"/>
            <a:ext cx="36288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31415" y="345947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УФК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31415" y="469378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B2B1C"/>
                </a:solidFill>
              </a:rPr>
              <a:t>УФК</a:t>
            </a:r>
          </a:p>
        </p:txBody>
      </p:sp>
      <p:sp>
        <p:nvSpPr>
          <p:cNvPr id="23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16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1414"/>
            <a:ext cx="700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Бизнес-процесс реализации Росфиннадзором проведения анализа </a:t>
            </a: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внутреннего финансового контроля и внутреннего финансового аудита </a:t>
            </a:r>
            <a:endParaRPr lang="ru-RU" sz="2000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214414" y="1142984"/>
            <a:ext cx="1785950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1. Согласование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Плана контрольных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мероприятий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40558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Минфин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России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2" y="2643182"/>
            <a:ext cx="357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Ф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С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Ф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Б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Н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535155" y="3821909"/>
            <a:ext cx="53570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5720" y="2071678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557214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44" y="571501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Объект анализа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" y="228599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руководство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3335537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ОАУ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2" y="462029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линейные управления</a:t>
            </a:r>
            <a:endParaRPr lang="ru-RU" sz="1400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57158" y="2784470"/>
            <a:ext cx="842968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57158" y="4143380"/>
            <a:ext cx="842968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15272" y="1142984"/>
            <a:ext cx="1285884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13. Доклад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14480" y="2143116"/>
            <a:ext cx="1928826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 Утверждение Плана проведения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72198" y="2143116"/>
            <a:ext cx="221457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11. Утверждение Доклада 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4414" y="2974959"/>
            <a:ext cx="1143008" cy="892552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2. Разработка Плана проведения анализа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85852" y="4547724"/>
            <a:ext cx="1143008" cy="738664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4. План проведения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4612" y="4214818"/>
            <a:ext cx="1071570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5. Приказ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проверке (анализе)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00298" y="5115839"/>
            <a:ext cx="1714512" cy="1384995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6. Осуществление анализа на основании результатов контрольных мероприятий ВГФК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357686" y="5572140"/>
            <a:ext cx="44291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999306" y="2428868"/>
            <a:ext cx="1000926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1893075" y="2821777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1535091" y="3607595"/>
            <a:ext cx="178595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500298" y="4643446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500562" y="5786455"/>
            <a:ext cx="1214446" cy="30777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6.2. Анкета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43636" y="5786454"/>
            <a:ext cx="1643074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8.  Рекомендации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71934" y="3548722"/>
            <a:ext cx="1357322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6.1.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Направление анкет всем ГАБС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00694" y="3548722"/>
            <a:ext cx="2214578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6.3. Обобщение результатов анкетирования 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286512" y="4572008"/>
            <a:ext cx="1357322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7. Подготовка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направление рекомендации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7" name="Стрелка вниз 86"/>
          <p:cNvSpPr/>
          <p:nvPr/>
        </p:nvSpPr>
        <p:spPr>
          <a:xfrm>
            <a:off x="3143240" y="5000636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 стрелкой 88"/>
          <p:cNvCxnSpPr/>
          <p:nvPr/>
        </p:nvCxnSpPr>
        <p:spPr>
          <a:xfrm>
            <a:off x="4286248" y="5214950"/>
            <a:ext cx="192882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71" idx="2"/>
            <a:endCxn id="61" idx="0"/>
          </p:cNvCxnSpPr>
          <p:nvPr/>
        </p:nvCxnSpPr>
        <p:spPr>
          <a:xfrm rot="5400000">
            <a:off x="6727282" y="5548563"/>
            <a:ext cx="47578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500298" y="2928934"/>
            <a:ext cx="1500198" cy="292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8. Рекомендации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43372" y="2834342"/>
            <a:ext cx="178595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9. Обобщение результатов анализа 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143636" y="2834342"/>
            <a:ext cx="1285884" cy="4924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10.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 Подготовка Доклада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72396" y="2834342"/>
            <a:ext cx="1357322" cy="4924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12.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 Направление Доклада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1" name="Прямая со стрелкой 100"/>
          <p:cNvCxnSpPr/>
          <p:nvPr/>
        </p:nvCxnSpPr>
        <p:spPr>
          <a:xfrm rot="5400000">
            <a:off x="3857620" y="4929198"/>
            <a:ext cx="1571636" cy="1588"/>
          </a:xfrm>
          <a:prstGeom prst="straightConnector1">
            <a:avLst/>
          </a:prstGeom>
          <a:ln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rot="5400000" flipH="1" flipV="1">
            <a:off x="4857752" y="4929198"/>
            <a:ext cx="1570842" cy="794"/>
          </a:xfrm>
          <a:prstGeom prst="straightConnector1">
            <a:avLst/>
          </a:prstGeom>
          <a:ln w="1905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10800000">
            <a:off x="3929058" y="4714884"/>
            <a:ext cx="228601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rot="5400000" flipH="1" flipV="1">
            <a:off x="3213486" y="4000107"/>
            <a:ext cx="1429554" cy="15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Стрелка вправо 122"/>
          <p:cNvSpPr/>
          <p:nvPr/>
        </p:nvSpPr>
        <p:spPr>
          <a:xfrm>
            <a:off x="4071934" y="3000372"/>
            <a:ext cx="45719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Стрелка вправо 123"/>
          <p:cNvSpPr/>
          <p:nvPr/>
        </p:nvSpPr>
        <p:spPr>
          <a:xfrm>
            <a:off x="6026479" y="3000372"/>
            <a:ext cx="45719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9" name="Прямая со стрелкой 128"/>
          <p:cNvCxnSpPr/>
          <p:nvPr/>
        </p:nvCxnSpPr>
        <p:spPr>
          <a:xfrm rot="5400000" flipH="1" flipV="1">
            <a:off x="6655278" y="3440576"/>
            <a:ext cx="119722" cy="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rot="16200000" flipV="1">
            <a:off x="8072461" y="2357429"/>
            <a:ext cx="857255" cy="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Стрелка вниз 140"/>
          <p:cNvSpPr/>
          <p:nvPr/>
        </p:nvSpPr>
        <p:spPr>
          <a:xfrm rot="10800000">
            <a:off x="6572264" y="2714620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Стрелка вниз 141"/>
          <p:cNvSpPr/>
          <p:nvPr/>
        </p:nvSpPr>
        <p:spPr>
          <a:xfrm>
            <a:off x="7572396" y="2714620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17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55883"/>
            <a:ext cx="700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Бизнес-процесс реализации </a:t>
            </a: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Федеральным казначейством </a:t>
            </a:r>
            <a:r>
              <a:rPr lang="ru-RU" sz="2000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проведения анализа </a:t>
            </a: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ВФК и ВФА   </a:t>
            </a:r>
            <a:b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(предложения)</a:t>
            </a:r>
            <a:endParaRPr lang="ru-RU" sz="2000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114298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Минфин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России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535155" y="3821909"/>
            <a:ext cx="53570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5720" y="1812234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28596" y="5943844"/>
            <a:ext cx="82868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44" y="604905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Объект анализа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" y="219140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руководство ФК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691598"/>
            <a:ext cx="1214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УВК(А)</a:t>
            </a:r>
            <a:r>
              <a:rPr lang="ru-RU" sz="1400" dirty="0" err="1" smtClean="0">
                <a:solidFill>
                  <a:srgbClr val="002060"/>
                </a:solidFill>
              </a:rPr>
              <a:t>иОЭД</a:t>
            </a:r>
            <a:r>
              <a:rPr lang="ru-RU" sz="1400" dirty="0" smtClean="0">
                <a:solidFill>
                  <a:srgbClr val="002060"/>
                </a:solidFill>
              </a:rPr>
              <a:t> ФК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2" y="542926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solidFill>
                  <a:srgbClr val="002060"/>
                </a:solidFill>
              </a:rPr>
              <a:t>УПиОКНД</a:t>
            </a:r>
            <a:r>
              <a:rPr lang="ru-RU" sz="1400" dirty="0" smtClean="0">
                <a:solidFill>
                  <a:srgbClr val="002060"/>
                </a:solidFill>
              </a:rPr>
              <a:t> ФК</a:t>
            </a:r>
            <a:endParaRPr lang="ru-RU" sz="1400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57158" y="2784470"/>
            <a:ext cx="842968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57158" y="5356238"/>
            <a:ext cx="842968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15272" y="1000108"/>
            <a:ext cx="1285884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14. Доклад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57290" y="2000240"/>
            <a:ext cx="1428760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2. Утверждение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Плана 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72132" y="2000240"/>
            <a:ext cx="2214578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12. Утверждение Доклада 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4414" y="2974959"/>
            <a:ext cx="1143008" cy="492443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1. Разработка Плана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57290" y="3643314"/>
            <a:ext cx="1143008" cy="738664"/>
          </a:xfrm>
          <a:prstGeom prst="rect">
            <a:avLst/>
          </a:prstGeom>
          <a:noFill/>
          <a:ln>
            <a:solidFill>
              <a:srgbClr val="00206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 План проведения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rot="5400000" flipH="1" flipV="1">
            <a:off x="1820843" y="2750339"/>
            <a:ext cx="357984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1893075" y="3107529"/>
            <a:ext cx="107157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500298" y="4071942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71868" y="6121619"/>
            <a:ext cx="1214446" cy="30777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7. Запрос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215074" y="6050181"/>
            <a:ext cx="1785950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16.  Рекомендации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072066" y="6023780"/>
            <a:ext cx="1071570" cy="4770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8.Подготовка</a:t>
            </a:r>
          </a:p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сведений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72066" y="4593891"/>
            <a:ext cx="1000132" cy="6924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9. Сбор и обобщение сведений 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286512" y="4572008"/>
            <a:ext cx="1357322" cy="73866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15. Подготовка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направление рекомендации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9" name="Прямая со стрелкой 88"/>
          <p:cNvCxnSpPr/>
          <p:nvPr/>
        </p:nvCxnSpPr>
        <p:spPr>
          <a:xfrm>
            <a:off x="4857752" y="6284932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5400000">
            <a:off x="6631932" y="5680426"/>
            <a:ext cx="739509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857488" y="2000240"/>
            <a:ext cx="1357322" cy="4924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5. Согласование СЗ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000496" y="2902391"/>
            <a:ext cx="1357322" cy="10926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6.  Подготовка </a:t>
            </a:r>
            <a:b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и направление запросов о</a:t>
            </a:r>
            <a:b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предоставлении сведений 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429256" y="2834342"/>
            <a:ext cx="1285884" cy="4924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11.</a:t>
            </a: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 Подготовка Доклада 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15206" y="2834342"/>
            <a:ext cx="1571636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13. Направление Доклада</a:t>
            </a:r>
          </a:p>
        </p:txBody>
      </p:sp>
      <p:cxnSp>
        <p:nvCxnSpPr>
          <p:cNvPr id="117" name="Прямая со стрелкой 116"/>
          <p:cNvCxnSpPr/>
          <p:nvPr/>
        </p:nvCxnSpPr>
        <p:spPr>
          <a:xfrm rot="5400000" flipH="1" flipV="1">
            <a:off x="2821769" y="3093015"/>
            <a:ext cx="107157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rot="16200000" flipV="1">
            <a:off x="8072461" y="2357429"/>
            <a:ext cx="857255" cy="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Стрелка вниз 140"/>
          <p:cNvSpPr/>
          <p:nvPr/>
        </p:nvSpPr>
        <p:spPr>
          <a:xfrm rot="10800000">
            <a:off x="6000760" y="2643182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Стрелка вниз 141"/>
          <p:cNvSpPr/>
          <p:nvPr/>
        </p:nvSpPr>
        <p:spPr>
          <a:xfrm>
            <a:off x="7286644" y="2643182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2714612" y="3643314"/>
            <a:ext cx="1214446" cy="89255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4. Разработка проекта СЗ о проведении анализа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3964777" y="2678901"/>
            <a:ext cx="35719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>
            <a:off x="3214678" y="5072074"/>
            <a:ext cx="200026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5400000" flipH="1" flipV="1">
            <a:off x="5214942" y="5643579"/>
            <a:ext cx="714381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429256" y="3465142"/>
            <a:ext cx="1357322" cy="89255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10. Подготовка </a:t>
            </a:r>
          </a:p>
          <a:p>
            <a:pPr algn="ctr"/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сводного отчета </a:t>
            </a:r>
            <a:b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</a:rPr>
              <a:t>и сводных предложений</a:t>
            </a:r>
            <a:endParaRPr lang="ru-RU" sz="13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rot="5400000" flipH="1" flipV="1">
            <a:off x="5613012" y="4459694"/>
            <a:ext cx="214313" cy="103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Стрелка вниз 74"/>
          <p:cNvSpPr/>
          <p:nvPr/>
        </p:nvSpPr>
        <p:spPr>
          <a:xfrm rot="10800000">
            <a:off x="6000760" y="3357562"/>
            <a:ext cx="214314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 стрелкой 75"/>
          <p:cNvCxnSpPr/>
          <p:nvPr/>
        </p:nvCxnSpPr>
        <p:spPr>
          <a:xfrm rot="16200000" flipH="1">
            <a:off x="6036480" y="3536157"/>
            <a:ext cx="1928825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5400000">
            <a:off x="7607319" y="4321179"/>
            <a:ext cx="1785950" cy="15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286644" y="5506573"/>
            <a:ext cx="1785918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14.1. Копия доклада</a:t>
            </a:r>
          </a:p>
        </p:txBody>
      </p:sp>
      <p:sp>
        <p:nvSpPr>
          <p:cNvPr id="47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18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121442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Минфин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</a:rPr>
              <a:t>России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2214554"/>
            <a:ext cx="785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ФСФБН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-1535155" y="3821909"/>
            <a:ext cx="53570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85720" y="1714488"/>
            <a:ext cx="85725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42844" y="519179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Объект анализа</a:t>
            </a:r>
            <a:endParaRPr lang="ru-RU" sz="1400" b="1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57158" y="3284536"/>
            <a:ext cx="842968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357686" y="5143512"/>
            <a:ext cx="4429156" cy="1588"/>
          </a:xfrm>
          <a:prstGeom prst="line">
            <a:avLst/>
          </a:prstGeom>
          <a:ln w="127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44634" y="1071546"/>
            <a:ext cx="2071702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8. Доклад </a:t>
            </a:r>
          </a:p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58682" y="1857364"/>
            <a:ext cx="2214578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7. Подготовка 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утверждение Доклада 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результатах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14414" y="3450883"/>
            <a:ext cx="1428760" cy="73866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1. План осуществления анализа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28860" y="4500571"/>
            <a:ext cx="1928826" cy="954107"/>
          </a:xfrm>
          <a:prstGeom prst="rect">
            <a:avLst/>
          </a:prstGeom>
          <a:noFill/>
          <a:ln>
            <a:solidFill>
              <a:schemeClr val="tx1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2. Осуществление анализа  исполнения бюджетных полномочий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85720" y="5784866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786314" y="5907305"/>
            <a:ext cx="1428760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4. Заключение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(2 экземпляр)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786314" y="4047658"/>
            <a:ext cx="1357322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4.  Заключение (1 экземпляр)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714612" y="3393704"/>
            <a:ext cx="1643074" cy="9541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 Подготовка ежеквартального отчета об исполнении плана</a:t>
            </a:r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28728" y="21429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Бизнес-процесс реализации Росфиннадзором проведения анализа </a:t>
            </a: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исполнения бюджетных полномочий</a:t>
            </a:r>
            <a:endParaRPr lang="ru-RU" sz="2000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4282" y="354872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ТУ ФСФБН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5833608"/>
            <a:ext cx="12858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Глава субъекта РФ, МО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57158" y="5141924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399832" y="2620028"/>
            <a:ext cx="2286016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3.1. Отчет об исполнении анализа ТУ ФСФБН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rot="5400000">
            <a:off x="1535885" y="4536289"/>
            <a:ext cx="64214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1857356" y="48577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785918" y="1834210"/>
            <a:ext cx="3357586" cy="52322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3.2. Подготовка  аналитической справки 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о ходе выполнения планов ТУ ФСФБН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4572000" y="4357694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29454" y="3714752"/>
            <a:ext cx="1857388" cy="95410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5. Подготовка</a:t>
            </a:r>
            <a:b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и направление аналитического отчета в ФСФБН 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 rot="5400000">
            <a:off x="3714744" y="5214950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572000" y="607061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357686" y="485776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93" idx="0"/>
            <a:endCxn id="59" idx="2"/>
          </p:cNvCxnSpPr>
          <p:nvPr/>
        </p:nvCxnSpPr>
        <p:spPr>
          <a:xfrm rot="5400000" flipH="1" flipV="1">
            <a:off x="3414266" y="3265131"/>
            <a:ext cx="250456" cy="6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rot="5400000" flipH="1" flipV="1">
            <a:off x="3445846" y="2481864"/>
            <a:ext cx="2504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endCxn id="93" idx="2"/>
          </p:cNvCxnSpPr>
          <p:nvPr/>
        </p:nvCxnSpPr>
        <p:spPr>
          <a:xfrm rot="16200000" flipV="1">
            <a:off x="3463116" y="4420844"/>
            <a:ext cx="152760" cy="66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6143636" y="428625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858016" y="2786058"/>
            <a:ext cx="2000264" cy="3077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6. Аналитический отчет</a:t>
            </a:r>
          </a:p>
        </p:txBody>
      </p:sp>
      <p:cxnSp>
        <p:nvCxnSpPr>
          <p:cNvPr id="118" name="Прямая со стрелкой 117"/>
          <p:cNvCxnSpPr>
            <a:stCxn id="75" idx="0"/>
            <a:endCxn id="114" idx="2"/>
          </p:cNvCxnSpPr>
          <p:nvPr/>
        </p:nvCxnSpPr>
        <p:spPr>
          <a:xfrm rot="5400000" flipH="1" flipV="1">
            <a:off x="7547690" y="3404294"/>
            <a:ext cx="62091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>
            <a:stCxn id="114" idx="0"/>
            <a:endCxn id="27" idx="2"/>
          </p:cNvCxnSpPr>
          <p:nvPr/>
        </p:nvCxnSpPr>
        <p:spPr>
          <a:xfrm rot="5400000" flipH="1" flipV="1">
            <a:off x="7767044" y="2687132"/>
            <a:ext cx="190030" cy="7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27" idx="0"/>
            <a:endCxn id="25" idx="2"/>
          </p:cNvCxnSpPr>
          <p:nvPr/>
        </p:nvCxnSpPr>
        <p:spPr>
          <a:xfrm rot="5400000" flipH="1" flipV="1">
            <a:off x="7741929" y="1718808"/>
            <a:ext cx="262598" cy="145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19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1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Grp="1"/>
          </p:cNvSpPr>
          <p:nvPr>
            <p:ph type="ctrTitle" idx="4294967295"/>
          </p:nvPr>
        </p:nvSpPr>
        <p:spPr>
          <a:xfrm>
            <a:off x="179388" y="1124744"/>
            <a:ext cx="8857108" cy="3571875"/>
          </a:xfrm>
        </p:spPr>
        <p:txBody>
          <a:bodyPr/>
          <a:lstStyle/>
          <a:p>
            <a:pPr>
              <a:defRPr/>
            </a:pPr>
            <a: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>1. </a:t>
            </a:r>
            <a:r>
              <a:rPr lang="ru-RU" sz="20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>Изменения в порядке осуществления программно-целевой деятельности Федерального </a:t>
            </a:r>
            <a: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>казначейства</a:t>
            </a:r>
            <a:b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>2. </a:t>
            </a:r>
            <a:r>
              <a:rPr lang="ru-RU" sz="20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  <a:t>Исполнение органами Федерального казначейства бюджетных полномочий, установленных пунктами 3 и 4 статьи 157 Бюджетного кодекса Российской Федерации</a:t>
            </a:r>
            <a:br>
              <a:rPr lang="ru-RU" sz="2000" dirty="0">
                <a:solidFill>
                  <a:srgbClr val="16238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MS PGothic"/>
                <a:cs typeface="Times New Roman" panose="02020603050405020304" pitchFamily="18" charset="0"/>
              </a:rPr>
            </a:br>
            <a:endParaRPr lang="ru-RU" sz="2000" dirty="0">
              <a:solidFill>
                <a:srgbClr val="16238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35716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План выступления</a:t>
            </a:r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2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7266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Централизованное планирование деятельности ТОФК </a:t>
            </a:r>
            <a:b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</a:br>
            <a:r>
              <a:rPr lang="ru-RU" sz="2000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по осуществлению анализа исполнения бюджетных полномочий</a:t>
            </a:r>
            <a:endParaRPr lang="ru-RU" sz="2000" b="1" dirty="0">
              <a:solidFill>
                <a:srgbClr val="00449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140843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1C0896"/>
                </a:solidFill>
              </a:rPr>
              <a:t>Центральный аппарат Федерального казначейства</a:t>
            </a:r>
          </a:p>
          <a:p>
            <a:pPr algn="ctr"/>
            <a:r>
              <a:rPr lang="ru-RU" dirty="0" smtClean="0">
                <a:solidFill>
                  <a:srgbClr val="1C0896"/>
                </a:solidFill>
              </a:rPr>
              <a:t>УВК(А)</a:t>
            </a:r>
            <a:r>
              <a:rPr lang="ru-RU" dirty="0" err="1" smtClean="0">
                <a:solidFill>
                  <a:srgbClr val="1C0896"/>
                </a:solidFill>
              </a:rPr>
              <a:t>иОЭД</a:t>
            </a:r>
            <a:endParaRPr lang="ru-RU" dirty="0">
              <a:solidFill>
                <a:srgbClr val="1C089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9278" y="5661248"/>
            <a:ext cx="6743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1C0896"/>
                </a:solidFill>
              </a:rPr>
              <a:t>Территориальные органы Федерального казначейства</a:t>
            </a:r>
          </a:p>
          <a:p>
            <a:pPr algn="ctr"/>
            <a:r>
              <a:rPr lang="ru-RU" dirty="0" err="1" smtClean="0">
                <a:solidFill>
                  <a:srgbClr val="1C0896"/>
                </a:solidFill>
              </a:rPr>
              <a:t>ОВКиА</a:t>
            </a:r>
            <a:endParaRPr lang="ru-RU" dirty="0">
              <a:solidFill>
                <a:srgbClr val="1C089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0452" y="3284984"/>
            <a:ext cx="1512168" cy="589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22818" y="3279033"/>
            <a:ext cx="1656184" cy="595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Изменения </a:t>
            </a:r>
            <a:br>
              <a:rPr lang="ru-RU" dirty="0" smtClean="0"/>
            </a:br>
            <a:r>
              <a:rPr lang="ru-RU" dirty="0" smtClean="0"/>
              <a:t>в план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36741" y="3279032"/>
            <a:ext cx="1699122" cy="595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Исполнение плана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55576" y="1787174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55576" y="5529207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низ 12"/>
          <p:cNvSpPr/>
          <p:nvPr/>
        </p:nvSpPr>
        <p:spPr>
          <a:xfrm>
            <a:off x="575556" y="2060848"/>
            <a:ext cx="2088232" cy="720080"/>
          </a:xfrm>
          <a:prstGeom prst="downArrow">
            <a:avLst/>
          </a:prstGeom>
          <a:solidFill>
            <a:srgbClr val="1044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Предложения</a:t>
            </a:r>
            <a:endParaRPr lang="ru-RU" sz="1100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354990" y="2060848"/>
            <a:ext cx="2232248" cy="720080"/>
          </a:xfrm>
          <a:prstGeom prst="downArrow">
            <a:avLst/>
          </a:prstGeom>
          <a:solidFill>
            <a:srgbClr val="1044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Предложения</a:t>
            </a:r>
            <a:endParaRPr lang="ru-RU" sz="12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6516216" y="2060848"/>
            <a:ext cx="1800200" cy="720080"/>
          </a:xfrm>
          <a:prstGeom prst="downArrow">
            <a:avLst/>
          </a:prstGeom>
          <a:solidFill>
            <a:srgbClr val="1044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контроль</a:t>
            </a:r>
            <a:endParaRPr lang="ru-RU" sz="1400" dirty="0"/>
          </a:p>
        </p:txBody>
      </p:sp>
      <p:sp>
        <p:nvSpPr>
          <p:cNvPr id="17" name="Стрелка вверх 16"/>
          <p:cNvSpPr/>
          <p:nvPr/>
        </p:nvSpPr>
        <p:spPr>
          <a:xfrm>
            <a:off x="359532" y="4437112"/>
            <a:ext cx="2304256" cy="720080"/>
          </a:xfrm>
          <a:prstGeom prst="upArrow">
            <a:avLst/>
          </a:prstGeom>
          <a:solidFill>
            <a:srgbClr val="962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предложения</a:t>
            </a:r>
            <a:endParaRPr lang="ru-RU" sz="1300" dirty="0"/>
          </a:p>
        </p:txBody>
      </p:sp>
      <p:sp>
        <p:nvSpPr>
          <p:cNvPr id="18" name="Стрелка вверх 17"/>
          <p:cNvSpPr/>
          <p:nvPr/>
        </p:nvSpPr>
        <p:spPr>
          <a:xfrm>
            <a:off x="3275856" y="4437112"/>
            <a:ext cx="2304256" cy="720080"/>
          </a:xfrm>
          <a:prstGeom prst="upArrow">
            <a:avLst/>
          </a:prstGeom>
          <a:solidFill>
            <a:srgbClr val="962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предложения</a:t>
            </a:r>
            <a:endParaRPr lang="ru-RU" sz="1300" dirty="0"/>
          </a:p>
        </p:txBody>
      </p:sp>
      <p:sp>
        <p:nvSpPr>
          <p:cNvPr id="19" name="Стрелка вверх 18"/>
          <p:cNvSpPr/>
          <p:nvPr/>
        </p:nvSpPr>
        <p:spPr>
          <a:xfrm>
            <a:off x="6264188" y="4437112"/>
            <a:ext cx="2304256" cy="720080"/>
          </a:xfrm>
          <a:prstGeom prst="upArrow">
            <a:avLst/>
          </a:prstGeom>
          <a:solidFill>
            <a:srgbClr val="962A4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отчеты</a:t>
            </a:r>
            <a:endParaRPr lang="ru-RU" sz="1300" dirty="0"/>
          </a:p>
        </p:txBody>
      </p:sp>
      <p:sp>
        <p:nvSpPr>
          <p:cNvPr id="2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20</a:t>
            </a:fld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28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5CA51-B043-439E-994A-5E0E109657A3}" type="slidenum">
              <a:rPr lang="ru-RU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21</a:t>
            </a:fld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0" y="90805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00449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дрес</a:t>
            </a:r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г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. Москва, </a:t>
            </a:r>
            <a:r>
              <a:rPr lang="ru-RU" sz="2600" b="1" dirty="0" err="1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Миусская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пл., д. 3, стр. 4</a:t>
            </a:r>
            <a:endParaRPr lang="en-US" sz="2600" b="1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2600" b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(495) 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214-78-04 (ВТС 4804)</a:t>
            </a:r>
            <a:endParaRPr lang="en-US" sz="2600" b="1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email</a:t>
            </a:r>
            <a:r>
              <a:rPr lang="ru-RU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agorbatov@roskazna.ru</a:t>
            </a:r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extBox 2"/>
          <p:cNvSpPr txBox="1">
            <a:spLocks noChangeArrowheads="1"/>
          </p:cNvSpPr>
          <p:nvPr/>
        </p:nvSpPr>
        <p:spPr bwMode="auto">
          <a:xfrm>
            <a:off x="899592" y="4149080"/>
            <a:ext cx="784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2105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8" name="Text Box 47"/>
          <p:cNvSpPr txBox="1">
            <a:spLocks noChangeArrowheads="1"/>
          </p:cNvSpPr>
          <p:nvPr/>
        </p:nvSpPr>
        <p:spPr bwMode="auto">
          <a:xfrm>
            <a:off x="179512" y="1052736"/>
            <a:ext cx="8785101" cy="526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редакция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реализацией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Российской Федерации в Федеральном казначействе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Новая редакция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учетом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положений: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− Федерального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закона от 28 июня 2014 г.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172-ФЗ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стратегическом планировании в Российской Федерации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стандарта ИСО 21500:2012 «Руководство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управлению проектами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 ИСО 21500-2014 «Национальный стандарт Российской Федерации. Руководство по проектному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менеджменту»;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 54869-2011 «Национальный стандарт Российской Федерации. Проектный менеджмент. Требования к управлению проектом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3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85891" y="3244334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−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85891" y="3244334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−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Предпосылки к совершенствованию программно-целевой деятельности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339327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8" name="Text Box 47"/>
          <p:cNvSpPr txBox="1">
            <a:spLocks noChangeArrowheads="1"/>
          </p:cNvSpPr>
          <p:nvPr/>
        </p:nvSpPr>
        <p:spPr bwMode="auto">
          <a:xfrm>
            <a:off x="179512" y="1052736"/>
            <a:ext cx="8785101" cy="526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новой редакции Порядка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расширен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перечень документов планирования деятельности Федерального казначейства, на которые 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он распространяется</a:t>
            </a:r>
          </a:p>
          <a:p>
            <a:pPr algn="ctr"/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Порядок включены:</a:t>
            </a: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 планы реализации государственных программ Российской Федерации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очередной финансовый год и плановый период;</a:t>
            </a: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 детальные планы-графики реализации государственных программ Российской Федерации на очередной финансовый год и плановый период;</a:t>
            </a: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 План нормотворческой работы центрального аппарата Федерального казначейства по подготовке проектов нормативных правовых (правовых) актов Министерства финансов Российской Федерации и Федерального казначейства, предложений по изменению законодательных и подзаконных актов Российской Федерации на очередной год;</a:t>
            </a:r>
          </a:p>
          <a:p>
            <a:pPr algn="just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– План по подготовке нормативных правовых актов центрального аппарата Федерального казначейства на очередной календарный год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4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4685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148064" y="3197111"/>
            <a:ext cx="3384376" cy="3040201"/>
          </a:xfrm>
          <a:prstGeom prst="roundRect">
            <a:avLst>
              <a:gd name="adj" fmla="val 4277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Отменено согласование планов 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ТОФК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заместителями руководителя Федерального казначейства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11560" y="3212976"/>
            <a:ext cx="3312368" cy="3040201"/>
          </a:xfrm>
          <a:prstGeom prst="roundRect">
            <a:avLst>
              <a:gd name="adj" fmla="val 5995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Добавлен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раздел «Осуществление внутреннего государственного (муниципального) бюджетного контроля»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598783" y="1535430"/>
            <a:ext cx="1287090" cy="1868604"/>
          </a:xfrm>
          <a:prstGeom prst="downArrow">
            <a:avLst>
              <a:gd name="adj1" fmla="val 50000"/>
              <a:gd name="adj2" fmla="val 43800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  <a:ln w="19050" cap="flat" cmpd="sng" algn="ctr">
            <a:solidFill>
              <a:srgbClr val="727CA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195736" y="1506722"/>
            <a:ext cx="1324720" cy="1874594"/>
          </a:xfrm>
          <a:prstGeom prst="downArrow">
            <a:avLst>
              <a:gd name="adj1" fmla="val 50000"/>
              <a:gd name="adj2" fmla="val 43800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  <a:ln w="19050" cap="flat" cmpd="sng" algn="ctr">
            <a:solidFill>
              <a:srgbClr val="727CA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5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386396" y="1268760"/>
            <a:ext cx="6552728" cy="524173"/>
          </a:xfrm>
          <a:prstGeom prst="roundRect">
            <a:avLst>
              <a:gd name="adj" fmla="val 21750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Типовой план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 ТОФК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31142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8" name="Text Box 47"/>
          <p:cNvSpPr txBox="1">
            <a:spLocks noChangeArrowheads="1"/>
          </p:cNvSpPr>
          <p:nvPr/>
        </p:nvSpPr>
        <p:spPr bwMode="auto">
          <a:xfrm>
            <a:off x="179512" y="908720"/>
            <a:ext cx="8785101" cy="1264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Контрольное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событие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– это событие, позволяющее оценить промежуточные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окончательные результаты выполнения мероприятия, отраженного в документе планирования деятельности,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оказывающие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существенное влияние на сроки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результаты реализации указанного мероприятия</a:t>
            </a: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6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6746"/>
            <a:ext cx="9144000" cy="41925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22827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8" name="Text Box 47"/>
          <p:cNvSpPr txBox="1">
            <a:spLocks noChangeArrowheads="1"/>
          </p:cNvSpPr>
          <p:nvPr/>
        </p:nvSpPr>
        <p:spPr bwMode="auto">
          <a:xfrm>
            <a:off x="179512" y="3501008"/>
            <a:ext cx="8785101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Ранжирование мероприятий и контрольных событий по уровню значимости осуществляется экспертным путем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7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2283718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3131840" y="1484784"/>
            <a:ext cx="576064" cy="1779662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79512" y="5589240"/>
            <a:ext cx="236788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Низкий уровень значимости − 0,5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auto">
          <a:xfrm>
            <a:off x="3419872" y="5589240"/>
            <a:ext cx="236788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Средний уровень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значимости −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0,8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6596608" y="5589240"/>
            <a:ext cx="236788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Высокий уровень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значимости −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endCxn id="7" idx="0"/>
          </p:cNvCxnSpPr>
          <p:nvPr/>
        </p:nvCxnSpPr>
        <p:spPr>
          <a:xfrm flipH="1">
            <a:off x="1363452" y="4334186"/>
            <a:ext cx="832284" cy="12550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948264" y="4334186"/>
            <a:ext cx="823900" cy="12550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44008" y="4334186"/>
            <a:ext cx="0" cy="125505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27604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8" name="Text Box 47"/>
          <p:cNvSpPr txBox="1">
            <a:spLocks noChangeArrowheads="1"/>
          </p:cNvSpPr>
          <p:nvPr/>
        </p:nvSpPr>
        <p:spPr bwMode="auto">
          <a:xfrm>
            <a:off x="179512" y="3356992"/>
            <a:ext cx="8785101" cy="309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49263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/>
            <a:r>
              <a:rPr lang="ru-RU" sz="195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новой редакции Порядка скорректированы формы документов планирования деятельности и отчетные формы Федерального казначейства, в том числе в части отображения:</a:t>
            </a:r>
          </a:p>
          <a:p>
            <a:pPr algn="just"/>
            <a:r>
              <a:rPr lang="ru-RU" sz="195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 сроков начала реализации мероприятий;</a:t>
            </a:r>
          </a:p>
          <a:p>
            <a:pPr algn="just"/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– сроков окончания реализации мероприятий и дат контрольных событий;</a:t>
            </a:r>
          </a:p>
          <a:p>
            <a:pPr algn="just"/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– перечня пилотных территориальных органов Федерального казначейства, казенного учреждения;</a:t>
            </a:r>
          </a:p>
          <a:p>
            <a:pPr algn="just"/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– информации об участии территориальных органов Федерального казначейства, казенного учреждения в реализации мероприятия (контрольного события);</a:t>
            </a:r>
          </a:p>
          <a:p>
            <a:pPr algn="just"/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1950" dirty="0" smtClean="0">
                <a:latin typeface="Times New Roman" pitchFamily="18" charset="0"/>
                <a:cs typeface="Times New Roman" pitchFamily="18" charset="0"/>
              </a:rPr>
              <a:t>управлений-соисполнителей </a:t>
            </a:r>
            <a:r>
              <a:rPr lang="ru-RU" sz="1950" dirty="0">
                <a:latin typeface="Times New Roman" pitchFamily="18" charset="0"/>
                <a:cs typeface="Times New Roman" pitchFamily="18" charset="0"/>
              </a:rPr>
              <a:t>по мероприятиям и контрольным событиям.</a:t>
            </a: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8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9144000" cy="2283718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3826042" y="1232756"/>
            <a:ext cx="1250014" cy="1779662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24128" y="1412776"/>
            <a:ext cx="576064" cy="1229904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985741" y="1124744"/>
            <a:ext cx="1122764" cy="182044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5831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низ 5"/>
          <p:cNvSpPr/>
          <p:nvPr/>
        </p:nvSpPr>
        <p:spPr>
          <a:xfrm>
            <a:off x="2325411" y="1700807"/>
            <a:ext cx="1287090" cy="3652291"/>
          </a:xfrm>
          <a:prstGeom prst="downArrow">
            <a:avLst>
              <a:gd name="adj1" fmla="val 50000"/>
              <a:gd name="adj2" fmla="val 69269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  <a:ln w="19050" cap="flat" cmpd="sng" algn="ctr">
            <a:solidFill>
              <a:srgbClr val="727CA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smtClean="0">
              <a:solidFill>
                <a:prstClr val="white"/>
              </a:solidFill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71600" y="1268760"/>
            <a:ext cx="6552728" cy="524173"/>
          </a:xfrm>
          <a:prstGeom prst="roundRect">
            <a:avLst>
              <a:gd name="adj" fmla="val 21750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деятельности ТОФК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Круговая стрелка 20"/>
          <p:cNvSpPr/>
          <p:nvPr/>
        </p:nvSpPr>
        <p:spPr>
          <a:xfrm rot="5400000" flipH="1">
            <a:off x="1664449" y="585350"/>
            <a:ext cx="7021604" cy="6660232"/>
          </a:xfrm>
          <a:prstGeom prst="circularArrow">
            <a:avLst>
              <a:gd name="adj1" fmla="val 7400"/>
              <a:gd name="adj2" fmla="val 1713497"/>
              <a:gd name="adj3" fmla="val 18398255"/>
              <a:gd name="adj4" fmla="val 13915907"/>
              <a:gd name="adj5" fmla="val 10693"/>
            </a:avLst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2700000" scaled="0"/>
          </a:gra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974600" y="5353099"/>
            <a:ext cx="6552728" cy="524173"/>
          </a:xfrm>
          <a:prstGeom prst="roundRect">
            <a:avLst>
              <a:gd name="adj" fmla="val 21750"/>
            </a:avLst>
          </a:prstGeom>
          <a:solidFill>
            <a:srgbClr val="C9D1FB"/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Планы деятельности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Отделов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ТОФК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704263" y="6237288"/>
            <a:ext cx="431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9B1DA86-105C-4953-84E6-C8DE2218F8B0}" type="slidenum">
              <a:rPr lang="ru-RU" altLang="ru-RU" sz="1400">
                <a:latin typeface="Times New Roman" pitchFamily="18" charset="0"/>
                <a:cs typeface="Times New Roman" pitchFamily="18" charset="0"/>
              </a:rPr>
              <a:pPr algn="r" eaLnBrk="1" hangingPunct="1"/>
              <a:t>9</a:t>
            </a:fld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1420900" y="2753930"/>
            <a:ext cx="3052143" cy="733842"/>
          </a:xfrm>
          <a:prstGeom prst="roundRect">
            <a:avLst>
              <a:gd name="adj" fmla="val 21750"/>
            </a:avLst>
          </a:prstGeom>
          <a:solidFill>
            <a:srgbClr val="EBF4FF"/>
          </a:solidFill>
          <a:ln w="25400" cmpd="sng" algn="ctr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Декомпозиция 100 % мероприятий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5569557" y="3185979"/>
            <a:ext cx="3052143" cy="1048345"/>
          </a:xfrm>
          <a:prstGeom prst="roundRect">
            <a:avLst>
              <a:gd name="adj" fmla="val 21750"/>
            </a:avLst>
          </a:prstGeom>
          <a:solidFill>
            <a:srgbClr val="EBF4FF"/>
          </a:solidFill>
          <a:ln w="25400" cmpd="sng" algn="ctr">
            <a:solidFill>
              <a:schemeClr val="accent6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Выполнение 100 % мероприятий более низкого уровня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4360" y="1886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449E"/>
                </a:solidFill>
                <a:latin typeface="+mj-lt"/>
                <a:ea typeface="+mj-ea"/>
                <a:cs typeface="+mj-cs"/>
              </a:rPr>
              <a:t>Новации Порядка управления реализацией государственных программ Российской Федерации в Федеральном казначействе</a:t>
            </a:r>
          </a:p>
        </p:txBody>
      </p:sp>
    </p:spTree>
    <p:extLst>
      <p:ext uri="{BB962C8B-B14F-4D97-AF65-F5344CB8AC3E}">
        <p14:creationId xmlns:p14="http://schemas.microsoft.com/office/powerpoint/2010/main" val="160642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</TotalTime>
  <Words>1220</Words>
  <Application>Microsoft Office PowerPoint</Application>
  <PresentationFormat>Экран (4:3)</PresentationFormat>
  <Paragraphs>292</Paragraphs>
  <Slides>21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1_Тема Office</vt:lpstr>
      <vt:lpstr>Совершенствование системы планирования деятельности органов Федерального казначейства  и организации исполнения бюджетных полномочий, предусмотренных положениями частей 3 и 4 статьи 157 Бюджетного кодекса Российской Федерации</vt:lpstr>
      <vt:lpstr>1. Изменения в порядке осуществления программно-целевой деятельности Федерального казначейства   2. Исполнение органами Федерального казначейства бюджетных полномочий, установленных пунктами 3 и 4 статьи 157 Бюджетного кодекса Российской Федерации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исполнения бюджетных полномочий органов государственного (муниципального) финансового контроля, являющихся органами (должностными лицами) исполнительной власти субъектов Российской Федерации (местных администраций)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системы планирования деятельности органов Федерального казначейства  и организации исполнения бюджетных полномочий, предусмотренных положениями частей 3 и 4 статьи 157 Бюджетного кодекса Российской Федерации</dc:title>
  <dc:creator>Маковецкая Наталья Вячеславовна</dc:creator>
  <cp:lastModifiedBy>Горбатов Анатолий Александрович</cp:lastModifiedBy>
  <cp:revision>72</cp:revision>
  <dcterms:created xsi:type="dcterms:W3CDTF">2016-08-12T11:42:46Z</dcterms:created>
  <dcterms:modified xsi:type="dcterms:W3CDTF">2016-08-16T18:16:30Z</dcterms:modified>
</cp:coreProperties>
</file>