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1"/>
  </p:sldMasterIdLst>
  <p:notesMasterIdLst>
    <p:notesMasterId r:id="rId18"/>
  </p:notesMasterIdLst>
  <p:sldIdLst>
    <p:sldId id="365" r:id="rId2"/>
    <p:sldId id="402" r:id="rId3"/>
    <p:sldId id="390" r:id="rId4"/>
    <p:sldId id="403" r:id="rId5"/>
    <p:sldId id="404" r:id="rId6"/>
    <p:sldId id="409" r:id="rId7"/>
    <p:sldId id="397" r:id="rId8"/>
    <p:sldId id="405" r:id="rId9"/>
    <p:sldId id="406" r:id="rId10"/>
    <p:sldId id="400" r:id="rId11"/>
    <p:sldId id="410" r:id="rId12"/>
    <p:sldId id="407" r:id="rId13"/>
    <p:sldId id="408" r:id="rId14"/>
    <p:sldId id="399" r:id="rId15"/>
    <p:sldId id="401" r:id="rId16"/>
    <p:sldId id="396" r:id="rId17"/>
  </p:sldIdLst>
  <p:sldSz cx="9906000" cy="6858000" type="A4"/>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E59F"/>
    <a:srgbClr val="F7FCB2"/>
    <a:srgbClr val="BDCBCD"/>
    <a:srgbClr val="DBF0F1"/>
    <a:srgbClr val="E1F2F3"/>
    <a:srgbClr val="D3EBED"/>
    <a:srgbClr val="CCECFF"/>
    <a:srgbClr val="C6E6E8"/>
    <a:srgbClr val="99CCFF"/>
    <a:srgbClr val="9FE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63" autoAdjust="0"/>
    <p:restoredTop sz="94152" autoAdjust="0"/>
  </p:normalViewPr>
  <p:slideViewPr>
    <p:cSldViewPr>
      <p:cViewPr>
        <p:scale>
          <a:sx n="100" d="100"/>
          <a:sy n="100" d="100"/>
        </p:scale>
        <p:origin x="-1644" y="-31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ru-RU"/>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ru-RU"/>
          </a:p>
        </p:txBody>
      </p:sp>
      <p:sp>
        <p:nvSpPr>
          <p:cNvPr id="36868" name="Rectangle 4"/>
          <p:cNvSpPr>
            <a:spLocks noGrp="1" noRot="1" noChangeAspect="1" noChangeArrowheads="1" noTextEdit="1"/>
          </p:cNvSpPr>
          <p:nvPr>
            <p:ph type="sldImg" idx="2"/>
          </p:nvPr>
        </p:nvSpPr>
        <p:spPr bwMode="auto">
          <a:xfrm>
            <a:off x="952500" y="685800"/>
            <a:ext cx="4953000" cy="34290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ru-RU"/>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278FDB49-AAD8-47FE-AE9A-2FFF6E8F1046}" type="slidenum">
              <a:rPr lang="ru-RU"/>
              <a:pPr>
                <a:defRPr/>
              </a:pPr>
              <a:t>‹#›</a:t>
            </a:fld>
            <a:endParaRPr lang="ru-RU"/>
          </a:p>
        </p:txBody>
      </p:sp>
    </p:spTree>
    <p:extLst>
      <p:ext uri="{BB962C8B-B14F-4D97-AF65-F5344CB8AC3E}">
        <p14:creationId xmlns:p14="http://schemas.microsoft.com/office/powerpoint/2010/main" val="78282815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278FDB49-AAD8-47FE-AE9A-2FFF6E8F1046}" type="slidenum">
              <a:rPr lang="ru-RU" smtClean="0"/>
              <a:pPr>
                <a:defRPr/>
              </a:pPr>
              <a:t>8</a:t>
            </a:fld>
            <a:endParaRPr lang="ru-RU" dirty="0"/>
          </a:p>
        </p:txBody>
      </p:sp>
    </p:spTree>
    <p:extLst>
      <p:ext uri="{BB962C8B-B14F-4D97-AF65-F5344CB8AC3E}">
        <p14:creationId xmlns:p14="http://schemas.microsoft.com/office/powerpoint/2010/main" val="2471635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42950" y="2130425"/>
            <a:ext cx="84201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fld id="{32ECEF96-F17C-4717-9DE8-BED66399AE1C}" type="datetime1">
              <a:rPr lang="ru-RU" smtClean="0"/>
              <a:pPr/>
              <a:t>13.09.2016</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C50DDA9-88AD-48A2-850C-1450F2988274}" type="slidenum">
              <a:rPr lang="ru-RU"/>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F592380E-38A2-491F-A751-C4989BFF5481}" type="datetime1">
              <a:rPr lang="ru-RU" smtClean="0"/>
              <a:pPr/>
              <a:t>13.09.2016</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F1243F5-BC61-4E72-8CDC-F706B46C5862}"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181850" y="274638"/>
            <a:ext cx="222885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95300" y="274638"/>
            <a:ext cx="653415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FB5EE1A1-BEF6-4729-A147-ADA3463EB8DB}" type="datetime1">
              <a:rPr lang="ru-RU" smtClean="0"/>
              <a:pPr/>
              <a:t>13.09.2016</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F0AF38BD-85B1-401B-8FB0-F041BBD6847E}" type="slidenum">
              <a:rPr lang="ru-RU"/>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Заголовок и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8"/>
            <a:ext cx="8915400" cy="1143000"/>
          </a:xfrm>
        </p:spPr>
        <p:txBody>
          <a:bodyPr/>
          <a:lstStyle/>
          <a:p>
            <a:r>
              <a:rPr lang="ru-RU" smtClean="0"/>
              <a:t>Образец заголовка</a:t>
            </a:r>
            <a:endParaRPr lang="ru-RU"/>
          </a:p>
        </p:txBody>
      </p:sp>
      <p:sp>
        <p:nvSpPr>
          <p:cNvPr id="3" name="Диаграмма 2"/>
          <p:cNvSpPr>
            <a:spLocks noGrp="1"/>
          </p:cNvSpPr>
          <p:nvPr>
            <p:ph type="chart" idx="1"/>
          </p:nvPr>
        </p:nvSpPr>
        <p:spPr>
          <a:xfrm>
            <a:off x="495300" y="1600200"/>
            <a:ext cx="8915400" cy="4525963"/>
          </a:xfrm>
        </p:spPr>
        <p:txBody>
          <a:bodyPr/>
          <a:lstStyle/>
          <a:p>
            <a:endParaRPr lang="ru-RU"/>
          </a:p>
        </p:txBody>
      </p:sp>
      <p:sp>
        <p:nvSpPr>
          <p:cNvPr id="4" name="Дата 3"/>
          <p:cNvSpPr>
            <a:spLocks noGrp="1"/>
          </p:cNvSpPr>
          <p:nvPr>
            <p:ph type="dt" sz="half" idx="10"/>
          </p:nvPr>
        </p:nvSpPr>
        <p:spPr>
          <a:xfrm>
            <a:off x="495300" y="6245225"/>
            <a:ext cx="2311400" cy="476250"/>
          </a:xfrm>
        </p:spPr>
        <p:txBody>
          <a:bodyPr/>
          <a:lstStyle>
            <a:lvl1pPr>
              <a:defRPr/>
            </a:lvl1pPr>
          </a:lstStyle>
          <a:p>
            <a:fld id="{812EEACD-D774-4BBA-A021-2F8ABE0CF544}" type="datetime1">
              <a:rPr lang="ru-RU" smtClean="0"/>
              <a:pPr/>
              <a:t>13.09.2016</a:t>
            </a:fld>
            <a:endParaRPr lang="ru-RU"/>
          </a:p>
        </p:txBody>
      </p:sp>
      <p:sp>
        <p:nvSpPr>
          <p:cNvPr id="5" name="Нижний колонтитул 4"/>
          <p:cNvSpPr>
            <a:spLocks noGrp="1"/>
          </p:cNvSpPr>
          <p:nvPr>
            <p:ph type="ftr" sz="quarter" idx="11"/>
          </p:nvPr>
        </p:nvSpPr>
        <p:spPr>
          <a:xfrm>
            <a:off x="3384550" y="6245225"/>
            <a:ext cx="3136900" cy="476250"/>
          </a:xfrm>
        </p:spPr>
        <p:txBody>
          <a:bodyPr/>
          <a:lstStyle>
            <a:lvl1pPr>
              <a:defRPr/>
            </a:lvl1pPr>
          </a:lstStyle>
          <a:p>
            <a:endParaRPr lang="ru-RU"/>
          </a:p>
        </p:txBody>
      </p:sp>
      <p:sp>
        <p:nvSpPr>
          <p:cNvPr id="6" name="Номер слайда 5"/>
          <p:cNvSpPr>
            <a:spLocks noGrp="1"/>
          </p:cNvSpPr>
          <p:nvPr>
            <p:ph type="sldNum" sz="quarter" idx="12"/>
          </p:nvPr>
        </p:nvSpPr>
        <p:spPr>
          <a:xfrm>
            <a:off x="7099300" y="6245225"/>
            <a:ext cx="2311400" cy="476250"/>
          </a:xfrm>
        </p:spPr>
        <p:txBody>
          <a:bodyPr/>
          <a:lstStyle>
            <a:lvl1pPr>
              <a:defRPr/>
            </a:lvl1pPr>
          </a:lstStyle>
          <a:p>
            <a:fld id="{B490D67F-E46D-464D-B3C3-EF9F146ED1CB}" type="slidenum">
              <a:rPr lang="ru-RU"/>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8"/>
            <a:ext cx="89154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95300" y="1600200"/>
            <a:ext cx="8915400" cy="4525963"/>
          </a:xfrm>
        </p:spPr>
        <p:txBody>
          <a:bodyPr/>
          <a:lstStyle/>
          <a:p>
            <a:endParaRPr lang="ru-RU"/>
          </a:p>
        </p:txBody>
      </p:sp>
      <p:sp>
        <p:nvSpPr>
          <p:cNvPr id="4" name="Дата 3"/>
          <p:cNvSpPr>
            <a:spLocks noGrp="1"/>
          </p:cNvSpPr>
          <p:nvPr>
            <p:ph type="dt" sz="half" idx="10"/>
          </p:nvPr>
        </p:nvSpPr>
        <p:spPr>
          <a:xfrm>
            <a:off x="495300" y="6245225"/>
            <a:ext cx="2311400" cy="476250"/>
          </a:xfrm>
        </p:spPr>
        <p:txBody>
          <a:bodyPr/>
          <a:lstStyle>
            <a:lvl1pPr>
              <a:defRPr/>
            </a:lvl1pPr>
          </a:lstStyle>
          <a:p>
            <a:fld id="{34EBCECE-4133-42C7-84C3-BC0E2ABD600E}" type="datetime1">
              <a:rPr lang="ru-RU" smtClean="0"/>
              <a:pPr/>
              <a:t>13.09.2016</a:t>
            </a:fld>
            <a:endParaRPr lang="ru-RU"/>
          </a:p>
        </p:txBody>
      </p:sp>
      <p:sp>
        <p:nvSpPr>
          <p:cNvPr id="5" name="Нижний колонтитул 4"/>
          <p:cNvSpPr>
            <a:spLocks noGrp="1"/>
          </p:cNvSpPr>
          <p:nvPr>
            <p:ph type="ftr" sz="quarter" idx="11"/>
          </p:nvPr>
        </p:nvSpPr>
        <p:spPr>
          <a:xfrm>
            <a:off x="3384550" y="6245225"/>
            <a:ext cx="3136900" cy="476250"/>
          </a:xfrm>
        </p:spPr>
        <p:txBody>
          <a:bodyPr/>
          <a:lstStyle>
            <a:lvl1pPr>
              <a:defRPr/>
            </a:lvl1pPr>
          </a:lstStyle>
          <a:p>
            <a:endParaRPr lang="ru-RU"/>
          </a:p>
        </p:txBody>
      </p:sp>
      <p:sp>
        <p:nvSpPr>
          <p:cNvPr id="6" name="Номер слайда 5"/>
          <p:cNvSpPr>
            <a:spLocks noGrp="1"/>
          </p:cNvSpPr>
          <p:nvPr>
            <p:ph type="sldNum" sz="quarter" idx="12"/>
          </p:nvPr>
        </p:nvSpPr>
        <p:spPr>
          <a:xfrm>
            <a:off x="7099300" y="6245225"/>
            <a:ext cx="2311400" cy="476250"/>
          </a:xfrm>
        </p:spPr>
        <p:txBody>
          <a:bodyPr/>
          <a:lstStyle>
            <a:lvl1pPr>
              <a:defRPr/>
            </a:lvl1pPr>
          </a:lstStyle>
          <a:p>
            <a:fld id="{BE72ED91-A80F-4D26-B1BF-2EC94A8EAF63}" type="slidenum">
              <a:rPr lang="ru-RU"/>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8"/>
            <a:ext cx="89154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95300" y="1600200"/>
            <a:ext cx="43815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029200" y="1600200"/>
            <a:ext cx="43815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95300" y="6245225"/>
            <a:ext cx="2311400" cy="476250"/>
          </a:xfrm>
        </p:spPr>
        <p:txBody>
          <a:bodyPr/>
          <a:lstStyle>
            <a:lvl1pPr>
              <a:defRPr/>
            </a:lvl1pPr>
          </a:lstStyle>
          <a:p>
            <a:fld id="{5001F95D-B902-4464-9EBF-8DBE2FE75198}" type="datetime1">
              <a:rPr lang="ru-RU" smtClean="0"/>
              <a:pPr/>
              <a:t>13.09.2016</a:t>
            </a:fld>
            <a:endParaRPr lang="ru-RU"/>
          </a:p>
        </p:txBody>
      </p:sp>
      <p:sp>
        <p:nvSpPr>
          <p:cNvPr id="6" name="Нижний колонтитул 5"/>
          <p:cNvSpPr>
            <a:spLocks noGrp="1"/>
          </p:cNvSpPr>
          <p:nvPr>
            <p:ph type="ftr" sz="quarter" idx="11"/>
          </p:nvPr>
        </p:nvSpPr>
        <p:spPr>
          <a:xfrm>
            <a:off x="3384550" y="6245225"/>
            <a:ext cx="3136900" cy="476250"/>
          </a:xfrm>
        </p:spPr>
        <p:txBody>
          <a:bodyPr/>
          <a:lstStyle>
            <a:lvl1pPr>
              <a:defRPr/>
            </a:lvl1pPr>
          </a:lstStyle>
          <a:p>
            <a:endParaRPr lang="ru-RU"/>
          </a:p>
        </p:txBody>
      </p:sp>
      <p:sp>
        <p:nvSpPr>
          <p:cNvPr id="7" name="Номер слайда 6"/>
          <p:cNvSpPr>
            <a:spLocks noGrp="1"/>
          </p:cNvSpPr>
          <p:nvPr>
            <p:ph type="sldNum" sz="quarter" idx="12"/>
          </p:nvPr>
        </p:nvSpPr>
        <p:spPr>
          <a:xfrm>
            <a:off x="7099300" y="6245225"/>
            <a:ext cx="2311400" cy="476250"/>
          </a:xfrm>
        </p:spPr>
        <p:txBody>
          <a:bodyPr/>
          <a:lstStyle>
            <a:lvl1pPr>
              <a:defRPr/>
            </a:lvl1pPr>
          </a:lstStyle>
          <a:p>
            <a:fld id="{5A58F436-41FD-4DD8-A4F6-A6F8F2CC7971}" type="slidenum">
              <a:rPr lang="ru-RU"/>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95300" y="274638"/>
            <a:ext cx="8915400" cy="58515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Дата 2"/>
          <p:cNvSpPr>
            <a:spLocks noGrp="1"/>
          </p:cNvSpPr>
          <p:nvPr>
            <p:ph type="dt" sz="half" idx="10"/>
          </p:nvPr>
        </p:nvSpPr>
        <p:spPr>
          <a:xfrm>
            <a:off x="495300" y="6245225"/>
            <a:ext cx="2311400" cy="476250"/>
          </a:xfrm>
        </p:spPr>
        <p:txBody>
          <a:bodyPr/>
          <a:lstStyle>
            <a:lvl1pPr>
              <a:defRPr/>
            </a:lvl1pPr>
          </a:lstStyle>
          <a:p>
            <a:fld id="{6B180E4D-7DAD-4FF5-9CFB-36F52E66167F}" type="datetime1">
              <a:rPr lang="ru-RU" smtClean="0"/>
              <a:pPr/>
              <a:t>13.09.2016</a:t>
            </a:fld>
            <a:endParaRPr lang="ru-RU"/>
          </a:p>
        </p:txBody>
      </p:sp>
      <p:sp>
        <p:nvSpPr>
          <p:cNvPr id="4" name="Нижний колонтитул 3"/>
          <p:cNvSpPr>
            <a:spLocks noGrp="1"/>
          </p:cNvSpPr>
          <p:nvPr>
            <p:ph type="ftr" sz="quarter" idx="11"/>
          </p:nvPr>
        </p:nvSpPr>
        <p:spPr>
          <a:xfrm>
            <a:off x="3384550" y="6245225"/>
            <a:ext cx="3136900" cy="476250"/>
          </a:xfrm>
        </p:spPr>
        <p:txBody>
          <a:bodyPr/>
          <a:lstStyle>
            <a:lvl1pPr>
              <a:defRPr/>
            </a:lvl1pPr>
          </a:lstStyle>
          <a:p>
            <a:endParaRPr lang="ru-RU"/>
          </a:p>
        </p:txBody>
      </p:sp>
      <p:sp>
        <p:nvSpPr>
          <p:cNvPr id="5" name="Номер слайда 4"/>
          <p:cNvSpPr>
            <a:spLocks noGrp="1"/>
          </p:cNvSpPr>
          <p:nvPr>
            <p:ph type="sldNum" sz="quarter" idx="12"/>
          </p:nvPr>
        </p:nvSpPr>
        <p:spPr>
          <a:xfrm>
            <a:off x="7099300" y="6245225"/>
            <a:ext cx="2311400" cy="476250"/>
          </a:xfrm>
        </p:spPr>
        <p:txBody>
          <a:bodyPr/>
          <a:lstStyle>
            <a:lvl1pPr>
              <a:defRPr/>
            </a:lvl1pPr>
          </a:lstStyle>
          <a:p>
            <a:fld id="{EAF4C800-16B7-417B-8F32-F79C3A46CE0E}"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866DD0D1-33C9-4B21-BCDD-77927BCB4F0E}" type="datetime1">
              <a:rPr lang="ru-RU" smtClean="0"/>
              <a:pPr/>
              <a:t>13.09.2016</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0F585FB0-580E-410A-B989-F3E5F077D361}"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2638" y="4406900"/>
            <a:ext cx="84201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fld id="{8BF1C919-C171-48FF-A025-BF84AAE64693}" type="datetime1">
              <a:rPr lang="ru-RU" smtClean="0"/>
              <a:pPr/>
              <a:t>13.09.2016</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B20DFA2-5DC5-4B68-ACBD-7DE3F02AC2BE}"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fld id="{BFD3688B-51C0-410D-9600-E27A03EEE575}" type="datetime1">
              <a:rPr lang="ru-RU" smtClean="0"/>
              <a:pPr/>
              <a:t>13.09.2016</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8D75ADDB-B374-4FDB-A125-FEB9915B4A47}"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fld id="{D111DE48-3A6C-4275-9A24-FE31531D98A7}" type="datetime1">
              <a:rPr lang="ru-RU" smtClean="0"/>
              <a:pPr/>
              <a:t>13.09.2016</a:t>
            </a:fld>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96C66338-AE4B-49BD-926C-CB406AC4022C}"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fld id="{CBDECE5C-685D-466E-B301-15BAB667600E}" type="datetime1">
              <a:rPr lang="ru-RU" smtClean="0"/>
              <a:pPr/>
              <a:t>13.09.2016</a:t>
            </a:fld>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A9347E46-7BE3-45BE-837B-DABA0061FD3E}"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fld id="{51B421D6-2DE5-421C-BD37-1C95FDF10065}" type="datetime1">
              <a:rPr lang="ru-RU" smtClean="0"/>
              <a:pPr/>
              <a:t>13.09.2016</a:t>
            </a:fld>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A567D34F-E9EC-4F6E-88FC-145051106D56}"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3050"/>
            <a:ext cx="3259138"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387A30DC-04EE-4CA5-9E6B-7EB587C4C779}" type="datetime1">
              <a:rPr lang="ru-RU" smtClean="0"/>
              <a:pPr/>
              <a:t>13.09.2016</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A41968D0-0657-4C0F-BD59-E2D13C441E41}"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1513" y="4800600"/>
            <a:ext cx="59436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DD8BD910-958A-42ED-AD81-4598FC57B874}" type="datetime1">
              <a:rPr lang="ru-RU" smtClean="0"/>
              <a:pPr/>
              <a:t>13.09.2016</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C065B6B1-CF3E-4CF3-936C-71ED67D73CCF}"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ECFF">
            <a:alpha val="28000"/>
          </a:srgbClr>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bwMode="auto">
          <a:xfrm>
            <a:off x="495300" y="274638"/>
            <a:ext cx="8915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84995" name="Rectangle 3"/>
          <p:cNvSpPr>
            <a:spLocks noGrp="1" noChangeArrowheads="1"/>
          </p:cNvSpPr>
          <p:nvPr>
            <p:ph type="body" idx="1"/>
          </p:nvPr>
        </p:nvSpPr>
        <p:spPr bwMode="auto">
          <a:xfrm>
            <a:off x="495300" y="1600200"/>
            <a:ext cx="89154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84996"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F3ADFD1A-95C9-4274-B88F-69A4016F7043}" type="datetime1">
              <a:rPr lang="ru-RU" smtClean="0"/>
              <a:pPr/>
              <a:t>13.09.2016</a:t>
            </a:fld>
            <a:endParaRPr lang="ru-RU"/>
          </a:p>
        </p:txBody>
      </p:sp>
      <p:sp>
        <p:nvSpPr>
          <p:cNvPr id="84997"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84998" name="Rectangle 6"/>
          <p:cNvSpPr>
            <a:spLocks noGrp="1" noChangeArrowheads="1"/>
          </p:cNvSpPr>
          <p:nvPr>
            <p:ph type="sldNum" sz="quarter" idx="4"/>
          </p:nvPr>
        </p:nvSpPr>
        <p:spPr bwMode="auto">
          <a:xfrm>
            <a:off x="7099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8CEFD66-3D74-4BC2-8FE5-7C507CA81F0C}"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wmf"/></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12.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6.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15.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9.emf"/><Relationship Id="rId5" Type="http://schemas.openxmlformats.org/officeDocument/2006/relationships/image" Target="../media/image3.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1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1075" name="Picture 3" descr="C:\Users\User\Desktop\Bacon-Wallpaper-1800x2880.jpg"/>
          <p:cNvPicPr>
            <a:picLocks noChangeAspect="1" noChangeArrowheads="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895350"/>
            <a:ext cx="9920516" cy="6228231"/>
          </a:xfrm>
          <a:prstGeom prst="rect">
            <a:avLst/>
          </a:prstGeom>
          <a:gradFill>
            <a:gsLst>
              <a:gs pos="0">
                <a:srgbClr val="DDEBCF"/>
              </a:gs>
              <a:gs pos="33000">
                <a:srgbClr val="9CB86E"/>
              </a:gs>
              <a:gs pos="100000">
                <a:srgbClr val="156B13"/>
              </a:gs>
            </a:gsLst>
            <a:lin ang="5400000" scaled="0"/>
          </a:gradFill>
          <a:effectLst>
            <a:glow rad="101600">
              <a:schemeClr val="accent2">
                <a:satMod val="175000"/>
                <a:alpha val="40000"/>
              </a:schemeClr>
            </a:glow>
          </a:effectLst>
        </p:spPr>
      </p:pic>
      <p:sp>
        <p:nvSpPr>
          <p:cNvPr id="8" name="Номер слайда 3"/>
          <p:cNvSpPr>
            <a:spLocks noGrp="1"/>
          </p:cNvSpPr>
          <p:nvPr>
            <p:ph type="sldNum" sz="quarter" idx="12"/>
          </p:nvPr>
        </p:nvSpPr>
        <p:spPr/>
        <p:txBody>
          <a:bodyPr/>
          <a:lstStyle/>
          <a:p>
            <a:endParaRPr lang="ru-RU" dirty="0"/>
          </a:p>
          <a:p>
            <a:endParaRPr lang="ru-RU" dirty="0"/>
          </a:p>
        </p:txBody>
      </p:sp>
      <p:sp>
        <p:nvSpPr>
          <p:cNvPr id="2050" name="Text Box 4"/>
          <p:cNvSpPr txBox="1">
            <a:spLocks noChangeArrowheads="1"/>
          </p:cNvSpPr>
          <p:nvPr/>
        </p:nvSpPr>
        <p:spPr bwMode="auto">
          <a:xfrm>
            <a:off x="488950" y="933785"/>
            <a:ext cx="9204325" cy="1235075"/>
          </a:xfrm>
          <a:prstGeom prst="rect">
            <a:avLst/>
          </a:prstGeom>
          <a:noFill/>
          <a:ln w="9525">
            <a:noFill/>
            <a:miter lim="800000"/>
            <a:headEnd/>
            <a:tailEnd/>
          </a:ln>
        </p:spPr>
        <p:txBody>
          <a:bodyPr>
            <a:spAutoFit/>
          </a:bodyPr>
          <a:lstStyle/>
          <a:p>
            <a:pPr algn="ctr">
              <a:spcBef>
                <a:spcPct val="50000"/>
              </a:spcBef>
            </a:pPr>
            <a:endParaRPr lang="ru-RU" sz="3000" i="1" dirty="0">
              <a:solidFill>
                <a:schemeClr val="tx2"/>
              </a:solidFill>
              <a:latin typeface="Times New Roman" pitchFamily="18" charset="0"/>
            </a:endParaRPr>
          </a:p>
          <a:p>
            <a:pPr algn="ctr">
              <a:spcBef>
                <a:spcPct val="50000"/>
              </a:spcBef>
            </a:pPr>
            <a:endParaRPr lang="ru-RU" sz="3000" b="1" i="1" dirty="0">
              <a:latin typeface="Times New Roman" pitchFamily="18" charset="0"/>
            </a:endParaRPr>
          </a:p>
        </p:txBody>
      </p:sp>
      <p:pic>
        <p:nvPicPr>
          <p:cNvPr id="2051" name="Picture 6"/>
          <p:cNvPicPr>
            <a:picLocks noChangeAspect="1" noChangeArrowheads="1"/>
          </p:cNvPicPr>
          <p:nvPr/>
        </p:nvPicPr>
        <p:blipFill>
          <a:blip r:embed="rId3"/>
          <a:srcRect/>
          <a:stretch>
            <a:fillRect/>
          </a:stretch>
        </p:blipFill>
        <p:spPr bwMode="auto">
          <a:xfrm>
            <a:off x="0" y="0"/>
            <a:ext cx="9906000" cy="908050"/>
          </a:xfrm>
          <a:prstGeom prst="rect">
            <a:avLst/>
          </a:prstGeom>
          <a:noFill/>
          <a:ln w="9525">
            <a:noFill/>
            <a:miter lim="800000"/>
            <a:headEnd/>
            <a:tailEnd/>
          </a:ln>
        </p:spPr>
      </p:pic>
      <p:sp>
        <p:nvSpPr>
          <p:cNvPr id="2053" name="Rectangle 10"/>
          <p:cNvSpPr>
            <a:spLocks noChangeArrowheads="1"/>
          </p:cNvSpPr>
          <p:nvPr/>
        </p:nvSpPr>
        <p:spPr bwMode="auto">
          <a:xfrm>
            <a:off x="1857375" y="188913"/>
            <a:ext cx="6624638" cy="523220"/>
          </a:xfrm>
          <a:prstGeom prst="rect">
            <a:avLst/>
          </a:prstGeom>
          <a:noFill/>
          <a:ln w="9525">
            <a:noFill/>
            <a:miter lim="800000"/>
            <a:headEnd/>
            <a:tailEnd/>
          </a:ln>
        </p:spPr>
        <p:txBody>
          <a:bodyPr>
            <a:spAutoFit/>
          </a:bodyPr>
          <a:lstStyle/>
          <a:p>
            <a:pPr algn="ctr">
              <a:spcBef>
                <a:spcPct val="50000"/>
              </a:spcBef>
            </a:pPr>
            <a:r>
              <a:rPr lang="ru-RU" sz="2800" b="1" dirty="0">
                <a:solidFill>
                  <a:srgbClr val="000066"/>
                </a:solidFill>
                <a:latin typeface="Times New Roman" pitchFamily="18" charset="0"/>
              </a:rPr>
              <a:t>Межрегиональное операционное УФК </a:t>
            </a:r>
          </a:p>
        </p:txBody>
      </p:sp>
      <p:sp>
        <p:nvSpPr>
          <p:cNvPr id="1075204" name="Rectangle 4"/>
          <p:cNvSpPr>
            <a:spLocks noChangeArrowheads="1"/>
          </p:cNvSpPr>
          <p:nvPr/>
        </p:nvSpPr>
        <p:spPr bwMode="auto">
          <a:xfrm>
            <a:off x="767535" y="1285860"/>
            <a:ext cx="8190910"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defTabSz="963613">
              <a:spcBef>
                <a:spcPct val="50000"/>
              </a:spcBef>
            </a:pPr>
            <a:endParaRPr lang="ru-RU" sz="2400" b="1" dirty="0" smtClean="0">
              <a:solidFill>
                <a:srgbClr val="002060"/>
              </a:solidFill>
              <a:latin typeface="Times New Roman" pitchFamily="18" charset="0"/>
              <a:ea typeface="Arimo" pitchFamily="34" charset="0"/>
              <a:cs typeface="Times New Roman" pitchFamily="18" charset="0"/>
            </a:endParaRPr>
          </a:p>
          <a:p>
            <a:pPr algn="ctr" defTabSz="963613">
              <a:spcBef>
                <a:spcPct val="50000"/>
              </a:spcBef>
            </a:pPr>
            <a:r>
              <a:rPr lang="ru-RU" sz="2400" b="1" dirty="0" smtClean="0">
                <a:solidFill>
                  <a:srgbClr val="002060"/>
                </a:solidFill>
                <a:latin typeface="Times New Roman" pitchFamily="18" charset="0"/>
                <a:ea typeface="Arimo" pitchFamily="34" charset="0"/>
                <a:cs typeface="Times New Roman" pitchFamily="18" charset="0"/>
              </a:rPr>
              <a:t>Отдельные </a:t>
            </a:r>
            <a:r>
              <a:rPr lang="ru-RU" sz="2400" b="1" dirty="0">
                <a:solidFill>
                  <a:srgbClr val="002060"/>
                </a:solidFill>
                <a:latin typeface="Times New Roman" pitchFamily="18" charset="0"/>
                <a:ea typeface="Arimo" pitchFamily="34" charset="0"/>
                <a:cs typeface="Times New Roman" pitchFamily="18" charset="0"/>
              </a:rPr>
              <a:t>вопросы формирования </a:t>
            </a:r>
            <a:r>
              <a:rPr lang="ru-RU" sz="2400" b="1" dirty="0" smtClean="0">
                <a:solidFill>
                  <a:srgbClr val="002060"/>
                </a:solidFill>
                <a:latin typeface="Times New Roman" pitchFamily="18" charset="0"/>
                <a:ea typeface="Arimo" pitchFamily="34" charset="0"/>
                <a:cs typeface="Times New Roman" pitchFamily="18" charset="0"/>
              </a:rPr>
              <a:t>бюджетной </a:t>
            </a:r>
            <a:r>
              <a:rPr lang="ru-RU" sz="2400" b="1" dirty="0">
                <a:solidFill>
                  <a:srgbClr val="002060"/>
                </a:solidFill>
                <a:latin typeface="Times New Roman" pitchFamily="18" charset="0"/>
                <a:ea typeface="Arimo" pitchFamily="34" charset="0"/>
                <a:cs typeface="Times New Roman" pitchFamily="18" charset="0"/>
              </a:rPr>
              <a:t>отчетности </a:t>
            </a:r>
            <a:r>
              <a:rPr lang="ru-RU" sz="2400" b="1" dirty="0" smtClean="0">
                <a:solidFill>
                  <a:srgbClr val="002060"/>
                </a:solidFill>
                <a:latin typeface="Times New Roman" pitchFamily="18" charset="0"/>
                <a:ea typeface="Arimo" pitchFamily="34" charset="0"/>
                <a:cs typeface="Times New Roman" pitchFamily="18" charset="0"/>
              </a:rPr>
              <a:t>по кассовому исполнению федерального бюджета, кассовому обслуживанию бюджетов бюджетной системы Российской Федерации, кассовому обслуживанию бюджетных учреждений, автономных учреждений и иных организаций в территориальных органах </a:t>
            </a:r>
            <a:r>
              <a:rPr lang="ru-RU" sz="2400" b="1">
                <a:solidFill>
                  <a:srgbClr val="002060"/>
                </a:solidFill>
                <a:latin typeface="Times New Roman" pitchFamily="18" charset="0"/>
                <a:ea typeface="Arimo" pitchFamily="34" charset="0"/>
                <a:cs typeface="Times New Roman" pitchFamily="18" charset="0"/>
              </a:rPr>
              <a:t>Федерального </a:t>
            </a:r>
            <a:r>
              <a:rPr lang="ru-RU" sz="2400" b="1" smtClean="0">
                <a:solidFill>
                  <a:srgbClr val="002060"/>
                </a:solidFill>
                <a:latin typeface="Times New Roman" pitchFamily="18" charset="0"/>
                <a:ea typeface="Arimo" pitchFamily="34" charset="0"/>
                <a:cs typeface="Times New Roman" pitchFamily="18" charset="0"/>
              </a:rPr>
              <a:t>казначейства</a:t>
            </a:r>
            <a:endParaRPr lang="ru-RU" sz="2400" b="1" dirty="0">
              <a:solidFill>
                <a:srgbClr val="000066"/>
              </a:solidFill>
              <a:cs typeface="Arial" charset="0"/>
            </a:endParaRPr>
          </a:p>
        </p:txBody>
      </p:sp>
      <p:sp>
        <p:nvSpPr>
          <p:cNvPr id="10" name="TextBox 9"/>
          <p:cNvSpPr txBox="1"/>
          <p:nvPr/>
        </p:nvSpPr>
        <p:spPr>
          <a:xfrm>
            <a:off x="4278855" y="4914165"/>
            <a:ext cx="4679590" cy="1477328"/>
          </a:xfrm>
          <a:prstGeom prst="rect">
            <a:avLst/>
          </a:prstGeom>
          <a:noFill/>
        </p:spPr>
        <p:txBody>
          <a:bodyPr wrap="square" rtlCol="0">
            <a:spAutoFit/>
          </a:bodyPr>
          <a:lstStyle/>
          <a:p>
            <a:pPr algn="ctr"/>
            <a:r>
              <a:rPr lang="ru-RU" b="1" dirty="0" smtClean="0">
                <a:solidFill>
                  <a:srgbClr val="002060"/>
                </a:solidFill>
              </a:rPr>
              <a:t>Л</a:t>
            </a:r>
            <a:r>
              <a:rPr lang="en-US" b="1" dirty="0" smtClean="0">
                <a:solidFill>
                  <a:srgbClr val="002060"/>
                </a:solidFill>
              </a:rPr>
              <a:t>.</a:t>
            </a:r>
            <a:r>
              <a:rPr lang="ru-RU" b="1" dirty="0" smtClean="0">
                <a:solidFill>
                  <a:srgbClr val="002060"/>
                </a:solidFill>
              </a:rPr>
              <a:t>В</a:t>
            </a:r>
            <a:r>
              <a:rPr lang="en-US" b="1" dirty="0" smtClean="0">
                <a:solidFill>
                  <a:srgbClr val="002060"/>
                </a:solidFill>
              </a:rPr>
              <a:t>.</a:t>
            </a:r>
            <a:r>
              <a:rPr lang="ru-RU" b="1" dirty="0" smtClean="0">
                <a:solidFill>
                  <a:srgbClr val="002060"/>
                </a:solidFill>
              </a:rPr>
              <a:t> </a:t>
            </a:r>
            <a:r>
              <a:rPr lang="ru-RU" b="1" dirty="0">
                <a:solidFill>
                  <a:srgbClr val="002060"/>
                </a:solidFill>
              </a:rPr>
              <a:t>Кашурина</a:t>
            </a:r>
          </a:p>
          <a:p>
            <a:pPr algn="ctr"/>
            <a:r>
              <a:rPr lang="ru-RU" spc="30" dirty="0" smtClean="0">
                <a:solidFill>
                  <a:srgbClr val="002060"/>
                </a:solidFill>
              </a:rPr>
              <a:t>Начальник Отдела отчетности</a:t>
            </a:r>
            <a:r>
              <a:rPr lang="ru-RU" dirty="0" smtClean="0">
                <a:solidFill>
                  <a:srgbClr val="002060"/>
                </a:solidFill>
              </a:rPr>
              <a:t> о   кассовом исполнении  бюджетов Межрегионального операционного управления Федерального казначейства</a:t>
            </a:r>
          </a:p>
        </p:txBody>
      </p:sp>
      <p:pic>
        <p:nvPicPr>
          <p:cNvPr id="11" name="Picture 2"/>
          <p:cNvPicPr>
            <a:picLocks noChangeAspect="1" noChangeArrowheads="1"/>
          </p:cNvPicPr>
          <p:nvPr/>
        </p:nvPicPr>
        <p:blipFill>
          <a:blip r:embed="rId4"/>
          <a:srcRect/>
          <a:stretch>
            <a:fillRect/>
          </a:stretch>
        </p:blipFill>
        <p:spPr bwMode="auto">
          <a:xfrm>
            <a:off x="0" y="6858000"/>
            <a:ext cx="9906000" cy="304800"/>
          </a:xfrm>
          <a:prstGeom prst="rect">
            <a:avLst/>
          </a:prstGeom>
          <a:noFill/>
          <a:ln w="9525">
            <a:noFill/>
            <a:miter lim="800000"/>
            <a:headEnd/>
            <a:tailEnd/>
          </a:ln>
        </p:spPr>
      </p:pic>
    </p:spTree>
    <p:extLst>
      <p:ext uri="{BB962C8B-B14F-4D97-AF65-F5344CB8AC3E}">
        <p14:creationId xmlns:p14="http://schemas.microsoft.com/office/powerpoint/2010/main" val="139257298"/>
      </p:ext>
    </p:extLst>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Номер слайда 5"/>
          <p:cNvSpPr>
            <a:spLocks noGrp="1"/>
          </p:cNvSpPr>
          <p:nvPr>
            <p:ph type="sldNum" sz="quarter" idx="12"/>
          </p:nvPr>
        </p:nvSpPr>
        <p:spPr>
          <a:xfrm>
            <a:off x="7158245" y="6090245"/>
            <a:ext cx="2311400" cy="476250"/>
          </a:xfrm>
        </p:spPr>
        <p:txBody>
          <a:bodyPr/>
          <a:lstStyle/>
          <a:p>
            <a:fld id="{3DE5ABAD-8187-4B4F-8EF3-5FABDE5C1A3D}" type="slidenum">
              <a:rPr lang="ru-RU"/>
              <a:pPr/>
              <a:t>10</a:t>
            </a:fld>
            <a:endParaRPr lang="ru-RU" dirty="0"/>
          </a:p>
        </p:txBody>
      </p:sp>
      <p:sp>
        <p:nvSpPr>
          <p:cNvPr id="86018" name="Line 3866"/>
          <p:cNvSpPr>
            <a:spLocks noChangeShapeType="1"/>
          </p:cNvSpPr>
          <p:nvPr/>
        </p:nvSpPr>
        <p:spPr bwMode="auto">
          <a:xfrm>
            <a:off x="7312025" y="-896938"/>
            <a:ext cx="0" cy="0"/>
          </a:xfrm>
          <a:prstGeom prst="line">
            <a:avLst/>
          </a:prstGeom>
          <a:noFill/>
          <a:ln w="25400" cap="rnd">
            <a:solidFill>
              <a:srgbClr val="000000"/>
            </a:solidFill>
            <a:round/>
            <a:headEnd/>
            <a:tailEnd/>
          </a:ln>
        </p:spPr>
        <p:txBody>
          <a:bodyPr/>
          <a:lstStyle/>
          <a:p>
            <a:endParaRPr lang="ru-RU" dirty="0"/>
          </a:p>
        </p:txBody>
      </p:sp>
      <p:sp>
        <p:nvSpPr>
          <p:cNvPr id="86019" name="Line 3867"/>
          <p:cNvSpPr>
            <a:spLocks noChangeShapeType="1"/>
          </p:cNvSpPr>
          <p:nvPr/>
        </p:nvSpPr>
        <p:spPr bwMode="auto">
          <a:xfrm>
            <a:off x="7312025" y="-622300"/>
            <a:ext cx="0" cy="0"/>
          </a:xfrm>
          <a:prstGeom prst="line">
            <a:avLst/>
          </a:prstGeom>
          <a:noFill/>
          <a:ln w="25400" cap="rnd">
            <a:solidFill>
              <a:srgbClr val="000000"/>
            </a:solidFill>
            <a:round/>
            <a:headEnd/>
            <a:tailEnd/>
          </a:ln>
        </p:spPr>
        <p:txBody>
          <a:bodyPr/>
          <a:lstStyle/>
          <a:p>
            <a:endParaRPr lang="ru-RU" dirty="0"/>
          </a:p>
        </p:txBody>
      </p:sp>
      <p:sp>
        <p:nvSpPr>
          <p:cNvPr id="86020" name="Line 3868"/>
          <p:cNvSpPr>
            <a:spLocks noChangeShapeType="1"/>
          </p:cNvSpPr>
          <p:nvPr/>
        </p:nvSpPr>
        <p:spPr bwMode="auto">
          <a:xfrm>
            <a:off x="9637713" y="-622300"/>
            <a:ext cx="0" cy="0"/>
          </a:xfrm>
          <a:prstGeom prst="line">
            <a:avLst/>
          </a:prstGeom>
          <a:noFill/>
          <a:ln w="25400" cap="rnd">
            <a:solidFill>
              <a:srgbClr val="000000"/>
            </a:solidFill>
            <a:round/>
            <a:headEnd/>
            <a:tailEnd/>
          </a:ln>
        </p:spPr>
        <p:txBody>
          <a:bodyPr/>
          <a:lstStyle/>
          <a:p>
            <a:endParaRPr lang="ru-RU" dirty="0"/>
          </a:p>
        </p:txBody>
      </p:sp>
      <p:sp>
        <p:nvSpPr>
          <p:cNvPr id="86021" name="Line 3877"/>
          <p:cNvSpPr>
            <a:spLocks noChangeShapeType="1"/>
          </p:cNvSpPr>
          <p:nvPr/>
        </p:nvSpPr>
        <p:spPr bwMode="auto">
          <a:xfrm>
            <a:off x="7312025" y="-73025"/>
            <a:ext cx="0" cy="0"/>
          </a:xfrm>
          <a:prstGeom prst="line">
            <a:avLst/>
          </a:prstGeom>
          <a:noFill/>
          <a:ln w="25400" cap="rnd">
            <a:solidFill>
              <a:srgbClr val="000000"/>
            </a:solidFill>
            <a:round/>
            <a:headEnd/>
            <a:tailEnd/>
          </a:ln>
        </p:spPr>
        <p:txBody>
          <a:bodyPr/>
          <a:lstStyle/>
          <a:p>
            <a:endParaRPr lang="ru-RU" dirty="0"/>
          </a:p>
        </p:txBody>
      </p:sp>
      <p:sp>
        <p:nvSpPr>
          <p:cNvPr id="86022" name="Line 3878"/>
          <p:cNvSpPr>
            <a:spLocks noChangeShapeType="1"/>
          </p:cNvSpPr>
          <p:nvPr/>
        </p:nvSpPr>
        <p:spPr bwMode="auto">
          <a:xfrm>
            <a:off x="7312025" y="201613"/>
            <a:ext cx="0" cy="0"/>
          </a:xfrm>
          <a:prstGeom prst="line">
            <a:avLst/>
          </a:prstGeom>
          <a:noFill/>
          <a:ln w="25400" cap="rnd">
            <a:solidFill>
              <a:srgbClr val="000000"/>
            </a:solidFill>
            <a:round/>
            <a:headEnd/>
            <a:tailEnd/>
          </a:ln>
        </p:spPr>
        <p:txBody>
          <a:bodyPr/>
          <a:lstStyle/>
          <a:p>
            <a:endParaRPr lang="ru-RU" dirty="0"/>
          </a:p>
        </p:txBody>
      </p:sp>
      <p:sp>
        <p:nvSpPr>
          <p:cNvPr id="86023" name="Line 3879"/>
          <p:cNvSpPr>
            <a:spLocks noChangeShapeType="1"/>
          </p:cNvSpPr>
          <p:nvPr/>
        </p:nvSpPr>
        <p:spPr bwMode="auto">
          <a:xfrm>
            <a:off x="9637713" y="201613"/>
            <a:ext cx="0" cy="0"/>
          </a:xfrm>
          <a:prstGeom prst="line">
            <a:avLst/>
          </a:prstGeom>
          <a:noFill/>
          <a:ln w="25400" cap="rnd">
            <a:solidFill>
              <a:srgbClr val="000000"/>
            </a:solidFill>
            <a:round/>
            <a:headEnd/>
            <a:tailEnd/>
          </a:ln>
        </p:spPr>
        <p:txBody>
          <a:bodyPr/>
          <a:lstStyle/>
          <a:p>
            <a:endParaRPr lang="ru-RU" dirty="0"/>
          </a:p>
        </p:txBody>
      </p:sp>
      <p:sp>
        <p:nvSpPr>
          <p:cNvPr id="86024" name="Line 3880"/>
          <p:cNvSpPr>
            <a:spLocks noChangeShapeType="1"/>
          </p:cNvSpPr>
          <p:nvPr/>
        </p:nvSpPr>
        <p:spPr bwMode="auto">
          <a:xfrm>
            <a:off x="9637713" y="476250"/>
            <a:ext cx="0" cy="0"/>
          </a:xfrm>
          <a:prstGeom prst="line">
            <a:avLst/>
          </a:prstGeom>
          <a:noFill/>
          <a:ln w="25400" cap="rnd">
            <a:solidFill>
              <a:srgbClr val="000000"/>
            </a:solidFill>
            <a:round/>
            <a:headEnd/>
            <a:tailEnd/>
          </a:ln>
        </p:spPr>
        <p:txBody>
          <a:bodyPr/>
          <a:lstStyle/>
          <a:p>
            <a:endParaRPr lang="ru-RU" dirty="0"/>
          </a:p>
        </p:txBody>
      </p:sp>
      <p:sp>
        <p:nvSpPr>
          <p:cNvPr id="86025" name="Line 3881"/>
          <p:cNvSpPr>
            <a:spLocks noChangeShapeType="1"/>
          </p:cNvSpPr>
          <p:nvPr/>
        </p:nvSpPr>
        <p:spPr bwMode="auto">
          <a:xfrm>
            <a:off x="11963400" y="476250"/>
            <a:ext cx="0" cy="0"/>
          </a:xfrm>
          <a:prstGeom prst="line">
            <a:avLst/>
          </a:prstGeom>
          <a:noFill/>
          <a:ln w="25400" cap="rnd">
            <a:solidFill>
              <a:srgbClr val="000000"/>
            </a:solidFill>
            <a:round/>
            <a:headEnd/>
            <a:tailEnd/>
          </a:ln>
        </p:spPr>
        <p:txBody>
          <a:bodyPr/>
          <a:lstStyle/>
          <a:p>
            <a:endParaRPr lang="ru-RU" dirty="0"/>
          </a:p>
        </p:txBody>
      </p:sp>
      <p:sp>
        <p:nvSpPr>
          <p:cNvPr id="86026" name="Line 3896"/>
          <p:cNvSpPr>
            <a:spLocks noChangeShapeType="1"/>
          </p:cNvSpPr>
          <p:nvPr/>
        </p:nvSpPr>
        <p:spPr bwMode="auto">
          <a:xfrm>
            <a:off x="7312025" y="1300163"/>
            <a:ext cx="0" cy="0"/>
          </a:xfrm>
          <a:prstGeom prst="line">
            <a:avLst/>
          </a:prstGeom>
          <a:noFill/>
          <a:ln w="25400" cap="rnd">
            <a:solidFill>
              <a:srgbClr val="000000"/>
            </a:solidFill>
            <a:round/>
            <a:headEnd/>
            <a:tailEnd/>
          </a:ln>
        </p:spPr>
        <p:txBody>
          <a:bodyPr/>
          <a:lstStyle/>
          <a:p>
            <a:endParaRPr lang="ru-RU" dirty="0"/>
          </a:p>
        </p:txBody>
      </p:sp>
      <p:sp>
        <p:nvSpPr>
          <p:cNvPr id="86027" name="Line 3897"/>
          <p:cNvSpPr>
            <a:spLocks noChangeShapeType="1"/>
          </p:cNvSpPr>
          <p:nvPr/>
        </p:nvSpPr>
        <p:spPr bwMode="auto">
          <a:xfrm>
            <a:off x="7312025" y="1574800"/>
            <a:ext cx="0" cy="0"/>
          </a:xfrm>
          <a:prstGeom prst="line">
            <a:avLst/>
          </a:prstGeom>
          <a:noFill/>
          <a:ln w="25400" cap="rnd">
            <a:solidFill>
              <a:srgbClr val="000000"/>
            </a:solidFill>
            <a:round/>
            <a:headEnd/>
            <a:tailEnd/>
          </a:ln>
        </p:spPr>
        <p:txBody>
          <a:bodyPr/>
          <a:lstStyle/>
          <a:p>
            <a:endParaRPr lang="ru-RU" dirty="0"/>
          </a:p>
        </p:txBody>
      </p:sp>
      <p:sp>
        <p:nvSpPr>
          <p:cNvPr id="86028" name="Line 3898"/>
          <p:cNvSpPr>
            <a:spLocks noChangeShapeType="1"/>
          </p:cNvSpPr>
          <p:nvPr/>
        </p:nvSpPr>
        <p:spPr bwMode="auto">
          <a:xfrm>
            <a:off x="9637713" y="1574800"/>
            <a:ext cx="0" cy="0"/>
          </a:xfrm>
          <a:prstGeom prst="line">
            <a:avLst/>
          </a:prstGeom>
          <a:noFill/>
          <a:ln w="25400" cap="rnd">
            <a:solidFill>
              <a:srgbClr val="000000"/>
            </a:solidFill>
            <a:round/>
            <a:headEnd/>
            <a:tailEnd/>
          </a:ln>
        </p:spPr>
        <p:txBody>
          <a:bodyPr/>
          <a:lstStyle/>
          <a:p>
            <a:endParaRPr lang="ru-RU" dirty="0"/>
          </a:p>
        </p:txBody>
      </p:sp>
      <p:sp>
        <p:nvSpPr>
          <p:cNvPr id="86029" name="Line 3899"/>
          <p:cNvSpPr>
            <a:spLocks noChangeShapeType="1"/>
          </p:cNvSpPr>
          <p:nvPr/>
        </p:nvSpPr>
        <p:spPr bwMode="auto">
          <a:xfrm>
            <a:off x="9637713" y="1849438"/>
            <a:ext cx="0" cy="0"/>
          </a:xfrm>
          <a:prstGeom prst="line">
            <a:avLst/>
          </a:prstGeom>
          <a:noFill/>
          <a:ln w="25400" cap="rnd">
            <a:solidFill>
              <a:srgbClr val="000000"/>
            </a:solidFill>
            <a:round/>
            <a:headEnd/>
            <a:tailEnd/>
          </a:ln>
        </p:spPr>
        <p:txBody>
          <a:bodyPr/>
          <a:lstStyle/>
          <a:p>
            <a:endParaRPr lang="ru-RU" dirty="0"/>
          </a:p>
        </p:txBody>
      </p:sp>
      <p:sp>
        <p:nvSpPr>
          <p:cNvPr id="86030" name="Line 3900"/>
          <p:cNvSpPr>
            <a:spLocks noChangeShapeType="1"/>
          </p:cNvSpPr>
          <p:nvPr/>
        </p:nvSpPr>
        <p:spPr bwMode="auto">
          <a:xfrm>
            <a:off x="11963400" y="1849438"/>
            <a:ext cx="0" cy="0"/>
          </a:xfrm>
          <a:prstGeom prst="line">
            <a:avLst/>
          </a:prstGeom>
          <a:noFill/>
          <a:ln w="25400" cap="rnd">
            <a:solidFill>
              <a:srgbClr val="000000"/>
            </a:solidFill>
            <a:round/>
            <a:headEnd/>
            <a:tailEnd/>
          </a:ln>
        </p:spPr>
        <p:txBody>
          <a:bodyPr/>
          <a:lstStyle/>
          <a:p>
            <a:endParaRPr lang="ru-RU" dirty="0"/>
          </a:p>
        </p:txBody>
      </p:sp>
      <p:sp>
        <p:nvSpPr>
          <p:cNvPr id="86031" name="Line 3911"/>
          <p:cNvSpPr>
            <a:spLocks noChangeShapeType="1"/>
          </p:cNvSpPr>
          <p:nvPr/>
        </p:nvSpPr>
        <p:spPr bwMode="auto">
          <a:xfrm>
            <a:off x="7312025" y="2398713"/>
            <a:ext cx="0" cy="0"/>
          </a:xfrm>
          <a:prstGeom prst="line">
            <a:avLst/>
          </a:prstGeom>
          <a:noFill/>
          <a:ln w="25400" cap="rnd">
            <a:solidFill>
              <a:srgbClr val="000000"/>
            </a:solidFill>
            <a:round/>
            <a:headEnd/>
            <a:tailEnd/>
          </a:ln>
        </p:spPr>
        <p:txBody>
          <a:bodyPr/>
          <a:lstStyle/>
          <a:p>
            <a:endParaRPr lang="ru-RU" dirty="0"/>
          </a:p>
        </p:txBody>
      </p:sp>
      <p:sp>
        <p:nvSpPr>
          <p:cNvPr id="86032" name="Line 3912"/>
          <p:cNvSpPr>
            <a:spLocks noChangeShapeType="1"/>
          </p:cNvSpPr>
          <p:nvPr/>
        </p:nvSpPr>
        <p:spPr bwMode="auto">
          <a:xfrm>
            <a:off x="7312025" y="2673350"/>
            <a:ext cx="0" cy="0"/>
          </a:xfrm>
          <a:prstGeom prst="line">
            <a:avLst/>
          </a:prstGeom>
          <a:noFill/>
          <a:ln w="25400" cap="rnd">
            <a:solidFill>
              <a:srgbClr val="000000"/>
            </a:solidFill>
            <a:round/>
            <a:headEnd/>
            <a:tailEnd/>
          </a:ln>
        </p:spPr>
        <p:txBody>
          <a:bodyPr/>
          <a:lstStyle/>
          <a:p>
            <a:endParaRPr lang="ru-RU" dirty="0"/>
          </a:p>
        </p:txBody>
      </p:sp>
      <p:sp>
        <p:nvSpPr>
          <p:cNvPr id="86033" name="Line 3913"/>
          <p:cNvSpPr>
            <a:spLocks noChangeShapeType="1"/>
          </p:cNvSpPr>
          <p:nvPr/>
        </p:nvSpPr>
        <p:spPr bwMode="auto">
          <a:xfrm>
            <a:off x="9637713" y="2673350"/>
            <a:ext cx="0" cy="0"/>
          </a:xfrm>
          <a:prstGeom prst="line">
            <a:avLst/>
          </a:prstGeom>
          <a:noFill/>
          <a:ln w="25400" cap="rnd">
            <a:solidFill>
              <a:srgbClr val="000000"/>
            </a:solidFill>
            <a:round/>
            <a:headEnd/>
            <a:tailEnd/>
          </a:ln>
        </p:spPr>
        <p:txBody>
          <a:bodyPr/>
          <a:lstStyle/>
          <a:p>
            <a:endParaRPr lang="ru-RU" dirty="0"/>
          </a:p>
        </p:txBody>
      </p:sp>
      <p:sp>
        <p:nvSpPr>
          <p:cNvPr id="86034" name="Line 3914"/>
          <p:cNvSpPr>
            <a:spLocks noChangeShapeType="1"/>
          </p:cNvSpPr>
          <p:nvPr/>
        </p:nvSpPr>
        <p:spPr bwMode="auto">
          <a:xfrm>
            <a:off x="9637713" y="2947988"/>
            <a:ext cx="0" cy="0"/>
          </a:xfrm>
          <a:prstGeom prst="line">
            <a:avLst/>
          </a:prstGeom>
          <a:noFill/>
          <a:ln w="25400" cap="rnd">
            <a:solidFill>
              <a:srgbClr val="000000"/>
            </a:solidFill>
            <a:round/>
            <a:headEnd/>
            <a:tailEnd/>
          </a:ln>
        </p:spPr>
        <p:txBody>
          <a:bodyPr/>
          <a:lstStyle/>
          <a:p>
            <a:endParaRPr lang="ru-RU" dirty="0"/>
          </a:p>
        </p:txBody>
      </p:sp>
      <p:sp>
        <p:nvSpPr>
          <p:cNvPr id="86035" name="Line 3915"/>
          <p:cNvSpPr>
            <a:spLocks noChangeShapeType="1"/>
          </p:cNvSpPr>
          <p:nvPr/>
        </p:nvSpPr>
        <p:spPr bwMode="auto">
          <a:xfrm>
            <a:off x="11963400" y="2947988"/>
            <a:ext cx="0" cy="0"/>
          </a:xfrm>
          <a:prstGeom prst="line">
            <a:avLst/>
          </a:prstGeom>
          <a:noFill/>
          <a:ln w="25400" cap="rnd">
            <a:solidFill>
              <a:srgbClr val="000000"/>
            </a:solidFill>
            <a:round/>
            <a:headEnd/>
            <a:tailEnd/>
          </a:ln>
        </p:spPr>
        <p:txBody>
          <a:bodyPr/>
          <a:lstStyle/>
          <a:p>
            <a:endParaRPr lang="ru-RU" dirty="0"/>
          </a:p>
        </p:txBody>
      </p:sp>
      <p:sp>
        <p:nvSpPr>
          <p:cNvPr id="86036" name="Line 3916"/>
          <p:cNvSpPr>
            <a:spLocks noChangeShapeType="1"/>
          </p:cNvSpPr>
          <p:nvPr/>
        </p:nvSpPr>
        <p:spPr bwMode="auto">
          <a:xfrm>
            <a:off x="11963400" y="3222625"/>
            <a:ext cx="0" cy="0"/>
          </a:xfrm>
          <a:prstGeom prst="line">
            <a:avLst/>
          </a:prstGeom>
          <a:noFill/>
          <a:ln w="25400" cap="rnd">
            <a:solidFill>
              <a:srgbClr val="000000"/>
            </a:solidFill>
            <a:round/>
            <a:headEnd/>
            <a:tailEnd/>
          </a:ln>
        </p:spPr>
        <p:txBody>
          <a:bodyPr/>
          <a:lstStyle/>
          <a:p>
            <a:endParaRPr lang="ru-RU" dirty="0"/>
          </a:p>
        </p:txBody>
      </p:sp>
      <p:sp>
        <p:nvSpPr>
          <p:cNvPr id="86037" name="Line 3934"/>
          <p:cNvSpPr>
            <a:spLocks noChangeShapeType="1"/>
          </p:cNvSpPr>
          <p:nvPr/>
        </p:nvSpPr>
        <p:spPr bwMode="auto">
          <a:xfrm>
            <a:off x="7312025" y="4046538"/>
            <a:ext cx="0" cy="0"/>
          </a:xfrm>
          <a:prstGeom prst="line">
            <a:avLst/>
          </a:prstGeom>
          <a:noFill/>
          <a:ln w="25400" cap="rnd">
            <a:solidFill>
              <a:srgbClr val="000000"/>
            </a:solidFill>
            <a:round/>
            <a:headEnd/>
            <a:tailEnd/>
          </a:ln>
        </p:spPr>
        <p:txBody>
          <a:bodyPr/>
          <a:lstStyle/>
          <a:p>
            <a:endParaRPr lang="ru-RU" dirty="0"/>
          </a:p>
        </p:txBody>
      </p:sp>
      <p:pic>
        <p:nvPicPr>
          <p:cNvPr id="86038" name="Picture 6"/>
          <p:cNvPicPr>
            <a:picLocks noChangeAspect="1" noChangeArrowheads="1"/>
          </p:cNvPicPr>
          <p:nvPr/>
        </p:nvPicPr>
        <p:blipFill>
          <a:blip r:embed="rId2"/>
          <a:srcRect/>
          <a:stretch>
            <a:fillRect/>
          </a:stretch>
        </p:blipFill>
        <p:spPr bwMode="auto">
          <a:xfrm>
            <a:off x="0" y="0"/>
            <a:ext cx="9906000" cy="908050"/>
          </a:xfrm>
          <a:prstGeom prst="rect">
            <a:avLst/>
          </a:prstGeom>
          <a:noFill/>
          <a:ln w="9525">
            <a:noFill/>
            <a:miter lim="800000"/>
            <a:headEnd/>
            <a:tailEnd/>
          </a:ln>
        </p:spPr>
      </p:pic>
      <p:sp>
        <p:nvSpPr>
          <p:cNvPr id="86039" name="Text Box 6937"/>
          <p:cNvSpPr txBox="1">
            <a:spLocks noChangeArrowheads="1"/>
          </p:cNvSpPr>
          <p:nvPr/>
        </p:nvSpPr>
        <p:spPr bwMode="auto">
          <a:xfrm>
            <a:off x="1754188" y="115888"/>
            <a:ext cx="7127875" cy="523220"/>
          </a:xfrm>
          <a:prstGeom prst="rect">
            <a:avLst/>
          </a:prstGeom>
          <a:noFill/>
          <a:ln w="9525">
            <a:noFill/>
            <a:miter lim="800000"/>
            <a:headEnd/>
            <a:tailEnd/>
          </a:ln>
        </p:spPr>
        <p:txBody>
          <a:bodyPr>
            <a:spAutoFit/>
          </a:bodyPr>
          <a:lstStyle/>
          <a:p>
            <a:pPr algn="ctr">
              <a:spcBef>
                <a:spcPct val="50000"/>
              </a:spcBef>
            </a:pPr>
            <a:r>
              <a:rPr lang="ru-RU" sz="2800" b="1" dirty="0">
                <a:solidFill>
                  <a:srgbClr val="000066"/>
                </a:solidFill>
                <a:latin typeface="Times New Roman" pitchFamily="18" charset="0"/>
              </a:rPr>
              <a:t>Межрегиональное операционное УФК</a:t>
            </a:r>
          </a:p>
        </p:txBody>
      </p:sp>
      <p:sp>
        <p:nvSpPr>
          <p:cNvPr id="28" name="TextBox 27"/>
          <p:cNvSpPr txBox="1"/>
          <p:nvPr/>
        </p:nvSpPr>
        <p:spPr>
          <a:xfrm>
            <a:off x="881034" y="917618"/>
            <a:ext cx="8429684" cy="400110"/>
          </a:xfrm>
          <a:prstGeom prst="rect">
            <a:avLst/>
          </a:prstGeom>
          <a:noFill/>
        </p:spPr>
        <p:txBody>
          <a:bodyPr wrap="square" rtlCol="0">
            <a:spAutoFit/>
          </a:bodyPr>
          <a:lstStyle/>
          <a:p>
            <a:pPr algn="ctr"/>
            <a:r>
              <a:rPr lang="ru-RU" sz="2000" b="1" dirty="0" smtClean="0">
                <a:solidFill>
                  <a:srgbClr val="2F06A2"/>
                </a:solidFill>
                <a:latin typeface="Times New Roman" pitchFamily="18" charset="0"/>
                <a:cs typeface="Times New Roman" pitchFamily="18" charset="0"/>
              </a:rPr>
              <a:t>Изменение сроков представления отчетности</a:t>
            </a:r>
            <a:endParaRPr lang="ru-RU" sz="2000" b="1" dirty="0">
              <a:solidFill>
                <a:srgbClr val="2F06A2"/>
              </a:solidFill>
              <a:latin typeface="Times New Roman" pitchFamily="18" charset="0"/>
              <a:cs typeface="Times New Roman" pitchFamily="18" charset="0"/>
            </a:endParaRPr>
          </a:p>
        </p:txBody>
      </p:sp>
      <p:pic>
        <p:nvPicPr>
          <p:cNvPr id="29" name="Picture 2"/>
          <p:cNvPicPr>
            <a:picLocks noChangeAspect="1" noChangeArrowheads="1"/>
          </p:cNvPicPr>
          <p:nvPr/>
        </p:nvPicPr>
        <p:blipFill>
          <a:blip r:embed="rId3"/>
          <a:srcRect/>
          <a:stretch>
            <a:fillRect/>
          </a:stretch>
        </p:blipFill>
        <p:spPr bwMode="auto">
          <a:xfrm>
            <a:off x="0" y="6553200"/>
            <a:ext cx="9906000" cy="304800"/>
          </a:xfrm>
          <a:prstGeom prst="rect">
            <a:avLst/>
          </a:prstGeom>
          <a:noFill/>
          <a:ln w="9525">
            <a:noFill/>
            <a:miter lim="800000"/>
            <a:headEnd/>
            <a:tailEnd/>
          </a:ln>
        </p:spPr>
      </p:pic>
      <p:graphicFrame>
        <p:nvGraphicFramePr>
          <p:cNvPr id="5" name="Таблица 4"/>
          <p:cNvGraphicFramePr>
            <a:graphicFrameLocks noGrp="1"/>
          </p:cNvGraphicFramePr>
          <p:nvPr>
            <p:extLst>
              <p:ext uri="{D42A27DB-BD31-4B8C-83A1-F6EECF244321}">
                <p14:modId xmlns:p14="http://schemas.microsoft.com/office/powerpoint/2010/main" val="1650774615"/>
              </p:ext>
            </p:extLst>
          </p:nvPr>
        </p:nvGraphicFramePr>
        <p:xfrm>
          <a:off x="227475" y="1448779"/>
          <a:ext cx="6734410" cy="4994148"/>
        </p:xfrm>
        <a:graphic>
          <a:graphicData uri="http://schemas.openxmlformats.org/drawingml/2006/table">
            <a:tbl>
              <a:tblPr firstRow="1" firstCol="1" bandRow="1">
                <a:tableStyleId>{5C22544A-7EE6-4342-B048-85BDC9FD1C3A}</a:tableStyleId>
              </a:tblPr>
              <a:tblGrid>
                <a:gridCol w="1921624"/>
                <a:gridCol w="1597995"/>
                <a:gridCol w="1597995"/>
                <a:gridCol w="1616796"/>
              </a:tblGrid>
              <a:tr h="675076">
                <a:tc>
                  <a:txBody>
                    <a:bodyPr/>
                    <a:lstStyle/>
                    <a:p>
                      <a:pPr algn="ctr">
                        <a:lnSpc>
                          <a:spcPct val="115000"/>
                        </a:lnSpc>
                        <a:spcAft>
                          <a:spcPts val="0"/>
                        </a:spcAft>
                      </a:pPr>
                      <a:r>
                        <a:rPr lang="ru-RU" sz="1300" dirty="0">
                          <a:solidFill>
                            <a:schemeClr val="tx1"/>
                          </a:solidFill>
                          <a:effectLst/>
                          <a:latin typeface="Times New Roman" pitchFamily="18" charset="0"/>
                          <a:cs typeface="Times New Roman" pitchFamily="18" charset="0"/>
                        </a:rPr>
                        <a:t>Наименование отчета</a:t>
                      </a:r>
                      <a:endParaRPr lang="ru-RU" sz="1000" dirty="0">
                        <a:solidFill>
                          <a:schemeClr val="tx1"/>
                        </a:solidFill>
                        <a:effectLst/>
                        <a:latin typeface="Times New Roman" pitchFamily="18" charset="0"/>
                        <a:ea typeface="Calibri"/>
                        <a:cs typeface="Times New Roman" pitchFamily="18" charset="0"/>
                      </a:endParaRPr>
                    </a:p>
                  </a:txBody>
                  <a:tcPr marL="63251" marR="63251" marT="0" marB="0"/>
                </a:tc>
                <a:tc>
                  <a:txBody>
                    <a:bodyPr/>
                    <a:lstStyle/>
                    <a:p>
                      <a:pPr algn="ctr">
                        <a:lnSpc>
                          <a:spcPct val="115000"/>
                        </a:lnSpc>
                        <a:spcAft>
                          <a:spcPts val="0"/>
                        </a:spcAft>
                      </a:pPr>
                      <a:r>
                        <a:rPr lang="ru-RU" sz="1300" dirty="0">
                          <a:solidFill>
                            <a:schemeClr val="tx1"/>
                          </a:solidFill>
                          <a:effectLst/>
                          <a:latin typeface="Times New Roman" pitchFamily="18" charset="0"/>
                          <a:cs typeface="Times New Roman" pitchFamily="18" charset="0"/>
                        </a:rPr>
                        <a:t>Сроки представления в 2016 году</a:t>
                      </a:r>
                      <a:endParaRPr lang="ru-RU" sz="1000" dirty="0">
                        <a:solidFill>
                          <a:schemeClr val="tx1"/>
                        </a:solidFill>
                        <a:effectLst/>
                        <a:latin typeface="Times New Roman" pitchFamily="18" charset="0"/>
                        <a:ea typeface="Calibri"/>
                        <a:cs typeface="Times New Roman" pitchFamily="18" charset="0"/>
                      </a:endParaRPr>
                    </a:p>
                  </a:txBody>
                  <a:tcPr marL="63251" marR="63251" marT="0" marB="0"/>
                </a:tc>
                <a:tc>
                  <a:txBody>
                    <a:bodyPr/>
                    <a:lstStyle/>
                    <a:p>
                      <a:pPr algn="ctr">
                        <a:lnSpc>
                          <a:spcPct val="115000"/>
                        </a:lnSpc>
                        <a:spcAft>
                          <a:spcPts val="0"/>
                        </a:spcAft>
                      </a:pPr>
                      <a:r>
                        <a:rPr lang="ru-RU" sz="1300" dirty="0" smtClean="0">
                          <a:solidFill>
                            <a:schemeClr val="tx1"/>
                          </a:solidFill>
                          <a:effectLst/>
                          <a:latin typeface="Times New Roman" pitchFamily="18" charset="0"/>
                          <a:cs typeface="Times New Roman" pitchFamily="18" charset="0"/>
                        </a:rPr>
                        <a:t>Планируемые изменения сроков</a:t>
                      </a:r>
                      <a:endParaRPr lang="ru-RU" sz="1000" dirty="0">
                        <a:solidFill>
                          <a:schemeClr val="tx1"/>
                        </a:solidFill>
                        <a:effectLst/>
                        <a:latin typeface="Times New Roman" pitchFamily="18" charset="0"/>
                        <a:ea typeface="Calibri"/>
                        <a:cs typeface="Times New Roman" pitchFamily="18" charset="0"/>
                      </a:endParaRPr>
                    </a:p>
                  </a:txBody>
                  <a:tcPr marL="63251" marR="63251" marT="0" marB="0"/>
                </a:tc>
                <a:tc>
                  <a:txBody>
                    <a:bodyPr/>
                    <a:lstStyle/>
                    <a:p>
                      <a:pPr algn="ctr">
                        <a:lnSpc>
                          <a:spcPct val="115000"/>
                        </a:lnSpc>
                        <a:spcAft>
                          <a:spcPts val="0"/>
                        </a:spcAft>
                      </a:pPr>
                      <a:r>
                        <a:rPr lang="ru-RU" sz="1300" dirty="0">
                          <a:solidFill>
                            <a:schemeClr val="tx1"/>
                          </a:solidFill>
                          <a:effectLst/>
                          <a:latin typeface="Times New Roman" pitchFamily="18" charset="0"/>
                          <a:cs typeface="Times New Roman" pitchFamily="18" charset="0"/>
                        </a:rPr>
                        <a:t>Получатель отчета</a:t>
                      </a:r>
                      <a:endParaRPr lang="ru-RU" sz="1000" dirty="0">
                        <a:solidFill>
                          <a:schemeClr val="tx1"/>
                        </a:solidFill>
                        <a:effectLst/>
                        <a:latin typeface="Times New Roman" pitchFamily="18" charset="0"/>
                        <a:ea typeface="Calibri"/>
                        <a:cs typeface="Times New Roman" pitchFamily="18" charset="0"/>
                      </a:endParaRPr>
                    </a:p>
                  </a:txBody>
                  <a:tcPr marL="63251" marR="63251" marT="0" marB="0"/>
                </a:tc>
              </a:tr>
              <a:tr h="3141912">
                <a:tc>
                  <a:txBody>
                    <a:bodyPr/>
                    <a:lstStyle/>
                    <a:p>
                      <a:pPr>
                        <a:lnSpc>
                          <a:spcPct val="115000"/>
                        </a:lnSpc>
                        <a:spcAft>
                          <a:spcPts val="0"/>
                        </a:spcAft>
                      </a:pPr>
                      <a:r>
                        <a:rPr lang="ru-RU" sz="1300" dirty="0">
                          <a:solidFill>
                            <a:schemeClr val="tx1"/>
                          </a:solidFill>
                          <a:effectLst/>
                          <a:latin typeface="Times New Roman" pitchFamily="18" charset="0"/>
                          <a:cs typeface="Times New Roman" pitchFamily="18" charset="0"/>
                        </a:rPr>
                        <a:t>Консолидированный отчет о кассовых поступлениях и выбытиях (ф.0503152)</a:t>
                      </a:r>
                      <a:r>
                        <a:rPr lang="ru-RU" sz="1600" dirty="0">
                          <a:solidFill>
                            <a:schemeClr val="tx1"/>
                          </a:solidFill>
                          <a:effectLst/>
                          <a:latin typeface="Times New Roman" pitchFamily="18" charset="0"/>
                          <a:cs typeface="Times New Roman" pitchFamily="18" charset="0"/>
                        </a:rPr>
                        <a:t>*</a:t>
                      </a:r>
                      <a:endParaRPr lang="ru-RU" sz="1600" dirty="0">
                        <a:solidFill>
                          <a:schemeClr val="tx1"/>
                        </a:solidFill>
                        <a:effectLst/>
                        <a:latin typeface="Times New Roman" pitchFamily="18" charset="0"/>
                        <a:ea typeface="Calibri"/>
                        <a:cs typeface="Times New Roman" pitchFamily="18" charset="0"/>
                      </a:endParaRPr>
                    </a:p>
                  </a:txBody>
                  <a:tcPr marL="63251" marR="63251" marT="0" marB="0"/>
                </a:tc>
                <a:tc>
                  <a:txBody>
                    <a:bodyPr/>
                    <a:lstStyle/>
                    <a:p>
                      <a:pPr algn="ctr">
                        <a:lnSpc>
                          <a:spcPct val="115000"/>
                        </a:lnSpc>
                        <a:spcAft>
                          <a:spcPts val="0"/>
                        </a:spcAft>
                      </a:pPr>
                      <a:r>
                        <a:rPr lang="ru-RU" sz="1300" dirty="0">
                          <a:solidFill>
                            <a:schemeClr val="tx1"/>
                          </a:solidFill>
                          <a:effectLst/>
                          <a:latin typeface="Times New Roman" pitchFamily="18" charset="0"/>
                          <a:cs typeface="Times New Roman" pitchFamily="18" charset="0"/>
                        </a:rPr>
                        <a:t>Ежемесячно;</a:t>
                      </a:r>
                      <a:endParaRPr lang="ru-RU" sz="1000" dirty="0">
                        <a:solidFill>
                          <a:schemeClr val="tx1"/>
                        </a:solidFill>
                        <a:effectLst/>
                        <a:latin typeface="Times New Roman" pitchFamily="18" charset="0"/>
                        <a:cs typeface="Times New Roman" pitchFamily="18" charset="0"/>
                      </a:endParaRPr>
                    </a:p>
                    <a:p>
                      <a:pPr algn="ctr">
                        <a:lnSpc>
                          <a:spcPct val="115000"/>
                        </a:lnSpc>
                        <a:spcAft>
                          <a:spcPts val="0"/>
                        </a:spcAft>
                      </a:pPr>
                      <a:r>
                        <a:rPr lang="ru-RU" sz="1300" dirty="0">
                          <a:solidFill>
                            <a:schemeClr val="tx1"/>
                          </a:solidFill>
                          <a:effectLst/>
                          <a:latin typeface="Times New Roman" pitchFamily="18" charset="0"/>
                          <a:cs typeface="Times New Roman" pitchFamily="18" charset="0"/>
                        </a:rPr>
                        <a:t>второй рабочий день месяца, следующий за отчетным</a:t>
                      </a:r>
                      <a:endParaRPr lang="ru-RU" sz="1000" dirty="0">
                        <a:solidFill>
                          <a:schemeClr val="tx1"/>
                        </a:solidFill>
                        <a:effectLst/>
                        <a:latin typeface="Times New Roman" pitchFamily="18" charset="0"/>
                        <a:cs typeface="Times New Roman" pitchFamily="18" charset="0"/>
                      </a:endParaRPr>
                    </a:p>
                    <a:p>
                      <a:pPr algn="ctr">
                        <a:lnSpc>
                          <a:spcPct val="115000"/>
                        </a:lnSpc>
                        <a:spcAft>
                          <a:spcPts val="0"/>
                        </a:spcAft>
                      </a:pPr>
                      <a:r>
                        <a:rPr lang="ru-RU" sz="1300" dirty="0">
                          <a:solidFill>
                            <a:schemeClr val="tx1"/>
                          </a:solidFill>
                          <a:effectLst/>
                          <a:latin typeface="Times New Roman" pitchFamily="18" charset="0"/>
                          <a:cs typeface="Times New Roman" pitchFamily="18" charset="0"/>
                        </a:rPr>
                        <a:t>(предварительно),</a:t>
                      </a:r>
                      <a:endParaRPr lang="ru-RU" sz="1000" dirty="0">
                        <a:solidFill>
                          <a:schemeClr val="tx1"/>
                        </a:solidFill>
                        <a:effectLst/>
                        <a:latin typeface="Times New Roman" pitchFamily="18" charset="0"/>
                        <a:cs typeface="Times New Roman" pitchFamily="18" charset="0"/>
                      </a:endParaRPr>
                    </a:p>
                    <a:p>
                      <a:pPr algn="ctr">
                        <a:lnSpc>
                          <a:spcPct val="115000"/>
                        </a:lnSpc>
                        <a:spcAft>
                          <a:spcPts val="0"/>
                        </a:spcAft>
                      </a:pPr>
                      <a:r>
                        <a:rPr lang="ru-RU" sz="1300" dirty="0">
                          <a:solidFill>
                            <a:schemeClr val="tx1"/>
                          </a:solidFill>
                          <a:effectLst/>
                          <a:latin typeface="Times New Roman" pitchFamily="18" charset="0"/>
                          <a:cs typeface="Times New Roman" pitchFamily="18" charset="0"/>
                        </a:rPr>
                        <a:t>10 числа месяца, следующего за отчетным</a:t>
                      </a:r>
                      <a:endParaRPr lang="ru-RU" sz="1000" dirty="0">
                        <a:solidFill>
                          <a:schemeClr val="tx1"/>
                        </a:solidFill>
                        <a:effectLst/>
                        <a:latin typeface="Times New Roman" pitchFamily="18" charset="0"/>
                        <a:cs typeface="Times New Roman" pitchFamily="18" charset="0"/>
                      </a:endParaRPr>
                    </a:p>
                    <a:p>
                      <a:pPr algn="ctr">
                        <a:lnSpc>
                          <a:spcPct val="115000"/>
                        </a:lnSpc>
                        <a:spcAft>
                          <a:spcPts val="0"/>
                        </a:spcAft>
                      </a:pPr>
                      <a:r>
                        <a:rPr lang="ru-RU" sz="1300" dirty="0">
                          <a:solidFill>
                            <a:schemeClr val="tx1"/>
                          </a:solidFill>
                          <a:effectLst/>
                          <a:latin typeface="Times New Roman" pitchFamily="18" charset="0"/>
                          <a:cs typeface="Times New Roman" pitchFamily="18" charset="0"/>
                        </a:rPr>
                        <a:t>(окончательно)</a:t>
                      </a:r>
                      <a:endParaRPr lang="ru-RU" sz="1000" dirty="0">
                        <a:solidFill>
                          <a:schemeClr val="tx1"/>
                        </a:solidFill>
                        <a:effectLst/>
                        <a:latin typeface="Times New Roman" pitchFamily="18" charset="0"/>
                        <a:cs typeface="Times New Roman" pitchFamily="18" charset="0"/>
                      </a:endParaRPr>
                    </a:p>
                    <a:p>
                      <a:pPr algn="ctr">
                        <a:lnSpc>
                          <a:spcPct val="115000"/>
                        </a:lnSpc>
                        <a:spcAft>
                          <a:spcPts val="0"/>
                        </a:spcAft>
                      </a:pPr>
                      <a:r>
                        <a:rPr lang="ru-RU" sz="1300" dirty="0" smtClean="0">
                          <a:solidFill>
                            <a:schemeClr val="tx1"/>
                          </a:solidFill>
                          <a:effectLst/>
                          <a:latin typeface="Times New Roman" pitchFamily="18" charset="0"/>
                          <a:cs typeface="Times New Roman" pitchFamily="18" charset="0"/>
                        </a:rPr>
                        <a:t>Еженедельно -</a:t>
                      </a:r>
                    </a:p>
                    <a:p>
                      <a:pPr algn="ctr">
                        <a:lnSpc>
                          <a:spcPct val="115000"/>
                        </a:lnSpc>
                        <a:spcAft>
                          <a:spcPts val="0"/>
                        </a:spcAft>
                      </a:pPr>
                      <a:r>
                        <a:rPr lang="ru-RU" sz="1300" dirty="0" smtClean="0">
                          <a:solidFill>
                            <a:schemeClr val="tx1"/>
                          </a:solidFill>
                          <a:effectLst/>
                          <a:latin typeface="Times New Roman" pitchFamily="18" charset="0"/>
                          <a:ea typeface="Calibri"/>
                          <a:cs typeface="Times New Roman" pitchFamily="18" charset="0"/>
                        </a:rPr>
                        <a:t>по вторникам</a:t>
                      </a:r>
                      <a:endParaRPr lang="ru-RU" sz="1000" dirty="0">
                        <a:solidFill>
                          <a:schemeClr val="tx1"/>
                        </a:solidFill>
                        <a:effectLst/>
                        <a:latin typeface="Times New Roman" pitchFamily="18" charset="0"/>
                        <a:ea typeface="Calibri"/>
                        <a:cs typeface="Times New Roman" pitchFamily="18" charset="0"/>
                      </a:endParaRPr>
                    </a:p>
                  </a:txBody>
                  <a:tcPr marL="63251" marR="63251" marT="0" marB="0"/>
                </a:tc>
                <a:tc>
                  <a:txBody>
                    <a:bodyPr/>
                    <a:lstStyle/>
                    <a:p>
                      <a:pPr algn="ctr">
                        <a:lnSpc>
                          <a:spcPct val="115000"/>
                        </a:lnSpc>
                        <a:spcAft>
                          <a:spcPts val="0"/>
                        </a:spcAft>
                      </a:pPr>
                      <a:r>
                        <a:rPr lang="ru-RU" sz="1300" dirty="0">
                          <a:solidFill>
                            <a:schemeClr val="tx1"/>
                          </a:solidFill>
                          <a:effectLst/>
                          <a:latin typeface="Times New Roman" pitchFamily="18" charset="0"/>
                          <a:cs typeface="Times New Roman" pitchFamily="18" charset="0"/>
                        </a:rPr>
                        <a:t>Ежемесячно;</a:t>
                      </a:r>
                      <a:endParaRPr lang="ru-RU" sz="1000" dirty="0">
                        <a:solidFill>
                          <a:schemeClr val="tx1"/>
                        </a:solidFill>
                        <a:effectLst/>
                        <a:latin typeface="Times New Roman" pitchFamily="18" charset="0"/>
                        <a:cs typeface="Times New Roman" pitchFamily="18" charset="0"/>
                      </a:endParaRPr>
                    </a:p>
                    <a:p>
                      <a:pPr algn="ctr">
                        <a:lnSpc>
                          <a:spcPct val="115000"/>
                        </a:lnSpc>
                        <a:spcAft>
                          <a:spcPts val="0"/>
                        </a:spcAft>
                      </a:pPr>
                      <a:r>
                        <a:rPr lang="ru-RU" sz="1300" dirty="0">
                          <a:solidFill>
                            <a:schemeClr val="tx1"/>
                          </a:solidFill>
                          <a:effectLst/>
                          <a:latin typeface="Times New Roman" pitchFamily="18" charset="0"/>
                          <a:cs typeface="Times New Roman" pitchFamily="18" charset="0"/>
                        </a:rPr>
                        <a:t>второй рабочий день месяца, следующий за отчетным</a:t>
                      </a:r>
                      <a:endParaRPr lang="ru-RU" sz="1000" dirty="0">
                        <a:solidFill>
                          <a:schemeClr val="tx1"/>
                        </a:solidFill>
                        <a:effectLst/>
                        <a:latin typeface="Times New Roman" pitchFamily="18" charset="0"/>
                        <a:cs typeface="Times New Roman" pitchFamily="18" charset="0"/>
                      </a:endParaRPr>
                    </a:p>
                    <a:p>
                      <a:pPr algn="ctr">
                        <a:lnSpc>
                          <a:spcPct val="115000"/>
                        </a:lnSpc>
                        <a:spcAft>
                          <a:spcPts val="0"/>
                        </a:spcAft>
                      </a:pPr>
                      <a:r>
                        <a:rPr lang="ru-RU" sz="1300" dirty="0">
                          <a:solidFill>
                            <a:schemeClr val="tx1"/>
                          </a:solidFill>
                          <a:effectLst/>
                          <a:latin typeface="Times New Roman" pitchFamily="18" charset="0"/>
                          <a:cs typeface="Times New Roman" pitchFamily="18" charset="0"/>
                        </a:rPr>
                        <a:t>(предварительно),</a:t>
                      </a:r>
                      <a:endParaRPr lang="ru-RU" sz="1000" dirty="0">
                        <a:solidFill>
                          <a:schemeClr val="tx1"/>
                        </a:solidFill>
                        <a:effectLst/>
                        <a:latin typeface="Times New Roman" pitchFamily="18" charset="0"/>
                        <a:cs typeface="Times New Roman" pitchFamily="18" charset="0"/>
                      </a:endParaRPr>
                    </a:p>
                    <a:p>
                      <a:pPr algn="ctr">
                        <a:lnSpc>
                          <a:spcPct val="115000"/>
                        </a:lnSpc>
                        <a:spcAft>
                          <a:spcPts val="0"/>
                        </a:spcAft>
                      </a:pPr>
                      <a:r>
                        <a:rPr lang="ru-RU" sz="1300" dirty="0">
                          <a:solidFill>
                            <a:schemeClr val="tx1"/>
                          </a:solidFill>
                          <a:effectLst/>
                          <a:latin typeface="Times New Roman" pitchFamily="18" charset="0"/>
                          <a:cs typeface="Times New Roman" pitchFamily="18" charset="0"/>
                        </a:rPr>
                        <a:t>10 числа месяца, следующего за отчетным</a:t>
                      </a:r>
                      <a:endParaRPr lang="ru-RU" sz="1000" dirty="0">
                        <a:solidFill>
                          <a:schemeClr val="tx1"/>
                        </a:solidFill>
                        <a:effectLst/>
                        <a:latin typeface="Times New Roman" pitchFamily="18" charset="0"/>
                        <a:cs typeface="Times New Roman" pitchFamily="18" charset="0"/>
                      </a:endParaRPr>
                    </a:p>
                    <a:p>
                      <a:pPr algn="ctr">
                        <a:lnSpc>
                          <a:spcPct val="115000"/>
                        </a:lnSpc>
                        <a:spcAft>
                          <a:spcPts val="0"/>
                        </a:spcAft>
                      </a:pPr>
                      <a:r>
                        <a:rPr lang="ru-RU" sz="1300" dirty="0">
                          <a:solidFill>
                            <a:schemeClr val="tx1"/>
                          </a:solidFill>
                          <a:effectLst/>
                          <a:latin typeface="Times New Roman" pitchFamily="18" charset="0"/>
                          <a:cs typeface="Times New Roman" pitchFamily="18" charset="0"/>
                        </a:rPr>
                        <a:t>(окончательно)</a:t>
                      </a:r>
                      <a:endParaRPr lang="ru-RU" sz="1000" dirty="0">
                        <a:solidFill>
                          <a:schemeClr val="tx1"/>
                        </a:solidFill>
                        <a:effectLst/>
                        <a:latin typeface="Times New Roman" pitchFamily="18" charset="0"/>
                        <a:cs typeface="Times New Roman" pitchFamily="18" charset="0"/>
                      </a:endParaRPr>
                    </a:p>
                    <a:p>
                      <a:pPr algn="ctr">
                        <a:lnSpc>
                          <a:spcPct val="115000"/>
                        </a:lnSpc>
                        <a:spcAft>
                          <a:spcPts val="0"/>
                        </a:spcAft>
                      </a:pPr>
                      <a:r>
                        <a:rPr lang="ru-RU" sz="1300" dirty="0">
                          <a:solidFill>
                            <a:schemeClr val="tx1"/>
                          </a:solidFill>
                          <a:effectLst/>
                          <a:latin typeface="Times New Roman" pitchFamily="18" charset="0"/>
                          <a:cs typeface="Times New Roman" pitchFamily="18" charset="0"/>
                        </a:rPr>
                        <a:t>Еженедельно </a:t>
                      </a:r>
                      <a:r>
                        <a:rPr lang="ru-RU" sz="1300" dirty="0" smtClean="0">
                          <a:solidFill>
                            <a:schemeClr val="tx1"/>
                          </a:solidFill>
                          <a:effectLst/>
                          <a:latin typeface="Times New Roman" pitchFamily="18" charset="0"/>
                          <a:cs typeface="Times New Roman" pitchFamily="18" charset="0"/>
                        </a:rPr>
                        <a:t>–</a:t>
                      </a:r>
                    </a:p>
                    <a:p>
                      <a:pPr algn="ctr">
                        <a:lnSpc>
                          <a:spcPct val="115000"/>
                        </a:lnSpc>
                        <a:spcAft>
                          <a:spcPts val="0"/>
                        </a:spcAft>
                      </a:pPr>
                      <a:r>
                        <a:rPr lang="ru-RU" sz="1300" dirty="0" smtClean="0">
                          <a:solidFill>
                            <a:schemeClr val="tx1"/>
                          </a:solidFill>
                          <a:effectLst/>
                          <a:latin typeface="Times New Roman" pitchFamily="18" charset="0"/>
                          <a:cs typeface="Times New Roman" pitchFamily="18" charset="0"/>
                        </a:rPr>
                        <a:t>по вторникам </a:t>
                      </a:r>
                      <a:endParaRPr lang="ru-RU" sz="1000" dirty="0">
                        <a:solidFill>
                          <a:schemeClr val="tx1"/>
                        </a:solidFill>
                        <a:effectLst/>
                        <a:latin typeface="Times New Roman" pitchFamily="18" charset="0"/>
                        <a:cs typeface="Times New Roman" pitchFamily="18" charset="0"/>
                      </a:endParaRPr>
                    </a:p>
                    <a:p>
                      <a:pPr algn="ctr">
                        <a:lnSpc>
                          <a:spcPct val="115000"/>
                        </a:lnSpc>
                        <a:spcAft>
                          <a:spcPts val="0"/>
                        </a:spcAft>
                      </a:pPr>
                      <a:r>
                        <a:rPr lang="ru-RU" sz="1300" dirty="0">
                          <a:solidFill>
                            <a:srgbClr val="C00000"/>
                          </a:solidFill>
                          <a:effectLst/>
                          <a:latin typeface="Times New Roman" pitchFamily="18" charset="0"/>
                          <a:cs typeface="Times New Roman" pitchFamily="18" charset="0"/>
                        </a:rPr>
                        <a:t>до 16-00 </a:t>
                      </a:r>
                      <a:r>
                        <a:rPr lang="ru-RU" sz="1300" dirty="0" smtClean="0">
                          <a:solidFill>
                            <a:srgbClr val="C00000"/>
                          </a:solidFill>
                          <a:effectLst/>
                          <a:latin typeface="Times New Roman" pitchFamily="18" charset="0"/>
                          <a:cs typeface="Times New Roman" pitchFamily="18" charset="0"/>
                        </a:rPr>
                        <a:t>по московскому</a:t>
                      </a:r>
                      <a:r>
                        <a:rPr lang="ru-RU" sz="1300" baseline="0" dirty="0" smtClean="0">
                          <a:solidFill>
                            <a:srgbClr val="C00000"/>
                          </a:solidFill>
                          <a:effectLst/>
                          <a:latin typeface="Times New Roman" pitchFamily="18" charset="0"/>
                          <a:cs typeface="Times New Roman" pitchFamily="18" charset="0"/>
                        </a:rPr>
                        <a:t> времени</a:t>
                      </a:r>
                      <a:r>
                        <a:rPr lang="ru-RU" sz="1300" dirty="0" smtClean="0">
                          <a:solidFill>
                            <a:srgbClr val="C00000"/>
                          </a:solidFill>
                          <a:effectLst/>
                          <a:latin typeface="Times New Roman" pitchFamily="18" charset="0"/>
                          <a:cs typeface="Times New Roman" pitchFamily="18" charset="0"/>
                        </a:rPr>
                        <a:t>.</a:t>
                      </a:r>
                      <a:endParaRPr lang="ru-RU" sz="1000" dirty="0">
                        <a:solidFill>
                          <a:srgbClr val="C00000"/>
                        </a:solidFill>
                        <a:effectLst/>
                        <a:latin typeface="Times New Roman" pitchFamily="18" charset="0"/>
                        <a:cs typeface="Times New Roman" pitchFamily="18" charset="0"/>
                      </a:endParaRPr>
                    </a:p>
                    <a:p>
                      <a:pPr algn="ctr">
                        <a:lnSpc>
                          <a:spcPct val="115000"/>
                        </a:lnSpc>
                        <a:spcAft>
                          <a:spcPts val="0"/>
                        </a:spcAft>
                      </a:pPr>
                      <a:r>
                        <a:rPr lang="ru-RU" sz="1300" dirty="0">
                          <a:solidFill>
                            <a:schemeClr val="tx1"/>
                          </a:solidFill>
                          <a:effectLst/>
                          <a:latin typeface="Times New Roman" pitchFamily="18" charset="0"/>
                          <a:cs typeface="Times New Roman" pitchFamily="18" charset="0"/>
                        </a:rPr>
                        <a:t> </a:t>
                      </a:r>
                      <a:endParaRPr lang="ru-RU" sz="1000" dirty="0">
                        <a:solidFill>
                          <a:schemeClr val="tx1"/>
                        </a:solidFill>
                        <a:effectLst/>
                        <a:latin typeface="Times New Roman" pitchFamily="18" charset="0"/>
                        <a:ea typeface="Calibri"/>
                        <a:cs typeface="Times New Roman" pitchFamily="18" charset="0"/>
                      </a:endParaRPr>
                    </a:p>
                  </a:txBody>
                  <a:tcPr marL="63251" marR="63251" marT="0" marB="0"/>
                </a:tc>
                <a:tc>
                  <a:txBody>
                    <a:bodyPr/>
                    <a:lstStyle/>
                    <a:p>
                      <a:pPr algn="just">
                        <a:lnSpc>
                          <a:spcPct val="115000"/>
                        </a:lnSpc>
                        <a:spcAft>
                          <a:spcPts val="0"/>
                        </a:spcAft>
                      </a:pPr>
                      <a:r>
                        <a:rPr lang="ru-RU" sz="1300" dirty="0">
                          <a:solidFill>
                            <a:schemeClr val="tx1"/>
                          </a:solidFill>
                          <a:effectLst/>
                          <a:latin typeface="Times New Roman" pitchFamily="18" charset="0"/>
                          <a:cs typeface="Times New Roman" pitchFamily="18" charset="0"/>
                        </a:rPr>
                        <a:t>Межрегиональное операционное УФК</a:t>
                      </a:r>
                      <a:endParaRPr lang="ru-RU" sz="1000" dirty="0">
                        <a:solidFill>
                          <a:schemeClr val="tx1"/>
                        </a:solidFill>
                        <a:effectLst/>
                        <a:latin typeface="Times New Roman" pitchFamily="18" charset="0"/>
                        <a:ea typeface="Calibri"/>
                        <a:cs typeface="Times New Roman" pitchFamily="18" charset="0"/>
                      </a:endParaRPr>
                    </a:p>
                  </a:txBody>
                  <a:tcPr marL="63251" marR="63251" marT="0" marB="0"/>
                </a:tc>
              </a:tr>
              <a:tr h="902991">
                <a:tc>
                  <a:txBody>
                    <a:bodyPr/>
                    <a:lstStyle/>
                    <a:p>
                      <a:pPr>
                        <a:lnSpc>
                          <a:spcPct val="115000"/>
                        </a:lnSpc>
                        <a:spcAft>
                          <a:spcPts val="0"/>
                        </a:spcAft>
                      </a:pPr>
                      <a:r>
                        <a:rPr lang="ru-RU" sz="1300" dirty="0">
                          <a:solidFill>
                            <a:schemeClr val="tx1"/>
                          </a:solidFill>
                          <a:effectLst/>
                          <a:latin typeface="Times New Roman" pitchFamily="18" charset="0"/>
                          <a:cs typeface="Times New Roman" pitchFamily="18" charset="0"/>
                        </a:rPr>
                        <a:t>Справка по консолидируемым расчетам (ф. 0503125)</a:t>
                      </a:r>
                      <a:endParaRPr lang="ru-RU" sz="1000" dirty="0">
                        <a:solidFill>
                          <a:schemeClr val="tx1"/>
                        </a:solidFill>
                        <a:effectLst/>
                        <a:latin typeface="Times New Roman" pitchFamily="18" charset="0"/>
                        <a:ea typeface="Calibri"/>
                        <a:cs typeface="Times New Roman" pitchFamily="18" charset="0"/>
                      </a:endParaRPr>
                    </a:p>
                  </a:txBody>
                  <a:tcPr marL="63251" marR="63251" marT="0" marB="0"/>
                </a:tc>
                <a:tc>
                  <a:txBody>
                    <a:bodyPr/>
                    <a:lstStyle/>
                    <a:p>
                      <a:pPr algn="ctr">
                        <a:lnSpc>
                          <a:spcPct val="115000"/>
                        </a:lnSpc>
                        <a:spcAft>
                          <a:spcPts val="0"/>
                        </a:spcAft>
                      </a:pPr>
                      <a:r>
                        <a:rPr lang="ru-RU" sz="1300" dirty="0">
                          <a:solidFill>
                            <a:schemeClr val="tx1"/>
                          </a:solidFill>
                          <a:effectLst/>
                          <a:latin typeface="Times New Roman" pitchFamily="18" charset="0"/>
                          <a:cs typeface="Times New Roman" pitchFamily="18" charset="0"/>
                        </a:rPr>
                        <a:t>Ежемесячно;</a:t>
                      </a:r>
                      <a:endParaRPr lang="ru-RU" sz="1000" dirty="0">
                        <a:solidFill>
                          <a:schemeClr val="tx1"/>
                        </a:solidFill>
                        <a:effectLst/>
                        <a:latin typeface="Times New Roman" pitchFamily="18" charset="0"/>
                        <a:cs typeface="Times New Roman" pitchFamily="18" charset="0"/>
                      </a:endParaRPr>
                    </a:p>
                    <a:p>
                      <a:pPr algn="ctr">
                        <a:lnSpc>
                          <a:spcPct val="115000"/>
                        </a:lnSpc>
                        <a:spcAft>
                          <a:spcPts val="0"/>
                        </a:spcAft>
                      </a:pPr>
                      <a:r>
                        <a:rPr lang="ru-RU" sz="1300" dirty="0">
                          <a:solidFill>
                            <a:schemeClr val="tx1"/>
                          </a:solidFill>
                          <a:effectLst/>
                          <a:latin typeface="Times New Roman" pitchFamily="18" charset="0"/>
                          <a:cs typeface="Times New Roman" pitchFamily="18" charset="0"/>
                        </a:rPr>
                        <a:t>7 числа месяца, следующего за отчетным</a:t>
                      </a:r>
                      <a:endParaRPr lang="ru-RU" sz="1000" dirty="0">
                        <a:solidFill>
                          <a:schemeClr val="tx1"/>
                        </a:solidFill>
                        <a:effectLst/>
                        <a:latin typeface="Times New Roman" pitchFamily="18" charset="0"/>
                        <a:ea typeface="Calibri"/>
                        <a:cs typeface="Times New Roman" pitchFamily="18" charset="0"/>
                      </a:endParaRPr>
                    </a:p>
                  </a:txBody>
                  <a:tcPr marL="63251" marR="63251" marT="0" marB="0"/>
                </a:tc>
                <a:tc>
                  <a:txBody>
                    <a:bodyPr/>
                    <a:lstStyle/>
                    <a:p>
                      <a:pPr algn="ctr">
                        <a:lnSpc>
                          <a:spcPct val="115000"/>
                        </a:lnSpc>
                        <a:spcAft>
                          <a:spcPts val="0"/>
                        </a:spcAft>
                      </a:pPr>
                      <a:r>
                        <a:rPr lang="ru-RU" sz="1300" dirty="0">
                          <a:solidFill>
                            <a:schemeClr val="tx1"/>
                          </a:solidFill>
                          <a:effectLst/>
                          <a:latin typeface="Times New Roman" pitchFamily="18" charset="0"/>
                          <a:cs typeface="Times New Roman" pitchFamily="18" charset="0"/>
                        </a:rPr>
                        <a:t>Ежемесячно;</a:t>
                      </a:r>
                      <a:endParaRPr lang="ru-RU" sz="1000" dirty="0">
                        <a:solidFill>
                          <a:schemeClr val="tx1"/>
                        </a:solidFill>
                        <a:effectLst/>
                        <a:latin typeface="Times New Roman" pitchFamily="18" charset="0"/>
                        <a:cs typeface="Times New Roman" pitchFamily="18" charset="0"/>
                      </a:endParaRPr>
                    </a:p>
                    <a:p>
                      <a:pPr algn="ctr">
                        <a:lnSpc>
                          <a:spcPct val="115000"/>
                        </a:lnSpc>
                        <a:spcAft>
                          <a:spcPts val="0"/>
                        </a:spcAft>
                      </a:pPr>
                      <a:r>
                        <a:rPr lang="ru-RU" sz="1300" dirty="0">
                          <a:solidFill>
                            <a:srgbClr val="C00000"/>
                          </a:solidFill>
                          <a:effectLst/>
                          <a:latin typeface="Times New Roman" pitchFamily="18" charset="0"/>
                          <a:cs typeface="Times New Roman" pitchFamily="18" charset="0"/>
                        </a:rPr>
                        <a:t>3 числа месяца, </a:t>
                      </a:r>
                      <a:r>
                        <a:rPr lang="ru-RU" sz="1300" dirty="0">
                          <a:solidFill>
                            <a:schemeClr val="tx1"/>
                          </a:solidFill>
                          <a:effectLst/>
                          <a:latin typeface="Times New Roman" pitchFamily="18" charset="0"/>
                          <a:cs typeface="Times New Roman" pitchFamily="18" charset="0"/>
                        </a:rPr>
                        <a:t>следующего за отчетным</a:t>
                      </a:r>
                      <a:endParaRPr lang="ru-RU" sz="1000" dirty="0">
                        <a:solidFill>
                          <a:schemeClr val="tx1"/>
                        </a:solidFill>
                        <a:effectLst/>
                        <a:latin typeface="Times New Roman" pitchFamily="18" charset="0"/>
                        <a:ea typeface="Calibri"/>
                        <a:cs typeface="Times New Roman" pitchFamily="18" charset="0"/>
                      </a:endParaRPr>
                    </a:p>
                  </a:txBody>
                  <a:tcPr marL="63251" marR="63251" marT="0" marB="0"/>
                </a:tc>
                <a:tc>
                  <a:txBody>
                    <a:bodyPr/>
                    <a:lstStyle/>
                    <a:p>
                      <a:pPr algn="just">
                        <a:lnSpc>
                          <a:spcPct val="115000"/>
                        </a:lnSpc>
                        <a:spcAft>
                          <a:spcPts val="0"/>
                        </a:spcAft>
                      </a:pPr>
                      <a:r>
                        <a:rPr lang="ru-RU" sz="1300" dirty="0">
                          <a:solidFill>
                            <a:schemeClr val="tx1"/>
                          </a:solidFill>
                          <a:effectLst/>
                          <a:latin typeface="Times New Roman" pitchFamily="18" charset="0"/>
                          <a:cs typeface="Times New Roman" pitchFamily="18" charset="0"/>
                        </a:rPr>
                        <a:t>Межрегиональное операционное УФК</a:t>
                      </a:r>
                      <a:endParaRPr lang="ru-RU" sz="1000" dirty="0">
                        <a:solidFill>
                          <a:schemeClr val="tx1"/>
                        </a:solidFill>
                        <a:effectLst/>
                        <a:latin typeface="Times New Roman" pitchFamily="18" charset="0"/>
                        <a:ea typeface="Calibri"/>
                        <a:cs typeface="Times New Roman" pitchFamily="18" charset="0"/>
                      </a:endParaRPr>
                    </a:p>
                  </a:txBody>
                  <a:tcPr marL="63251" marR="63251" marT="0" marB="0"/>
                </a:tc>
              </a:tr>
            </a:tbl>
          </a:graphicData>
        </a:graphic>
      </p:graphicFrame>
      <p:pic>
        <p:nvPicPr>
          <p:cNvPr id="31" name="Picture 2" descr="C:\Program Files\Microsoft Office\MEDIA\CAGCAT10\j023413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18125" y="4585828"/>
            <a:ext cx="661230" cy="70313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3" descr="R:\22_Отдел отчетности о кассовом исполнении бюджетов\Фигурова\СЛАЙДЫ\ВКС 9-10.09.14\картинки для слайдов\man-with-symbol-04-150x150.png"/>
          <p:cNvPicPr>
            <a:picLocks noChangeAspect="1" noChangeArrowheads="1"/>
          </p:cNvPicPr>
          <p:nvPr/>
        </p:nvPicPr>
        <p:blipFill>
          <a:blip r:embed="rId5"/>
          <a:srcRect/>
          <a:stretch>
            <a:fillRect/>
          </a:stretch>
        </p:blipFill>
        <p:spPr bwMode="auto">
          <a:xfrm>
            <a:off x="7172735" y="1300163"/>
            <a:ext cx="614340" cy="614340"/>
          </a:xfrm>
          <a:prstGeom prst="rect">
            <a:avLst/>
          </a:prstGeom>
          <a:noFill/>
        </p:spPr>
      </p:pic>
      <p:sp>
        <p:nvSpPr>
          <p:cNvPr id="33" name="TextBox 32"/>
          <p:cNvSpPr txBox="1"/>
          <p:nvPr/>
        </p:nvSpPr>
        <p:spPr>
          <a:xfrm>
            <a:off x="7312025" y="1849438"/>
            <a:ext cx="2129831" cy="1200329"/>
          </a:xfrm>
          <a:prstGeom prst="rect">
            <a:avLst/>
          </a:prstGeom>
          <a:noFill/>
        </p:spPr>
        <p:txBody>
          <a:bodyPr wrap="square" rtlCol="0">
            <a:spAutoFit/>
          </a:bodyPr>
          <a:lstStyle/>
          <a:p>
            <a:pPr algn="just"/>
            <a:r>
              <a:rPr lang="ru-RU" sz="1600" dirty="0" smtClean="0">
                <a:latin typeface="Times New Roman" pitchFamily="18" charset="0"/>
                <a:cs typeface="Times New Roman" pitchFamily="18" charset="0"/>
              </a:rPr>
              <a:t>*</a:t>
            </a:r>
            <a:r>
              <a:rPr lang="ru-RU" sz="1400" dirty="0" smtClean="0">
                <a:latin typeface="Times New Roman" pitchFamily="18" charset="0"/>
                <a:cs typeface="Times New Roman" pitchFamily="18" charset="0"/>
              </a:rPr>
              <a:t>В случае совпадения даты </a:t>
            </a:r>
            <a:r>
              <a:rPr lang="ru-RU" sz="1400" b="1" dirty="0" smtClean="0">
                <a:latin typeface="Times New Roman" pitchFamily="18" charset="0"/>
                <a:cs typeface="Times New Roman" pitchFamily="18" charset="0"/>
              </a:rPr>
              <a:t>еженедельного</a:t>
            </a:r>
            <a:r>
              <a:rPr lang="ru-RU" sz="1400" dirty="0" smtClean="0">
                <a:latin typeface="Times New Roman" pitchFamily="18" charset="0"/>
                <a:cs typeface="Times New Roman" pitchFamily="18" charset="0"/>
              </a:rPr>
              <a:t> и </a:t>
            </a:r>
            <a:r>
              <a:rPr lang="ru-RU" sz="1400" b="1" dirty="0" smtClean="0">
                <a:latin typeface="Times New Roman" pitchFamily="18" charset="0"/>
                <a:cs typeface="Times New Roman" pitchFamily="18" charset="0"/>
              </a:rPr>
              <a:t>предварительного</a:t>
            </a:r>
            <a:r>
              <a:rPr lang="ru-RU" sz="1400" dirty="0" smtClean="0">
                <a:latin typeface="Times New Roman" pitchFamily="18" charset="0"/>
                <a:cs typeface="Times New Roman" pitchFamily="18" charset="0"/>
              </a:rPr>
              <a:t> отчетов, еженедельный отчет не представляется.</a:t>
            </a:r>
          </a:p>
        </p:txBody>
      </p:sp>
      <p:cxnSp>
        <p:nvCxnSpPr>
          <p:cNvPr id="8" name="Прямая соединительная линия 7"/>
          <p:cNvCxnSpPr/>
          <p:nvPr/>
        </p:nvCxnSpPr>
        <p:spPr>
          <a:xfrm>
            <a:off x="317485" y="2091543"/>
            <a:ext cx="6030670" cy="7731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42465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Номер слайда 5"/>
          <p:cNvSpPr>
            <a:spLocks noGrp="1"/>
          </p:cNvSpPr>
          <p:nvPr>
            <p:ph type="sldNum" sz="quarter" idx="12"/>
          </p:nvPr>
        </p:nvSpPr>
        <p:spPr/>
        <p:txBody>
          <a:bodyPr/>
          <a:lstStyle/>
          <a:p>
            <a:fld id="{3DE5ABAD-8187-4B4F-8EF3-5FABDE5C1A3D}" type="slidenum">
              <a:rPr lang="ru-RU"/>
              <a:pPr/>
              <a:t>11</a:t>
            </a:fld>
            <a:endParaRPr lang="ru-RU"/>
          </a:p>
        </p:txBody>
      </p:sp>
      <p:sp>
        <p:nvSpPr>
          <p:cNvPr id="86018" name="Line 3866"/>
          <p:cNvSpPr>
            <a:spLocks noChangeShapeType="1"/>
          </p:cNvSpPr>
          <p:nvPr/>
        </p:nvSpPr>
        <p:spPr bwMode="auto">
          <a:xfrm>
            <a:off x="7312025" y="-896938"/>
            <a:ext cx="0" cy="0"/>
          </a:xfrm>
          <a:prstGeom prst="line">
            <a:avLst/>
          </a:prstGeom>
          <a:noFill/>
          <a:ln w="25400" cap="rnd">
            <a:solidFill>
              <a:srgbClr val="000000"/>
            </a:solidFill>
            <a:round/>
            <a:headEnd/>
            <a:tailEnd/>
          </a:ln>
        </p:spPr>
        <p:txBody>
          <a:bodyPr/>
          <a:lstStyle/>
          <a:p>
            <a:endParaRPr lang="ru-RU"/>
          </a:p>
        </p:txBody>
      </p:sp>
      <p:sp>
        <p:nvSpPr>
          <p:cNvPr id="86019" name="Line 3867"/>
          <p:cNvSpPr>
            <a:spLocks noChangeShapeType="1"/>
          </p:cNvSpPr>
          <p:nvPr/>
        </p:nvSpPr>
        <p:spPr bwMode="auto">
          <a:xfrm>
            <a:off x="7312025" y="-622300"/>
            <a:ext cx="0" cy="0"/>
          </a:xfrm>
          <a:prstGeom prst="line">
            <a:avLst/>
          </a:prstGeom>
          <a:noFill/>
          <a:ln w="25400" cap="rnd">
            <a:solidFill>
              <a:srgbClr val="000000"/>
            </a:solidFill>
            <a:round/>
            <a:headEnd/>
            <a:tailEnd/>
          </a:ln>
        </p:spPr>
        <p:txBody>
          <a:bodyPr/>
          <a:lstStyle/>
          <a:p>
            <a:endParaRPr lang="ru-RU"/>
          </a:p>
        </p:txBody>
      </p:sp>
      <p:sp>
        <p:nvSpPr>
          <p:cNvPr id="86020" name="Line 3868"/>
          <p:cNvSpPr>
            <a:spLocks noChangeShapeType="1"/>
          </p:cNvSpPr>
          <p:nvPr/>
        </p:nvSpPr>
        <p:spPr bwMode="auto">
          <a:xfrm>
            <a:off x="9637713" y="-622300"/>
            <a:ext cx="0" cy="0"/>
          </a:xfrm>
          <a:prstGeom prst="line">
            <a:avLst/>
          </a:prstGeom>
          <a:noFill/>
          <a:ln w="25400" cap="rnd">
            <a:solidFill>
              <a:srgbClr val="000000"/>
            </a:solidFill>
            <a:round/>
            <a:headEnd/>
            <a:tailEnd/>
          </a:ln>
        </p:spPr>
        <p:txBody>
          <a:bodyPr/>
          <a:lstStyle/>
          <a:p>
            <a:endParaRPr lang="ru-RU"/>
          </a:p>
        </p:txBody>
      </p:sp>
      <p:sp>
        <p:nvSpPr>
          <p:cNvPr id="86021" name="Line 3877"/>
          <p:cNvSpPr>
            <a:spLocks noChangeShapeType="1"/>
          </p:cNvSpPr>
          <p:nvPr/>
        </p:nvSpPr>
        <p:spPr bwMode="auto">
          <a:xfrm>
            <a:off x="7312025" y="-73025"/>
            <a:ext cx="0" cy="0"/>
          </a:xfrm>
          <a:prstGeom prst="line">
            <a:avLst/>
          </a:prstGeom>
          <a:noFill/>
          <a:ln w="25400" cap="rnd">
            <a:solidFill>
              <a:srgbClr val="000000"/>
            </a:solidFill>
            <a:round/>
            <a:headEnd/>
            <a:tailEnd/>
          </a:ln>
        </p:spPr>
        <p:txBody>
          <a:bodyPr/>
          <a:lstStyle/>
          <a:p>
            <a:endParaRPr lang="ru-RU"/>
          </a:p>
        </p:txBody>
      </p:sp>
      <p:sp>
        <p:nvSpPr>
          <p:cNvPr id="86022" name="Line 3878"/>
          <p:cNvSpPr>
            <a:spLocks noChangeShapeType="1"/>
          </p:cNvSpPr>
          <p:nvPr/>
        </p:nvSpPr>
        <p:spPr bwMode="auto">
          <a:xfrm>
            <a:off x="7312025" y="201613"/>
            <a:ext cx="0" cy="0"/>
          </a:xfrm>
          <a:prstGeom prst="line">
            <a:avLst/>
          </a:prstGeom>
          <a:noFill/>
          <a:ln w="25400" cap="rnd">
            <a:solidFill>
              <a:srgbClr val="000000"/>
            </a:solidFill>
            <a:round/>
            <a:headEnd/>
            <a:tailEnd/>
          </a:ln>
        </p:spPr>
        <p:txBody>
          <a:bodyPr/>
          <a:lstStyle/>
          <a:p>
            <a:endParaRPr lang="ru-RU"/>
          </a:p>
        </p:txBody>
      </p:sp>
      <p:sp>
        <p:nvSpPr>
          <p:cNvPr id="86023" name="Line 3879"/>
          <p:cNvSpPr>
            <a:spLocks noChangeShapeType="1"/>
          </p:cNvSpPr>
          <p:nvPr/>
        </p:nvSpPr>
        <p:spPr bwMode="auto">
          <a:xfrm>
            <a:off x="9637713" y="201613"/>
            <a:ext cx="0" cy="0"/>
          </a:xfrm>
          <a:prstGeom prst="line">
            <a:avLst/>
          </a:prstGeom>
          <a:noFill/>
          <a:ln w="25400" cap="rnd">
            <a:solidFill>
              <a:srgbClr val="000000"/>
            </a:solidFill>
            <a:round/>
            <a:headEnd/>
            <a:tailEnd/>
          </a:ln>
        </p:spPr>
        <p:txBody>
          <a:bodyPr/>
          <a:lstStyle/>
          <a:p>
            <a:endParaRPr lang="ru-RU"/>
          </a:p>
        </p:txBody>
      </p:sp>
      <p:sp>
        <p:nvSpPr>
          <p:cNvPr id="86024" name="Line 3880"/>
          <p:cNvSpPr>
            <a:spLocks noChangeShapeType="1"/>
          </p:cNvSpPr>
          <p:nvPr/>
        </p:nvSpPr>
        <p:spPr bwMode="auto">
          <a:xfrm>
            <a:off x="9637713" y="476250"/>
            <a:ext cx="0" cy="0"/>
          </a:xfrm>
          <a:prstGeom prst="line">
            <a:avLst/>
          </a:prstGeom>
          <a:noFill/>
          <a:ln w="25400" cap="rnd">
            <a:solidFill>
              <a:srgbClr val="000000"/>
            </a:solidFill>
            <a:round/>
            <a:headEnd/>
            <a:tailEnd/>
          </a:ln>
        </p:spPr>
        <p:txBody>
          <a:bodyPr/>
          <a:lstStyle/>
          <a:p>
            <a:endParaRPr lang="ru-RU"/>
          </a:p>
        </p:txBody>
      </p:sp>
      <p:sp>
        <p:nvSpPr>
          <p:cNvPr id="86025" name="Line 3881"/>
          <p:cNvSpPr>
            <a:spLocks noChangeShapeType="1"/>
          </p:cNvSpPr>
          <p:nvPr/>
        </p:nvSpPr>
        <p:spPr bwMode="auto">
          <a:xfrm>
            <a:off x="11963400" y="476250"/>
            <a:ext cx="0" cy="0"/>
          </a:xfrm>
          <a:prstGeom prst="line">
            <a:avLst/>
          </a:prstGeom>
          <a:noFill/>
          <a:ln w="25400" cap="rnd">
            <a:solidFill>
              <a:srgbClr val="000000"/>
            </a:solidFill>
            <a:round/>
            <a:headEnd/>
            <a:tailEnd/>
          </a:ln>
        </p:spPr>
        <p:txBody>
          <a:bodyPr/>
          <a:lstStyle/>
          <a:p>
            <a:endParaRPr lang="ru-RU"/>
          </a:p>
        </p:txBody>
      </p:sp>
      <p:sp>
        <p:nvSpPr>
          <p:cNvPr id="86026" name="Line 3896"/>
          <p:cNvSpPr>
            <a:spLocks noChangeShapeType="1"/>
          </p:cNvSpPr>
          <p:nvPr/>
        </p:nvSpPr>
        <p:spPr bwMode="auto">
          <a:xfrm>
            <a:off x="7312025" y="1300163"/>
            <a:ext cx="0" cy="0"/>
          </a:xfrm>
          <a:prstGeom prst="line">
            <a:avLst/>
          </a:prstGeom>
          <a:noFill/>
          <a:ln w="25400" cap="rnd">
            <a:solidFill>
              <a:srgbClr val="000000"/>
            </a:solidFill>
            <a:round/>
            <a:headEnd/>
            <a:tailEnd/>
          </a:ln>
        </p:spPr>
        <p:txBody>
          <a:bodyPr/>
          <a:lstStyle/>
          <a:p>
            <a:endParaRPr lang="ru-RU"/>
          </a:p>
        </p:txBody>
      </p:sp>
      <p:sp>
        <p:nvSpPr>
          <p:cNvPr id="86027" name="Line 3897"/>
          <p:cNvSpPr>
            <a:spLocks noChangeShapeType="1"/>
          </p:cNvSpPr>
          <p:nvPr/>
        </p:nvSpPr>
        <p:spPr bwMode="auto">
          <a:xfrm>
            <a:off x="7312025" y="1574800"/>
            <a:ext cx="0" cy="0"/>
          </a:xfrm>
          <a:prstGeom prst="line">
            <a:avLst/>
          </a:prstGeom>
          <a:noFill/>
          <a:ln w="25400" cap="rnd">
            <a:solidFill>
              <a:srgbClr val="000000"/>
            </a:solidFill>
            <a:round/>
            <a:headEnd/>
            <a:tailEnd/>
          </a:ln>
        </p:spPr>
        <p:txBody>
          <a:bodyPr/>
          <a:lstStyle/>
          <a:p>
            <a:endParaRPr lang="ru-RU"/>
          </a:p>
        </p:txBody>
      </p:sp>
      <p:sp>
        <p:nvSpPr>
          <p:cNvPr id="86028" name="Line 3898"/>
          <p:cNvSpPr>
            <a:spLocks noChangeShapeType="1"/>
          </p:cNvSpPr>
          <p:nvPr/>
        </p:nvSpPr>
        <p:spPr bwMode="auto">
          <a:xfrm>
            <a:off x="9637713" y="1574800"/>
            <a:ext cx="0" cy="0"/>
          </a:xfrm>
          <a:prstGeom prst="line">
            <a:avLst/>
          </a:prstGeom>
          <a:noFill/>
          <a:ln w="25400" cap="rnd">
            <a:solidFill>
              <a:srgbClr val="000000"/>
            </a:solidFill>
            <a:round/>
            <a:headEnd/>
            <a:tailEnd/>
          </a:ln>
        </p:spPr>
        <p:txBody>
          <a:bodyPr/>
          <a:lstStyle/>
          <a:p>
            <a:endParaRPr lang="ru-RU"/>
          </a:p>
        </p:txBody>
      </p:sp>
      <p:sp>
        <p:nvSpPr>
          <p:cNvPr id="86029" name="Line 3899"/>
          <p:cNvSpPr>
            <a:spLocks noChangeShapeType="1"/>
          </p:cNvSpPr>
          <p:nvPr/>
        </p:nvSpPr>
        <p:spPr bwMode="auto">
          <a:xfrm>
            <a:off x="9637713" y="1849438"/>
            <a:ext cx="0" cy="0"/>
          </a:xfrm>
          <a:prstGeom prst="line">
            <a:avLst/>
          </a:prstGeom>
          <a:noFill/>
          <a:ln w="25400" cap="rnd">
            <a:solidFill>
              <a:srgbClr val="000000"/>
            </a:solidFill>
            <a:round/>
            <a:headEnd/>
            <a:tailEnd/>
          </a:ln>
        </p:spPr>
        <p:txBody>
          <a:bodyPr/>
          <a:lstStyle/>
          <a:p>
            <a:endParaRPr lang="ru-RU"/>
          </a:p>
        </p:txBody>
      </p:sp>
      <p:sp>
        <p:nvSpPr>
          <p:cNvPr id="86030" name="Line 3900"/>
          <p:cNvSpPr>
            <a:spLocks noChangeShapeType="1"/>
          </p:cNvSpPr>
          <p:nvPr/>
        </p:nvSpPr>
        <p:spPr bwMode="auto">
          <a:xfrm>
            <a:off x="11963400" y="1849438"/>
            <a:ext cx="0" cy="0"/>
          </a:xfrm>
          <a:prstGeom prst="line">
            <a:avLst/>
          </a:prstGeom>
          <a:noFill/>
          <a:ln w="25400" cap="rnd">
            <a:solidFill>
              <a:srgbClr val="000000"/>
            </a:solidFill>
            <a:round/>
            <a:headEnd/>
            <a:tailEnd/>
          </a:ln>
        </p:spPr>
        <p:txBody>
          <a:bodyPr/>
          <a:lstStyle/>
          <a:p>
            <a:endParaRPr lang="ru-RU"/>
          </a:p>
        </p:txBody>
      </p:sp>
      <p:sp>
        <p:nvSpPr>
          <p:cNvPr id="86031" name="Line 3911"/>
          <p:cNvSpPr>
            <a:spLocks noChangeShapeType="1"/>
          </p:cNvSpPr>
          <p:nvPr/>
        </p:nvSpPr>
        <p:spPr bwMode="auto">
          <a:xfrm>
            <a:off x="7312025" y="2398713"/>
            <a:ext cx="0" cy="0"/>
          </a:xfrm>
          <a:prstGeom prst="line">
            <a:avLst/>
          </a:prstGeom>
          <a:noFill/>
          <a:ln w="25400" cap="rnd">
            <a:solidFill>
              <a:srgbClr val="000000"/>
            </a:solidFill>
            <a:round/>
            <a:headEnd/>
            <a:tailEnd/>
          </a:ln>
        </p:spPr>
        <p:txBody>
          <a:bodyPr/>
          <a:lstStyle/>
          <a:p>
            <a:endParaRPr lang="ru-RU"/>
          </a:p>
        </p:txBody>
      </p:sp>
      <p:sp>
        <p:nvSpPr>
          <p:cNvPr id="86032" name="Line 3912"/>
          <p:cNvSpPr>
            <a:spLocks noChangeShapeType="1"/>
          </p:cNvSpPr>
          <p:nvPr/>
        </p:nvSpPr>
        <p:spPr bwMode="auto">
          <a:xfrm>
            <a:off x="7312025" y="2673350"/>
            <a:ext cx="0" cy="0"/>
          </a:xfrm>
          <a:prstGeom prst="line">
            <a:avLst/>
          </a:prstGeom>
          <a:noFill/>
          <a:ln w="25400" cap="rnd">
            <a:solidFill>
              <a:srgbClr val="000000"/>
            </a:solidFill>
            <a:round/>
            <a:headEnd/>
            <a:tailEnd/>
          </a:ln>
        </p:spPr>
        <p:txBody>
          <a:bodyPr/>
          <a:lstStyle/>
          <a:p>
            <a:endParaRPr lang="ru-RU"/>
          </a:p>
        </p:txBody>
      </p:sp>
      <p:sp>
        <p:nvSpPr>
          <p:cNvPr id="86033" name="Line 3913"/>
          <p:cNvSpPr>
            <a:spLocks noChangeShapeType="1"/>
          </p:cNvSpPr>
          <p:nvPr/>
        </p:nvSpPr>
        <p:spPr bwMode="auto">
          <a:xfrm>
            <a:off x="9637713" y="2673350"/>
            <a:ext cx="0" cy="0"/>
          </a:xfrm>
          <a:prstGeom prst="line">
            <a:avLst/>
          </a:prstGeom>
          <a:noFill/>
          <a:ln w="25400" cap="rnd">
            <a:solidFill>
              <a:srgbClr val="000000"/>
            </a:solidFill>
            <a:round/>
            <a:headEnd/>
            <a:tailEnd/>
          </a:ln>
        </p:spPr>
        <p:txBody>
          <a:bodyPr/>
          <a:lstStyle/>
          <a:p>
            <a:endParaRPr lang="ru-RU"/>
          </a:p>
        </p:txBody>
      </p:sp>
      <p:sp>
        <p:nvSpPr>
          <p:cNvPr id="86034" name="Line 3914"/>
          <p:cNvSpPr>
            <a:spLocks noChangeShapeType="1"/>
          </p:cNvSpPr>
          <p:nvPr/>
        </p:nvSpPr>
        <p:spPr bwMode="auto">
          <a:xfrm>
            <a:off x="9637713" y="2947988"/>
            <a:ext cx="0" cy="0"/>
          </a:xfrm>
          <a:prstGeom prst="line">
            <a:avLst/>
          </a:prstGeom>
          <a:noFill/>
          <a:ln w="25400" cap="rnd">
            <a:solidFill>
              <a:srgbClr val="000000"/>
            </a:solidFill>
            <a:round/>
            <a:headEnd/>
            <a:tailEnd/>
          </a:ln>
        </p:spPr>
        <p:txBody>
          <a:bodyPr/>
          <a:lstStyle/>
          <a:p>
            <a:endParaRPr lang="ru-RU"/>
          </a:p>
        </p:txBody>
      </p:sp>
      <p:sp>
        <p:nvSpPr>
          <p:cNvPr id="86035" name="Line 3915"/>
          <p:cNvSpPr>
            <a:spLocks noChangeShapeType="1"/>
          </p:cNvSpPr>
          <p:nvPr/>
        </p:nvSpPr>
        <p:spPr bwMode="auto">
          <a:xfrm>
            <a:off x="11963400" y="2947988"/>
            <a:ext cx="0" cy="0"/>
          </a:xfrm>
          <a:prstGeom prst="line">
            <a:avLst/>
          </a:prstGeom>
          <a:noFill/>
          <a:ln w="25400" cap="rnd">
            <a:solidFill>
              <a:srgbClr val="000000"/>
            </a:solidFill>
            <a:round/>
            <a:headEnd/>
            <a:tailEnd/>
          </a:ln>
        </p:spPr>
        <p:txBody>
          <a:bodyPr/>
          <a:lstStyle/>
          <a:p>
            <a:endParaRPr lang="ru-RU"/>
          </a:p>
        </p:txBody>
      </p:sp>
      <p:sp>
        <p:nvSpPr>
          <p:cNvPr id="86036" name="Line 3916"/>
          <p:cNvSpPr>
            <a:spLocks noChangeShapeType="1"/>
          </p:cNvSpPr>
          <p:nvPr/>
        </p:nvSpPr>
        <p:spPr bwMode="auto">
          <a:xfrm>
            <a:off x="11963400" y="3222625"/>
            <a:ext cx="0" cy="0"/>
          </a:xfrm>
          <a:prstGeom prst="line">
            <a:avLst/>
          </a:prstGeom>
          <a:noFill/>
          <a:ln w="25400" cap="rnd">
            <a:solidFill>
              <a:srgbClr val="000000"/>
            </a:solidFill>
            <a:round/>
            <a:headEnd/>
            <a:tailEnd/>
          </a:ln>
        </p:spPr>
        <p:txBody>
          <a:bodyPr/>
          <a:lstStyle/>
          <a:p>
            <a:endParaRPr lang="ru-RU"/>
          </a:p>
        </p:txBody>
      </p:sp>
      <p:sp>
        <p:nvSpPr>
          <p:cNvPr id="86037" name="Line 3934"/>
          <p:cNvSpPr>
            <a:spLocks noChangeShapeType="1"/>
          </p:cNvSpPr>
          <p:nvPr/>
        </p:nvSpPr>
        <p:spPr bwMode="auto">
          <a:xfrm>
            <a:off x="7312025" y="4046538"/>
            <a:ext cx="0" cy="0"/>
          </a:xfrm>
          <a:prstGeom prst="line">
            <a:avLst/>
          </a:prstGeom>
          <a:noFill/>
          <a:ln w="25400" cap="rnd">
            <a:solidFill>
              <a:srgbClr val="000000"/>
            </a:solidFill>
            <a:round/>
            <a:headEnd/>
            <a:tailEnd/>
          </a:ln>
        </p:spPr>
        <p:txBody>
          <a:bodyPr/>
          <a:lstStyle/>
          <a:p>
            <a:endParaRPr lang="ru-RU"/>
          </a:p>
        </p:txBody>
      </p:sp>
      <p:pic>
        <p:nvPicPr>
          <p:cNvPr id="86038" name="Picture 6"/>
          <p:cNvPicPr>
            <a:picLocks noChangeAspect="1" noChangeArrowheads="1"/>
          </p:cNvPicPr>
          <p:nvPr/>
        </p:nvPicPr>
        <p:blipFill>
          <a:blip r:embed="rId2"/>
          <a:srcRect/>
          <a:stretch>
            <a:fillRect/>
          </a:stretch>
        </p:blipFill>
        <p:spPr bwMode="auto">
          <a:xfrm>
            <a:off x="0" y="0"/>
            <a:ext cx="9906000" cy="908050"/>
          </a:xfrm>
          <a:prstGeom prst="rect">
            <a:avLst/>
          </a:prstGeom>
          <a:noFill/>
          <a:ln w="9525">
            <a:noFill/>
            <a:miter lim="800000"/>
            <a:headEnd/>
            <a:tailEnd/>
          </a:ln>
        </p:spPr>
      </p:pic>
      <p:sp>
        <p:nvSpPr>
          <p:cNvPr id="86039" name="Text Box 6937"/>
          <p:cNvSpPr txBox="1">
            <a:spLocks noChangeArrowheads="1"/>
          </p:cNvSpPr>
          <p:nvPr/>
        </p:nvSpPr>
        <p:spPr bwMode="auto">
          <a:xfrm>
            <a:off x="1754188" y="115888"/>
            <a:ext cx="7127875" cy="523220"/>
          </a:xfrm>
          <a:prstGeom prst="rect">
            <a:avLst/>
          </a:prstGeom>
          <a:noFill/>
          <a:ln w="9525">
            <a:noFill/>
            <a:miter lim="800000"/>
            <a:headEnd/>
            <a:tailEnd/>
          </a:ln>
        </p:spPr>
        <p:txBody>
          <a:bodyPr>
            <a:spAutoFit/>
          </a:bodyPr>
          <a:lstStyle/>
          <a:p>
            <a:pPr algn="ctr">
              <a:spcBef>
                <a:spcPct val="50000"/>
              </a:spcBef>
            </a:pPr>
            <a:r>
              <a:rPr lang="ru-RU" sz="2800" b="1" dirty="0">
                <a:solidFill>
                  <a:srgbClr val="000066"/>
                </a:solidFill>
                <a:latin typeface="Times New Roman" pitchFamily="18" charset="0"/>
              </a:rPr>
              <a:t>Межрегиональное операционное УФК</a:t>
            </a:r>
          </a:p>
        </p:txBody>
      </p:sp>
      <p:sp>
        <p:nvSpPr>
          <p:cNvPr id="28" name="TextBox 27"/>
          <p:cNvSpPr txBox="1"/>
          <p:nvPr/>
        </p:nvSpPr>
        <p:spPr>
          <a:xfrm>
            <a:off x="890280" y="1000108"/>
            <a:ext cx="8429684" cy="369332"/>
          </a:xfrm>
          <a:prstGeom prst="rect">
            <a:avLst/>
          </a:prstGeom>
          <a:noFill/>
        </p:spPr>
        <p:txBody>
          <a:bodyPr wrap="square" rtlCol="0">
            <a:spAutoFit/>
          </a:bodyPr>
          <a:lstStyle/>
          <a:p>
            <a:pPr algn="ctr"/>
            <a:r>
              <a:rPr lang="ru-RU" b="1" dirty="0">
                <a:solidFill>
                  <a:srgbClr val="2F06A2"/>
                </a:solidFill>
              </a:rPr>
              <a:t>Отправка бюджетной отчетности </a:t>
            </a:r>
            <a:r>
              <a:rPr lang="ru-RU" b="1" dirty="0" smtClean="0">
                <a:solidFill>
                  <a:srgbClr val="2F06A2"/>
                </a:solidFill>
              </a:rPr>
              <a:t>ТОФК </a:t>
            </a:r>
            <a:r>
              <a:rPr lang="ru-RU" b="1" dirty="0">
                <a:solidFill>
                  <a:srgbClr val="2F06A2"/>
                </a:solidFill>
              </a:rPr>
              <a:t>в </a:t>
            </a:r>
            <a:r>
              <a:rPr lang="ru-RU" b="1" dirty="0" smtClean="0">
                <a:solidFill>
                  <a:srgbClr val="2F06A2"/>
                </a:solidFill>
              </a:rPr>
              <a:t>МОУ </a:t>
            </a:r>
            <a:r>
              <a:rPr lang="ru-RU" b="1" dirty="0">
                <a:solidFill>
                  <a:srgbClr val="2F06A2"/>
                </a:solidFill>
              </a:rPr>
              <a:t>ФК</a:t>
            </a:r>
          </a:p>
        </p:txBody>
      </p:sp>
      <p:pic>
        <p:nvPicPr>
          <p:cNvPr id="134149" name="Picture 5"/>
          <p:cNvPicPr>
            <a:picLocks noChangeAspect="1" noChangeArrowheads="1"/>
          </p:cNvPicPr>
          <p:nvPr/>
        </p:nvPicPr>
        <p:blipFill>
          <a:blip r:embed="rId3"/>
          <a:srcRect/>
          <a:stretch>
            <a:fillRect/>
          </a:stretch>
        </p:blipFill>
        <p:spPr bwMode="auto">
          <a:xfrm>
            <a:off x="497504" y="1369440"/>
            <a:ext cx="5580621" cy="51199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9" name="Picture 2"/>
          <p:cNvPicPr>
            <a:picLocks noChangeAspect="1" noChangeArrowheads="1"/>
          </p:cNvPicPr>
          <p:nvPr/>
        </p:nvPicPr>
        <p:blipFill>
          <a:blip r:embed="rId4"/>
          <a:srcRect/>
          <a:stretch>
            <a:fillRect/>
          </a:stretch>
        </p:blipFill>
        <p:spPr bwMode="auto">
          <a:xfrm>
            <a:off x="0" y="6553200"/>
            <a:ext cx="9906000" cy="304800"/>
          </a:xfrm>
          <a:prstGeom prst="rect">
            <a:avLst/>
          </a:prstGeom>
          <a:noFill/>
          <a:ln w="9525">
            <a:noFill/>
            <a:miter lim="800000"/>
            <a:headEnd/>
            <a:tailEnd/>
          </a:ln>
        </p:spPr>
      </p:pic>
      <p:pic>
        <p:nvPicPr>
          <p:cNvPr id="1027" name="Picture 3" descr="R:\22_Отдел отчетности о кассовом исполнении бюджетов\Фигурова\СЛАЙДЫ\ВКС 9-10.09.14\картинки для слайдов\man-with-symbol-04-150x150.png"/>
          <p:cNvPicPr>
            <a:picLocks noChangeAspect="1" noChangeArrowheads="1"/>
          </p:cNvPicPr>
          <p:nvPr/>
        </p:nvPicPr>
        <p:blipFill>
          <a:blip r:embed="rId5"/>
          <a:srcRect/>
          <a:stretch>
            <a:fillRect/>
          </a:stretch>
        </p:blipFill>
        <p:spPr bwMode="auto">
          <a:xfrm>
            <a:off x="7388975" y="3669855"/>
            <a:ext cx="1428750" cy="1428750"/>
          </a:xfrm>
          <a:prstGeom prst="rect">
            <a:avLst/>
          </a:prstGeom>
          <a:noFill/>
        </p:spPr>
      </p:pic>
      <p:sp>
        <p:nvSpPr>
          <p:cNvPr id="31" name="Скругленная прямоугольная выноска 30"/>
          <p:cNvSpPr/>
          <p:nvPr/>
        </p:nvSpPr>
        <p:spPr>
          <a:xfrm>
            <a:off x="497503" y="4379921"/>
            <a:ext cx="3681401" cy="174204"/>
          </a:xfrm>
          <a:prstGeom prst="wedgeRoundRectCallout">
            <a:avLst>
              <a:gd name="adj1" fmla="val -44358"/>
              <a:gd name="adj2" fmla="val -42001"/>
              <a:gd name="adj3" fmla="val 16667"/>
            </a:avLst>
          </a:prstGeom>
          <a:solidFill>
            <a:srgbClr val="D7C7CC">
              <a:alpha val="51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100" dirty="0">
              <a:solidFill>
                <a:schemeClr val="tx1"/>
              </a:solidFill>
              <a:latin typeface="Times New Roman" panose="02020603050405020304" pitchFamily="18" charset="0"/>
              <a:cs typeface="Times New Roman" panose="02020603050405020304" pitchFamily="18" charset="0"/>
            </a:endParaRPr>
          </a:p>
        </p:txBody>
      </p:sp>
      <p:pic>
        <p:nvPicPr>
          <p:cNvPr id="32"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10" y="3888926"/>
            <a:ext cx="666222" cy="490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 name="Скругленная прямоугольная выноска 32"/>
          <p:cNvSpPr/>
          <p:nvPr/>
        </p:nvSpPr>
        <p:spPr>
          <a:xfrm>
            <a:off x="6663190" y="5229200"/>
            <a:ext cx="2880320" cy="945105"/>
          </a:xfrm>
          <a:prstGeom prst="wedgeRoundRectCallout">
            <a:avLst>
              <a:gd name="adj1" fmla="val -134693"/>
              <a:gd name="adj2" fmla="val -126527"/>
              <a:gd name="adj3" fmla="val 16667"/>
            </a:avLst>
          </a:prstGeom>
          <a:solidFill>
            <a:srgbClr val="D7C7CC">
              <a:alpha val="51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tx1"/>
                </a:solidFill>
                <a:latin typeface="Times New Roman" panose="02020603050405020304" pitchFamily="18" charset="0"/>
                <a:cs typeface="Times New Roman" panose="02020603050405020304" pitchFamily="18" charset="0"/>
              </a:rPr>
              <a:t>«Отправка в закрытый контур «Своды» выполняется  только при направлении отчетности по закрытым каналам связи </a:t>
            </a:r>
            <a:endParaRPr lang="ru-RU" sz="1400" dirty="0">
              <a:solidFill>
                <a:schemeClr val="tx1"/>
              </a:solidFill>
              <a:latin typeface="Times New Roman" panose="02020603050405020304" pitchFamily="18" charset="0"/>
              <a:cs typeface="Times New Roman" panose="02020603050405020304" pitchFamily="18" charset="0"/>
            </a:endParaRPr>
          </a:p>
        </p:txBody>
      </p:sp>
      <p:sp>
        <p:nvSpPr>
          <p:cNvPr id="34" name="Скругленная прямоугольная выноска 33"/>
          <p:cNvSpPr/>
          <p:nvPr/>
        </p:nvSpPr>
        <p:spPr>
          <a:xfrm>
            <a:off x="6757393" y="2398713"/>
            <a:ext cx="2880320" cy="1080121"/>
          </a:xfrm>
          <a:prstGeom prst="wedgeRoundRectCallout">
            <a:avLst>
              <a:gd name="adj1" fmla="val -147006"/>
              <a:gd name="adj2" fmla="val 117308"/>
              <a:gd name="adj3" fmla="val 16667"/>
            </a:avLst>
          </a:prstGeom>
          <a:solidFill>
            <a:srgbClr val="D7C7CC">
              <a:alpha val="51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tx1"/>
                </a:solidFill>
                <a:latin typeface="Times New Roman" panose="02020603050405020304" pitchFamily="18" charset="0"/>
                <a:cs typeface="Times New Roman" panose="02020603050405020304" pitchFamily="18" charset="0"/>
              </a:rPr>
              <a:t>«Отправка в открытый контур»  выполняется при направлении отчетности в ППО АСФК открытого контура</a:t>
            </a:r>
            <a:endParaRPr lang="ru-RU" sz="1400" dirty="0">
              <a:solidFill>
                <a:schemeClr val="tx1"/>
              </a:solidFill>
              <a:latin typeface="Times New Roman" panose="02020603050405020304" pitchFamily="18" charset="0"/>
              <a:cs typeface="Times New Roman" panose="02020603050405020304" pitchFamily="18" charset="0"/>
            </a:endParaRPr>
          </a:p>
        </p:txBody>
      </p:sp>
      <p:sp>
        <p:nvSpPr>
          <p:cNvPr id="35" name="Скругленный прямоугольник 34"/>
          <p:cNvSpPr/>
          <p:nvPr/>
        </p:nvSpPr>
        <p:spPr>
          <a:xfrm>
            <a:off x="674132" y="4170042"/>
            <a:ext cx="3330372" cy="185695"/>
          </a:xfrm>
          <a:prstGeom prst="roundRect">
            <a:avLst>
              <a:gd name="adj" fmla="val 0"/>
            </a:avLst>
          </a:prstGeom>
          <a:noFill/>
          <a:ln>
            <a:solidFill>
              <a:srgbClr val="27058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Tree>
    <p:extLst>
      <p:ext uri="{BB962C8B-B14F-4D97-AF65-F5344CB8AC3E}">
        <p14:creationId xmlns:p14="http://schemas.microsoft.com/office/powerpoint/2010/main" val="3574765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Line 3866"/>
          <p:cNvSpPr>
            <a:spLocks noChangeShapeType="1"/>
          </p:cNvSpPr>
          <p:nvPr/>
        </p:nvSpPr>
        <p:spPr bwMode="auto">
          <a:xfrm>
            <a:off x="7312025" y="-896938"/>
            <a:ext cx="0" cy="0"/>
          </a:xfrm>
          <a:prstGeom prst="line">
            <a:avLst/>
          </a:prstGeom>
          <a:noFill/>
          <a:ln w="25400" cap="rnd">
            <a:solidFill>
              <a:srgbClr val="000000"/>
            </a:solidFill>
            <a:round/>
            <a:headEnd/>
            <a:tailEnd/>
          </a:ln>
        </p:spPr>
        <p:txBody>
          <a:bodyPr/>
          <a:lstStyle/>
          <a:p>
            <a:endParaRPr lang="ru-RU" dirty="0"/>
          </a:p>
        </p:txBody>
      </p:sp>
      <p:sp>
        <p:nvSpPr>
          <p:cNvPr id="86019" name="Line 3867"/>
          <p:cNvSpPr>
            <a:spLocks noChangeShapeType="1"/>
          </p:cNvSpPr>
          <p:nvPr/>
        </p:nvSpPr>
        <p:spPr bwMode="auto">
          <a:xfrm>
            <a:off x="7312025" y="-622300"/>
            <a:ext cx="0" cy="0"/>
          </a:xfrm>
          <a:prstGeom prst="line">
            <a:avLst/>
          </a:prstGeom>
          <a:noFill/>
          <a:ln w="25400" cap="rnd">
            <a:solidFill>
              <a:srgbClr val="000000"/>
            </a:solidFill>
            <a:round/>
            <a:headEnd/>
            <a:tailEnd/>
          </a:ln>
        </p:spPr>
        <p:txBody>
          <a:bodyPr/>
          <a:lstStyle/>
          <a:p>
            <a:endParaRPr lang="ru-RU" dirty="0"/>
          </a:p>
        </p:txBody>
      </p:sp>
      <p:sp>
        <p:nvSpPr>
          <p:cNvPr id="86020" name="Line 3868"/>
          <p:cNvSpPr>
            <a:spLocks noChangeShapeType="1"/>
          </p:cNvSpPr>
          <p:nvPr/>
        </p:nvSpPr>
        <p:spPr bwMode="auto">
          <a:xfrm>
            <a:off x="9637713" y="-622300"/>
            <a:ext cx="0" cy="0"/>
          </a:xfrm>
          <a:prstGeom prst="line">
            <a:avLst/>
          </a:prstGeom>
          <a:noFill/>
          <a:ln w="25400" cap="rnd">
            <a:solidFill>
              <a:srgbClr val="000000"/>
            </a:solidFill>
            <a:round/>
            <a:headEnd/>
            <a:tailEnd/>
          </a:ln>
        </p:spPr>
        <p:txBody>
          <a:bodyPr/>
          <a:lstStyle/>
          <a:p>
            <a:endParaRPr lang="ru-RU" dirty="0"/>
          </a:p>
        </p:txBody>
      </p:sp>
      <p:sp>
        <p:nvSpPr>
          <p:cNvPr id="86021" name="Line 3877"/>
          <p:cNvSpPr>
            <a:spLocks noChangeShapeType="1"/>
          </p:cNvSpPr>
          <p:nvPr/>
        </p:nvSpPr>
        <p:spPr bwMode="auto">
          <a:xfrm>
            <a:off x="7312025" y="-73025"/>
            <a:ext cx="0" cy="0"/>
          </a:xfrm>
          <a:prstGeom prst="line">
            <a:avLst/>
          </a:prstGeom>
          <a:noFill/>
          <a:ln w="25400" cap="rnd">
            <a:solidFill>
              <a:srgbClr val="000000"/>
            </a:solidFill>
            <a:round/>
            <a:headEnd/>
            <a:tailEnd/>
          </a:ln>
        </p:spPr>
        <p:txBody>
          <a:bodyPr/>
          <a:lstStyle/>
          <a:p>
            <a:endParaRPr lang="ru-RU" dirty="0"/>
          </a:p>
        </p:txBody>
      </p:sp>
      <p:sp>
        <p:nvSpPr>
          <p:cNvPr id="86022" name="Line 3878"/>
          <p:cNvSpPr>
            <a:spLocks noChangeShapeType="1"/>
          </p:cNvSpPr>
          <p:nvPr/>
        </p:nvSpPr>
        <p:spPr bwMode="auto">
          <a:xfrm>
            <a:off x="7312025" y="201613"/>
            <a:ext cx="0" cy="0"/>
          </a:xfrm>
          <a:prstGeom prst="line">
            <a:avLst/>
          </a:prstGeom>
          <a:noFill/>
          <a:ln w="25400" cap="rnd">
            <a:solidFill>
              <a:srgbClr val="000000"/>
            </a:solidFill>
            <a:round/>
            <a:headEnd/>
            <a:tailEnd/>
          </a:ln>
        </p:spPr>
        <p:txBody>
          <a:bodyPr/>
          <a:lstStyle/>
          <a:p>
            <a:endParaRPr lang="ru-RU" dirty="0"/>
          </a:p>
        </p:txBody>
      </p:sp>
      <p:sp>
        <p:nvSpPr>
          <p:cNvPr id="86023" name="Line 3879"/>
          <p:cNvSpPr>
            <a:spLocks noChangeShapeType="1"/>
          </p:cNvSpPr>
          <p:nvPr/>
        </p:nvSpPr>
        <p:spPr bwMode="auto">
          <a:xfrm>
            <a:off x="9637713" y="201613"/>
            <a:ext cx="0" cy="0"/>
          </a:xfrm>
          <a:prstGeom prst="line">
            <a:avLst/>
          </a:prstGeom>
          <a:noFill/>
          <a:ln w="25400" cap="rnd">
            <a:solidFill>
              <a:srgbClr val="000000"/>
            </a:solidFill>
            <a:round/>
            <a:headEnd/>
            <a:tailEnd/>
          </a:ln>
        </p:spPr>
        <p:txBody>
          <a:bodyPr/>
          <a:lstStyle/>
          <a:p>
            <a:endParaRPr lang="ru-RU" dirty="0"/>
          </a:p>
        </p:txBody>
      </p:sp>
      <p:sp>
        <p:nvSpPr>
          <p:cNvPr id="86024" name="Line 3880"/>
          <p:cNvSpPr>
            <a:spLocks noChangeShapeType="1"/>
          </p:cNvSpPr>
          <p:nvPr/>
        </p:nvSpPr>
        <p:spPr bwMode="auto">
          <a:xfrm>
            <a:off x="9637713" y="476250"/>
            <a:ext cx="0" cy="0"/>
          </a:xfrm>
          <a:prstGeom prst="line">
            <a:avLst/>
          </a:prstGeom>
          <a:noFill/>
          <a:ln w="25400" cap="rnd">
            <a:solidFill>
              <a:srgbClr val="000000"/>
            </a:solidFill>
            <a:round/>
            <a:headEnd/>
            <a:tailEnd/>
          </a:ln>
        </p:spPr>
        <p:txBody>
          <a:bodyPr/>
          <a:lstStyle/>
          <a:p>
            <a:endParaRPr lang="ru-RU" dirty="0"/>
          </a:p>
        </p:txBody>
      </p:sp>
      <p:sp>
        <p:nvSpPr>
          <p:cNvPr id="86025" name="Line 3881"/>
          <p:cNvSpPr>
            <a:spLocks noChangeShapeType="1"/>
          </p:cNvSpPr>
          <p:nvPr/>
        </p:nvSpPr>
        <p:spPr bwMode="auto">
          <a:xfrm>
            <a:off x="11963400" y="476250"/>
            <a:ext cx="0" cy="0"/>
          </a:xfrm>
          <a:prstGeom prst="line">
            <a:avLst/>
          </a:prstGeom>
          <a:noFill/>
          <a:ln w="25400" cap="rnd">
            <a:solidFill>
              <a:srgbClr val="000000"/>
            </a:solidFill>
            <a:round/>
            <a:headEnd/>
            <a:tailEnd/>
          </a:ln>
        </p:spPr>
        <p:txBody>
          <a:bodyPr/>
          <a:lstStyle/>
          <a:p>
            <a:endParaRPr lang="ru-RU" dirty="0"/>
          </a:p>
        </p:txBody>
      </p:sp>
      <p:sp>
        <p:nvSpPr>
          <p:cNvPr id="86026" name="Line 3896"/>
          <p:cNvSpPr>
            <a:spLocks noChangeShapeType="1"/>
          </p:cNvSpPr>
          <p:nvPr/>
        </p:nvSpPr>
        <p:spPr bwMode="auto">
          <a:xfrm>
            <a:off x="7312025" y="1300163"/>
            <a:ext cx="0" cy="0"/>
          </a:xfrm>
          <a:prstGeom prst="line">
            <a:avLst/>
          </a:prstGeom>
          <a:noFill/>
          <a:ln w="25400" cap="rnd">
            <a:solidFill>
              <a:srgbClr val="000000"/>
            </a:solidFill>
            <a:round/>
            <a:headEnd/>
            <a:tailEnd/>
          </a:ln>
        </p:spPr>
        <p:txBody>
          <a:bodyPr/>
          <a:lstStyle/>
          <a:p>
            <a:endParaRPr lang="ru-RU" dirty="0"/>
          </a:p>
        </p:txBody>
      </p:sp>
      <p:sp>
        <p:nvSpPr>
          <p:cNvPr id="86027" name="Line 3897"/>
          <p:cNvSpPr>
            <a:spLocks noChangeShapeType="1"/>
          </p:cNvSpPr>
          <p:nvPr/>
        </p:nvSpPr>
        <p:spPr bwMode="auto">
          <a:xfrm>
            <a:off x="7312025" y="1574800"/>
            <a:ext cx="0" cy="0"/>
          </a:xfrm>
          <a:prstGeom prst="line">
            <a:avLst/>
          </a:prstGeom>
          <a:noFill/>
          <a:ln w="25400" cap="rnd">
            <a:solidFill>
              <a:srgbClr val="000000"/>
            </a:solidFill>
            <a:round/>
            <a:headEnd/>
            <a:tailEnd/>
          </a:ln>
        </p:spPr>
        <p:txBody>
          <a:bodyPr/>
          <a:lstStyle/>
          <a:p>
            <a:endParaRPr lang="ru-RU" dirty="0"/>
          </a:p>
        </p:txBody>
      </p:sp>
      <p:sp>
        <p:nvSpPr>
          <p:cNvPr id="86028" name="Line 3898"/>
          <p:cNvSpPr>
            <a:spLocks noChangeShapeType="1"/>
          </p:cNvSpPr>
          <p:nvPr/>
        </p:nvSpPr>
        <p:spPr bwMode="auto">
          <a:xfrm>
            <a:off x="9637713" y="1574800"/>
            <a:ext cx="0" cy="0"/>
          </a:xfrm>
          <a:prstGeom prst="line">
            <a:avLst/>
          </a:prstGeom>
          <a:noFill/>
          <a:ln w="25400" cap="rnd">
            <a:solidFill>
              <a:srgbClr val="000000"/>
            </a:solidFill>
            <a:round/>
            <a:headEnd/>
            <a:tailEnd/>
          </a:ln>
        </p:spPr>
        <p:txBody>
          <a:bodyPr/>
          <a:lstStyle/>
          <a:p>
            <a:endParaRPr lang="ru-RU" dirty="0"/>
          </a:p>
        </p:txBody>
      </p:sp>
      <p:sp>
        <p:nvSpPr>
          <p:cNvPr id="86029" name="Line 3899"/>
          <p:cNvSpPr>
            <a:spLocks noChangeShapeType="1"/>
          </p:cNvSpPr>
          <p:nvPr/>
        </p:nvSpPr>
        <p:spPr bwMode="auto">
          <a:xfrm>
            <a:off x="9637713" y="1849438"/>
            <a:ext cx="0" cy="0"/>
          </a:xfrm>
          <a:prstGeom prst="line">
            <a:avLst/>
          </a:prstGeom>
          <a:noFill/>
          <a:ln w="25400" cap="rnd">
            <a:solidFill>
              <a:srgbClr val="000000"/>
            </a:solidFill>
            <a:round/>
            <a:headEnd/>
            <a:tailEnd/>
          </a:ln>
        </p:spPr>
        <p:txBody>
          <a:bodyPr/>
          <a:lstStyle/>
          <a:p>
            <a:endParaRPr lang="ru-RU" dirty="0"/>
          </a:p>
        </p:txBody>
      </p:sp>
      <p:sp>
        <p:nvSpPr>
          <p:cNvPr id="86030" name="Line 3900"/>
          <p:cNvSpPr>
            <a:spLocks noChangeShapeType="1"/>
          </p:cNvSpPr>
          <p:nvPr/>
        </p:nvSpPr>
        <p:spPr bwMode="auto">
          <a:xfrm>
            <a:off x="11963400" y="1849438"/>
            <a:ext cx="0" cy="0"/>
          </a:xfrm>
          <a:prstGeom prst="line">
            <a:avLst/>
          </a:prstGeom>
          <a:noFill/>
          <a:ln w="25400" cap="rnd">
            <a:solidFill>
              <a:srgbClr val="000000"/>
            </a:solidFill>
            <a:round/>
            <a:headEnd/>
            <a:tailEnd/>
          </a:ln>
        </p:spPr>
        <p:txBody>
          <a:bodyPr/>
          <a:lstStyle/>
          <a:p>
            <a:endParaRPr lang="ru-RU" dirty="0"/>
          </a:p>
        </p:txBody>
      </p:sp>
      <p:sp>
        <p:nvSpPr>
          <p:cNvPr id="86031" name="Line 3911"/>
          <p:cNvSpPr>
            <a:spLocks noChangeShapeType="1"/>
          </p:cNvSpPr>
          <p:nvPr/>
        </p:nvSpPr>
        <p:spPr bwMode="auto">
          <a:xfrm>
            <a:off x="7312025" y="2398713"/>
            <a:ext cx="0" cy="0"/>
          </a:xfrm>
          <a:prstGeom prst="line">
            <a:avLst/>
          </a:prstGeom>
          <a:noFill/>
          <a:ln w="25400" cap="rnd">
            <a:solidFill>
              <a:srgbClr val="000000"/>
            </a:solidFill>
            <a:round/>
            <a:headEnd/>
            <a:tailEnd/>
          </a:ln>
        </p:spPr>
        <p:txBody>
          <a:bodyPr/>
          <a:lstStyle/>
          <a:p>
            <a:endParaRPr lang="ru-RU" dirty="0"/>
          </a:p>
        </p:txBody>
      </p:sp>
      <p:sp>
        <p:nvSpPr>
          <p:cNvPr id="86032" name="Line 3912"/>
          <p:cNvSpPr>
            <a:spLocks noChangeShapeType="1"/>
          </p:cNvSpPr>
          <p:nvPr/>
        </p:nvSpPr>
        <p:spPr bwMode="auto">
          <a:xfrm>
            <a:off x="7312025" y="2673350"/>
            <a:ext cx="0" cy="0"/>
          </a:xfrm>
          <a:prstGeom prst="line">
            <a:avLst/>
          </a:prstGeom>
          <a:noFill/>
          <a:ln w="25400" cap="rnd">
            <a:solidFill>
              <a:srgbClr val="000000"/>
            </a:solidFill>
            <a:round/>
            <a:headEnd/>
            <a:tailEnd/>
          </a:ln>
        </p:spPr>
        <p:txBody>
          <a:bodyPr/>
          <a:lstStyle/>
          <a:p>
            <a:endParaRPr lang="ru-RU" dirty="0"/>
          </a:p>
        </p:txBody>
      </p:sp>
      <p:sp>
        <p:nvSpPr>
          <p:cNvPr id="86033" name="Line 3913"/>
          <p:cNvSpPr>
            <a:spLocks noChangeShapeType="1"/>
          </p:cNvSpPr>
          <p:nvPr/>
        </p:nvSpPr>
        <p:spPr bwMode="auto">
          <a:xfrm>
            <a:off x="9637713" y="2673350"/>
            <a:ext cx="0" cy="0"/>
          </a:xfrm>
          <a:prstGeom prst="line">
            <a:avLst/>
          </a:prstGeom>
          <a:noFill/>
          <a:ln w="25400" cap="rnd">
            <a:solidFill>
              <a:srgbClr val="000000"/>
            </a:solidFill>
            <a:round/>
            <a:headEnd/>
            <a:tailEnd/>
          </a:ln>
        </p:spPr>
        <p:txBody>
          <a:bodyPr/>
          <a:lstStyle/>
          <a:p>
            <a:endParaRPr lang="ru-RU" dirty="0"/>
          </a:p>
        </p:txBody>
      </p:sp>
      <p:sp>
        <p:nvSpPr>
          <p:cNvPr id="86034" name="Line 3914"/>
          <p:cNvSpPr>
            <a:spLocks noChangeShapeType="1"/>
          </p:cNvSpPr>
          <p:nvPr/>
        </p:nvSpPr>
        <p:spPr bwMode="auto">
          <a:xfrm>
            <a:off x="9637713" y="2947988"/>
            <a:ext cx="0" cy="0"/>
          </a:xfrm>
          <a:prstGeom prst="line">
            <a:avLst/>
          </a:prstGeom>
          <a:noFill/>
          <a:ln w="25400" cap="rnd">
            <a:solidFill>
              <a:srgbClr val="000000"/>
            </a:solidFill>
            <a:round/>
            <a:headEnd/>
            <a:tailEnd/>
          </a:ln>
        </p:spPr>
        <p:txBody>
          <a:bodyPr/>
          <a:lstStyle/>
          <a:p>
            <a:endParaRPr lang="ru-RU" dirty="0"/>
          </a:p>
        </p:txBody>
      </p:sp>
      <p:sp>
        <p:nvSpPr>
          <p:cNvPr id="86035" name="Line 3915"/>
          <p:cNvSpPr>
            <a:spLocks noChangeShapeType="1"/>
          </p:cNvSpPr>
          <p:nvPr/>
        </p:nvSpPr>
        <p:spPr bwMode="auto">
          <a:xfrm>
            <a:off x="11963400" y="2947988"/>
            <a:ext cx="0" cy="0"/>
          </a:xfrm>
          <a:prstGeom prst="line">
            <a:avLst/>
          </a:prstGeom>
          <a:noFill/>
          <a:ln w="25400" cap="rnd">
            <a:solidFill>
              <a:srgbClr val="000000"/>
            </a:solidFill>
            <a:round/>
            <a:headEnd/>
            <a:tailEnd/>
          </a:ln>
        </p:spPr>
        <p:txBody>
          <a:bodyPr/>
          <a:lstStyle/>
          <a:p>
            <a:endParaRPr lang="ru-RU" dirty="0"/>
          </a:p>
        </p:txBody>
      </p:sp>
      <p:sp>
        <p:nvSpPr>
          <p:cNvPr id="86036" name="Line 3916"/>
          <p:cNvSpPr>
            <a:spLocks noChangeShapeType="1"/>
          </p:cNvSpPr>
          <p:nvPr/>
        </p:nvSpPr>
        <p:spPr bwMode="auto">
          <a:xfrm>
            <a:off x="11963400" y="3222625"/>
            <a:ext cx="0" cy="0"/>
          </a:xfrm>
          <a:prstGeom prst="line">
            <a:avLst/>
          </a:prstGeom>
          <a:noFill/>
          <a:ln w="25400" cap="rnd">
            <a:solidFill>
              <a:srgbClr val="000000"/>
            </a:solidFill>
            <a:round/>
            <a:headEnd/>
            <a:tailEnd/>
          </a:ln>
        </p:spPr>
        <p:txBody>
          <a:bodyPr/>
          <a:lstStyle/>
          <a:p>
            <a:endParaRPr lang="ru-RU" dirty="0"/>
          </a:p>
        </p:txBody>
      </p:sp>
      <p:sp>
        <p:nvSpPr>
          <p:cNvPr id="86037" name="Line 3934"/>
          <p:cNvSpPr>
            <a:spLocks noChangeShapeType="1"/>
          </p:cNvSpPr>
          <p:nvPr/>
        </p:nvSpPr>
        <p:spPr bwMode="auto">
          <a:xfrm>
            <a:off x="7312025" y="4046538"/>
            <a:ext cx="0" cy="0"/>
          </a:xfrm>
          <a:prstGeom prst="line">
            <a:avLst/>
          </a:prstGeom>
          <a:noFill/>
          <a:ln w="25400" cap="rnd">
            <a:solidFill>
              <a:srgbClr val="000000"/>
            </a:solidFill>
            <a:round/>
            <a:headEnd/>
            <a:tailEnd/>
          </a:ln>
        </p:spPr>
        <p:txBody>
          <a:bodyPr/>
          <a:lstStyle/>
          <a:p>
            <a:endParaRPr lang="ru-RU" dirty="0"/>
          </a:p>
        </p:txBody>
      </p:sp>
      <p:pic>
        <p:nvPicPr>
          <p:cNvPr id="86038" name="Picture 6"/>
          <p:cNvPicPr>
            <a:picLocks noChangeAspect="1" noChangeArrowheads="1"/>
          </p:cNvPicPr>
          <p:nvPr/>
        </p:nvPicPr>
        <p:blipFill>
          <a:blip r:embed="rId2"/>
          <a:srcRect/>
          <a:stretch>
            <a:fillRect/>
          </a:stretch>
        </p:blipFill>
        <p:spPr bwMode="auto">
          <a:xfrm>
            <a:off x="0" y="0"/>
            <a:ext cx="9906000" cy="908050"/>
          </a:xfrm>
          <a:prstGeom prst="rect">
            <a:avLst/>
          </a:prstGeom>
          <a:noFill/>
          <a:ln w="9525">
            <a:noFill/>
            <a:miter lim="800000"/>
            <a:headEnd/>
            <a:tailEnd/>
          </a:ln>
        </p:spPr>
      </p:pic>
      <p:sp>
        <p:nvSpPr>
          <p:cNvPr id="86039" name="Text Box 6937"/>
          <p:cNvSpPr txBox="1">
            <a:spLocks noChangeArrowheads="1"/>
          </p:cNvSpPr>
          <p:nvPr/>
        </p:nvSpPr>
        <p:spPr bwMode="auto">
          <a:xfrm>
            <a:off x="1754187" y="115888"/>
            <a:ext cx="7127875" cy="523220"/>
          </a:xfrm>
          <a:prstGeom prst="rect">
            <a:avLst/>
          </a:prstGeom>
          <a:noFill/>
          <a:ln w="9525">
            <a:noFill/>
            <a:miter lim="800000"/>
            <a:headEnd/>
            <a:tailEnd/>
          </a:ln>
        </p:spPr>
        <p:txBody>
          <a:bodyPr>
            <a:spAutoFit/>
          </a:bodyPr>
          <a:lstStyle/>
          <a:p>
            <a:pPr algn="ctr">
              <a:spcBef>
                <a:spcPct val="50000"/>
              </a:spcBef>
            </a:pPr>
            <a:r>
              <a:rPr lang="ru-RU" sz="2800" b="1" dirty="0">
                <a:solidFill>
                  <a:srgbClr val="000066"/>
                </a:solidFill>
                <a:latin typeface="Times New Roman" pitchFamily="18" charset="0"/>
              </a:rPr>
              <a:t>Межрегиональное операционное УФК</a:t>
            </a:r>
          </a:p>
        </p:txBody>
      </p:sp>
      <p:pic>
        <p:nvPicPr>
          <p:cNvPr id="86040" name="Picture 8"/>
          <p:cNvPicPr>
            <a:picLocks noChangeAspect="1" noChangeArrowheads="1"/>
          </p:cNvPicPr>
          <p:nvPr/>
        </p:nvPicPr>
        <p:blipFill>
          <a:blip r:embed="rId3"/>
          <a:srcRect/>
          <a:stretch>
            <a:fillRect/>
          </a:stretch>
        </p:blipFill>
        <p:spPr bwMode="auto">
          <a:xfrm>
            <a:off x="0" y="6611938"/>
            <a:ext cx="9906000" cy="266700"/>
          </a:xfrm>
          <a:prstGeom prst="rect">
            <a:avLst/>
          </a:prstGeom>
          <a:noFill/>
          <a:ln w="9525">
            <a:noFill/>
            <a:miter lim="800000"/>
            <a:headEnd/>
            <a:tailEnd/>
          </a:ln>
        </p:spPr>
      </p:pic>
      <p:pic>
        <p:nvPicPr>
          <p:cNvPr id="26" name="Picture 2"/>
          <p:cNvPicPr>
            <a:picLocks noChangeAspect="1" noChangeArrowheads="1"/>
          </p:cNvPicPr>
          <p:nvPr/>
        </p:nvPicPr>
        <p:blipFill>
          <a:blip r:embed="rId4"/>
          <a:srcRect/>
          <a:stretch>
            <a:fillRect/>
          </a:stretch>
        </p:blipFill>
        <p:spPr bwMode="auto">
          <a:xfrm>
            <a:off x="0" y="6553200"/>
            <a:ext cx="9906000" cy="304800"/>
          </a:xfrm>
          <a:prstGeom prst="rect">
            <a:avLst/>
          </a:prstGeom>
          <a:noFill/>
          <a:ln w="9525">
            <a:noFill/>
            <a:miter lim="800000"/>
            <a:headEnd/>
            <a:tailEnd/>
          </a:ln>
        </p:spPr>
      </p:pic>
      <p:sp>
        <p:nvSpPr>
          <p:cNvPr id="29" name="TextBox 28"/>
          <p:cNvSpPr txBox="1"/>
          <p:nvPr/>
        </p:nvSpPr>
        <p:spPr>
          <a:xfrm>
            <a:off x="137033" y="828555"/>
            <a:ext cx="9565968" cy="400110"/>
          </a:xfrm>
          <a:prstGeom prst="rect">
            <a:avLst/>
          </a:prstGeom>
          <a:noFill/>
        </p:spPr>
        <p:txBody>
          <a:bodyPr wrap="square" rtlCol="0">
            <a:spAutoFit/>
          </a:bodyPr>
          <a:lstStyle/>
          <a:p>
            <a:pPr algn="ctr"/>
            <a:r>
              <a:rPr lang="ru-RU" dirty="0" smtClean="0">
                <a:solidFill>
                  <a:srgbClr val="2F06A2"/>
                </a:solidFill>
                <a:latin typeface="+mj-lt"/>
                <a:ea typeface="+mj-ea"/>
                <a:cs typeface="+mj-cs"/>
              </a:rPr>
              <a:t> </a:t>
            </a:r>
            <a:r>
              <a:rPr lang="ru-RU" sz="2000" b="1" dirty="0" smtClean="0">
                <a:solidFill>
                  <a:srgbClr val="2F06A2"/>
                </a:solidFill>
                <a:latin typeface="Times New Roman" pitchFamily="18" charset="0"/>
                <a:ea typeface="+mj-ea"/>
                <a:cs typeface="Times New Roman" pitchFamily="18" charset="0"/>
              </a:rPr>
              <a:t>Сроки представления отчетности по Союзному государству</a:t>
            </a:r>
            <a:endParaRPr lang="ru-RU" sz="2000" b="1" dirty="0">
              <a:solidFill>
                <a:srgbClr val="2F06A2"/>
              </a:solidFill>
              <a:latin typeface="Times New Roman" pitchFamily="18" charset="0"/>
              <a:cs typeface="Times New Roman" pitchFamily="18" charset="0"/>
            </a:endParaRPr>
          </a:p>
        </p:txBody>
      </p:sp>
      <p:sp>
        <p:nvSpPr>
          <p:cNvPr id="2" name="Прямоугольник 1"/>
          <p:cNvSpPr/>
          <p:nvPr/>
        </p:nvSpPr>
        <p:spPr>
          <a:xfrm>
            <a:off x="407495" y="1238459"/>
            <a:ext cx="9361040" cy="5115865"/>
          </a:xfrm>
          <a:prstGeom prst="rect">
            <a:avLst/>
          </a:prstGeom>
          <a:solidFill>
            <a:srgbClr val="C4E59F"/>
          </a:solidFill>
          <a:ln>
            <a:solidFill>
              <a:schemeClr val="bg1"/>
            </a:solidFill>
          </a:ln>
          <a:effectLst/>
        </p:spPr>
        <p:txBody>
          <a:bodyPr wrap="square">
            <a:spAutoFit/>
          </a:bodyPr>
          <a:lstStyle/>
          <a:p>
            <a:pPr lvl="0" algn="ctr"/>
            <a:r>
              <a:rPr lang="ru-RU" altLang="ru-RU" sz="2000" b="1" dirty="0" smtClean="0">
                <a:solidFill>
                  <a:prstClr val="black"/>
                </a:solidFill>
                <a:latin typeface="Times New Roman" pitchFamily="18" charset="0"/>
                <a:cs typeface="Times New Roman" pitchFamily="18" charset="0"/>
              </a:rPr>
              <a:t>Ежемесячно</a:t>
            </a:r>
          </a:p>
          <a:p>
            <a:pPr marL="285750" lvl="0" indent="-285750">
              <a:buFont typeface="Arial" pitchFamily="34" charset="0"/>
              <a:buChar char="•"/>
            </a:pPr>
            <a:r>
              <a:rPr lang="ru-RU" altLang="ru-RU" b="1" i="1" dirty="0" smtClean="0">
                <a:solidFill>
                  <a:prstClr val="black"/>
                </a:solidFill>
                <a:latin typeface="Arial" pitchFamily="34" charset="0"/>
              </a:rPr>
              <a:t>«Отчет о финансировании расходов и кассовых расходах бюджета Союзного государства» (форма 403) – </a:t>
            </a:r>
            <a:r>
              <a:rPr lang="ru-RU" altLang="ru-RU" b="1" i="1" dirty="0" smtClean="0">
                <a:solidFill>
                  <a:srgbClr val="C00000"/>
                </a:solidFill>
                <a:latin typeface="Arial" pitchFamily="34" charset="0"/>
              </a:rPr>
              <a:t>не позднее 7 числа месяца, следующего за отчетным;</a:t>
            </a:r>
            <a:endParaRPr lang="ru-RU" altLang="ru-RU" b="1" i="1" dirty="0">
              <a:solidFill>
                <a:srgbClr val="C00000"/>
              </a:solidFill>
              <a:latin typeface="Arial" pitchFamily="34" charset="0"/>
            </a:endParaRPr>
          </a:p>
          <a:p>
            <a:pPr lvl="0" algn="ctr"/>
            <a:r>
              <a:rPr lang="ru-RU" sz="2000" b="1" dirty="0" smtClean="0">
                <a:latin typeface="Times New Roman" pitchFamily="18" charset="0"/>
                <a:cs typeface="Times New Roman" pitchFamily="18" charset="0"/>
              </a:rPr>
              <a:t>Ежеквартально</a:t>
            </a:r>
          </a:p>
          <a:p>
            <a:pPr marL="285750" lvl="0" indent="-285750">
              <a:buFont typeface="Arial" pitchFamily="34" charset="0"/>
              <a:buChar char="•"/>
            </a:pPr>
            <a:r>
              <a:rPr lang="ru-RU" b="1" i="1" dirty="0" smtClean="0">
                <a:latin typeface="+mj-lt"/>
                <a:cs typeface="Times New Roman" pitchFamily="18" charset="0"/>
              </a:rPr>
              <a:t>«Отчет об объемах финансирования расходов бюджета Союзного государства, доведенных Федеральным казначейством» (форма 415) – </a:t>
            </a:r>
          </a:p>
          <a:p>
            <a:pPr lvl="0"/>
            <a:r>
              <a:rPr lang="ru-RU" altLang="ru-RU" b="1" i="1" dirty="0">
                <a:solidFill>
                  <a:srgbClr val="C00000"/>
                </a:solidFill>
                <a:latin typeface="+mj-lt"/>
                <a:cs typeface="Times New Roman" pitchFamily="18" charset="0"/>
              </a:rPr>
              <a:t> </a:t>
            </a:r>
            <a:r>
              <a:rPr lang="ru-RU" altLang="ru-RU" b="1" i="1" dirty="0" smtClean="0">
                <a:solidFill>
                  <a:srgbClr val="C00000"/>
                </a:solidFill>
                <a:latin typeface="+mj-lt"/>
                <a:cs typeface="Times New Roman" pitchFamily="18" charset="0"/>
              </a:rPr>
              <a:t>   </a:t>
            </a:r>
            <a:r>
              <a:rPr lang="ru-RU" altLang="ru-RU" b="1" i="1" dirty="0" smtClean="0">
                <a:solidFill>
                  <a:srgbClr val="C00000"/>
                </a:solidFill>
                <a:latin typeface="Arial" pitchFamily="34" charset="0"/>
              </a:rPr>
              <a:t>не </a:t>
            </a:r>
            <a:r>
              <a:rPr lang="ru-RU" altLang="ru-RU" b="1" i="1" dirty="0">
                <a:solidFill>
                  <a:srgbClr val="C00000"/>
                </a:solidFill>
                <a:latin typeface="Arial" pitchFamily="34" charset="0"/>
              </a:rPr>
              <a:t>позднее 7 числа месяца, следующего за отчетным</a:t>
            </a:r>
            <a:r>
              <a:rPr lang="ru-RU" altLang="ru-RU" b="1" i="1" dirty="0" smtClean="0">
                <a:solidFill>
                  <a:srgbClr val="C00000"/>
                </a:solidFill>
                <a:latin typeface="Arial" pitchFamily="34" charset="0"/>
              </a:rPr>
              <a:t>;</a:t>
            </a:r>
          </a:p>
          <a:p>
            <a:pPr lvl="0" algn="ctr"/>
            <a:r>
              <a:rPr lang="ru-RU" sz="2000" b="1" dirty="0" smtClean="0">
                <a:latin typeface="Times New Roman" pitchFamily="18" charset="0"/>
                <a:cs typeface="Times New Roman" pitchFamily="18" charset="0"/>
              </a:rPr>
              <a:t>Годовая</a:t>
            </a:r>
            <a:endParaRPr lang="ru-RU" sz="2000" b="1" dirty="0">
              <a:latin typeface="Times New Roman" pitchFamily="18" charset="0"/>
              <a:cs typeface="Times New Roman" pitchFamily="18" charset="0"/>
            </a:endParaRPr>
          </a:p>
          <a:p>
            <a:pPr marL="285750" indent="-285750">
              <a:buFont typeface="Arial" pitchFamily="34" charset="0"/>
              <a:buChar char="•"/>
            </a:pPr>
            <a:r>
              <a:rPr lang="ru-RU" altLang="ru-RU" sz="1600" b="1" i="1" dirty="0">
                <a:solidFill>
                  <a:prstClr val="black"/>
                </a:solidFill>
                <a:latin typeface="Arial" pitchFamily="34" charset="0"/>
              </a:rPr>
              <a:t>«Отчет о финансировании расходов и кассовых </a:t>
            </a:r>
            <a:endParaRPr lang="ru-RU" altLang="ru-RU" sz="1600" b="1" i="1" dirty="0" smtClean="0">
              <a:solidFill>
                <a:prstClr val="black"/>
              </a:solidFill>
              <a:latin typeface="Arial" pitchFamily="34" charset="0"/>
            </a:endParaRPr>
          </a:p>
          <a:p>
            <a:r>
              <a:rPr lang="ru-RU" altLang="ru-RU" sz="1600" b="1" i="1" dirty="0" smtClean="0">
                <a:solidFill>
                  <a:prstClr val="black"/>
                </a:solidFill>
                <a:latin typeface="Arial" pitchFamily="34" charset="0"/>
              </a:rPr>
              <a:t>      расходах </a:t>
            </a:r>
            <a:r>
              <a:rPr lang="ru-RU" altLang="ru-RU" sz="1600" b="1" i="1" dirty="0">
                <a:solidFill>
                  <a:prstClr val="black"/>
                </a:solidFill>
                <a:latin typeface="Arial" pitchFamily="34" charset="0"/>
              </a:rPr>
              <a:t>бюджета Союзного государства» </a:t>
            </a:r>
            <a:r>
              <a:rPr lang="ru-RU" altLang="ru-RU" sz="1600" b="1" i="1" dirty="0">
                <a:solidFill>
                  <a:srgbClr val="C00000"/>
                </a:solidFill>
                <a:latin typeface="Arial" pitchFamily="34" charset="0"/>
              </a:rPr>
              <a:t>(форма 403)</a:t>
            </a:r>
            <a:r>
              <a:rPr lang="ru-RU" sz="1600" b="1" i="1" dirty="0" smtClean="0">
                <a:solidFill>
                  <a:srgbClr val="C00000"/>
                </a:solidFill>
              </a:rPr>
              <a:t> </a:t>
            </a:r>
          </a:p>
          <a:p>
            <a:pPr marL="285750" indent="-285750">
              <a:buFont typeface="Arial" pitchFamily="34" charset="0"/>
              <a:buChar char="•"/>
            </a:pPr>
            <a:r>
              <a:rPr lang="ru-RU" sz="1600" b="1" i="1" dirty="0">
                <a:cs typeface="Times New Roman" pitchFamily="18" charset="0"/>
              </a:rPr>
              <a:t>«Отчет об объемах финансирования расходов </a:t>
            </a:r>
            <a:endParaRPr lang="ru-RU" sz="1600" b="1" i="1" dirty="0" smtClean="0">
              <a:cs typeface="Times New Roman" pitchFamily="18" charset="0"/>
            </a:endParaRPr>
          </a:p>
          <a:p>
            <a:r>
              <a:rPr lang="ru-RU" sz="1600" b="1" i="1" dirty="0" smtClean="0">
                <a:cs typeface="Times New Roman" pitchFamily="18" charset="0"/>
              </a:rPr>
              <a:t>     бюджета </a:t>
            </a:r>
            <a:r>
              <a:rPr lang="ru-RU" sz="1600" b="1" i="1" dirty="0">
                <a:cs typeface="Times New Roman" pitchFamily="18" charset="0"/>
              </a:rPr>
              <a:t>Союзного государства, доведенных </a:t>
            </a:r>
            <a:endParaRPr lang="ru-RU" sz="1600" b="1" i="1" dirty="0" smtClean="0">
              <a:cs typeface="Times New Roman" pitchFamily="18" charset="0"/>
            </a:endParaRPr>
          </a:p>
          <a:p>
            <a:r>
              <a:rPr lang="ru-RU" sz="1600" b="1" i="1" dirty="0" smtClean="0">
                <a:cs typeface="Times New Roman" pitchFamily="18" charset="0"/>
              </a:rPr>
              <a:t>     Федеральным </a:t>
            </a:r>
            <a:r>
              <a:rPr lang="ru-RU" sz="1600" b="1" i="1" dirty="0">
                <a:cs typeface="Times New Roman" pitchFamily="18" charset="0"/>
              </a:rPr>
              <a:t>казначейством» </a:t>
            </a:r>
            <a:r>
              <a:rPr lang="ru-RU" sz="1600" b="1" i="1" dirty="0">
                <a:solidFill>
                  <a:srgbClr val="C00000"/>
                </a:solidFill>
                <a:cs typeface="Times New Roman" pitchFamily="18" charset="0"/>
              </a:rPr>
              <a:t>(форма 415</a:t>
            </a:r>
            <a:r>
              <a:rPr lang="ru-RU" sz="1600" b="1" i="1" dirty="0" smtClean="0">
                <a:solidFill>
                  <a:srgbClr val="C00000"/>
                </a:solidFill>
                <a:cs typeface="Times New Roman" pitchFamily="18" charset="0"/>
              </a:rPr>
              <a:t>)</a:t>
            </a:r>
          </a:p>
          <a:p>
            <a:pPr marL="285750" indent="-285750">
              <a:buFont typeface="Arial" pitchFamily="34" charset="0"/>
              <a:buChar char="•"/>
            </a:pPr>
            <a:r>
              <a:rPr lang="ru-RU" sz="1600" b="1" i="1" dirty="0" smtClean="0">
                <a:cs typeface="Times New Roman" pitchFamily="18" charset="0"/>
              </a:rPr>
              <a:t>«Отчет об остатках средств бюджета Союзного</a:t>
            </a:r>
          </a:p>
          <a:p>
            <a:r>
              <a:rPr lang="ru-RU" sz="1600" b="1" i="1" dirty="0" smtClean="0">
                <a:cs typeface="Times New Roman" pitchFamily="18" charset="0"/>
              </a:rPr>
              <a:t>     государства на лицевых счетах в органах </a:t>
            </a:r>
          </a:p>
          <a:p>
            <a:r>
              <a:rPr lang="ru-RU" sz="1600" b="1" i="1" dirty="0" smtClean="0">
                <a:cs typeface="Times New Roman" pitchFamily="18" charset="0"/>
              </a:rPr>
              <a:t>     Федерального казначейства на конец года» </a:t>
            </a:r>
            <a:r>
              <a:rPr lang="ru-RU" sz="1600" b="1" i="1" dirty="0" smtClean="0">
                <a:solidFill>
                  <a:srgbClr val="C00000"/>
                </a:solidFill>
                <a:cs typeface="Times New Roman" pitchFamily="18" charset="0"/>
              </a:rPr>
              <a:t>(форма 402)</a:t>
            </a:r>
            <a:r>
              <a:rPr lang="ru-RU" sz="1600" b="1" i="1" dirty="0" smtClean="0">
                <a:solidFill>
                  <a:srgbClr val="C00000"/>
                </a:solidFill>
              </a:rPr>
              <a:t> </a:t>
            </a:r>
          </a:p>
          <a:p>
            <a:r>
              <a:rPr lang="ru-RU" sz="2400" b="1" i="1" dirty="0" smtClean="0"/>
              <a:t>        </a:t>
            </a:r>
          </a:p>
        </p:txBody>
      </p:sp>
      <p:pic>
        <p:nvPicPr>
          <p:cNvPr id="3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38116" y="1243431"/>
            <a:ext cx="481410" cy="354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Номер слайда 5"/>
          <p:cNvSpPr>
            <a:spLocks noGrp="1"/>
          </p:cNvSpPr>
          <p:nvPr>
            <p:ph type="sldNum" sz="quarter" idx="12"/>
          </p:nvPr>
        </p:nvSpPr>
        <p:spPr>
          <a:xfrm>
            <a:off x="7099300" y="6245225"/>
            <a:ext cx="2311400" cy="476250"/>
          </a:xfrm>
        </p:spPr>
        <p:txBody>
          <a:bodyPr/>
          <a:lstStyle/>
          <a:p>
            <a:fld id="{3DE5ABAD-8187-4B4F-8EF3-5FABDE5C1A3D}" type="slidenum">
              <a:rPr lang="ru-RU"/>
              <a:pPr/>
              <a:t>12</a:t>
            </a:fld>
            <a:endParaRPr lang="ru-RU" dirty="0"/>
          </a:p>
        </p:txBody>
      </p:sp>
      <p:pic>
        <p:nvPicPr>
          <p:cNvPr id="3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8125" y="2365375"/>
            <a:ext cx="415731"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33164" y="3503945"/>
            <a:ext cx="445657" cy="328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авая фигурная скобка 3"/>
          <p:cNvSpPr/>
          <p:nvPr/>
        </p:nvSpPr>
        <p:spPr>
          <a:xfrm>
            <a:off x="6078124" y="3654506"/>
            <a:ext cx="1223151" cy="2294774"/>
          </a:xfrm>
          <a:prstGeom prst="rightBrace">
            <a:avLst>
              <a:gd name="adj1" fmla="val 19444"/>
              <a:gd name="adj2" fmla="val 51627"/>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pic>
        <p:nvPicPr>
          <p:cNvPr id="3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16863" y="3338990"/>
            <a:ext cx="2551672" cy="3015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8" name="TextBox 37"/>
          <p:cNvSpPr txBox="1"/>
          <p:nvPr/>
        </p:nvSpPr>
        <p:spPr>
          <a:xfrm>
            <a:off x="7216863" y="3376700"/>
            <a:ext cx="2551672" cy="3046988"/>
          </a:xfrm>
          <a:prstGeom prst="rect">
            <a:avLst/>
          </a:prstGeom>
          <a:noFill/>
        </p:spPr>
        <p:txBody>
          <a:bodyPr wrap="square" rtlCol="0">
            <a:spAutoFit/>
          </a:bodyPr>
          <a:lstStyle/>
          <a:p>
            <a:pPr algn="ctr"/>
            <a:r>
              <a:rPr lang="ru-RU" sz="1200" b="1" dirty="0" smtClean="0">
                <a:latin typeface="Times New Roman" pitchFamily="18" charset="0"/>
                <a:cs typeface="Times New Roman" pitchFamily="18" charset="0"/>
              </a:rPr>
              <a:t>В сроки, установленные приказом Федерального казначейства от 11.07.2016  № 245 «О сроках представления ТОФК годовой бюджетной отчетности по кассовому исполнению федерального бюджета, кассовому обслуживанию исполнения бюджетов бюджетной системы РФ, по кассовому обслуживанию исполнения бюджета Союзного государства, по операциям со средствами бюджетных, автономных учреждений и иных юридических лиц за 2016 год» </a:t>
            </a:r>
            <a:r>
              <a:rPr lang="ru-RU" sz="1200" b="1" dirty="0" smtClean="0">
                <a:solidFill>
                  <a:srgbClr val="C00000"/>
                </a:solidFill>
                <a:latin typeface="Times New Roman" pitchFamily="18" charset="0"/>
                <a:cs typeface="Times New Roman" pitchFamily="18" charset="0"/>
              </a:rPr>
              <a:t>27.02.2017</a:t>
            </a:r>
            <a:endParaRPr lang="ru-RU" sz="1200"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6955436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Номер слайда 5"/>
          <p:cNvSpPr>
            <a:spLocks noGrp="1"/>
          </p:cNvSpPr>
          <p:nvPr>
            <p:ph type="sldNum" sz="quarter" idx="12"/>
          </p:nvPr>
        </p:nvSpPr>
        <p:spPr/>
        <p:txBody>
          <a:bodyPr/>
          <a:lstStyle/>
          <a:p>
            <a:fld id="{3DE5ABAD-8187-4B4F-8EF3-5FABDE5C1A3D}" type="slidenum">
              <a:rPr lang="ru-RU"/>
              <a:pPr/>
              <a:t>13</a:t>
            </a:fld>
            <a:endParaRPr lang="ru-RU" dirty="0"/>
          </a:p>
        </p:txBody>
      </p:sp>
      <p:sp>
        <p:nvSpPr>
          <p:cNvPr id="86018" name="Line 3866"/>
          <p:cNvSpPr>
            <a:spLocks noChangeShapeType="1"/>
          </p:cNvSpPr>
          <p:nvPr/>
        </p:nvSpPr>
        <p:spPr bwMode="auto">
          <a:xfrm>
            <a:off x="7312025" y="-896938"/>
            <a:ext cx="0" cy="0"/>
          </a:xfrm>
          <a:prstGeom prst="line">
            <a:avLst/>
          </a:prstGeom>
          <a:noFill/>
          <a:ln w="25400" cap="rnd">
            <a:solidFill>
              <a:srgbClr val="000000"/>
            </a:solidFill>
            <a:round/>
            <a:headEnd/>
            <a:tailEnd/>
          </a:ln>
        </p:spPr>
        <p:txBody>
          <a:bodyPr/>
          <a:lstStyle/>
          <a:p>
            <a:endParaRPr lang="ru-RU"/>
          </a:p>
        </p:txBody>
      </p:sp>
      <p:sp>
        <p:nvSpPr>
          <p:cNvPr id="86019" name="Line 3867"/>
          <p:cNvSpPr>
            <a:spLocks noChangeShapeType="1"/>
          </p:cNvSpPr>
          <p:nvPr/>
        </p:nvSpPr>
        <p:spPr bwMode="auto">
          <a:xfrm>
            <a:off x="7312025" y="-622300"/>
            <a:ext cx="0" cy="0"/>
          </a:xfrm>
          <a:prstGeom prst="line">
            <a:avLst/>
          </a:prstGeom>
          <a:noFill/>
          <a:ln w="25400" cap="rnd">
            <a:solidFill>
              <a:srgbClr val="000000"/>
            </a:solidFill>
            <a:round/>
            <a:headEnd/>
            <a:tailEnd/>
          </a:ln>
        </p:spPr>
        <p:txBody>
          <a:bodyPr/>
          <a:lstStyle/>
          <a:p>
            <a:endParaRPr lang="ru-RU"/>
          </a:p>
        </p:txBody>
      </p:sp>
      <p:sp>
        <p:nvSpPr>
          <p:cNvPr id="86020" name="Line 3868"/>
          <p:cNvSpPr>
            <a:spLocks noChangeShapeType="1"/>
          </p:cNvSpPr>
          <p:nvPr/>
        </p:nvSpPr>
        <p:spPr bwMode="auto">
          <a:xfrm>
            <a:off x="9637713" y="-622300"/>
            <a:ext cx="0" cy="0"/>
          </a:xfrm>
          <a:prstGeom prst="line">
            <a:avLst/>
          </a:prstGeom>
          <a:noFill/>
          <a:ln w="25400" cap="rnd">
            <a:solidFill>
              <a:srgbClr val="000000"/>
            </a:solidFill>
            <a:round/>
            <a:headEnd/>
            <a:tailEnd/>
          </a:ln>
        </p:spPr>
        <p:txBody>
          <a:bodyPr/>
          <a:lstStyle/>
          <a:p>
            <a:endParaRPr lang="ru-RU"/>
          </a:p>
        </p:txBody>
      </p:sp>
      <p:sp>
        <p:nvSpPr>
          <p:cNvPr id="86021" name="Line 3877"/>
          <p:cNvSpPr>
            <a:spLocks noChangeShapeType="1"/>
          </p:cNvSpPr>
          <p:nvPr/>
        </p:nvSpPr>
        <p:spPr bwMode="auto">
          <a:xfrm>
            <a:off x="7312025" y="-73025"/>
            <a:ext cx="0" cy="0"/>
          </a:xfrm>
          <a:prstGeom prst="line">
            <a:avLst/>
          </a:prstGeom>
          <a:noFill/>
          <a:ln w="25400" cap="rnd">
            <a:solidFill>
              <a:srgbClr val="000000"/>
            </a:solidFill>
            <a:round/>
            <a:headEnd/>
            <a:tailEnd/>
          </a:ln>
        </p:spPr>
        <p:txBody>
          <a:bodyPr/>
          <a:lstStyle/>
          <a:p>
            <a:endParaRPr lang="ru-RU"/>
          </a:p>
        </p:txBody>
      </p:sp>
      <p:sp>
        <p:nvSpPr>
          <p:cNvPr id="86022" name="Line 3878"/>
          <p:cNvSpPr>
            <a:spLocks noChangeShapeType="1"/>
          </p:cNvSpPr>
          <p:nvPr/>
        </p:nvSpPr>
        <p:spPr bwMode="auto">
          <a:xfrm>
            <a:off x="7312025" y="201613"/>
            <a:ext cx="0" cy="0"/>
          </a:xfrm>
          <a:prstGeom prst="line">
            <a:avLst/>
          </a:prstGeom>
          <a:noFill/>
          <a:ln w="25400" cap="rnd">
            <a:solidFill>
              <a:srgbClr val="000000"/>
            </a:solidFill>
            <a:round/>
            <a:headEnd/>
            <a:tailEnd/>
          </a:ln>
        </p:spPr>
        <p:txBody>
          <a:bodyPr/>
          <a:lstStyle/>
          <a:p>
            <a:endParaRPr lang="ru-RU"/>
          </a:p>
        </p:txBody>
      </p:sp>
      <p:sp>
        <p:nvSpPr>
          <p:cNvPr id="86023" name="Line 3879"/>
          <p:cNvSpPr>
            <a:spLocks noChangeShapeType="1"/>
          </p:cNvSpPr>
          <p:nvPr/>
        </p:nvSpPr>
        <p:spPr bwMode="auto">
          <a:xfrm>
            <a:off x="9637713" y="201613"/>
            <a:ext cx="0" cy="0"/>
          </a:xfrm>
          <a:prstGeom prst="line">
            <a:avLst/>
          </a:prstGeom>
          <a:noFill/>
          <a:ln w="25400" cap="rnd">
            <a:solidFill>
              <a:srgbClr val="000000"/>
            </a:solidFill>
            <a:round/>
            <a:headEnd/>
            <a:tailEnd/>
          </a:ln>
        </p:spPr>
        <p:txBody>
          <a:bodyPr/>
          <a:lstStyle/>
          <a:p>
            <a:endParaRPr lang="ru-RU"/>
          </a:p>
        </p:txBody>
      </p:sp>
      <p:sp>
        <p:nvSpPr>
          <p:cNvPr id="86024" name="Line 3880"/>
          <p:cNvSpPr>
            <a:spLocks noChangeShapeType="1"/>
          </p:cNvSpPr>
          <p:nvPr/>
        </p:nvSpPr>
        <p:spPr bwMode="auto">
          <a:xfrm>
            <a:off x="9637713" y="476250"/>
            <a:ext cx="0" cy="0"/>
          </a:xfrm>
          <a:prstGeom prst="line">
            <a:avLst/>
          </a:prstGeom>
          <a:noFill/>
          <a:ln w="25400" cap="rnd">
            <a:solidFill>
              <a:srgbClr val="000000"/>
            </a:solidFill>
            <a:round/>
            <a:headEnd/>
            <a:tailEnd/>
          </a:ln>
        </p:spPr>
        <p:txBody>
          <a:bodyPr/>
          <a:lstStyle/>
          <a:p>
            <a:endParaRPr lang="ru-RU"/>
          </a:p>
        </p:txBody>
      </p:sp>
      <p:sp>
        <p:nvSpPr>
          <p:cNvPr id="86025" name="Line 3881"/>
          <p:cNvSpPr>
            <a:spLocks noChangeShapeType="1"/>
          </p:cNvSpPr>
          <p:nvPr/>
        </p:nvSpPr>
        <p:spPr bwMode="auto">
          <a:xfrm>
            <a:off x="11963400" y="476250"/>
            <a:ext cx="0" cy="0"/>
          </a:xfrm>
          <a:prstGeom prst="line">
            <a:avLst/>
          </a:prstGeom>
          <a:noFill/>
          <a:ln w="25400" cap="rnd">
            <a:solidFill>
              <a:srgbClr val="000000"/>
            </a:solidFill>
            <a:round/>
            <a:headEnd/>
            <a:tailEnd/>
          </a:ln>
        </p:spPr>
        <p:txBody>
          <a:bodyPr/>
          <a:lstStyle/>
          <a:p>
            <a:endParaRPr lang="ru-RU"/>
          </a:p>
        </p:txBody>
      </p:sp>
      <p:sp>
        <p:nvSpPr>
          <p:cNvPr id="86026" name="Line 3896"/>
          <p:cNvSpPr>
            <a:spLocks noChangeShapeType="1"/>
          </p:cNvSpPr>
          <p:nvPr/>
        </p:nvSpPr>
        <p:spPr bwMode="auto">
          <a:xfrm>
            <a:off x="7312025" y="1300163"/>
            <a:ext cx="0" cy="0"/>
          </a:xfrm>
          <a:prstGeom prst="line">
            <a:avLst/>
          </a:prstGeom>
          <a:noFill/>
          <a:ln w="25400" cap="rnd">
            <a:solidFill>
              <a:srgbClr val="000000"/>
            </a:solidFill>
            <a:round/>
            <a:headEnd/>
            <a:tailEnd/>
          </a:ln>
        </p:spPr>
        <p:txBody>
          <a:bodyPr/>
          <a:lstStyle/>
          <a:p>
            <a:endParaRPr lang="ru-RU"/>
          </a:p>
        </p:txBody>
      </p:sp>
      <p:sp>
        <p:nvSpPr>
          <p:cNvPr id="86027" name="Line 3897"/>
          <p:cNvSpPr>
            <a:spLocks noChangeShapeType="1"/>
          </p:cNvSpPr>
          <p:nvPr/>
        </p:nvSpPr>
        <p:spPr bwMode="auto">
          <a:xfrm>
            <a:off x="7312025" y="1574800"/>
            <a:ext cx="0" cy="0"/>
          </a:xfrm>
          <a:prstGeom prst="line">
            <a:avLst/>
          </a:prstGeom>
          <a:noFill/>
          <a:ln w="25400" cap="rnd">
            <a:solidFill>
              <a:srgbClr val="000000"/>
            </a:solidFill>
            <a:round/>
            <a:headEnd/>
            <a:tailEnd/>
          </a:ln>
        </p:spPr>
        <p:txBody>
          <a:bodyPr/>
          <a:lstStyle/>
          <a:p>
            <a:endParaRPr lang="ru-RU"/>
          </a:p>
        </p:txBody>
      </p:sp>
      <p:sp>
        <p:nvSpPr>
          <p:cNvPr id="86028" name="Line 3898"/>
          <p:cNvSpPr>
            <a:spLocks noChangeShapeType="1"/>
          </p:cNvSpPr>
          <p:nvPr/>
        </p:nvSpPr>
        <p:spPr bwMode="auto">
          <a:xfrm>
            <a:off x="9637713" y="1574800"/>
            <a:ext cx="0" cy="0"/>
          </a:xfrm>
          <a:prstGeom prst="line">
            <a:avLst/>
          </a:prstGeom>
          <a:noFill/>
          <a:ln w="25400" cap="rnd">
            <a:solidFill>
              <a:srgbClr val="000000"/>
            </a:solidFill>
            <a:round/>
            <a:headEnd/>
            <a:tailEnd/>
          </a:ln>
        </p:spPr>
        <p:txBody>
          <a:bodyPr/>
          <a:lstStyle/>
          <a:p>
            <a:endParaRPr lang="ru-RU"/>
          </a:p>
        </p:txBody>
      </p:sp>
      <p:sp>
        <p:nvSpPr>
          <p:cNvPr id="86029" name="Line 3899"/>
          <p:cNvSpPr>
            <a:spLocks noChangeShapeType="1"/>
          </p:cNvSpPr>
          <p:nvPr/>
        </p:nvSpPr>
        <p:spPr bwMode="auto">
          <a:xfrm>
            <a:off x="9637713" y="1849438"/>
            <a:ext cx="0" cy="0"/>
          </a:xfrm>
          <a:prstGeom prst="line">
            <a:avLst/>
          </a:prstGeom>
          <a:noFill/>
          <a:ln w="25400" cap="rnd">
            <a:solidFill>
              <a:srgbClr val="000000"/>
            </a:solidFill>
            <a:round/>
            <a:headEnd/>
            <a:tailEnd/>
          </a:ln>
        </p:spPr>
        <p:txBody>
          <a:bodyPr/>
          <a:lstStyle/>
          <a:p>
            <a:endParaRPr lang="ru-RU"/>
          </a:p>
        </p:txBody>
      </p:sp>
      <p:sp>
        <p:nvSpPr>
          <p:cNvPr id="86030" name="Line 3900"/>
          <p:cNvSpPr>
            <a:spLocks noChangeShapeType="1"/>
          </p:cNvSpPr>
          <p:nvPr/>
        </p:nvSpPr>
        <p:spPr bwMode="auto">
          <a:xfrm>
            <a:off x="11963400" y="1849438"/>
            <a:ext cx="0" cy="0"/>
          </a:xfrm>
          <a:prstGeom prst="line">
            <a:avLst/>
          </a:prstGeom>
          <a:noFill/>
          <a:ln w="25400" cap="rnd">
            <a:solidFill>
              <a:srgbClr val="000000"/>
            </a:solidFill>
            <a:round/>
            <a:headEnd/>
            <a:tailEnd/>
          </a:ln>
        </p:spPr>
        <p:txBody>
          <a:bodyPr/>
          <a:lstStyle/>
          <a:p>
            <a:endParaRPr lang="ru-RU"/>
          </a:p>
        </p:txBody>
      </p:sp>
      <p:sp>
        <p:nvSpPr>
          <p:cNvPr id="86031" name="Line 3911"/>
          <p:cNvSpPr>
            <a:spLocks noChangeShapeType="1"/>
          </p:cNvSpPr>
          <p:nvPr/>
        </p:nvSpPr>
        <p:spPr bwMode="auto">
          <a:xfrm>
            <a:off x="7312025" y="2398713"/>
            <a:ext cx="0" cy="0"/>
          </a:xfrm>
          <a:prstGeom prst="line">
            <a:avLst/>
          </a:prstGeom>
          <a:noFill/>
          <a:ln w="25400" cap="rnd">
            <a:solidFill>
              <a:srgbClr val="000000"/>
            </a:solidFill>
            <a:round/>
            <a:headEnd/>
            <a:tailEnd/>
          </a:ln>
        </p:spPr>
        <p:txBody>
          <a:bodyPr/>
          <a:lstStyle/>
          <a:p>
            <a:endParaRPr lang="ru-RU"/>
          </a:p>
        </p:txBody>
      </p:sp>
      <p:sp>
        <p:nvSpPr>
          <p:cNvPr id="86032" name="Line 3912"/>
          <p:cNvSpPr>
            <a:spLocks noChangeShapeType="1"/>
          </p:cNvSpPr>
          <p:nvPr/>
        </p:nvSpPr>
        <p:spPr bwMode="auto">
          <a:xfrm>
            <a:off x="7312025" y="2673350"/>
            <a:ext cx="0" cy="0"/>
          </a:xfrm>
          <a:prstGeom prst="line">
            <a:avLst/>
          </a:prstGeom>
          <a:noFill/>
          <a:ln w="25400" cap="rnd">
            <a:solidFill>
              <a:srgbClr val="000000"/>
            </a:solidFill>
            <a:round/>
            <a:headEnd/>
            <a:tailEnd/>
          </a:ln>
        </p:spPr>
        <p:txBody>
          <a:bodyPr/>
          <a:lstStyle/>
          <a:p>
            <a:endParaRPr lang="ru-RU"/>
          </a:p>
        </p:txBody>
      </p:sp>
      <p:sp>
        <p:nvSpPr>
          <p:cNvPr id="86033" name="Line 3913"/>
          <p:cNvSpPr>
            <a:spLocks noChangeShapeType="1"/>
          </p:cNvSpPr>
          <p:nvPr/>
        </p:nvSpPr>
        <p:spPr bwMode="auto">
          <a:xfrm>
            <a:off x="9637713" y="2673350"/>
            <a:ext cx="0" cy="0"/>
          </a:xfrm>
          <a:prstGeom prst="line">
            <a:avLst/>
          </a:prstGeom>
          <a:noFill/>
          <a:ln w="25400" cap="rnd">
            <a:solidFill>
              <a:srgbClr val="000000"/>
            </a:solidFill>
            <a:round/>
            <a:headEnd/>
            <a:tailEnd/>
          </a:ln>
        </p:spPr>
        <p:txBody>
          <a:bodyPr/>
          <a:lstStyle/>
          <a:p>
            <a:endParaRPr lang="ru-RU"/>
          </a:p>
        </p:txBody>
      </p:sp>
      <p:sp>
        <p:nvSpPr>
          <p:cNvPr id="86034" name="Line 3914"/>
          <p:cNvSpPr>
            <a:spLocks noChangeShapeType="1"/>
          </p:cNvSpPr>
          <p:nvPr/>
        </p:nvSpPr>
        <p:spPr bwMode="auto">
          <a:xfrm>
            <a:off x="9637713" y="2947988"/>
            <a:ext cx="0" cy="0"/>
          </a:xfrm>
          <a:prstGeom prst="line">
            <a:avLst/>
          </a:prstGeom>
          <a:noFill/>
          <a:ln w="25400" cap="rnd">
            <a:solidFill>
              <a:srgbClr val="000000"/>
            </a:solidFill>
            <a:round/>
            <a:headEnd/>
            <a:tailEnd/>
          </a:ln>
        </p:spPr>
        <p:txBody>
          <a:bodyPr/>
          <a:lstStyle/>
          <a:p>
            <a:endParaRPr lang="ru-RU"/>
          </a:p>
        </p:txBody>
      </p:sp>
      <p:sp>
        <p:nvSpPr>
          <p:cNvPr id="86035" name="Line 3915"/>
          <p:cNvSpPr>
            <a:spLocks noChangeShapeType="1"/>
          </p:cNvSpPr>
          <p:nvPr/>
        </p:nvSpPr>
        <p:spPr bwMode="auto">
          <a:xfrm>
            <a:off x="11963400" y="2947988"/>
            <a:ext cx="0" cy="0"/>
          </a:xfrm>
          <a:prstGeom prst="line">
            <a:avLst/>
          </a:prstGeom>
          <a:noFill/>
          <a:ln w="25400" cap="rnd">
            <a:solidFill>
              <a:srgbClr val="000000"/>
            </a:solidFill>
            <a:round/>
            <a:headEnd/>
            <a:tailEnd/>
          </a:ln>
        </p:spPr>
        <p:txBody>
          <a:bodyPr/>
          <a:lstStyle/>
          <a:p>
            <a:endParaRPr lang="ru-RU"/>
          </a:p>
        </p:txBody>
      </p:sp>
      <p:sp>
        <p:nvSpPr>
          <p:cNvPr id="86036" name="Line 3916"/>
          <p:cNvSpPr>
            <a:spLocks noChangeShapeType="1"/>
          </p:cNvSpPr>
          <p:nvPr/>
        </p:nvSpPr>
        <p:spPr bwMode="auto">
          <a:xfrm>
            <a:off x="11963400" y="3222625"/>
            <a:ext cx="0" cy="0"/>
          </a:xfrm>
          <a:prstGeom prst="line">
            <a:avLst/>
          </a:prstGeom>
          <a:noFill/>
          <a:ln w="25400" cap="rnd">
            <a:solidFill>
              <a:srgbClr val="000000"/>
            </a:solidFill>
            <a:round/>
            <a:headEnd/>
            <a:tailEnd/>
          </a:ln>
        </p:spPr>
        <p:txBody>
          <a:bodyPr/>
          <a:lstStyle/>
          <a:p>
            <a:endParaRPr lang="ru-RU"/>
          </a:p>
        </p:txBody>
      </p:sp>
      <p:sp>
        <p:nvSpPr>
          <p:cNvPr id="86037" name="Line 3934"/>
          <p:cNvSpPr>
            <a:spLocks noChangeShapeType="1"/>
          </p:cNvSpPr>
          <p:nvPr/>
        </p:nvSpPr>
        <p:spPr bwMode="auto">
          <a:xfrm>
            <a:off x="7312025" y="4046538"/>
            <a:ext cx="0" cy="0"/>
          </a:xfrm>
          <a:prstGeom prst="line">
            <a:avLst/>
          </a:prstGeom>
          <a:noFill/>
          <a:ln w="25400" cap="rnd">
            <a:solidFill>
              <a:srgbClr val="000000"/>
            </a:solidFill>
            <a:round/>
            <a:headEnd/>
            <a:tailEnd/>
          </a:ln>
        </p:spPr>
        <p:txBody>
          <a:bodyPr/>
          <a:lstStyle/>
          <a:p>
            <a:endParaRPr lang="ru-RU"/>
          </a:p>
        </p:txBody>
      </p:sp>
      <p:pic>
        <p:nvPicPr>
          <p:cNvPr id="86038" name="Picture 6"/>
          <p:cNvPicPr>
            <a:picLocks noChangeAspect="1" noChangeArrowheads="1"/>
          </p:cNvPicPr>
          <p:nvPr/>
        </p:nvPicPr>
        <p:blipFill>
          <a:blip r:embed="rId2"/>
          <a:srcRect/>
          <a:stretch>
            <a:fillRect/>
          </a:stretch>
        </p:blipFill>
        <p:spPr bwMode="auto">
          <a:xfrm>
            <a:off x="0" y="0"/>
            <a:ext cx="9906000" cy="908050"/>
          </a:xfrm>
          <a:prstGeom prst="rect">
            <a:avLst/>
          </a:prstGeom>
          <a:noFill/>
          <a:ln w="9525">
            <a:noFill/>
            <a:miter lim="800000"/>
            <a:headEnd/>
            <a:tailEnd/>
          </a:ln>
        </p:spPr>
      </p:pic>
      <p:sp>
        <p:nvSpPr>
          <p:cNvPr id="86039" name="Text Box 6937"/>
          <p:cNvSpPr txBox="1">
            <a:spLocks noChangeArrowheads="1"/>
          </p:cNvSpPr>
          <p:nvPr/>
        </p:nvSpPr>
        <p:spPr bwMode="auto">
          <a:xfrm>
            <a:off x="1754188" y="115888"/>
            <a:ext cx="7127875" cy="523220"/>
          </a:xfrm>
          <a:prstGeom prst="rect">
            <a:avLst/>
          </a:prstGeom>
          <a:noFill/>
          <a:ln w="9525">
            <a:noFill/>
            <a:miter lim="800000"/>
            <a:headEnd/>
            <a:tailEnd/>
          </a:ln>
        </p:spPr>
        <p:txBody>
          <a:bodyPr>
            <a:spAutoFit/>
          </a:bodyPr>
          <a:lstStyle/>
          <a:p>
            <a:pPr algn="ctr">
              <a:spcBef>
                <a:spcPct val="50000"/>
              </a:spcBef>
            </a:pPr>
            <a:r>
              <a:rPr lang="ru-RU" sz="2800" b="1" dirty="0">
                <a:solidFill>
                  <a:srgbClr val="000066"/>
                </a:solidFill>
                <a:latin typeface="Times New Roman" pitchFamily="18" charset="0"/>
              </a:rPr>
              <a:t>Межрегиональное операционное УФК</a:t>
            </a:r>
          </a:p>
        </p:txBody>
      </p:sp>
      <p:sp>
        <p:nvSpPr>
          <p:cNvPr id="28" name="TextBox 27"/>
          <p:cNvSpPr txBox="1"/>
          <p:nvPr/>
        </p:nvSpPr>
        <p:spPr>
          <a:xfrm>
            <a:off x="881034" y="908050"/>
            <a:ext cx="8429684" cy="369332"/>
          </a:xfrm>
          <a:prstGeom prst="rect">
            <a:avLst/>
          </a:prstGeom>
          <a:noFill/>
        </p:spPr>
        <p:txBody>
          <a:bodyPr wrap="square" rtlCol="0">
            <a:spAutoFit/>
          </a:bodyPr>
          <a:lstStyle/>
          <a:p>
            <a:pPr algn="ctr"/>
            <a:r>
              <a:rPr lang="ru-RU" b="1" dirty="0" smtClean="0">
                <a:solidFill>
                  <a:srgbClr val="2F06A2"/>
                </a:solidFill>
              </a:rPr>
              <a:t>Формирование Отчета по Союзному государству (ф.403)</a:t>
            </a:r>
            <a:endParaRPr lang="ru-RU" b="1" dirty="0">
              <a:solidFill>
                <a:srgbClr val="2F06A2"/>
              </a:solidFill>
            </a:endParaRPr>
          </a:p>
        </p:txBody>
      </p:sp>
      <p:pic>
        <p:nvPicPr>
          <p:cNvPr id="29" name="Picture 2"/>
          <p:cNvPicPr>
            <a:picLocks noChangeAspect="1" noChangeArrowheads="1"/>
          </p:cNvPicPr>
          <p:nvPr/>
        </p:nvPicPr>
        <p:blipFill>
          <a:blip r:embed="rId3"/>
          <a:srcRect/>
          <a:stretch>
            <a:fillRect/>
          </a:stretch>
        </p:blipFill>
        <p:spPr bwMode="auto">
          <a:xfrm>
            <a:off x="0" y="6553200"/>
            <a:ext cx="9906000" cy="304800"/>
          </a:xfrm>
          <a:prstGeom prst="rect">
            <a:avLst/>
          </a:prstGeom>
          <a:noFill/>
          <a:ln w="9525">
            <a:noFill/>
            <a:miter lim="800000"/>
            <a:headEnd/>
            <a:tailEnd/>
          </a:ln>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460" y="1300162"/>
            <a:ext cx="7965885" cy="5189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 name="Скругленная прямоугольная выноска 42"/>
          <p:cNvSpPr/>
          <p:nvPr/>
        </p:nvSpPr>
        <p:spPr>
          <a:xfrm>
            <a:off x="8148355" y="1988840"/>
            <a:ext cx="1575175" cy="2745305"/>
          </a:xfrm>
          <a:prstGeom prst="wedgeRoundRectCallout">
            <a:avLst>
              <a:gd name="adj1" fmla="val -273020"/>
              <a:gd name="adj2" fmla="val 6033"/>
              <a:gd name="adj3" fmla="val 16667"/>
            </a:avLst>
          </a:prstGeom>
          <a:solidFill>
            <a:srgbClr val="D7C7CC">
              <a:alpha val="51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100" dirty="0" smtClean="0">
                <a:solidFill>
                  <a:schemeClr val="tx1"/>
                </a:solidFill>
                <a:latin typeface="Times New Roman" panose="02020603050405020304" pitchFamily="18" charset="0"/>
                <a:cs typeface="Times New Roman" panose="02020603050405020304" pitchFamily="18" charset="0"/>
              </a:rPr>
              <a:t>Отражаются операции по зачислению объемов финансирования на лицевые счета распорядителей и получателей средств бюджета Союзного государства, открытых в ТОФК на счете № 40816, в том числе поступивших от других ТОФК</a:t>
            </a:r>
            <a:endParaRPr lang="ru-RU" sz="1100" dirty="0">
              <a:solidFill>
                <a:schemeClr val="tx1"/>
              </a:solidFill>
              <a:latin typeface="Times New Roman" panose="02020603050405020304" pitchFamily="18" charset="0"/>
              <a:cs typeface="Times New Roman" panose="02020603050405020304" pitchFamily="18" charset="0"/>
            </a:endParaRPr>
          </a:p>
        </p:txBody>
      </p:sp>
      <p:sp>
        <p:nvSpPr>
          <p:cNvPr id="44" name="Скругленный прямоугольник 43"/>
          <p:cNvSpPr/>
          <p:nvPr/>
        </p:nvSpPr>
        <p:spPr>
          <a:xfrm>
            <a:off x="3647855" y="3222625"/>
            <a:ext cx="945106" cy="386395"/>
          </a:xfrm>
          <a:prstGeom prst="roundRect">
            <a:avLst>
              <a:gd name="adj" fmla="val 0"/>
            </a:avLst>
          </a:prstGeom>
          <a:noFill/>
          <a:ln>
            <a:solidFill>
              <a:srgbClr val="27058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45" name="Скругленный прямоугольник 44"/>
          <p:cNvSpPr/>
          <p:nvPr/>
        </p:nvSpPr>
        <p:spPr>
          <a:xfrm>
            <a:off x="3647854" y="5094185"/>
            <a:ext cx="945107" cy="450050"/>
          </a:xfrm>
          <a:prstGeom prst="roundRect">
            <a:avLst>
              <a:gd name="adj" fmla="val 10034"/>
            </a:avLst>
          </a:prstGeom>
          <a:noFill/>
          <a:ln>
            <a:solidFill>
              <a:srgbClr val="27058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Tree>
    <p:extLst>
      <p:ext uri="{BB962C8B-B14F-4D97-AF65-F5344CB8AC3E}">
        <p14:creationId xmlns:p14="http://schemas.microsoft.com/office/powerpoint/2010/main" val="3187371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a:xfrm>
            <a:off x="415925" y="998730"/>
            <a:ext cx="8994775" cy="480026"/>
          </a:xfrm>
        </p:spPr>
        <p:txBody>
          <a:bodyPr/>
          <a:lstStyle/>
          <a:p>
            <a:r>
              <a:rPr lang="ru-RU" sz="2000" b="1" dirty="0" smtClean="0">
                <a:solidFill>
                  <a:srgbClr val="002060"/>
                </a:solidFill>
                <a:latin typeface="Times New Roman" pitchFamily="18" charset="0"/>
                <a:cs typeface="Times New Roman" pitchFamily="18" charset="0"/>
              </a:rPr>
              <a:t>Порядок формирования и передачи Сведений (ф. 0503814) </a:t>
            </a:r>
            <a:endParaRPr lang="ru-RU" sz="2000" b="1" dirty="0">
              <a:solidFill>
                <a:srgbClr val="002060"/>
              </a:solidFill>
              <a:latin typeface="Times New Roman" pitchFamily="18" charset="0"/>
              <a:cs typeface="Times New Roman" pitchFamily="18" charset="0"/>
            </a:endParaRPr>
          </a:p>
        </p:txBody>
      </p:sp>
      <p:sp>
        <p:nvSpPr>
          <p:cNvPr id="8" name="Номер слайда 3"/>
          <p:cNvSpPr>
            <a:spLocks noGrp="1"/>
          </p:cNvSpPr>
          <p:nvPr>
            <p:ph type="sldNum" sz="quarter" idx="12"/>
          </p:nvPr>
        </p:nvSpPr>
        <p:spPr/>
        <p:txBody>
          <a:bodyPr/>
          <a:lstStyle/>
          <a:p>
            <a:fld id="{5261CBB9-A0C1-4C2D-A808-133F7F9F2C55}" type="slidenum">
              <a:rPr lang="ru-RU"/>
              <a:pPr/>
              <a:t>14</a:t>
            </a:fld>
            <a:endParaRPr lang="ru-RU" dirty="0"/>
          </a:p>
        </p:txBody>
      </p:sp>
      <p:sp>
        <p:nvSpPr>
          <p:cNvPr id="3074" name="TextBox 4"/>
          <p:cNvSpPr txBox="1">
            <a:spLocks noChangeArrowheads="1"/>
          </p:cNvSpPr>
          <p:nvPr/>
        </p:nvSpPr>
        <p:spPr bwMode="auto">
          <a:xfrm>
            <a:off x="415925" y="1412875"/>
            <a:ext cx="9047163" cy="584200"/>
          </a:xfrm>
          <a:prstGeom prst="rect">
            <a:avLst/>
          </a:prstGeom>
          <a:noFill/>
          <a:ln w="9525">
            <a:noFill/>
            <a:miter lim="800000"/>
            <a:headEnd/>
            <a:tailEnd/>
          </a:ln>
        </p:spPr>
        <p:txBody>
          <a:bodyPr>
            <a:spAutoFit/>
          </a:bodyPr>
          <a:lstStyle/>
          <a:p>
            <a:pPr marL="342900" indent="-342900" algn="just">
              <a:lnSpc>
                <a:spcPct val="75000"/>
              </a:lnSpc>
              <a:spcBef>
                <a:spcPct val="20000"/>
              </a:spcBef>
              <a:buFontTx/>
              <a:buAutoNum type="arabicPeriod"/>
            </a:pPr>
            <a:endParaRPr lang="ru-RU" sz="1900" b="1" dirty="0">
              <a:solidFill>
                <a:srgbClr val="000000"/>
              </a:solidFill>
              <a:latin typeface="Times New Roman" pitchFamily="18" charset="0"/>
            </a:endParaRPr>
          </a:p>
          <a:p>
            <a:pPr marL="342900" indent="-342900" algn="ctr">
              <a:lnSpc>
                <a:spcPct val="75000"/>
              </a:lnSpc>
              <a:spcBef>
                <a:spcPct val="20000"/>
              </a:spcBef>
            </a:pPr>
            <a:r>
              <a:rPr lang="ru-RU" sz="1900" b="1" dirty="0">
                <a:solidFill>
                  <a:srgbClr val="000000"/>
                </a:solidFill>
                <a:latin typeface="Times New Roman" pitchFamily="18" charset="0"/>
              </a:rPr>
              <a:t>      </a:t>
            </a:r>
            <a:endParaRPr lang="ru-RU" sz="3000" b="1" i="1" dirty="0">
              <a:solidFill>
                <a:srgbClr val="000000"/>
              </a:solidFill>
              <a:latin typeface="Times New Roman" pitchFamily="18" charset="0"/>
            </a:endParaRPr>
          </a:p>
        </p:txBody>
      </p:sp>
      <p:pic>
        <p:nvPicPr>
          <p:cNvPr id="3075" name="Picture 6"/>
          <p:cNvPicPr>
            <a:picLocks noChangeAspect="1" noChangeArrowheads="1"/>
          </p:cNvPicPr>
          <p:nvPr/>
        </p:nvPicPr>
        <p:blipFill>
          <a:blip r:embed="rId2"/>
          <a:srcRect/>
          <a:stretch>
            <a:fillRect/>
          </a:stretch>
        </p:blipFill>
        <p:spPr bwMode="auto">
          <a:xfrm>
            <a:off x="0" y="0"/>
            <a:ext cx="9906000" cy="908050"/>
          </a:xfrm>
          <a:prstGeom prst="rect">
            <a:avLst/>
          </a:prstGeom>
          <a:noFill/>
          <a:ln w="9525">
            <a:noFill/>
            <a:miter lim="800000"/>
            <a:headEnd/>
            <a:tailEnd/>
          </a:ln>
        </p:spPr>
      </p:pic>
      <p:sp>
        <p:nvSpPr>
          <p:cNvPr id="3077" name="Rectangle 9"/>
          <p:cNvSpPr>
            <a:spLocks noChangeArrowheads="1"/>
          </p:cNvSpPr>
          <p:nvPr/>
        </p:nvSpPr>
        <p:spPr bwMode="auto">
          <a:xfrm>
            <a:off x="1136650" y="188913"/>
            <a:ext cx="7920038" cy="519112"/>
          </a:xfrm>
          <a:prstGeom prst="rect">
            <a:avLst/>
          </a:prstGeom>
          <a:noFill/>
          <a:ln w="9525">
            <a:noFill/>
            <a:miter lim="800000"/>
            <a:headEnd/>
            <a:tailEnd/>
          </a:ln>
        </p:spPr>
        <p:txBody>
          <a:bodyPr>
            <a:spAutoFit/>
          </a:bodyPr>
          <a:lstStyle/>
          <a:p>
            <a:pPr algn="ctr"/>
            <a:r>
              <a:rPr lang="ru-RU" sz="2800" b="1" dirty="0">
                <a:solidFill>
                  <a:srgbClr val="000066"/>
                </a:solidFill>
                <a:latin typeface="Times New Roman" pitchFamily="18" charset="0"/>
              </a:rPr>
              <a:t>Межрегиональное операционное УФК</a:t>
            </a:r>
          </a:p>
        </p:txBody>
      </p:sp>
      <p:pic>
        <p:nvPicPr>
          <p:cNvPr id="13" name="Picture 2"/>
          <p:cNvPicPr>
            <a:picLocks noChangeAspect="1" noChangeArrowheads="1"/>
          </p:cNvPicPr>
          <p:nvPr/>
        </p:nvPicPr>
        <p:blipFill>
          <a:blip r:embed="rId3"/>
          <a:srcRect/>
          <a:stretch>
            <a:fillRect/>
          </a:stretch>
        </p:blipFill>
        <p:spPr bwMode="auto">
          <a:xfrm>
            <a:off x="0" y="6553200"/>
            <a:ext cx="9906000" cy="304800"/>
          </a:xfrm>
          <a:prstGeom prst="rect">
            <a:avLst/>
          </a:prstGeom>
          <a:noFill/>
          <a:ln w="9525">
            <a:noFill/>
            <a:miter lim="800000"/>
            <a:headEnd/>
            <a:tailEnd/>
          </a:ln>
        </p:spPr>
      </p:pic>
      <p:sp>
        <p:nvSpPr>
          <p:cNvPr id="10" name="AutoShape 8"/>
          <p:cNvSpPr>
            <a:spLocks noChangeArrowheads="1"/>
          </p:cNvSpPr>
          <p:nvPr/>
        </p:nvSpPr>
        <p:spPr bwMode="auto">
          <a:xfrm>
            <a:off x="709585" y="1478756"/>
            <a:ext cx="8715436" cy="915130"/>
          </a:xfrm>
          <a:prstGeom prst="roundRect">
            <a:avLst>
              <a:gd name="adj" fmla="val 16667"/>
            </a:avLst>
          </a:prstGeom>
          <a:gradFill rotWithShape="1">
            <a:gsLst>
              <a:gs pos="100000">
                <a:srgbClr val="FFC000">
                  <a:lumMod val="64000"/>
                  <a:lumOff val="36000"/>
                </a:srgbClr>
              </a:gs>
              <a:gs pos="50000">
                <a:schemeClr val="bg1"/>
              </a:gs>
              <a:gs pos="0">
                <a:srgbClr val="FFC000">
                  <a:lumMod val="17000"/>
                  <a:lumOff val="83000"/>
                </a:srgbClr>
              </a:gs>
            </a:gsLst>
            <a:lin ang="5400000" scaled="1"/>
          </a:gradFill>
          <a:ln w="9525">
            <a:solidFill>
              <a:schemeClr val="tx1"/>
            </a:solidFill>
            <a:round/>
            <a:headEnd/>
            <a:tailEnd/>
          </a:ln>
          <a:effectLst/>
        </p:spPr>
        <p:txBody>
          <a:bodyPr wrap="none" anchor="ctr"/>
          <a:lstStyle/>
          <a:p>
            <a:pPr algn="ctr" eaLnBrk="1" hangingPunct="1">
              <a:defRPr/>
            </a:pPr>
            <a:endParaRPr lang="ru-RU" sz="1400" b="1" i="1" dirty="0" smtClean="0">
              <a:latin typeface="Times New Roman" pitchFamily="18" charset="0"/>
            </a:endParaRPr>
          </a:p>
        </p:txBody>
      </p:sp>
      <p:sp>
        <p:nvSpPr>
          <p:cNvPr id="12" name="TextBox 11"/>
          <p:cNvSpPr txBox="1"/>
          <p:nvPr/>
        </p:nvSpPr>
        <p:spPr>
          <a:xfrm>
            <a:off x="1672802" y="1538790"/>
            <a:ext cx="7286676" cy="738664"/>
          </a:xfrm>
          <a:prstGeom prst="rect">
            <a:avLst/>
          </a:prstGeom>
          <a:noFill/>
        </p:spPr>
        <p:txBody>
          <a:bodyPr wrap="square" rtlCol="0">
            <a:spAutoFit/>
          </a:bodyPr>
          <a:lstStyle/>
          <a:p>
            <a:pPr algn="ctr" eaLnBrk="1" hangingPunct="1">
              <a:defRPr/>
            </a:pPr>
            <a:r>
              <a:rPr lang="ru-RU" sz="1400" b="1" i="1" dirty="0" smtClean="0">
                <a:latin typeface="Times New Roman" pitchFamily="18" charset="0"/>
              </a:rPr>
              <a:t>Приказ Министерства финансов Российской Федерации от 25.01.2016  N 23</a:t>
            </a:r>
          </a:p>
          <a:p>
            <a:pPr algn="ctr" eaLnBrk="1" hangingPunct="1">
              <a:defRPr/>
            </a:pPr>
            <a:r>
              <a:rPr lang="ru-RU" sz="1400" b="1" i="1" dirty="0" smtClean="0">
                <a:latin typeface="Times New Roman" pitchFamily="18" charset="0"/>
              </a:rPr>
              <a:t>«Об организации представления в электронном виде информации, необходимой для формирования бюджетной отчетности Российской Федерации</a:t>
            </a:r>
            <a:r>
              <a:rPr lang="ru-RU" sz="1400" b="1" i="1" kern="1600" spc="30" dirty="0" smtClean="0">
                <a:latin typeface="Times New Roman" pitchFamily="18" charset="0"/>
              </a:rPr>
              <a:t>»</a:t>
            </a:r>
          </a:p>
        </p:txBody>
      </p:sp>
      <p:pic>
        <p:nvPicPr>
          <p:cNvPr id="16" name="Рисунок 253" descr="Documents_Black.png"/>
          <p:cNvPicPr>
            <a:picLocks noChangeAspect="1"/>
          </p:cNvPicPr>
          <p:nvPr/>
        </p:nvPicPr>
        <p:blipFill>
          <a:blip r:embed="rId4"/>
          <a:srcRect/>
          <a:stretch>
            <a:fillRect/>
          </a:stretch>
        </p:blipFill>
        <p:spPr bwMode="auto">
          <a:xfrm>
            <a:off x="881034" y="1561796"/>
            <a:ext cx="752475" cy="750887"/>
          </a:xfrm>
          <a:prstGeom prst="rect">
            <a:avLst/>
          </a:prstGeom>
          <a:noFill/>
          <a:ln w="9525">
            <a:noFill/>
            <a:miter lim="800000"/>
            <a:headEnd/>
            <a:tailEnd/>
          </a:ln>
        </p:spPr>
      </p:pic>
      <p:sp>
        <p:nvSpPr>
          <p:cNvPr id="19" name="AutoShape 21"/>
          <p:cNvSpPr>
            <a:spLocks noChangeArrowheads="1"/>
          </p:cNvSpPr>
          <p:nvPr/>
        </p:nvSpPr>
        <p:spPr bwMode="auto">
          <a:xfrm>
            <a:off x="272479" y="4383480"/>
            <a:ext cx="3870431" cy="2169719"/>
          </a:xfrm>
          <a:prstGeom prst="roundRect">
            <a:avLst>
              <a:gd name="adj" fmla="val 39388"/>
            </a:avLst>
          </a:prstGeom>
          <a:gradFill flip="none" rotWithShape="1">
            <a:gsLst>
              <a:gs pos="0">
                <a:srgbClr val="FFC000"/>
              </a:gs>
              <a:gs pos="50000">
                <a:schemeClr val="accent1">
                  <a:shade val="67500"/>
                  <a:satMod val="115000"/>
                </a:schemeClr>
              </a:gs>
              <a:gs pos="100000">
                <a:schemeClr val="accent1">
                  <a:shade val="100000"/>
                  <a:satMod val="115000"/>
                </a:schemeClr>
              </a:gs>
            </a:gsLst>
            <a:lin ang="16200000" scaled="1"/>
            <a:tileRect/>
          </a:gradFill>
          <a:ln w="31750">
            <a:solidFill>
              <a:schemeClr val="tx1"/>
            </a:solidFill>
            <a:round/>
            <a:headEnd/>
            <a:tailEnd/>
          </a:ln>
          <a:effectLst/>
          <a:extLst/>
        </p:spPr>
        <p:txBody>
          <a:bodyPr wrap="none" lIns="86865" tIns="43433" rIns="86865" bIns="43433" anchor="ctr"/>
          <a:lstStyle/>
          <a:p>
            <a:pPr algn="ctr" defTabSz="867355"/>
            <a:endParaRPr lang="ru-RU" sz="1600" b="1" dirty="0">
              <a:latin typeface="Times New Roman" pitchFamily="18" charset="0"/>
              <a:cs typeface="Times New Roman" pitchFamily="18" charset="0"/>
            </a:endParaRPr>
          </a:p>
        </p:txBody>
      </p:sp>
      <p:sp>
        <p:nvSpPr>
          <p:cNvPr id="21" name="TextBox 20"/>
          <p:cNvSpPr txBox="1"/>
          <p:nvPr/>
        </p:nvSpPr>
        <p:spPr>
          <a:xfrm>
            <a:off x="537105" y="4470810"/>
            <a:ext cx="3380780" cy="1815882"/>
          </a:xfrm>
          <a:prstGeom prst="rect">
            <a:avLst/>
          </a:prstGeom>
          <a:noFill/>
        </p:spPr>
        <p:txBody>
          <a:bodyPr wrap="square" rtlCol="0">
            <a:spAutoFit/>
          </a:bodyPr>
          <a:lstStyle/>
          <a:p>
            <a:pPr algn="just"/>
            <a:r>
              <a:rPr lang="ru-RU" sz="1400" dirty="0" smtClean="0">
                <a:latin typeface="Times New Roman" pitchFamily="18" charset="0"/>
                <a:cs typeface="Times New Roman" pitchFamily="18" charset="0"/>
              </a:rPr>
              <a:t>В соответствии с письмом Федерального казначейства от 31.05.2016 № 07-04-05/03-400 «О предоставлении Отчета»</a:t>
            </a:r>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ТОФК ежемесячно, начиная с отчетности на 1 июня 2016 г. формируют и представляют Сведения </a:t>
            </a:r>
            <a:r>
              <a:rPr lang="ru-RU" sz="1400" b="1" dirty="0" smtClean="0">
                <a:latin typeface="Times New Roman" pitchFamily="18" charset="0"/>
                <a:cs typeface="Times New Roman" pitchFamily="18" charset="0"/>
              </a:rPr>
              <a:t>в срок, не позднее второго рабочего дня</a:t>
            </a:r>
            <a:r>
              <a:rPr lang="ru-RU" sz="1400" dirty="0" smtClean="0">
                <a:latin typeface="Times New Roman" pitchFamily="18" charset="0"/>
                <a:cs typeface="Times New Roman" pitchFamily="18" charset="0"/>
              </a:rPr>
              <a:t>, следующего за отчетным месяцем.</a:t>
            </a:r>
            <a:endParaRPr lang="ru-RU" sz="1400" dirty="0">
              <a:latin typeface="Times New Roman" pitchFamily="18" charset="0"/>
              <a:cs typeface="Times New Roman" pitchFamily="18" charset="0"/>
            </a:endParaRPr>
          </a:p>
        </p:txBody>
      </p:sp>
      <p:sp>
        <p:nvSpPr>
          <p:cNvPr id="23" name="AutoShape 21"/>
          <p:cNvSpPr>
            <a:spLocks noChangeArrowheads="1"/>
          </p:cNvSpPr>
          <p:nvPr/>
        </p:nvSpPr>
        <p:spPr bwMode="auto">
          <a:xfrm>
            <a:off x="5244312" y="4383480"/>
            <a:ext cx="4168539" cy="2169720"/>
          </a:xfrm>
          <a:prstGeom prst="roundRect">
            <a:avLst>
              <a:gd name="adj" fmla="val 37383"/>
            </a:avLst>
          </a:prstGeom>
          <a:gradFill flip="none" rotWithShape="1">
            <a:gsLst>
              <a:gs pos="0">
                <a:srgbClr val="FFC000"/>
              </a:gs>
              <a:gs pos="50000">
                <a:schemeClr val="accent1">
                  <a:shade val="67500"/>
                  <a:satMod val="115000"/>
                </a:schemeClr>
              </a:gs>
              <a:gs pos="100000">
                <a:schemeClr val="accent1">
                  <a:shade val="100000"/>
                  <a:satMod val="115000"/>
                </a:schemeClr>
              </a:gs>
            </a:gsLst>
            <a:lin ang="16200000" scaled="1"/>
            <a:tileRect/>
          </a:gradFill>
          <a:ln w="31750">
            <a:solidFill>
              <a:schemeClr val="tx1"/>
            </a:solidFill>
            <a:round/>
            <a:headEnd/>
            <a:tailEnd/>
          </a:ln>
          <a:effectLst/>
          <a:extLst/>
        </p:spPr>
        <p:txBody>
          <a:bodyPr wrap="none" lIns="86865" tIns="43433" rIns="86865" bIns="43433" anchor="ctr"/>
          <a:lstStyle/>
          <a:p>
            <a:pPr algn="just"/>
            <a:endParaRPr lang="ru-RU" sz="1400" dirty="0">
              <a:latin typeface="Times New Roman" pitchFamily="18" charset="0"/>
              <a:cs typeface="Times New Roman" pitchFamily="18" charset="0"/>
            </a:endParaRPr>
          </a:p>
        </p:txBody>
      </p:sp>
      <p:sp>
        <p:nvSpPr>
          <p:cNvPr id="20" name="Line 12"/>
          <p:cNvSpPr>
            <a:spLocks noChangeShapeType="1"/>
          </p:cNvSpPr>
          <p:nvPr/>
        </p:nvSpPr>
        <p:spPr bwMode="auto">
          <a:xfrm flipH="1">
            <a:off x="3827873" y="4285939"/>
            <a:ext cx="853545" cy="354558"/>
          </a:xfrm>
          <a:prstGeom prst="line">
            <a:avLst/>
          </a:prstGeom>
          <a:noFill/>
          <a:ln w="28575">
            <a:solidFill>
              <a:srgbClr val="000080"/>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886" tIns="43443" rIns="86886" bIns="43443"/>
          <a:lstStyle/>
          <a:p>
            <a:endParaRPr lang="ru-RU" dirty="0"/>
          </a:p>
        </p:txBody>
      </p:sp>
      <p:sp>
        <p:nvSpPr>
          <p:cNvPr id="22" name="Line 12"/>
          <p:cNvSpPr>
            <a:spLocks noChangeShapeType="1"/>
          </p:cNvSpPr>
          <p:nvPr/>
        </p:nvSpPr>
        <p:spPr bwMode="auto">
          <a:xfrm>
            <a:off x="4744893" y="4279688"/>
            <a:ext cx="703551" cy="395754"/>
          </a:xfrm>
          <a:prstGeom prst="line">
            <a:avLst/>
          </a:prstGeom>
          <a:noFill/>
          <a:ln w="28575">
            <a:solidFill>
              <a:srgbClr val="000080"/>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886" tIns="43443" rIns="86886" bIns="43443"/>
          <a:lstStyle/>
          <a:p>
            <a:endParaRPr lang="ru-RU" dirty="0"/>
          </a:p>
        </p:txBody>
      </p:sp>
      <p:sp>
        <p:nvSpPr>
          <p:cNvPr id="25" name="AutoShape 8"/>
          <p:cNvSpPr>
            <a:spLocks noChangeArrowheads="1"/>
          </p:cNvSpPr>
          <p:nvPr/>
        </p:nvSpPr>
        <p:spPr bwMode="auto">
          <a:xfrm>
            <a:off x="632520" y="2577655"/>
            <a:ext cx="8851591" cy="1688672"/>
          </a:xfrm>
          <a:prstGeom prst="roundRect">
            <a:avLst>
              <a:gd name="adj" fmla="val 16667"/>
            </a:avLst>
          </a:prstGeom>
          <a:gradFill rotWithShape="1">
            <a:gsLst>
              <a:gs pos="100000">
                <a:srgbClr val="FFC000">
                  <a:lumMod val="64000"/>
                  <a:lumOff val="36000"/>
                </a:srgbClr>
              </a:gs>
              <a:gs pos="50000">
                <a:schemeClr val="bg1"/>
              </a:gs>
              <a:gs pos="0">
                <a:srgbClr val="FFC000">
                  <a:lumMod val="17000"/>
                  <a:lumOff val="83000"/>
                </a:srgbClr>
              </a:gs>
            </a:gsLst>
            <a:lin ang="5400000" scaled="1"/>
          </a:gradFill>
          <a:ln w="9525">
            <a:solidFill>
              <a:schemeClr val="tx1"/>
            </a:solidFill>
            <a:round/>
            <a:headEnd/>
            <a:tailEnd/>
          </a:ln>
          <a:effectLst/>
        </p:spPr>
        <p:txBody>
          <a:bodyPr wrap="none" anchor="ctr"/>
          <a:lstStyle/>
          <a:p>
            <a:pPr algn="ctr" eaLnBrk="1" hangingPunct="1">
              <a:defRPr/>
            </a:pPr>
            <a:endParaRPr lang="ru-RU" sz="1400" b="1" i="1" dirty="0" smtClean="0">
              <a:latin typeface="Times New Roman" pitchFamily="18" charset="0"/>
            </a:endParaRPr>
          </a:p>
        </p:txBody>
      </p:sp>
      <p:sp>
        <p:nvSpPr>
          <p:cNvPr id="27" name="Line 12"/>
          <p:cNvSpPr>
            <a:spLocks noChangeShapeType="1"/>
          </p:cNvSpPr>
          <p:nvPr/>
        </p:nvSpPr>
        <p:spPr bwMode="auto">
          <a:xfrm flipH="1">
            <a:off x="5048410" y="2396237"/>
            <a:ext cx="0" cy="181418"/>
          </a:xfrm>
          <a:prstGeom prst="line">
            <a:avLst/>
          </a:prstGeom>
          <a:noFill/>
          <a:ln w="28575">
            <a:solidFill>
              <a:srgbClr val="000080"/>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886" tIns="43443" rIns="86886" bIns="43443"/>
          <a:lstStyle/>
          <a:p>
            <a:endParaRPr lang="ru-RU" dirty="0"/>
          </a:p>
        </p:txBody>
      </p:sp>
      <p:sp>
        <p:nvSpPr>
          <p:cNvPr id="28" name="TextBox 27"/>
          <p:cNvSpPr txBox="1"/>
          <p:nvPr/>
        </p:nvSpPr>
        <p:spPr>
          <a:xfrm>
            <a:off x="741099" y="2654412"/>
            <a:ext cx="8614621" cy="1631216"/>
          </a:xfrm>
          <a:prstGeom prst="rect">
            <a:avLst/>
          </a:prstGeom>
          <a:noFill/>
        </p:spPr>
        <p:txBody>
          <a:bodyPr wrap="square" rtlCol="0">
            <a:spAutoFit/>
          </a:bodyPr>
          <a:lstStyle/>
          <a:p>
            <a:pPr algn="ctr" eaLnBrk="1" hangingPunct="1">
              <a:defRPr/>
            </a:pPr>
            <a:r>
              <a:rPr lang="ru-RU" sz="1400" b="1" i="1" dirty="0" smtClean="0">
                <a:latin typeface="Times New Roman" pitchFamily="18" charset="0"/>
              </a:rPr>
              <a:t>Сведения о государственных контрактах, заключенных от имени РФ по итогам размещения заказов, а так же соглашениях о предоставлении из федерального бюджета субсидий юридическим лицам (за исключением государственных (муниципальных) учреждений), индивидуальным предпринимателям, а также физическим лицам – производителям товаров, работ, соглашениях с субъектами РФ, соглашениях с автономными и бюджетными учреждениями, в отношении которых главные распорядители средств федерального бюджета осуществляют функции и полномочия учредителя </a:t>
            </a:r>
          </a:p>
          <a:p>
            <a:pPr algn="ctr" eaLnBrk="1" hangingPunct="1">
              <a:defRPr/>
            </a:pPr>
            <a:r>
              <a:rPr lang="ru-RU" sz="1400" b="1" i="1" dirty="0" smtClean="0">
                <a:latin typeface="Times New Roman" pitchFamily="18" charset="0"/>
              </a:rPr>
              <a:t>(</a:t>
            </a:r>
            <a:r>
              <a:rPr lang="ru-RU" sz="1600" b="1" i="1" dirty="0" smtClean="0">
                <a:latin typeface="Times New Roman" pitchFamily="18" charset="0"/>
              </a:rPr>
              <a:t>код формы по КФД 0503814</a:t>
            </a:r>
            <a:r>
              <a:rPr lang="ru-RU" sz="1400" b="1" i="1" dirty="0" smtClean="0">
                <a:latin typeface="Times New Roman" pitchFamily="18" charset="0"/>
              </a:rPr>
              <a:t>)</a:t>
            </a:r>
          </a:p>
        </p:txBody>
      </p:sp>
      <p:sp>
        <p:nvSpPr>
          <p:cNvPr id="29" name="TextBox 28"/>
          <p:cNvSpPr txBox="1"/>
          <p:nvPr/>
        </p:nvSpPr>
        <p:spPr>
          <a:xfrm>
            <a:off x="5538065" y="4560398"/>
            <a:ext cx="3712663" cy="1815882"/>
          </a:xfrm>
          <a:prstGeom prst="rect">
            <a:avLst/>
          </a:prstGeom>
          <a:noFill/>
        </p:spPr>
        <p:txBody>
          <a:bodyPr wrap="square" rtlCol="0">
            <a:spAutoFit/>
          </a:bodyPr>
          <a:lstStyle/>
          <a:p>
            <a:pPr algn="just"/>
            <a:r>
              <a:rPr lang="ru-RU" sz="1400" dirty="0" smtClean="0">
                <a:latin typeface="Times New Roman" pitchFamily="18" charset="0"/>
                <a:cs typeface="Times New Roman" pitchFamily="18" charset="0"/>
              </a:rPr>
              <a:t>В соответствии с письмом Федерального казначейства от 17.06.2016 № 07-04-05/03-446 «О порядке направления файлов отчета КФД 0503814, выгруженных из закрытого контура ППО АСФК» разъясняется порядок передачи от ТОФК файлов, автоматически экспортированных из закрытого контура ППО АСФК </a:t>
            </a:r>
            <a:r>
              <a:rPr lang="ru-RU" sz="1400" b="1" dirty="0" smtClean="0">
                <a:latin typeface="Times New Roman" pitchFamily="18" charset="0"/>
                <a:cs typeface="Times New Roman" pitchFamily="18" charset="0"/>
              </a:rPr>
              <a:t>в формате </a:t>
            </a:r>
            <a:r>
              <a:rPr lang="en-US" sz="1400" b="1" dirty="0" smtClean="0">
                <a:latin typeface="Times New Roman" pitchFamily="18" charset="0"/>
                <a:cs typeface="Times New Roman" pitchFamily="18" charset="0"/>
              </a:rPr>
              <a:t>shipment</a:t>
            </a:r>
            <a:r>
              <a:rPr lang="ru-RU" sz="1400" b="1" dirty="0" smtClean="0">
                <a:latin typeface="Times New Roman" pitchFamily="18" charset="0"/>
                <a:cs typeface="Times New Roman" pitchFamily="18" charset="0"/>
              </a:rPr>
              <a:t>.</a:t>
            </a:r>
            <a:endParaRPr lang="ru-RU" sz="1400" b="1" dirty="0">
              <a:latin typeface="Times New Roman" pitchFamily="18" charset="0"/>
              <a:cs typeface="Times New Roman" pitchFamily="18" charset="0"/>
            </a:endParaRPr>
          </a:p>
        </p:txBody>
      </p:sp>
    </p:spTree>
    <p:extLst>
      <p:ext uri="{BB962C8B-B14F-4D97-AF65-F5344CB8AC3E}">
        <p14:creationId xmlns:p14="http://schemas.microsoft.com/office/powerpoint/2010/main" val="52903390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Номер слайда 5"/>
          <p:cNvSpPr>
            <a:spLocks noGrp="1"/>
          </p:cNvSpPr>
          <p:nvPr>
            <p:ph type="sldNum" sz="quarter" idx="12"/>
          </p:nvPr>
        </p:nvSpPr>
        <p:spPr/>
        <p:txBody>
          <a:bodyPr/>
          <a:lstStyle/>
          <a:p>
            <a:fld id="{3DE5ABAD-8187-4B4F-8EF3-5FABDE5C1A3D}" type="slidenum">
              <a:rPr lang="ru-RU"/>
              <a:pPr/>
              <a:t>15</a:t>
            </a:fld>
            <a:endParaRPr lang="ru-RU" dirty="0"/>
          </a:p>
        </p:txBody>
      </p:sp>
      <p:sp>
        <p:nvSpPr>
          <p:cNvPr id="86018" name="Line 3866"/>
          <p:cNvSpPr>
            <a:spLocks noChangeShapeType="1"/>
          </p:cNvSpPr>
          <p:nvPr/>
        </p:nvSpPr>
        <p:spPr bwMode="auto">
          <a:xfrm>
            <a:off x="7312025" y="-896938"/>
            <a:ext cx="0" cy="0"/>
          </a:xfrm>
          <a:prstGeom prst="line">
            <a:avLst/>
          </a:prstGeom>
          <a:noFill/>
          <a:ln w="25400" cap="rnd">
            <a:solidFill>
              <a:srgbClr val="000000"/>
            </a:solidFill>
            <a:round/>
            <a:headEnd/>
            <a:tailEnd/>
          </a:ln>
        </p:spPr>
        <p:txBody>
          <a:bodyPr/>
          <a:lstStyle/>
          <a:p>
            <a:endParaRPr lang="ru-RU" dirty="0"/>
          </a:p>
        </p:txBody>
      </p:sp>
      <p:sp>
        <p:nvSpPr>
          <p:cNvPr id="86019" name="Line 3867"/>
          <p:cNvSpPr>
            <a:spLocks noChangeShapeType="1"/>
          </p:cNvSpPr>
          <p:nvPr/>
        </p:nvSpPr>
        <p:spPr bwMode="auto">
          <a:xfrm>
            <a:off x="7312025" y="-622300"/>
            <a:ext cx="0" cy="0"/>
          </a:xfrm>
          <a:prstGeom prst="line">
            <a:avLst/>
          </a:prstGeom>
          <a:noFill/>
          <a:ln w="25400" cap="rnd">
            <a:solidFill>
              <a:srgbClr val="000000"/>
            </a:solidFill>
            <a:round/>
            <a:headEnd/>
            <a:tailEnd/>
          </a:ln>
        </p:spPr>
        <p:txBody>
          <a:bodyPr/>
          <a:lstStyle/>
          <a:p>
            <a:endParaRPr lang="ru-RU" dirty="0"/>
          </a:p>
        </p:txBody>
      </p:sp>
      <p:sp>
        <p:nvSpPr>
          <p:cNvPr id="86020" name="Line 3868"/>
          <p:cNvSpPr>
            <a:spLocks noChangeShapeType="1"/>
          </p:cNvSpPr>
          <p:nvPr/>
        </p:nvSpPr>
        <p:spPr bwMode="auto">
          <a:xfrm>
            <a:off x="9637713" y="-622300"/>
            <a:ext cx="0" cy="0"/>
          </a:xfrm>
          <a:prstGeom prst="line">
            <a:avLst/>
          </a:prstGeom>
          <a:noFill/>
          <a:ln w="25400" cap="rnd">
            <a:solidFill>
              <a:srgbClr val="000000"/>
            </a:solidFill>
            <a:round/>
            <a:headEnd/>
            <a:tailEnd/>
          </a:ln>
        </p:spPr>
        <p:txBody>
          <a:bodyPr/>
          <a:lstStyle/>
          <a:p>
            <a:endParaRPr lang="ru-RU" dirty="0"/>
          </a:p>
        </p:txBody>
      </p:sp>
      <p:sp>
        <p:nvSpPr>
          <p:cNvPr id="86021" name="Line 3877"/>
          <p:cNvSpPr>
            <a:spLocks noChangeShapeType="1"/>
          </p:cNvSpPr>
          <p:nvPr/>
        </p:nvSpPr>
        <p:spPr bwMode="auto">
          <a:xfrm>
            <a:off x="7312025" y="-73025"/>
            <a:ext cx="0" cy="0"/>
          </a:xfrm>
          <a:prstGeom prst="line">
            <a:avLst/>
          </a:prstGeom>
          <a:noFill/>
          <a:ln w="25400" cap="rnd">
            <a:solidFill>
              <a:srgbClr val="000000"/>
            </a:solidFill>
            <a:round/>
            <a:headEnd/>
            <a:tailEnd/>
          </a:ln>
        </p:spPr>
        <p:txBody>
          <a:bodyPr/>
          <a:lstStyle/>
          <a:p>
            <a:endParaRPr lang="ru-RU" dirty="0"/>
          </a:p>
        </p:txBody>
      </p:sp>
      <p:sp>
        <p:nvSpPr>
          <p:cNvPr id="86022" name="Line 3878"/>
          <p:cNvSpPr>
            <a:spLocks noChangeShapeType="1"/>
          </p:cNvSpPr>
          <p:nvPr/>
        </p:nvSpPr>
        <p:spPr bwMode="auto">
          <a:xfrm>
            <a:off x="7312025" y="201613"/>
            <a:ext cx="0" cy="0"/>
          </a:xfrm>
          <a:prstGeom prst="line">
            <a:avLst/>
          </a:prstGeom>
          <a:noFill/>
          <a:ln w="25400" cap="rnd">
            <a:solidFill>
              <a:srgbClr val="000000"/>
            </a:solidFill>
            <a:round/>
            <a:headEnd/>
            <a:tailEnd/>
          </a:ln>
        </p:spPr>
        <p:txBody>
          <a:bodyPr/>
          <a:lstStyle/>
          <a:p>
            <a:endParaRPr lang="ru-RU" dirty="0"/>
          </a:p>
        </p:txBody>
      </p:sp>
      <p:sp>
        <p:nvSpPr>
          <p:cNvPr id="86023" name="Line 3879"/>
          <p:cNvSpPr>
            <a:spLocks noChangeShapeType="1"/>
          </p:cNvSpPr>
          <p:nvPr/>
        </p:nvSpPr>
        <p:spPr bwMode="auto">
          <a:xfrm>
            <a:off x="9637713" y="201613"/>
            <a:ext cx="0" cy="0"/>
          </a:xfrm>
          <a:prstGeom prst="line">
            <a:avLst/>
          </a:prstGeom>
          <a:noFill/>
          <a:ln w="25400" cap="rnd">
            <a:solidFill>
              <a:srgbClr val="000000"/>
            </a:solidFill>
            <a:round/>
            <a:headEnd/>
            <a:tailEnd/>
          </a:ln>
        </p:spPr>
        <p:txBody>
          <a:bodyPr/>
          <a:lstStyle/>
          <a:p>
            <a:endParaRPr lang="ru-RU" dirty="0"/>
          </a:p>
        </p:txBody>
      </p:sp>
      <p:sp>
        <p:nvSpPr>
          <p:cNvPr id="86024" name="Line 3880"/>
          <p:cNvSpPr>
            <a:spLocks noChangeShapeType="1"/>
          </p:cNvSpPr>
          <p:nvPr/>
        </p:nvSpPr>
        <p:spPr bwMode="auto">
          <a:xfrm>
            <a:off x="9637713" y="476250"/>
            <a:ext cx="0" cy="0"/>
          </a:xfrm>
          <a:prstGeom prst="line">
            <a:avLst/>
          </a:prstGeom>
          <a:noFill/>
          <a:ln w="25400" cap="rnd">
            <a:solidFill>
              <a:srgbClr val="000000"/>
            </a:solidFill>
            <a:round/>
            <a:headEnd/>
            <a:tailEnd/>
          </a:ln>
        </p:spPr>
        <p:txBody>
          <a:bodyPr/>
          <a:lstStyle/>
          <a:p>
            <a:endParaRPr lang="ru-RU" dirty="0"/>
          </a:p>
        </p:txBody>
      </p:sp>
      <p:sp>
        <p:nvSpPr>
          <p:cNvPr id="86025" name="Line 3881"/>
          <p:cNvSpPr>
            <a:spLocks noChangeShapeType="1"/>
          </p:cNvSpPr>
          <p:nvPr/>
        </p:nvSpPr>
        <p:spPr bwMode="auto">
          <a:xfrm>
            <a:off x="11963400" y="476250"/>
            <a:ext cx="0" cy="0"/>
          </a:xfrm>
          <a:prstGeom prst="line">
            <a:avLst/>
          </a:prstGeom>
          <a:noFill/>
          <a:ln w="25400" cap="rnd">
            <a:solidFill>
              <a:srgbClr val="000000"/>
            </a:solidFill>
            <a:round/>
            <a:headEnd/>
            <a:tailEnd/>
          </a:ln>
        </p:spPr>
        <p:txBody>
          <a:bodyPr/>
          <a:lstStyle/>
          <a:p>
            <a:endParaRPr lang="ru-RU" dirty="0"/>
          </a:p>
        </p:txBody>
      </p:sp>
      <p:sp>
        <p:nvSpPr>
          <p:cNvPr id="86026" name="Line 3896"/>
          <p:cNvSpPr>
            <a:spLocks noChangeShapeType="1"/>
          </p:cNvSpPr>
          <p:nvPr/>
        </p:nvSpPr>
        <p:spPr bwMode="auto">
          <a:xfrm>
            <a:off x="7312025" y="1300163"/>
            <a:ext cx="0" cy="0"/>
          </a:xfrm>
          <a:prstGeom prst="line">
            <a:avLst/>
          </a:prstGeom>
          <a:noFill/>
          <a:ln w="25400" cap="rnd">
            <a:solidFill>
              <a:srgbClr val="000000"/>
            </a:solidFill>
            <a:round/>
            <a:headEnd/>
            <a:tailEnd/>
          </a:ln>
        </p:spPr>
        <p:txBody>
          <a:bodyPr/>
          <a:lstStyle/>
          <a:p>
            <a:endParaRPr lang="ru-RU" dirty="0"/>
          </a:p>
        </p:txBody>
      </p:sp>
      <p:sp>
        <p:nvSpPr>
          <p:cNvPr id="86027" name="Line 3897"/>
          <p:cNvSpPr>
            <a:spLocks noChangeShapeType="1"/>
          </p:cNvSpPr>
          <p:nvPr/>
        </p:nvSpPr>
        <p:spPr bwMode="auto">
          <a:xfrm>
            <a:off x="7312025" y="1574800"/>
            <a:ext cx="0" cy="0"/>
          </a:xfrm>
          <a:prstGeom prst="line">
            <a:avLst/>
          </a:prstGeom>
          <a:noFill/>
          <a:ln w="25400" cap="rnd">
            <a:solidFill>
              <a:srgbClr val="000000"/>
            </a:solidFill>
            <a:round/>
            <a:headEnd/>
            <a:tailEnd/>
          </a:ln>
        </p:spPr>
        <p:txBody>
          <a:bodyPr/>
          <a:lstStyle/>
          <a:p>
            <a:endParaRPr lang="ru-RU" dirty="0"/>
          </a:p>
        </p:txBody>
      </p:sp>
      <p:sp>
        <p:nvSpPr>
          <p:cNvPr id="86028" name="Line 3898"/>
          <p:cNvSpPr>
            <a:spLocks noChangeShapeType="1"/>
          </p:cNvSpPr>
          <p:nvPr/>
        </p:nvSpPr>
        <p:spPr bwMode="auto">
          <a:xfrm>
            <a:off x="9637713" y="1574800"/>
            <a:ext cx="0" cy="0"/>
          </a:xfrm>
          <a:prstGeom prst="line">
            <a:avLst/>
          </a:prstGeom>
          <a:noFill/>
          <a:ln w="25400" cap="rnd">
            <a:solidFill>
              <a:srgbClr val="000000"/>
            </a:solidFill>
            <a:round/>
            <a:headEnd/>
            <a:tailEnd/>
          </a:ln>
        </p:spPr>
        <p:txBody>
          <a:bodyPr/>
          <a:lstStyle/>
          <a:p>
            <a:endParaRPr lang="ru-RU" dirty="0"/>
          </a:p>
        </p:txBody>
      </p:sp>
      <p:sp>
        <p:nvSpPr>
          <p:cNvPr id="86029" name="Line 3899"/>
          <p:cNvSpPr>
            <a:spLocks noChangeShapeType="1"/>
          </p:cNvSpPr>
          <p:nvPr/>
        </p:nvSpPr>
        <p:spPr bwMode="auto">
          <a:xfrm>
            <a:off x="9637713" y="1849438"/>
            <a:ext cx="0" cy="0"/>
          </a:xfrm>
          <a:prstGeom prst="line">
            <a:avLst/>
          </a:prstGeom>
          <a:noFill/>
          <a:ln w="25400" cap="rnd">
            <a:solidFill>
              <a:srgbClr val="000000"/>
            </a:solidFill>
            <a:round/>
            <a:headEnd/>
            <a:tailEnd/>
          </a:ln>
        </p:spPr>
        <p:txBody>
          <a:bodyPr/>
          <a:lstStyle/>
          <a:p>
            <a:endParaRPr lang="ru-RU" dirty="0"/>
          </a:p>
        </p:txBody>
      </p:sp>
      <p:sp>
        <p:nvSpPr>
          <p:cNvPr id="86030" name="Line 3900"/>
          <p:cNvSpPr>
            <a:spLocks noChangeShapeType="1"/>
          </p:cNvSpPr>
          <p:nvPr/>
        </p:nvSpPr>
        <p:spPr bwMode="auto">
          <a:xfrm>
            <a:off x="11963400" y="1849438"/>
            <a:ext cx="0" cy="0"/>
          </a:xfrm>
          <a:prstGeom prst="line">
            <a:avLst/>
          </a:prstGeom>
          <a:noFill/>
          <a:ln w="25400" cap="rnd">
            <a:solidFill>
              <a:srgbClr val="000000"/>
            </a:solidFill>
            <a:round/>
            <a:headEnd/>
            <a:tailEnd/>
          </a:ln>
        </p:spPr>
        <p:txBody>
          <a:bodyPr/>
          <a:lstStyle/>
          <a:p>
            <a:endParaRPr lang="ru-RU" dirty="0"/>
          </a:p>
        </p:txBody>
      </p:sp>
      <p:sp>
        <p:nvSpPr>
          <p:cNvPr id="86031" name="Line 3911"/>
          <p:cNvSpPr>
            <a:spLocks noChangeShapeType="1"/>
          </p:cNvSpPr>
          <p:nvPr/>
        </p:nvSpPr>
        <p:spPr bwMode="auto">
          <a:xfrm>
            <a:off x="7312025" y="2398713"/>
            <a:ext cx="0" cy="0"/>
          </a:xfrm>
          <a:prstGeom prst="line">
            <a:avLst/>
          </a:prstGeom>
          <a:noFill/>
          <a:ln w="25400" cap="rnd">
            <a:solidFill>
              <a:srgbClr val="000000"/>
            </a:solidFill>
            <a:round/>
            <a:headEnd/>
            <a:tailEnd/>
          </a:ln>
        </p:spPr>
        <p:txBody>
          <a:bodyPr/>
          <a:lstStyle/>
          <a:p>
            <a:endParaRPr lang="ru-RU" dirty="0"/>
          </a:p>
        </p:txBody>
      </p:sp>
      <p:sp>
        <p:nvSpPr>
          <p:cNvPr id="86032" name="Line 3912"/>
          <p:cNvSpPr>
            <a:spLocks noChangeShapeType="1"/>
          </p:cNvSpPr>
          <p:nvPr/>
        </p:nvSpPr>
        <p:spPr bwMode="auto">
          <a:xfrm>
            <a:off x="7312025" y="2673350"/>
            <a:ext cx="0" cy="0"/>
          </a:xfrm>
          <a:prstGeom prst="line">
            <a:avLst/>
          </a:prstGeom>
          <a:noFill/>
          <a:ln w="25400" cap="rnd">
            <a:solidFill>
              <a:srgbClr val="000000"/>
            </a:solidFill>
            <a:round/>
            <a:headEnd/>
            <a:tailEnd/>
          </a:ln>
        </p:spPr>
        <p:txBody>
          <a:bodyPr/>
          <a:lstStyle/>
          <a:p>
            <a:endParaRPr lang="ru-RU" dirty="0"/>
          </a:p>
        </p:txBody>
      </p:sp>
      <p:sp>
        <p:nvSpPr>
          <p:cNvPr id="86033" name="Line 3913"/>
          <p:cNvSpPr>
            <a:spLocks noChangeShapeType="1"/>
          </p:cNvSpPr>
          <p:nvPr/>
        </p:nvSpPr>
        <p:spPr bwMode="auto">
          <a:xfrm>
            <a:off x="9637713" y="2673350"/>
            <a:ext cx="0" cy="0"/>
          </a:xfrm>
          <a:prstGeom prst="line">
            <a:avLst/>
          </a:prstGeom>
          <a:noFill/>
          <a:ln w="25400" cap="rnd">
            <a:solidFill>
              <a:srgbClr val="000000"/>
            </a:solidFill>
            <a:round/>
            <a:headEnd/>
            <a:tailEnd/>
          </a:ln>
        </p:spPr>
        <p:txBody>
          <a:bodyPr/>
          <a:lstStyle/>
          <a:p>
            <a:endParaRPr lang="ru-RU" dirty="0"/>
          </a:p>
        </p:txBody>
      </p:sp>
      <p:sp>
        <p:nvSpPr>
          <p:cNvPr id="86034" name="Line 3914"/>
          <p:cNvSpPr>
            <a:spLocks noChangeShapeType="1"/>
          </p:cNvSpPr>
          <p:nvPr/>
        </p:nvSpPr>
        <p:spPr bwMode="auto">
          <a:xfrm>
            <a:off x="9637713" y="2947988"/>
            <a:ext cx="0" cy="0"/>
          </a:xfrm>
          <a:prstGeom prst="line">
            <a:avLst/>
          </a:prstGeom>
          <a:noFill/>
          <a:ln w="25400" cap="rnd">
            <a:solidFill>
              <a:srgbClr val="000000"/>
            </a:solidFill>
            <a:round/>
            <a:headEnd/>
            <a:tailEnd/>
          </a:ln>
        </p:spPr>
        <p:txBody>
          <a:bodyPr/>
          <a:lstStyle/>
          <a:p>
            <a:endParaRPr lang="ru-RU" dirty="0"/>
          </a:p>
        </p:txBody>
      </p:sp>
      <p:sp>
        <p:nvSpPr>
          <p:cNvPr id="86035" name="Line 3915"/>
          <p:cNvSpPr>
            <a:spLocks noChangeShapeType="1"/>
          </p:cNvSpPr>
          <p:nvPr/>
        </p:nvSpPr>
        <p:spPr bwMode="auto">
          <a:xfrm>
            <a:off x="11963400" y="2947988"/>
            <a:ext cx="0" cy="0"/>
          </a:xfrm>
          <a:prstGeom prst="line">
            <a:avLst/>
          </a:prstGeom>
          <a:noFill/>
          <a:ln w="25400" cap="rnd">
            <a:solidFill>
              <a:srgbClr val="000000"/>
            </a:solidFill>
            <a:round/>
            <a:headEnd/>
            <a:tailEnd/>
          </a:ln>
        </p:spPr>
        <p:txBody>
          <a:bodyPr/>
          <a:lstStyle/>
          <a:p>
            <a:endParaRPr lang="ru-RU" dirty="0"/>
          </a:p>
        </p:txBody>
      </p:sp>
      <p:sp>
        <p:nvSpPr>
          <p:cNvPr id="86036" name="Line 3916"/>
          <p:cNvSpPr>
            <a:spLocks noChangeShapeType="1"/>
          </p:cNvSpPr>
          <p:nvPr/>
        </p:nvSpPr>
        <p:spPr bwMode="auto">
          <a:xfrm>
            <a:off x="11963400" y="3222625"/>
            <a:ext cx="0" cy="0"/>
          </a:xfrm>
          <a:prstGeom prst="line">
            <a:avLst/>
          </a:prstGeom>
          <a:noFill/>
          <a:ln w="25400" cap="rnd">
            <a:solidFill>
              <a:srgbClr val="000000"/>
            </a:solidFill>
            <a:round/>
            <a:headEnd/>
            <a:tailEnd/>
          </a:ln>
        </p:spPr>
        <p:txBody>
          <a:bodyPr/>
          <a:lstStyle/>
          <a:p>
            <a:endParaRPr lang="ru-RU" dirty="0"/>
          </a:p>
        </p:txBody>
      </p:sp>
      <p:sp>
        <p:nvSpPr>
          <p:cNvPr id="86037" name="Line 3934"/>
          <p:cNvSpPr>
            <a:spLocks noChangeShapeType="1"/>
          </p:cNvSpPr>
          <p:nvPr/>
        </p:nvSpPr>
        <p:spPr bwMode="auto">
          <a:xfrm>
            <a:off x="7312025" y="4046538"/>
            <a:ext cx="0" cy="0"/>
          </a:xfrm>
          <a:prstGeom prst="line">
            <a:avLst/>
          </a:prstGeom>
          <a:noFill/>
          <a:ln w="25400" cap="rnd">
            <a:solidFill>
              <a:srgbClr val="000000"/>
            </a:solidFill>
            <a:round/>
            <a:headEnd/>
            <a:tailEnd/>
          </a:ln>
        </p:spPr>
        <p:txBody>
          <a:bodyPr/>
          <a:lstStyle/>
          <a:p>
            <a:endParaRPr lang="ru-RU" dirty="0"/>
          </a:p>
        </p:txBody>
      </p:sp>
      <p:pic>
        <p:nvPicPr>
          <p:cNvPr id="86038" name="Picture 6"/>
          <p:cNvPicPr>
            <a:picLocks noChangeAspect="1" noChangeArrowheads="1"/>
          </p:cNvPicPr>
          <p:nvPr/>
        </p:nvPicPr>
        <p:blipFill>
          <a:blip r:embed="rId2"/>
          <a:srcRect/>
          <a:stretch>
            <a:fillRect/>
          </a:stretch>
        </p:blipFill>
        <p:spPr bwMode="auto">
          <a:xfrm>
            <a:off x="0" y="0"/>
            <a:ext cx="9906000" cy="908050"/>
          </a:xfrm>
          <a:prstGeom prst="rect">
            <a:avLst/>
          </a:prstGeom>
          <a:noFill/>
          <a:ln w="9525">
            <a:noFill/>
            <a:miter lim="800000"/>
            <a:headEnd/>
            <a:tailEnd/>
          </a:ln>
        </p:spPr>
      </p:pic>
      <p:sp>
        <p:nvSpPr>
          <p:cNvPr id="86039" name="Text Box 6937"/>
          <p:cNvSpPr txBox="1">
            <a:spLocks noChangeArrowheads="1"/>
          </p:cNvSpPr>
          <p:nvPr/>
        </p:nvSpPr>
        <p:spPr bwMode="auto">
          <a:xfrm>
            <a:off x="1754188" y="115888"/>
            <a:ext cx="7127875" cy="523220"/>
          </a:xfrm>
          <a:prstGeom prst="rect">
            <a:avLst/>
          </a:prstGeom>
          <a:noFill/>
          <a:ln w="9525">
            <a:noFill/>
            <a:miter lim="800000"/>
            <a:headEnd/>
            <a:tailEnd/>
          </a:ln>
        </p:spPr>
        <p:txBody>
          <a:bodyPr>
            <a:spAutoFit/>
          </a:bodyPr>
          <a:lstStyle/>
          <a:p>
            <a:pPr algn="ctr">
              <a:spcBef>
                <a:spcPct val="50000"/>
              </a:spcBef>
            </a:pPr>
            <a:r>
              <a:rPr lang="ru-RU" sz="2800" b="1" dirty="0">
                <a:solidFill>
                  <a:srgbClr val="000066"/>
                </a:solidFill>
                <a:latin typeface="Times New Roman" pitchFamily="18" charset="0"/>
              </a:rPr>
              <a:t>Межрегиональное операционное УФК</a:t>
            </a:r>
          </a:p>
        </p:txBody>
      </p:sp>
      <p:pic>
        <p:nvPicPr>
          <p:cNvPr id="86040" name="Picture 8"/>
          <p:cNvPicPr>
            <a:picLocks noChangeAspect="1" noChangeArrowheads="1"/>
          </p:cNvPicPr>
          <p:nvPr/>
        </p:nvPicPr>
        <p:blipFill>
          <a:blip r:embed="rId3"/>
          <a:srcRect/>
          <a:stretch>
            <a:fillRect/>
          </a:stretch>
        </p:blipFill>
        <p:spPr bwMode="auto">
          <a:xfrm>
            <a:off x="0" y="6611938"/>
            <a:ext cx="9906000" cy="266700"/>
          </a:xfrm>
          <a:prstGeom prst="rect">
            <a:avLst/>
          </a:prstGeom>
          <a:noFill/>
          <a:ln w="9525">
            <a:noFill/>
            <a:miter lim="800000"/>
            <a:headEnd/>
            <a:tailEnd/>
          </a:ln>
        </p:spPr>
      </p:pic>
      <p:pic>
        <p:nvPicPr>
          <p:cNvPr id="26" name="Picture 2"/>
          <p:cNvPicPr>
            <a:picLocks noChangeAspect="1" noChangeArrowheads="1"/>
          </p:cNvPicPr>
          <p:nvPr/>
        </p:nvPicPr>
        <p:blipFill>
          <a:blip r:embed="rId4"/>
          <a:srcRect/>
          <a:stretch>
            <a:fillRect/>
          </a:stretch>
        </p:blipFill>
        <p:spPr bwMode="auto">
          <a:xfrm>
            <a:off x="0" y="6553200"/>
            <a:ext cx="9906000" cy="304800"/>
          </a:xfrm>
          <a:prstGeom prst="rect">
            <a:avLst/>
          </a:prstGeom>
          <a:noFill/>
          <a:ln w="9525">
            <a:noFill/>
            <a:miter lim="800000"/>
            <a:headEnd/>
            <a:tailEnd/>
          </a:ln>
        </p:spPr>
      </p:pic>
      <p:sp>
        <p:nvSpPr>
          <p:cNvPr id="29" name="TextBox 28"/>
          <p:cNvSpPr txBox="1"/>
          <p:nvPr/>
        </p:nvSpPr>
        <p:spPr>
          <a:xfrm>
            <a:off x="182470" y="968531"/>
            <a:ext cx="9565968" cy="461665"/>
          </a:xfrm>
          <a:prstGeom prst="rect">
            <a:avLst/>
          </a:prstGeom>
          <a:noFill/>
        </p:spPr>
        <p:txBody>
          <a:bodyPr wrap="square" rtlCol="0">
            <a:spAutoFit/>
          </a:bodyPr>
          <a:lstStyle/>
          <a:p>
            <a:pPr algn="ctr"/>
            <a:r>
              <a:rPr lang="ru-RU" dirty="0" smtClean="0">
                <a:solidFill>
                  <a:srgbClr val="2F06A2"/>
                </a:solidFill>
                <a:latin typeface="+mj-lt"/>
                <a:ea typeface="+mj-ea"/>
                <a:cs typeface="+mj-cs"/>
              </a:rPr>
              <a:t> </a:t>
            </a:r>
            <a:r>
              <a:rPr lang="ru-RU" sz="2400" b="1" dirty="0" smtClean="0">
                <a:solidFill>
                  <a:srgbClr val="002060"/>
                </a:solidFill>
                <a:latin typeface="Times New Roman" pitchFamily="18" charset="0"/>
                <a:cs typeface="Times New Roman" pitchFamily="18" charset="0"/>
              </a:rPr>
              <a:t>Проблемы, возникающие при приеме Сведений </a:t>
            </a:r>
            <a:r>
              <a:rPr lang="ru-RU" sz="2400" b="1" dirty="0">
                <a:solidFill>
                  <a:srgbClr val="002060"/>
                </a:solidFill>
                <a:latin typeface="Times New Roman" pitchFamily="18" charset="0"/>
                <a:cs typeface="Times New Roman" pitchFamily="18" charset="0"/>
              </a:rPr>
              <a:t>(ф. 0503814</a:t>
            </a:r>
            <a:r>
              <a:rPr lang="ru-RU" sz="2400" b="1" dirty="0" smtClean="0">
                <a:solidFill>
                  <a:srgbClr val="002060"/>
                </a:solidFill>
                <a:latin typeface="Times New Roman" pitchFamily="18" charset="0"/>
                <a:cs typeface="Times New Roman" pitchFamily="18" charset="0"/>
              </a:rPr>
              <a:t>)</a:t>
            </a:r>
            <a:endParaRPr lang="ru-RU" sz="2400" b="1" dirty="0">
              <a:solidFill>
                <a:srgbClr val="2F06A2"/>
              </a:solidFill>
              <a:latin typeface="Times New Roman" pitchFamily="18" charset="0"/>
              <a:cs typeface="Times New Roman" pitchFamily="18" charset="0"/>
            </a:endParaRPr>
          </a:p>
        </p:txBody>
      </p:sp>
      <p:sp>
        <p:nvSpPr>
          <p:cNvPr id="2" name="Прямоугольник 1"/>
          <p:cNvSpPr/>
          <p:nvPr/>
        </p:nvSpPr>
        <p:spPr>
          <a:xfrm>
            <a:off x="282823" y="1704286"/>
            <a:ext cx="9367330" cy="4524315"/>
          </a:xfrm>
          <a:prstGeom prst="rect">
            <a:avLst/>
          </a:prstGeom>
          <a:gradFill>
            <a:gsLst>
              <a:gs pos="0">
                <a:srgbClr val="DDEBCF"/>
              </a:gs>
              <a:gs pos="63000">
                <a:srgbClr val="9CB86E"/>
              </a:gs>
              <a:gs pos="100000">
                <a:srgbClr val="156B13"/>
              </a:gs>
            </a:gsLst>
            <a:lin ang="5400000" scaled="0"/>
          </a:gradFill>
        </p:spPr>
        <p:txBody>
          <a:bodyPr wrap="square">
            <a:spAutoFit/>
          </a:bodyPr>
          <a:lstStyle/>
          <a:p>
            <a:pPr marL="285750" lvl="0" indent="-285750">
              <a:buFont typeface="Arial" pitchFamily="34" charset="0"/>
              <a:buChar char="•"/>
            </a:pPr>
            <a:r>
              <a:rPr lang="ru-RU" altLang="ru-RU" sz="2400" b="1" i="1" dirty="0" smtClean="0">
                <a:solidFill>
                  <a:prstClr val="black"/>
                </a:solidFill>
                <a:latin typeface="Arial" pitchFamily="34" charset="0"/>
              </a:rPr>
              <a:t>Нарушение сроков представления Отчета  по ф.0503814;</a:t>
            </a:r>
            <a:endParaRPr lang="ru-RU" altLang="ru-RU" sz="2400" b="1" i="1" dirty="0">
              <a:solidFill>
                <a:prstClr val="black"/>
              </a:solidFill>
              <a:latin typeface="Arial" pitchFamily="34" charset="0"/>
            </a:endParaRPr>
          </a:p>
          <a:p>
            <a:endParaRPr lang="ru-RU" sz="2400" b="1" dirty="0" smtClean="0"/>
          </a:p>
          <a:p>
            <a:pPr marL="285750" indent="-285750">
              <a:buFont typeface="Arial" pitchFamily="34" charset="0"/>
              <a:buChar char="•"/>
            </a:pPr>
            <a:r>
              <a:rPr lang="ru-RU" sz="2400" b="1" i="1" dirty="0" smtClean="0"/>
              <a:t>Некорректно указывается отчетная дата Отчета по  ф. 0503814 (например, 02.09.2016, должно быть  01.09.2016</a:t>
            </a:r>
            <a:r>
              <a:rPr lang="en-US" sz="2400" b="1" i="1" dirty="0" smtClean="0"/>
              <a:t>)</a:t>
            </a:r>
            <a:r>
              <a:rPr lang="ru-RU" sz="2400" b="1" i="1" dirty="0" smtClean="0"/>
              <a:t>;</a:t>
            </a:r>
          </a:p>
          <a:p>
            <a:pPr marL="285750" indent="-285750">
              <a:buFont typeface="Arial" pitchFamily="34" charset="0"/>
              <a:buChar char="•"/>
            </a:pPr>
            <a:endParaRPr lang="ru-RU" sz="2400" b="1" i="1" dirty="0"/>
          </a:p>
          <a:p>
            <a:pPr marL="285750" indent="-285750">
              <a:buFont typeface="Arial" pitchFamily="34" charset="0"/>
              <a:buChar char="•"/>
            </a:pPr>
            <a:r>
              <a:rPr lang="ru-RU" sz="2400" b="1" i="1" dirty="0" smtClean="0"/>
              <a:t>Некорректное формирование архивного файла (вместо формата </a:t>
            </a:r>
            <a:r>
              <a:rPr lang="en-US" sz="2400" b="1" i="1" dirty="0" smtClean="0"/>
              <a:t>shipment</a:t>
            </a:r>
            <a:r>
              <a:rPr lang="ru-RU" sz="2400" b="1" i="1" dirty="0" smtClean="0"/>
              <a:t>, Отчет приходит файлом </a:t>
            </a:r>
            <a:r>
              <a:rPr lang="en-US" sz="2400" b="1" i="1" dirty="0" smtClean="0"/>
              <a:t>Excel</a:t>
            </a:r>
            <a:r>
              <a:rPr lang="ru-RU" sz="2400" b="1" i="1" dirty="0" smtClean="0"/>
              <a:t>).  </a:t>
            </a:r>
          </a:p>
          <a:p>
            <a:r>
              <a:rPr lang="ru-RU" sz="2400" b="1" i="1" dirty="0" smtClean="0"/>
              <a:t>          </a:t>
            </a:r>
          </a:p>
          <a:p>
            <a:r>
              <a:rPr lang="ru-RU" sz="2400" b="1" i="1" dirty="0" smtClean="0"/>
              <a:t>          </a:t>
            </a:r>
          </a:p>
          <a:p>
            <a:endParaRPr lang="ru-RU" sz="2400" b="1" i="1" dirty="0" smtClean="0"/>
          </a:p>
        </p:txBody>
      </p:sp>
      <p:pic>
        <p:nvPicPr>
          <p:cNvPr id="3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62990" y="5184195"/>
            <a:ext cx="666222" cy="490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50979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Text Box 4"/>
          <p:cNvSpPr txBox="1">
            <a:spLocks noChangeArrowheads="1"/>
          </p:cNvSpPr>
          <p:nvPr/>
        </p:nvSpPr>
        <p:spPr bwMode="auto">
          <a:xfrm>
            <a:off x="488864" y="908696"/>
            <a:ext cx="9204121" cy="1234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defTabSz="962025">
              <a:defRPr sz="1900">
                <a:solidFill>
                  <a:schemeClr val="tx1"/>
                </a:solidFill>
                <a:latin typeface="Arial" charset="0"/>
                <a:cs typeface="Arial" charset="0"/>
              </a:defRPr>
            </a:lvl1pPr>
            <a:lvl2pPr marL="781050" indent="-300038" defTabSz="962025">
              <a:defRPr sz="1900">
                <a:solidFill>
                  <a:schemeClr val="tx1"/>
                </a:solidFill>
                <a:latin typeface="Arial" charset="0"/>
                <a:cs typeface="Arial" charset="0"/>
              </a:defRPr>
            </a:lvl2pPr>
            <a:lvl3pPr marL="1203325" indent="-241300" defTabSz="962025">
              <a:defRPr sz="1900">
                <a:solidFill>
                  <a:schemeClr val="tx1"/>
                </a:solidFill>
                <a:latin typeface="Arial" charset="0"/>
                <a:cs typeface="Arial" charset="0"/>
              </a:defRPr>
            </a:lvl3pPr>
            <a:lvl4pPr marL="1684338" indent="-241300" defTabSz="962025">
              <a:defRPr sz="1900">
                <a:solidFill>
                  <a:schemeClr val="tx1"/>
                </a:solidFill>
                <a:latin typeface="Arial" charset="0"/>
                <a:cs typeface="Arial" charset="0"/>
              </a:defRPr>
            </a:lvl4pPr>
            <a:lvl5pPr marL="2165350" indent="-241300" defTabSz="962025">
              <a:defRPr sz="1900">
                <a:solidFill>
                  <a:schemeClr val="tx1"/>
                </a:solidFill>
                <a:latin typeface="Arial" charset="0"/>
                <a:cs typeface="Arial" charset="0"/>
              </a:defRPr>
            </a:lvl5pPr>
            <a:lvl6pPr marL="2622550" indent="-241300" defTabSz="962025" eaLnBrk="0" fontAlgn="base" hangingPunct="0">
              <a:spcBef>
                <a:spcPct val="0"/>
              </a:spcBef>
              <a:spcAft>
                <a:spcPct val="0"/>
              </a:spcAft>
              <a:defRPr sz="1900">
                <a:solidFill>
                  <a:schemeClr val="tx1"/>
                </a:solidFill>
                <a:latin typeface="Arial" charset="0"/>
                <a:cs typeface="Arial" charset="0"/>
              </a:defRPr>
            </a:lvl6pPr>
            <a:lvl7pPr marL="3079750" indent="-241300" defTabSz="962025" eaLnBrk="0" fontAlgn="base" hangingPunct="0">
              <a:spcBef>
                <a:spcPct val="0"/>
              </a:spcBef>
              <a:spcAft>
                <a:spcPct val="0"/>
              </a:spcAft>
              <a:defRPr sz="1900">
                <a:solidFill>
                  <a:schemeClr val="tx1"/>
                </a:solidFill>
                <a:latin typeface="Arial" charset="0"/>
                <a:cs typeface="Arial" charset="0"/>
              </a:defRPr>
            </a:lvl7pPr>
            <a:lvl8pPr marL="3536950" indent="-241300" defTabSz="962025" eaLnBrk="0" fontAlgn="base" hangingPunct="0">
              <a:spcBef>
                <a:spcPct val="0"/>
              </a:spcBef>
              <a:spcAft>
                <a:spcPct val="0"/>
              </a:spcAft>
              <a:defRPr sz="1900">
                <a:solidFill>
                  <a:schemeClr val="tx1"/>
                </a:solidFill>
                <a:latin typeface="Arial" charset="0"/>
                <a:cs typeface="Arial" charset="0"/>
              </a:defRPr>
            </a:lvl8pPr>
            <a:lvl9pPr marL="3994150" indent="-241300" defTabSz="962025" eaLnBrk="0" fontAlgn="base" hangingPunct="0">
              <a:spcBef>
                <a:spcPct val="0"/>
              </a:spcBef>
              <a:spcAft>
                <a:spcPct val="0"/>
              </a:spcAft>
              <a:defRPr sz="1900">
                <a:solidFill>
                  <a:schemeClr val="tx1"/>
                </a:solidFill>
                <a:latin typeface="Arial" charset="0"/>
                <a:cs typeface="Arial" charset="0"/>
              </a:defRPr>
            </a:lvl9pPr>
          </a:lstStyle>
          <a:p>
            <a:pPr algn="ctr" eaLnBrk="1" hangingPunct="1">
              <a:spcBef>
                <a:spcPct val="50000"/>
              </a:spcBef>
            </a:pPr>
            <a:endParaRPr lang="ru-RU" sz="3000" i="1">
              <a:solidFill>
                <a:schemeClr val="tx2"/>
              </a:solidFill>
              <a:latin typeface="Times New Roman" pitchFamily="18" charset="0"/>
            </a:endParaRPr>
          </a:p>
          <a:p>
            <a:pPr algn="ctr" eaLnBrk="1" hangingPunct="1">
              <a:spcBef>
                <a:spcPct val="50000"/>
              </a:spcBef>
            </a:pPr>
            <a:endParaRPr lang="ru-RU" sz="3000" b="1" i="1">
              <a:latin typeface="Times New Roman" pitchFamily="18" charset="0"/>
            </a:endParaRPr>
          </a:p>
        </p:txBody>
      </p:sp>
      <p:pic>
        <p:nvPicPr>
          <p:cNvPr id="247811"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906000" cy="908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781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611648"/>
            <a:ext cx="9906000" cy="267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7813" name="Rectangle 10"/>
          <p:cNvSpPr>
            <a:spLocks noChangeArrowheads="1"/>
          </p:cNvSpPr>
          <p:nvPr/>
        </p:nvSpPr>
        <p:spPr bwMode="auto">
          <a:xfrm>
            <a:off x="1857376" y="188820"/>
            <a:ext cx="6624944" cy="519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p>
            <a:pPr algn="ctr" defTabSz="914116"/>
            <a:r>
              <a:rPr lang="ru-RU" sz="2800" b="1">
                <a:solidFill>
                  <a:srgbClr val="000066"/>
                </a:solidFill>
                <a:latin typeface="Times New Roman" pitchFamily="18" charset="0"/>
              </a:rPr>
              <a:t>Межрегиональное операционное УФК</a:t>
            </a:r>
            <a:r>
              <a:rPr lang="ru-RU" sz="2400">
                <a:latin typeface="Times New Roman" pitchFamily="18" charset="0"/>
              </a:rPr>
              <a:t> </a:t>
            </a:r>
            <a:endParaRPr lang="ru-RU" sz="2400" i="1">
              <a:solidFill>
                <a:schemeClr val="tx2"/>
              </a:solidFill>
              <a:latin typeface="Times New Roman" pitchFamily="18" charset="0"/>
            </a:endParaRPr>
          </a:p>
        </p:txBody>
      </p:sp>
      <p:pic>
        <p:nvPicPr>
          <p:cNvPr id="247814" name="Picture 3" descr="MPj0315598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729" y="1051787"/>
            <a:ext cx="9432462" cy="5472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7815" name="Rectangle 7"/>
          <p:cNvSpPr>
            <a:spLocks noChangeArrowheads="1"/>
          </p:cNvSpPr>
          <p:nvPr/>
        </p:nvSpPr>
        <p:spPr bwMode="auto">
          <a:xfrm>
            <a:off x="1207600" y="1700855"/>
            <a:ext cx="7706881" cy="2529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0" tIns="45715" rIns="91430" bIns="45715">
            <a:spAutoFit/>
          </a:bodyPr>
          <a:lstStyle/>
          <a:p>
            <a:pPr algn="ctr" defTabSz="914116"/>
            <a:r>
              <a:rPr lang="ru-RU" sz="8000" b="1" i="1">
                <a:solidFill>
                  <a:schemeClr val="accent2"/>
                </a:solidFill>
                <a:effectLst>
                  <a:outerShdw blurRad="38100" dist="38100" dir="2700000" algn="tl">
                    <a:srgbClr val="000000"/>
                  </a:outerShdw>
                </a:effectLst>
                <a:latin typeface="Times New Roman" pitchFamily="18" charset="0"/>
              </a:rPr>
              <a:t>Спасибо</a:t>
            </a:r>
            <a:br>
              <a:rPr lang="ru-RU" sz="8000" b="1" i="1">
                <a:solidFill>
                  <a:schemeClr val="accent2"/>
                </a:solidFill>
                <a:effectLst>
                  <a:outerShdw blurRad="38100" dist="38100" dir="2700000" algn="tl">
                    <a:srgbClr val="000000"/>
                  </a:outerShdw>
                </a:effectLst>
                <a:latin typeface="Times New Roman" pitchFamily="18" charset="0"/>
              </a:rPr>
            </a:br>
            <a:r>
              <a:rPr lang="ru-RU" sz="8000" b="1" i="1">
                <a:solidFill>
                  <a:schemeClr val="accent2"/>
                </a:solidFill>
                <a:effectLst>
                  <a:outerShdw blurRad="38100" dist="38100" dir="2700000" algn="tl">
                    <a:srgbClr val="000000"/>
                  </a:outerShdw>
                </a:effectLst>
                <a:latin typeface="Times New Roman" pitchFamily="18" charset="0"/>
              </a:rPr>
              <a:t>за внимание!</a:t>
            </a:r>
          </a:p>
        </p:txBody>
      </p:sp>
      <p:sp>
        <p:nvSpPr>
          <p:cNvPr id="8" name="Rectangle 14"/>
          <p:cNvSpPr txBox="1">
            <a:spLocks noChangeArrowheads="1"/>
          </p:cNvSpPr>
          <p:nvPr/>
        </p:nvSpPr>
        <p:spPr>
          <a:xfrm>
            <a:off x="4953000" y="4734145"/>
            <a:ext cx="4608513" cy="1358680"/>
          </a:xfrm>
          <a:prstGeom prst="rect">
            <a:avLst/>
          </a:prstGeom>
        </p:spPr>
        <p:txBody>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361950" indent="0">
              <a:buFontTx/>
              <a:buNone/>
            </a:pPr>
            <a:endParaRPr lang="ru-RU" sz="1600" smtClean="0">
              <a:latin typeface="Times New Roman" pitchFamily="18" charset="0"/>
            </a:endParaRPr>
          </a:p>
          <a:p>
            <a:pPr marL="361950" indent="0">
              <a:buFontTx/>
              <a:buNone/>
            </a:pPr>
            <a:r>
              <a:rPr lang="ru-RU" sz="1400" b="1" smtClean="0">
                <a:solidFill>
                  <a:schemeClr val="accent2"/>
                </a:solidFill>
                <a:latin typeface="Times New Roman" pitchFamily="18" charset="0"/>
              </a:rPr>
              <a:t>Начальник отдела отчетности о кассовом исполнении бюджетов Межрегионального операционного УФК</a:t>
            </a:r>
          </a:p>
          <a:p>
            <a:pPr marL="361950" indent="0">
              <a:buFontTx/>
              <a:buNone/>
            </a:pPr>
            <a:r>
              <a:rPr lang="ru-RU" sz="1600" b="1" smtClean="0">
                <a:solidFill>
                  <a:schemeClr val="accent2"/>
                </a:solidFill>
                <a:latin typeface="Times New Roman" pitchFamily="18" charset="0"/>
              </a:rPr>
              <a:t>Лариса Валерьевна Кашурина  </a:t>
            </a:r>
            <a:endParaRPr lang="ru-RU" sz="1600" b="1" dirty="0">
              <a:solidFill>
                <a:schemeClr val="accent2"/>
              </a:solidFill>
              <a:latin typeface="Times New Roman" pitchFamily="18" charset="0"/>
            </a:endParaRPr>
          </a:p>
        </p:txBody>
      </p:sp>
    </p:spTree>
    <p:extLst>
      <p:ext uri="{BB962C8B-B14F-4D97-AF65-F5344CB8AC3E}">
        <p14:creationId xmlns:p14="http://schemas.microsoft.com/office/powerpoint/2010/main" val="294150256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a:spLocks noGrp="1"/>
          </p:cNvSpPr>
          <p:nvPr>
            <p:ph type="sldNum" sz="quarter" idx="12"/>
          </p:nvPr>
        </p:nvSpPr>
        <p:spPr/>
        <p:txBody>
          <a:bodyPr/>
          <a:lstStyle/>
          <a:p>
            <a:fld id="{5261CBB9-A0C1-4C2D-A808-133F7F9F2C55}" type="slidenum">
              <a:rPr lang="ru-RU"/>
              <a:pPr/>
              <a:t>2</a:t>
            </a:fld>
            <a:endParaRPr lang="ru-RU" dirty="0"/>
          </a:p>
        </p:txBody>
      </p:sp>
      <p:pic>
        <p:nvPicPr>
          <p:cNvPr id="3075" name="Picture 6"/>
          <p:cNvPicPr>
            <a:picLocks noChangeAspect="1" noChangeArrowheads="1"/>
          </p:cNvPicPr>
          <p:nvPr/>
        </p:nvPicPr>
        <p:blipFill>
          <a:blip r:embed="rId2"/>
          <a:srcRect/>
          <a:stretch>
            <a:fillRect/>
          </a:stretch>
        </p:blipFill>
        <p:spPr bwMode="auto">
          <a:xfrm>
            <a:off x="0" y="0"/>
            <a:ext cx="9906000" cy="908050"/>
          </a:xfrm>
          <a:prstGeom prst="rect">
            <a:avLst/>
          </a:prstGeom>
          <a:noFill/>
          <a:ln w="9525">
            <a:noFill/>
            <a:miter lim="800000"/>
            <a:headEnd/>
            <a:tailEnd/>
          </a:ln>
        </p:spPr>
      </p:pic>
      <p:pic>
        <p:nvPicPr>
          <p:cNvPr id="3076" name="Picture 8"/>
          <p:cNvPicPr>
            <a:picLocks noChangeAspect="1" noChangeArrowheads="1"/>
          </p:cNvPicPr>
          <p:nvPr/>
        </p:nvPicPr>
        <p:blipFill>
          <a:blip r:embed="rId3"/>
          <a:srcRect/>
          <a:stretch>
            <a:fillRect/>
          </a:stretch>
        </p:blipFill>
        <p:spPr bwMode="auto">
          <a:xfrm>
            <a:off x="0" y="6611938"/>
            <a:ext cx="9906000" cy="266700"/>
          </a:xfrm>
          <a:prstGeom prst="rect">
            <a:avLst/>
          </a:prstGeom>
          <a:noFill/>
          <a:ln w="9525">
            <a:noFill/>
            <a:miter lim="800000"/>
            <a:headEnd/>
            <a:tailEnd/>
          </a:ln>
        </p:spPr>
      </p:pic>
      <p:sp>
        <p:nvSpPr>
          <p:cNvPr id="3077" name="Rectangle 9"/>
          <p:cNvSpPr>
            <a:spLocks noChangeArrowheads="1"/>
          </p:cNvSpPr>
          <p:nvPr/>
        </p:nvSpPr>
        <p:spPr bwMode="auto">
          <a:xfrm>
            <a:off x="1136650" y="188913"/>
            <a:ext cx="7920038" cy="519112"/>
          </a:xfrm>
          <a:prstGeom prst="rect">
            <a:avLst/>
          </a:prstGeom>
          <a:noFill/>
          <a:ln w="9525">
            <a:noFill/>
            <a:miter lim="800000"/>
            <a:headEnd/>
            <a:tailEnd/>
          </a:ln>
        </p:spPr>
        <p:txBody>
          <a:bodyPr>
            <a:spAutoFit/>
          </a:bodyPr>
          <a:lstStyle/>
          <a:p>
            <a:pPr algn="ctr">
              <a:spcBef>
                <a:spcPct val="50000"/>
              </a:spcBef>
            </a:pPr>
            <a:r>
              <a:rPr lang="ru-RU" sz="2800" b="1" dirty="0">
                <a:solidFill>
                  <a:srgbClr val="000066"/>
                </a:solidFill>
                <a:latin typeface="Times New Roman" pitchFamily="18" charset="0"/>
              </a:rPr>
              <a:t>Межрегиональное операционное УФК</a:t>
            </a:r>
          </a:p>
        </p:txBody>
      </p:sp>
      <p:sp>
        <p:nvSpPr>
          <p:cNvPr id="3079" name="AutoShape 7"/>
          <p:cNvSpPr>
            <a:spLocks noChangeArrowheads="1"/>
          </p:cNvSpPr>
          <p:nvPr/>
        </p:nvSpPr>
        <p:spPr bwMode="auto">
          <a:xfrm>
            <a:off x="457394" y="1980934"/>
            <a:ext cx="9210514" cy="1565917"/>
          </a:xfrm>
          <a:prstGeom prst="roundRect">
            <a:avLst>
              <a:gd name="adj" fmla="val 16667"/>
            </a:avLst>
          </a:prstGeom>
          <a:solidFill>
            <a:schemeClr val="accent1">
              <a:alpha val="30000"/>
            </a:schemeClr>
          </a:solidFill>
          <a:ln w="9525">
            <a:solidFill>
              <a:schemeClr val="tx1"/>
            </a:solidFill>
            <a:round/>
            <a:headEnd/>
            <a:tailEnd/>
          </a:ln>
          <a:effectLst/>
        </p:spPr>
        <p:txBody>
          <a:bodyPr wrap="none" anchor="ctr"/>
          <a:lstStyle/>
          <a:p>
            <a:pPr algn="ctr"/>
            <a:endParaRPr lang="ru-RU" b="1" dirty="0">
              <a:latin typeface="Times New Roman" pitchFamily="18" charset="0"/>
            </a:endParaRPr>
          </a:p>
        </p:txBody>
      </p:sp>
      <p:sp>
        <p:nvSpPr>
          <p:cNvPr id="3080" name="AutoShape 8"/>
          <p:cNvSpPr>
            <a:spLocks noChangeArrowheads="1"/>
          </p:cNvSpPr>
          <p:nvPr/>
        </p:nvSpPr>
        <p:spPr bwMode="auto">
          <a:xfrm>
            <a:off x="457394" y="3885871"/>
            <a:ext cx="9210514" cy="2198424"/>
          </a:xfrm>
          <a:prstGeom prst="roundRect">
            <a:avLst>
              <a:gd name="adj" fmla="val 16667"/>
            </a:avLst>
          </a:prstGeom>
          <a:solidFill>
            <a:srgbClr val="F7FCB2">
              <a:alpha val="66000"/>
            </a:srgbClr>
          </a:solidFill>
          <a:ln w="9525">
            <a:solidFill>
              <a:schemeClr val="tx1"/>
            </a:solidFill>
            <a:round/>
            <a:headEnd/>
            <a:tailEnd/>
          </a:ln>
          <a:effectLst/>
        </p:spPr>
        <p:txBody>
          <a:bodyPr wrap="none" anchor="ctr"/>
          <a:lstStyle/>
          <a:p>
            <a:pPr algn="ctr" eaLnBrk="1" hangingPunct="1">
              <a:defRPr/>
            </a:pPr>
            <a:endParaRPr lang="ru-RU" b="1" i="1" dirty="0" smtClean="0">
              <a:latin typeface="Times New Roman" pitchFamily="18" charset="0"/>
            </a:endParaRPr>
          </a:p>
          <a:p>
            <a:pPr algn="ctr" eaLnBrk="1" hangingPunct="1">
              <a:defRPr/>
            </a:pPr>
            <a:endParaRPr lang="ru-RU" b="1" i="1" dirty="0">
              <a:latin typeface="Times New Roman" pitchFamily="18" charset="0"/>
            </a:endParaRPr>
          </a:p>
          <a:p>
            <a:pPr algn="ctr" eaLnBrk="1" hangingPunct="1">
              <a:defRPr/>
            </a:pPr>
            <a:endParaRPr lang="ru-RU" b="1" i="1" dirty="0" smtClean="0">
              <a:latin typeface="Times New Roman" pitchFamily="18" charset="0"/>
            </a:endParaRPr>
          </a:p>
          <a:p>
            <a:pPr algn="ctr"/>
            <a:endParaRPr lang="ru-RU" sz="2000" b="1" i="1" dirty="0">
              <a:latin typeface="Times New Roman" pitchFamily="18" charset="0"/>
            </a:endParaRPr>
          </a:p>
          <a:p>
            <a:pPr algn="ctr"/>
            <a:endParaRPr lang="ru-RU" sz="2000" dirty="0" smtClean="0">
              <a:latin typeface="Times New Roman" pitchFamily="18" charset="0"/>
            </a:endParaRPr>
          </a:p>
          <a:p>
            <a:pPr algn="ctr" eaLnBrk="0" hangingPunct="0">
              <a:lnSpc>
                <a:spcPct val="90000"/>
              </a:lnSpc>
              <a:spcBef>
                <a:spcPct val="20000"/>
              </a:spcBef>
            </a:pPr>
            <a:endParaRPr lang="ru-RU" sz="2000" dirty="0">
              <a:latin typeface="Times New Roman" pitchFamily="18" charset="0"/>
            </a:endParaRPr>
          </a:p>
        </p:txBody>
      </p:sp>
      <p:pic>
        <p:nvPicPr>
          <p:cNvPr id="12" name="Рисунок 253" descr="Documents_Black.png"/>
          <p:cNvPicPr>
            <a:picLocks noChangeAspect="1"/>
          </p:cNvPicPr>
          <p:nvPr/>
        </p:nvPicPr>
        <p:blipFill>
          <a:blip r:embed="rId4"/>
          <a:srcRect/>
          <a:stretch>
            <a:fillRect/>
          </a:stretch>
        </p:blipFill>
        <p:spPr bwMode="auto">
          <a:xfrm>
            <a:off x="457393" y="4609639"/>
            <a:ext cx="752475" cy="750887"/>
          </a:xfrm>
          <a:prstGeom prst="rect">
            <a:avLst/>
          </a:prstGeom>
          <a:noFill/>
          <a:ln w="9525">
            <a:noFill/>
            <a:miter lim="800000"/>
            <a:headEnd/>
            <a:tailEnd/>
          </a:ln>
        </p:spPr>
      </p:pic>
      <p:pic>
        <p:nvPicPr>
          <p:cNvPr id="13" name="Picture 2"/>
          <p:cNvPicPr>
            <a:picLocks noChangeAspect="1" noChangeArrowheads="1"/>
          </p:cNvPicPr>
          <p:nvPr/>
        </p:nvPicPr>
        <p:blipFill>
          <a:blip r:embed="rId5"/>
          <a:srcRect/>
          <a:stretch>
            <a:fillRect/>
          </a:stretch>
        </p:blipFill>
        <p:spPr bwMode="auto">
          <a:xfrm>
            <a:off x="0" y="6553200"/>
            <a:ext cx="9906000" cy="304800"/>
          </a:xfrm>
          <a:prstGeom prst="rect">
            <a:avLst/>
          </a:prstGeom>
          <a:noFill/>
          <a:ln w="9525">
            <a:noFill/>
            <a:miter lim="800000"/>
            <a:headEnd/>
            <a:tailEnd/>
          </a:ln>
        </p:spPr>
      </p:pic>
      <p:pic>
        <p:nvPicPr>
          <p:cNvPr id="14" name="Рисунок 253" descr="Documents_Black.png"/>
          <p:cNvPicPr>
            <a:picLocks noChangeAspect="1"/>
          </p:cNvPicPr>
          <p:nvPr/>
        </p:nvPicPr>
        <p:blipFill>
          <a:blip r:embed="rId4"/>
          <a:srcRect/>
          <a:stretch>
            <a:fillRect/>
          </a:stretch>
        </p:blipFill>
        <p:spPr bwMode="auto">
          <a:xfrm>
            <a:off x="457394" y="2149060"/>
            <a:ext cx="752475" cy="750887"/>
          </a:xfrm>
          <a:prstGeom prst="rect">
            <a:avLst/>
          </a:prstGeom>
          <a:noFill/>
          <a:ln w="9525">
            <a:noFill/>
            <a:miter lim="800000"/>
            <a:headEnd/>
            <a:tailEnd/>
          </a:ln>
        </p:spPr>
      </p:pic>
      <p:sp>
        <p:nvSpPr>
          <p:cNvPr id="15" name="Rectangle 1"/>
          <p:cNvSpPr>
            <a:spLocks noChangeArrowheads="1"/>
          </p:cNvSpPr>
          <p:nvPr/>
        </p:nvSpPr>
        <p:spPr bwMode="auto">
          <a:xfrm>
            <a:off x="1136651" y="2163727"/>
            <a:ext cx="845186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ru-RU" b="1" i="1" spc="20" dirty="0" smtClean="0">
                <a:latin typeface="Times New Roman" pitchFamily="18" charset="0"/>
              </a:rPr>
              <a:t>Приказ Министерства финансов Российской Федерации от 28 декабря 2010 г. № 191н «Об утверждении Инструкции о порядке составления и представления годовой, квартальной и месячной отчетности об исполнении </a:t>
            </a:r>
          </a:p>
          <a:p>
            <a:pPr algn="ctr"/>
            <a:r>
              <a:rPr lang="ru-RU" b="1" i="1" spc="20" dirty="0" smtClean="0">
                <a:latin typeface="Times New Roman" pitchFamily="18" charset="0"/>
              </a:rPr>
              <a:t>бюджетов бюджетной системы Российской Федерации»</a:t>
            </a:r>
            <a:r>
              <a:rPr lang="ru-RU" spc="20" dirty="0" smtClean="0">
                <a:latin typeface="Times New Roman" pitchFamily="18" charset="0"/>
              </a:rPr>
              <a:t> </a:t>
            </a:r>
            <a:endParaRPr lang="ru-RU" b="1" spc="20" dirty="0">
              <a:latin typeface="Times New Roman" pitchFamily="18" charset="0"/>
            </a:endParaRPr>
          </a:p>
        </p:txBody>
      </p:sp>
      <p:sp>
        <p:nvSpPr>
          <p:cNvPr id="16" name="Rectangle 1"/>
          <p:cNvSpPr>
            <a:spLocks noChangeArrowheads="1"/>
          </p:cNvSpPr>
          <p:nvPr/>
        </p:nvSpPr>
        <p:spPr bwMode="auto">
          <a:xfrm>
            <a:off x="1160577" y="4048715"/>
            <a:ext cx="8458038"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eaLnBrk="1" hangingPunct="1">
              <a:defRPr/>
            </a:pPr>
            <a:r>
              <a:rPr lang="ru-RU" b="1" i="1" spc="50" dirty="0" smtClean="0">
                <a:latin typeface="Times New Roman" pitchFamily="18" charset="0"/>
              </a:rPr>
              <a:t>Приказ Федерального казначейства от </a:t>
            </a:r>
            <a:r>
              <a:rPr lang="en-US" b="1" i="1" spc="50" dirty="0" smtClean="0">
                <a:latin typeface="Times New Roman" pitchFamily="18" charset="0"/>
              </a:rPr>
              <a:t>4 </a:t>
            </a:r>
            <a:r>
              <a:rPr lang="ru-RU" b="1" i="1" spc="50" dirty="0" smtClean="0">
                <a:latin typeface="Times New Roman" pitchFamily="18" charset="0"/>
              </a:rPr>
              <a:t>декабря 2015 г. № 339 </a:t>
            </a:r>
          </a:p>
          <a:p>
            <a:pPr algn="ctr" eaLnBrk="1" hangingPunct="1">
              <a:defRPr/>
            </a:pPr>
            <a:r>
              <a:rPr lang="ru-RU" b="1" i="1" spc="50" dirty="0" smtClean="0">
                <a:latin typeface="Times New Roman" pitchFamily="18" charset="0"/>
              </a:rPr>
              <a:t>«Об утверждении Особенностей формирования бюджетной отчетности </a:t>
            </a:r>
          </a:p>
          <a:p>
            <a:pPr algn="ctr" eaLnBrk="1" hangingPunct="1">
              <a:defRPr/>
            </a:pPr>
            <a:r>
              <a:rPr lang="ru-RU" b="1" i="1" spc="50" dirty="0" smtClean="0">
                <a:latin typeface="Times New Roman" pitchFamily="18" charset="0"/>
              </a:rPr>
              <a:t>по кассовому исполнению федерального бюджета, кассовому обслуживанию </a:t>
            </a:r>
          </a:p>
          <a:p>
            <a:pPr algn="ctr" eaLnBrk="1" hangingPunct="1">
              <a:defRPr/>
            </a:pPr>
            <a:r>
              <a:rPr lang="ru-RU" b="1" i="1" spc="50" dirty="0" smtClean="0">
                <a:latin typeface="Times New Roman" pitchFamily="18" charset="0"/>
              </a:rPr>
              <a:t>исполнения бюджетов бюджетной системы Российской Федерации, по операциям со средствами бюджетных, автономных учреждений и иных юридических лиц территориальными органами Федерального казначейства»</a:t>
            </a:r>
            <a:endParaRPr lang="ru-RU" b="1" i="1" spc="50" dirty="0">
              <a:latin typeface="Times New Roman" pitchFamily="18" charset="0"/>
            </a:endParaRPr>
          </a:p>
        </p:txBody>
      </p:sp>
      <p:sp>
        <p:nvSpPr>
          <p:cNvPr id="2" name="Прямоугольник 1"/>
          <p:cNvSpPr/>
          <p:nvPr/>
        </p:nvSpPr>
        <p:spPr>
          <a:xfrm>
            <a:off x="457394" y="1043735"/>
            <a:ext cx="9210514" cy="707886"/>
          </a:xfrm>
          <a:prstGeom prst="rect">
            <a:avLst/>
          </a:prstGeom>
        </p:spPr>
        <p:txBody>
          <a:bodyPr wrap="square">
            <a:spAutoFit/>
          </a:bodyPr>
          <a:lstStyle/>
          <a:p>
            <a:pPr algn="ctr"/>
            <a:r>
              <a:rPr lang="ru-RU" sz="2000" b="1" dirty="0">
                <a:solidFill>
                  <a:srgbClr val="2F06A2"/>
                </a:solidFill>
                <a:latin typeface="Times New Roman" pitchFamily="18" charset="0"/>
                <a:cs typeface="Times New Roman" pitchFamily="18" charset="0"/>
              </a:rPr>
              <a:t>Бюджетная отчетность ТОФК формируется и представляется в Межрегиональное операционное УФК на основании: </a:t>
            </a:r>
          </a:p>
        </p:txBody>
      </p:sp>
    </p:spTree>
    <p:extLst>
      <p:ext uri="{BB962C8B-B14F-4D97-AF65-F5344CB8AC3E}">
        <p14:creationId xmlns:p14="http://schemas.microsoft.com/office/powerpoint/2010/main" val="193266281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2242030" y="150466"/>
            <a:ext cx="7168977" cy="334861"/>
          </a:xfrm>
        </p:spPr>
        <p:txBody>
          <a:bodyPr/>
          <a:lstStyle/>
          <a:p>
            <a:r>
              <a:rPr lang="ru-RU" sz="2100" b="1" dirty="0">
                <a:solidFill>
                  <a:srgbClr val="000066"/>
                </a:solidFill>
              </a:rPr>
              <a:t>Межрегиональное операционное УФК</a:t>
            </a:r>
          </a:p>
        </p:txBody>
      </p:sp>
      <p:sp>
        <p:nvSpPr>
          <p:cNvPr id="186371" name="Rectangle 3"/>
          <p:cNvSpPr>
            <a:spLocks noGrp="1" noChangeArrowheads="1"/>
          </p:cNvSpPr>
          <p:nvPr>
            <p:ph type="body" idx="1"/>
          </p:nvPr>
        </p:nvSpPr>
        <p:spPr>
          <a:xfrm>
            <a:off x="857545" y="908050"/>
            <a:ext cx="8752686" cy="315705"/>
          </a:xfrm>
        </p:spPr>
        <p:txBody>
          <a:bodyPr/>
          <a:lstStyle/>
          <a:p>
            <a:pPr algn="ctr">
              <a:lnSpc>
                <a:spcPct val="80000"/>
              </a:lnSpc>
              <a:buFontTx/>
              <a:buNone/>
            </a:pPr>
            <a:r>
              <a:rPr lang="ru-RU" sz="1900" b="1" dirty="0" smtClean="0">
                <a:latin typeface="Times New Roman" pitchFamily="18" charset="0"/>
              </a:rPr>
              <a:t>Состав оперативной отчетности, представляемой в МОУ ФК </a:t>
            </a:r>
            <a:endParaRPr lang="ru-RU" sz="1900" b="1" dirty="0">
              <a:latin typeface="Times New Roman" pitchFamily="18" charset="0"/>
            </a:endParaRPr>
          </a:p>
        </p:txBody>
      </p:sp>
      <p:sp>
        <p:nvSpPr>
          <p:cNvPr id="186373" name="AutoShape 5"/>
          <p:cNvSpPr>
            <a:spLocks noChangeArrowheads="1"/>
          </p:cNvSpPr>
          <p:nvPr/>
        </p:nvSpPr>
        <p:spPr bwMode="auto">
          <a:xfrm>
            <a:off x="6573180" y="4974434"/>
            <a:ext cx="3024991" cy="554536"/>
          </a:xfrm>
          <a:prstGeom prst="roundRect">
            <a:avLst>
              <a:gd name="adj" fmla="val 16667"/>
            </a:avLst>
          </a:prstGeom>
          <a:solidFill>
            <a:srgbClr val="FEF6DA"/>
          </a:solidFill>
          <a:ln w="317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865" tIns="43433" rIns="86865" bIns="43433" anchor="ctr"/>
          <a:lstStyle/>
          <a:p>
            <a:pPr defTabSz="867355"/>
            <a:r>
              <a:rPr lang="ru-RU" sz="1300" b="1" dirty="0" smtClean="0">
                <a:solidFill>
                  <a:srgbClr val="FF0000"/>
                </a:solidFill>
              </a:rPr>
              <a:t>Оперативная отчетность отменена  </a:t>
            </a:r>
            <a:endParaRPr lang="ru-RU" sz="1300" b="1" dirty="0">
              <a:solidFill>
                <a:srgbClr val="FF0000"/>
              </a:solidFill>
            </a:endParaRPr>
          </a:p>
        </p:txBody>
      </p:sp>
      <p:sp>
        <p:nvSpPr>
          <p:cNvPr id="186375" name="AutoShape 7"/>
          <p:cNvSpPr>
            <a:spLocks noChangeArrowheads="1"/>
          </p:cNvSpPr>
          <p:nvPr/>
        </p:nvSpPr>
        <p:spPr bwMode="auto">
          <a:xfrm>
            <a:off x="272480" y="4149081"/>
            <a:ext cx="5580620" cy="1755194"/>
          </a:xfrm>
          <a:prstGeom prst="roundRect">
            <a:avLst>
              <a:gd name="adj" fmla="val 9502"/>
            </a:avLst>
          </a:prstGeom>
          <a:solidFill>
            <a:srgbClr val="FEF6DA"/>
          </a:solidFill>
          <a:ln w="317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865" tIns="43433" rIns="86865" bIns="43433" anchor="ctr"/>
          <a:lstStyle/>
          <a:p>
            <a:pPr defTabSz="867355"/>
            <a:endParaRPr lang="ru-RU" sz="1200" b="1" dirty="0" smtClean="0"/>
          </a:p>
          <a:p>
            <a:pPr defTabSz="867355"/>
            <a:endParaRPr lang="ru-RU" sz="1200" b="1" i="1" dirty="0" smtClean="0"/>
          </a:p>
          <a:p>
            <a:pPr defTabSz="867355"/>
            <a:r>
              <a:rPr lang="ru-RU" sz="1200" b="1" i="1" dirty="0" smtClean="0"/>
              <a:t>1</a:t>
            </a:r>
            <a:r>
              <a:rPr lang="ru-RU" sz="1200" i="1" dirty="0" smtClean="0"/>
              <a:t>.«</a:t>
            </a:r>
            <a:r>
              <a:rPr lang="ru-RU" sz="1200" dirty="0" smtClean="0"/>
              <a:t>Отчет </a:t>
            </a:r>
            <a:r>
              <a:rPr lang="ru-RU" sz="1200" dirty="0"/>
              <a:t>о поступлениях </a:t>
            </a:r>
            <a:r>
              <a:rPr lang="ru-RU" sz="1200" dirty="0" smtClean="0"/>
              <a:t>в </a:t>
            </a:r>
            <a:r>
              <a:rPr lang="ru-RU" sz="1200" dirty="0"/>
              <a:t>федеральный бюджет» </a:t>
            </a:r>
            <a:r>
              <a:rPr lang="ru-RU" sz="1200" dirty="0" smtClean="0"/>
              <a:t>(</a:t>
            </a:r>
            <a:r>
              <a:rPr lang="ru-RU" sz="1200" b="1" dirty="0" smtClean="0"/>
              <a:t>ф. 0521432)</a:t>
            </a:r>
            <a:endParaRPr lang="ru-RU" sz="1200" b="1" dirty="0"/>
          </a:p>
          <a:p>
            <a:pPr defTabSz="867355"/>
            <a:r>
              <a:rPr lang="ru-RU" sz="1200" b="1" dirty="0" smtClean="0"/>
              <a:t>2</a:t>
            </a:r>
            <a:r>
              <a:rPr lang="ru-RU" sz="1200" dirty="0" smtClean="0"/>
              <a:t>.«Отчет </a:t>
            </a:r>
            <a:r>
              <a:rPr lang="ru-RU" sz="1200" dirty="0"/>
              <a:t>о кассовых выбытиях средств </a:t>
            </a:r>
            <a:r>
              <a:rPr lang="ru-RU" sz="1200" dirty="0" smtClean="0"/>
              <a:t>федерального </a:t>
            </a:r>
            <a:r>
              <a:rPr lang="ru-RU" sz="1200" dirty="0"/>
              <a:t>бюджета и </a:t>
            </a:r>
            <a:r>
              <a:rPr lang="ru-RU" sz="1200" dirty="0" smtClean="0"/>
              <a:t>кассовых</a:t>
            </a:r>
          </a:p>
          <a:p>
            <a:pPr defTabSz="867355"/>
            <a:r>
              <a:rPr lang="ru-RU" sz="1200" dirty="0" smtClean="0"/>
              <a:t> </a:t>
            </a:r>
            <a:r>
              <a:rPr lang="ru-RU" sz="1200" dirty="0"/>
              <a:t>операциях </a:t>
            </a:r>
            <a:r>
              <a:rPr lang="ru-RU" sz="1200" dirty="0" smtClean="0"/>
              <a:t>по </a:t>
            </a:r>
            <a:r>
              <a:rPr lang="ru-RU" sz="1200" dirty="0"/>
              <a:t>погашению источников финансирования дефицита </a:t>
            </a:r>
            <a:endParaRPr lang="ru-RU" sz="1200" dirty="0" smtClean="0"/>
          </a:p>
          <a:p>
            <a:pPr defTabSz="867355"/>
            <a:r>
              <a:rPr lang="ru-RU" sz="1200" dirty="0" smtClean="0"/>
              <a:t>федерального </a:t>
            </a:r>
            <a:r>
              <a:rPr lang="ru-RU" sz="1200" dirty="0"/>
              <a:t>бюджета» </a:t>
            </a:r>
            <a:r>
              <a:rPr lang="ru-RU" sz="1200" dirty="0" smtClean="0"/>
              <a:t>(</a:t>
            </a:r>
            <a:r>
              <a:rPr lang="ru-RU" sz="1200" b="1" dirty="0" smtClean="0"/>
              <a:t>ф. 0521469)</a:t>
            </a:r>
            <a:r>
              <a:rPr lang="ru-RU" sz="1200" dirty="0" smtClean="0"/>
              <a:t> </a:t>
            </a:r>
          </a:p>
          <a:p>
            <a:pPr defTabSz="867355"/>
            <a:r>
              <a:rPr lang="ru-RU" sz="1200" b="1" dirty="0"/>
              <a:t>3</a:t>
            </a:r>
            <a:r>
              <a:rPr lang="ru-RU" sz="1200" b="1" dirty="0" smtClean="0"/>
              <a:t>.</a:t>
            </a:r>
            <a:r>
              <a:rPr lang="ru-RU" sz="1200" dirty="0" smtClean="0"/>
              <a:t>«Справка о перечислении сумм страховых взносов и задолженности по </a:t>
            </a:r>
          </a:p>
          <a:p>
            <a:pPr defTabSz="867355"/>
            <a:r>
              <a:rPr lang="ru-RU" sz="1200" dirty="0" smtClean="0"/>
              <a:t>единому социальному налогу в доход федерального бюджета и бюджеты </a:t>
            </a:r>
          </a:p>
          <a:p>
            <a:pPr defTabSz="867355"/>
            <a:r>
              <a:rPr lang="ru-RU" sz="1200" dirty="0" smtClean="0"/>
              <a:t>государственных внебюджетных фондов» (</a:t>
            </a:r>
            <a:r>
              <a:rPr lang="ru-RU" sz="1200" b="1" dirty="0" smtClean="0"/>
              <a:t>ф. 0521436)</a:t>
            </a:r>
          </a:p>
          <a:p>
            <a:pPr defTabSz="867355"/>
            <a:endParaRPr lang="ru-RU" sz="1200" b="1" dirty="0"/>
          </a:p>
          <a:p>
            <a:pPr defTabSz="867355"/>
            <a:endParaRPr lang="ru-RU" sz="1200" b="1" dirty="0"/>
          </a:p>
        </p:txBody>
      </p:sp>
      <p:sp>
        <p:nvSpPr>
          <p:cNvPr id="186379" name="AutoShape 11"/>
          <p:cNvSpPr>
            <a:spLocks noChangeArrowheads="1"/>
          </p:cNvSpPr>
          <p:nvPr/>
        </p:nvSpPr>
        <p:spPr bwMode="auto">
          <a:xfrm>
            <a:off x="497505" y="1988841"/>
            <a:ext cx="8910990" cy="1980220"/>
          </a:xfrm>
          <a:prstGeom prst="roundRect">
            <a:avLst>
              <a:gd name="adj" fmla="val 8953"/>
            </a:avLst>
          </a:prstGeom>
          <a:solidFill>
            <a:srgbClr val="FEF6DA"/>
          </a:solidFill>
          <a:ln w="317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865" tIns="43433" rIns="86865" bIns="43433" anchor="ctr"/>
          <a:lstStyle/>
          <a:p>
            <a:pPr defTabSz="867355">
              <a:lnSpc>
                <a:spcPct val="150000"/>
              </a:lnSpc>
            </a:pPr>
            <a:r>
              <a:rPr lang="ru-RU" sz="1600" b="1" dirty="0" smtClean="0">
                <a:latin typeface="Times New Roman" pitchFamily="18" charset="0"/>
                <a:cs typeface="Times New Roman" pitchFamily="18" charset="0"/>
              </a:rPr>
              <a:t>1. </a:t>
            </a:r>
            <a:r>
              <a:rPr lang="ru-RU" sz="1600" dirty="0" smtClean="0">
                <a:latin typeface="Times New Roman" pitchFamily="18" charset="0"/>
                <a:cs typeface="Times New Roman" pitchFamily="18" charset="0"/>
              </a:rPr>
              <a:t>«</a:t>
            </a:r>
            <a:r>
              <a:rPr lang="ru-RU" sz="1600" dirty="0">
                <a:latin typeface="Times New Roman" pitchFamily="18" charset="0"/>
                <a:cs typeface="Times New Roman" pitchFamily="18" charset="0"/>
              </a:rPr>
              <a:t>Отчет об остатках средств на счетах, </a:t>
            </a:r>
            <a:r>
              <a:rPr lang="ru-RU" sz="1600" dirty="0" smtClean="0">
                <a:latin typeface="Times New Roman" pitchFamily="18" charset="0"/>
                <a:cs typeface="Times New Roman" pitchFamily="18" charset="0"/>
              </a:rPr>
              <a:t>открытых </a:t>
            </a:r>
            <a:r>
              <a:rPr lang="ru-RU" sz="1600" dirty="0">
                <a:latin typeface="Times New Roman" pitchFamily="18" charset="0"/>
                <a:cs typeface="Times New Roman" pitchFamily="18" charset="0"/>
              </a:rPr>
              <a:t>органам Федерального </a:t>
            </a:r>
            <a:r>
              <a:rPr lang="ru-RU" sz="1600" dirty="0" smtClean="0">
                <a:latin typeface="Times New Roman" pitchFamily="18" charset="0"/>
                <a:cs typeface="Times New Roman" pitchFamily="18" charset="0"/>
              </a:rPr>
              <a:t>казначейства</a:t>
            </a:r>
            <a:r>
              <a:rPr lang="en-US" sz="1600"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в </a:t>
            </a:r>
          </a:p>
          <a:p>
            <a:pPr defTabSz="867355">
              <a:lnSpc>
                <a:spcPct val="150000"/>
              </a:lnSpc>
            </a:pPr>
            <a:r>
              <a:rPr lang="ru-RU" sz="1600" dirty="0" smtClean="0">
                <a:latin typeface="Times New Roman" pitchFamily="18" charset="0"/>
                <a:cs typeface="Times New Roman" pitchFamily="18" charset="0"/>
              </a:rPr>
              <a:t> </a:t>
            </a:r>
            <a:r>
              <a:rPr lang="ru-RU" sz="1600" dirty="0">
                <a:latin typeface="Times New Roman" pitchFamily="18" charset="0"/>
                <a:cs typeface="Times New Roman" pitchFamily="18" charset="0"/>
              </a:rPr>
              <a:t>учреждениях Банка России </a:t>
            </a:r>
            <a:r>
              <a:rPr lang="ru-RU" sz="1600" dirty="0" smtClean="0">
                <a:latin typeface="Times New Roman" pitchFamily="18" charset="0"/>
                <a:cs typeface="Times New Roman" pitchFamily="18" charset="0"/>
              </a:rPr>
              <a:t>и </a:t>
            </a:r>
            <a:r>
              <a:rPr lang="ru-RU" sz="1600" dirty="0">
                <a:latin typeface="Times New Roman" pitchFamily="18" charset="0"/>
                <a:cs typeface="Times New Roman" pitchFamily="18" charset="0"/>
              </a:rPr>
              <a:t>кредитных </a:t>
            </a:r>
            <a:r>
              <a:rPr lang="ru-RU" sz="1600" dirty="0" smtClean="0">
                <a:latin typeface="Times New Roman" pitchFamily="18" charset="0"/>
                <a:cs typeface="Times New Roman" pitchFamily="18" charset="0"/>
              </a:rPr>
              <a:t>организациях</a:t>
            </a:r>
            <a:r>
              <a:rPr lang="ru-RU" sz="1600" dirty="0">
                <a:latin typeface="Times New Roman" pitchFamily="18" charset="0"/>
                <a:cs typeface="Times New Roman" pitchFamily="18" charset="0"/>
              </a:rPr>
              <a:t>» </a:t>
            </a:r>
            <a:r>
              <a:rPr lang="ru-RU" sz="1600" dirty="0" smtClean="0">
                <a:latin typeface="Times New Roman" pitchFamily="18" charset="0"/>
                <a:cs typeface="Times New Roman" pitchFamily="18" charset="0"/>
              </a:rPr>
              <a:t>(</a:t>
            </a:r>
            <a:r>
              <a:rPr lang="ru-RU" sz="1600" b="1" dirty="0" smtClean="0">
                <a:latin typeface="Times New Roman" pitchFamily="18" charset="0"/>
                <a:cs typeface="Times New Roman" pitchFamily="18" charset="0"/>
              </a:rPr>
              <a:t>ф. 0521458)</a:t>
            </a:r>
            <a:endParaRPr lang="ru-RU" sz="1600" b="1" dirty="0">
              <a:latin typeface="Times New Roman" pitchFamily="18" charset="0"/>
              <a:cs typeface="Times New Roman" pitchFamily="18" charset="0"/>
            </a:endParaRPr>
          </a:p>
          <a:p>
            <a:pPr defTabSz="867355">
              <a:lnSpc>
                <a:spcPct val="150000"/>
              </a:lnSpc>
            </a:pPr>
            <a:r>
              <a:rPr lang="ru-RU" sz="1600" b="1" dirty="0" smtClean="0">
                <a:latin typeface="Times New Roman" pitchFamily="18" charset="0"/>
                <a:cs typeface="Times New Roman" pitchFamily="18" charset="0"/>
              </a:rPr>
              <a:t>2. </a:t>
            </a:r>
            <a:r>
              <a:rPr lang="ru-RU" sz="1600" dirty="0" smtClean="0">
                <a:latin typeface="Times New Roman" pitchFamily="18" charset="0"/>
                <a:cs typeface="Times New Roman" pitchFamily="18" charset="0"/>
              </a:rPr>
              <a:t>«</a:t>
            </a:r>
            <a:r>
              <a:rPr lang="ru-RU" sz="1600" dirty="0">
                <a:latin typeface="Times New Roman" pitchFamily="18" charset="0"/>
                <a:cs typeface="Times New Roman" pitchFamily="18" charset="0"/>
              </a:rPr>
              <a:t>Справка о перечислении </a:t>
            </a:r>
            <a:r>
              <a:rPr lang="ru-RU" sz="1600" dirty="0" smtClean="0">
                <a:latin typeface="Times New Roman" pitchFamily="18" charset="0"/>
                <a:cs typeface="Times New Roman" pitchFamily="18" charset="0"/>
              </a:rPr>
              <a:t>межбюджетных трансфертов из федерального бюджета в </a:t>
            </a:r>
          </a:p>
          <a:p>
            <a:pPr defTabSz="867355">
              <a:lnSpc>
                <a:spcPct val="150000"/>
              </a:lnSpc>
            </a:pPr>
            <a:r>
              <a:rPr lang="ru-RU" sz="1600" dirty="0" smtClean="0">
                <a:latin typeface="Times New Roman" pitchFamily="18" charset="0"/>
                <a:cs typeface="Times New Roman" pitchFamily="18" charset="0"/>
              </a:rPr>
              <a:t>бюджеты </a:t>
            </a:r>
            <a:r>
              <a:rPr lang="ru-RU" sz="1600" dirty="0">
                <a:latin typeface="Times New Roman" pitchFamily="18" charset="0"/>
                <a:cs typeface="Times New Roman" pitchFamily="18" charset="0"/>
              </a:rPr>
              <a:t>бюджетной системы </a:t>
            </a:r>
            <a:r>
              <a:rPr lang="ru-RU" sz="1600" dirty="0" smtClean="0">
                <a:latin typeface="Times New Roman" pitchFamily="18" charset="0"/>
                <a:cs typeface="Times New Roman" pitchFamily="18" charset="0"/>
              </a:rPr>
              <a:t>Российской Федерации» (</a:t>
            </a:r>
            <a:r>
              <a:rPr lang="ru-RU" sz="1600" b="1" dirty="0" smtClean="0">
                <a:latin typeface="Times New Roman" pitchFamily="18" charset="0"/>
                <a:cs typeface="Times New Roman" pitchFamily="18" charset="0"/>
              </a:rPr>
              <a:t>ф. 0521462)</a:t>
            </a:r>
          </a:p>
          <a:p>
            <a:pPr defTabSz="867355">
              <a:lnSpc>
                <a:spcPct val="150000"/>
              </a:lnSpc>
            </a:pPr>
            <a:r>
              <a:rPr lang="ru-RU" sz="1600" b="1" dirty="0" smtClean="0">
                <a:latin typeface="Times New Roman" pitchFamily="18" charset="0"/>
                <a:cs typeface="Times New Roman" pitchFamily="18" charset="0"/>
              </a:rPr>
              <a:t>3. </a:t>
            </a:r>
            <a:r>
              <a:rPr lang="ru-RU" sz="1600" dirty="0" smtClean="0">
                <a:latin typeface="Times New Roman" pitchFamily="18" charset="0"/>
                <a:cs typeface="Times New Roman" pitchFamily="18" charset="0"/>
              </a:rPr>
              <a:t>«</a:t>
            </a:r>
            <a:r>
              <a:rPr lang="ru-RU" sz="1600" dirty="0">
                <a:latin typeface="Times New Roman" pitchFamily="18" charset="0"/>
                <a:cs typeface="Times New Roman" pitchFamily="18" charset="0"/>
              </a:rPr>
              <a:t>Отчет об операциях по счетам Главной книги» </a:t>
            </a:r>
            <a:r>
              <a:rPr lang="ru-RU" sz="1600" dirty="0" smtClean="0">
                <a:latin typeface="Times New Roman" pitchFamily="18" charset="0"/>
                <a:cs typeface="Times New Roman" pitchFamily="18" charset="0"/>
              </a:rPr>
              <a:t>(</a:t>
            </a:r>
            <a:r>
              <a:rPr lang="ru-RU" sz="1600" b="1" dirty="0" smtClean="0">
                <a:latin typeface="Times New Roman" pitchFamily="18" charset="0"/>
                <a:cs typeface="Times New Roman" pitchFamily="18" charset="0"/>
              </a:rPr>
              <a:t>ф</a:t>
            </a: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0531981)</a:t>
            </a:r>
            <a:endParaRPr lang="ru-RU" sz="1600" b="1" dirty="0">
              <a:latin typeface="Times New Roman" pitchFamily="18" charset="0"/>
              <a:cs typeface="Times New Roman" pitchFamily="18" charset="0"/>
            </a:endParaRPr>
          </a:p>
          <a:p>
            <a:pPr defTabSz="867355"/>
            <a:endParaRPr lang="ru-RU" sz="1200" b="1" dirty="0"/>
          </a:p>
        </p:txBody>
      </p:sp>
      <p:sp>
        <p:nvSpPr>
          <p:cNvPr id="2" name="Line 12"/>
          <p:cNvSpPr>
            <a:spLocks noChangeShapeType="1"/>
          </p:cNvSpPr>
          <p:nvPr/>
        </p:nvSpPr>
        <p:spPr bwMode="auto">
          <a:xfrm>
            <a:off x="5778289" y="5251702"/>
            <a:ext cx="810090" cy="0"/>
          </a:xfrm>
          <a:prstGeom prst="line">
            <a:avLst/>
          </a:prstGeom>
          <a:noFill/>
          <a:ln w="28575">
            <a:solidFill>
              <a:srgbClr val="000080"/>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886" tIns="43443" rIns="86886" bIns="43443"/>
          <a:lstStyle/>
          <a:p>
            <a:endParaRPr lang="ru-RU" dirty="0"/>
          </a:p>
        </p:txBody>
      </p:sp>
      <p:sp>
        <p:nvSpPr>
          <p:cNvPr id="5" name="Line 12"/>
          <p:cNvSpPr>
            <a:spLocks noChangeShapeType="1"/>
          </p:cNvSpPr>
          <p:nvPr/>
        </p:nvSpPr>
        <p:spPr bwMode="auto">
          <a:xfrm>
            <a:off x="4457945" y="1702756"/>
            <a:ext cx="0" cy="286086"/>
          </a:xfrm>
          <a:prstGeom prst="line">
            <a:avLst/>
          </a:prstGeom>
          <a:noFill/>
          <a:ln w="28575">
            <a:solidFill>
              <a:srgbClr val="000080"/>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886" tIns="43443" rIns="86886" bIns="43443"/>
          <a:lstStyle/>
          <a:p>
            <a:endParaRPr lang="ru-RU" dirty="0"/>
          </a:p>
        </p:txBody>
      </p:sp>
      <p:sp>
        <p:nvSpPr>
          <p:cNvPr id="186393" name="AutoShape 25"/>
          <p:cNvSpPr>
            <a:spLocks noChangeArrowheads="1"/>
          </p:cNvSpPr>
          <p:nvPr/>
        </p:nvSpPr>
        <p:spPr bwMode="auto">
          <a:xfrm>
            <a:off x="507030" y="1313765"/>
            <a:ext cx="8901466" cy="388990"/>
          </a:xfrm>
          <a:prstGeom prst="roundRect">
            <a:avLst>
              <a:gd name="adj" fmla="val 16667"/>
            </a:avLst>
          </a:prstGeom>
          <a:solidFill>
            <a:srgbClr val="FEF6DA"/>
          </a:solidFill>
          <a:ln w="317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865" tIns="43433" rIns="86865" bIns="43433" anchor="ctr"/>
          <a:lstStyle/>
          <a:p>
            <a:pPr algn="ctr" defTabSz="867355"/>
            <a:r>
              <a:rPr lang="ru-RU" sz="1600" b="1" dirty="0">
                <a:solidFill>
                  <a:srgbClr val="FF0000"/>
                </a:solidFill>
              </a:rPr>
              <a:t>Оперативная отчетность, предоставляемая в </a:t>
            </a:r>
            <a:r>
              <a:rPr lang="ru-RU" sz="1600" b="1" dirty="0" smtClean="0">
                <a:solidFill>
                  <a:srgbClr val="FF0000"/>
                </a:solidFill>
              </a:rPr>
              <a:t>2016 г.</a:t>
            </a:r>
            <a:endParaRPr lang="ru-RU" sz="1600" b="1" dirty="0">
              <a:solidFill>
                <a:srgbClr val="FF0000"/>
              </a:solidFill>
            </a:endParaRPr>
          </a:p>
        </p:txBody>
      </p:sp>
      <p:pic>
        <p:nvPicPr>
          <p:cNvPr id="16" name="Picture 6"/>
          <p:cNvPicPr>
            <a:picLocks noChangeAspect="1" noChangeArrowheads="1"/>
          </p:cNvPicPr>
          <p:nvPr/>
        </p:nvPicPr>
        <p:blipFill>
          <a:blip r:embed="rId2"/>
          <a:srcRect/>
          <a:stretch>
            <a:fillRect/>
          </a:stretch>
        </p:blipFill>
        <p:spPr bwMode="auto">
          <a:xfrm>
            <a:off x="5780" y="12700"/>
            <a:ext cx="9906000" cy="908050"/>
          </a:xfrm>
          <a:prstGeom prst="rect">
            <a:avLst/>
          </a:prstGeom>
          <a:noFill/>
          <a:ln w="9525">
            <a:noFill/>
            <a:miter lim="800000"/>
            <a:headEnd/>
            <a:tailEnd/>
          </a:ln>
        </p:spPr>
      </p:pic>
      <p:sp>
        <p:nvSpPr>
          <p:cNvPr id="19" name="Прямоугольник 18"/>
          <p:cNvSpPr/>
          <p:nvPr/>
        </p:nvSpPr>
        <p:spPr>
          <a:xfrm>
            <a:off x="1237949" y="192415"/>
            <a:ext cx="7290646" cy="523220"/>
          </a:xfrm>
          <a:prstGeom prst="rect">
            <a:avLst/>
          </a:prstGeom>
        </p:spPr>
        <p:txBody>
          <a:bodyPr wrap="square">
            <a:spAutoFit/>
          </a:bodyPr>
          <a:lstStyle/>
          <a:p>
            <a:r>
              <a:rPr lang="ru-RU" sz="2800" b="1" dirty="0">
                <a:solidFill>
                  <a:srgbClr val="000066"/>
                </a:solidFill>
              </a:rPr>
              <a:t>Межрегиональное операционное УФК</a:t>
            </a:r>
          </a:p>
        </p:txBody>
      </p:sp>
      <p:pic>
        <p:nvPicPr>
          <p:cNvPr id="20" name="Picture 2"/>
          <p:cNvPicPr>
            <a:picLocks noChangeAspect="1" noChangeArrowheads="1"/>
          </p:cNvPicPr>
          <p:nvPr/>
        </p:nvPicPr>
        <p:blipFill>
          <a:blip r:embed="rId3"/>
          <a:srcRect/>
          <a:stretch>
            <a:fillRect/>
          </a:stretch>
        </p:blipFill>
        <p:spPr bwMode="auto">
          <a:xfrm>
            <a:off x="0" y="6553200"/>
            <a:ext cx="9906000" cy="304800"/>
          </a:xfrm>
          <a:prstGeom prst="rect">
            <a:avLst/>
          </a:prstGeom>
          <a:noFill/>
          <a:ln w="9525">
            <a:noFill/>
            <a:miter lim="800000"/>
            <a:headEnd/>
            <a:tailEnd/>
          </a:ln>
        </p:spPr>
      </p:pic>
      <p:sp>
        <p:nvSpPr>
          <p:cNvPr id="13" name="Умножение 12"/>
          <p:cNvSpPr/>
          <p:nvPr/>
        </p:nvSpPr>
        <p:spPr bwMode="auto">
          <a:xfrm>
            <a:off x="507030" y="4261593"/>
            <a:ext cx="2085429" cy="1530170"/>
          </a:xfrm>
          <a:prstGeom prst="mathMultiply">
            <a:avLst/>
          </a:prstGeom>
          <a:solidFill>
            <a:srgbClr val="C00000"/>
          </a:solidFill>
          <a:ln w="9525" cap="flat" cmpd="sng" algn="ctr">
            <a:solidFill>
              <a:schemeClr val="tx1"/>
            </a:solidFill>
            <a:prstDash val="solid"/>
            <a:round/>
            <a:headEnd type="none" w="med" len="med"/>
            <a:tailEnd type="none" w="med" len="med"/>
          </a:ln>
          <a:effectLst/>
          <a:extLst/>
        </p:spPr>
        <p:txBody>
          <a:bodyPr/>
          <a:lstStyle/>
          <a:p>
            <a:pPr defTabSz="963613">
              <a:defRPr/>
            </a:pPr>
            <a:endParaRPr lang="ru-RU" sz="1900" dirty="0">
              <a:effectLst>
                <a:outerShdw blurRad="38100" dist="38100" dir="2700000" algn="tl">
                  <a:srgbClr val="000000">
                    <a:alpha val="43137"/>
                  </a:srgbClr>
                </a:outerShdw>
              </a:effectLst>
              <a:latin typeface="Arial" pitchFamily="34" charset="0"/>
            </a:endParaRPr>
          </a:p>
        </p:txBody>
      </p:sp>
      <p:sp>
        <p:nvSpPr>
          <p:cNvPr id="14" name="Номер слайда 3"/>
          <p:cNvSpPr>
            <a:spLocks noGrp="1"/>
          </p:cNvSpPr>
          <p:nvPr>
            <p:ph type="sldNum" sz="quarter" idx="12"/>
          </p:nvPr>
        </p:nvSpPr>
        <p:spPr>
          <a:xfrm>
            <a:off x="7099300" y="6245225"/>
            <a:ext cx="2311400" cy="476250"/>
          </a:xfrm>
        </p:spPr>
        <p:txBody>
          <a:bodyPr/>
          <a:lstStyle/>
          <a:p>
            <a:fld id="{5261CBB9-A0C1-4C2D-A808-133F7F9F2C55}" type="slidenum">
              <a:rPr lang="ru-RU"/>
              <a:pPr/>
              <a:t>3</a:t>
            </a:fld>
            <a:endParaRPr lang="ru-RU" dirty="0"/>
          </a:p>
        </p:txBody>
      </p:sp>
    </p:spTree>
    <p:extLst>
      <p:ext uri="{BB962C8B-B14F-4D97-AF65-F5344CB8AC3E}">
        <p14:creationId xmlns:p14="http://schemas.microsoft.com/office/powerpoint/2010/main" val="154226453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Номер слайда 5"/>
          <p:cNvSpPr>
            <a:spLocks noGrp="1"/>
          </p:cNvSpPr>
          <p:nvPr>
            <p:ph type="sldNum" sz="quarter" idx="12"/>
          </p:nvPr>
        </p:nvSpPr>
        <p:spPr/>
        <p:txBody>
          <a:bodyPr/>
          <a:lstStyle/>
          <a:p>
            <a:fld id="{3DE5ABAD-8187-4B4F-8EF3-5FABDE5C1A3D}" type="slidenum">
              <a:rPr lang="ru-RU"/>
              <a:pPr/>
              <a:t>4</a:t>
            </a:fld>
            <a:endParaRPr lang="ru-RU" dirty="0"/>
          </a:p>
        </p:txBody>
      </p:sp>
      <p:sp>
        <p:nvSpPr>
          <p:cNvPr id="86018" name="Line 3866"/>
          <p:cNvSpPr>
            <a:spLocks noChangeShapeType="1"/>
          </p:cNvSpPr>
          <p:nvPr/>
        </p:nvSpPr>
        <p:spPr bwMode="auto">
          <a:xfrm>
            <a:off x="7312025" y="-896938"/>
            <a:ext cx="0" cy="0"/>
          </a:xfrm>
          <a:prstGeom prst="line">
            <a:avLst/>
          </a:prstGeom>
          <a:noFill/>
          <a:ln w="25400" cap="rnd">
            <a:solidFill>
              <a:srgbClr val="000000"/>
            </a:solidFill>
            <a:round/>
            <a:headEnd/>
            <a:tailEnd/>
          </a:ln>
        </p:spPr>
        <p:txBody>
          <a:bodyPr/>
          <a:lstStyle/>
          <a:p>
            <a:endParaRPr lang="ru-RU" dirty="0"/>
          </a:p>
        </p:txBody>
      </p:sp>
      <p:sp>
        <p:nvSpPr>
          <p:cNvPr id="86019" name="Line 3867"/>
          <p:cNvSpPr>
            <a:spLocks noChangeShapeType="1"/>
          </p:cNvSpPr>
          <p:nvPr/>
        </p:nvSpPr>
        <p:spPr bwMode="auto">
          <a:xfrm>
            <a:off x="7312025" y="-622300"/>
            <a:ext cx="0" cy="0"/>
          </a:xfrm>
          <a:prstGeom prst="line">
            <a:avLst/>
          </a:prstGeom>
          <a:noFill/>
          <a:ln w="25400" cap="rnd">
            <a:solidFill>
              <a:srgbClr val="000000"/>
            </a:solidFill>
            <a:round/>
            <a:headEnd/>
            <a:tailEnd/>
          </a:ln>
        </p:spPr>
        <p:txBody>
          <a:bodyPr/>
          <a:lstStyle/>
          <a:p>
            <a:endParaRPr lang="ru-RU" dirty="0"/>
          </a:p>
        </p:txBody>
      </p:sp>
      <p:sp>
        <p:nvSpPr>
          <p:cNvPr id="86020" name="Line 3868"/>
          <p:cNvSpPr>
            <a:spLocks noChangeShapeType="1"/>
          </p:cNvSpPr>
          <p:nvPr/>
        </p:nvSpPr>
        <p:spPr bwMode="auto">
          <a:xfrm>
            <a:off x="9637713" y="-622300"/>
            <a:ext cx="0" cy="0"/>
          </a:xfrm>
          <a:prstGeom prst="line">
            <a:avLst/>
          </a:prstGeom>
          <a:noFill/>
          <a:ln w="25400" cap="rnd">
            <a:solidFill>
              <a:srgbClr val="000000"/>
            </a:solidFill>
            <a:round/>
            <a:headEnd/>
            <a:tailEnd/>
          </a:ln>
        </p:spPr>
        <p:txBody>
          <a:bodyPr/>
          <a:lstStyle/>
          <a:p>
            <a:endParaRPr lang="ru-RU" dirty="0"/>
          </a:p>
        </p:txBody>
      </p:sp>
      <p:sp>
        <p:nvSpPr>
          <p:cNvPr id="86021" name="Line 3877"/>
          <p:cNvSpPr>
            <a:spLocks noChangeShapeType="1"/>
          </p:cNvSpPr>
          <p:nvPr/>
        </p:nvSpPr>
        <p:spPr bwMode="auto">
          <a:xfrm>
            <a:off x="7312025" y="-73025"/>
            <a:ext cx="0" cy="0"/>
          </a:xfrm>
          <a:prstGeom prst="line">
            <a:avLst/>
          </a:prstGeom>
          <a:noFill/>
          <a:ln w="25400" cap="rnd">
            <a:solidFill>
              <a:srgbClr val="000000"/>
            </a:solidFill>
            <a:round/>
            <a:headEnd/>
            <a:tailEnd/>
          </a:ln>
        </p:spPr>
        <p:txBody>
          <a:bodyPr/>
          <a:lstStyle/>
          <a:p>
            <a:endParaRPr lang="ru-RU" dirty="0"/>
          </a:p>
        </p:txBody>
      </p:sp>
      <p:sp>
        <p:nvSpPr>
          <p:cNvPr id="86022" name="Line 3878"/>
          <p:cNvSpPr>
            <a:spLocks noChangeShapeType="1"/>
          </p:cNvSpPr>
          <p:nvPr/>
        </p:nvSpPr>
        <p:spPr bwMode="auto">
          <a:xfrm>
            <a:off x="7312025" y="201613"/>
            <a:ext cx="0" cy="0"/>
          </a:xfrm>
          <a:prstGeom prst="line">
            <a:avLst/>
          </a:prstGeom>
          <a:noFill/>
          <a:ln w="25400" cap="rnd">
            <a:solidFill>
              <a:srgbClr val="000000"/>
            </a:solidFill>
            <a:round/>
            <a:headEnd/>
            <a:tailEnd/>
          </a:ln>
        </p:spPr>
        <p:txBody>
          <a:bodyPr/>
          <a:lstStyle/>
          <a:p>
            <a:endParaRPr lang="ru-RU" dirty="0"/>
          </a:p>
        </p:txBody>
      </p:sp>
      <p:sp>
        <p:nvSpPr>
          <p:cNvPr id="86023" name="Line 3879"/>
          <p:cNvSpPr>
            <a:spLocks noChangeShapeType="1"/>
          </p:cNvSpPr>
          <p:nvPr/>
        </p:nvSpPr>
        <p:spPr bwMode="auto">
          <a:xfrm>
            <a:off x="9637713" y="201613"/>
            <a:ext cx="0" cy="0"/>
          </a:xfrm>
          <a:prstGeom prst="line">
            <a:avLst/>
          </a:prstGeom>
          <a:noFill/>
          <a:ln w="25400" cap="rnd">
            <a:solidFill>
              <a:srgbClr val="000000"/>
            </a:solidFill>
            <a:round/>
            <a:headEnd/>
            <a:tailEnd/>
          </a:ln>
        </p:spPr>
        <p:txBody>
          <a:bodyPr/>
          <a:lstStyle/>
          <a:p>
            <a:endParaRPr lang="ru-RU" dirty="0"/>
          </a:p>
        </p:txBody>
      </p:sp>
      <p:sp>
        <p:nvSpPr>
          <p:cNvPr id="86024" name="Line 3880"/>
          <p:cNvSpPr>
            <a:spLocks noChangeShapeType="1"/>
          </p:cNvSpPr>
          <p:nvPr/>
        </p:nvSpPr>
        <p:spPr bwMode="auto">
          <a:xfrm>
            <a:off x="9637713" y="476250"/>
            <a:ext cx="0" cy="0"/>
          </a:xfrm>
          <a:prstGeom prst="line">
            <a:avLst/>
          </a:prstGeom>
          <a:noFill/>
          <a:ln w="25400" cap="rnd">
            <a:solidFill>
              <a:srgbClr val="000000"/>
            </a:solidFill>
            <a:round/>
            <a:headEnd/>
            <a:tailEnd/>
          </a:ln>
        </p:spPr>
        <p:txBody>
          <a:bodyPr/>
          <a:lstStyle/>
          <a:p>
            <a:endParaRPr lang="ru-RU" dirty="0"/>
          </a:p>
        </p:txBody>
      </p:sp>
      <p:sp>
        <p:nvSpPr>
          <p:cNvPr id="86025" name="Line 3881"/>
          <p:cNvSpPr>
            <a:spLocks noChangeShapeType="1"/>
          </p:cNvSpPr>
          <p:nvPr/>
        </p:nvSpPr>
        <p:spPr bwMode="auto">
          <a:xfrm>
            <a:off x="11963400" y="476250"/>
            <a:ext cx="0" cy="0"/>
          </a:xfrm>
          <a:prstGeom prst="line">
            <a:avLst/>
          </a:prstGeom>
          <a:noFill/>
          <a:ln w="25400" cap="rnd">
            <a:solidFill>
              <a:srgbClr val="000000"/>
            </a:solidFill>
            <a:round/>
            <a:headEnd/>
            <a:tailEnd/>
          </a:ln>
        </p:spPr>
        <p:txBody>
          <a:bodyPr/>
          <a:lstStyle/>
          <a:p>
            <a:endParaRPr lang="ru-RU" dirty="0"/>
          </a:p>
        </p:txBody>
      </p:sp>
      <p:sp>
        <p:nvSpPr>
          <p:cNvPr id="86026" name="Line 3896"/>
          <p:cNvSpPr>
            <a:spLocks noChangeShapeType="1"/>
          </p:cNvSpPr>
          <p:nvPr/>
        </p:nvSpPr>
        <p:spPr bwMode="auto">
          <a:xfrm>
            <a:off x="7312025" y="1300163"/>
            <a:ext cx="0" cy="0"/>
          </a:xfrm>
          <a:prstGeom prst="line">
            <a:avLst/>
          </a:prstGeom>
          <a:noFill/>
          <a:ln w="25400" cap="rnd">
            <a:solidFill>
              <a:srgbClr val="000000"/>
            </a:solidFill>
            <a:round/>
            <a:headEnd/>
            <a:tailEnd/>
          </a:ln>
        </p:spPr>
        <p:txBody>
          <a:bodyPr/>
          <a:lstStyle/>
          <a:p>
            <a:endParaRPr lang="ru-RU" dirty="0"/>
          </a:p>
        </p:txBody>
      </p:sp>
      <p:sp>
        <p:nvSpPr>
          <p:cNvPr id="86027" name="Line 3897"/>
          <p:cNvSpPr>
            <a:spLocks noChangeShapeType="1"/>
          </p:cNvSpPr>
          <p:nvPr/>
        </p:nvSpPr>
        <p:spPr bwMode="auto">
          <a:xfrm>
            <a:off x="7312025" y="1574800"/>
            <a:ext cx="0" cy="0"/>
          </a:xfrm>
          <a:prstGeom prst="line">
            <a:avLst/>
          </a:prstGeom>
          <a:noFill/>
          <a:ln w="25400" cap="rnd">
            <a:solidFill>
              <a:srgbClr val="000000"/>
            </a:solidFill>
            <a:round/>
            <a:headEnd/>
            <a:tailEnd/>
          </a:ln>
        </p:spPr>
        <p:txBody>
          <a:bodyPr/>
          <a:lstStyle/>
          <a:p>
            <a:endParaRPr lang="ru-RU" dirty="0"/>
          </a:p>
        </p:txBody>
      </p:sp>
      <p:sp>
        <p:nvSpPr>
          <p:cNvPr id="86028" name="Line 3898"/>
          <p:cNvSpPr>
            <a:spLocks noChangeShapeType="1"/>
          </p:cNvSpPr>
          <p:nvPr/>
        </p:nvSpPr>
        <p:spPr bwMode="auto">
          <a:xfrm>
            <a:off x="9637713" y="1574800"/>
            <a:ext cx="0" cy="0"/>
          </a:xfrm>
          <a:prstGeom prst="line">
            <a:avLst/>
          </a:prstGeom>
          <a:noFill/>
          <a:ln w="25400" cap="rnd">
            <a:solidFill>
              <a:srgbClr val="000000"/>
            </a:solidFill>
            <a:round/>
            <a:headEnd/>
            <a:tailEnd/>
          </a:ln>
        </p:spPr>
        <p:txBody>
          <a:bodyPr/>
          <a:lstStyle/>
          <a:p>
            <a:endParaRPr lang="ru-RU" dirty="0"/>
          </a:p>
        </p:txBody>
      </p:sp>
      <p:sp>
        <p:nvSpPr>
          <p:cNvPr id="86029" name="Line 3899"/>
          <p:cNvSpPr>
            <a:spLocks noChangeShapeType="1"/>
          </p:cNvSpPr>
          <p:nvPr/>
        </p:nvSpPr>
        <p:spPr bwMode="auto">
          <a:xfrm>
            <a:off x="9637713" y="1849438"/>
            <a:ext cx="0" cy="0"/>
          </a:xfrm>
          <a:prstGeom prst="line">
            <a:avLst/>
          </a:prstGeom>
          <a:noFill/>
          <a:ln w="25400" cap="rnd">
            <a:solidFill>
              <a:srgbClr val="000000"/>
            </a:solidFill>
            <a:round/>
            <a:headEnd/>
            <a:tailEnd/>
          </a:ln>
        </p:spPr>
        <p:txBody>
          <a:bodyPr/>
          <a:lstStyle/>
          <a:p>
            <a:endParaRPr lang="ru-RU" dirty="0"/>
          </a:p>
        </p:txBody>
      </p:sp>
      <p:sp>
        <p:nvSpPr>
          <p:cNvPr id="86030" name="Line 3900"/>
          <p:cNvSpPr>
            <a:spLocks noChangeShapeType="1"/>
          </p:cNvSpPr>
          <p:nvPr/>
        </p:nvSpPr>
        <p:spPr bwMode="auto">
          <a:xfrm>
            <a:off x="11963400" y="1849438"/>
            <a:ext cx="0" cy="0"/>
          </a:xfrm>
          <a:prstGeom prst="line">
            <a:avLst/>
          </a:prstGeom>
          <a:noFill/>
          <a:ln w="25400" cap="rnd">
            <a:solidFill>
              <a:srgbClr val="000000"/>
            </a:solidFill>
            <a:round/>
            <a:headEnd/>
            <a:tailEnd/>
          </a:ln>
        </p:spPr>
        <p:txBody>
          <a:bodyPr/>
          <a:lstStyle/>
          <a:p>
            <a:endParaRPr lang="ru-RU" dirty="0"/>
          </a:p>
        </p:txBody>
      </p:sp>
      <p:sp>
        <p:nvSpPr>
          <p:cNvPr id="86031" name="Line 3911"/>
          <p:cNvSpPr>
            <a:spLocks noChangeShapeType="1"/>
          </p:cNvSpPr>
          <p:nvPr/>
        </p:nvSpPr>
        <p:spPr bwMode="auto">
          <a:xfrm>
            <a:off x="7312025" y="2398713"/>
            <a:ext cx="0" cy="0"/>
          </a:xfrm>
          <a:prstGeom prst="line">
            <a:avLst/>
          </a:prstGeom>
          <a:noFill/>
          <a:ln w="25400" cap="rnd">
            <a:solidFill>
              <a:srgbClr val="000000"/>
            </a:solidFill>
            <a:round/>
            <a:headEnd/>
            <a:tailEnd/>
          </a:ln>
        </p:spPr>
        <p:txBody>
          <a:bodyPr/>
          <a:lstStyle/>
          <a:p>
            <a:endParaRPr lang="ru-RU" dirty="0"/>
          </a:p>
        </p:txBody>
      </p:sp>
      <p:sp>
        <p:nvSpPr>
          <p:cNvPr id="86032" name="Line 3912"/>
          <p:cNvSpPr>
            <a:spLocks noChangeShapeType="1"/>
          </p:cNvSpPr>
          <p:nvPr/>
        </p:nvSpPr>
        <p:spPr bwMode="auto">
          <a:xfrm>
            <a:off x="7312025" y="2673350"/>
            <a:ext cx="0" cy="0"/>
          </a:xfrm>
          <a:prstGeom prst="line">
            <a:avLst/>
          </a:prstGeom>
          <a:noFill/>
          <a:ln w="25400" cap="rnd">
            <a:solidFill>
              <a:srgbClr val="000000"/>
            </a:solidFill>
            <a:round/>
            <a:headEnd/>
            <a:tailEnd/>
          </a:ln>
        </p:spPr>
        <p:txBody>
          <a:bodyPr/>
          <a:lstStyle/>
          <a:p>
            <a:endParaRPr lang="ru-RU" dirty="0"/>
          </a:p>
        </p:txBody>
      </p:sp>
      <p:sp>
        <p:nvSpPr>
          <p:cNvPr id="86033" name="Line 3913"/>
          <p:cNvSpPr>
            <a:spLocks noChangeShapeType="1"/>
          </p:cNvSpPr>
          <p:nvPr/>
        </p:nvSpPr>
        <p:spPr bwMode="auto">
          <a:xfrm>
            <a:off x="9637713" y="2673350"/>
            <a:ext cx="0" cy="0"/>
          </a:xfrm>
          <a:prstGeom prst="line">
            <a:avLst/>
          </a:prstGeom>
          <a:noFill/>
          <a:ln w="25400" cap="rnd">
            <a:solidFill>
              <a:srgbClr val="000000"/>
            </a:solidFill>
            <a:round/>
            <a:headEnd/>
            <a:tailEnd/>
          </a:ln>
        </p:spPr>
        <p:txBody>
          <a:bodyPr/>
          <a:lstStyle/>
          <a:p>
            <a:endParaRPr lang="ru-RU" dirty="0"/>
          </a:p>
        </p:txBody>
      </p:sp>
      <p:sp>
        <p:nvSpPr>
          <p:cNvPr id="86034" name="Line 3914"/>
          <p:cNvSpPr>
            <a:spLocks noChangeShapeType="1"/>
          </p:cNvSpPr>
          <p:nvPr/>
        </p:nvSpPr>
        <p:spPr bwMode="auto">
          <a:xfrm>
            <a:off x="9637713" y="2947988"/>
            <a:ext cx="0" cy="0"/>
          </a:xfrm>
          <a:prstGeom prst="line">
            <a:avLst/>
          </a:prstGeom>
          <a:noFill/>
          <a:ln w="25400" cap="rnd">
            <a:solidFill>
              <a:srgbClr val="000000"/>
            </a:solidFill>
            <a:round/>
            <a:headEnd/>
            <a:tailEnd/>
          </a:ln>
        </p:spPr>
        <p:txBody>
          <a:bodyPr/>
          <a:lstStyle/>
          <a:p>
            <a:endParaRPr lang="ru-RU" dirty="0"/>
          </a:p>
        </p:txBody>
      </p:sp>
      <p:sp>
        <p:nvSpPr>
          <p:cNvPr id="86035" name="Line 3915"/>
          <p:cNvSpPr>
            <a:spLocks noChangeShapeType="1"/>
          </p:cNvSpPr>
          <p:nvPr/>
        </p:nvSpPr>
        <p:spPr bwMode="auto">
          <a:xfrm>
            <a:off x="11963400" y="2947988"/>
            <a:ext cx="0" cy="0"/>
          </a:xfrm>
          <a:prstGeom prst="line">
            <a:avLst/>
          </a:prstGeom>
          <a:noFill/>
          <a:ln w="25400" cap="rnd">
            <a:solidFill>
              <a:srgbClr val="000000"/>
            </a:solidFill>
            <a:round/>
            <a:headEnd/>
            <a:tailEnd/>
          </a:ln>
        </p:spPr>
        <p:txBody>
          <a:bodyPr/>
          <a:lstStyle/>
          <a:p>
            <a:endParaRPr lang="ru-RU" dirty="0"/>
          </a:p>
        </p:txBody>
      </p:sp>
      <p:sp>
        <p:nvSpPr>
          <p:cNvPr id="86036" name="Line 3916"/>
          <p:cNvSpPr>
            <a:spLocks noChangeShapeType="1"/>
          </p:cNvSpPr>
          <p:nvPr/>
        </p:nvSpPr>
        <p:spPr bwMode="auto">
          <a:xfrm>
            <a:off x="11963400" y="3222625"/>
            <a:ext cx="0" cy="0"/>
          </a:xfrm>
          <a:prstGeom prst="line">
            <a:avLst/>
          </a:prstGeom>
          <a:noFill/>
          <a:ln w="25400" cap="rnd">
            <a:solidFill>
              <a:srgbClr val="000000"/>
            </a:solidFill>
            <a:round/>
            <a:headEnd/>
            <a:tailEnd/>
          </a:ln>
        </p:spPr>
        <p:txBody>
          <a:bodyPr/>
          <a:lstStyle/>
          <a:p>
            <a:endParaRPr lang="ru-RU" dirty="0"/>
          </a:p>
        </p:txBody>
      </p:sp>
      <p:sp>
        <p:nvSpPr>
          <p:cNvPr id="86037" name="Line 3934"/>
          <p:cNvSpPr>
            <a:spLocks noChangeShapeType="1"/>
          </p:cNvSpPr>
          <p:nvPr/>
        </p:nvSpPr>
        <p:spPr bwMode="auto">
          <a:xfrm>
            <a:off x="7312025" y="4046538"/>
            <a:ext cx="0" cy="0"/>
          </a:xfrm>
          <a:prstGeom prst="line">
            <a:avLst/>
          </a:prstGeom>
          <a:noFill/>
          <a:ln w="25400" cap="rnd">
            <a:solidFill>
              <a:srgbClr val="000000"/>
            </a:solidFill>
            <a:round/>
            <a:headEnd/>
            <a:tailEnd/>
          </a:ln>
        </p:spPr>
        <p:txBody>
          <a:bodyPr/>
          <a:lstStyle/>
          <a:p>
            <a:endParaRPr lang="ru-RU" dirty="0"/>
          </a:p>
        </p:txBody>
      </p:sp>
      <p:pic>
        <p:nvPicPr>
          <p:cNvPr id="86038" name="Picture 6"/>
          <p:cNvPicPr>
            <a:picLocks noChangeAspect="1" noChangeArrowheads="1"/>
          </p:cNvPicPr>
          <p:nvPr/>
        </p:nvPicPr>
        <p:blipFill>
          <a:blip r:embed="rId2"/>
          <a:srcRect/>
          <a:stretch>
            <a:fillRect/>
          </a:stretch>
        </p:blipFill>
        <p:spPr bwMode="auto">
          <a:xfrm>
            <a:off x="0" y="0"/>
            <a:ext cx="9906000" cy="908050"/>
          </a:xfrm>
          <a:prstGeom prst="rect">
            <a:avLst/>
          </a:prstGeom>
          <a:noFill/>
          <a:ln w="9525">
            <a:noFill/>
            <a:miter lim="800000"/>
            <a:headEnd/>
            <a:tailEnd/>
          </a:ln>
        </p:spPr>
      </p:pic>
      <p:sp>
        <p:nvSpPr>
          <p:cNvPr id="86039" name="Text Box 6937"/>
          <p:cNvSpPr txBox="1">
            <a:spLocks noChangeArrowheads="1"/>
          </p:cNvSpPr>
          <p:nvPr/>
        </p:nvSpPr>
        <p:spPr bwMode="auto">
          <a:xfrm>
            <a:off x="1754188" y="115888"/>
            <a:ext cx="7127875" cy="523220"/>
          </a:xfrm>
          <a:prstGeom prst="rect">
            <a:avLst/>
          </a:prstGeom>
          <a:noFill/>
          <a:ln w="9525">
            <a:noFill/>
            <a:miter lim="800000"/>
            <a:headEnd/>
            <a:tailEnd/>
          </a:ln>
        </p:spPr>
        <p:txBody>
          <a:bodyPr>
            <a:spAutoFit/>
          </a:bodyPr>
          <a:lstStyle/>
          <a:p>
            <a:pPr algn="ctr">
              <a:spcBef>
                <a:spcPct val="50000"/>
              </a:spcBef>
            </a:pPr>
            <a:r>
              <a:rPr lang="ru-RU" sz="2800" b="1" dirty="0">
                <a:solidFill>
                  <a:srgbClr val="000066"/>
                </a:solidFill>
                <a:latin typeface="Times New Roman" pitchFamily="18" charset="0"/>
              </a:rPr>
              <a:t>Межрегиональное операционное УФК</a:t>
            </a:r>
          </a:p>
        </p:txBody>
      </p:sp>
      <p:pic>
        <p:nvPicPr>
          <p:cNvPr id="86040" name="Picture 8"/>
          <p:cNvPicPr>
            <a:picLocks noChangeAspect="1" noChangeArrowheads="1"/>
          </p:cNvPicPr>
          <p:nvPr/>
        </p:nvPicPr>
        <p:blipFill>
          <a:blip r:embed="rId3"/>
          <a:srcRect/>
          <a:stretch>
            <a:fillRect/>
          </a:stretch>
        </p:blipFill>
        <p:spPr bwMode="auto">
          <a:xfrm>
            <a:off x="0" y="6611938"/>
            <a:ext cx="9906000" cy="266700"/>
          </a:xfrm>
          <a:prstGeom prst="rect">
            <a:avLst/>
          </a:prstGeom>
          <a:noFill/>
          <a:ln w="9525">
            <a:noFill/>
            <a:miter lim="800000"/>
            <a:headEnd/>
            <a:tailEnd/>
          </a:ln>
        </p:spPr>
      </p:pic>
      <p:pic>
        <p:nvPicPr>
          <p:cNvPr id="26" name="Picture 2"/>
          <p:cNvPicPr>
            <a:picLocks noChangeAspect="1" noChangeArrowheads="1"/>
          </p:cNvPicPr>
          <p:nvPr/>
        </p:nvPicPr>
        <p:blipFill>
          <a:blip r:embed="rId4"/>
          <a:srcRect/>
          <a:stretch>
            <a:fillRect/>
          </a:stretch>
        </p:blipFill>
        <p:spPr bwMode="auto">
          <a:xfrm>
            <a:off x="0" y="6553200"/>
            <a:ext cx="9906000" cy="304800"/>
          </a:xfrm>
          <a:prstGeom prst="rect">
            <a:avLst/>
          </a:prstGeom>
          <a:noFill/>
          <a:ln w="9525">
            <a:noFill/>
            <a:miter lim="800000"/>
            <a:headEnd/>
            <a:tailEnd/>
          </a:ln>
        </p:spPr>
      </p:pic>
      <p:sp>
        <p:nvSpPr>
          <p:cNvPr id="29" name="TextBox 28"/>
          <p:cNvSpPr txBox="1"/>
          <p:nvPr/>
        </p:nvSpPr>
        <p:spPr>
          <a:xfrm>
            <a:off x="252288" y="1609157"/>
            <a:ext cx="9465600" cy="2554545"/>
          </a:xfrm>
          <a:prstGeom prst="rect">
            <a:avLst/>
          </a:prstGeom>
          <a:noFill/>
        </p:spPr>
        <p:txBody>
          <a:bodyPr wrap="square" rtlCol="0">
            <a:spAutoFit/>
          </a:bodyPr>
          <a:lstStyle/>
          <a:p>
            <a:pPr algn="just" eaLnBrk="1" hangingPunct="1">
              <a:defRPr/>
            </a:pPr>
            <a:r>
              <a:rPr lang="ru-RU" dirty="0" smtClean="0">
                <a:solidFill>
                  <a:srgbClr val="2F06A2"/>
                </a:solidFill>
                <a:latin typeface="+mj-lt"/>
                <a:ea typeface="+mj-ea"/>
                <a:cs typeface="+mj-cs"/>
              </a:rPr>
              <a:t> </a:t>
            </a:r>
            <a:r>
              <a:rPr lang="ru-RU" sz="2000" b="1" dirty="0" smtClean="0">
                <a:latin typeface="Times New Roman" pitchFamily="18" charset="0"/>
                <a:ea typeface="+mj-ea"/>
                <a:cs typeface="Times New Roman" pitchFamily="18" charset="0"/>
              </a:rPr>
              <a:t> В соответствии с п</a:t>
            </a:r>
            <a:r>
              <a:rPr lang="ru-RU" sz="2000" b="1" spc="50" dirty="0" smtClean="0">
                <a:latin typeface="Times New Roman" pitchFamily="18" charset="0"/>
                <a:cs typeface="Times New Roman" pitchFamily="18" charset="0"/>
              </a:rPr>
              <a:t>риказом </a:t>
            </a:r>
            <a:r>
              <a:rPr lang="ru-RU" sz="2000" b="1" spc="50" dirty="0">
                <a:latin typeface="Times New Roman" pitchFamily="18" charset="0"/>
                <a:cs typeface="Times New Roman" pitchFamily="18" charset="0"/>
              </a:rPr>
              <a:t>Федерального казначейства от </a:t>
            </a:r>
            <a:r>
              <a:rPr lang="ru-RU" sz="2000" b="1" spc="50" dirty="0" smtClean="0">
                <a:latin typeface="Times New Roman" pitchFamily="18" charset="0"/>
                <a:cs typeface="Times New Roman" pitchFamily="18" charset="0"/>
              </a:rPr>
              <a:t>4 декабря 2015г. № 339 «</a:t>
            </a:r>
            <a:r>
              <a:rPr lang="ru-RU" sz="2000" b="1" spc="50" dirty="0">
                <a:latin typeface="Times New Roman" pitchFamily="18" charset="0"/>
                <a:cs typeface="Times New Roman" pitchFamily="18" charset="0"/>
              </a:rPr>
              <a:t>Об утверждении Особенностей формирования бюджетной отчетности </a:t>
            </a:r>
            <a:r>
              <a:rPr lang="ru-RU" sz="2000" b="1" spc="50" dirty="0" smtClean="0">
                <a:latin typeface="Times New Roman" pitchFamily="18" charset="0"/>
                <a:cs typeface="Times New Roman" pitchFamily="18" charset="0"/>
              </a:rPr>
              <a:t>по </a:t>
            </a:r>
            <a:r>
              <a:rPr lang="ru-RU" sz="2000" b="1" spc="50" dirty="0">
                <a:latin typeface="Times New Roman" pitchFamily="18" charset="0"/>
                <a:cs typeface="Times New Roman" pitchFamily="18" charset="0"/>
              </a:rPr>
              <a:t>кассовому исполнению федерального бюджета, кассовому обслуживанию </a:t>
            </a:r>
            <a:r>
              <a:rPr lang="ru-RU" sz="2000" b="1" spc="50" dirty="0" smtClean="0">
                <a:latin typeface="Times New Roman" pitchFamily="18" charset="0"/>
                <a:cs typeface="Times New Roman" pitchFamily="18" charset="0"/>
              </a:rPr>
              <a:t>исполнения </a:t>
            </a:r>
            <a:r>
              <a:rPr lang="ru-RU" sz="2000" b="1" spc="50" dirty="0">
                <a:latin typeface="Times New Roman" pitchFamily="18" charset="0"/>
                <a:cs typeface="Times New Roman" pitchFamily="18" charset="0"/>
              </a:rPr>
              <a:t>бюджетов бюджетной системы Российской Федерации, </a:t>
            </a:r>
            <a:r>
              <a:rPr lang="ru-RU" sz="2000" b="1" spc="50" dirty="0" smtClean="0">
                <a:latin typeface="Times New Roman" pitchFamily="18" charset="0"/>
                <a:cs typeface="Times New Roman" pitchFamily="18" charset="0"/>
              </a:rPr>
              <a:t>по операциям со средствами бюджетных, </a:t>
            </a:r>
            <a:r>
              <a:rPr lang="ru-RU" sz="2000" b="1" spc="50" dirty="0">
                <a:latin typeface="Times New Roman" pitchFamily="18" charset="0"/>
                <a:cs typeface="Times New Roman" pitchFamily="18" charset="0"/>
              </a:rPr>
              <a:t>автономных учреждений и иных </a:t>
            </a:r>
            <a:r>
              <a:rPr lang="ru-RU" sz="2000" b="1" spc="50" dirty="0" smtClean="0">
                <a:latin typeface="Times New Roman" pitchFamily="18" charset="0"/>
                <a:cs typeface="Times New Roman" pitchFamily="18" charset="0"/>
              </a:rPr>
              <a:t>юридических лиц территориальными </a:t>
            </a:r>
            <a:r>
              <a:rPr lang="ru-RU" sz="2000" b="1" spc="50" dirty="0">
                <a:latin typeface="Times New Roman" pitchFamily="18" charset="0"/>
                <a:cs typeface="Times New Roman" pitchFamily="18" charset="0"/>
              </a:rPr>
              <a:t>органами Федерального казначейства</a:t>
            </a:r>
            <a:r>
              <a:rPr lang="ru-RU" sz="2000" b="1" spc="50" dirty="0" smtClean="0">
                <a:latin typeface="Times New Roman" pitchFamily="18" charset="0"/>
                <a:cs typeface="Times New Roman" pitchFamily="18" charset="0"/>
              </a:rPr>
              <a:t>» в 2016 году </a:t>
            </a:r>
            <a:r>
              <a:rPr lang="ru-RU" sz="2000" b="1" spc="50" dirty="0" smtClean="0">
                <a:solidFill>
                  <a:srgbClr val="FF0000"/>
                </a:solidFill>
                <a:latin typeface="Times New Roman" pitchFamily="18" charset="0"/>
                <a:cs typeface="Times New Roman" pitchFamily="18" charset="0"/>
              </a:rPr>
              <a:t>ИЗМЕНИЛСЯ</a:t>
            </a:r>
            <a:r>
              <a:rPr lang="ru-RU" sz="2000" b="1" spc="50" dirty="0" smtClean="0">
                <a:latin typeface="Times New Roman" pitchFamily="18" charset="0"/>
                <a:cs typeface="Times New Roman" pitchFamily="18" charset="0"/>
              </a:rPr>
              <a:t> срок представления «Отчета об операциях по счетам Главной книги» ф. 0531981.</a:t>
            </a:r>
            <a:endParaRPr lang="ru-RU" sz="2000" b="1" spc="50" dirty="0">
              <a:latin typeface="Times New Roman" pitchFamily="18" charset="0"/>
              <a:cs typeface="Times New Roman" pitchFamily="18" charset="0"/>
            </a:endParaRPr>
          </a:p>
        </p:txBody>
      </p:sp>
      <p:sp>
        <p:nvSpPr>
          <p:cNvPr id="2" name="Прямоугольник 1"/>
          <p:cNvSpPr/>
          <p:nvPr/>
        </p:nvSpPr>
        <p:spPr>
          <a:xfrm>
            <a:off x="270383" y="4367438"/>
            <a:ext cx="9365233" cy="707886"/>
          </a:xfrm>
          <a:prstGeom prst="rect">
            <a:avLst/>
          </a:prstGeom>
        </p:spPr>
        <p:txBody>
          <a:bodyPr wrap="square">
            <a:spAutoFit/>
          </a:bodyPr>
          <a:lstStyle/>
          <a:p>
            <a:pPr lvl="0">
              <a:buFont typeface="Arial" pitchFamily="34" charset="0"/>
              <a:buChar char="•"/>
            </a:pPr>
            <a:r>
              <a:rPr lang="ru-RU"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ЕЖЕДНЕВНО,  ДО 18-00  ПО МОСКОВСКОМУ ВРЕМЕНИ, В ПЕРВЫЙ РАБОЧИЙ ДЕНЬ, СЛЕДУЮЩИЙ ЗА ОТЧЕТНОЙ ДАТОЙ</a:t>
            </a:r>
            <a:endParaRPr lang="ru-RU" sz="2000" b="1" dirty="0">
              <a:latin typeface="Times New Roman" pitchFamily="18" charset="0"/>
              <a:cs typeface="Times New Roman" pitchFamily="18" charset="0"/>
            </a:endParaRPr>
          </a:p>
        </p:txBody>
      </p:sp>
      <p:sp>
        <p:nvSpPr>
          <p:cNvPr id="3" name="Прямоугольник 2"/>
          <p:cNvSpPr/>
          <p:nvPr/>
        </p:nvSpPr>
        <p:spPr>
          <a:xfrm>
            <a:off x="452500" y="930057"/>
            <a:ext cx="9185213" cy="400110"/>
          </a:xfrm>
          <a:prstGeom prst="rect">
            <a:avLst/>
          </a:prstGeom>
        </p:spPr>
        <p:txBody>
          <a:bodyPr wrap="square">
            <a:spAutoFit/>
          </a:bodyPr>
          <a:lstStyle/>
          <a:p>
            <a:pPr algn="ctr"/>
            <a:r>
              <a:rPr lang="ru-RU" sz="2000" b="1" dirty="0" smtClean="0">
                <a:solidFill>
                  <a:srgbClr val="002060"/>
                </a:solidFill>
                <a:latin typeface="Times New Roman" pitchFamily="18" charset="0"/>
                <a:cs typeface="Times New Roman" pitchFamily="18" charset="0"/>
              </a:rPr>
              <a:t>Изменение сроков представления в МОУ ФК ф. 0531981 </a:t>
            </a:r>
            <a:endParaRPr lang="ru-RU" sz="2000" dirty="0"/>
          </a:p>
        </p:txBody>
      </p:sp>
      <p:pic>
        <p:nvPicPr>
          <p:cNvPr id="31"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08295" y="4723976"/>
            <a:ext cx="666222" cy="490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12667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Line 3866"/>
          <p:cNvSpPr>
            <a:spLocks noChangeShapeType="1"/>
          </p:cNvSpPr>
          <p:nvPr/>
        </p:nvSpPr>
        <p:spPr bwMode="auto">
          <a:xfrm>
            <a:off x="7312025" y="-896938"/>
            <a:ext cx="0" cy="0"/>
          </a:xfrm>
          <a:prstGeom prst="line">
            <a:avLst/>
          </a:prstGeom>
          <a:noFill/>
          <a:ln w="25400" cap="rnd">
            <a:solidFill>
              <a:srgbClr val="000000"/>
            </a:solidFill>
            <a:round/>
            <a:headEnd/>
            <a:tailEnd/>
          </a:ln>
        </p:spPr>
        <p:txBody>
          <a:bodyPr/>
          <a:lstStyle/>
          <a:p>
            <a:endParaRPr lang="ru-RU" dirty="0"/>
          </a:p>
        </p:txBody>
      </p:sp>
      <p:sp>
        <p:nvSpPr>
          <p:cNvPr id="86019" name="Line 3867"/>
          <p:cNvSpPr>
            <a:spLocks noChangeShapeType="1"/>
          </p:cNvSpPr>
          <p:nvPr/>
        </p:nvSpPr>
        <p:spPr bwMode="auto">
          <a:xfrm>
            <a:off x="7312025" y="-622300"/>
            <a:ext cx="0" cy="0"/>
          </a:xfrm>
          <a:prstGeom prst="line">
            <a:avLst/>
          </a:prstGeom>
          <a:noFill/>
          <a:ln w="25400" cap="rnd">
            <a:solidFill>
              <a:srgbClr val="000000"/>
            </a:solidFill>
            <a:round/>
            <a:headEnd/>
            <a:tailEnd/>
          </a:ln>
        </p:spPr>
        <p:txBody>
          <a:bodyPr/>
          <a:lstStyle/>
          <a:p>
            <a:endParaRPr lang="ru-RU" dirty="0"/>
          </a:p>
        </p:txBody>
      </p:sp>
      <p:sp>
        <p:nvSpPr>
          <p:cNvPr id="86020" name="Line 3868"/>
          <p:cNvSpPr>
            <a:spLocks noChangeShapeType="1"/>
          </p:cNvSpPr>
          <p:nvPr/>
        </p:nvSpPr>
        <p:spPr bwMode="auto">
          <a:xfrm>
            <a:off x="9637713" y="-622300"/>
            <a:ext cx="0" cy="0"/>
          </a:xfrm>
          <a:prstGeom prst="line">
            <a:avLst/>
          </a:prstGeom>
          <a:noFill/>
          <a:ln w="25400" cap="rnd">
            <a:solidFill>
              <a:srgbClr val="000000"/>
            </a:solidFill>
            <a:round/>
            <a:headEnd/>
            <a:tailEnd/>
          </a:ln>
        </p:spPr>
        <p:txBody>
          <a:bodyPr/>
          <a:lstStyle/>
          <a:p>
            <a:endParaRPr lang="ru-RU" dirty="0"/>
          </a:p>
        </p:txBody>
      </p:sp>
      <p:sp>
        <p:nvSpPr>
          <p:cNvPr id="86021" name="Line 3877"/>
          <p:cNvSpPr>
            <a:spLocks noChangeShapeType="1"/>
          </p:cNvSpPr>
          <p:nvPr/>
        </p:nvSpPr>
        <p:spPr bwMode="auto">
          <a:xfrm>
            <a:off x="7312025" y="-73025"/>
            <a:ext cx="0" cy="0"/>
          </a:xfrm>
          <a:prstGeom prst="line">
            <a:avLst/>
          </a:prstGeom>
          <a:noFill/>
          <a:ln w="25400" cap="rnd">
            <a:solidFill>
              <a:srgbClr val="000000"/>
            </a:solidFill>
            <a:round/>
            <a:headEnd/>
            <a:tailEnd/>
          </a:ln>
        </p:spPr>
        <p:txBody>
          <a:bodyPr/>
          <a:lstStyle/>
          <a:p>
            <a:endParaRPr lang="ru-RU" dirty="0"/>
          </a:p>
        </p:txBody>
      </p:sp>
      <p:sp>
        <p:nvSpPr>
          <p:cNvPr id="86022" name="Line 3878"/>
          <p:cNvSpPr>
            <a:spLocks noChangeShapeType="1"/>
          </p:cNvSpPr>
          <p:nvPr/>
        </p:nvSpPr>
        <p:spPr bwMode="auto">
          <a:xfrm>
            <a:off x="7312025" y="201613"/>
            <a:ext cx="0" cy="0"/>
          </a:xfrm>
          <a:prstGeom prst="line">
            <a:avLst/>
          </a:prstGeom>
          <a:noFill/>
          <a:ln w="25400" cap="rnd">
            <a:solidFill>
              <a:srgbClr val="000000"/>
            </a:solidFill>
            <a:round/>
            <a:headEnd/>
            <a:tailEnd/>
          </a:ln>
        </p:spPr>
        <p:txBody>
          <a:bodyPr/>
          <a:lstStyle/>
          <a:p>
            <a:endParaRPr lang="ru-RU" dirty="0"/>
          </a:p>
        </p:txBody>
      </p:sp>
      <p:sp>
        <p:nvSpPr>
          <p:cNvPr id="86023" name="Line 3879"/>
          <p:cNvSpPr>
            <a:spLocks noChangeShapeType="1"/>
          </p:cNvSpPr>
          <p:nvPr/>
        </p:nvSpPr>
        <p:spPr bwMode="auto">
          <a:xfrm>
            <a:off x="9637713" y="201613"/>
            <a:ext cx="0" cy="0"/>
          </a:xfrm>
          <a:prstGeom prst="line">
            <a:avLst/>
          </a:prstGeom>
          <a:noFill/>
          <a:ln w="25400" cap="rnd">
            <a:solidFill>
              <a:srgbClr val="000000"/>
            </a:solidFill>
            <a:round/>
            <a:headEnd/>
            <a:tailEnd/>
          </a:ln>
        </p:spPr>
        <p:txBody>
          <a:bodyPr/>
          <a:lstStyle/>
          <a:p>
            <a:endParaRPr lang="ru-RU" dirty="0"/>
          </a:p>
        </p:txBody>
      </p:sp>
      <p:sp>
        <p:nvSpPr>
          <p:cNvPr id="86024" name="Line 3880"/>
          <p:cNvSpPr>
            <a:spLocks noChangeShapeType="1"/>
          </p:cNvSpPr>
          <p:nvPr/>
        </p:nvSpPr>
        <p:spPr bwMode="auto">
          <a:xfrm>
            <a:off x="9637713" y="476250"/>
            <a:ext cx="0" cy="0"/>
          </a:xfrm>
          <a:prstGeom prst="line">
            <a:avLst/>
          </a:prstGeom>
          <a:noFill/>
          <a:ln w="25400" cap="rnd">
            <a:solidFill>
              <a:srgbClr val="000000"/>
            </a:solidFill>
            <a:round/>
            <a:headEnd/>
            <a:tailEnd/>
          </a:ln>
        </p:spPr>
        <p:txBody>
          <a:bodyPr/>
          <a:lstStyle/>
          <a:p>
            <a:endParaRPr lang="ru-RU" dirty="0"/>
          </a:p>
        </p:txBody>
      </p:sp>
      <p:sp>
        <p:nvSpPr>
          <p:cNvPr id="86025" name="Line 3881"/>
          <p:cNvSpPr>
            <a:spLocks noChangeShapeType="1"/>
          </p:cNvSpPr>
          <p:nvPr/>
        </p:nvSpPr>
        <p:spPr bwMode="auto">
          <a:xfrm>
            <a:off x="11963400" y="476250"/>
            <a:ext cx="0" cy="0"/>
          </a:xfrm>
          <a:prstGeom prst="line">
            <a:avLst/>
          </a:prstGeom>
          <a:noFill/>
          <a:ln w="25400" cap="rnd">
            <a:solidFill>
              <a:srgbClr val="000000"/>
            </a:solidFill>
            <a:round/>
            <a:headEnd/>
            <a:tailEnd/>
          </a:ln>
        </p:spPr>
        <p:txBody>
          <a:bodyPr/>
          <a:lstStyle/>
          <a:p>
            <a:endParaRPr lang="ru-RU" dirty="0"/>
          </a:p>
        </p:txBody>
      </p:sp>
      <p:sp>
        <p:nvSpPr>
          <p:cNvPr id="86026" name="Line 3896"/>
          <p:cNvSpPr>
            <a:spLocks noChangeShapeType="1"/>
          </p:cNvSpPr>
          <p:nvPr/>
        </p:nvSpPr>
        <p:spPr bwMode="auto">
          <a:xfrm>
            <a:off x="7312025" y="1300163"/>
            <a:ext cx="0" cy="0"/>
          </a:xfrm>
          <a:prstGeom prst="line">
            <a:avLst/>
          </a:prstGeom>
          <a:noFill/>
          <a:ln w="25400" cap="rnd">
            <a:solidFill>
              <a:srgbClr val="000000"/>
            </a:solidFill>
            <a:round/>
            <a:headEnd/>
            <a:tailEnd/>
          </a:ln>
        </p:spPr>
        <p:txBody>
          <a:bodyPr/>
          <a:lstStyle/>
          <a:p>
            <a:endParaRPr lang="ru-RU" dirty="0"/>
          </a:p>
        </p:txBody>
      </p:sp>
      <p:sp>
        <p:nvSpPr>
          <p:cNvPr id="86027" name="Line 3897"/>
          <p:cNvSpPr>
            <a:spLocks noChangeShapeType="1"/>
          </p:cNvSpPr>
          <p:nvPr/>
        </p:nvSpPr>
        <p:spPr bwMode="auto">
          <a:xfrm>
            <a:off x="7312025" y="1574800"/>
            <a:ext cx="0" cy="0"/>
          </a:xfrm>
          <a:prstGeom prst="line">
            <a:avLst/>
          </a:prstGeom>
          <a:noFill/>
          <a:ln w="25400" cap="rnd">
            <a:solidFill>
              <a:srgbClr val="000000"/>
            </a:solidFill>
            <a:round/>
            <a:headEnd/>
            <a:tailEnd/>
          </a:ln>
        </p:spPr>
        <p:txBody>
          <a:bodyPr/>
          <a:lstStyle/>
          <a:p>
            <a:endParaRPr lang="ru-RU" dirty="0"/>
          </a:p>
        </p:txBody>
      </p:sp>
      <p:sp>
        <p:nvSpPr>
          <p:cNvPr id="86028" name="Line 3898"/>
          <p:cNvSpPr>
            <a:spLocks noChangeShapeType="1"/>
          </p:cNvSpPr>
          <p:nvPr/>
        </p:nvSpPr>
        <p:spPr bwMode="auto">
          <a:xfrm>
            <a:off x="9637713" y="1574800"/>
            <a:ext cx="0" cy="0"/>
          </a:xfrm>
          <a:prstGeom prst="line">
            <a:avLst/>
          </a:prstGeom>
          <a:noFill/>
          <a:ln w="25400" cap="rnd">
            <a:solidFill>
              <a:srgbClr val="000000"/>
            </a:solidFill>
            <a:round/>
            <a:headEnd/>
            <a:tailEnd/>
          </a:ln>
        </p:spPr>
        <p:txBody>
          <a:bodyPr/>
          <a:lstStyle/>
          <a:p>
            <a:endParaRPr lang="ru-RU" dirty="0"/>
          </a:p>
        </p:txBody>
      </p:sp>
      <p:sp>
        <p:nvSpPr>
          <p:cNvPr id="86029" name="Line 3899"/>
          <p:cNvSpPr>
            <a:spLocks noChangeShapeType="1"/>
          </p:cNvSpPr>
          <p:nvPr/>
        </p:nvSpPr>
        <p:spPr bwMode="auto">
          <a:xfrm>
            <a:off x="9637713" y="1849438"/>
            <a:ext cx="0" cy="0"/>
          </a:xfrm>
          <a:prstGeom prst="line">
            <a:avLst/>
          </a:prstGeom>
          <a:noFill/>
          <a:ln w="25400" cap="rnd">
            <a:solidFill>
              <a:srgbClr val="000000"/>
            </a:solidFill>
            <a:round/>
            <a:headEnd/>
            <a:tailEnd/>
          </a:ln>
        </p:spPr>
        <p:txBody>
          <a:bodyPr/>
          <a:lstStyle/>
          <a:p>
            <a:endParaRPr lang="ru-RU" dirty="0"/>
          </a:p>
        </p:txBody>
      </p:sp>
      <p:sp>
        <p:nvSpPr>
          <p:cNvPr id="86030" name="Line 3900"/>
          <p:cNvSpPr>
            <a:spLocks noChangeShapeType="1"/>
          </p:cNvSpPr>
          <p:nvPr/>
        </p:nvSpPr>
        <p:spPr bwMode="auto">
          <a:xfrm>
            <a:off x="11963400" y="1849438"/>
            <a:ext cx="0" cy="0"/>
          </a:xfrm>
          <a:prstGeom prst="line">
            <a:avLst/>
          </a:prstGeom>
          <a:noFill/>
          <a:ln w="25400" cap="rnd">
            <a:solidFill>
              <a:srgbClr val="000000"/>
            </a:solidFill>
            <a:round/>
            <a:headEnd/>
            <a:tailEnd/>
          </a:ln>
        </p:spPr>
        <p:txBody>
          <a:bodyPr/>
          <a:lstStyle/>
          <a:p>
            <a:endParaRPr lang="ru-RU" dirty="0"/>
          </a:p>
        </p:txBody>
      </p:sp>
      <p:sp>
        <p:nvSpPr>
          <p:cNvPr id="86031" name="Line 3911"/>
          <p:cNvSpPr>
            <a:spLocks noChangeShapeType="1"/>
          </p:cNvSpPr>
          <p:nvPr/>
        </p:nvSpPr>
        <p:spPr bwMode="auto">
          <a:xfrm>
            <a:off x="7312025" y="2398713"/>
            <a:ext cx="0" cy="0"/>
          </a:xfrm>
          <a:prstGeom prst="line">
            <a:avLst/>
          </a:prstGeom>
          <a:noFill/>
          <a:ln w="25400" cap="rnd">
            <a:solidFill>
              <a:srgbClr val="000000"/>
            </a:solidFill>
            <a:round/>
            <a:headEnd/>
            <a:tailEnd/>
          </a:ln>
        </p:spPr>
        <p:txBody>
          <a:bodyPr/>
          <a:lstStyle/>
          <a:p>
            <a:endParaRPr lang="ru-RU" dirty="0"/>
          </a:p>
        </p:txBody>
      </p:sp>
      <p:sp>
        <p:nvSpPr>
          <p:cNvPr id="86032" name="Line 3912"/>
          <p:cNvSpPr>
            <a:spLocks noChangeShapeType="1"/>
          </p:cNvSpPr>
          <p:nvPr/>
        </p:nvSpPr>
        <p:spPr bwMode="auto">
          <a:xfrm>
            <a:off x="7312025" y="2673350"/>
            <a:ext cx="0" cy="0"/>
          </a:xfrm>
          <a:prstGeom prst="line">
            <a:avLst/>
          </a:prstGeom>
          <a:noFill/>
          <a:ln w="25400" cap="rnd">
            <a:solidFill>
              <a:srgbClr val="000000"/>
            </a:solidFill>
            <a:round/>
            <a:headEnd/>
            <a:tailEnd/>
          </a:ln>
        </p:spPr>
        <p:txBody>
          <a:bodyPr/>
          <a:lstStyle/>
          <a:p>
            <a:endParaRPr lang="ru-RU" dirty="0"/>
          </a:p>
        </p:txBody>
      </p:sp>
      <p:sp>
        <p:nvSpPr>
          <p:cNvPr id="86033" name="Line 3913"/>
          <p:cNvSpPr>
            <a:spLocks noChangeShapeType="1"/>
          </p:cNvSpPr>
          <p:nvPr/>
        </p:nvSpPr>
        <p:spPr bwMode="auto">
          <a:xfrm>
            <a:off x="9637713" y="2673350"/>
            <a:ext cx="0" cy="0"/>
          </a:xfrm>
          <a:prstGeom prst="line">
            <a:avLst/>
          </a:prstGeom>
          <a:noFill/>
          <a:ln w="25400" cap="rnd">
            <a:solidFill>
              <a:srgbClr val="000000"/>
            </a:solidFill>
            <a:round/>
            <a:headEnd/>
            <a:tailEnd/>
          </a:ln>
        </p:spPr>
        <p:txBody>
          <a:bodyPr/>
          <a:lstStyle/>
          <a:p>
            <a:endParaRPr lang="ru-RU" dirty="0"/>
          </a:p>
        </p:txBody>
      </p:sp>
      <p:sp>
        <p:nvSpPr>
          <p:cNvPr id="86034" name="Line 3914"/>
          <p:cNvSpPr>
            <a:spLocks noChangeShapeType="1"/>
          </p:cNvSpPr>
          <p:nvPr/>
        </p:nvSpPr>
        <p:spPr bwMode="auto">
          <a:xfrm>
            <a:off x="9637713" y="2947988"/>
            <a:ext cx="0" cy="0"/>
          </a:xfrm>
          <a:prstGeom prst="line">
            <a:avLst/>
          </a:prstGeom>
          <a:noFill/>
          <a:ln w="25400" cap="rnd">
            <a:solidFill>
              <a:srgbClr val="000000"/>
            </a:solidFill>
            <a:round/>
            <a:headEnd/>
            <a:tailEnd/>
          </a:ln>
        </p:spPr>
        <p:txBody>
          <a:bodyPr/>
          <a:lstStyle/>
          <a:p>
            <a:endParaRPr lang="ru-RU" dirty="0"/>
          </a:p>
        </p:txBody>
      </p:sp>
      <p:sp>
        <p:nvSpPr>
          <p:cNvPr id="86035" name="Line 3915"/>
          <p:cNvSpPr>
            <a:spLocks noChangeShapeType="1"/>
          </p:cNvSpPr>
          <p:nvPr/>
        </p:nvSpPr>
        <p:spPr bwMode="auto">
          <a:xfrm>
            <a:off x="11963400" y="2947988"/>
            <a:ext cx="0" cy="0"/>
          </a:xfrm>
          <a:prstGeom prst="line">
            <a:avLst/>
          </a:prstGeom>
          <a:noFill/>
          <a:ln w="25400" cap="rnd">
            <a:solidFill>
              <a:srgbClr val="000000"/>
            </a:solidFill>
            <a:round/>
            <a:headEnd/>
            <a:tailEnd/>
          </a:ln>
        </p:spPr>
        <p:txBody>
          <a:bodyPr/>
          <a:lstStyle/>
          <a:p>
            <a:endParaRPr lang="ru-RU" dirty="0"/>
          </a:p>
        </p:txBody>
      </p:sp>
      <p:sp>
        <p:nvSpPr>
          <p:cNvPr id="86036" name="Line 3916"/>
          <p:cNvSpPr>
            <a:spLocks noChangeShapeType="1"/>
          </p:cNvSpPr>
          <p:nvPr/>
        </p:nvSpPr>
        <p:spPr bwMode="auto">
          <a:xfrm>
            <a:off x="11963400" y="3222625"/>
            <a:ext cx="0" cy="0"/>
          </a:xfrm>
          <a:prstGeom prst="line">
            <a:avLst/>
          </a:prstGeom>
          <a:noFill/>
          <a:ln w="25400" cap="rnd">
            <a:solidFill>
              <a:srgbClr val="000000"/>
            </a:solidFill>
            <a:round/>
            <a:headEnd/>
            <a:tailEnd/>
          </a:ln>
        </p:spPr>
        <p:txBody>
          <a:bodyPr/>
          <a:lstStyle/>
          <a:p>
            <a:endParaRPr lang="ru-RU" dirty="0"/>
          </a:p>
        </p:txBody>
      </p:sp>
      <p:sp>
        <p:nvSpPr>
          <p:cNvPr id="86037" name="Line 3934"/>
          <p:cNvSpPr>
            <a:spLocks noChangeShapeType="1"/>
          </p:cNvSpPr>
          <p:nvPr/>
        </p:nvSpPr>
        <p:spPr bwMode="auto">
          <a:xfrm>
            <a:off x="7312025" y="4046538"/>
            <a:ext cx="0" cy="0"/>
          </a:xfrm>
          <a:prstGeom prst="line">
            <a:avLst/>
          </a:prstGeom>
          <a:noFill/>
          <a:ln w="25400" cap="rnd">
            <a:solidFill>
              <a:srgbClr val="000000"/>
            </a:solidFill>
            <a:round/>
            <a:headEnd/>
            <a:tailEnd/>
          </a:ln>
        </p:spPr>
        <p:txBody>
          <a:bodyPr/>
          <a:lstStyle/>
          <a:p>
            <a:endParaRPr lang="ru-RU" dirty="0"/>
          </a:p>
        </p:txBody>
      </p:sp>
      <p:pic>
        <p:nvPicPr>
          <p:cNvPr id="86038" name="Picture 6"/>
          <p:cNvPicPr>
            <a:picLocks noChangeAspect="1" noChangeArrowheads="1"/>
          </p:cNvPicPr>
          <p:nvPr/>
        </p:nvPicPr>
        <p:blipFill>
          <a:blip r:embed="rId2"/>
          <a:srcRect/>
          <a:stretch>
            <a:fillRect/>
          </a:stretch>
        </p:blipFill>
        <p:spPr bwMode="auto">
          <a:xfrm>
            <a:off x="0" y="0"/>
            <a:ext cx="9906000" cy="908050"/>
          </a:xfrm>
          <a:prstGeom prst="rect">
            <a:avLst/>
          </a:prstGeom>
          <a:noFill/>
          <a:ln w="9525">
            <a:noFill/>
            <a:miter lim="800000"/>
            <a:headEnd/>
            <a:tailEnd/>
          </a:ln>
        </p:spPr>
      </p:pic>
      <p:sp>
        <p:nvSpPr>
          <p:cNvPr id="86039" name="Text Box 6937"/>
          <p:cNvSpPr txBox="1">
            <a:spLocks noChangeArrowheads="1"/>
          </p:cNvSpPr>
          <p:nvPr/>
        </p:nvSpPr>
        <p:spPr bwMode="auto">
          <a:xfrm>
            <a:off x="1754188" y="115888"/>
            <a:ext cx="7127875" cy="523220"/>
          </a:xfrm>
          <a:prstGeom prst="rect">
            <a:avLst/>
          </a:prstGeom>
          <a:noFill/>
          <a:ln w="9525">
            <a:noFill/>
            <a:miter lim="800000"/>
            <a:headEnd/>
            <a:tailEnd/>
          </a:ln>
        </p:spPr>
        <p:txBody>
          <a:bodyPr>
            <a:spAutoFit/>
          </a:bodyPr>
          <a:lstStyle/>
          <a:p>
            <a:pPr algn="ctr">
              <a:spcBef>
                <a:spcPct val="50000"/>
              </a:spcBef>
            </a:pPr>
            <a:r>
              <a:rPr lang="ru-RU" sz="2800" b="1" dirty="0">
                <a:solidFill>
                  <a:srgbClr val="000066"/>
                </a:solidFill>
                <a:latin typeface="Times New Roman" pitchFamily="18" charset="0"/>
              </a:rPr>
              <a:t>Межрегиональное операционное УФК</a:t>
            </a:r>
          </a:p>
        </p:txBody>
      </p:sp>
      <p:pic>
        <p:nvPicPr>
          <p:cNvPr id="86040" name="Picture 8"/>
          <p:cNvPicPr>
            <a:picLocks noChangeAspect="1" noChangeArrowheads="1"/>
          </p:cNvPicPr>
          <p:nvPr/>
        </p:nvPicPr>
        <p:blipFill>
          <a:blip r:embed="rId3"/>
          <a:srcRect/>
          <a:stretch>
            <a:fillRect/>
          </a:stretch>
        </p:blipFill>
        <p:spPr bwMode="auto">
          <a:xfrm>
            <a:off x="0" y="6611938"/>
            <a:ext cx="9906000" cy="266700"/>
          </a:xfrm>
          <a:prstGeom prst="rect">
            <a:avLst/>
          </a:prstGeom>
          <a:noFill/>
          <a:ln w="9525">
            <a:noFill/>
            <a:miter lim="800000"/>
            <a:headEnd/>
            <a:tailEnd/>
          </a:ln>
        </p:spPr>
      </p:pic>
      <p:pic>
        <p:nvPicPr>
          <p:cNvPr id="26" name="Picture 2"/>
          <p:cNvPicPr>
            <a:picLocks noChangeAspect="1" noChangeArrowheads="1"/>
          </p:cNvPicPr>
          <p:nvPr/>
        </p:nvPicPr>
        <p:blipFill>
          <a:blip r:embed="rId4"/>
          <a:srcRect/>
          <a:stretch>
            <a:fillRect/>
          </a:stretch>
        </p:blipFill>
        <p:spPr bwMode="auto">
          <a:xfrm>
            <a:off x="0" y="6553200"/>
            <a:ext cx="9906000" cy="304800"/>
          </a:xfrm>
          <a:prstGeom prst="rect">
            <a:avLst/>
          </a:prstGeom>
          <a:noFill/>
          <a:ln w="9525">
            <a:noFill/>
            <a:miter lim="800000"/>
            <a:headEnd/>
            <a:tailEnd/>
          </a:ln>
        </p:spPr>
      </p:pic>
      <p:sp>
        <p:nvSpPr>
          <p:cNvPr id="29" name="TextBox 28"/>
          <p:cNvSpPr txBox="1"/>
          <p:nvPr/>
        </p:nvSpPr>
        <p:spPr>
          <a:xfrm>
            <a:off x="182470" y="968531"/>
            <a:ext cx="9565968" cy="461665"/>
          </a:xfrm>
          <a:prstGeom prst="rect">
            <a:avLst/>
          </a:prstGeom>
          <a:noFill/>
        </p:spPr>
        <p:txBody>
          <a:bodyPr wrap="square" rtlCol="0">
            <a:spAutoFit/>
          </a:bodyPr>
          <a:lstStyle/>
          <a:p>
            <a:pPr algn="ctr"/>
            <a:r>
              <a:rPr lang="ru-RU" dirty="0" smtClean="0">
                <a:solidFill>
                  <a:srgbClr val="2F06A2"/>
                </a:solidFill>
                <a:latin typeface="+mj-lt"/>
                <a:ea typeface="+mj-ea"/>
                <a:cs typeface="+mj-cs"/>
              </a:rPr>
              <a:t> </a:t>
            </a:r>
            <a:r>
              <a:rPr lang="ru-RU" sz="2400" b="1" dirty="0" smtClean="0">
                <a:solidFill>
                  <a:srgbClr val="002060"/>
                </a:solidFill>
                <a:latin typeface="Times New Roman" pitchFamily="18" charset="0"/>
                <a:cs typeface="Times New Roman" pitchFamily="18" charset="0"/>
              </a:rPr>
              <a:t>Проблемы, возникающие при представлении Отчета </a:t>
            </a:r>
            <a:r>
              <a:rPr lang="ru-RU" sz="2400" b="1" dirty="0">
                <a:solidFill>
                  <a:srgbClr val="002060"/>
                </a:solidFill>
                <a:latin typeface="Times New Roman" pitchFamily="18" charset="0"/>
                <a:cs typeface="Times New Roman" pitchFamily="18" charset="0"/>
              </a:rPr>
              <a:t>(ф. </a:t>
            </a:r>
            <a:r>
              <a:rPr lang="ru-RU" sz="2400" b="1" dirty="0" smtClean="0">
                <a:solidFill>
                  <a:srgbClr val="002060"/>
                </a:solidFill>
                <a:latin typeface="Times New Roman" pitchFamily="18" charset="0"/>
                <a:cs typeface="Times New Roman" pitchFamily="18" charset="0"/>
              </a:rPr>
              <a:t>0531981)</a:t>
            </a:r>
            <a:endParaRPr lang="ru-RU" sz="2400" b="1" dirty="0">
              <a:solidFill>
                <a:srgbClr val="2F06A2"/>
              </a:solidFill>
              <a:latin typeface="Times New Roman" pitchFamily="18" charset="0"/>
              <a:cs typeface="Times New Roman" pitchFamily="18" charset="0"/>
            </a:endParaRPr>
          </a:p>
        </p:txBody>
      </p:sp>
      <p:sp>
        <p:nvSpPr>
          <p:cNvPr id="2" name="Прямоугольник 1"/>
          <p:cNvSpPr/>
          <p:nvPr/>
        </p:nvSpPr>
        <p:spPr>
          <a:xfrm>
            <a:off x="282823" y="1704286"/>
            <a:ext cx="9367330" cy="4154984"/>
          </a:xfrm>
          <a:prstGeom prst="rect">
            <a:avLst/>
          </a:prstGeom>
          <a:gradFill flip="none" rotWithShape="1">
            <a:gsLst>
              <a:gs pos="0">
                <a:srgbClr val="F7FCB2">
                  <a:shade val="30000"/>
                  <a:satMod val="115000"/>
                </a:srgbClr>
              </a:gs>
              <a:gs pos="50000">
                <a:srgbClr val="F7FCB2">
                  <a:shade val="67500"/>
                  <a:satMod val="115000"/>
                </a:srgbClr>
              </a:gs>
              <a:gs pos="100000">
                <a:srgbClr val="F7FCB2">
                  <a:shade val="100000"/>
                  <a:satMod val="115000"/>
                </a:srgbClr>
              </a:gs>
            </a:gsLst>
            <a:lin ang="16200000" scaled="1"/>
            <a:tileRect/>
          </a:gradFill>
          <a:ln>
            <a:solidFill>
              <a:schemeClr val="bg1"/>
            </a:solidFill>
          </a:ln>
          <a:effectLst/>
        </p:spPr>
        <p:txBody>
          <a:bodyPr wrap="square">
            <a:spAutoFit/>
          </a:bodyPr>
          <a:lstStyle/>
          <a:p>
            <a:pPr marL="285750" lvl="0" indent="-285750">
              <a:buFont typeface="Arial" pitchFamily="34" charset="0"/>
              <a:buChar char="•"/>
            </a:pPr>
            <a:r>
              <a:rPr lang="ru-RU" altLang="ru-RU" sz="2400" b="1" i="1" dirty="0" smtClean="0">
                <a:solidFill>
                  <a:prstClr val="black"/>
                </a:solidFill>
                <a:latin typeface="Arial" pitchFamily="34" charset="0"/>
              </a:rPr>
              <a:t>Нарушение сроков представления Отчетов по ф. 0531981;</a:t>
            </a:r>
            <a:endParaRPr lang="ru-RU" altLang="ru-RU" sz="2400" b="1" i="1" dirty="0">
              <a:solidFill>
                <a:prstClr val="black"/>
              </a:solidFill>
              <a:latin typeface="Arial" pitchFamily="34" charset="0"/>
            </a:endParaRPr>
          </a:p>
          <a:p>
            <a:endParaRPr lang="ru-RU" sz="2400" b="1" dirty="0" smtClean="0"/>
          </a:p>
          <a:p>
            <a:pPr marL="285750" indent="-285750">
              <a:buFont typeface="Arial" pitchFamily="34" charset="0"/>
              <a:buChar char="•"/>
            </a:pPr>
            <a:r>
              <a:rPr lang="ru-RU" sz="2400" b="1" i="1" dirty="0" smtClean="0"/>
              <a:t>Некорректное отражение операций со средствами во временном распоряжении;</a:t>
            </a:r>
          </a:p>
          <a:p>
            <a:pPr marL="285750" indent="-285750">
              <a:buFont typeface="Arial" pitchFamily="34" charset="0"/>
              <a:buChar char="•"/>
            </a:pPr>
            <a:endParaRPr lang="ru-RU" sz="2400" b="1" i="1" dirty="0"/>
          </a:p>
          <a:p>
            <a:pPr marL="285750" indent="-285750">
              <a:buFont typeface="Arial" pitchFamily="34" charset="0"/>
              <a:buChar char="•"/>
            </a:pPr>
            <a:r>
              <a:rPr lang="ru-RU" sz="2400" b="1" i="1" dirty="0" smtClean="0"/>
              <a:t>Наличие неклассифицированных кодов бюджетной классификации по доходам и расходам.  </a:t>
            </a:r>
          </a:p>
          <a:p>
            <a:r>
              <a:rPr lang="ru-RU" sz="2400" b="1" i="1" dirty="0" smtClean="0"/>
              <a:t>          </a:t>
            </a:r>
          </a:p>
          <a:p>
            <a:r>
              <a:rPr lang="ru-RU" sz="2400" b="1" i="1" dirty="0" smtClean="0"/>
              <a:t>          </a:t>
            </a:r>
          </a:p>
          <a:p>
            <a:endParaRPr lang="ru-RU" sz="2400" b="1" i="1" dirty="0" smtClean="0"/>
          </a:p>
        </p:txBody>
      </p:sp>
      <p:pic>
        <p:nvPicPr>
          <p:cNvPr id="3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62990" y="5184195"/>
            <a:ext cx="666222" cy="490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Номер слайда 5"/>
          <p:cNvSpPr>
            <a:spLocks noGrp="1"/>
          </p:cNvSpPr>
          <p:nvPr>
            <p:ph type="sldNum" sz="quarter" idx="12"/>
          </p:nvPr>
        </p:nvSpPr>
        <p:spPr>
          <a:xfrm>
            <a:off x="7099300" y="6245225"/>
            <a:ext cx="2311400" cy="476250"/>
          </a:xfrm>
        </p:spPr>
        <p:txBody>
          <a:bodyPr/>
          <a:lstStyle/>
          <a:p>
            <a:fld id="{3DE5ABAD-8187-4B4F-8EF3-5FABDE5C1A3D}" type="slidenum">
              <a:rPr lang="ru-RU"/>
              <a:pPr/>
              <a:t>5</a:t>
            </a:fld>
            <a:endParaRPr lang="ru-RU" dirty="0"/>
          </a:p>
        </p:txBody>
      </p:sp>
    </p:spTree>
    <p:extLst>
      <p:ext uri="{BB962C8B-B14F-4D97-AF65-F5344CB8AC3E}">
        <p14:creationId xmlns:p14="http://schemas.microsoft.com/office/powerpoint/2010/main" val="29932618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Номер слайда 5"/>
          <p:cNvSpPr>
            <a:spLocks noGrp="1"/>
          </p:cNvSpPr>
          <p:nvPr>
            <p:ph type="sldNum" sz="quarter" idx="12"/>
          </p:nvPr>
        </p:nvSpPr>
        <p:spPr>
          <a:xfrm>
            <a:off x="7099300" y="6444335"/>
            <a:ext cx="2311400" cy="277140"/>
          </a:xfrm>
        </p:spPr>
        <p:txBody>
          <a:bodyPr/>
          <a:lstStyle/>
          <a:p>
            <a:fld id="{3DE5ABAD-8187-4B4F-8EF3-5FABDE5C1A3D}" type="slidenum">
              <a:rPr lang="ru-RU"/>
              <a:pPr/>
              <a:t>6</a:t>
            </a:fld>
            <a:endParaRPr lang="ru-RU" dirty="0"/>
          </a:p>
        </p:txBody>
      </p:sp>
      <p:sp>
        <p:nvSpPr>
          <p:cNvPr id="86018" name="Line 3866"/>
          <p:cNvSpPr>
            <a:spLocks noChangeShapeType="1"/>
          </p:cNvSpPr>
          <p:nvPr/>
        </p:nvSpPr>
        <p:spPr bwMode="auto">
          <a:xfrm>
            <a:off x="7312025" y="-896938"/>
            <a:ext cx="0" cy="0"/>
          </a:xfrm>
          <a:prstGeom prst="line">
            <a:avLst/>
          </a:prstGeom>
          <a:noFill/>
          <a:ln w="25400" cap="rnd">
            <a:solidFill>
              <a:srgbClr val="000000"/>
            </a:solidFill>
            <a:round/>
            <a:headEnd/>
            <a:tailEnd/>
          </a:ln>
        </p:spPr>
        <p:txBody>
          <a:bodyPr/>
          <a:lstStyle/>
          <a:p>
            <a:endParaRPr lang="ru-RU"/>
          </a:p>
        </p:txBody>
      </p:sp>
      <p:sp>
        <p:nvSpPr>
          <p:cNvPr id="86019" name="Line 3867"/>
          <p:cNvSpPr>
            <a:spLocks noChangeShapeType="1"/>
          </p:cNvSpPr>
          <p:nvPr/>
        </p:nvSpPr>
        <p:spPr bwMode="auto">
          <a:xfrm>
            <a:off x="7312025" y="-622300"/>
            <a:ext cx="0" cy="0"/>
          </a:xfrm>
          <a:prstGeom prst="line">
            <a:avLst/>
          </a:prstGeom>
          <a:noFill/>
          <a:ln w="25400" cap="rnd">
            <a:solidFill>
              <a:srgbClr val="000000"/>
            </a:solidFill>
            <a:round/>
            <a:headEnd/>
            <a:tailEnd/>
          </a:ln>
        </p:spPr>
        <p:txBody>
          <a:bodyPr/>
          <a:lstStyle/>
          <a:p>
            <a:endParaRPr lang="ru-RU"/>
          </a:p>
        </p:txBody>
      </p:sp>
      <p:sp>
        <p:nvSpPr>
          <p:cNvPr id="86020" name="Line 3868"/>
          <p:cNvSpPr>
            <a:spLocks noChangeShapeType="1"/>
          </p:cNvSpPr>
          <p:nvPr/>
        </p:nvSpPr>
        <p:spPr bwMode="auto">
          <a:xfrm>
            <a:off x="9637713" y="-622300"/>
            <a:ext cx="0" cy="0"/>
          </a:xfrm>
          <a:prstGeom prst="line">
            <a:avLst/>
          </a:prstGeom>
          <a:noFill/>
          <a:ln w="25400" cap="rnd">
            <a:solidFill>
              <a:srgbClr val="000000"/>
            </a:solidFill>
            <a:round/>
            <a:headEnd/>
            <a:tailEnd/>
          </a:ln>
        </p:spPr>
        <p:txBody>
          <a:bodyPr/>
          <a:lstStyle/>
          <a:p>
            <a:endParaRPr lang="ru-RU"/>
          </a:p>
        </p:txBody>
      </p:sp>
      <p:sp>
        <p:nvSpPr>
          <p:cNvPr id="86021" name="Line 3877"/>
          <p:cNvSpPr>
            <a:spLocks noChangeShapeType="1"/>
          </p:cNvSpPr>
          <p:nvPr/>
        </p:nvSpPr>
        <p:spPr bwMode="auto">
          <a:xfrm>
            <a:off x="7312025" y="-73025"/>
            <a:ext cx="0" cy="0"/>
          </a:xfrm>
          <a:prstGeom prst="line">
            <a:avLst/>
          </a:prstGeom>
          <a:noFill/>
          <a:ln w="25400" cap="rnd">
            <a:solidFill>
              <a:srgbClr val="000000"/>
            </a:solidFill>
            <a:round/>
            <a:headEnd/>
            <a:tailEnd/>
          </a:ln>
        </p:spPr>
        <p:txBody>
          <a:bodyPr/>
          <a:lstStyle/>
          <a:p>
            <a:endParaRPr lang="ru-RU"/>
          </a:p>
        </p:txBody>
      </p:sp>
      <p:sp>
        <p:nvSpPr>
          <p:cNvPr id="86022" name="Line 3878"/>
          <p:cNvSpPr>
            <a:spLocks noChangeShapeType="1"/>
          </p:cNvSpPr>
          <p:nvPr/>
        </p:nvSpPr>
        <p:spPr bwMode="auto">
          <a:xfrm>
            <a:off x="7312025" y="201613"/>
            <a:ext cx="0" cy="0"/>
          </a:xfrm>
          <a:prstGeom prst="line">
            <a:avLst/>
          </a:prstGeom>
          <a:noFill/>
          <a:ln w="25400" cap="rnd">
            <a:solidFill>
              <a:srgbClr val="000000"/>
            </a:solidFill>
            <a:round/>
            <a:headEnd/>
            <a:tailEnd/>
          </a:ln>
        </p:spPr>
        <p:txBody>
          <a:bodyPr/>
          <a:lstStyle/>
          <a:p>
            <a:endParaRPr lang="ru-RU"/>
          </a:p>
        </p:txBody>
      </p:sp>
      <p:sp>
        <p:nvSpPr>
          <p:cNvPr id="86023" name="Line 3879"/>
          <p:cNvSpPr>
            <a:spLocks noChangeShapeType="1"/>
          </p:cNvSpPr>
          <p:nvPr/>
        </p:nvSpPr>
        <p:spPr bwMode="auto">
          <a:xfrm>
            <a:off x="9637713" y="201613"/>
            <a:ext cx="0" cy="0"/>
          </a:xfrm>
          <a:prstGeom prst="line">
            <a:avLst/>
          </a:prstGeom>
          <a:noFill/>
          <a:ln w="25400" cap="rnd">
            <a:solidFill>
              <a:srgbClr val="000000"/>
            </a:solidFill>
            <a:round/>
            <a:headEnd/>
            <a:tailEnd/>
          </a:ln>
        </p:spPr>
        <p:txBody>
          <a:bodyPr/>
          <a:lstStyle/>
          <a:p>
            <a:endParaRPr lang="ru-RU"/>
          </a:p>
        </p:txBody>
      </p:sp>
      <p:sp>
        <p:nvSpPr>
          <p:cNvPr id="86024" name="Line 3880"/>
          <p:cNvSpPr>
            <a:spLocks noChangeShapeType="1"/>
          </p:cNvSpPr>
          <p:nvPr/>
        </p:nvSpPr>
        <p:spPr bwMode="auto">
          <a:xfrm>
            <a:off x="9637713" y="476250"/>
            <a:ext cx="0" cy="0"/>
          </a:xfrm>
          <a:prstGeom prst="line">
            <a:avLst/>
          </a:prstGeom>
          <a:noFill/>
          <a:ln w="25400" cap="rnd">
            <a:solidFill>
              <a:srgbClr val="000000"/>
            </a:solidFill>
            <a:round/>
            <a:headEnd/>
            <a:tailEnd/>
          </a:ln>
        </p:spPr>
        <p:txBody>
          <a:bodyPr/>
          <a:lstStyle/>
          <a:p>
            <a:endParaRPr lang="ru-RU"/>
          </a:p>
        </p:txBody>
      </p:sp>
      <p:sp>
        <p:nvSpPr>
          <p:cNvPr id="86025" name="Line 3881"/>
          <p:cNvSpPr>
            <a:spLocks noChangeShapeType="1"/>
          </p:cNvSpPr>
          <p:nvPr/>
        </p:nvSpPr>
        <p:spPr bwMode="auto">
          <a:xfrm>
            <a:off x="11963400" y="476250"/>
            <a:ext cx="0" cy="0"/>
          </a:xfrm>
          <a:prstGeom prst="line">
            <a:avLst/>
          </a:prstGeom>
          <a:noFill/>
          <a:ln w="25400" cap="rnd">
            <a:solidFill>
              <a:srgbClr val="000000"/>
            </a:solidFill>
            <a:round/>
            <a:headEnd/>
            <a:tailEnd/>
          </a:ln>
        </p:spPr>
        <p:txBody>
          <a:bodyPr/>
          <a:lstStyle/>
          <a:p>
            <a:endParaRPr lang="ru-RU"/>
          </a:p>
        </p:txBody>
      </p:sp>
      <p:sp>
        <p:nvSpPr>
          <p:cNvPr id="86026" name="Line 3896"/>
          <p:cNvSpPr>
            <a:spLocks noChangeShapeType="1"/>
          </p:cNvSpPr>
          <p:nvPr/>
        </p:nvSpPr>
        <p:spPr bwMode="auto">
          <a:xfrm>
            <a:off x="7312025" y="1300163"/>
            <a:ext cx="0" cy="0"/>
          </a:xfrm>
          <a:prstGeom prst="line">
            <a:avLst/>
          </a:prstGeom>
          <a:noFill/>
          <a:ln w="25400" cap="rnd">
            <a:solidFill>
              <a:srgbClr val="000000"/>
            </a:solidFill>
            <a:round/>
            <a:headEnd/>
            <a:tailEnd/>
          </a:ln>
        </p:spPr>
        <p:txBody>
          <a:bodyPr/>
          <a:lstStyle/>
          <a:p>
            <a:endParaRPr lang="ru-RU"/>
          </a:p>
        </p:txBody>
      </p:sp>
      <p:sp>
        <p:nvSpPr>
          <p:cNvPr id="86027" name="Line 3897"/>
          <p:cNvSpPr>
            <a:spLocks noChangeShapeType="1"/>
          </p:cNvSpPr>
          <p:nvPr/>
        </p:nvSpPr>
        <p:spPr bwMode="auto">
          <a:xfrm>
            <a:off x="7312025" y="1574800"/>
            <a:ext cx="0" cy="0"/>
          </a:xfrm>
          <a:prstGeom prst="line">
            <a:avLst/>
          </a:prstGeom>
          <a:noFill/>
          <a:ln w="25400" cap="rnd">
            <a:solidFill>
              <a:srgbClr val="000000"/>
            </a:solidFill>
            <a:round/>
            <a:headEnd/>
            <a:tailEnd/>
          </a:ln>
        </p:spPr>
        <p:txBody>
          <a:bodyPr/>
          <a:lstStyle/>
          <a:p>
            <a:endParaRPr lang="ru-RU"/>
          </a:p>
        </p:txBody>
      </p:sp>
      <p:sp>
        <p:nvSpPr>
          <p:cNvPr id="86028" name="Line 3898"/>
          <p:cNvSpPr>
            <a:spLocks noChangeShapeType="1"/>
          </p:cNvSpPr>
          <p:nvPr/>
        </p:nvSpPr>
        <p:spPr bwMode="auto">
          <a:xfrm>
            <a:off x="9637713" y="1574800"/>
            <a:ext cx="0" cy="0"/>
          </a:xfrm>
          <a:prstGeom prst="line">
            <a:avLst/>
          </a:prstGeom>
          <a:noFill/>
          <a:ln w="25400" cap="rnd">
            <a:solidFill>
              <a:srgbClr val="000000"/>
            </a:solidFill>
            <a:round/>
            <a:headEnd/>
            <a:tailEnd/>
          </a:ln>
        </p:spPr>
        <p:txBody>
          <a:bodyPr/>
          <a:lstStyle/>
          <a:p>
            <a:endParaRPr lang="ru-RU"/>
          </a:p>
        </p:txBody>
      </p:sp>
      <p:sp>
        <p:nvSpPr>
          <p:cNvPr id="86029" name="Line 3899"/>
          <p:cNvSpPr>
            <a:spLocks noChangeShapeType="1"/>
          </p:cNvSpPr>
          <p:nvPr/>
        </p:nvSpPr>
        <p:spPr bwMode="auto">
          <a:xfrm>
            <a:off x="9637713" y="1849438"/>
            <a:ext cx="0" cy="0"/>
          </a:xfrm>
          <a:prstGeom prst="line">
            <a:avLst/>
          </a:prstGeom>
          <a:noFill/>
          <a:ln w="25400" cap="rnd">
            <a:solidFill>
              <a:srgbClr val="000000"/>
            </a:solidFill>
            <a:round/>
            <a:headEnd/>
            <a:tailEnd/>
          </a:ln>
        </p:spPr>
        <p:txBody>
          <a:bodyPr/>
          <a:lstStyle/>
          <a:p>
            <a:endParaRPr lang="ru-RU"/>
          </a:p>
        </p:txBody>
      </p:sp>
      <p:sp>
        <p:nvSpPr>
          <p:cNvPr id="86030" name="Line 3900"/>
          <p:cNvSpPr>
            <a:spLocks noChangeShapeType="1"/>
          </p:cNvSpPr>
          <p:nvPr/>
        </p:nvSpPr>
        <p:spPr bwMode="auto">
          <a:xfrm>
            <a:off x="11963400" y="1849438"/>
            <a:ext cx="0" cy="0"/>
          </a:xfrm>
          <a:prstGeom prst="line">
            <a:avLst/>
          </a:prstGeom>
          <a:noFill/>
          <a:ln w="25400" cap="rnd">
            <a:solidFill>
              <a:srgbClr val="000000"/>
            </a:solidFill>
            <a:round/>
            <a:headEnd/>
            <a:tailEnd/>
          </a:ln>
        </p:spPr>
        <p:txBody>
          <a:bodyPr/>
          <a:lstStyle/>
          <a:p>
            <a:endParaRPr lang="ru-RU"/>
          </a:p>
        </p:txBody>
      </p:sp>
      <p:sp>
        <p:nvSpPr>
          <p:cNvPr id="86031" name="Line 3911"/>
          <p:cNvSpPr>
            <a:spLocks noChangeShapeType="1"/>
          </p:cNvSpPr>
          <p:nvPr/>
        </p:nvSpPr>
        <p:spPr bwMode="auto">
          <a:xfrm>
            <a:off x="7312025" y="2398713"/>
            <a:ext cx="0" cy="0"/>
          </a:xfrm>
          <a:prstGeom prst="line">
            <a:avLst/>
          </a:prstGeom>
          <a:noFill/>
          <a:ln w="25400" cap="rnd">
            <a:solidFill>
              <a:srgbClr val="000000"/>
            </a:solidFill>
            <a:round/>
            <a:headEnd/>
            <a:tailEnd/>
          </a:ln>
        </p:spPr>
        <p:txBody>
          <a:bodyPr/>
          <a:lstStyle/>
          <a:p>
            <a:endParaRPr lang="ru-RU"/>
          </a:p>
        </p:txBody>
      </p:sp>
      <p:sp>
        <p:nvSpPr>
          <p:cNvPr id="86032" name="Line 3912"/>
          <p:cNvSpPr>
            <a:spLocks noChangeShapeType="1"/>
          </p:cNvSpPr>
          <p:nvPr/>
        </p:nvSpPr>
        <p:spPr bwMode="auto">
          <a:xfrm>
            <a:off x="7312025" y="2673350"/>
            <a:ext cx="0" cy="0"/>
          </a:xfrm>
          <a:prstGeom prst="line">
            <a:avLst/>
          </a:prstGeom>
          <a:noFill/>
          <a:ln w="25400" cap="rnd">
            <a:solidFill>
              <a:srgbClr val="000000"/>
            </a:solidFill>
            <a:round/>
            <a:headEnd/>
            <a:tailEnd/>
          </a:ln>
        </p:spPr>
        <p:txBody>
          <a:bodyPr/>
          <a:lstStyle/>
          <a:p>
            <a:endParaRPr lang="ru-RU"/>
          </a:p>
        </p:txBody>
      </p:sp>
      <p:sp>
        <p:nvSpPr>
          <p:cNvPr id="86033" name="Line 3913"/>
          <p:cNvSpPr>
            <a:spLocks noChangeShapeType="1"/>
          </p:cNvSpPr>
          <p:nvPr/>
        </p:nvSpPr>
        <p:spPr bwMode="auto">
          <a:xfrm>
            <a:off x="9637713" y="2673350"/>
            <a:ext cx="0" cy="0"/>
          </a:xfrm>
          <a:prstGeom prst="line">
            <a:avLst/>
          </a:prstGeom>
          <a:noFill/>
          <a:ln w="25400" cap="rnd">
            <a:solidFill>
              <a:srgbClr val="000000"/>
            </a:solidFill>
            <a:round/>
            <a:headEnd/>
            <a:tailEnd/>
          </a:ln>
        </p:spPr>
        <p:txBody>
          <a:bodyPr/>
          <a:lstStyle/>
          <a:p>
            <a:endParaRPr lang="ru-RU"/>
          </a:p>
        </p:txBody>
      </p:sp>
      <p:sp>
        <p:nvSpPr>
          <p:cNvPr id="86034" name="Line 3914"/>
          <p:cNvSpPr>
            <a:spLocks noChangeShapeType="1"/>
          </p:cNvSpPr>
          <p:nvPr/>
        </p:nvSpPr>
        <p:spPr bwMode="auto">
          <a:xfrm>
            <a:off x="9637713" y="2947988"/>
            <a:ext cx="0" cy="0"/>
          </a:xfrm>
          <a:prstGeom prst="line">
            <a:avLst/>
          </a:prstGeom>
          <a:noFill/>
          <a:ln w="25400" cap="rnd">
            <a:solidFill>
              <a:srgbClr val="000000"/>
            </a:solidFill>
            <a:round/>
            <a:headEnd/>
            <a:tailEnd/>
          </a:ln>
        </p:spPr>
        <p:txBody>
          <a:bodyPr/>
          <a:lstStyle/>
          <a:p>
            <a:endParaRPr lang="ru-RU"/>
          </a:p>
        </p:txBody>
      </p:sp>
      <p:sp>
        <p:nvSpPr>
          <p:cNvPr id="86035" name="Line 3915"/>
          <p:cNvSpPr>
            <a:spLocks noChangeShapeType="1"/>
          </p:cNvSpPr>
          <p:nvPr/>
        </p:nvSpPr>
        <p:spPr bwMode="auto">
          <a:xfrm>
            <a:off x="11963400" y="2947988"/>
            <a:ext cx="0" cy="0"/>
          </a:xfrm>
          <a:prstGeom prst="line">
            <a:avLst/>
          </a:prstGeom>
          <a:noFill/>
          <a:ln w="25400" cap="rnd">
            <a:solidFill>
              <a:srgbClr val="000000"/>
            </a:solidFill>
            <a:round/>
            <a:headEnd/>
            <a:tailEnd/>
          </a:ln>
        </p:spPr>
        <p:txBody>
          <a:bodyPr/>
          <a:lstStyle/>
          <a:p>
            <a:endParaRPr lang="ru-RU"/>
          </a:p>
        </p:txBody>
      </p:sp>
      <p:sp>
        <p:nvSpPr>
          <p:cNvPr id="86036" name="Line 3916"/>
          <p:cNvSpPr>
            <a:spLocks noChangeShapeType="1"/>
          </p:cNvSpPr>
          <p:nvPr/>
        </p:nvSpPr>
        <p:spPr bwMode="auto">
          <a:xfrm>
            <a:off x="11963400" y="3222625"/>
            <a:ext cx="0" cy="0"/>
          </a:xfrm>
          <a:prstGeom prst="line">
            <a:avLst/>
          </a:prstGeom>
          <a:noFill/>
          <a:ln w="25400" cap="rnd">
            <a:solidFill>
              <a:srgbClr val="000000"/>
            </a:solidFill>
            <a:round/>
            <a:headEnd/>
            <a:tailEnd/>
          </a:ln>
        </p:spPr>
        <p:txBody>
          <a:bodyPr/>
          <a:lstStyle/>
          <a:p>
            <a:endParaRPr lang="ru-RU"/>
          </a:p>
        </p:txBody>
      </p:sp>
      <p:sp>
        <p:nvSpPr>
          <p:cNvPr id="86037" name="Line 3934"/>
          <p:cNvSpPr>
            <a:spLocks noChangeShapeType="1"/>
          </p:cNvSpPr>
          <p:nvPr/>
        </p:nvSpPr>
        <p:spPr bwMode="auto">
          <a:xfrm>
            <a:off x="7312025" y="4046538"/>
            <a:ext cx="0" cy="0"/>
          </a:xfrm>
          <a:prstGeom prst="line">
            <a:avLst/>
          </a:prstGeom>
          <a:noFill/>
          <a:ln w="25400" cap="rnd">
            <a:solidFill>
              <a:srgbClr val="000000"/>
            </a:solidFill>
            <a:round/>
            <a:headEnd/>
            <a:tailEnd/>
          </a:ln>
        </p:spPr>
        <p:txBody>
          <a:bodyPr/>
          <a:lstStyle/>
          <a:p>
            <a:endParaRPr lang="ru-RU"/>
          </a:p>
        </p:txBody>
      </p:sp>
      <p:pic>
        <p:nvPicPr>
          <p:cNvPr id="86038" name="Picture 6"/>
          <p:cNvPicPr>
            <a:picLocks noChangeAspect="1" noChangeArrowheads="1"/>
          </p:cNvPicPr>
          <p:nvPr/>
        </p:nvPicPr>
        <p:blipFill>
          <a:blip r:embed="rId2"/>
          <a:srcRect/>
          <a:stretch>
            <a:fillRect/>
          </a:stretch>
        </p:blipFill>
        <p:spPr bwMode="auto">
          <a:xfrm>
            <a:off x="0" y="-1"/>
            <a:ext cx="9906000" cy="911225"/>
          </a:xfrm>
          <a:prstGeom prst="rect">
            <a:avLst/>
          </a:prstGeom>
          <a:noFill/>
          <a:ln w="9525">
            <a:noFill/>
            <a:miter lim="800000"/>
            <a:headEnd/>
            <a:tailEnd/>
          </a:ln>
        </p:spPr>
      </p:pic>
      <p:sp>
        <p:nvSpPr>
          <p:cNvPr id="86039" name="Text Box 6937"/>
          <p:cNvSpPr txBox="1">
            <a:spLocks noChangeArrowheads="1"/>
          </p:cNvSpPr>
          <p:nvPr/>
        </p:nvSpPr>
        <p:spPr bwMode="auto">
          <a:xfrm>
            <a:off x="1754188" y="115888"/>
            <a:ext cx="7127875" cy="523220"/>
          </a:xfrm>
          <a:prstGeom prst="rect">
            <a:avLst/>
          </a:prstGeom>
          <a:noFill/>
          <a:ln w="9525">
            <a:noFill/>
            <a:miter lim="800000"/>
            <a:headEnd/>
            <a:tailEnd/>
          </a:ln>
        </p:spPr>
        <p:txBody>
          <a:bodyPr>
            <a:spAutoFit/>
          </a:bodyPr>
          <a:lstStyle/>
          <a:p>
            <a:pPr algn="ctr">
              <a:spcBef>
                <a:spcPct val="50000"/>
              </a:spcBef>
            </a:pPr>
            <a:r>
              <a:rPr lang="ru-RU" sz="2800" b="1" dirty="0">
                <a:solidFill>
                  <a:srgbClr val="000066"/>
                </a:solidFill>
                <a:latin typeface="Times New Roman" pitchFamily="18" charset="0"/>
              </a:rPr>
              <a:t>Межрегиональное операционное УФК</a:t>
            </a:r>
          </a:p>
        </p:txBody>
      </p:sp>
      <p:sp>
        <p:nvSpPr>
          <p:cNvPr id="28" name="TextBox 27"/>
          <p:cNvSpPr txBox="1"/>
          <p:nvPr/>
        </p:nvSpPr>
        <p:spPr>
          <a:xfrm>
            <a:off x="715655" y="809418"/>
            <a:ext cx="8429684" cy="369332"/>
          </a:xfrm>
          <a:prstGeom prst="rect">
            <a:avLst/>
          </a:prstGeom>
          <a:noFill/>
        </p:spPr>
        <p:txBody>
          <a:bodyPr wrap="square" rtlCol="0">
            <a:spAutoFit/>
          </a:bodyPr>
          <a:lstStyle/>
          <a:p>
            <a:pPr algn="ctr"/>
            <a:r>
              <a:rPr lang="ru-RU" b="1" dirty="0" smtClean="0">
                <a:solidFill>
                  <a:srgbClr val="2F06A2"/>
                </a:solidFill>
              </a:rPr>
              <a:t>Формирование Справки по консолидированным расчетам (ф.0503125)</a:t>
            </a:r>
            <a:endParaRPr lang="ru-RU" b="1" dirty="0">
              <a:solidFill>
                <a:srgbClr val="2F06A2"/>
              </a:solidFill>
            </a:endParaRPr>
          </a:p>
        </p:txBody>
      </p:sp>
      <p:pic>
        <p:nvPicPr>
          <p:cNvPr id="29" name="Picture 2"/>
          <p:cNvPicPr>
            <a:picLocks noChangeAspect="1" noChangeArrowheads="1"/>
          </p:cNvPicPr>
          <p:nvPr/>
        </p:nvPicPr>
        <p:blipFill>
          <a:blip r:embed="rId3"/>
          <a:srcRect/>
          <a:stretch>
            <a:fillRect/>
          </a:stretch>
        </p:blipFill>
        <p:spPr bwMode="auto">
          <a:xfrm>
            <a:off x="0" y="6553200"/>
            <a:ext cx="9906000" cy="304800"/>
          </a:xfrm>
          <a:prstGeom prst="rect">
            <a:avLst/>
          </a:prstGeom>
          <a:noFill/>
          <a:ln w="9525">
            <a:noFill/>
            <a:miter lim="800000"/>
            <a:headEnd/>
            <a:tailEnd/>
          </a:ln>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465" y="1178750"/>
            <a:ext cx="9586065" cy="5092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Скругленная прямоугольная выноска 31"/>
          <p:cNvSpPr/>
          <p:nvPr/>
        </p:nvSpPr>
        <p:spPr>
          <a:xfrm>
            <a:off x="8142356" y="4046538"/>
            <a:ext cx="1266140" cy="1677717"/>
          </a:xfrm>
          <a:prstGeom prst="wedgeRoundRectCallout">
            <a:avLst>
              <a:gd name="adj1" fmla="val -67423"/>
              <a:gd name="adj2" fmla="val 9154"/>
              <a:gd name="adj3" fmla="val 16667"/>
            </a:avLst>
          </a:prstGeom>
          <a:solidFill>
            <a:srgbClr val="D7C7CC">
              <a:alpha val="51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100" dirty="0" smtClean="0">
                <a:solidFill>
                  <a:schemeClr val="tx1"/>
                </a:solidFill>
                <a:latin typeface="Times New Roman" panose="02020603050405020304" pitchFamily="18" charset="0"/>
                <a:cs typeface="Times New Roman" panose="02020603050405020304" pitchFamily="18" charset="0"/>
              </a:rPr>
              <a:t> В соответствии с п. 23 Инструкции    № 191н </a:t>
            </a:r>
            <a:endParaRPr lang="ru-RU" sz="1100" dirty="0">
              <a:solidFill>
                <a:schemeClr val="tx1"/>
              </a:solidFill>
              <a:latin typeface="Times New Roman" panose="02020603050405020304" pitchFamily="18" charset="0"/>
              <a:cs typeface="Times New Roman" panose="02020603050405020304" pitchFamily="18" charset="0"/>
            </a:endParaRPr>
          </a:p>
        </p:txBody>
      </p:sp>
      <p:sp>
        <p:nvSpPr>
          <p:cNvPr id="33" name="Скругленный прямоугольник 32"/>
          <p:cNvSpPr/>
          <p:nvPr/>
        </p:nvSpPr>
        <p:spPr>
          <a:xfrm>
            <a:off x="6839472" y="3383994"/>
            <a:ext cx="945107" cy="765085"/>
          </a:xfrm>
          <a:prstGeom prst="roundRect">
            <a:avLst>
              <a:gd name="adj" fmla="val 10034"/>
            </a:avLst>
          </a:prstGeom>
          <a:noFill/>
          <a:ln>
            <a:solidFill>
              <a:srgbClr val="27058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34" name="Скругленный прямоугольник 33"/>
          <p:cNvSpPr/>
          <p:nvPr/>
        </p:nvSpPr>
        <p:spPr>
          <a:xfrm>
            <a:off x="6839472" y="4869160"/>
            <a:ext cx="945106" cy="495055"/>
          </a:xfrm>
          <a:prstGeom prst="roundRect">
            <a:avLst>
              <a:gd name="adj" fmla="val 0"/>
            </a:avLst>
          </a:prstGeom>
          <a:noFill/>
          <a:ln>
            <a:solidFill>
              <a:srgbClr val="27058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Tree>
    <p:extLst>
      <p:ext uri="{BB962C8B-B14F-4D97-AF65-F5344CB8AC3E}">
        <p14:creationId xmlns:p14="http://schemas.microsoft.com/office/powerpoint/2010/main" val="1486489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a:spLocks noGrp="1"/>
          </p:cNvSpPr>
          <p:nvPr>
            <p:ph type="sldNum" sz="quarter" idx="12"/>
          </p:nvPr>
        </p:nvSpPr>
        <p:spPr/>
        <p:txBody>
          <a:bodyPr/>
          <a:lstStyle/>
          <a:p>
            <a:fld id="{5261CBB9-A0C1-4C2D-A808-133F7F9F2C55}" type="slidenum">
              <a:rPr lang="ru-RU"/>
              <a:pPr/>
              <a:t>7</a:t>
            </a:fld>
            <a:endParaRPr lang="ru-RU" dirty="0"/>
          </a:p>
        </p:txBody>
      </p:sp>
      <p:sp>
        <p:nvSpPr>
          <p:cNvPr id="3074" name="TextBox 4"/>
          <p:cNvSpPr txBox="1">
            <a:spLocks noChangeArrowheads="1"/>
          </p:cNvSpPr>
          <p:nvPr/>
        </p:nvSpPr>
        <p:spPr bwMode="auto">
          <a:xfrm>
            <a:off x="497505" y="841375"/>
            <a:ext cx="9047163" cy="584200"/>
          </a:xfrm>
          <a:prstGeom prst="rect">
            <a:avLst/>
          </a:prstGeom>
          <a:noFill/>
          <a:ln w="9525">
            <a:noFill/>
            <a:miter lim="800000"/>
            <a:headEnd/>
            <a:tailEnd/>
          </a:ln>
        </p:spPr>
        <p:txBody>
          <a:bodyPr>
            <a:spAutoFit/>
          </a:bodyPr>
          <a:lstStyle/>
          <a:p>
            <a:pPr marL="342900" indent="-342900" algn="just">
              <a:lnSpc>
                <a:spcPct val="75000"/>
              </a:lnSpc>
              <a:spcBef>
                <a:spcPct val="20000"/>
              </a:spcBef>
              <a:buFontTx/>
              <a:buAutoNum type="arabicPeriod"/>
            </a:pPr>
            <a:endParaRPr lang="ru-RU" sz="1900" b="1" dirty="0">
              <a:solidFill>
                <a:srgbClr val="000000"/>
              </a:solidFill>
              <a:latin typeface="Times New Roman" pitchFamily="18" charset="0"/>
            </a:endParaRPr>
          </a:p>
          <a:p>
            <a:pPr marL="342900" indent="-342900" algn="ctr">
              <a:lnSpc>
                <a:spcPct val="75000"/>
              </a:lnSpc>
              <a:spcBef>
                <a:spcPct val="20000"/>
              </a:spcBef>
            </a:pPr>
            <a:r>
              <a:rPr lang="ru-RU" sz="1900" b="1" dirty="0">
                <a:solidFill>
                  <a:srgbClr val="000000"/>
                </a:solidFill>
                <a:latin typeface="Times New Roman" pitchFamily="18" charset="0"/>
              </a:rPr>
              <a:t>      </a:t>
            </a:r>
            <a:endParaRPr lang="ru-RU" sz="3000" b="1" i="1" dirty="0">
              <a:solidFill>
                <a:srgbClr val="000000"/>
              </a:solidFill>
              <a:latin typeface="Times New Roman" pitchFamily="18" charset="0"/>
            </a:endParaRPr>
          </a:p>
        </p:txBody>
      </p:sp>
      <p:pic>
        <p:nvPicPr>
          <p:cNvPr id="3075" name="Picture 6"/>
          <p:cNvPicPr>
            <a:picLocks noChangeAspect="1" noChangeArrowheads="1"/>
          </p:cNvPicPr>
          <p:nvPr/>
        </p:nvPicPr>
        <p:blipFill>
          <a:blip r:embed="rId2"/>
          <a:srcRect/>
          <a:stretch>
            <a:fillRect/>
          </a:stretch>
        </p:blipFill>
        <p:spPr bwMode="auto">
          <a:xfrm>
            <a:off x="0" y="0"/>
            <a:ext cx="9906000" cy="908050"/>
          </a:xfrm>
          <a:prstGeom prst="rect">
            <a:avLst/>
          </a:prstGeom>
          <a:noFill/>
          <a:ln w="9525">
            <a:noFill/>
            <a:miter lim="800000"/>
            <a:headEnd/>
            <a:tailEnd/>
          </a:ln>
        </p:spPr>
      </p:pic>
      <p:sp>
        <p:nvSpPr>
          <p:cNvPr id="3077" name="Rectangle 9"/>
          <p:cNvSpPr>
            <a:spLocks noChangeArrowheads="1"/>
          </p:cNvSpPr>
          <p:nvPr/>
        </p:nvSpPr>
        <p:spPr bwMode="auto">
          <a:xfrm>
            <a:off x="1136650" y="188913"/>
            <a:ext cx="7920038" cy="519112"/>
          </a:xfrm>
          <a:prstGeom prst="rect">
            <a:avLst/>
          </a:prstGeom>
          <a:noFill/>
          <a:ln w="9525">
            <a:noFill/>
            <a:miter lim="800000"/>
            <a:headEnd/>
            <a:tailEnd/>
          </a:ln>
        </p:spPr>
        <p:txBody>
          <a:bodyPr>
            <a:spAutoFit/>
          </a:bodyPr>
          <a:lstStyle/>
          <a:p>
            <a:pPr algn="ctr"/>
            <a:r>
              <a:rPr lang="ru-RU" sz="2800" b="1" dirty="0">
                <a:solidFill>
                  <a:srgbClr val="000066"/>
                </a:solidFill>
                <a:latin typeface="Times New Roman" pitchFamily="18" charset="0"/>
              </a:rPr>
              <a:t>Межрегиональное операционное УФК</a:t>
            </a:r>
          </a:p>
        </p:txBody>
      </p:sp>
      <p:pic>
        <p:nvPicPr>
          <p:cNvPr id="10" name="Содержимое 9" descr="Копия Безымянный.bmp"/>
          <p:cNvPicPr>
            <a:picLocks noGrp="1" noChangeAspect="1"/>
          </p:cNvPicPr>
          <p:nvPr>
            <p:ph/>
          </p:nvPr>
        </p:nvPicPr>
        <p:blipFill>
          <a:blip r:embed="rId3"/>
          <a:stretch>
            <a:fillRect/>
          </a:stretch>
        </p:blipFill>
        <p:spPr>
          <a:xfrm>
            <a:off x="272480" y="1298002"/>
            <a:ext cx="6180953" cy="5276115"/>
          </a:xfrm>
        </p:spPr>
      </p:pic>
      <p:sp>
        <p:nvSpPr>
          <p:cNvPr id="11" name="Скругленная прямоугольная выноска 10"/>
          <p:cNvSpPr/>
          <p:nvPr/>
        </p:nvSpPr>
        <p:spPr>
          <a:xfrm>
            <a:off x="6981618" y="1493784"/>
            <a:ext cx="2655296" cy="3825425"/>
          </a:xfrm>
          <a:prstGeom prst="wedgeRoundRectCallout">
            <a:avLst>
              <a:gd name="adj1" fmla="val -65580"/>
              <a:gd name="adj2" fmla="val -42274"/>
              <a:gd name="adj3" fmla="val 16667"/>
            </a:avLst>
          </a:prstGeom>
          <a:gradFill>
            <a:gsLst>
              <a:gs pos="0">
                <a:srgbClr val="DDEBCF"/>
              </a:gs>
              <a:gs pos="70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u-RU" sz="1600" i="1" dirty="0">
              <a:solidFill>
                <a:schemeClr val="tx1"/>
              </a:solidFill>
            </a:endParaRPr>
          </a:p>
        </p:txBody>
      </p:sp>
      <p:sp>
        <p:nvSpPr>
          <p:cNvPr id="12" name="Скругленный прямоугольник 11"/>
          <p:cNvSpPr/>
          <p:nvPr/>
        </p:nvSpPr>
        <p:spPr>
          <a:xfrm>
            <a:off x="92460" y="1284691"/>
            <a:ext cx="6500858" cy="2375063"/>
          </a:xfrm>
          <a:prstGeom prst="roundRect">
            <a:avLst>
              <a:gd name="adj" fmla="val 10034"/>
            </a:avLst>
          </a:prstGeom>
          <a:noFill/>
          <a:ln>
            <a:solidFill>
              <a:srgbClr val="27058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pic>
        <p:nvPicPr>
          <p:cNvPr id="13" name="Picture 2"/>
          <p:cNvPicPr>
            <a:picLocks noChangeAspect="1" noChangeArrowheads="1"/>
          </p:cNvPicPr>
          <p:nvPr/>
        </p:nvPicPr>
        <p:blipFill>
          <a:blip r:embed="rId4"/>
          <a:srcRect/>
          <a:stretch>
            <a:fillRect/>
          </a:stretch>
        </p:blipFill>
        <p:spPr bwMode="auto">
          <a:xfrm>
            <a:off x="0" y="6553200"/>
            <a:ext cx="9906000" cy="304800"/>
          </a:xfrm>
          <a:prstGeom prst="rect">
            <a:avLst/>
          </a:prstGeom>
          <a:noFill/>
          <a:ln w="9525">
            <a:noFill/>
            <a:miter lim="800000"/>
            <a:headEnd/>
            <a:tailEnd/>
          </a:ln>
        </p:spPr>
      </p:pic>
      <p:sp>
        <p:nvSpPr>
          <p:cNvPr id="14" name="TextBox 13"/>
          <p:cNvSpPr txBox="1"/>
          <p:nvPr/>
        </p:nvSpPr>
        <p:spPr>
          <a:xfrm>
            <a:off x="497505" y="928670"/>
            <a:ext cx="9241841" cy="369332"/>
          </a:xfrm>
          <a:prstGeom prst="rect">
            <a:avLst/>
          </a:prstGeom>
          <a:noFill/>
        </p:spPr>
        <p:txBody>
          <a:bodyPr wrap="square" rtlCol="0">
            <a:spAutoFit/>
          </a:bodyPr>
          <a:lstStyle/>
          <a:p>
            <a:r>
              <a:rPr lang="ru-RU" b="1" dirty="0" smtClean="0">
                <a:solidFill>
                  <a:srgbClr val="2F06A2"/>
                </a:solidFill>
                <a:latin typeface="Times New Roman" pitchFamily="18" charset="0"/>
                <a:cs typeface="Times New Roman" pitchFamily="18" charset="0"/>
              </a:rPr>
              <a:t>Отдельные вопросы формирования Пояснительной записки (ф. 0503160)</a:t>
            </a:r>
            <a:endParaRPr lang="ru-RU" b="1" dirty="0">
              <a:solidFill>
                <a:srgbClr val="2F06A2"/>
              </a:solidFill>
              <a:latin typeface="Times New Roman" pitchFamily="18" charset="0"/>
              <a:cs typeface="Times New Roman" pitchFamily="18" charset="0"/>
            </a:endParaRPr>
          </a:p>
        </p:txBody>
      </p:sp>
      <p:sp>
        <p:nvSpPr>
          <p:cNvPr id="15" name="Номер слайда 5"/>
          <p:cNvSpPr txBox="1">
            <a:spLocks/>
          </p:cNvSpPr>
          <p:nvPr/>
        </p:nvSpPr>
        <p:spPr bwMode="auto">
          <a:xfrm>
            <a:off x="7071050" y="1622450"/>
            <a:ext cx="2476433" cy="3561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ru-RU"/>
            </a:defPPr>
            <a:lvl1pPr algn="r"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ru-RU" b="1" i="1" dirty="0" smtClean="0">
                <a:latin typeface="Times New Roman" pitchFamily="18" charset="0"/>
                <a:cs typeface="Times New Roman" pitchFamily="18" charset="0"/>
              </a:rPr>
              <a:t>Пояснительная записка, представляется в МОУ ФК по установленной форме, согласно приказу</a:t>
            </a:r>
            <a:r>
              <a:rPr lang="ru-RU" b="1" i="1" spc="20" dirty="0">
                <a:latin typeface="Times New Roman" pitchFamily="18" charset="0"/>
                <a:cs typeface="Times New Roman" pitchFamily="18" charset="0"/>
              </a:rPr>
              <a:t> Министерства финансов Российской Федерации от 28 декабря 2010 г. № 191н «Об утверждении Инструкции о порядке составления и представления годовой, квартальной и месячной отчетности об исполнении </a:t>
            </a:r>
          </a:p>
          <a:p>
            <a:pPr algn="ctr"/>
            <a:r>
              <a:rPr lang="ru-RU" b="1" i="1" spc="20" dirty="0">
                <a:latin typeface="Times New Roman" pitchFamily="18" charset="0"/>
                <a:cs typeface="Times New Roman" pitchFamily="18" charset="0"/>
              </a:rPr>
              <a:t>бюджетов бюджетной системы Российской Федерации»</a:t>
            </a:r>
            <a:r>
              <a:rPr lang="ru-RU" b="1" i="1" dirty="0" smtClean="0">
                <a:latin typeface="Times New Roman" pitchFamily="18" charset="0"/>
                <a:cs typeface="Times New Roman" pitchFamily="18" charset="0"/>
              </a:rPr>
              <a:t>  </a:t>
            </a:r>
            <a:endParaRPr lang="ru-RU" b="1" i="1" dirty="0">
              <a:latin typeface="Times New Roman" pitchFamily="18" charset="0"/>
              <a:cs typeface="Times New Roman" pitchFamily="18" charset="0"/>
            </a:endParaRPr>
          </a:p>
        </p:txBody>
      </p:sp>
    </p:spTree>
    <p:extLst>
      <p:ext uri="{BB962C8B-B14F-4D97-AF65-F5344CB8AC3E}">
        <p14:creationId xmlns:p14="http://schemas.microsoft.com/office/powerpoint/2010/main" val="134839033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a:spLocks noGrp="1"/>
          </p:cNvSpPr>
          <p:nvPr>
            <p:ph type="sldNum" sz="quarter" idx="12"/>
          </p:nvPr>
        </p:nvSpPr>
        <p:spPr/>
        <p:txBody>
          <a:bodyPr/>
          <a:lstStyle/>
          <a:p>
            <a:fld id="{5261CBB9-A0C1-4C2D-A808-133F7F9F2C55}" type="slidenum">
              <a:rPr lang="ru-RU"/>
              <a:pPr/>
              <a:t>8</a:t>
            </a:fld>
            <a:endParaRPr lang="ru-RU" dirty="0"/>
          </a:p>
        </p:txBody>
      </p:sp>
      <p:pic>
        <p:nvPicPr>
          <p:cNvPr id="3075" name="Picture 6"/>
          <p:cNvPicPr>
            <a:picLocks noChangeAspect="1" noChangeArrowheads="1"/>
          </p:cNvPicPr>
          <p:nvPr/>
        </p:nvPicPr>
        <p:blipFill>
          <a:blip r:embed="rId3"/>
          <a:srcRect/>
          <a:stretch>
            <a:fillRect/>
          </a:stretch>
        </p:blipFill>
        <p:spPr bwMode="auto">
          <a:xfrm>
            <a:off x="0" y="0"/>
            <a:ext cx="9906000" cy="908050"/>
          </a:xfrm>
          <a:prstGeom prst="rect">
            <a:avLst/>
          </a:prstGeom>
          <a:noFill/>
          <a:ln w="9525">
            <a:noFill/>
            <a:miter lim="800000"/>
            <a:headEnd/>
            <a:tailEnd/>
          </a:ln>
        </p:spPr>
      </p:pic>
      <p:pic>
        <p:nvPicPr>
          <p:cNvPr id="3076" name="Picture 8"/>
          <p:cNvPicPr>
            <a:picLocks noChangeAspect="1" noChangeArrowheads="1"/>
          </p:cNvPicPr>
          <p:nvPr/>
        </p:nvPicPr>
        <p:blipFill>
          <a:blip r:embed="rId4"/>
          <a:srcRect/>
          <a:stretch>
            <a:fillRect/>
          </a:stretch>
        </p:blipFill>
        <p:spPr bwMode="auto">
          <a:xfrm>
            <a:off x="0" y="6611938"/>
            <a:ext cx="9906000" cy="266700"/>
          </a:xfrm>
          <a:prstGeom prst="rect">
            <a:avLst/>
          </a:prstGeom>
          <a:noFill/>
          <a:ln w="9525">
            <a:noFill/>
            <a:miter lim="800000"/>
            <a:headEnd/>
            <a:tailEnd/>
          </a:ln>
        </p:spPr>
      </p:pic>
      <p:sp>
        <p:nvSpPr>
          <p:cNvPr id="3077" name="Rectangle 9"/>
          <p:cNvSpPr>
            <a:spLocks noChangeArrowheads="1"/>
          </p:cNvSpPr>
          <p:nvPr/>
        </p:nvSpPr>
        <p:spPr bwMode="auto">
          <a:xfrm>
            <a:off x="1136650" y="188913"/>
            <a:ext cx="7920038" cy="519112"/>
          </a:xfrm>
          <a:prstGeom prst="rect">
            <a:avLst/>
          </a:prstGeom>
          <a:noFill/>
          <a:ln w="9525">
            <a:noFill/>
            <a:miter lim="800000"/>
            <a:headEnd/>
            <a:tailEnd/>
          </a:ln>
        </p:spPr>
        <p:txBody>
          <a:bodyPr>
            <a:spAutoFit/>
          </a:bodyPr>
          <a:lstStyle/>
          <a:p>
            <a:pPr algn="ctr">
              <a:spcBef>
                <a:spcPct val="50000"/>
              </a:spcBef>
            </a:pPr>
            <a:r>
              <a:rPr lang="ru-RU" sz="2800" b="1" dirty="0">
                <a:solidFill>
                  <a:srgbClr val="000066"/>
                </a:solidFill>
                <a:latin typeface="Times New Roman" pitchFamily="18" charset="0"/>
              </a:rPr>
              <a:t>Межрегиональное операционное УФК</a:t>
            </a:r>
          </a:p>
        </p:txBody>
      </p:sp>
      <p:pic>
        <p:nvPicPr>
          <p:cNvPr id="13" name="Picture 2"/>
          <p:cNvPicPr>
            <a:picLocks noChangeAspect="1" noChangeArrowheads="1"/>
          </p:cNvPicPr>
          <p:nvPr/>
        </p:nvPicPr>
        <p:blipFill>
          <a:blip r:embed="rId5"/>
          <a:srcRect/>
          <a:stretch>
            <a:fillRect/>
          </a:stretch>
        </p:blipFill>
        <p:spPr bwMode="auto">
          <a:xfrm>
            <a:off x="0" y="6553200"/>
            <a:ext cx="9906000" cy="304800"/>
          </a:xfrm>
          <a:prstGeom prst="rect">
            <a:avLst/>
          </a:prstGeom>
          <a:noFill/>
          <a:ln w="9525">
            <a:noFill/>
            <a:miter lim="800000"/>
            <a:headEnd/>
            <a:tailEnd/>
          </a:ln>
        </p:spPr>
      </p:pic>
      <p:pic>
        <p:nvPicPr>
          <p:cNvPr id="9"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7496" y="1403774"/>
            <a:ext cx="8145904" cy="4995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Скругленная прямоугольная выноска 9"/>
          <p:cNvSpPr/>
          <p:nvPr/>
        </p:nvSpPr>
        <p:spPr>
          <a:xfrm>
            <a:off x="3062789" y="4824155"/>
            <a:ext cx="1575175" cy="1125125"/>
          </a:xfrm>
          <a:prstGeom prst="wedgeRoundRectCallout">
            <a:avLst>
              <a:gd name="adj1" fmla="val 16630"/>
              <a:gd name="adj2" fmla="val -135253"/>
              <a:gd name="adj3" fmla="val 16667"/>
            </a:avLst>
          </a:prstGeom>
          <a:solidFill>
            <a:srgbClr val="D7C7CC">
              <a:alpha val="51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100" b="1" dirty="0" smtClean="0">
                <a:solidFill>
                  <a:schemeClr val="tx1"/>
                </a:solidFill>
                <a:latin typeface="Times New Roman" panose="02020603050405020304" pitchFamily="18" charset="0"/>
                <a:cs typeface="Times New Roman" panose="02020603050405020304" pitchFamily="18" charset="0"/>
              </a:rPr>
              <a:t>Код соответствующего получателя межбюджетных трансфертов</a:t>
            </a:r>
            <a:endParaRPr lang="ru-RU" sz="1100" dirty="0">
              <a:solidFill>
                <a:schemeClr val="tx1"/>
              </a:solidFill>
              <a:latin typeface="Times New Roman" panose="02020603050405020304" pitchFamily="18" charset="0"/>
              <a:cs typeface="Times New Roman" panose="02020603050405020304" pitchFamily="18" charset="0"/>
            </a:endParaRPr>
          </a:p>
        </p:txBody>
      </p:sp>
      <p:sp>
        <p:nvSpPr>
          <p:cNvPr id="12" name="Скругленная прямоугольная выноска 11"/>
          <p:cNvSpPr/>
          <p:nvPr/>
        </p:nvSpPr>
        <p:spPr>
          <a:xfrm>
            <a:off x="407496" y="4075255"/>
            <a:ext cx="2205244" cy="973925"/>
          </a:xfrm>
          <a:prstGeom prst="wedgeRoundRectCallout">
            <a:avLst>
              <a:gd name="adj1" fmla="val 25258"/>
              <a:gd name="adj2" fmla="val -82355"/>
              <a:gd name="adj3" fmla="val 16667"/>
            </a:avLst>
          </a:prstGeom>
          <a:solidFill>
            <a:srgbClr val="D7C7CC">
              <a:alpha val="51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100" b="1" dirty="0" smtClean="0">
                <a:solidFill>
                  <a:schemeClr val="tx1"/>
                </a:solidFill>
                <a:latin typeface="Times New Roman" panose="02020603050405020304" pitchFamily="18" charset="0"/>
                <a:cs typeface="Times New Roman" panose="02020603050405020304" pitchFamily="18" charset="0"/>
              </a:rPr>
              <a:t>Наименование субъекта РФ, государственного внебюджетного фонда РФ, являющегося получателем межбюджетных трансфертов</a:t>
            </a:r>
            <a:endParaRPr lang="ru-RU" sz="11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205151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Номер слайда 5"/>
          <p:cNvSpPr>
            <a:spLocks noGrp="1"/>
          </p:cNvSpPr>
          <p:nvPr>
            <p:ph type="sldNum" sz="quarter" idx="12"/>
          </p:nvPr>
        </p:nvSpPr>
        <p:spPr/>
        <p:txBody>
          <a:bodyPr/>
          <a:lstStyle/>
          <a:p>
            <a:fld id="{3DE5ABAD-8187-4B4F-8EF3-5FABDE5C1A3D}" type="slidenum">
              <a:rPr lang="ru-RU"/>
              <a:pPr/>
              <a:t>9</a:t>
            </a:fld>
            <a:endParaRPr lang="ru-RU" dirty="0"/>
          </a:p>
        </p:txBody>
      </p:sp>
      <p:sp>
        <p:nvSpPr>
          <p:cNvPr id="86018" name="Line 3866"/>
          <p:cNvSpPr>
            <a:spLocks noChangeShapeType="1"/>
          </p:cNvSpPr>
          <p:nvPr/>
        </p:nvSpPr>
        <p:spPr bwMode="auto">
          <a:xfrm>
            <a:off x="7312025" y="-896938"/>
            <a:ext cx="0" cy="0"/>
          </a:xfrm>
          <a:prstGeom prst="line">
            <a:avLst/>
          </a:prstGeom>
          <a:noFill/>
          <a:ln w="25400" cap="rnd">
            <a:solidFill>
              <a:srgbClr val="000000"/>
            </a:solidFill>
            <a:round/>
            <a:headEnd/>
            <a:tailEnd/>
          </a:ln>
        </p:spPr>
        <p:txBody>
          <a:bodyPr/>
          <a:lstStyle/>
          <a:p>
            <a:endParaRPr lang="ru-RU" dirty="0"/>
          </a:p>
        </p:txBody>
      </p:sp>
      <p:sp>
        <p:nvSpPr>
          <p:cNvPr id="86019" name="Line 3867"/>
          <p:cNvSpPr>
            <a:spLocks noChangeShapeType="1"/>
          </p:cNvSpPr>
          <p:nvPr/>
        </p:nvSpPr>
        <p:spPr bwMode="auto">
          <a:xfrm>
            <a:off x="7312025" y="-622300"/>
            <a:ext cx="0" cy="0"/>
          </a:xfrm>
          <a:prstGeom prst="line">
            <a:avLst/>
          </a:prstGeom>
          <a:noFill/>
          <a:ln w="25400" cap="rnd">
            <a:solidFill>
              <a:srgbClr val="000000"/>
            </a:solidFill>
            <a:round/>
            <a:headEnd/>
            <a:tailEnd/>
          </a:ln>
        </p:spPr>
        <p:txBody>
          <a:bodyPr/>
          <a:lstStyle/>
          <a:p>
            <a:endParaRPr lang="ru-RU" dirty="0"/>
          </a:p>
        </p:txBody>
      </p:sp>
      <p:sp>
        <p:nvSpPr>
          <p:cNvPr id="86020" name="Line 3868"/>
          <p:cNvSpPr>
            <a:spLocks noChangeShapeType="1"/>
          </p:cNvSpPr>
          <p:nvPr/>
        </p:nvSpPr>
        <p:spPr bwMode="auto">
          <a:xfrm>
            <a:off x="9637713" y="-622300"/>
            <a:ext cx="0" cy="0"/>
          </a:xfrm>
          <a:prstGeom prst="line">
            <a:avLst/>
          </a:prstGeom>
          <a:noFill/>
          <a:ln w="25400" cap="rnd">
            <a:solidFill>
              <a:srgbClr val="000000"/>
            </a:solidFill>
            <a:round/>
            <a:headEnd/>
            <a:tailEnd/>
          </a:ln>
        </p:spPr>
        <p:txBody>
          <a:bodyPr/>
          <a:lstStyle/>
          <a:p>
            <a:endParaRPr lang="ru-RU" dirty="0"/>
          </a:p>
        </p:txBody>
      </p:sp>
      <p:sp>
        <p:nvSpPr>
          <p:cNvPr id="86021" name="Line 3877"/>
          <p:cNvSpPr>
            <a:spLocks noChangeShapeType="1"/>
          </p:cNvSpPr>
          <p:nvPr/>
        </p:nvSpPr>
        <p:spPr bwMode="auto">
          <a:xfrm>
            <a:off x="7312025" y="-73025"/>
            <a:ext cx="0" cy="0"/>
          </a:xfrm>
          <a:prstGeom prst="line">
            <a:avLst/>
          </a:prstGeom>
          <a:noFill/>
          <a:ln w="25400" cap="rnd">
            <a:solidFill>
              <a:srgbClr val="000000"/>
            </a:solidFill>
            <a:round/>
            <a:headEnd/>
            <a:tailEnd/>
          </a:ln>
        </p:spPr>
        <p:txBody>
          <a:bodyPr/>
          <a:lstStyle/>
          <a:p>
            <a:endParaRPr lang="ru-RU" dirty="0"/>
          </a:p>
        </p:txBody>
      </p:sp>
      <p:sp>
        <p:nvSpPr>
          <p:cNvPr id="86022" name="Line 3878"/>
          <p:cNvSpPr>
            <a:spLocks noChangeShapeType="1"/>
          </p:cNvSpPr>
          <p:nvPr/>
        </p:nvSpPr>
        <p:spPr bwMode="auto">
          <a:xfrm>
            <a:off x="7312025" y="201613"/>
            <a:ext cx="0" cy="0"/>
          </a:xfrm>
          <a:prstGeom prst="line">
            <a:avLst/>
          </a:prstGeom>
          <a:noFill/>
          <a:ln w="25400" cap="rnd">
            <a:solidFill>
              <a:srgbClr val="000000"/>
            </a:solidFill>
            <a:round/>
            <a:headEnd/>
            <a:tailEnd/>
          </a:ln>
        </p:spPr>
        <p:txBody>
          <a:bodyPr/>
          <a:lstStyle/>
          <a:p>
            <a:endParaRPr lang="ru-RU" dirty="0"/>
          </a:p>
        </p:txBody>
      </p:sp>
      <p:sp>
        <p:nvSpPr>
          <p:cNvPr id="86023" name="Line 3879"/>
          <p:cNvSpPr>
            <a:spLocks noChangeShapeType="1"/>
          </p:cNvSpPr>
          <p:nvPr/>
        </p:nvSpPr>
        <p:spPr bwMode="auto">
          <a:xfrm>
            <a:off x="9637713" y="201613"/>
            <a:ext cx="0" cy="0"/>
          </a:xfrm>
          <a:prstGeom prst="line">
            <a:avLst/>
          </a:prstGeom>
          <a:noFill/>
          <a:ln w="25400" cap="rnd">
            <a:solidFill>
              <a:srgbClr val="000000"/>
            </a:solidFill>
            <a:round/>
            <a:headEnd/>
            <a:tailEnd/>
          </a:ln>
        </p:spPr>
        <p:txBody>
          <a:bodyPr/>
          <a:lstStyle/>
          <a:p>
            <a:endParaRPr lang="ru-RU" dirty="0"/>
          </a:p>
        </p:txBody>
      </p:sp>
      <p:sp>
        <p:nvSpPr>
          <p:cNvPr id="86024" name="Line 3880"/>
          <p:cNvSpPr>
            <a:spLocks noChangeShapeType="1"/>
          </p:cNvSpPr>
          <p:nvPr/>
        </p:nvSpPr>
        <p:spPr bwMode="auto">
          <a:xfrm>
            <a:off x="9637713" y="476250"/>
            <a:ext cx="0" cy="0"/>
          </a:xfrm>
          <a:prstGeom prst="line">
            <a:avLst/>
          </a:prstGeom>
          <a:noFill/>
          <a:ln w="25400" cap="rnd">
            <a:solidFill>
              <a:srgbClr val="000000"/>
            </a:solidFill>
            <a:round/>
            <a:headEnd/>
            <a:tailEnd/>
          </a:ln>
        </p:spPr>
        <p:txBody>
          <a:bodyPr/>
          <a:lstStyle/>
          <a:p>
            <a:endParaRPr lang="ru-RU" dirty="0"/>
          </a:p>
        </p:txBody>
      </p:sp>
      <p:sp>
        <p:nvSpPr>
          <p:cNvPr id="86025" name="Line 3881"/>
          <p:cNvSpPr>
            <a:spLocks noChangeShapeType="1"/>
          </p:cNvSpPr>
          <p:nvPr/>
        </p:nvSpPr>
        <p:spPr bwMode="auto">
          <a:xfrm>
            <a:off x="11963400" y="476250"/>
            <a:ext cx="0" cy="0"/>
          </a:xfrm>
          <a:prstGeom prst="line">
            <a:avLst/>
          </a:prstGeom>
          <a:noFill/>
          <a:ln w="25400" cap="rnd">
            <a:solidFill>
              <a:srgbClr val="000000"/>
            </a:solidFill>
            <a:round/>
            <a:headEnd/>
            <a:tailEnd/>
          </a:ln>
        </p:spPr>
        <p:txBody>
          <a:bodyPr/>
          <a:lstStyle/>
          <a:p>
            <a:endParaRPr lang="ru-RU" dirty="0"/>
          </a:p>
        </p:txBody>
      </p:sp>
      <p:sp>
        <p:nvSpPr>
          <p:cNvPr id="86026" name="Line 3896"/>
          <p:cNvSpPr>
            <a:spLocks noChangeShapeType="1"/>
          </p:cNvSpPr>
          <p:nvPr/>
        </p:nvSpPr>
        <p:spPr bwMode="auto">
          <a:xfrm>
            <a:off x="7312025" y="1300163"/>
            <a:ext cx="0" cy="0"/>
          </a:xfrm>
          <a:prstGeom prst="line">
            <a:avLst/>
          </a:prstGeom>
          <a:noFill/>
          <a:ln w="25400" cap="rnd">
            <a:solidFill>
              <a:srgbClr val="000000"/>
            </a:solidFill>
            <a:round/>
            <a:headEnd/>
            <a:tailEnd/>
          </a:ln>
        </p:spPr>
        <p:txBody>
          <a:bodyPr/>
          <a:lstStyle/>
          <a:p>
            <a:endParaRPr lang="ru-RU" dirty="0"/>
          </a:p>
        </p:txBody>
      </p:sp>
      <p:sp>
        <p:nvSpPr>
          <p:cNvPr id="86027" name="Line 3897"/>
          <p:cNvSpPr>
            <a:spLocks noChangeShapeType="1"/>
          </p:cNvSpPr>
          <p:nvPr/>
        </p:nvSpPr>
        <p:spPr bwMode="auto">
          <a:xfrm>
            <a:off x="7312025" y="1574800"/>
            <a:ext cx="0" cy="0"/>
          </a:xfrm>
          <a:prstGeom prst="line">
            <a:avLst/>
          </a:prstGeom>
          <a:noFill/>
          <a:ln w="25400" cap="rnd">
            <a:solidFill>
              <a:srgbClr val="000000"/>
            </a:solidFill>
            <a:round/>
            <a:headEnd/>
            <a:tailEnd/>
          </a:ln>
        </p:spPr>
        <p:txBody>
          <a:bodyPr/>
          <a:lstStyle/>
          <a:p>
            <a:endParaRPr lang="ru-RU" dirty="0"/>
          </a:p>
        </p:txBody>
      </p:sp>
      <p:sp>
        <p:nvSpPr>
          <p:cNvPr id="86028" name="Line 3898"/>
          <p:cNvSpPr>
            <a:spLocks noChangeShapeType="1"/>
          </p:cNvSpPr>
          <p:nvPr/>
        </p:nvSpPr>
        <p:spPr bwMode="auto">
          <a:xfrm>
            <a:off x="9637713" y="1574800"/>
            <a:ext cx="0" cy="0"/>
          </a:xfrm>
          <a:prstGeom prst="line">
            <a:avLst/>
          </a:prstGeom>
          <a:noFill/>
          <a:ln w="25400" cap="rnd">
            <a:solidFill>
              <a:srgbClr val="000000"/>
            </a:solidFill>
            <a:round/>
            <a:headEnd/>
            <a:tailEnd/>
          </a:ln>
        </p:spPr>
        <p:txBody>
          <a:bodyPr/>
          <a:lstStyle/>
          <a:p>
            <a:endParaRPr lang="ru-RU" dirty="0"/>
          </a:p>
        </p:txBody>
      </p:sp>
      <p:sp>
        <p:nvSpPr>
          <p:cNvPr id="86029" name="Line 3899"/>
          <p:cNvSpPr>
            <a:spLocks noChangeShapeType="1"/>
          </p:cNvSpPr>
          <p:nvPr/>
        </p:nvSpPr>
        <p:spPr bwMode="auto">
          <a:xfrm>
            <a:off x="9637713" y="1849438"/>
            <a:ext cx="0" cy="0"/>
          </a:xfrm>
          <a:prstGeom prst="line">
            <a:avLst/>
          </a:prstGeom>
          <a:noFill/>
          <a:ln w="25400" cap="rnd">
            <a:solidFill>
              <a:srgbClr val="000000"/>
            </a:solidFill>
            <a:round/>
            <a:headEnd/>
            <a:tailEnd/>
          </a:ln>
        </p:spPr>
        <p:txBody>
          <a:bodyPr/>
          <a:lstStyle/>
          <a:p>
            <a:endParaRPr lang="ru-RU" dirty="0"/>
          </a:p>
        </p:txBody>
      </p:sp>
      <p:sp>
        <p:nvSpPr>
          <p:cNvPr id="86030" name="Line 3900"/>
          <p:cNvSpPr>
            <a:spLocks noChangeShapeType="1"/>
          </p:cNvSpPr>
          <p:nvPr/>
        </p:nvSpPr>
        <p:spPr bwMode="auto">
          <a:xfrm>
            <a:off x="11963400" y="1849438"/>
            <a:ext cx="0" cy="0"/>
          </a:xfrm>
          <a:prstGeom prst="line">
            <a:avLst/>
          </a:prstGeom>
          <a:noFill/>
          <a:ln w="25400" cap="rnd">
            <a:solidFill>
              <a:srgbClr val="000000"/>
            </a:solidFill>
            <a:round/>
            <a:headEnd/>
            <a:tailEnd/>
          </a:ln>
        </p:spPr>
        <p:txBody>
          <a:bodyPr/>
          <a:lstStyle/>
          <a:p>
            <a:endParaRPr lang="ru-RU" dirty="0"/>
          </a:p>
        </p:txBody>
      </p:sp>
      <p:sp>
        <p:nvSpPr>
          <p:cNvPr id="86031" name="Line 3911"/>
          <p:cNvSpPr>
            <a:spLocks noChangeShapeType="1"/>
          </p:cNvSpPr>
          <p:nvPr/>
        </p:nvSpPr>
        <p:spPr bwMode="auto">
          <a:xfrm>
            <a:off x="7312025" y="2398713"/>
            <a:ext cx="0" cy="0"/>
          </a:xfrm>
          <a:prstGeom prst="line">
            <a:avLst/>
          </a:prstGeom>
          <a:noFill/>
          <a:ln w="25400" cap="rnd">
            <a:solidFill>
              <a:srgbClr val="000000"/>
            </a:solidFill>
            <a:round/>
            <a:headEnd/>
            <a:tailEnd/>
          </a:ln>
        </p:spPr>
        <p:txBody>
          <a:bodyPr/>
          <a:lstStyle/>
          <a:p>
            <a:endParaRPr lang="ru-RU" dirty="0"/>
          </a:p>
        </p:txBody>
      </p:sp>
      <p:sp>
        <p:nvSpPr>
          <p:cNvPr id="86032" name="Line 3912"/>
          <p:cNvSpPr>
            <a:spLocks noChangeShapeType="1"/>
          </p:cNvSpPr>
          <p:nvPr/>
        </p:nvSpPr>
        <p:spPr bwMode="auto">
          <a:xfrm>
            <a:off x="7312025" y="2673350"/>
            <a:ext cx="0" cy="0"/>
          </a:xfrm>
          <a:prstGeom prst="line">
            <a:avLst/>
          </a:prstGeom>
          <a:noFill/>
          <a:ln w="25400" cap="rnd">
            <a:solidFill>
              <a:srgbClr val="000000"/>
            </a:solidFill>
            <a:round/>
            <a:headEnd/>
            <a:tailEnd/>
          </a:ln>
        </p:spPr>
        <p:txBody>
          <a:bodyPr/>
          <a:lstStyle/>
          <a:p>
            <a:endParaRPr lang="ru-RU" dirty="0"/>
          </a:p>
        </p:txBody>
      </p:sp>
      <p:sp>
        <p:nvSpPr>
          <p:cNvPr id="86033" name="Line 3913"/>
          <p:cNvSpPr>
            <a:spLocks noChangeShapeType="1"/>
          </p:cNvSpPr>
          <p:nvPr/>
        </p:nvSpPr>
        <p:spPr bwMode="auto">
          <a:xfrm>
            <a:off x="9637713" y="2673350"/>
            <a:ext cx="0" cy="0"/>
          </a:xfrm>
          <a:prstGeom prst="line">
            <a:avLst/>
          </a:prstGeom>
          <a:noFill/>
          <a:ln w="25400" cap="rnd">
            <a:solidFill>
              <a:srgbClr val="000000"/>
            </a:solidFill>
            <a:round/>
            <a:headEnd/>
            <a:tailEnd/>
          </a:ln>
        </p:spPr>
        <p:txBody>
          <a:bodyPr/>
          <a:lstStyle/>
          <a:p>
            <a:endParaRPr lang="ru-RU" dirty="0"/>
          </a:p>
        </p:txBody>
      </p:sp>
      <p:sp>
        <p:nvSpPr>
          <p:cNvPr id="86034" name="Line 3914"/>
          <p:cNvSpPr>
            <a:spLocks noChangeShapeType="1"/>
          </p:cNvSpPr>
          <p:nvPr/>
        </p:nvSpPr>
        <p:spPr bwMode="auto">
          <a:xfrm>
            <a:off x="9637713" y="2947988"/>
            <a:ext cx="0" cy="0"/>
          </a:xfrm>
          <a:prstGeom prst="line">
            <a:avLst/>
          </a:prstGeom>
          <a:noFill/>
          <a:ln w="25400" cap="rnd">
            <a:solidFill>
              <a:srgbClr val="000000"/>
            </a:solidFill>
            <a:round/>
            <a:headEnd/>
            <a:tailEnd/>
          </a:ln>
        </p:spPr>
        <p:txBody>
          <a:bodyPr/>
          <a:lstStyle/>
          <a:p>
            <a:endParaRPr lang="ru-RU" dirty="0"/>
          </a:p>
        </p:txBody>
      </p:sp>
      <p:sp>
        <p:nvSpPr>
          <p:cNvPr id="86035" name="Line 3915"/>
          <p:cNvSpPr>
            <a:spLocks noChangeShapeType="1"/>
          </p:cNvSpPr>
          <p:nvPr/>
        </p:nvSpPr>
        <p:spPr bwMode="auto">
          <a:xfrm>
            <a:off x="11963400" y="2947988"/>
            <a:ext cx="0" cy="0"/>
          </a:xfrm>
          <a:prstGeom prst="line">
            <a:avLst/>
          </a:prstGeom>
          <a:noFill/>
          <a:ln w="25400" cap="rnd">
            <a:solidFill>
              <a:srgbClr val="000000"/>
            </a:solidFill>
            <a:round/>
            <a:headEnd/>
            <a:tailEnd/>
          </a:ln>
        </p:spPr>
        <p:txBody>
          <a:bodyPr/>
          <a:lstStyle/>
          <a:p>
            <a:endParaRPr lang="ru-RU" dirty="0"/>
          </a:p>
        </p:txBody>
      </p:sp>
      <p:sp>
        <p:nvSpPr>
          <p:cNvPr id="86036" name="Line 3916"/>
          <p:cNvSpPr>
            <a:spLocks noChangeShapeType="1"/>
          </p:cNvSpPr>
          <p:nvPr/>
        </p:nvSpPr>
        <p:spPr bwMode="auto">
          <a:xfrm>
            <a:off x="11963400" y="3222625"/>
            <a:ext cx="0" cy="0"/>
          </a:xfrm>
          <a:prstGeom prst="line">
            <a:avLst/>
          </a:prstGeom>
          <a:noFill/>
          <a:ln w="25400" cap="rnd">
            <a:solidFill>
              <a:srgbClr val="000000"/>
            </a:solidFill>
            <a:round/>
            <a:headEnd/>
            <a:tailEnd/>
          </a:ln>
        </p:spPr>
        <p:txBody>
          <a:bodyPr/>
          <a:lstStyle/>
          <a:p>
            <a:endParaRPr lang="ru-RU" dirty="0"/>
          </a:p>
        </p:txBody>
      </p:sp>
      <p:sp>
        <p:nvSpPr>
          <p:cNvPr id="86037" name="Line 3934"/>
          <p:cNvSpPr>
            <a:spLocks noChangeShapeType="1"/>
          </p:cNvSpPr>
          <p:nvPr/>
        </p:nvSpPr>
        <p:spPr bwMode="auto">
          <a:xfrm>
            <a:off x="7312025" y="4046538"/>
            <a:ext cx="0" cy="0"/>
          </a:xfrm>
          <a:prstGeom prst="line">
            <a:avLst/>
          </a:prstGeom>
          <a:noFill/>
          <a:ln w="25400" cap="rnd">
            <a:solidFill>
              <a:srgbClr val="000000"/>
            </a:solidFill>
            <a:round/>
            <a:headEnd/>
            <a:tailEnd/>
          </a:ln>
        </p:spPr>
        <p:txBody>
          <a:bodyPr/>
          <a:lstStyle/>
          <a:p>
            <a:endParaRPr lang="ru-RU" dirty="0"/>
          </a:p>
        </p:txBody>
      </p:sp>
      <p:pic>
        <p:nvPicPr>
          <p:cNvPr id="86038" name="Picture 6"/>
          <p:cNvPicPr>
            <a:picLocks noChangeAspect="1" noChangeArrowheads="1"/>
          </p:cNvPicPr>
          <p:nvPr/>
        </p:nvPicPr>
        <p:blipFill>
          <a:blip r:embed="rId2"/>
          <a:srcRect/>
          <a:stretch>
            <a:fillRect/>
          </a:stretch>
        </p:blipFill>
        <p:spPr bwMode="auto">
          <a:xfrm>
            <a:off x="0" y="0"/>
            <a:ext cx="9906000" cy="908050"/>
          </a:xfrm>
          <a:prstGeom prst="rect">
            <a:avLst/>
          </a:prstGeom>
          <a:noFill/>
          <a:ln w="9525">
            <a:noFill/>
            <a:miter lim="800000"/>
            <a:headEnd/>
            <a:tailEnd/>
          </a:ln>
        </p:spPr>
      </p:pic>
      <p:sp>
        <p:nvSpPr>
          <p:cNvPr id="86039" name="Text Box 6937"/>
          <p:cNvSpPr txBox="1">
            <a:spLocks noChangeArrowheads="1"/>
          </p:cNvSpPr>
          <p:nvPr/>
        </p:nvSpPr>
        <p:spPr bwMode="auto">
          <a:xfrm>
            <a:off x="1754188" y="115888"/>
            <a:ext cx="7127875" cy="523220"/>
          </a:xfrm>
          <a:prstGeom prst="rect">
            <a:avLst/>
          </a:prstGeom>
          <a:noFill/>
          <a:ln w="9525">
            <a:noFill/>
            <a:miter lim="800000"/>
            <a:headEnd/>
            <a:tailEnd/>
          </a:ln>
        </p:spPr>
        <p:txBody>
          <a:bodyPr>
            <a:spAutoFit/>
          </a:bodyPr>
          <a:lstStyle/>
          <a:p>
            <a:pPr algn="ctr">
              <a:spcBef>
                <a:spcPct val="50000"/>
              </a:spcBef>
            </a:pPr>
            <a:r>
              <a:rPr lang="ru-RU" sz="2800" b="1" dirty="0">
                <a:solidFill>
                  <a:srgbClr val="000066"/>
                </a:solidFill>
                <a:latin typeface="Times New Roman" pitchFamily="18" charset="0"/>
              </a:rPr>
              <a:t>Межрегиональное операционное УФК</a:t>
            </a:r>
          </a:p>
        </p:txBody>
      </p:sp>
      <p:sp>
        <p:nvSpPr>
          <p:cNvPr id="28" name="TextBox 27"/>
          <p:cNvSpPr txBox="1"/>
          <p:nvPr/>
        </p:nvSpPr>
        <p:spPr>
          <a:xfrm>
            <a:off x="92460" y="815272"/>
            <a:ext cx="9670514" cy="646331"/>
          </a:xfrm>
          <a:prstGeom prst="rect">
            <a:avLst/>
          </a:prstGeom>
          <a:noFill/>
        </p:spPr>
        <p:txBody>
          <a:bodyPr wrap="square" rtlCol="0">
            <a:spAutoFit/>
          </a:bodyPr>
          <a:lstStyle/>
          <a:p>
            <a:pPr algn="ctr"/>
            <a:r>
              <a:rPr lang="ru-RU" b="1" dirty="0" smtClean="0">
                <a:solidFill>
                  <a:srgbClr val="2F06A2"/>
                </a:solidFill>
                <a:latin typeface="Times New Roman" pitchFamily="18" charset="0"/>
                <a:cs typeface="Times New Roman" pitchFamily="18" charset="0"/>
              </a:rPr>
              <a:t>Планируемые изменения в формировании Акта сверки внутриказначейских расчетов (ф.0521416)</a:t>
            </a:r>
            <a:endParaRPr lang="ru-RU" b="1" dirty="0">
              <a:solidFill>
                <a:srgbClr val="2F06A2"/>
              </a:solidFill>
              <a:latin typeface="Times New Roman" pitchFamily="18" charset="0"/>
              <a:cs typeface="Times New Roman" pitchFamily="18" charset="0"/>
            </a:endParaRPr>
          </a:p>
        </p:txBody>
      </p:sp>
      <p:pic>
        <p:nvPicPr>
          <p:cNvPr id="29" name="Picture 2"/>
          <p:cNvPicPr>
            <a:picLocks noChangeAspect="1" noChangeArrowheads="1"/>
          </p:cNvPicPr>
          <p:nvPr/>
        </p:nvPicPr>
        <p:blipFill>
          <a:blip r:embed="rId3"/>
          <a:srcRect/>
          <a:stretch>
            <a:fillRect/>
          </a:stretch>
        </p:blipFill>
        <p:spPr bwMode="auto">
          <a:xfrm>
            <a:off x="0" y="6553200"/>
            <a:ext cx="9906000" cy="304800"/>
          </a:xfrm>
          <a:prstGeom prst="rect">
            <a:avLst/>
          </a:prstGeom>
          <a:noFill/>
          <a:ln w="9525">
            <a:noFill/>
            <a:miter lim="800000"/>
            <a:headEnd/>
            <a:tailEnd/>
          </a:ln>
        </p:spPr>
      </p:pic>
      <p:sp>
        <p:nvSpPr>
          <p:cNvPr id="3" name="Скругленный прямоугольник 2"/>
          <p:cNvSpPr/>
          <p:nvPr/>
        </p:nvSpPr>
        <p:spPr>
          <a:xfrm>
            <a:off x="240423" y="1763814"/>
            <a:ext cx="2618265" cy="4185465"/>
          </a:xfrm>
          <a:prstGeom prst="roundRect">
            <a:avLst/>
          </a:prstGeom>
          <a:solidFill>
            <a:srgbClr val="D3EBED">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solidFill>
                <a:schemeClr val="accent2"/>
              </a:solidFill>
              <a:latin typeface="Times New Roman" pitchFamily="18" charset="0"/>
              <a:cs typeface="Times New Roman" pitchFamily="18" charset="0"/>
            </a:endParaRPr>
          </a:p>
        </p:txBody>
      </p:sp>
      <p:sp>
        <p:nvSpPr>
          <p:cNvPr id="6" name="TextBox 5"/>
          <p:cNvSpPr txBox="1"/>
          <p:nvPr/>
        </p:nvSpPr>
        <p:spPr>
          <a:xfrm>
            <a:off x="272479" y="2332436"/>
            <a:ext cx="2586209" cy="1323439"/>
          </a:xfrm>
          <a:prstGeom prst="rect">
            <a:avLst/>
          </a:prstGeom>
          <a:noFill/>
        </p:spPr>
        <p:txBody>
          <a:bodyPr wrap="square" rtlCol="0">
            <a:spAutoFit/>
          </a:bodyPr>
          <a:lstStyle/>
          <a:p>
            <a:pPr algn="ctr"/>
            <a:r>
              <a:rPr lang="ru-RU" sz="2000" b="1" dirty="0" smtClean="0">
                <a:latin typeface="Times New Roman" pitchFamily="18" charset="0"/>
                <a:cs typeface="Times New Roman" pitchFamily="18" charset="0"/>
              </a:rPr>
              <a:t>Акт сверки </a:t>
            </a:r>
          </a:p>
          <a:p>
            <a:pPr algn="ctr"/>
            <a:r>
              <a:rPr lang="ru-RU" sz="2000" b="1" dirty="0" smtClean="0">
                <a:latin typeface="Times New Roman" pitchFamily="18" charset="0"/>
                <a:cs typeface="Times New Roman" pitchFamily="18" charset="0"/>
              </a:rPr>
              <a:t>внутриказначейских </a:t>
            </a:r>
          </a:p>
          <a:p>
            <a:pPr algn="ctr"/>
            <a:r>
              <a:rPr lang="ru-RU" sz="2000" b="1" dirty="0" smtClean="0">
                <a:latin typeface="Times New Roman" pitchFamily="18" charset="0"/>
                <a:cs typeface="Times New Roman" pitchFamily="18" charset="0"/>
              </a:rPr>
              <a:t>расчетов </a:t>
            </a:r>
          </a:p>
          <a:p>
            <a:pPr algn="ctr"/>
            <a:r>
              <a:rPr lang="ru-RU" sz="2000" b="1" dirty="0" smtClean="0">
                <a:latin typeface="Times New Roman" pitchFamily="18" charset="0"/>
                <a:cs typeface="Times New Roman" pitchFamily="18" charset="0"/>
              </a:rPr>
              <a:t>(ф. 0521416)</a:t>
            </a:r>
            <a:endParaRPr lang="ru-RU" sz="2000" b="1" dirty="0">
              <a:latin typeface="Times New Roman" pitchFamily="18" charset="0"/>
              <a:cs typeface="Times New Roman" pitchFamily="18" charset="0"/>
            </a:endParaRPr>
          </a:p>
        </p:txBody>
      </p:sp>
      <p:grpSp>
        <p:nvGrpSpPr>
          <p:cNvPr id="40" name="Group 6"/>
          <p:cNvGrpSpPr>
            <a:grpSpLocks/>
          </p:cNvGrpSpPr>
          <p:nvPr/>
        </p:nvGrpSpPr>
        <p:grpSpPr bwMode="auto">
          <a:xfrm>
            <a:off x="362490" y="3814095"/>
            <a:ext cx="2295255" cy="1370100"/>
            <a:chOff x="1212" y="1332"/>
            <a:chExt cx="1296" cy="673"/>
          </a:xfrm>
        </p:grpSpPr>
        <p:pic>
          <p:nvPicPr>
            <p:cNvPr id="41" name="Picture 7" descr="j0205462">
              <a:hlinkClick r:id="" action="ppaction://macro?name=Slide7.doI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55" y="1332"/>
              <a:ext cx="512" cy="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Rectangle 8"/>
            <p:cNvSpPr>
              <a:spLocks noChangeArrowheads="1"/>
            </p:cNvSpPr>
            <p:nvPr/>
          </p:nvSpPr>
          <p:spPr bwMode="auto">
            <a:xfrm>
              <a:off x="1212" y="1778"/>
              <a:ext cx="1296"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ru-RU" altLang="ru-RU" sz="1400" b="1" dirty="0"/>
                <a:t>ТОФК</a:t>
              </a:r>
            </a:p>
          </p:txBody>
        </p:sp>
      </p:grpSp>
      <p:sp>
        <p:nvSpPr>
          <p:cNvPr id="45" name="Стрелка вправо 44"/>
          <p:cNvSpPr/>
          <p:nvPr/>
        </p:nvSpPr>
        <p:spPr>
          <a:xfrm>
            <a:off x="2841769" y="1597646"/>
            <a:ext cx="1660656" cy="44866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smtClean="0">
                <a:solidFill>
                  <a:schemeClr val="tx1"/>
                </a:solidFill>
                <a:latin typeface="Times New Roman" pitchFamily="18" charset="0"/>
                <a:cs typeface="Times New Roman" pitchFamily="18" charset="0"/>
              </a:rPr>
              <a:t>Отражает сверку расчетов по кодам бюджетной классификации РФ</a:t>
            </a:r>
            <a:endParaRPr lang="ru-RU" sz="1600" b="1" dirty="0">
              <a:solidFill>
                <a:schemeClr val="tx1"/>
              </a:solidFill>
              <a:latin typeface="Times New Roman" pitchFamily="18" charset="0"/>
              <a:cs typeface="Times New Roman" pitchFamily="18" charset="0"/>
            </a:endParaRPr>
          </a:p>
        </p:txBody>
      </p:sp>
      <p:sp>
        <p:nvSpPr>
          <p:cNvPr id="49" name="Скругленный прямоугольник 48"/>
          <p:cNvSpPr/>
          <p:nvPr/>
        </p:nvSpPr>
        <p:spPr>
          <a:xfrm>
            <a:off x="4412941" y="1461603"/>
            <a:ext cx="5310591" cy="775669"/>
          </a:xfrm>
          <a:prstGeom prst="roundRect">
            <a:avLst/>
          </a:prstGeom>
          <a:solidFill>
            <a:srgbClr val="D3EBED">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solidFill>
                <a:schemeClr val="accent2"/>
              </a:solidFill>
              <a:latin typeface="Times New Roman" pitchFamily="18" charset="0"/>
              <a:cs typeface="Times New Roman" pitchFamily="18" charset="0"/>
            </a:endParaRPr>
          </a:p>
        </p:txBody>
      </p:sp>
      <p:sp>
        <p:nvSpPr>
          <p:cNvPr id="50" name="TextBox 49"/>
          <p:cNvSpPr txBox="1"/>
          <p:nvPr/>
        </p:nvSpPr>
        <p:spPr>
          <a:xfrm>
            <a:off x="4547955" y="1412030"/>
            <a:ext cx="5089758" cy="861774"/>
          </a:xfrm>
          <a:prstGeom prst="rect">
            <a:avLst/>
          </a:prstGeom>
          <a:noFill/>
        </p:spPr>
        <p:txBody>
          <a:bodyPr wrap="square" rtlCol="0">
            <a:spAutoFit/>
          </a:bodyPr>
          <a:lstStyle/>
          <a:p>
            <a:pPr algn="ctr"/>
            <a:r>
              <a:rPr lang="ru-RU" b="1" dirty="0" smtClean="0">
                <a:solidFill>
                  <a:schemeClr val="accent6">
                    <a:lumMod val="75000"/>
                  </a:schemeClr>
                </a:solidFill>
                <a:latin typeface="Times New Roman" pitchFamily="18" charset="0"/>
                <a:cs typeface="Times New Roman" pitchFamily="18" charset="0"/>
              </a:rPr>
              <a:t>- </a:t>
            </a:r>
            <a:r>
              <a:rPr lang="ru-RU" sz="1600" b="1" dirty="0" smtClean="0">
                <a:solidFill>
                  <a:schemeClr val="accent6">
                    <a:lumMod val="75000"/>
                  </a:schemeClr>
                </a:solidFill>
                <a:latin typeface="Times New Roman" pitchFamily="18" charset="0"/>
                <a:cs typeface="Times New Roman" pitchFamily="18" charset="0"/>
              </a:rPr>
              <a:t>По переданным и полученным ТОФК лимитам бюджетных обязательств и бюджетным ассигнованиям; </a:t>
            </a:r>
            <a:endParaRPr lang="ru-RU" sz="1600" b="1" dirty="0">
              <a:solidFill>
                <a:schemeClr val="accent6">
                  <a:lumMod val="75000"/>
                </a:schemeClr>
              </a:solidFill>
              <a:latin typeface="Times New Roman" pitchFamily="18" charset="0"/>
              <a:cs typeface="Times New Roman" pitchFamily="18" charset="0"/>
            </a:endParaRPr>
          </a:p>
        </p:txBody>
      </p:sp>
      <p:sp>
        <p:nvSpPr>
          <p:cNvPr id="52" name="Скругленный прямоугольник 51"/>
          <p:cNvSpPr/>
          <p:nvPr/>
        </p:nvSpPr>
        <p:spPr>
          <a:xfrm>
            <a:off x="4412941" y="2332436"/>
            <a:ext cx="5295800" cy="772366"/>
          </a:xfrm>
          <a:prstGeom prst="roundRect">
            <a:avLst/>
          </a:prstGeom>
          <a:solidFill>
            <a:srgbClr val="D3EBED">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solidFill>
                <a:schemeClr val="accent2"/>
              </a:solidFill>
              <a:latin typeface="Times New Roman" pitchFamily="18" charset="0"/>
              <a:cs typeface="Times New Roman" pitchFamily="18" charset="0"/>
            </a:endParaRPr>
          </a:p>
        </p:txBody>
      </p:sp>
      <p:sp>
        <p:nvSpPr>
          <p:cNvPr id="53" name="TextBox 52"/>
          <p:cNvSpPr txBox="1"/>
          <p:nvPr/>
        </p:nvSpPr>
        <p:spPr>
          <a:xfrm>
            <a:off x="4412941" y="2273804"/>
            <a:ext cx="5224772" cy="830997"/>
          </a:xfrm>
          <a:prstGeom prst="rect">
            <a:avLst/>
          </a:prstGeom>
          <a:noFill/>
        </p:spPr>
        <p:txBody>
          <a:bodyPr wrap="square" rtlCol="0">
            <a:spAutoFit/>
          </a:bodyPr>
          <a:lstStyle/>
          <a:p>
            <a:pPr algn="ctr"/>
            <a:r>
              <a:rPr lang="ru-RU" sz="1200" b="1" dirty="0" smtClean="0">
                <a:solidFill>
                  <a:schemeClr val="accent6">
                    <a:lumMod val="75000"/>
                  </a:schemeClr>
                </a:solidFill>
                <a:latin typeface="Times New Roman" pitchFamily="18" charset="0"/>
                <a:cs typeface="Times New Roman" pitchFamily="18" charset="0"/>
              </a:rPr>
              <a:t>- По передаче и принятию поступлений, ошибочно зачисленных на счет ТОФК и предназначенных для уплаты на счет другого ТОФК , учтенных как невыясненные  поступления,  зачисляемые в федеральный бюджет; </a:t>
            </a:r>
            <a:endParaRPr lang="ru-RU" sz="1200" b="1" dirty="0">
              <a:solidFill>
                <a:schemeClr val="accent6">
                  <a:lumMod val="75000"/>
                </a:schemeClr>
              </a:solidFill>
              <a:latin typeface="Times New Roman" pitchFamily="18" charset="0"/>
              <a:cs typeface="Times New Roman" pitchFamily="18" charset="0"/>
            </a:endParaRPr>
          </a:p>
        </p:txBody>
      </p:sp>
      <p:sp>
        <p:nvSpPr>
          <p:cNvPr id="55" name="Скругленный прямоугольник 54"/>
          <p:cNvSpPr/>
          <p:nvPr/>
        </p:nvSpPr>
        <p:spPr>
          <a:xfrm>
            <a:off x="4445259" y="3170767"/>
            <a:ext cx="5295800" cy="744068"/>
          </a:xfrm>
          <a:prstGeom prst="roundRect">
            <a:avLst/>
          </a:prstGeom>
          <a:solidFill>
            <a:srgbClr val="D3EBED">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solidFill>
                <a:schemeClr val="accent2"/>
              </a:solidFill>
              <a:latin typeface="Times New Roman" pitchFamily="18" charset="0"/>
              <a:cs typeface="Times New Roman" pitchFamily="18" charset="0"/>
            </a:endParaRPr>
          </a:p>
        </p:txBody>
      </p:sp>
      <p:sp>
        <p:nvSpPr>
          <p:cNvPr id="56" name="TextBox 55"/>
          <p:cNvSpPr txBox="1"/>
          <p:nvPr/>
        </p:nvSpPr>
        <p:spPr>
          <a:xfrm>
            <a:off x="4502425" y="3219636"/>
            <a:ext cx="5102768" cy="646331"/>
          </a:xfrm>
          <a:prstGeom prst="rect">
            <a:avLst/>
          </a:prstGeom>
          <a:noFill/>
        </p:spPr>
        <p:txBody>
          <a:bodyPr wrap="square" rtlCol="0">
            <a:spAutoFit/>
          </a:bodyPr>
          <a:lstStyle/>
          <a:p>
            <a:pPr algn="ctr"/>
            <a:r>
              <a:rPr lang="ru-RU" sz="1200" b="1" dirty="0" smtClean="0">
                <a:solidFill>
                  <a:schemeClr val="accent6">
                    <a:lumMod val="75000"/>
                  </a:schemeClr>
                </a:solidFill>
                <a:latin typeface="Times New Roman" pitchFamily="18" charset="0"/>
                <a:cs typeface="Times New Roman" pitchFamily="18" charset="0"/>
              </a:rPr>
              <a:t>- По переданным и полученным кассовым расходам при реорганизации или ликвидации участников бюджетного процесса федерального бюджета; </a:t>
            </a:r>
            <a:endParaRPr lang="ru-RU" sz="1200" b="1" dirty="0">
              <a:solidFill>
                <a:schemeClr val="accent6">
                  <a:lumMod val="75000"/>
                </a:schemeClr>
              </a:solidFill>
              <a:latin typeface="Times New Roman" pitchFamily="18" charset="0"/>
              <a:cs typeface="Times New Roman" pitchFamily="18" charset="0"/>
            </a:endParaRPr>
          </a:p>
        </p:txBody>
      </p:sp>
      <p:sp>
        <p:nvSpPr>
          <p:cNvPr id="57" name="Скругленный прямоугольник 56"/>
          <p:cNvSpPr/>
          <p:nvPr/>
        </p:nvSpPr>
        <p:spPr>
          <a:xfrm>
            <a:off x="4420195" y="4007139"/>
            <a:ext cx="5317715" cy="1239728"/>
          </a:xfrm>
          <a:prstGeom prst="roundRect">
            <a:avLst/>
          </a:prstGeom>
          <a:solidFill>
            <a:srgbClr val="D3EBED">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solidFill>
                <a:schemeClr val="accent2"/>
              </a:solidFill>
              <a:latin typeface="Times New Roman" pitchFamily="18" charset="0"/>
              <a:cs typeface="Times New Roman" pitchFamily="18" charset="0"/>
            </a:endParaRPr>
          </a:p>
        </p:txBody>
      </p:sp>
      <p:sp>
        <p:nvSpPr>
          <p:cNvPr id="58" name="TextBox 57"/>
          <p:cNvSpPr txBox="1"/>
          <p:nvPr/>
        </p:nvSpPr>
        <p:spPr>
          <a:xfrm>
            <a:off x="4480448" y="4046538"/>
            <a:ext cx="5160785" cy="1200329"/>
          </a:xfrm>
          <a:prstGeom prst="rect">
            <a:avLst/>
          </a:prstGeom>
          <a:noFill/>
        </p:spPr>
        <p:txBody>
          <a:bodyPr wrap="square" rtlCol="0">
            <a:spAutoFit/>
          </a:bodyPr>
          <a:lstStyle/>
          <a:p>
            <a:pPr algn="ctr"/>
            <a:r>
              <a:rPr lang="ru-RU" sz="1200" b="1" dirty="0" smtClean="0">
                <a:solidFill>
                  <a:schemeClr val="accent6">
                    <a:lumMod val="75000"/>
                  </a:schemeClr>
                </a:solidFill>
                <a:latin typeface="Times New Roman" pitchFamily="18" charset="0"/>
                <a:cs typeface="Times New Roman" pitchFamily="18" charset="0"/>
              </a:rPr>
              <a:t>- По перечислению средств между головным учреждением и его обособленными подразделениями (филиалами), не имеющими статус юридического лица, а так же расчеты между обособленными подразделениями (филиалами) одного головного учреждения, по операциям со средствами федеральных бюджетных, автономных учреждений и иных юридических лиц ; </a:t>
            </a:r>
            <a:endParaRPr lang="ru-RU" sz="1200" b="1" dirty="0">
              <a:solidFill>
                <a:schemeClr val="accent6">
                  <a:lumMod val="75000"/>
                </a:schemeClr>
              </a:solidFill>
              <a:latin typeface="Times New Roman" pitchFamily="18" charset="0"/>
              <a:cs typeface="Times New Roman" pitchFamily="18" charset="0"/>
            </a:endParaRPr>
          </a:p>
        </p:txBody>
      </p:sp>
      <p:sp>
        <p:nvSpPr>
          <p:cNvPr id="59" name="Скругленный прямоугольник 58"/>
          <p:cNvSpPr/>
          <p:nvPr/>
        </p:nvSpPr>
        <p:spPr>
          <a:xfrm>
            <a:off x="4445259" y="5344536"/>
            <a:ext cx="5317715" cy="739760"/>
          </a:xfrm>
          <a:prstGeom prst="roundRect">
            <a:avLst>
              <a:gd name="adj" fmla="val 17857"/>
            </a:avLst>
          </a:prstGeom>
          <a:solidFill>
            <a:srgbClr val="D3EBED">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solidFill>
                <a:schemeClr val="accent2"/>
              </a:solidFill>
              <a:latin typeface="Times New Roman" pitchFamily="18" charset="0"/>
              <a:cs typeface="Times New Roman" pitchFamily="18" charset="0"/>
            </a:endParaRPr>
          </a:p>
        </p:txBody>
      </p:sp>
      <p:sp>
        <p:nvSpPr>
          <p:cNvPr id="60" name="TextBox 59"/>
          <p:cNvSpPr txBox="1"/>
          <p:nvPr/>
        </p:nvSpPr>
        <p:spPr>
          <a:xfrm>
            <a:off x="4435025" y="5344535"/>
            <a:ext cx="5208914" cy="646331"/>
          </a:xfrm>
          <a:prstGeom prst="rect">
            <a:avLst/>
          </a:prstGeom>
          <a:noFill/>
        </p:spPr>
        <p:txBody>
          <a:bodyPr wrap="square" rtlCol="0">
            <a:spAutoFit/>
          </a:bodyPr>
          <a:lstStyle/>
          <a:p>
            <a:pPr algn="ctr"/>
            <a:r>
              <a:rPr lang="ru-RU" sz="1200" b="1" dirty="0" smtClean="0">
                <a:solidFill>
                  <a:schemeClr val="accent6">
                    <a:lumMod val="75000"/>
                  </a:schemeClr>
                </a:solidFill>
                <a:latin typeface="Times New Roman" pitchFamily="18" charset="0"/>
                <a:cs typeface="Times New Roman" pitchFamily="18" charset="0"/>
              </a:rPr>
              <a:t>- По перечислению средств между органом управления государственным внебюджетным фондом РФ и территориальными органами государственного внебюджетного фонда РФ; </a:t>
            </a:r>
            <a:endParaRPr lang="ru-RU" sz="1200" b="1" dirty="0">
              <a:solidFill>
                <a:schemeClr val="accent6">
                  <a:lumMod val="75000"/>
                </a:schemeClr>
              </a:solidFill>
              <a:latin typeface="Times New Roman" pitchFamily="18" charset="0"/>
              <a:cs typeface="Times New Roman" pitchFamily="18" charset="0"/>
            </a:endParaRPr>
          </a:p>
        </p:txBody>
      </p:sp>
      <p:cxnSp>
        <p:nvCxnSpPr>
          <p:cNvPr id="18" name="Прямая соединительная линия 17"/>
          <p:cNvCxnSpPr/>
          <p:nvPr/>
        </p:nvCxnSpPr>
        <p:spPr>
          <a:xfrm>
            <a:off x="4322930" y="2273804"/>
            <a:ext cx="5414980" cy="3945506"/>
          </a:xfrm>
          <a:prstGeom prst="line">
            <a:avLst/>
          </a:prstGeom>
          <a:ln cmpd="sng">
            <a:solidFill>
              <a:srgbClr val="FF0000"/>
            </a:solidFill>
            <a:headEnd w="lg" len="med"/>
          </a:ln>
        </p:spPr>
        <p:style>
          <a:lnRef idx="1">
            <a:schemeClr val="accent1"/>
          </a:lnRef>
          <a:fillRef idx="0">
            <a:schemeClr val="accent1"/>
          </a:fillRef>
          <a:effectRef idx="0">
            <a:schemeClr val="accent1"/>
          </a:effectRef>
          <a:fontRef idx="minor">
            <a:schemeClr val="tx1"/>
          </a:fontRef>
        </p:style>
      </p:cxnSp>
      <p:cxnSp>
        <p:nvCxnSpPr>
          <p:cNvPr id="71" name="Прямая соединительная линия 70"/>
          <p:cNvCxnSpPr/>
          <p:nvPr/>
        </p:nvCxnSpPr>
        <p:spPr>
          <a:xfrm flipH="1">
            <a:off x="4412941" y="2273804"/>
            <a:ext cx="5310591" cy="394550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7896351"/>
      </p:ext>
    </p:extLst>
  </p:cSld>
  <p:clrMapOvr>
    <a:masterClrMapping/>
  </p:clrMapOvr>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8747</TotalTime>
  <Words>1439</Words>
  <Application>Microsoft Office PowerPoint</Application>
  <PresentationFormat>Лист A4 (210x297 мм)</PresentationFormat>
  <Paragraphs>169</Paragraphs>
  <Slides>16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Оформление по умолчанию</vt:lpstr>
      <vt:lpstr>Презентация PowerPoint</vt:lpstr>
      <vt:lpstr>Презентация PowerPoint</vt:lpstr>
      <vt:lpstr>Межрегиональное операционное УФК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Порядок формирования и передачи Сведений (ф. 0503814) </vt:lpstr>
      <vt:lpstr>Презентация PowerPoint</vt:lpstr>
      <vt:lpstr>Презентация PowerPoint</vt:lpstr>
    </vt:vector>
  </TitlesOfParts>
  <Company>fk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Отдел доведения бюджетных данных Межрегионального операционного управления Федерального казначейства</dc:title>
  <dc:creator>2456</dc:creator>
  <cp:lastModifiedBy>Кашурина Лариса Валерьевна</cp:lastModifiedBy>
  <cp:revision>733</cp:revision>
  <cp:lastPrinted>2016-09-12T09:28:24Z</cp:lastPrinted>
  <dcterms:created xsi:type="dcterms:W3CDTF">2012-11-08T08:55:19Z</dcterms:created>
  <dcterms:modified xsi:type="dcterms:W3CDTF">2016-09-13T11:55:16Z</dcterms:modified>
</cp:coreProperties>
</file>