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rawings/drawing1.xml" ContentType="application/vnd.openxmlformats-officedocument.drawingml.chartshapes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6.xml" ContentType="application/vnd.openxmlformats-officedocument.drawingml.chart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25"/>
  </p:handoutMasterIdLst>
  <p:sldIdLst>
    <p:sldId id="261" r:id="rId2"/>
    <p:sldId id="263" r:id="rId3"/>
    <p:sldId id="299" r:id="rId4"/>
    <p:sldId id="322" r:id="rId5"/>
    <p:sldId id="315" r:id="rId6"/>
    <p:sldId id="326" r:id="rId7"/>
    <p:sldId id="288" r:id="rId8"/>
    <p:sldId id="302" r:id="rId9"/>
    <p:sldId id="303" r:id="rId10"/>
    <p:sldId id="304" r:id="rId11"/>
    <p:sldId id="266" r:id="rId12"/>
    <p:sldId id="308" r:id="rId13"/>
    <p:sldId id="306" r:id="rId14"/>
    <p:sldId id="307" r:id="rId15"/>
    <p:sldId id="331" r:id="rId16"/>
    <p:sldId id="332" r:id="rId17"/>
    <p:sldId id="333" r:id="rId18"/>
    <p:sldId id="272" r:id="rId19"/>
    <p:sldId id="318" r:id="rId20"/>
    <p:sldId id="324" r:id="rId21"/>
    <p:sldId id="314" r:id="rId22"/>
    <p:sldId id="325" r:id="rId23"/>
    <p:sldId id="334" r:id="rId24"/>
  </p:sldIdLst>
  <p:sldSz cx="9144000" cy="6858000" type="screen4x3"/>
  <p:notesSz cx="6791325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E7E6"/>
    <a:srgbClr val="FBEBFA"/>
    <a:srgbClr val="FBFF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7" autoAdjust="0"/>
    <p:restoredTop sz="99775" autoAdjust="0"/>
  </p:normalViewPr>
  <p:slideViewPr>
    <p:cSldViewPr>
      <p:cViewPr varScale="1">
        <p:scale>
          <a:sx n="102" d="100"/>
          <a:sy n="102" d="100"/>
        </p:scale>
        <p:origin x="-128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44;&#1080;&#1072;&#1075;&#1088;&#1072;&#1084;&#1084;&#1072;%20&#1074;%20Microsoft%20PowerPoint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files1\FinPrognos\01%20&#1054;&#1052;&#1040;&#1056;&#1054;&#1042;%20&#1064;.&#1052;\&#1044;&#1083;&#1103;%20&#1087;&#1088;&#1077;&#1079;&#1077;&#1085;&#1090;&#1072;&#1094;&#1080;&#1081;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files1\FinPrognos\01%20&#1054;&#1052;&#1040;&#1056;&#1054;&#1042;%20&#1064;.&#1052;\&#1044;&#1083;&#1103;%20&#1087;&#1088;&#1077;&#1079;&#1077;&#1085;&#1090;&#1072;&#1094;&#1080;&#1081;.xlsx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2774\AppData\Local\Microsoft\Windows\Temporary%20Internet%20Files\Content.Outlook\S09SDJZE\&#1056;&#1072;&#1073;&#1086;&#1095;&#1080;&#1077;%20&#1084;&#1072;&#1090;&#1077;&#1088;&#1080;&#1072;&#1083;&#1099;%20&#1082;%20&#1079;&#1072;&#1087;&#1080;&#1089;&#1082;&#1077;%20&#1076;&#1077;&#1087;&#1086;&#1079;&#1080;&#1090;&#1099;(&#1082;&#1086;&#1083;&#1083;&#1077;&#1075;&#1080;&#1103;)%20(2).xls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files1\FinPrognos\04%20&#1085;&#1072;&#1096;&#1080;%20&#1087;&#1088;&#1077;&#1079;&#1077;&#1085;&#1090;&#1072;&#1094;&#1080;&#1080;\&#1086;&#1090;%2002.09.2015%20&#1055;&#1088;&#1086;&#1082;&#1086;&#1092;&#1100;&#1077;&#1074;&#1091;\&#1044;&#1080;&#1072;&#1075;&#1088;&#1072;&#1084;&#1084;&#1072;2%20&#1076;&#1083;&#1103;%20&#1087;&#1088;&#1080;&#1077;&#1079;&#1085;&#1085;&#1090;.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6832218536973843E-2"/>
          <c:y val="9.5805215191143642E-2"/>
          <c:w val="0.58659398080035796"/>
          <c:h val="0.8810555137684779"/>
        </c:manualLayout>
      </c:layout>
      <c:pie3DChart>
        <c:varyColors val="1"/>
        <c:ser>
          <c:idx val="0"/>
          <c:order val="0"/>
          <c:explosion val="25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3"/>
            <c:bubble3D val="0"/>
          </c:dPt>
          <c:dLbls>
            <c:dLbl>
              <c:idx val="0"/>
              <c:layout>
                <c:manualLayout>
                  <c:x val="5.722743464590406E-2"/>
                  <c:y val="-0.3472369557504363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7.2112823206578452E-3"/>
                  <c:y val="-9.143697295282603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2522657351071816E-2"/>
                  <c:y val="1.84903290315412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'[Диаграмма в Microsoft PowerPoint]лист1'!$G$4:$G$6</c:f>
              <c:strCache>
                <c:ptCount val="3"/>
                <c:pt idx="0">
                  <c:v>Готовы (изменения не планируются)</c:v>
                </c:pt>
                <c:pt idx="1">
                  <c:v>Утверждены, но есть реестровые записи на согласовании в Минфине России</c:v>
                </c:pt>
                <c:pt idx="2">
                  <c:v>Отсутствует базовый перечень услуг и работ</c:v>
                </c:pt>
              </c:strCache>
            </c:strRef>
          </c:cat>
          <c:val>
            <c:numRef>
              <c:f>'[Диаграмма в Microsoft PowerPoint]лист1'!$H$4:$H$6</c:f>
              <c:numCache>
                <c:formatCode>0</c:formatCode>
                <c:ptCount val="3"/>
                <c:pt idx="0">
                  <c:v>25</c:v>
                </c:pt>
                <c:pt idx="1">
                  <c:v>6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  <c:txPr>
        <a:bodyPr/>
        <a:lstStyle/>
        <a:p>
          <a:pPr>
            <a:defRPr sz="1000"/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40"/>
      <c:rotY val="238"/>
      <c:rAngAx val="0"/>
      <c:perspective val="6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4195693232152947E-2"/>
          <c:y val="3.2406529993399425E-3"/>
          <c:w val="0.61662659494295891"/>
          <c:h val="0.92944461942257206"/>
        </c:manualLayout>
      </c:layout>
      <c:pie3DChart>
        <c:varyColors val="1"/>
        <c:ser>
          <c:idx val="0"/>
          <c:order val="0"/>
          <c:explosion val="7"/>
          <c:dPt>
            <c:idx val="0"/>
            <c:bubble3D val="0"/>
            <c:explosion val="8"/>
            <c:spPr>
              <a:solidFill>
                <a:schemeClr val="accent5">
                  <a:lumMod val="40000"/>
                  <a:lumOff val="60000"/>
                </a:schemeClr>
              </a:solidFill>
            </c:spPr>
          </c:dPt>
          <c:dPt>
            <c:idx val="1"/>
            <c:bubble3D val="0"/>
            <c:explosion val="12"/>
            <c:spPr>
              <a:solidFill>
                <a:srgbClr val="FFFF66"/>
              </a:solidFill>
              <a:ln>
                <a:solidFill>
                  <a:schemeClr val="accent1"/>
                </a:solidFill>
              </a:ln>
            </c:spPr>
          </c:dPt>
          <c:dPt>
            <c:idx val="2"/>
            <c:bubble3D val="0"/>
            <c:explosion val="12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Pt>
            <c:idx val="3"/>
            <c:bubble3D val="0"/>
            <c:spPr>
              <a:solidFill>
                <a:srgbClr val="92D050"/>
              </a:solidFill>
            </c:spPr>
          </c:dPt>
          <c:dLbls>
            <c:dLbl>
              <c:idx val="0"/>
              <c:layout>
                <c:manualLayout>
                  <c:x val="-8.1417282137733488E-3"/>
                  <c:y val="1.6832280073455892E-2"/>
                </c:manualLayout>
              </c:layout>
              <c:spPr/>
              <c:txPr>
                <a:bodyPr/>
                <a:lstStyle/>
                <a:p>
                  <a:pPr>
                    <a:defRPr sz="1800" b="0" i="0" baseline="0"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6.947054192046294E-3"/>
                  <c:y val="-7.2622649770940489E-2"/>
                </c:manualLayout>
              </c:layout>
              <c:spPr/>
              <c:txPr>
                <a:bodyPr/>
                <a:lstStyle/>
                <a:p>
                  <a:pPr>
                    <a:defRPr sz="1800" b="0" i="0" baseline="0"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3113035749651005E-2"/>
                  <c:y val="-9.4903670833959605E-2"/>
                </c:manualLayout>
              </c:layout>
              <c:spPr/>
              <c:txPr>
                <a:bodyPr/>
                <a:lstStyle/>
                <a:p>
                  <a:pPr>
                    <a:defRPr sz="1800" b="0" i="0" baseline="0"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.13464871116402774"/>
                  <c:y val="-0.25422178798327677"/>
                </c:manualLayout>
              </c:layout>
              <c:spPr/>
              <c:txPr>
                <a:bodyPr/>
                <a:lstStyle/>
                <a:p>
                  <a:pPr>
                    <a:defRPr sz="1800" b="0" i="0" baseline="0"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0" i="0" baseline="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'ВПГУ актуальность'!$A$2:$A$4</c:f>
              <c:strCache>
                <c:ptCount val="3"/>
                <c:pt idx="0">
                  <c:v>На формировании</c:v>
                </c:pt>
                <c:pt idx="1">
                  <c:v>На утверждении</c:v>
                </c:pt>
                <c:pt idx="2">
                  <c:v>Утвержден</c:v>
                </c:pt>
              </c:strCache>
            </c:strRef>
          </c:cat>
          <c:val>
            <c:numRef>
              <c:f>'ВПГУ актуальность'!$B$2:$B$4</c:f>
              <c:numCache>
                <c:formatCode>0</c:formatCode>
                <c:ptCount val="3"/>
                <c:pt idx="0">
                  <c:v>2</c:v>
                </c:pt>
                <c:pt idx="1">
                  <c:v>8</c:v>
                </c:pt>
                <c:pt idx="2">
                  <c:v>53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67754766378614939"/>
          <c:y val="0.17574558709163035"/>
          <c:w val="0.19079595020843096"/>
          <c:h val="0.41681758530183732"/>
        </c:manualLayout>
      </c:layout>
      <c:overlay val="0"/>
      <c:txPr>
        <a:bodyPr/>
        <a:lstStyle/>
        <a:p>
          <a:pPr>
            <a:defRPr sz="1000" b="0" i="0" baseline="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3"/>
    </mc:Choice>
    <mc:Fallback>
      <c:style val="23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100" dirty="0"/>
              <a:t>Объем доходов от размещения </a:t>
            </a:r>
            <a:r>
              <a:rPr lang="ru-RU" sz="1100" b="1" i="0" u="none" strike="noStrike" baseline="0" dirty="0">
                <a:effectLst/>
              </a:rPr>
              <a:t>в  2008-2015 гг. </a:t>
            </a:r>
            <a:r>
              <a:rPr lang="ru-RU" sz="1100" dirty="0"/>
              <a:t>(</a:t>
            </a:r>
            <a:r>
              <a:rPr lang="ru-RU" sz="1100" dirty="0" err="1"/>
              <a:t>млрд.рублей</a:t>
            </a:r>
            <a:r>
              <a:rPr lang="ru-RU" sz="1100" dirty="0"/>
              <a:t>)</a:t>
            </a:r>
          </a:p>
        </c:rich>
      </c:tx>
      <c:layout>
        <c:manualLayout>
          <c:xMode val="edge"/>
          <c:yMode val="edge"/>
          <c:x val="0.17946471365882166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6.9762677560642569E-2"/>
          <c:y val="0.13304401362811538"/>
          <c:w val="0.88993888159755274"/>
          <c:h val="0.7490727882087175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Лист1!$B$6</c:f>
              <c:strCache>
                <c:ptCount val="1"/>
                <c:pt idx="0">
                  <c:v>Объем доходов от размещения (млн.рублей)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Lbls>
            <c:dLbl>
              <c:idx val="0"/>
              <c:layout>
                <c:manualLayout>
                  <c:x val="0"/>
                  <c:y val="-4.35628000148966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rot="-600000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Лист1!$C$7:$J$7</c:f>
              <c:numCache>
                <c:formatCode>General</c:formatCode>
                <c:ptCount val="8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</c:numCache>
            </c:numRef>
          </c:cat>
          <c:val>
            <c:numRef>
              <c:f>Лист1!$C$6:$J$6</c:f>
              <c:numCache>
                <c:formatCode>_(* #,##0.00_);_(* \(#,##0.00\);_(* "-"??_);_(@_)</c:formatCode>
                <c:ptCount val="8"/>
                <c:pt idx="0">
                  <c:v>16224.562331110001</c:v>
                </c:pt>
                <c:pt idx="1">
                  <c:v>18865.41972605</c:v>
                </c:pt>
                <c:pt idx="2">
                  <c:v>4861.1624657400007</c:v>
                </c:pt>
                <c:pt idx="3">
                  <c:v>19620.622294780002</c:v>
                </c:pt>
                <c:pt idx="4">
                  <c:v>22515.624839749999</c:v>
                </c:pt>
                <c:pt idx="5">
                  <c:v>30551.935429269994</c:v>
                </c:pt>
                <c:pt idx="6">
                  <c:v>49122.17555588</c:v>
                </c:pt>
                <c:pt idx="7">
                  <c:v>75110.95445089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6"/>
        <c:axId val="105308928"/>
        <c:axId val="105310464"/>
      </c:barChart>
      <c:catAx>
        <c:axId val="1053089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05310464"/>
        <c:crosses val="autoZero"/>
        <c:auto val="1"/>
        <c:lblAlgn val="ctr"/>
        <c:lblOffset val="100"/>
        <c:noMultiLvlLbl val="0"/>
      </c:catAx>
      <c:valAx>
        <c:axId val="105310464"/>
        <c:scaling>
          <c:orientation val="minMax"/>
          <c:max val="80000"/>
          <c:min val="0"/>
        </c:scaling>
        <c:delete val="1"/>
        <c:axPos val="l"/>
        <c:majorGridlines>
          <c:spPr>
            <a:ln>
              <a:noFill/>
            </a:ln>
          </c:spPr>
        </c:majorGridlines>
        <c:numFmt formatCode="_(* #,##0.00_);_(* \(#,##0.00\);_(* &quot;-&quot;??_);_(@_)" sourceLinked="1"/>
        <c:majorTickMark val="out"/>
        <c:minorTickMark val="none"/>
        <c:tickLblPos val="nextTo"/>
        <c:crossAx val="105308928"/>
        <c:crosses val="autoZero"/>
        <c:crossBetween val="between"/>
        <c:majorUnit val="10000"/>
        <c:minorUnit val="2000"/>
        <c:dispUnits>
          <c:builtInUnit val="thousands"/>
          <c:dispUnitsLbl/>
        </c:dispUnits>
      </c:valAx>
      <c:spPr>
        <a:noFill/>
      </c:spPr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3"/>
    </mc:Choice>
    <mc:Fallback>
      <c:style val="23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100" dirty="0"/>
              <a:t>Объем размещенных средств за 2008-2015</a:t>
            </a:r>
            <a:r>
              <a:rPr lang="ru-RU" sz="1100" baseline="0" dirty="0"/>
              <a:t> гг.</a:t>
            </a:r>
            <a:r>
              <a:rPr lang="ru-RU" sz="1100" dirty="0"/>
              <a:t> (</a:t>
            </a:r>
            <a:r>
              <a:rPr lang="ru-RU" sz="1100" dirty="0" err="1"/>
              <a:t>млрд.рублей</a:t>
            </a:r>
            <a:r>
              <a:rPr lang="ru-RU" sz="1100" dirty="0"/>
              <a:t>)</a:t>
            </a:r>
          </a:p>
        </c:rich>
      </c:tx>
      <c:layout>
        <c:manualLayout>
          <c:xMode val="edge"/>
          <c:yMode val="edge"/>
          <c:x val="0.14210027070964065"/>
          <c:y val="4.3512969948640991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4.6078017584927355E-2"/>
          <c:y val="2.1213378084146119E-2"/>
          <c:w val="0.93632561763211242"/>
          <c:h val="0.83727909875141759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Лист1!$B$8</c:f>
              <c:strCache>
                <c:ptCount val="1"/>
                <c:pt idx="0">
                  <c:v>Объем размещенных средств (млн.рублей)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7"/>
              <c:layout>
                <c:manualLayout>
                  <c:x val="0"/>
                  <c:y val="2.15441744637069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txPr>
              <a:bodyPr rot="-600000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Лист1!$C$7:$J$7</c:f>
              <c:numCache>
                <c:formatCode>General</c:formatCode>
                <c:ptCount val="8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</c:numCache>
            </c:numRef>
          </c:cat>
          <c:val>
            <c:numRef>
              <c:f>Лист1!$C$8:$J$8</c:f>
              <c:numCache>
                <c:formatCode>_(* #,##0.00_);_(* \(#,##0.00\);_(* "-"??_);_(@_)</c:formatCode>
                <c:ptCount val="8"/>
                <c:pt idx="0">
                  <c:v>1785367</c:v>
                </c:pt>
                <c:pt idx="1">
                  <c:v>687100</c:v>
                </c:pt>
                <c:pt idx="2">
                  <c:v>387199.99999899999</c:v>
                </c:pt>
                <c:pt idx="3">
                  <c:v>2189872.7654129998</c:v>
                </c:pt>
                <c:pt idx="4">
                  <c:v>2028281.630018</c:v>
                </c:pt>
                <c:pt idx="5">
                  <c:v>5936519.9595799996</c:v>
                </c:pt>
                <c:pt idx="6">
                  <c:v>9789908.6219309997</c:v>
                </c:pt>
                <c:pt idx="7">
                  <c:v>29357907.403058998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4"/>
        <c:axId val="105740928"/>
        <c:axId val="105750912"/>
      </c:barChart>
      <c:catAx>
        <c:axId val="1057409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05750912"/>
        <c:crosses val="autoZero"/>
        <c:auto val="1"/>
        <c:lblAlgn val="ctr"/>
        <c:lblOffset val="100"/>
        <c:noMultiLvlLbl val="0"/>
      </c:catAx>
      <c:valAx>
        <c:axId val="105750912"/>
        <c:scaling>
          <c:orientation val="minMax"/>
        </c:scaling>
        <c:delete val="1"/>
        <c:axPos val="l"/>
        <c:numFmt formatCode="_(* #,##0.00_);_(* \(#,##0.00\);_(* &quot;-&quot;??_);_(@_)" sourceLinked="1"/>
        <c:majorTickMark val="out"/>
        <c:minorTickMark val="none"/>
        <c:tickLblPos val="nextTo"/>
        <c:crossAx val="105740928"/>
        <c:crosses val="autoZero"/>
        <c:crossBetween val="between"/>
        <c:dispUnits>
          <c:builtInUnit val="thousands"/>
        </c:dispUnits>
      </c:valAx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r>
              <a:rPr lang="ru-RU"/>
              <a:t>Фактическое исполнение доходов за 2015 г., млрд.рублей</a:t>
            </a:r>
          </a:p>
        </c:rich>
      </c:tx>
      <c:layout>
        <c:manualLayout>
          <c:xMode val="edge"/>
          <c:yMode val="edge"/>
          <c:x val="0.24957367710739628"/>
          <c:y val="3.6303686471009303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7.8520579249360387E-2"/>
          <c:y val="0.16941763467685353"/>
          <c:w val="0.86417793690531164"/>
          <c:h val="0.54316063433247319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'бюджетные назначения (2)'!$A$4</c:f>
              <c:strCache>
                <c:ptCount val="1"/>
                <c:pt idx="0">
                  <c:v>План по доходам, установленный на 2015 год (депо, репо,кредиты)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scene3d>
              <a:camera prst="orthographicFront"/>
              <a:lightRig rig="chilly" dir="t"/>
            </a:scene3d>
            <a:sp3d prstMaterial="plastic"/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Lbls>
            <c:dLbl>
              <c:idx val="0"/>
              <c:layout>
                <c:manualLayout>
                  <c:x val="2.2353195271240418E-3"/>
                  <c:y val="-2.161705807158820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0" sourceLinked="0"/>
            <c:txPr>
              <a:bodyPr/>
              <a:lstStyle/>
              <a:p>
                <a:pPr>
                  <a:defRPr sz="14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'бюджетные назначения (2)'!$B$1</c:f>
              <c:numCache>
                <c:formatCode>General</c:formatCode>
                <c:ptCount val="1"/>
              </c:numCache>
            </c:numRef>
          </c:cat>
          <c:val>
            <c:numRef>
              <c:f>'бюджетные назначения (2)'!$B$4</c:f>
              <c:numCache>
                <c:formatCode>##,#0\,0,,,</c:formatCode>
                <c:ptCount val="1"/>
                <c:pt idx="0">
                  <c:v>47021438900</c:v>
                </c:pt>
              </c:numCache>
            </c:numRef>
          </c:val>
        </c:ser>
        <c:ser>
          <c:idx val="1"/>
          <c:order val="1"/>
          <c:tx>
            <c:strRef>
              <c:f>'бюджетные назначения (2)'!$A$3</c:f>
              <c:strCache>
                <c:ptCount val="1"/>
                <c:pt idx="0">
                  <c:v>Перевыполнение плана</c:v>
                </c:pt>
              </c:strCache>
            </c:strRef>
          </c:tx>
          <c:spPr>
            <a:gradFill flip="none" rotWithShape="1">
              <a:gsLst>
                <a:gs pos="0">
                  <a:srgbClr val="B1F7BB">
                    <a:shade val="30000"/>
                    <a:satMod val="115000"/>
                  </a:srgbClr>
                </a:gs>
                <a:gs pos="50000">
                  <a:srgbClr val="B1F7BB">
                    <a:shade val="67500"/>
                    <a:satMod val="115000"/>
                  </a:srgbClr>
                </a:gs>
                <a:gs pos="100000">
                  <a:srgbClr val="B1F7BB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0"/>
            <c:invertIfNegative val="0"/>
            <c:bubble3D val="0"/>
          </c:dPt>
          <c:dLbls>
            <c:dLbl>
              <c:idx val="0"/>
              <c:layout>
                <c:manualLayout>
                  <c:x val="-4.5433542677810433E-2"/>
                  <c:y val="-2.102846132504055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0" sourceLinked="0"/>
            <c:txPr>
              <a:bodyPr/>
              <a:lstStyle/>
              <a:p>
                <a:pPr>
                  <a:defRPr sz="14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'бюджетные назначения (2)'!$B$1</c:f>
              <c:numCache>
                <c:formatCode>General</c:formatCode>
                <c:ptCount val="1"/>
              </c:numCache>
            </c:numRef>
          </c:cat>
          <c:val>
            <c:numRef>
              <c:f>'бюджетные назначения (2)'!$B$3</c:f>
              <c:numCache>
                <c:formatCode>##,#0\,0,,,</c:formatCode>
                <c:ptCount val="1"/>
                <c:pt idx="0">
                  <c:v>28089515550.889999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8608128"/>
        <c:axId val="108614016"/>
      </c:barChart>
      <c:catAx>
        <c:axId val="10860812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0861401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08614016"/>
        <c:scaling>
          <c:orientation val="minMax"/>
          <c:max val="70000000000"/>
          <c:min val="0"/>
        </c:scaling>
        <c:delete val="0"/>
        <c:axPos val="b"/>
        <c:numFmt formatCode="#,##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08608128"/>
        <c:crosses val="autoZero"/>
        <c:crossBetween val="between"/>
        <c:dispUnits>
          <c:builtInUnit val="billions"/>
        </c:dispUnits>
      </c:valAx>
      <c:spPr>
        <a:noFill/>
        <a:ln w="25400">
          <a:noFill/>
        </a:ln>
      </c:spPr>
    </c:plotArea>
    <c:legend>
      <c:legendPos val="b"/>
      <c:legendEntry>
        <c:idx val="0"/>
        <c:txPr>
          <a:bodyPr/>
          <a:lstStyle/>
          <a:p>
            <a: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10324856228592269"/>
          <c:y val="0.81489670620715948"/>
          <c:w val="0.86056756591675476"/>
          <c:h val="0.17213305894988756"/>
        </c:manualLayout>
      </c:layout>
      <c:overlay val="0"/>
      <c:txPr>
        <a:bodyPr/>
        <a:lstStyle/>
        <a:p>
          <a:pPr>
            <a:defRPr sz="14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поступления доходов от размещения средств на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банковских депозитах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млрд.руб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 2015 г. )</a:t>
            </a:r>
          </a:p>
        </c:rich>
      </c:tx>
      <c:layout>
        <c:manualLayout>
          <c:xMode val="edge"/>
          <c:yMode val="edge"/>
          <c:x val="0.16187272490598731"/>
          <c:y val="1.145556329160247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2.7398226886534587E-2"/>
          <c:y val="9.3846085172442861E-2"/>
          <c:w val="0.95730032478887839"/>
          <c:h val="0.79960024269798158"/>
        </c:manualLayout>
      </c:layout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5">
                    <a:shade val="51000"/>
                    <a:satMod val="130000"/>
                  </a:schemeClr>
                </a:gs>
                <a:gs pos="8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5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Pt>
            <c:idx val="8"/>
            <c:invertIfNegative val="0"/>
            <c:bubble3D val="0"/>
          </c:dPt>
          <c:dPt>
            <c:idx val="9"/>
            <c:invertIfNegative val="0"/>
            <c:bubble3D val="0"/>
          </c:dPt>
          <c:dPt>
            <c:idx val="10"/>
            <c:invertIfNegative val="0"/>
            <c:bubble3D val="0"/>
          </c:dPt>
          <c:dLbls>
            <c:numFmt formatCode="#,##0.00" sourceLinked="0"/>
            <c:txPr>
              <a:bodyPr rot="-840000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'гр-дек(цел.ор)'!$M$90:$M$101</c:f>
              <c:strCache>
                <c:ptCount val="12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</c:strCache>
            </c:strRef>
          </c:cat>
          <c:val>
            <c:numRef>
              <c:f>'гр-дек(цел.ор)'!$N$90:$N$101</c:f>
              <c:numCache>
                <c:formatCode>##,#0\,0_ ;\-##,#0\,0\ </c:formatCode>
                <c:ptCount val="12"/>
                <c:pt idx="0">
                  <c:v>3.6487220416599997</c:v>
                </c:pt>
                <c:pt idx="1">
                  <c:v>13.639989786580001</c:v>
                </c:pt>
                <c:pt idx="2">
                  <c:v>4.5536873429800009</c:v>
                </c:pt>
                <c:pt idx="3">
                  <c:v>5.2828584195322117</c:v>
                </c:pt>
                <c:pt idx="4">
                  <c:v>2.8817268219100001</c:v>
                </c:pt>
                <c:pt idx="5">
                  <c:v>1.6516703780599999</c:v>
                </c:pt>
                <c:pt idx="6">
                  <c:v>2.82728355336</c:v>
                </c:pt>
                <c:pt idx="7">
                  <c:v>2.5163117020500003</c:v>
                </c:pt>
                <c:pt idx="8">
                  <c:v>4.9103254410500004</c:v>
                </c:pt>
                <c:pt idx="9">
                  <c:v>7.0390067369399993</c:v>
                </c:pt>
                <c:pt idx="10">
                  <c:v>11.25414026849</c:v>
                </c:pt>
                <c:pt idx="11">
                  <c:v>8.3214439862400003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08688512"/>
        <c:axId val="108690048"/>
      </c:barChart>
      <c:catAx>
        <c:axId val="1086885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780000" vert="horz"/>
          <a:lstStyle/>
          <a:p>
            <a:pPr>
              <a:defRPr sz="800"/>
            </a:pPr>
            <a:endParaRPr lang="ru-RU"/>
          </a:p>
        </c:txPr>
        <c:crossAx val="108690048"/>
        <c:crosses val="autoZero"/>
        <c:auto val="1"/>
        <c:lblAlgn val="ctr"/>
        <c:lblOffset val="10"/>
        <c:noMultiLvlLbl val="0"/>
      </c:catAx>
      <c:valAx>
        <c:axId val="108690048"/>
        <c:scaling>
          <c:orientation val="minMax"/>
        </c:scaling>
        <c:delete val="1"/>
        <c:axPos val="l"/>
        <c:numFmt formatCode="0" sourceLinked="0"/>
        <c:majorTickMark val="out"/>
        <c:minorTickMark val="none"/>
        <c:tickLblPos val="nextTo"/>
        <c:crossAx val="10868851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FEA4F0F-A81E-4E9B-98F9-13BC89576A4B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BEFCCD31-B1B5-41A6-A671-8DC58AA27B47}">
      <dgm:prSet phldrT="[Текст]" custT="1"/>
      <dgm:spPr/>
      <dgm:t>
        <a:bodyPr/>
        <a:lstStyle/>
        <a:p>
          <a:r>
            <a:rPr lang="ru-RU" sz="1600" dirty="0" smtClean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5 Уполномоченных организаций </a:t>
          </a:r>
        </a:p>
        <a:p>
          <a:r>
            <a:rPr lang="ru-RU" sz="1600" dirty="0" smtClean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– </a:t>
          </a:r>
          <a:r>
            <a: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менее 99%</a:t>
          </a:r>
          <a:r>
            <a:rPr lang="ru-RU" sz="1600" dirty="0" smtClean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endParaRPr lang="ru-RU" sz="1600" dirty="0"/>
        </a:p>
      </dgm:t>
    </dgm:pt>
    <dgm:pt modelId="{F4C84090-5ECE-4C0D-AA3E-D7EEE2D85995}" type="parTrans" cxnId="{66642F1D-BEAE-4851-A429-577B8B568231}">
      <dgm:prSet/>
      <dgm:spPr/>
      <dgm:t>
        <a:bodyPr/>
        <a:lstStyle/>
        <a:p>
          <a:endParaRPr lang="ru-RU"/>
        </a:p>
      </dgm:t>
    </dgm:pt>
    <dgm:pt modelId="{F7656992-3C9D-4A13-9C55-D91837BA1D1B}" type="sibTrans" cxnId="{66642F1D-BEAE-4851-A429-577B8B568231}">
      <dgm:prSet/>
      <dgm:spPr/>
      <dgm:t>
        <a:bodyPr/>
        <a:lstStyle/>
        <a:p>
          <a:endParaRPr lang="ru-RU"/>
        </a:p>
      </dgm:t>
    </dgm:pt>
    <dgm:pt modelId="{2F785AE6-A5B8-48A2-A778-8533528C4539}">
      <dgm:prSet custT="1"/>
      <dgm:spPr/>
      <dgm:t>
        <a:bodyPr/>
        <a:lstStyle/>
        <a:p>
          <a:endParaRPr lang="ru-RU" sz="1600" dirty="0" smtClean="0">
            <a:solidFill>
              <a:schemeClr val="tx1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  <a:p>
          <a:r>
            <a:rPr lang="ru-RU" sz="1600" dirty="0" smtClean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96 Уполномоченных организаций – </a:t>
          </a:r>
          <a:r>
            <a: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100%</a:t>
          </a:r>
          <a:r>
            <a:rPr lang="ru-RU" sz="1600" dirty="0" smtClean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/>
          </a:r>
          <a:br>
            <a:rPr lang="ru-RU" sz="1600" dirty="0" smtClean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</a:br>
          <a:endParaRPr lang="ru-RU" sz="1600" dirty="0" smtClean="0">
            <a:solidFill>
              <a:schemeClr val="tx1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10D56B71-9763-488C-A13D-77F091DC9C46}" type="parTrans" cxnId="{04D701AD-15B3-4EC7-8ADF-2D31ADEA3D6A}">
      <dgm:prSet/>
      <dgm:spPr/>
      <dgm:t>
        <a:bodyPr/>
        <a:lstStyle/>
        <a:p>
          <a:endParaRPr lang="ru-RU"/>
        </a:p>
      </dgm:t>
    </dgm:pt>
    <dgm:pt modelId="{1E72A218-C302-44F0-BBAA-1A3487F1ECF9}" type="sibTrans" cxnId="{04D701AD-15B3-4EC7-8ADF-2D31ADEA3D6A}">
      <dgm:prSet/>
      <dgm:spPr/>
      <dgm:t>
        <a:bodyPr/>
        <a:lstStyle/>
        <a:p>
          <a:endParaRPr lang="ru-RU"/>
        </a:p>
      </dgm:t>
    </dgm:pt>
    <dgm:pt modelId="{CFCE3C87-C883-4321-9E4F-B7F5998B4A95}">
      <dgm:prSet custT="1"/>
      <dgm:spPr/>
      <dgm:t>
        <a:bodyPr/>
        <a:lstStyle/>
        <a:p>
          <a:r>
            <a:rPr lang="ru-RU" sz="1600" dirty="0" smtClean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7 Уполномоченных организаций – </a:t>
          </a:r>
          <a:r>
            <a: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99-99,9%</a:t>
          </a:r>
          <a:r>
            <a:rPr lang="ru-RU" sz="1600" dirty="0" smtClean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</a:p>
      </dgm:t>
    </dgm:pt>
    <dgm:pt modelId="{ECF03C7B-4207-4D01-B3A4-4B0D4BA77724}" type="parTrans" cxnId="{68638D43-B40D-4867-8BC4-7E28D99E4216}">
      <dgm:prSet/>
      <dgm:spPr/>
      <dgm:t>
        <a:bodyPr/>
        <a:lstStyle/>
        <a:p>
          <a:endParaRPr lang="ru-RU"/>
        </a:p>
      </dgm:t>
    </dgm:pt>
    <dgm:pt modelId="{66D46230-9EA4-4572-BD59-47954C4375DC}" type="sibTrans" cxnId="{68638D43-B40D-4867-8BC4-7E28D99E4216}">
      <dgm:prSet/>
      <dgm:spPr/>
      <dgm:t>
        <a:bodyPr/>
        <a:lstStyle/>
        <a:p>
          <a:endParaRPr lang="ru-RU"/>
        </a:p>
      </dgm:t>
    </dgm:pt>
    <dgm:pt modelId="{F893398E-5FE6-480B-A682-6F00138D2EEE}" type="pres">
      <dgm:prSet presAssocID="{9FEA4F0F-A81E-4E9B-98F9-13BC89576A4B}" presName="compositeShape" presStyleCnt="0">
        <dgm:presLayoutVars>
          <dgm:dir/>
          <dgm:resizeHandles/>
        </dgm:presLayoutVars>
      </dgm:prSet>
      <dgm:spPr/>
    </dgm:pt>
    <dgm:pt modelId="{E1F64D75-1CBC-4237-98E8-827561767ACA}" type="pres">
      <dgm:prSet presAssocID="{9FEA4F0F-A81E-4E9B-98F9-13BC89576A4B}" presName="pyramid" presStyleLbl="node1" presStyleIdx="0" presStyleCnt="1" custScaleX="117555" custScaleY="100000" custLinFactNeighborX="-49120" custLinFactNeighborY="-2993"/>
      <dgm:spPr/>
      <dgm:t>
        <a:bodyPr/>
        <a:lstStyle/>
        <a:p>
          <a:endParaRPr lang="ru-RU"/>
        </a:p>
      </dgm:t>
    </dgm:pt>
    <dgm:pt modelId="{077A8D0F-538C-4293-9DD9-325AD8BDC123}" type="pres">
      <dgm:prSet presAssocID="{9FEA4F0F-A81E-4E9B-98F9-13BC89576A4B}" presName="theList" presStyleCnt="0"/>
      <dgm:spPr/>
    </dgm:pt>
    <dgm:pt modelId="{12FD772F-7AD8-4AAA-8ACC-A6286D5AA580}" type="pres">
      <dgm:prSet presAssocID="{2F785AE6-A5B8-48A2-A778-8533528C4539}" presName="aNode" presStyleLbl="fgAcc1" presStyleIdx="0" presStyleCnt="3" custScaleX="258606" custScaleY="60498" custLinFactNeighborX="28269" custLinFactNeighborY="-239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BA9B2C-07E4-472A-890A-BA3CF8E3EC24}" type="pres">
      <dgm:prSet presAssocID="{2F785AE6-A5B8-48A2-A778-8533528C4539}" presName="aSpace" presStyleCnt="0"/>
      <dgm:spPr/>
    </dgm:pt>
    <dgm:pt modelId="{B5FF53F4-368C-416F-9774-DF54644B47AC}" type="pres">
      <dgm:prSet presAssocID="{CFCE3C87-C883-4321-9E4F-B7F5998B4A95}" presName="aNode" presStyleLbl="fgAcc1" presStyleIdx="1" presStyleCnt="3" custScaleX="238958" custScaleY="58269" custLinFactNeighborX="39533" custLinFactNeighborY="70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5F1EA7-95A2-4635-A98D-1EA300A27365}" type="pres">
      <dgm:prSet presAssocID="{CFCE3C87-C883-4321-9E4F-B7F5998B4A95}" presName="aSpace" presStyleCnt="0"/>
      <dgm:spPr/>
    </dgm:pt>
    <dgm:pt modelId="{D87D1642-6BE7-47DD-B4C7-33C92B816E24}" type="pres">
      <dgm:prSet presAssocID="{BEFCCD31-B1B5-41A6-A671-8DC58AA27B47}" presName="aNode" presStyleLbl="fgAcc1" presStyleIdx="2" presStyleCnt="3" custScaleX="210743" custScaleY="61730" custLinFactNeighborX="55398" custLinFactNeighborY="86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511E8F-E4DB-42CB-A8D3-390E1AF03D13}" type="pres">
      <dgm:prSet presAssocID="{BEFCCD31-B1B5-41A6-A671-8DC58AA27B47}" presName="aSpace" presStyleCnt="0"/>
      <dgm:spPr/>
    </dgm:pt>
  </dgm:ptLst>
  <dgm:cxnLst>
    <dgm:cxn modelId="{68638D43-B40D-4867-8BC4-7E28D99E4216}" srcId="{9FEA4F0F-A81E-4E9B-98F9-13BC89576A4B}" destId="{CFCE3C87-C883-4321-9E4F-B7F5998B4A95}" srcOrd="1" destOrd="0" parTransId="{ECF03C7B-4207-4D01-B3A4-4B0D4BA77724}" sibTransId="{66D46230-9EA4-4572-BD59-47954C4375DC}"/>
    <dgm:cxn modelId="{31F4A8D1-43B5-4845-A4BB-FF3D339820D3}" type="presOf" srcId="{2F785AE6-A5B8-48A2-A778-8533528C4539}" destId="{12FD772F-7AD8-4AAA-8ACC-A6286D5AA580}" srcOrd="0" destOrd="0" presId="urn:microsoft.com/office/officeart/2005/8/layout/pyramid2"/>
    <dgm:cxn modelId="{66642F1D-BEAE-4851-A429-577B8B568231}" srcId="{9FEA4F0F-A81E-4E9B-98F9-13BC89576A4B}" destId="{BEFCCD31-B1B5-41A6-A671-8DC58AA27B47}" srcOrd="2" destOrd="0" parTransId="{F4C84090-5ECE-4C0D-AA3E-D7EEE2D85995}" sibTransId="{F7656992-3C9D-4A13-9C55-D91837BA1D1B}"/>
    <dgm:cxn modelId="{9D4C3517-F8A5-4F79-AF45-EC9497F756FE}" type="presOf" srcId="{9FEA4F0F-A81E-4E9B-98F9-13BC89576A4B}" destId="{F893398E-5FE6-480B-A682-6F00138D2EEE}" srcOrd="0" destOrd="0" presId="urn:microsoft.com/office/officeart/2005/8/layout/pyramid2"/>
    <dgm:cxn modelId="{014D2B38-701B-443F-8B2C-484C77D0BB55}" type="presOf" srcId="{CFCE3C87-C883-4321-9E4F-B7F5998B4A95}" destId="{B5FF53F4-368C-416F-9774-DF54644B47AC}" srcOrd="0" destOrd="0" presId="urn:microsoft.com/office/officeart/2005/8/layout/pyramid2"/>
    <dgm:cxn modelId="{9BD0DD86-AE05-4995-ADF6-358D41381258}" type="presOf" srcId="{BEFCCD31-B1B5-41A6-A671-8DC58AA27B47}" destId="{D87D1642-6BE7-47DD-B4C7-33C92B816E24}" srcOrd="0" destOrd="0" presId="urn:microsoft.com/office/officeart/2005/8/layout/pyramid2"/>
    <dgm:cxn modelId="{04D701AD-15B3-4EC7-8ADF-2D31ADEA3D6A}" srcId="{9FEA4F0F-A81E-4E9B-98F9-13BC89576A4B}" destId="{2F785AE6-A5B8-48A2-A778-8533528C4539}" srcOrd="0" destOrd="0" parTransId="{10D56B71-9763-488C-A13D-77F091DC9C46}" sibTransId="{1E72A218-C302-44F0-BBAA-1A3487F1ECF9}"/>
    <dgm:cxn modelId="{7209295F-0790-4ED2-9654-A4A8ED80B542}" type="presParOf" srcId="{F893398E-5FE6-480B-A682-6F00138D2EEE}" destId="{E1F64D75-1CBC-4237-98E8-827561767ACA}" srcOrd="0" destOrd="0" presId="urn:microsoft.com/office/officeart/2005/8/layout/pyramid2"/>
    <dgm:cxn modelId="{BBF95D88-7455-4586-8AC9-12A796DE1654}" type="presParOf" srcId="{F893398E-5FE6-480B-A682-6F00138D2EEE}" destId="{077A8D0F-538C-4293-9DD9-325AD8BDC123}" srcOrd="1" destOrd="0" presId="urn:microsoft.com/office/officeart/2005/8/layout/pyramid2"/>
    <dgm:cxn modelId="{0C1E7690-D128-4E24-965E-9751F13F5429}" type="presParOf" srcId="{077A8D0F-538C-4293-9DD9-325AD8BDC123}" destId="{12FD772F-7AD8-4AAA-8ACC-A6286D5AA580}" srcOrd="0" destOrd="0" presId="urn:microsoft.com/office/officeart/2005/8/layout/pyramid2"/>
    <dgm:cxn modelId="{565A7F12-B16B-43EB-87DE-B1B1267B4534}" type="presParOf" srcId="{077A8D0F-538C-4293-9DD9-325AD8BDC123}" destId="{F4BA9B2C-07E4-472A-890A-BA3CF8E3EC24}" srcOrd="1" destOrd="0" presId="urn:microsoft.com/office/officeart/2005/8/layout/pyramid2"/>
    <dgm:cxn modelId="{8C2CF996-30A6-4372-AA97-B56E6A134C04}" type="presParOf" srcId="{077A8D0F-538C-4293-9DD9-325AD8BDC123}" destId="{B5FF53F4-368C-416F-9774-DF54644B47AC}" srcOrd="2" destOrd="0" presId="urn:microsoft.com/office/officeart/2005/8/layout/pyramid2"/>
    <dgm:cxn modelId="{B12720E7-296C-439F-8733-A3CCFE986DCD}" type="presParOf" srcId="{077A8D0F-538C-4293-9DD9-325AD8BDC123}" destId="{235F1EA7-95A2-4635-A98D-1EA300A27365}" srcOrd="3" destOrd="0" presId="urn:microsoft.com/office/officeart/2005/8/layout/pyramid2"/>
    <dgm:cxn modelId="{5DCBB002-5C3C-4445-817E-A347F3E816F2}" type="presParOf" srcId="{077A8D0F-538C-4293-9DD9-325AD8BDC123}" destId="{D87D1642-6BE7-47DD-B4C7-33C92B816E24}" srcOrd="4" destOrd="0" presId="urn:microsoft.com/office/officeart/2005/8/layout/pyramid2"/>
    <dgm:cxn modelId="{920E628D-9DF2-480B-B915-E0F9DB87A774}" type="presParOf" srcId="{077A8D0F-538C-4293-9DD9-325AD8BDC123}" destId="{1D511E8F-E4DB-42CB-A8D3-390E1AF03D13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D7A4A3D-4118-43CC-8197-E712D7591A5B}" type="doc">
      <dgm:prSet loTypeId="urn:microsoft.com/office/officeart/2005/8/layout/bProcess3" loCatId="process" qsTypeId="urn:microsoft.com/office/officeart/2005/8/quickstyle/3d2" qsCatId="3D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635C8E70-00F7-4E2B-95F8-E7BF7E3B2974}">
      <dgm:prSet phldrT="[Текст]" custT="1"/>
      <dgm:spPr/>
      <dgm:t>
        <a:bodyPr/>
        <a:lstStyle/>
        <a:p>
          <a:r>
            <a:rPr lang="ru-RU" sz="2100" b="1" dirty="0" smtClean="0"/>
            <a:t>Бюджетные проектировки </a:t>
          </a:r>
          <a:r>
            <a:rPr lang="ru-RU" sz="1400" b="1" i="1" dirty="0" smtClean="0">
              <a:solidFill>
                <a:schemeClr val="tx1"/>
              </a:solidFill>
            </a:rPr>
            <a:t>(МФ РФ)</a:t>
          </a:r>
          <a:endParaRPr lang="ru-RU" sz="1400" b="1" i="1" dirty="0">
            <a:solidFill>
              <a:schemeClr val="tx1"/>
            </a:solidFill>
          </a:endParaRPr>
        </a:p>
      </dgm:t>
    </dgm:pt>
    <dgm:pt modelId="{327B8EA8-EB15-4C25-B2A2-627709EE1751}" type="parTrans" cxnId="{6CDB665E-F2A6-4B6E-8869-9FA0B99916A4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6057FED9-AF73-49B1-8B14-26E4A28F0850}" type="sibTrans" cxnId="{6CDB665E-F2A6-4B6E-8869-9FA0B99916A4}">
      <dgm:prSet>
        <dgm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88DA140C-17DC-4B6C-9538-4FF7E79B2CED}">
      <dgm:prSet phldrT="[Текст]" custT="1"/>
      <dgm:spPr/>
      <dgm:t>
        <a:bodyPr/>
        <a:lstStyle/>
        <a:p>
          <a:r>
            <a:rPr lang="ru-RU" sz="1800" b="1" dirty="0" smtClean="0"/>
            <a:t>Прогнозы по расходам </a:t>
          </a:r>
          <a:r>
            <a:rPr lang="ru-RU" sz="1400" b="1" i="1" dirty="0" smtClean="0">
              <a:solidFill>
                <a:schemeClr val="tx1"/>
              </a:solidFill>
            </a:rPr>
            <a:t>(ГРБС)</a:t>
          </a:r>
          <a:endParaRPr lang="ru-RU" sz="1400" b="1" i="1" dirty="0">
            <a:solidFill>
              <a:schemeClr val="tx1"/>
            </a:solidFill>
          </a:endParaRPr>
        </a:p>
      </dgm:t>
    </dgm:pt>
    <dgm:pt modelId="{A70B0FE1-0AC6-4AEC-8EE9-B5467A913A18}" type="parTrans" cxnId="{D76CD15D-5300-4DB7-B8B3-590D942C8441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9CCE44B6-0366-47E4-8918-B80FFABBB28F}" type="sibTrans" cxnId="{D76CD15D-5300-4DB7-B8B3-590D942C8441}">
      <dgm:prSet>
        <dgm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F79F9B93-F57F-4F3B-835C-8897AB8B7F72}">
      <dgm:prSet phldrT="[Текст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ru-RU" sz="1800" b="1" dirty="0" smtClean="0"/>
            <a:t>Информация о состоянии ЕКС </a:t>
          </a:r>
          <a:r>
            <a:rPr lang="ru-RU" sz="1400" b="1" i="1" dirty="0" smtClean="0">
              <a:solidFill>
                <a:schemeClr val="tx1"/>
              </a:solidFill>
            </a:rPr>
            <a:t>(ФК)</a:t>
          </a:r>
          <a:endParaRPr lang="ru-RU" sz="1400" b="1" i="1" dirty="0">
            <a:solidFill>
              <a:schemeClr val="tx1"/>
            </a:solidFill>
          </a:endParaRPr>
        </a:p>
      </dgm:t>
    </dgm:pt>
    <dgm:pt modelId="{337A32E6-BA4F-4D3A-9278-C70B253DF932}" type="parTrans" cxnId="{26FE5D3B-9E66-4138-92B2-D79D8BD3C60E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BADFD270-D38B-47C0-A57C-B0BC97927E69}" type="sibTrans" cxnId="{26FE5D3B-9E66-4138-92B2-D79D8BD3C60E}">
      <dgm:prSet>
        <dgm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9EDA590A-AEA6-43FA-A07C-28D4D95D217D}">
      <dgm:prSet phldrT="[Текст]" custT="1"/>
      <dgm:spPr/>
      <dgm:t>
        <a:bodyPr/>
        <a:lstStyle/>
        <a:p>
          <a:r>
            <a:rPr lang="ru-RU" sz="1800" b="1" dirty="0" smtClean="0"/>
            <a:t>Формирование и </a:t>
          </a:r>
          <a:r>
            <a:rPr lang="ru-RU" sz="1800" b="1" i="0" u="none" dirty="0" smtClean="0">
              <a:solidFill>
                <a:schemeClr val="bg1"/>
              </a:solidFill>
            </a:rPr>
            <a:t>утверждение ПОФР </a:t>
          </a:r>
          <a:r>
            <a:rPr lang="ru-RU" sz="1400" b="1" i="1" dirty="0" smtClean="0">
              <a:solidFill>
                <a:schemeClr val="tx1"/>
              </a:solidFill>
            </a:rPr>
            <a:t>(МФ РФ)</a:t>
          </a:r>
          <a:endParaRPr lang="ru-RU" sz="1400" b="1" i="1" dirty="0">
            <a:solidFill>
              <a:schemeClr val="tx1"/>
            </a:solidFill>
          </a:endParaRPr>
        </a:p>
      </dgm:t>
    </dgm:pt>
    <dgm:pt modelId="{DB7671A3-1DB0-4A16-8D6D-25AA8EC06A81}" type="parTrans" cxnId="{AD2939FD-A173-4260-B376-0109DD628DDB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AD9ADD71-FBD3-4866-AAB1-F006B8DB361D}" type="sibTrans" cxnId="{AD2939FD-A173-4260-B376-0109DD628DDB}">
      <dgm:prSet>
        <dgm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F1A14E24-5879-45AA-B9DE-970DCC7F3BA4}">
      <dgm:prSet phldrT="[Текст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ru-RU" sz="1800" b="1" dirty="0" smtClean="0"/>
            <a:t>Доведение ПОФР </a:t>
          </a:r>
          <a:r>
            <a:rPr lang="ru-RU" sz="1400" b="1" i="1" dirty="0" smtClean="0">
              <a:solidFill>
                <a:schemeClr val="tx1"/>
              </a:solidFill>
            </a:rPr>
            <a:t>(МФ, МОУ ФК)</a:t>
          </a:r>
          <a:endParaRPr lang="ru-RU" sz="1400" b="1" i="1" dirty="0">
            <a:solidFill>
              <a:schemeClr val="tx1"/>
            </a:solidFill>
          </a:endParaRPr>
        </a:p>
      </dgm:t>
    </dgm:pt>
    <dgm:pt modelId="{5E66ADEC-51FB-41A7-8D54-AC64311D66C1}" type="parTrans" cxnId="{8253F011-49CF-466B-9E7B-F78E22BC7A63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CC827B15-4A19-4228-A2D7-C0230F89E085}" type="sibTrans" cxnId="{8253F011-49CF-466B-9E7B-F78E22BC7A63}">
      <dgm:prSet>
        <dgm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0C89245A-8883-4BAA-880D-857424D2B7B3}">
      <dgm:prSet phldrT="[Текст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ru-RU" sz="1800" b="1" dirty="0" smtClean="0"/>
            <a:t>Кассовый план с учетом ПОФР </a:t>
          </a:r>
          <a:r>
            <a:rPr lang="ru-RU" sz="1400" b="1" i="1" smtClean="0">
              <a:solidFill>
                <a:schemeClr val="tx1"/>
              </a:solidFill>
            </a:rPr>
            <a:t>(ФК)</a:t>
          </a:r>
          <a:endParaRPr lang="ru-RU" sz="1400" b="1" i="1" dirty="0">
            <a:solidFill>
              <a:schemeClr val="tx1"/>
            </a:solidFill>
          </a:endParaRPr>
        </a:p>
      </dgm:t>
    </dgm:pt>
    <dgm:pt modelId="{2CBBCDB5-0B42-4C61-A890-D3BED3595F00}" type="parTrans" cxnId="{4F1CF53F-025F-4621-978C-A78687F145EC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91825227-F62A-4AB0-8CC3-F0FF5779D639}" type="sibTrans" cxnId="{4F1CF53F-025F-4621-978C-A78687F145EC}">
      <dgm:prSet>
        <dgm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dgm:style>
      </dgm:prSet>
      <dgm:spPr>
        <a:solidFill>
          <a:schemeClr val="bg1"/>
        </a:solidFill>
        <a:ln>
          <a:solidFill>
            <a:schemeClr val="bg1"/>
          </a:solidFill>
        </a:ln>
        <a:scene3d>
          <a:camera prst="orthographicFront"/>
          <a:lightRig rig="threePt" dir="t">
            <a:rot lat="0" lon="0" rev="7500000"/>
          </a:lightRig>
        </a:scene3d>
      </dgm:spPr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5C6F739B-1EF2-4D00-915F-AEBCBDCD07FC}" type="pres">
      <dgm:prSet presAssocID="{CD7A4A3D-4118-43CC-8197-E712D7591A5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561849B-788A-4EC8-ABB2-62944A23B1AF}" type="pres">
      <dgm:prSet presAssocID="{635C8E70-00F7-4E2B-95F8-E7BF7E3B2974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018C36-452D-468D-A0AF-A08DF7017319}" type="pres">
      <dgm:prSet presAssocID="{6057FED9-AF73-49B1-8B14-26E4A28F0850}" presName="sibTrans" presStyleLbl="sibTrans1D1" presStyleIdx="0" presStyleCnt="5"/>
      <dgm:spPr/>
      <dgm:t>
        <a:bodyPr/>
        <a:lstStyle/>
        <a:p>
          <a:endParaRPr lang="ru-RU"/>
        </a:p>
      </dgm:t>
    </dgm:pt>
    <dgm:pt modelId="{15FEB00F-B1DD-4492-8122-F0B00FDA32BE}" type="pres">
      <dgm:prSet presAssocID="{6057FED9-AF73-49B1-8B14-26E4A28F0850}" presName="connectorText" presStyleLbl="sibTrans1D1" presStyleIdx="0" presStyleCnt="5"/>
      <dgm:spPr/>
      <dgm:t>
        <a:bodyPr/>
        <a:lstStyle/>
        <a:p>
          <a:endParaRPr lang="ru-RU"/>
        </a:p>
      </dgm:t>
    </dgm:pt>
    <dgm:pt modelId="{A2CDF97C-6E94-4438-A526-61BC44383D77}" type="pres">
      <dgm:prSet presAssocID="{88DA140C-17DC-4B6C-9538-4FF7E79B2CED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EFE626-E0D6-4551-BC74-4FD0EE955358}" type="pres">
      <dgm:prSet presAssocID="{9CCE44B6-0366-47E4-8918-B80FFABBB28F}" presName="sibTrans" presStyleLbl="sibTrans1D1" presStyleIdx="1" presStyleCnt="5"/>
      <dgm:spPr/>
      <dgm:t>
        <a:bodyPr/>
        <a:lstStyle/>
        <a:p>
          <a:endParaRPr lang="ru-RU"/>
        </a:p>
      </dgm:t>
    </dgm:pt>
    <dgm:pt modelId="{B861E383-F45C-4AEC-95C6-43F0ECD234FF}" type="pres">
      <dgm:prSet presAssocID="{9CCE44B6-0366-47E4-8918-B80FFABBB28F}" presName="connectorText" presStyleLbl="sibTrans1D1" presStyleIdx="1" presStyleCnt="5"/>
      <dgm:spPr/>
      <dgm:t>
        <a:bodyPr/>
        <a:lstStyle/>
        <a:p>
          <a:endParaRPr lang="ru-RU"/>
        </a:p>
      </dgm:t>
    </dgm:pt>
    <dgm:pt modelId="{8D821E64-16D2-4488-A4B8-A4FF62BEAF45}" type="pres">
      <dgm:prSet presAssocID="{F79F9B93-F57F-4F3B-835C-8897AB8B7F72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A82584-CA33-4055-9FA6-91D5F8345F9F}" type="pres">
      <dgm:prSet presAssocID="{BADFD270-D38B-47C0-A57C-B0BC97927E69}" presName="sibTrans" presStyleLbl="sibTrans1D1" presStyleIdx="2" presStyleCnt="5"/>
      <dgm:spPr/>
      <dgm:t>
        <a:bodyPr/>
        <a:lstStyle/>
        <a:p>
          <a:endParaRPr lang="ru-RU"/>
        </a:p>
      </dgm:t>
    </dgm:pt>
    <dgm:pt modelId="{DA16F8BB-5C6B-4660-9559-95A4A6BA91CF}" type="pres">
      <dgm:prSet presAssocID="{BADFD270-D38B-47C0-A57C-B0BC97927E69}" presName="connectorText" presStyleLbl="sibTrans1D1" presStyleIdx="2" presStyleCnt="5"/>
      <dgm:spPr/>
      <dgm:t>
        <a:bodyPr/>
        <a:lstStyle/>
        <a:p>
          <a:endParaRPr lang="ru-RU"/>
        </a:p>
      </dgm:t>
    </dgm:pt>
    <dgm:pt modelId="{254DA375-06E0-4A65-9DA8-4CD54E6678C5}" type="pres">
      <dgm:prSet presAssocID="{9EDA590A-AEA6-43FA-A07C-28D4D95D217D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38DB9F-88BB-4FA7-9F72-F59783C3083D}" type="pres">
      <dgm:prSet presAssocID="{AD9ADD71-FBD3-4866-AAB1-F006B8DB361D}" presName="sibTrans" presStyleLbl="sibTrans1D1" presStyleIdx="3" presStyleCnt="5"/>
      <dgm:spPr/>
      <dgm:t>
        <a:bodyPr/>
        <a:lstStyle/>
        <a:p>
          <a:endParaRPr lang="ru-RU"/>
        </a:p>
      </dgm:t>
    </dgm:pt>
    <dgm:pt modelId="{40E7F519-4FAE-4812-B065-07736C15ACAB}" type="pres">
      <dgm:prSet presAssocID="{AD9ADD71-FBD3-4866-AAB1-F006B8DB361D}" presName="connectorText" presStyleLbl="sibTrans1D1" presStyleIdx="3" presStyleCnt="5"/>
      <dgm:spPr/>
      <dgm:t>
        <a:bodyPr/>
        <a:lstStyle/>
        <a:p>
          <a:endParaRPr lang="ru-RU"/>
        </a:p>
      </dgm:t>
    </dgm:pt>
    <dgm:pt modelId="{27F12C8C-59F5-4701-B6D7-3CF452A073EA}" type="pres">
      <dgm:prSet presAssocID="{F1A14E24-5879-45AA-B9DE-970DCC7F3BA4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23ED7E-A0FF-48AF-A1C4-D9B56CA2FFE4}" type="pres">
      <dgm:prSet presAssocID="{CC827B15-4A19-4228-A2D7-C0230F89E085}" presName="sibTrans" presStyleLbl="sibTrans1D1" presStyleIdx="4" presStyleCnt="5"/>
      <dgm:spPr/>
      <dgm:t>
        <a:bodyPr/>
        <a:lstStyle/>
        <a:p>
          <a:endParaRPr lang="ru-RU"/>
        </a:p>
      </dgm:t>
    </dgm:pt>
    <dgm:pt modelId="{EAAA2F13-C313-4756-8A90-CAAFA3A0C195}" type="pres">
      <dgm:prSet presAssocID="{CC827B15-4A19-4228-A2D7-C0230F89E085}" presName="connectorText" presStyleLbl="sibTrans1D1" presStyleIdx="4" presStyleCnt="5"/>
      <dgm:spPr/>
      <dgm:t>
        <a:bodyPr/>
        <a:lstStyle/>
        <a:p>
          <a:endParaRPr lang="ru-RU"/>
        </a:p>
      </dgm:t>
    </dgm:pt>
    <dgm:pt modelId="{026310F2-5505-4696-8927-E371AE6BEB67}" type="pres">
      <dgm:prSet presAssocID="{0C89245A-8883-4BAA-880D-857424D2B7B3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CB42470-D4D0-4F1B-BE08-ACF1EC72A948}" type="presOf" srcId="{635C8E70-00F7-4E2B-95F8-E7BF7E3B2974}" destId="{F561849B-788A-4EC8-ABB2-62944A23B1AF}" srcOrd="0" destOrd="0" presId="urn:microsoft.com/office/officeart/2005/8/layout/bProcess3"/>
    <dgm:cxn modelId="{D76CD15D-5300-4DB7-B8B3-590D942C8441}" srcId="{CD7A4A3D-4118-43CC-8197-E712D7591A5B}" destId="{88DA140C-17DC-4B6C-9538-4FF7E79B2CED}" srcOrd="1" destOrd="0" parTransId="{A70B0FE1-0AC6-4AEC-8EE9-B5467A913A18}" sibTransId="{9CCE44B6-0366-47E4-8918-B80FFABBB28F}"/>
    <dgm:cxn modelId="{301BD2FA-5413-4547-842B-D1437635E9D3}" type="presOf" srcId="{6057FED9-AF73-49B1-8B14-26E4A28F0850}" destId="{15FEB00F-B1DD-4492-8122-F0B00FDA32BE}" srcOrd="1" destOrd="0" presId="urn:microsoft.com/office/officeart/2005/8/layout/bProcess3"/>
    <dgm:cxn modelId="{60056504-3AE0-4C57-A50E-288A358690A8}" type="presOf" srcId="{0C89245A-8883-4BAA-880D-857424D2B7B3}" destId="{026310F2-5505-4696-8927-E371AE6BEB67}" srcOrd="0" destOrd="0" presId="urn:microsoft.com/office/officeart/2005/8/layout/bProcess3"/>
    <dgm:cxn modelId="{AD2939FD-A173-4260-B376-0109DD628DDB}" srcId="{CD7A4A3D-4118-43CC-8197-E712D7591A5B}" destId="{9EDA590A-AEA6-43FA-A07C-28D4D95D217D}" srcOrd="3" destOrd="0" parTransId="{DB7671A3-1DB0-4A16-8D6D-25AA8EC06A81}" sibTransId="{AD9ADD71-FBD3-4866-AAB1-F006B8DB361D}"/>
    <dgm:cxn modelId="{8253F011-49CF-466B-9E7B-F78E22BC7A63}" srcId="{CD7A4A3D-4118-43CC-8197-E712D7591A5B}" destId="{F1A14E24-5879-45AA-B9DE-970DCC7F3BA4}" srcOrd="4" destOrd="0" parTransId="{5E66ADEC-51FB-41A7-8D54-AC64311D66C1}" sibTransId="{CC827B15-4A19-4228-A2D7-C0230F89E085}"/>
    <dgm:cxn modelId="{FB701186-AFAD-4B06-83E2-187719DB281C}" type="presOf" srcId="{88DA140C-17DC-4B6C-9538-4FF7E79B2CED}" destId="{A2CDF97C-6E94-4438-A526-61BC44383D77}" srcOrd="0" destOrd="0" presId="urn:microsoft.com/office/officeart/2005/8/layout/bProcess3"/>
    <dgm:cxn modelId="{98805C07-3CF0-42EE-B4BC-63BE6E761168}" type="presOf" srcId="{9CCE44B6-0366-47E4-8918-B80FFABBB28F}" destId="{B861E383-F45C-4AEC-95C6-43F0ECD234FF}" srcOrd="1" destOrd="0" presId="urn:microsoft.com/office/officeart/2005/8/layout/bProcess3"/>
    <dgm:cxn modelId="{AB1DCEA7-41C6-40D8-AA34-EEDFAF3C5FAB}" type="presOf" srcId="{AD9ADD71-FBD3-4866-AAB1-F006B8DB361D}" destId="{6238DB9F-88BB-4FA7-9F72-F59783C3083D}" srcOrd="0" destOrd="0" presId="urn:microsoft.com/office/officeart/2005/8/layout/bProcess3"/>
    <dgm:cxn modelId="{F264E4D3-AA9C-4E4B-B9D1-20B4FAC831EF}" type="presOf" srcId="{AD9ADD71-FBD3-4866-AAB1-F006B8DB361D}" destId="{40E7F519-4FAE-4812-B065-07736C15ACAB}" srcOrd="1" destOrd="0" presId="urn:microsoft.com/office/officeart/2005/8/layout/bProcess3"/>
    <dgm:cxn modelId="{606DAA0B-A978-4BF0-A94B-E2D514A6E2F9}" type="presOf" srcId="{CD7A4A3D-4118-43CC-8197-E712D7591A5B}" destId="{5C6F739B-1EF2-4D00-915F-AEBCBDCD07FC}" srcOrd="0" destOrd="0" presId="urn:microsoft.com/office/officeart/2005/8/layout/bProcess3"/>
    <dgm:cxn modelId="{0B31589B-9A40-4711-B1AB-508C733C4042}" type="presOf" srcId="{9CCE44B6-0366-47E4-8918-B80FFABBB28F}" destId="{A7EFE626-E0D6-4551-BC74-4FD0EE955358}" srcOrd="0" destOrd="0" presId="urn:microsoft.com/office/officeart/2005/8/layout/bProcess3"/>
    <dgm:cxn modelId="{AE4CB799-44DB-4A89-A8B7-008F19A8CD8A}" type="presOf" srcId="{F1A14E24-5879-45AA-B9DE-970DCC7F3BA4}" destId="{27F12C8C-59F5-4701-B6D7-3CF452A073EA}" srcOrd="0" destOrd="0" presId="urn:microsoft.com/office/officeart/2005/8/layout/bProcess3"/>
    <dgm:cxn modelId="{6CDB665E-F2A6-4B6E-8869-9FA0B99916A4}" srcId="{CD7A4A3D-4118-43CC-8197-E712D7591A5B}" destId="{635C8E70-00F7-4E2B-95F8-E7BF7E3B2974}" srcOrd="0" destOrd="0" parTransId="{327B8EA8-EB15-4C25-B2A2-627709EE1751}" sibTransId="{6057FED9-AF73-49B1-8B14-26E4A28F0850}"/>
    <dgm:cxn modelId="{EE78CFA4-5E5D-45C7-8512-9A40CF379AEA}" type="presOf" srcId="{9EDA590A-AEA6-43FA-A07C-28D4D95D217D}" destId="{254DA375-06E0-4A65-9DA8-4CD54E6678C5}" srcOrd="0" destOrd="0" presId="urn:microsoft.com/office/officeart/2005/8/layout/bProcess3"/>
    <dgm:cxn modelId="{4F1CF53F-025F-4621-978C-A78687F145EC}" srcId="{CD7A4A3D-4118-43CC-8197-E712D7591A5B}" destId="{0C89245A-8883-4BAA-880D-857424D2B7B3}" srcOrd="5" destOrd="0" parTransId="{2CBBCDB5-0B42-4C61-A890-D3BED3595F00}" sibTransId="{91825227-F62A-4AB0-8CC3-F0FF5779D639}"/>
    <dgm:cxn modelId="{10E808F6-BF14-44FE-A2B5-12CAE9210A9E}" type="presOf" srcId="{6057FED9-AF73-49B1-8B14-26E4A28F0850}" destId="{99018C36-452D-468D-A0AF-A08DF7017319}" srcOrd="0" destOrd="0" presId="urn:microsoft.com/office/officeart/2005/8/layout/bProcess3"/>
    <dgm:cxn modelId="{0C33391E-ACAB-4F42-8A28-82963C51263E}" type="presOf" srcId="{BADFD270-D38B-47C0-A57C-B0BC97927E69}" destId="{DA16F8BB-5C6B-4660-9559-95A4A6BA91CF}" srcOrd="1" destOrd="0" presId="urn:microsoft.com/office/officeart/2005/8/layout/bProcess3"/>
    <dgm:cxn modelId="{26FE5D3B-9E66-4138-92B2-D79D8BD3C60E}" srcId="{CD7A4A3D-4118-43CC-8197-E712D7591A5B}" destId="{F79F9B93-F57F-4F3B-835C-8897AB8B7F72}" srcOrd="2" destOrd="0" parTransId="{337A32E6-BA4F-4D3A-9278-C70B253DF932}" sibTransId="{BADFD270-D38B-47C0-A57C-B0BC97927E69}"/>
    <dgm:cxn modelId="{B73D645A-A210-42F5-A0C0-58D1891A4BCD}" type="presOf" srcId="{F79F9B93-F57F-4F3B-835C-8897AB8B7F72}" destId="{8D821E64-16D2-4488-A4B8-A4FF62BEAF45}" srcOrd="0" destOrd="0" presId="urn:microsoft.com/office/officeart/2005/8/layout/bProcess3"/>
    <dgm:cxn modelId="{C0660876-AC32-42F6-9527-379C26CC4C62}" type="presOf" srcId="{BADFD270-D38B-47C0-A57C-B0BC97927E69}" destId="{EEA82584-CA33-4055-9FA6-91D5F8345F9F}" srcOrd="0" destOrd="0" presId="urn:microsoft.com/office/officeart/2005/8/layout/bProcess3"/>
    <dgm:cxn modelId="{ED459B8B-EDB0-422E-86FB-C9A47CE081C3}" type="presOf" srcId="{CC827B15-4A19-4228-A2D7-C0230F89E085}" destId="{EAAA2F13-C313-4756-8A90-CAAFA3A0C195}" srcOrd="1" destOrd="0" presId="urn:microsoft.com/office/officeart/2005/8/layout/bProcess3"/>
    <dgm:cxn modelId="{4717ED54-5D57-4762-86B1-A7FFD10E282A}" type="presOf" srcId="{CC827B15-4A19-4228-A2D7-C0230F89E085}" destId="{9C23ED7E-A0FF-48AF-A1C4-D9B56CA2FFE4}" srcOrd="0" destOrd="0" presId="urn:microsoft.com/office/officeart/2005/8/layout/bProcess3"/>
    <dgm:cxn modelId="{77959040-5252-43C3-BD7B-68AF7DFF06A2}" type="presParOf" srcId="{5C6F739B-1EF2-4D00-915F-AEBCBDCD07FC}" destId="{F561849B-788A-4EC8-ABB2-62944A23B1AF}" srcOrd="0" destOrd="0" presId="urn:microsoft.com/office/officeart/2005/8/layout/bProcess3"/>
    <dgm:cxn modelId="{94DFB92B-3869-417F-9519-26AFE9CA1C19}" type="presParOf" srcId="{5C6F739B-1EF2-4D00-915F-AEBCBDCD07FC}" destId="{99018C36-452D-468D-A0AF-A08DF7017319}" srcOrd="1" destOrd="0" presId="urn:microsoft.com/office/officeart/2005/8/layout/bProcess3"/>
    <dgm:cxn modelId="{9B34C6CC-E832-4B16-84D9-5C057C933107}" type="presParOf" srcId="{99018C36-452D-468D-A0AF-A08DF7017319}" destId="{15FEB00F-B1DD-4492-8122-F0B00FDA32BE}" srcOrd="0" destOrd="0" presId="urn:microsoft.com/office/officeart/2005/8/layout/bProcess3"/>
    <dgm:cxn modelId="{E381DC99-A032-452F-8E57-E6819D5013EE}" type="presParOf" srcId="{5C6F739B-1EF2-4D00-915F-AEBCBDCD07FC}" destId="{A2CDF97C-6E94-4438-A526-61BC44383D77}" srcOrd="2" destOrd="0" presId="urn:microsoft.com/office/officeart/2005/8/layout/bProcess3"/>
    <dgm:cxn modelId="{62A4D20C-02A7-4555-BC23-B9BAC78A6AD5}" type="presParOf" srcId="{5C6F739B-1EF2-4D00-915F-AEBCBDCD07FC}" destId="{A7EFE626-E0D6-4551-BC74-4FD0EE955358}" srcOrd="3" destOrd="0" presId="urn:microsoft.com/office/officeart/2005/8/layout/bProcess3"/>
    <dgm:cxn modelId="{1C085821-0C4C-42C1-9DD8-115AE43F3175}" type="presParOf" srcId="{A7EFE626-E0D6-4551-BC74-4FD0EE955358}" destId="{B861E383-F45C-4AEC-95C6-43F0ECD234FF}" srcOrd="0" destOrd="0" presId="urn:microsoft.com/office/officeart/2005/8/layout/bProcess3"/>
    <dgm:cxn modelId="{93E3103E-81C5-4F47-AE58-68FB87475F33}" type="presParOf" srcId="{5C6F739B-1EF2-4D00-915F-AEBCBDCD07FC}" destId="{8D821E64-16D2-4488-A4B8-A4FF62BEAF45}" srcOrd="4" destOrd="0" presId="urn:microsoft.com/office/officeart/2005/8/layout/bProcess3"/>
    <dgm:cxn modelId="{D35F2050-95AC-452A-A154-49C06F02BE3E}" type="presParOf" srcId="{5C6F739B-1EF2-4D00-915F-AEBCBDCD07FC}" destId="{EEA82584-CA33-4055-9FA6-91D5F8345F9F}" srcOrd="5" destOrd="0" presId="urn:microsoft.com/office/officeart/2005/8/layout/bProcess3"/>
    <dgm:cxn modelId="{A82A032F-79E5-4768-9733-CD1CAC9E45D2}" type="presParOf" srcId="{EEA82584-CA33-4055-9FA6-91D5F8345F9F}" destId="{DA16F8BB-5C6B-4660-9559-95A4A6BA91CF}" srcOrd="0" destOrd="0" presId="urn:microsoft.com/office/officeart/2005/8/layout/bProcess3"/>
    <dgm:cxn modelId="{4FD4B3F0-120D-48DB-9C6F-3F38B0BAD5E3}" type="presParOf" srcId="{5C6F739B-1EF2-4D00-915F-AEBCBDCD07FC}" destId="{254DA375-06E0-4A65-9DA8-4CD54E6678C5}" srcOrd="6" destOrd="0" presId="urn:microsoft.com/office/officeart/2005/8/layout/bProcess3"/>
    <dgm:cxn modelId="{C33FC611-62A4-4908-9BE4-06B8CFCA620F}" type="presParOf" srcId="{5C6F739B-1EF2-4D00-915F-AEBCBDCD07FC}" destId="{6238DB9F-88BB-4FA7-9F72-F59783C3083D}" srcOrd="7" destOrd="0" presId="urn:microsoft.com/office/officeart/2005/8/layout/bProcess3"/>
    <dgm:cxn modelId="{C8FF7F42-866A-44ED-B1BF-ECC03515998B}" type="presParOf" srcId="{6238DB9F-88BB-4FA7-9F72-F59783C3083D}" destId="{40E7F519-4FAE-4812-B065-07736C15ACAB}" srcOrd="0" destOrd="0" presId="urn:microsoft.com/office/officeart/2005/8/layout/bProcess3"/>
    <dgm:cxn modelId="{0301E7AC-0D13-4FC8-83C3-2F17AF964160}" type="presParOf" srcId="{5C6F739B-1EF2-4D00-915F-AEBCBDCD07FC}" destId="{27F12C8C-59F5-4701-B6D7-3CF452A073EA}" srcOrd="8" destOrd="0" presId="urn:microsoft.com/office/officeart/2005/8/layout/bProcess3"/>
    <dgm:cxn modelId="{E23F16B7-27BE-4001-A663-2DA3F301B991}" type="presParOf" srcId="{5C6F739B-1EF2-4D00-915F-AEBCBDCD07FC}" destId="{9C23ED7E-A0FF-48AF-A1C4-D9B56CA2FFE4}" srcOrd="9" destOrd="0" presId="urn:microsoft.com/office/officeart/2005/8/layout/bProcess3"/>
    <dgm:cxn modelId="{231242CD-F3D6-4F1E-B0A1-DA644B5234B0}" type="presParOf" srcId="{9C23ED7E-A0FF-48AF-A1C4-D9B56CA2FFE4}" destId="{EAAA2F13-C313-4756-8A90-CAAFA3A0C195}" srcOrd="0" destOrd="0" presId="urn:microsoft.com/office/officeart/2005/8/layout/bProcess3"/>
    <dgm:cxn modelId="{D0DDBA37-EE31-4827-A448-7CB2AC52CA56}" type="presParOf" srcId="{5C6F739B-1EF2-4D00-915F-AEBCBDCD07FC}" destId="{026310F2-5505-4696-8927-E371AE6BEB67}" srcOrd="10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9891507-7DB8-4211-A10E-35BE7408DB1D}" type="doc">
      <dgm:prSet loTypeId="urn:microsoft.com/office/officeart/2005/8/layout/hList1" loCatId="list" qsTypeId="urn:microsoft.com/office/officeart/2005/8/quickstyle/simple1" qsCatId="simple" csTypeId="urn:microsoft.com/office/officeart/2005/8/colors/accent3_5" csCatId="accent3" phldr="1"/>
      <dgm:spPr>
        <a:scene3d>
          <a:camera prst="orthographicFront">
            <a:rot lat="0" lon="0" rev="0"/>
          </a:camera>
          <a:lightRig rig="balanced" dir="t"/>
        </a:scene3d>
      </dgm:spPr>
      <dgm:t>
        <a:bodyPr/>
        <a:lstStyle/>
        <a:p>
          <a:endParaRPr lang="ru-RU"/>
        </a:p>
      </dgm:t>
    </dgm:pt>
    <dgm:pt modelId="{0BEE44DA-09BE-4DF2-B9F2-7D0B125CF7B6}">
      <dgm:prSet phldrT="[Текст]" custT="1"/>
      <dgm:spPr>
        <a:sp3d>
          <a:bevelT w="190500" h="38100"/>
        </a:sp3d>
      </dgm:spPr>
      <dgm:t>
        <a:bodyPr/>
        <a:lstStyle/>
        <a:p>
          <a:r>
            <a:rPr lang="ru-RU" sz="1200" b="1" dirty="0" err="1" smtClean="0">
              <a:solidFill>
                <a:srgbClr val="002060"/>
              </a:solidFill>
            </a:rPr>
            <a:t>пилотные</a:t>
          </a:r>
          <a:r>
            <a:rPr lang="ru-RU" sz="1200" b="1" dirty="0" smtClean="0">
              <a:solidFill>
                <a:srgbClr val="002060"/>
              </a:solidFill>
            </a:rPr>
            <a:t> регионы</a:t>
          </a:r>
        </a:p>
        <a:p>
          <a:r>
            <a:rPr lang="ru-RU" sz="1200" b="1" dirty="0" smtClean="0">
              <a:solidFill>
                <a:srgbClr val="C00000"/>
              </a:solidFill>
            </a:rPr>
            <a:t>(2014год)</a:t>
          </a:r>
          <a:endParaRPr lang="ru-RU" sz="1200" b="1" dirty="0">
            <a:solidFill>
              <a:srgbClr val="C00000"/>
            </a:solidFill>
          </a:endParaRPr>
        </a:p>
      </dgm:t>
    </dgm:pt>
    <dgm:pt modelId="{E1A297C4-ECDF-4183-B299-12B07B2289C8}" type="parTrans" cxnId="{720DFDA6-C92F-4531-82E7-3CA1C72728FC}">
      <dgm:prSet/>
      <dgm:spPr/>
      <dgm:t>
        <a:bodyPr/>
        <a:lstStyle/>
        <a:p>
          <a:endParaRPr lang="ru-RU" sz="1200"/>
        </a:p>
      </dgm:t>
    </dgm:pt>
    <dgm:pt modelId="{DF4DBEA0-BD23-46CD-A306-483D121954AE}" type="sibTrans" cxnId="{720DFDA6-C92F-4531-82E7-3CA1C72728FC}">
      <dgm:prSet/>
      <dgm:spPr/>
      <dgm:t>
        <a:bodyPr/>
        <a:lstStyle/>
        <a:p>
          <a:endParaRPr lang="ru-RU" sz="1200"/>
        </a:p>
      </dgm:t>
    </dgm:pt>
    <dgm:pt modelId="{8CB95BA9-B27A-4918-8B50-D1BA78438795}">
      <dgm:prSet phldrT="[Текст]" custT="1"/>
      <dgm:spPr>
        <a:sp3d>
          <a:bevelT w="190500" h="38100"/>
        </a:sp3d>
      </dgm:spPr>
      <dgm:t>
        <a:bodyPr/>
        <a:lstStyle/>
        <a:p>
          <a:pPr algn="ctr"/>
          <a:r>
            <a:rPr lang="ru-RU" sz="1500" b="1" i="1" dirty="0" smtClean="0">
              <a:solidFill>
                <a:schemeClr val="accent2">
                  <a:lumMod val="50000"/>
                </a:schemeClr>
              </a:solidFill>
            </a:rPr>
            <a:t>7 регионов</a:t>
          </a:r>
          <a:endParaRPr lang="ru-RU" sz="1500" b="1" i="1" dirty="0">
            <a:solidFill>
              <a:schemeClr val="accent2">
                <a:lumMod val="50000"/>
              </a:schemeClr>
            </a:solidFill>
          </a:endParaRPr>
        </a:p>
      </dgm:t>
    </dgm:pt>
    <dgm:pt modelId="{C4FC727A-C1CF-45D8-9894-3EA4A02EFE92}" type="parTrans" cxnId="{6BE4C60E-D705-42E3-9F0C-63A0BD4CF39B}">
      <dgm:prSet/>
      <dgm:spPr/>
      <dgm:t>
        <a:bodyPr/>
        <a:lstStyle/>
        <a:p>
          <a:endParaRPr lang="ru-RU" sz="1200"/>
        </a:p>
      </dgm:t>
    </dgm:pt>
    <dgm:pt modelId="{A8ED633B-DD82-4CEE-B37F-557F0F310E9F}" type="sibTrans" cxnId="{6BE4C60E-D705-42E3-9F0C-63A0BD4CF39B}">
      <dgm:prSet/>
      <dgm:spPr/>
      <dgm:t>
        <a:bodyPr/>
        <a:lstStyle/>
        <a:p>
          <a:endParaRPr lang="ru-RU" sz="1200"/>
        </a:p>
      </dgm:t>
    </dgm:pt>
    <dgm:pt modelId="{0EEEE247-0312-4C96-B04C-E8F69444C2BA}">
      <dgm:prSet phldrT="[Текст]" custT="1"/>
      <dgm:spPr>
        <a:sp3d>
          <a:bevelT w="190500" h="38100"/>
        </a:sp3d>
      </dgm:spPr>
      <dgm:t>
        <a:bodyPr/>
        <a:lstStyle/>
        <a:p>
          <a:r>
            <a:rPr lang="en-US" sz="1200" b="1" dirty="0" smtClean="0">
              <a:solidFill>
                <a:srgbClr val="002060"/>
              </a:solidFill>
            </a:rPr>
            <a:t>1 </a:t>
          </a:r>
          <a:r>
            <a:rPr lang="ru-RU" sz="1200" b="1" dirty="0" smtClean="0">
              <a:solidFill>
                <a:srgbClr val="002060"/>
              </a:solidFill>
            </a:rPr>
            <a:t>этап тиражирования</a:t>
          </a:r>
        </a:p>
        <a:p>
          <a:r>
            <a:rPr lang="ru-RU" sz="1200" b="1" dirty="0" smtClean="0">
              <a:solidFill>
                <a:srgbClr val="C00000"/>
              </a:solidFill>
            </a:rPr>
            <a:t>(</a:t>
          </a:r>
          <a:r>
            <a:rPr lang="en-US" sz="1200" b="1" dirty="0" smtClean="0">
              <a:solidFill>
                <a:srgbClr val="C00000"/>
              </a:solidFill>
            </a:rPr>
            <a:t>I</a:t>
          </a:r>
          <a:r>
            <a:rPr lang="ru-RU" sz="1200" b="1" dirty="0" smtClean="0">
              <a:solidFill>
                <a:srgbClr val="C00000"/>
              </a:solidFill>
            </a:rPr>
            <a:t> квартал 2015)</a:t>
          </a:r>
          <a:endParaRPr lang="ru-RU" sz="1200" b="1" dirty="0">
            <a:solidFill>
              <a:schemeClr val="tx1"/>
            </a:solidFill>
          </a:endParaRPr>
        </a:p>
      </dgm:t>
    </dgm:pt>
    <dgm:pt modelId="{6191DA16-CEFC-4197-8527-7E4C5679010C}" type="parTrans" cxnId="{5D4ED6AC-FCDE-4607-8B8A-D89C31E6CC32}">
      <dgm:prSet/>
      <dgm:spPr/>
      <dgm:t>
        <a:bodyPr/>
        <a:lstStyle/>
        <a:p>
          <a:endParaRPr lang="ru-RU" sz="1200"/>
        </a:p>
      </dgm:t>
    </dgm:pt>
    <dgm:pt modelId="{C45BA3B4-6516-481A-ADBD-9AD0D70DAC1B}" type="sibTrans" cxnId="{5D4ED6AC-FCDE-4607-8B8A-D89C31E6CC32}">
      <dgm:prSet/>
      <dgm:spPr/>
      <dgm:t>
        <a:bodyPr/>
        <a:lstStyle/>
        <a:p>
          <a:endParaRPr lang="ru-RU" sz="1200"/>
        </a:p>
      </dgm:t>
    </dgm:pt>
    <dgm:pt modelId="{A3A1B676-02E7-4CBC-A088-9D458BF2008B}">
      <dgm:prSet phldrT="[Текст]" custT="1"/>
      <dgm:spPr>
        <a:sp3d>
          <a:bevelT w="190500" h="38100"/>
        </a:sp3d>
      </dgm:spPr>
      <dgm:t>
        <a:bodyPr/>
        <a:lstStyle/>
        <a:p>
          <a:pPr algn="ctr"/>
          <a:r>
            <a:rPr lang="ru-RU" sz="1500" b="1" i="1" dirty="0" smtClean="0">
              <a:solidFill>
                <a:schemeClr val="accent2">
                  <a:lumMod val="50000"/>
                </a:schemeClr>
              </a:solidFill>
            </a:rPr>
            <a:t>23 региона</a:t>
          </a:r>
          <a:endParaRPr lang="ru-RU" sz="1500" b="1" i="1" dirty="0">
            <a:solidFill>
              <a:schemeClr val="accent2">
                <a:lumMod val="50000"/>
              </a:schemeClr>
            </a:solidFill>
          </a:endParaRPr>
        </a:p>
      </dgm:t>
    </dgm:pt>
    <dgm:pt modelId="{ABAFCAB5-7BCE-4550-897D-D2F4974CEF92}" type="parTrans" cxnId="{54788A18-C56A-419F-817F-4CBEB4DB7651}">
      <dgm:prSet/>
      <dgm:spPr/>
      <dgm:t>
        <a:bodyPr/>
        <a:lstStyle/>
        <a:p>
          <a:endParaRPr lang="ru-RU" sz="1200"/>
        </a:p>
      </dgm:t>
    </dgm:pt>
    <dgm:pt modelId="{181936AA-D7C5-4BD8-8449-AA221E089D70}" type="sibTrans" cxnId="{54788A18-C56A-419F-817F-4CBEB4DB7651}">
      <dgm:prSet/>
      <dgm:spPr/>
      <dgm:t>
        <a:bodyPr/>
        <a:lstStyle/>
        <a:p>
          <a:endParaRPr lang="ru-RU" sz="1200"/>
        </a:p>
      </dgm:t>
    </dgm:pt>
    <dgm:pt modelId="{60EDFC63-C535-45DF-8D3C-DC5932E77114}">
      <dgm:prSet phldrT="[Текст]" custT="1"/>
      <dgm:spPr>
        <a:sp3d>
          <a:bevelT w="190500" h="38100"/>
        </a:sp3d>
      </dgm:spPr>
      <dgm:t>
        <a:bodyPr/>
        <a:lstStyle/>
        <a:p>
          <a:pPr algn="ctr"/>
          <a:r>
            <a:rPr lang="ru-RU" sz="1500" b="1" i="1" dirty="0" smtClean="0">
              <a:solidFill>
                <a:schemeClr val="accent2">
                  <a:lumMod val="50000"/>
                </a:schemeClr>
              </a:solidFill>
            </a:rPr>
            <a:t>30 регионов</a:t>
          </a:r>
          <a:endParaRPr lang="ru-RU" sz="1500" b="1" i="1" dirty="0">
            <a:solidFill>
              <a:schemeClr val="accent2">
                <a:lumMod val="50000"/>
              </a:schemeClr>
            </a:solidFill>
          </a:endParaRPr>
        </a:p>
      </dgm:t>
    </dgm:pt>
    <dgm:pt modelId="{CE9E0CF3-01B7-4BEA-A29B-15EC61FBB5EC}" type="parTrans" cxnId="{4356CF21-90AE-4A21-AA9C-2E26E5475993}">
      <dgm:prSet/>
      <dgm:spPr/>
      <dgm:t>
        <a:bodyPr/>
        <a:lstStyle/>
        <a:p>
          <a:endParaRPr lang="ru-RU" sz="1200"/>
        </a:p>
      </dgm:t>
    </dgm:pt>
    <dgm:pt modelId="{D6F17921-BAA1-47BC-9B5F-FA4A21B54E86}" type="sibTrans" cxnId="{4356CF21-90AE-4A21-AA9C-2E26E5475993}">
      <dgm:prSet/>
      <dgm:spPr/>
      <dgm:t>
        <a:bodyPr/>
        <a:lstStyle/>
        <a:p>
          <a:endParaRPr lang="ru-RU" sz="1200"/>
        </a:p>
      </dgm:t>
    </dgm:pt>
    <dgm:pt modelId="{A976B720-850E-4BE5-81CD-3CB3AAC811E6}">
      <dgm:prSet phldrT="[Текст]" custT="1"/>
      <dgm:spPr>
        <a:sp3d>
          <a:bevelT w="190500" h="38100"/>
        </a:sp3d>
      </dgm:spPr>
      <dgm:t>
        <a:bodyPr/>
        <a:lstStyle/>
        <a:p>
          <a:r>
            <a:rPr lang="en-US" sz="1200" b="1" dirty="0" smtClean="0">
              <a:solidFill>
                <a:srgbClr val="002060"/>
              </a:solidFill>
            </a:rPr>
            <a:t>2 </a:t>
          </a:r>
          <a:r>
            <a:rPr lang="ru-RU" sz="1200" b="1" dirty="0" smtClean="0">
              <a:solidFill>
                <a:srgbClr val="002060"/>
              </a:solidFill>
            </a:rPr>
            <a:t>этап тиражирования</a:t>
          </a:r>
        </a:p>
        <a:p>
          <a:r>
            <a:rPr lang="ru-RU" sz="1200" b="1" dirty="0" smtClean="0">
              <a:solidFill>
                <a:srgbClr val="002060"/>
              </a:solidFill>
            </a:rPr>
            <a:t> </a:t>
          </a:r>
          <a:r>
            <a:rPr lang="ru-RU" sz="1200" b="1" dirty="0" smtClean="0">
              <a:solidFill>
                <a:srgbClr val="C00000"/>
              </a:solidFill>
            </a:rPr>
            <a:t>(</a:t>
          </a:r>
          <a:r>
            <a:rPr lang="en-US" sz="1200" b="1" dirty="0" smtClean="0">
              <a:solidFill>
                <a:srgbClr val="C00000"/>
              </a:solidFill>
            </a:rPr>
            <a:t>II</a:t>
          </a:r>
          <a:r>
            <a:rPr lang="ru-RU" sz="1200" b="1" dirty="0" smtClean="0">
              <a:solidFill>
                <a:srgbClr val="C00000"/>
              </a:solidFill>
            </a:rPr>
            <a:t> квартал 2015)</a:t>
          </a:r>
          <a:endParaRPr lang="ru-RU" sz="1200" b="1" i="1" dirty="0">
            <a:solidFill>
              <a:schemeClr val="accent2">
                <a:lumMod val="50000"/>
              </a:schemeClr>
            </a:solidFill>
          </a:endParaRPr>
        </a:p>
      </dgm:t>
    </dgm:pt>
    <dgm:pt modelId="{CFE9DD53-859A-4BB7-95A1-AFFB72A54401}" type="parTrans" cxnId="{A74FFE28-2857-4930-8590-BBB6AC1D233D}">
      <dgm:prSet/>
      <dgm:spPr/>
      <dgm:t>
        <a:bodyPr/>
        <a:lstStyle/>
        <a:p>
          <a:endParaRPr lang="ru-RU" sz="1200"/>
        </a:p>
      </dgm:t>
    </dgm:pt>
    <dgm:pt modelId="{CAECC640-30DD-437B-BEAF-2D9999D82C17}" type="sibTrans" cxnId="{A74FFE28-2857-4930-8590-BBB6AC1D233D}">
      <dgm:prSet/>
      <dgm:spPr/>
      <dgm:t>
        <a:bodyPr/>
        <a:lstStyle/>
        <a:p>
          <a:endParaRPr lang="ru-RU" sz="1200"/>
        </a:p>
      </dgm:t>
    </dgm:pt>
    <dgm:pt modelId="{91104342-C77A-450E-9709-16CCDC9E1312}">
      <dgm:prSet phldrT="[Текст]" custT="1"/>
      <dgm:spPr>
        <a:sp3d>
          <a:bevelT w="190500" h="38100"/>
        </a:sp3d>
      </dgm:spPr>
      <dgm:t>
        <a:bodyPr/>
        <a:lstStyle/>
        <a:p>
          <a:pPr algn="ctr"/>
          <a:endParaRPr lang="ru-RU" sz="1500" b="1" i="1" dirty="0">
            <a:solidFill>
              <a:schemeClr val="accent2">
                <a:lumMod val="50000"/>
              </a:schemeClr>
            </a:solidFill>
          </a:endParaRPr>
        </a:p>
      </dgm:t>
    </dgm:pt>
    <dgm:pt modelId="{BA0F6704-40C9-40E9-A5B6-11DB3C531175}" type="parTrans" cxnId="{BFC66A3C-CCB5-45B8-A806-27BC029BCF71}">
      <dgm:prSet/>
      <dgm:spPr/>
      <dgm:t>
        <a:bodyPr/>
        <a:lstStyle/>
        <a:p>
          <a:endParaRPr lang="ru-RU"/>
        </a:p>
      </dgm:t>
    </dgm:pt>
    <dgm:pt modelId="{F33F28E6-CD3F-4C9E-BF40-09E2F17F9ACF}" type="sibTrans" cxnId="{BFC66A3C-CCB5-45B8-A806-27BC029BCF71}">
      <dgm:prSet/>
      <dgm:spPr/>
      <dgm:t>
        <a:bodyPr/>
        <a:lstStyle/>
        <a:p>
          <a:endParaRPr lang="ru-RU"/>
        </a:p>
      </dgm:t>
    </dgm:pt>
    <dgm:pt modelId="{91949613-8632-4482-A5D8-A5DE7065EEEA}">
      <dgm:prSet phldrT="[Текст]" custT="1"/>
      <dgm:spPr>
        <a:sp3d>
          <a:bevelT w="190500" h="38100"/>
        </a:sp3d>
      </dgm:spPr>
      <dgm:t>
        <a:bodyPr/>
        <a:lstStyle/>
        <a:p>
          <a:pPr algn="ctr"/>
          <a:endParaRPr lang="ru-RU" sz="1500" b="1" i="1" dirty="0">
            <a:solidFill>
              <a:schemeClr val="accent2">
                <a:lumMod val="50000"/>
              </a:schemeClr>
            </a:solidFill>
          </a:endParaRPr>
        </a:p>
      </dgm:t>
    </dgm:pt>
    <dgm:pt modelId="{16184D91-B4CB-4064-BE21-C8C0AF602C03}" type="parTrans" cxnId="{2F2ABEA2-AF7D-4544-A521-28F2F93A7ECC}">
      <dgm:prSet/>
      <dgm:spPr/>
      <dgm:t>
        <a:bodyPr/>
        <a:lstStyle/>
        <a:p>
          <a:endParaRPr lang="ru-RU"/>
        </a:p>
      </dgm:t>
    </dgm:pt>
    <dgm:pt modelId="{33941D2F-15FE-4069-9F0E-B17228059E3F}" type="sibTrans" cxnId="{2F2ABEA2-AF7D-4544-A521-28F2F93A7ECC}">
      <dgm:prSet/>
      <dgm:spPr/>
      <dgm:t>
        <a:bodyPr/>
        <a:lstStyle/>
        <a:p>
          <a:endParaRPr lang="ru-RU"/>
        </a:p>
      </dgm:t>
    </dgm:pt>
    <dgm:pt modelId="{73435739-D76E-437D-9BA3-7CD6E0510EBA}">
      <dgm:prSet phldrT="[Текст]" custT="1"/>
      <dgm:spPr>
        <a:sp3d>
          <a:bevelT w="190500" h="38100"/>
        </a:sp3d>
      </dgm:spPr>
      <dgm:t>
        <a:bodyPr/>
        <a:lstStyle/>
        <a:p>
          <a:pPr algn="ctr"/>
          <a:endParaRPr lang="ru-RU" sz="1500" b="1" i="1" dirty="0">
            <a:solidFill>
              <a:schemeClr val="accent2">
                <a:lumMod val="50000"/>
              </a:schemeClr>
            </a:solidFill>
          </a:endParaRPr>
        </a:p>
      </dgm:t>
    </dgm:pt>
    <dgm:pt modelId="{D965E669-C6D8-4908-9FBE-D538AA2F1606}" type="parTrans" cxnId="{558BD490-FCB9-4370-BB98-0E4A5E7B711D}">
      <dgm:prSet/>
      <dgm:spPr/>
      <dgm:t>
        <a:bodyPr/>
        <a:lstStyle/>
        <a:p>
          <a:endParaRPr lang="ru-RU"/>
        </a:p>
      </dgm:t>
    </dgm:pt>
    <dgm:pt modelId="{DBFA2858-93ED-432F-8632-FDD0A4608C20}" type="sibTrans" cxnId="{558BD490-FCB9-4370-BB98-0E4A5E7B711D}">
      <dgm:prSet/>
      <dgm:spPr/>
      <dgm:t>
        <a:bodyPr/>
        <a:lstStyle/>
        <a:p>
          <a:endParaRPr lang="ru-RU"/>
        </a:p>
      </dgm:t>
    </dgm:pt>
    <dgm:pt modelId="{47E8B3B5-9F30-4069-B67A-95E7AE7C5696}">
      <dgm:prSet phldrT="[Текст]" custT="1"/>
      <dgm:spPr>
        <a:sp3d>
          <a:bevelT w="190500" h="38100"/>
        </a:sp3d>
      </dgm:spPr>
      <dgm:t>
        <a:bodyPr/>
        <a:lstStyle/>
        <a:p>
          <a:pPr algn="ctr"/>
          <a:r>
            <a:rPr lang="ru-RU" sz="1200" b="1" dirty="0" smtClean="0">
              <a:solidFill>
                <a:srgbClr val="002060"/>
              </a:solidFill>
            </a:rPr>
            <a:t>З этап тиражирования</a:t>
          </a:r>
        </a:p>
        <a:p>
          <a:pPr algn="ctr"/>
          <a:r>
            <a:rPr lang="ru-RU" sz="1200" b="1" dirty="0" smtClean="0">
              <a:solidFill>
                <a:srgbClr val="C00000"/>
              </a:solidFill>
            </a:rPr>
            <a:t>(</a:t>
          </a:r>
          <a:r>
            <a:rPr lang="en-US" sz="1200" b="1" dirty="0" smtClean="0">
              <a:solidFill>
                <a:srgbClr val="C00000"/>
              </a:solidFill>
            </a:rPr>
            <a:t>III</a:t>
          </a:r>
          <a:r>
            <a:rPr lang="ru-RU" sz="1200" b="1" dirty="0" smtClean="0">
              <a:solidFill>
                <a:srgbClr val="C00000"/>
              </a:solidFill>
            </a:rPr>
            <a:t> квартал 2015)</a:t>
          </a:r>
          <a:endParaRPr lang="ru-RU" sz="1200" b="1" dirty="0">
            <a:solidFill>
              <a:srgbClr val="C00000"/>
            </a:solidFill>
          </a:endParaRPr>
        </a:p>
      </dgm:t>
    </dgm:pt>
    <dgm:pt modelId="{3FABDF6B-3D2E-4195-90C2-98F15D7A6F4D}" type="parTrans" cxnId="{E218FB80-8E6E-40C3-A82B-18D65A8CE6B5}">
      <dgm:prSet/>
      <dgm:spPr/>
      <dgm:t>
        <a:bodyPr/>
        <a:lstStyle/>
        <a:p>
          <a:endParaRPr lang="ru-RU"/>
        </a:p>
      </dgm:t>
    </dgm:pt>
    <dgm:pt modelId="{E4E88E84-9C45-466E-9604-ACBF0C038B87}" type="sibTrans" cxnId="{E218FB80-8E6E-40C3-A82B-18D65A8CE6B5}">
      <dgm:prSet/>
      <dgm:spPr/>
      <dgm:t>
        <a:bodyPr/>
        <a:lstStyle/>
        <a:p>
          <a:endParaRPr lang="ru-RU"/>
        </a:p>
      </dgm:t>
    </dgm:pt>
    <dgm:pt modelId="{D093B5F8-403C-48D8-8610-B5A1D7B275D4}">
      <dgm:prSet/>
      <dgm:spPr>
        <a:sp3d extrusionH="19050">
          <a:bevelT w="165100" prst="coolSlant"/>
        </a:sp3d>
      </dgm:spPr>
      <dgm:t>
        <a:bodyPr anchor="ctr"/>
        <a:lstStyle/>
        <a:p>
          <a:pPr algn="ctr"/>
          <a:r>
            <a:rPr lang="ru-RU" sz="1600" b="1" i="1" dirty="0" smtClean="0">
              <a:solidFill>
                <a:schemeClr val="accent2">
                  <a:lumMod val="50000"/>
                </a:schemeClr>
              </a:solidFill>
            </a:rPr>
            <a:t>24 региона</a:t>
          </a:r>
          <a:endParaRPr lang="ru-RU" sz="1600" dirty="0"/>
        </a:p>
      </dgm:t>
    </dgm:pt>
    <dgm:pt modelId="{5D5B8C51-274E-4DA4-973B-37F05C4A1173}" type="parTrans" cxnId="{31139300-D18A-4178-BEB0-2EE1FEE7888F}">
      <dgm:prSet/>
      <dgm:spPr/>
      <dgm:t>
        <a:bodyPr/>
        <a:lstStyle/>
        <a:p>
          <a:endParaRPr lang="ru-RU"/>
        </a:p>
      </dgm:t>
    </dgm:pt>
    <dgm:pt modelId="{C1F74933-2D41-4061-9BC3-8D0F877DDD9C}" type="sibTrans" cxnId="{31139300-D18A-4178-BEB0-2EE1FEE7888F}">
      <dgm:prSet/>
      <dgm:spPr/>
      <dgm:t>
        <a:bodyPr/>
        <a:lstStyle/>
        <a:p>
          <a:endParaRPr lang="ru-RU"/>
        </a:p>
      </dgm:t>
    </dgm:pt>
    <dgm:pt modelId="{0394A869-C5DB-4EB2-94AE-AB83A4E3BC14}">
      <dgm:prSet custT="1"/>
      <dgm:spPr>
        <a:sp3d extrusionH="19050">
          <a:bevelT w="165100" prst="coolSlant"/>
        </a:sp3d>
      </dgm:spPr>
      <dgm:t>
        <a:bodyPr anchor="ctr"/>
        <a:lstStyle/>
        <a:p>
          <a:pPr algn="ctr"/>
          <a:endParaRPr lang="ru-RU" sz="1400" dirty="0"/>
        </a:p>
      </dgm:t>
    </dgm:pt>
    <dgm:pt modelId="{EAF90367-2385-46FC-9834-11A5408CE864}" type="parTrans" cxnId="{9D68B6A9-C544-4E5D-9599-EAF8801DC1CE}">
      <dgm:prSet/>
      <dgm:spPr/>
      <dgm:t>
        <a:bodyPr/>
        <a:lstStyle/>
        <a:p>
          <a:endParaRPr lang="ru-RU"/>
        </a:p>
      </dgm:t>
    </dgm:pt>
    <dgm:pt modelId="{4E23F4A4-9E5A-4B25-BD31-93880CBD974D}" type="sibTrans" cxnId="{9D68B6A9-C544-4E5D-9599-EAF8801DC1CE}">
      <dgm:prSet/>
      <dgm:spPr/>
      <dgm:t>
        <a:bodyPr/>
        <a:lstStyle/>
        <a:p>
          <a:endParaRPr lang="ru-RU"/>
        </a:p>
      </dgm:t>
    </dgm:pt>
    <dgm:pt modelId="{37A8A5F3-5D8A-4261-B68C-12AA651C8D7A}" type="pres">
      <dgm:prSet presAssocID="{B9891507-7DB8-4211-A10E-35BE7408DB1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4D6714E-E4EF-4942-8479-EF616D3F2C6C}" type="pres">
      <dgm:prSet presAssocID="{0BEE44DA-09BE-4DF2-B9F2-7D0B125CF7B6}" presName="composite" presStyleCnt="0"/>
      <dgm:spPr>
        <a:sp3d>
          <a:bevelT w="190500" h="38100"/>
        </a:sp3d>
      </dgm:spPr>
      <dgm:t>
        <a:bodyPr/>
        <a:lstStyle/>
        <a:p>
          <a:endParaRPr lang="ru-RU"/>
        </a:p>
      </dgm:t>
    </dgm:pt>
    <dgm:pt modelId="{7C182520-8107-402F-AE76-A7EAD3612473}" type="pres">
      <dgm:prSet presAssocID="{0BEE44DA-09BE-4DF2-B9F2-7D0B125CF7B6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8589DE-4A2A-4B97-BC19-EC975E6BFFEB}" type="pres">
      <dgm:prSet presAssocID="{0BEE44DA-09BE-4DF2-B9F2-7D0B125CF7B6}" presName="desTx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A404C2-29BA-47F5-8D03-817E874A2EC9}" type="pres">
      <dgm:prSet presAssocID="{DF4DBEA0-BD23-46CD-A306-483D121954AE}" presName="space" presStyleCnt="0"/>
      <dgm:spPr>
        <a:sp3d>
          <a:bevelT w="190500" h="38100"/>
        </a:sp3d>
      </dgm:spPr>
      <dgm:t>
        <a:bodyPr/>
        <a:lstStyle/>
        <a:p>
          <a:endParaRPr lang="ru-RU"/>
        </a:p>
      </dgm:t>
    </dgm:pt>
    <dgm:pt modelId="{88733708-29A2-4302-9A21-43257461F01A}" type="pres">
      <dgm:prSet presAssocID="{0EEEE247-0312-4C96-B04C-E8F69444C2BA}" presName="composite" presStyleCnt="0"/>
      <dgm:spPr>
        <a:sp3d>
          <a:bevelT w="190500" h="38100"/>
        </a:sp3d>
      </dgm:spPr>
      <dgm:t>
        <a:bodyPr/>
        <a:lstStyle/>
        <a:p>
          <a:endParaRPr lang="ru-RU"/>
        </a:p>
      </dgm:t>
    </dgm:pt>
    <dgm:pt modelId="{32ECDDA5-E3AF-4FB9-8B0E-543303A18DD3}" type="pres">
      <dgm:prSet presAssocID="{0EEEE247-0312-4C96-B04C-E8F69444C2BA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504B35-C982-4D41-ABD7-84F8D4C47FBE}" type="pres">
      <dgm:prSet presAssocID="{0EEEE247-0312-4C96-B04C-E8F69444C2BA}" presName="desTx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7D2C9C-6396-4720-9841-44C786CB1D2F}" type="pres">
      <dgm:prSet presAssocID="{C45BA3B4-6516-481A-ADBD-9AD0D70DAC1B}" presName="space" presStyleCnt="0"/>
      <dgm:spPr/>
      <dgm:t>
        <a:bodyPr/>
        <a:lstStyle/>
        <a:p>
          <a:endParaRPr lang="ru-RU"/>
        </a:p>
      </dgm:t>
    </dgm:pt>
    <dgm:pt modelId="{56E8F0DC-CD55-4C54-B496-289656F87609}" type="pres">
      <dgm:prSet presAssocID="{A976B720-850E-4BE5-81CD-3CB3AAC811E6}" presName="composite" presStyleCnt="0"/>
      <dgm:spPr/>
      <dgm:t>
        <a:bodyPr/>
        <a:lstStyle/>
        <a:p>
          <a:endParaRPr lang="ru-RU"/>
        </a:p>
      </dgm:t>
    </dgm:pt>
    <dgm:pt modelId="{678EE0E8-79C7-4589-953B-3B337BBE78C7}" type="pres">
      <dgm:prSet presAssocID="{A976B720-850E-4BE5-81CD-3CB3AAC811E6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E3C259-0562-408F-9CAC-D1EEC6846AD2}" type="pres">
      <dgm:prSet presAssocID="{A976B720-850E-4BE5-81CD-3CB3AAC811E6}" presName="desTx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1E7C71-B2E8-4F20-A6AC-59BEBF64E5A0}" type="pres">
      <dgm:prSet presAssocID="{CAECC640-30DD-437B-BEAF-2D9999D82C17}" presName="space" presStyleCnt="0"/>
      <dgm:spPr/>
      <dgm:t>
        <a:bodyPr/>
        <a:lstStyle/>
        <a:p>
          <a:endParaRPr lang="ru-RU"/>
        </a:p>
      </dgm:t>
    </dgm:pt>
    <dgm:pt modelId="{B9B08B23-EBA0-4C39-B764-9A2BDB14C8E0}" type="pres">
      <dgm:prSet presAssocID="{47E8B3B5-9F30-4069-B67A-95E7AE7C5696}" presName="composite" presStyleCnt="0"/>
      <dgm:spPr/>
      <dgm:t>
        <a:bodyPr/>
        <a:lstStyle/>
        <a:p>
          <a:endParaRPr lang="ru-RU"/>
        </a:p>
      </dgm:t>
    </dgm:pt>
    <dgm:pt modelId="{DEAE3B16-57DD-41F4-A5EE-8D3FF45DFE77}" type="pres">
      <dgm:prSet presAssocID="{47E8B3B5-9F30-4069-B67A-95E7AE7C5696}" presName="parTx" presStyleLbl="alignNode1" presStyleIdx="3" presStyleCnt="4" custScaleX="101570" custLinFactNeighborX="1612" custLinFactNeighborY="-228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A3CD8C-47A9-4003-BAFA-BCF26C1A1645}" type="pres">
      <dgm:prSet presAssocID="{47E8B3B5-9F30-4069-B67A-95E7AE7C5696}" presName="desTx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D4ED6AC-FCDE-4607-8B8A-D89C31E6CC32}" srcId="{B9891507-7DB8-4211-A10E-35BE7408DB1D}" destId="{0EEEE247-0312-4C96-B04C-E8F69444C2BA}" srcOrd="1" destOrd="0" parTransId="{6191DA16-CEFC-4197-8527-7E4C5679010C}" sibTransId="{C45BA3B4-6516-481A-ADBD-9AD0D70DAC1B}"/>
    <dgm:cxn modelId="{667D3A04-F7EC-4DAE-975C-F504AA06C2BE}" type="presOf" srcId="{91104342-C77A-450E-9709-16CCDC9E1312}" destId="{628589DE-4A2A-4B97-BC19-EC975E6BFFEB}" srcOrd="0" destOrd="0" presId="urn:microsoft.com/office/officeart/2005/8/layout/hList1"/>
    <dgm:cxn modelId="{50A50A03-9B5D-493F-8F3E-A1FEBA97CA4C}" type="presOf" srcId="{0BEE44DA-09BE-4DF2-B9F2-7D0B125CF7B6}" destId="{7C182520-8107-402F-AE76-A7EAD3612473}" srcOrd="0" destOrd="0" presId="urn:microsoft.com/office/officeart/2005/8/layout/hList1"/>
    <dgm:cxn modelId="{2F2ABEA2-AF7D-4544-A521-28F2F93A7ECC}" srcId="{0EEEE247-0312-4C96-B04C-E8F69444C2BA}" destId="{91949613-8632-4482-A5D8-A5DE7065EEEA}" srcOrd="0" destOrd="0" parTransId="{16184D91-B4CB-4064-BE21-C8C0AF602C03}" sibTransId="{33941D2F-15FE-4069-9F0E-B17228059E3F}"/>
    <dgm:cxn modelId="{720DFDA6-C92F-4531-82E7-3CA1C72728FC}" srcId="{B9891507-7DB8-4211-A10E-35BE7408DB1D}" destId="{0BEE44DA-09BE-4DF2-B9F2-7D0B125CF7B6}" srcOrd="0" destOrd="0" parTransId="{E1A297C4-ECDF-4183-B299-12B07B2289C8}" sibTransId="{DF4DBEA0-BD23-46CD-A306-483D121954AE}"/>
    <dgm:cxn modelId="{CA5375C1-934C-4952-AA87-B6B15540B87B}" type="presOf" srcId="{A3A1B676-02E7-4CBC-A088-9D458BF2008B}" destId="{8A504B35-C982-4D41-ABD7-84F8D4C47FBE}" srcOrd="0" destOrd="1" presId="urn:microsoft.com/office/officeart/2005/8/layout/hList1"/>
    <dgm:cxn modelId="{EEA6A473-2B74-4BAA-AB30-4D37ACFF9190}" type="presOf" srcId="{8CB95BA9-B27A-4918-8B50-D1BA78438795}" destId="{628589DE-4A2A-4B97-BC19-EC975E6BFFEB}" srcOrd="0" destOrd="1" presId="urn:microsoft.com/office/officeart/2005/8/layout/hList1"/>
    <dgm:cxn modelId="{C6F1F0A4-7483-4EA8-9758-33E0E05A721A}" type="presOf" srcId="{B9891507-7DB8-4211-A10E-35BE7408DB1D}" destId="{37A8A5F3-5D8A-4261-B68C-12AA651C8D7A}" srcOrd="0" destOrd="0" presId="urn:microsoft.com/office/officeart/2005/8/layout/hList1"/>
    <dgm:cxn modelId="{BFC66A3C-CCB5-45B8-A806-27BC029BCF71}" srcId="{0BEE44DA-09BE-4DF2-B9F2-7D0B125CF7B6}" destId="{91104342-C77A-450E-9709-16CCDC9E1312}" srcOrd="0" destOrd="0" parTransId="{BA0F6704-40C9-40E9-A5B6-11DB3C531175}" sibTransId="{F33F28E6-CD3F-4C9E-BF40-09E2F17F9ACF}"/>
    <dgm:cxn modelId="{A455A546-557B-4AA1-90D7-76EC9B6B66D3}" type="presOf" srcId="{47E8B3B5-9F30-4069-B67A-95E7AE7C5696}" destId="{DEAE3B16-57DD-41F4-A5EE-8D3FF45DFE77}" srcOrd="0" destOrd="0" presId="urn:microsoft.com/office/officeart/2005/8/layout/hList1"/>
    <dgm:cxn modelId="{AB600138-6F57-44B1-B2D2-8764AB30508D}" type="presOf" srcId="{73435739-D76E-437D-9BA3-7CD6E0510EBA}" destId="{23E3C259-0562-408F-9CAC-D1EEC6846AD2}" srcOrd="0" destOrd="0" presId="urn:microsoft.com/office/officeart/2005/8/layout/hList1"/>
    <dgm:cxn modelId="{A74FFE28-2857-4930-8590-BBB6AC1D233D}" srcId="{B9891507-7DB8-4211-A10E-35BE7408DB1D}" destId="{A976B720-850E-4BE5-81CD-3CB3AAC811E6}" srcOrd="2" destOrd="0" parTransId="{CFE9DD53-859A-4BB7-95A1-AFFB72A54401}" sibTransId="{CAECC640-30DD-437B-BEAF-2D9999D82C17}"/>
    <dgm:cxn modelId="{6BE4C60E-D705-42E3-9F0C-63A0BD4CF39B}" srcId="{0BEE44DA-09BE-4DF2-B9F2-7D0B125CF7B6}" destId="{8CB95BA9-B27A-4918-8B50-D1BA78438795}" srcOrd="1" destOrd="0" parTransId="{C4FC727A-C1CF-45D8-9894-3EA4A02EFE92}" sibTransId="{A8ED633B-DD82-4CEE-B37F-557F0F310E9F}"/>
    <dgm:cxn modelId="{E218FB80-8E6E-40C3-A82B-18D65A8CE6B5}" srcId="{B9891507-7DB8-4211-A10E-35BE7408DB1D}" destId="{47E8B3B5-9F30-4069-B67A-95E7AE7C5696}" srcOrd="3" destOrd="0" parTransId="{3FABDF6B-3D2E-4195-90C2-98F15D7A6F4D}" sibTransId="{E4E88E84-9C45-466E-9604-ACBF0C038B87}"/>
    <dgm:cxn modelId="{318BE610-4D7F-4255-BE24-802F0D13A2B0}" type="presOf" srcId="{A976B720-850E-4BE5-81CD-3CB3AAC811E6}" destId="{678EE0E8-79C7-4589-953B-3B337BBE78C7}" srcOrd="0" destOrd="0" presId="urn:microsoft.com/office/officeart/2005/8/layout/hList1"/>
    <dgm:cxn modelId="{035E6E41-3DF0-410C-ACD9-A28BC09E0F5B}" type="presOf" srcId="{0EEEE247-0312-4C96-B04C-E8F69444C2BA}" destId="{32ECDDA5-E3AF-4FB9-8B0E-543303A18DD3}" srcOrd="0" destOrd="0" presId="urn:microsoft.com/office/officeart/2005/8/layout/hList1"/>
    <dgm:cxn modelId="{558BD490-FCB9-4370-BB98-0E4A5E7B711D}" srcId="{A976B720-850E-4BE5-81CD-3CB3AAC811E6}" destId="{73435739-D76E-437D-9BA3-7CD6E0510EBA}" srcOrd="0" destOrd="0" parTransId="{D965E669-C6D8-4908-9FBE-D538AA2F1606}" sibTransId="{DBFA2858-93ED-432F-8632-FDD0A4608C20}"/>
    <dgm:cxn modelId="{54788A18-C56A-419F-817F-4CBEB4DB7651}" srcId="{0EEEE247-0312-4C96-B04C-E8F69444C2BA}" destId="{A3A1B676-02E7-4CBC-A088-9D458BF2008B}" srcOrd="1" destOrd="0" parTransId="{ABAFCAB5-7BCE-4550-897D-D2F4974CEF92}" sibTransId="{181936AA-D7C5-4BD8-8449-AA221E089D70}"/>
    <dgm:cxn modelId="{BAAEA725-084B-41D3-BF11-79E8C8CC2EE0}" type="presOf" srcId="{60EDFC63-C535-45DF-8D3C-DC5932E77114}" destId="{23E3C259-0562-408F-9CAC-D1EEC6846AD2}" srcOrd="0" destOrd="1" presId="urn:microsoft.com/office/officeart/2005/8/layout/hList1"/>
    <dgm:cxn modelId="{4356CF21-90AE-4A21-AA9C-2E26E5475993}" srcId="{A976B720-850E-4BE5-81CD-3CB3AAC811E6}" destId="{60EDFC63-C535-45DF-8D3C-DC5932E77114}" srcOrd="1" destOrd="0" parTransId="{CE9E0CF3-01B7-4BEA-A29B-15EC61FBB5EC}" sibTransId="{D6F17921-BAA1-47BC-9B5F-FA4A21B54E86}"/>
    <dgm:cxn modelId="{EA21A982-51CF-4D15-AD99-CBDA7D965A06}" type="presOf" srcId="{D093B5F8-403C-48D8-8610-B5A1D7B275D4}" destId="{92A3CD8C-47A9-4003-BAFA-BCF26C1A1645}" srcOrd="0" destOrd="1" presId="urn:microsoft.com/office/officeart/2005/8/layout/hList1"/>
    <dgm:cxn modelId="{388B321A-7232-4F2C-9FB7-7E69E658FC59}" type="presOf" srcId="{91949613-8632-4482-A5D8-A5DE7065EEEA}" destId="{8A504B35-C982-4D41-ABD7-84F8D4C47FBE}" srcOrd="0" destOrd="0" presId="urn:microsoft.com/office/officeart/2005/8/layout/hList1"/>
    <dgm:cxn modelId="{31139300-D18A-4178-BEB0-2EE1FEE7888F}" srcId="{47E8B3B5-9F30-4069-B67A-95E7AE7C5696}" destId="{D093B5F8-403C-48D8-8610-B5A1D7B275D4}" srcOrd="1" destOrd="0" parTransId="{5D5B8C51-274E-4DA4-973B-37F05C4A1173}" sibTransId="{C1F74933-2D41-4061-9BC3-8D0F877DDD9C}"/>
    <dgm:cxn modelId="{5C0CEFD4-ABF3-4C90-84CD-E7EF77BD840F}" type="presOf" srcId="{0394A869-C5DB-4EB2-94AE-AB83A4E3BC14}" destId="{92A3CD8C-47A9-4003-BAFA-BCF26C1A1645}" srcOrd="0" destOrd="0" presId="urn:microsoft.com/office/officeart/2005/8/layout/hList1"/>
    <dgm:cxn modelId="{9D68B6A9-C544-4E5D-9599-EAF8801DC1CE}" srcId="{47E8B3B5-9F30-4069-B67A-95E7AE7C5696}" destId="{0394A869-C5DB-4EB2-94AE-AB83A4E3BC14}" srcOrd="0" destOrd="0" parTransId="{EAF90367-2385-46FC-9834-11A5408CE864}" sibTransId="{4E23F4A4-9E5A-4B25-BD31-93880CBD974D}"/>
    <dgm:cxn modelId="{3F37E3A0-43E3-405B-B308-DBF43A67BF1E}" type="presParOf" srcId="{37A8A5F3-5D8A-4261-B68C-12AA651C8D7A}" destId="{E4D6714E-E4EF-4942-8479-EF616D3F2C6C}" srcOrd="0" destOrd="0" presId="urn:microsoft.com/office/officeart/2005/8/layout/hList1"/>
    <dgm:cxn modelId="{FE91A974-AE01-4DEE-80C6-6218A8DC2CC2}" type="presParOf" srcId="{E4D6714E-E4EF-4942-8479-EF616D3F2C6C}" destId="{7C182520-8107-402F-AE76-A7EAD3612473}" srcOrd="0" destOrd="0" presId="urn:microsoft.com/office/officeart/2005/8/layout/hList1"/>
    <dgm:cxn modelId="{DD1E2971-EDA8-4B7A-AE58-9D026BE5FB33}" type="presParOf" srcId="{E4D6714E-E4EF-4942-8479-EF616D3F2C6C}" destId="{628589DE-4A2A-4B97-BC19-EC975E6BFFEB}" srcOrd="1" destOrd="0" presId="urn:microsoft.com/office/officeart/2005/8/layout/hList1"/>
    <dgm:cxn modelId="{8318D940-CAC9-4E6D-B211-851FE0A3DB7B}" type="presParOf" srcId="{37A8A5F3-5D8A-4261-B68C-12AA651C8D7A}" destId="{96A404C2-29BA-47F5-8D03-817E874A2EC9}" srcOrd="1" destOrd="0" presId="urn:microsoft.com/office/officeart/2005/8/layout/hList1"/>
    <dgm:cxn modelId="{9B63C6AB-CCE7-44ED-A02C-BE4CDDB0CD6A}" type="presParOf" srcId="{37A8A5F3-5D8A-4261-B68C-12AA651C8D7A}" destId="{88733708-29A2-4302-9A21-43257461F01A}" srcOrd="2" destOrd="0" presId="urn:microsoft.com/office/officeart/2005/8/layout/hList1"/>
    <dgm:cxn modelId="{F8E53E00-E031-416C-A893-16F9FD6CFE70}" type="presParOf" srcId="{88733708-29A2-4302-9A21-43257461F01A}" destId="{32ECDDA5-E3AF-4FB9-8B0E-543303A18DD3}" srcOrd="0" destOrd="0" presId="urn:microsoft.com/office/officeart/2005/8/layout/hList1"/>
    <dgm:cxn modelId="{744D2020-1506-40D6-9C54-0395FD5499ED}" type="presParOf" srcId="{88733708-29A2-4302-9A21-43257461F01A}" destId="{8A504B35-C982-4D41-ABD7-84F8D4C47FBE}" srcOrd="1" destOrd="0" presId="urn:microsoft.com/office/officeart/2005/8/layout/hList1"/>
    <dgm:cxn modelId="{E6A252D4-8F02-417C-9637-9632501B0F2A}" type="presParOf" srcId="{37A8A5F3-5D8A-4261-B68C-12AA651C8D7A}" destId="{907D2C9C-6396-4720-9841-44C786CB1D2F}" srcOrd="3" destOrd="0" presId="urn:microsoft.com/office/officeart/2005/8/layout/hList1"/>
    <dgm:cxn modelId="{2F4DC01B-84AB-42BF-9295-D4C26B2B222D}" type="presParOf" srcId="{37A8A5F3-5D8A-4261-B68C-12AA651C8D7A}" destId="{56E8F0DC-CD55-4C54-B496-289656F87609}" srcOrd="4" destOrd="0" presId="urn:microsoft.com/office/officeart/2005/8/layout/hList1"/>
    <dgm:cxn modelId="{DED25A0E-A852-4A7E-AE08-EBF5966042A5}" type="presParOf" srcId="{56E8F0DC-CD55-4C54-B496-289656F87609}" destId="{678EE0E8-79C7-4589-953B-3B337BBE78C7}" srcOrd="0" destOrd="0" presId="urn:microsoft.com/office/officeart/2005/8/layout/hList1"/>
    <dgm:cxn modelId="{A7500825-CDD1-4B26-81A3-BAA6888DA254}" type="presParOf" srcId="{56E8F0DC-CD55-4C54-B496-289656F87609}" destId="{23E3C259-0562-408F-9CAC-D1EEC6846AD2}" srcOrd="1" destOrd="0" presId="urn:microsoft.com/office/officeart/2005/8/layout/hList1"/>
    <dgm:cxn modelId="{85B49C5E-7328-4328-88FF-658F0CE8FD67}" type="presParOf" srcId="{37A8A5F3-5D8A-4261-B68C-12AA651C8D7A}" destId="{751E7C71-B2E8-4F20-A6AC-59BEBF64E5A0}" srcOrd="5" destOrd="0" presId="urn:microsoft.com/office/officeart/2005/8/layout/hList1"/>
    <dgm:cxn modelId="{1486C604-7D83-45D4-AC92-307999D0BEB4}" type="presParOf" srcId="{37A8A5F3-5D8A-4261-B68C-12AA651C8D7A}" destId="{B9B08B23-EBA0-4C39-B764-9A2BDB14C8E0}" srcOrd="6" destOrd="0" presId="urn:microsoft.com/office/officeart/2005/8/layout/hList1"/>
    <dgm:cxn modelId="{ABD280D4-0D97-4650-94E2-388CF702151E}" type="presParOf" srcId="{B9B08B23-EBA0-4C39-B764-9A2BDB14C8E0}" destId="{DEAE3B16-57DD-41F4-A5EE-8D3FF45DFE77}" srcOrd="0" destOrd="0" presId="urn:microsoft.com/office/officeart/2005/8/layout/hList1"/>
    <dgm:cxn modelId="{A0EAA047-9AA3-481A-87A5-7EC384659A6F}" type="presParOf" srcId="{B9B08B23-EBA0-4C39-B764-9A2BDB14C8E0}" destId="{92A3CD8C-47A9-4003-BAFA-BCF26C1A1645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EF84E7F-8D2D-4AB1-90D2-9B9961125374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8FD2F0A-BBA4-4A80-82B6-DDA4B7116526}">
      <dgm:prSet phldrT="[Текст]" custT="1"/>
      <dgm:spPr>
        <a:solidFill>
          <a:schemeClr val="accent4">
            <a:lumMod val="40000"/>
            <a:lumOff val="60000"/>
          </a:schemeClr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ru-RU" sz="1400" b="1" i="1" dirty="0" smtClean="0">
              <a:solidFill>
                <a:srgbClr val="C00000"/>
              </a:solidFill>
            </a:rPr>
            <a:t>Передача информации </a:t>
          </a:r>
          <a:r>
            <a:rPr lang="ru-RU" sz="1400" b="1" i="1" smtClean="0">
              <a:solidFill>
                <a:srgbClr val="C00000"/>
              </a:solidFill>
            </a:rPr>
            <a:t>финорганами</a:t>
          </a:r>
          <a:r>
            <a:rPr lang="ru-RU" sz="1400" b="1" i="1" dirty="0" smtClean="0">
              <a:solidFill>
                <a:srgbClr val="C00000"/>
              </a:solidFill>
            </a:rPr>
            <a:t> субъектов РФ в ТОФК</a:t>
          </a:r>
          <a:endParaRPr lang="ru-RU" sz="1400" b="1" i="1" dirty="0">
            <a:solidFill>
              <a:srgbClr val="C00000"/>
            </a:solidFill>
          </a:endParaRPr>
        </a:p>
      </dgm:t>
    </dgm:pt>
    <dgm:pt modelId="{892CE93C-C6ED-403B-82C5-AB2C0B9A346E}" type="parTrans" cxnId="{43AF943D-4A1B-44FA-810E-559BC9656AAD}">
      <dgm:prSet/>
      <dgm:spPr/>
      <dgm:t>
        <a:bodyPr/>
        <a:lstStyle/>
        <a:p>
          <a:endParaRPr lang="ru-RU"/>
        </a:p>
      </dgm:t>
    </dgm:pt>
    <dgm:pt modelId="{EAE0302A-EDC6-488F-8B9C-7E60394DC65B}" type="sibTrans" cxnId="{43AF943D-4A1B-44FA-810E-559BC9656AAD}">
      <dgm:prSet/>
      <dgm:spPr>
        <a:solidFill>
          <a:schemeClr val="accent2">
            <a:lumMod val="40000"/>
            <a:lumOff val="6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ru-RU"/>
        </a:p>
      </dgm:t>
    </dgm:pt>
    <dgm:pt modelId="{66F2068B-16DB-40C1-AAF4-DDF8F06D454C}">
      <dgm:prSet phldrT="[Texte]"/>
      <dgm:spPr>
        <a:solidFill>
          <a:schemeClr val="bg2">
            <a:lumMod val="90000"/>
          </a:schemeClr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ru-RU" b="0" i="1" dirty="0" smtClean="0">
              <a:solidFill>
                <a:schemeClr val="tx1"/>
              </a:solidFill>
            </a:rPr>
            <a:t>Каскадное обучение финансовых органов и </a:t>
          </a:r>
          <a:r>
            <a:rPr lang="ru-RU" b="1" i="1" dirty="0" smtClean="0">
              <a:solidFill>
                <a:schemeClr val="tx1"/>
              </a:solidFill>
            </a:rPr>
            <a:t>ознакомление с казначейскими технологиями</a:t>
          </a:r>
          <a:endParaRPr lang="ru-RU" b="1" dirty="0">
            <a:solidFill>
              <a:schemeClr val="tx1"/>
            </a:solidFill>
          </a:endParaRPr>
        </a:p>
      </dgm:t>
    </dgm:pt>
    <dgm:pt modelId="{59B9CD42-0078-44BB-A0E8-F709FCBF8674}" type="parTrans" cxnId="{E5F48A99-757B-436B-83CD-90240557BA1D}">
      <dgm:prSet/>
      <dgm:spPr/>
      <dgm:t>
        <a:bodyPr/>
        <a:lstStyle/>
        <a:p>
          <a:endParaRPr lang="ru-RU"/>
        </a:p>
      </dgm:t>
    </dgm:pt>
    <dgm:pt modelId="{B8E05C7F-AEB7-4B91-8265-79433329E018}" type="sibTrans" cxnId="{E5F48A99-757B-436B-83CD-90240557BA1D}">
      <dgm:prSet/>
      <dgm:spPr/>
      <dgm:t>
        <a:bodyPr/>
        <a:lstStyle/>
        <a:p>
          <a:endParaRPr lang="ru-RU"/>
        </a:p>
      </dgm:t>
    </dgm:pt>
    <dgm:pt modelId="{619E4F1C-4D94-4507-AC9C-FF31A6B84DED}">
      <dgm:prSet phldrT="[Текст]" custT="1"/>
      <dgm:spPr>
        <a:solidFill>
          <a:schemeClr val="accent4">
            <a:lumMod val="40000"/>
            <a:lumOff val="60000"/>
          </a:schemeClr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ru-RU" sz="1400" b="1" i="1" dirty="0" smtClean="0">
              <a:solidFill>
                <a:srgbClr val="C00000"/>
              </a:solidFill>
            </a:rPr>
            <a:t>Передача информации ТОФК в ЦАФК</a:t>
          </a:r>
          <a:endParaRPr lang="ru-RU" sz="1400" b="1" i="1" dirty="0">
            <a:solidFill>
              <a:srgbClr val="C00000"/>
            </a:solidFill>
          </a:endParaRPr>
        </a:p>
      </dgm:t>
    </dgm:pt>
    <dgm:pt modelId="{123865EE-722F-4EDB-BB79-FE339EA134B5}" type="parTrans" cxnId="{8F252C31-06BA-417D-A9DD-5AB62807BCC3}">
      <dgm:prSet/>
      <dgm:spPr/>
      <dgm:t>
        <a:bodyPr/>
        <a:lstStyle/>
        <a:p>
          <a:endParaRPr lang="ru-RU"/>
        </a:p>
      </dgm:t>
    </dgm:pt>
    <dgm:pt modelId="{7FD92B30-2646-4BC9-A4C2-B570BE5CE465}" type="sibTrans" cxnId="{8F252C31-06BA-417D-A9DD-5AB62807BCC3}">
      <dgm:prSet/>
      <dgm:spPr>
        <a:solidFill>
          <a:schemeClr val="accent2">
            <a:lumMod val="40000"/>
            <a:lumOff val="6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ru-RU"/>
        </a:p>
      </dgm:t>
    </dgm:pt>
    <dgm:pt modelId="{B585E1E9-7551-4584-A7AD-218D4E5C6903}">
      <dgm:prSet phldrT="[Texte]"/>
      <dgm:spPr>
        <a:solidFill>
          <a:schemeClr val="bg2">
            <a:lumMod val="90000"/>
          </a:schemeClr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ru-RU" b="0" i="1" dirty="0" smtClean="0">
              <a:solidFill>
                <a:schemeClr val="tx1"/>
              </a:solidFill>
            </a:rPr>
            <a:t>Формирование  </a:t>
          </a:r>
          <a:r>
            <a:rPr lang="ru-RU" b="1" i="1" dirty="0" smtClean="0">
              <a:solidFill>
                <a:schemeClr val="tx1"/>
              </a:solidFill>
            </a:rPr>
            <a:t>Прогнозов </a:t>
          </a:r>
          <a:r>
            <a:rPr lang="ru-RU" b="0" i="1" dirty="0" smtClean="0">
              <a:solidFill>
                <a:schemeClr val="tx1"/>
              </a:solidFill>
            </a:rPr>
            <a:t>движения средств на счетах</a:t>
          </a:r>
          <a:endParaRPr lang="ru-RU" b="0" dirty="0">
            <a:solidFill>
              <a:schemeClr val="tx1"/>
            </a:solidFill>
          </a:endParaRPr>
        </a:p>
      </dgm:t>
    </dgm:pt>
    <dgm:pt modelId="{887170A4-805B-4A8C-BC18-D9BAD104731A}" type="parTrans" cxnId="{3BDDCB71-8621-47D3-ABB8-AE0E29F3EB48}">
      <dgm:prSet/>
      <dgm:spPr/>
      <dgm:t>
        <a:bodyPr/>
        <a:lstStyle/>
        <a:p>
          <a:endParaRPr lang="ru-RU"/>
        </a:p>
      </dgm:t>
    </dgm:pt>
    <dgm:pt modelId="{470A852F-64F9-4325-8943-F948A8793F04}" type="sibTrans" cxnId="{3BDDCB71-8621-47D3-ABB8-AE0E29F3EB48}">
      <dgm:prSet/>
      <dgm:spPr/>
      <dgm:t>
        <a:bodyPr/>
        <a:lstStyle/>
        <a:p>
          <a:endParaRPr lang="ru-RU"/>
        </a:p>
      </dgm:t>
    </dgm:pt>
    <dgm:pt modelId="{7CE48601-A9C3-4DFB-8DFB-C8773732A29A}">
      <dgm:prSet phldrT="[Текст]" custT="1"/>
      <dgm:spPr>
        <a:solidFill>
          <a:schemeClr val="accent4">
            <a:lumMod val="40000"/>
            <a:lumOff val="60000"/>
          </a:schemeClr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ru-RU" sz="1400" b="1" i="1" dirty="0" smtClean="0">
              <a:solidFill>
                <a:srgbClr val="C00000"/>
              </a:solidFill>
            </a:rPr>
            <a:t>Расширение периметра прогнозирования</a:t>
          </a:r>
          <a:endParaRPr lang="ru-RU" sz="1100" b="0" i="1" dirty="0">
            <a:solidFill>
              <a:srgbClr val="C00000"/>
            </a:solidFill>
          </a:endParaRPr>
        </a:p>
      </dgm:t>
    </dgm:pt>
    <dgm:pt modelId="{34E2329B-B8DA-4CFB-A0BA-B3C097AEDBB8}" type="parTrans" cxnId="{65AA036C-679D-46E6-946C-BF08416E6265}">
      <dgm:prSet/>
      <dgm:spPr/>
      <dgm:t>
        <a:bodyPr/>
        <a:lstStyle/>
        <a:p>
          <a:endParaRPr lang="ru-RU"/>
        </a:p>
      </dgm:t>
    </dgm:pt>
    <dgm:pt modelId="{A6A0EF2D-D4C6-4E33-9CC6-3EC3D22A3927}" type="sibTrans" cxnId="{65AA036C-679D-46E6-946C-BF08416E6265}">
      <dgm:prSet/>
      <dgm:spPr/>
      <dgm:t>
        <a:bodyPr/>
        <a:lstStyle/>
        <a:p>
          <a:endParaRPr lang="ru-RU"/>
        </a:p>
      </dgm:t>
    </dgm:pt>
    <dgm:pt modelId="{0214A177-8877-4A47-A733-8E1D2D8FDE1D}">
      <dgm:prSet phldrT="[Texte]"/>
      <dgm:spPr>
        <a:solidFill>
          <a:schemeClr val="bg2">
            <a:lumMod val="90000"/>
          </a:schemeClr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ru-RU" b="0" i="1" dirty="0" smtClean="0">
              <a:solidFill>
                <a:schemeClr val="tx1"/>
              </a:solidFill>
            </a:rPr>
            <a:t>Формирование </a:t>
          </a:r>
          <a:r>
            <a:rPr lang="ru-RU" b="1" i="1" dirty="0" smtClean="0">
              <a:solidFill>
                <a:schemeClr val="tx1"/>
              </a:solidFill>
            </a:rPr>
            <a:t>Кассового плана Казначейства России</a:t>
          </a:r>
          <a:r>
            <a:rPr lang="ru-RU" b="0" i="1" dirty="0" smtClean="0">
              <a:solidFill>
                <a:schemeClr val="tx1"/>
              </a:solidFill>
            </a:rPr>
            <a:t> в </a:t>
          </a:r>
          <a:r>
            <a:rPr lang="ru-RU" b="0" i="1" dirty="0" err="1" smtClean="0">
              <a:solidFill>
                <a:schemeClr val="tx1"/>
              </a:solidFill>
            </a:rPr>
            <a:t>пилотном</a:t>
          </a:r>
          <a:r>
            <a:rPr lang="ru-RU" b="0" i="1" dirty="0" smtClean="0">
              <a:solidFill>
                <a:schemeClr val="tx1"/>
              </a:solidFill>
            </a:rPr>
            <a:t> режиме</a:t>
          </a:r>
          <a:endParaRPr lang="ru-RU" b="0" dirty="0">
            <a:solidFill>
              <a:schemeClr val="tx1"/>
            </a:solidFill>
          </a:endParaRPr>
        </a:p>
      </dgm:t>
    </dgm:pt>
    <dgm:pt modelId="{A9E26431-F198-4B0C-816E-D48A54037B34}" type="parTrans" cxnId="{61CE1933-3E11-400C-8FBD-29ABF7F10102}">
      <dgm:prSet/>
      <dgm:spPr/>
      <dgm:t>
        <a:bodyPr/>
        <a:lstStyle/>
        <a:p>
          <a:endParaRPr lang="ru-RU"/>
        </a:p>
      </dgm:t>
    </dgm:pt>
    <dgm:pt modelId="{FC5AF7FF-E7BB-4352-99AB-FFEA2C267112}" type="sibTrans" cxnId="{61CE1933-3E11-400C-8FBD-29ABF7F10102}">
      <dgm:prSet/>
      <dgm:spPr/>
      <dgm:t>
        <a:bodyPr/>
        <a:lstStyle/>
        <a:p>
          <a:endParaRPr lang="ru-RU"/>
        </a:p>
      </dgm:t>
    </dgm:pt>
    <dgm:pt modelId="{C46FD2D3-4C57-4DD8-83D4-73930F76CA08}" type="pres">
      <dgm:prSet presAssocID="{DEF84E7F-8D2D-4AB1-90D2-9B996112537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D347E0F-90BE-4801-921D-4998CC083556}" type="pres">
      <dgm:prSet presAssocID="{DEF84E7F-8D2D-4AB1-90D2-9B9961125374}" presName="tSp" presStyleCnt="0"/>
      <dgm:spPr/>
    </dgm:pt>
    <dgm:pt modelId="{BD8D2DB1-3322-4272-B218-3ED715EA2ED3}" type="pres">
      <dgm:prSet presAssocID="{DEF84E7F-8D2D-4AB1-90D2-9B9961125374}" presName="bSp" presStyleCnt="0"/>
      <dgm:spPr/>
    </dgm:pt>
    <dgm:pt modelId="{1A132A95-A637-454A-A4D0-A0FFE85378F0}" type="pres">
      <dgm:prSet presAssocID="{DEF84E7F-8D2D-4AB1-90D2-9B9961125374}" presName="process" presStyleCnt="0"/>
      <dgm:spPr/>
    </dgm:pt>
    <dgm:pt modelId="{5D00E26C-5113-4DF8-9569-720521DC8278}" type="pres">
      <dgm:prSet presAssocID="{38FD2F0A-BBA4-4A80-82B6-DDA4B7116526}" presName="composite1" presStyleCnt="0"/>
      <dgm:spPr/>
    </dgm:pt>
    <dgm:pt modelId="{6E1CE364-21C1-4183-83F1-1C0FDF59B51D}" type="pres">
      <dgm:prSet presAssocID="{38FD2F0A-BBA4-4A80-82B6-DDA4B7116526}" presName="dummyNode1" presStyleLbl="node1" presStyleIdx="0" presStyleCnt="3"/>
      <dgm:spPr/>
    </dgm:pt>
    <dgm:pt modelId="{AB362354-6BB0-40D6-8316-4B36D1E81698}" type="pres">
      <dgm:prSet presAssocID="{38FD2F0A-BBA4-4A80-82B6-DDA4B7116526}" presName="childNode1" presStyleLbl="bgAcc1" presStyleIdx="0" presStyleCnt="3" custLinFactNeighborX="-397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D93C61-CF81-499D-820D-030D03D326B0}" type="pres">
      <dgm:prSet presAssocID="{38FD2F0A-BBA4-4A80-82B6-DDA4B7116526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C5BEFF-B759-463C-B699-C30B4DC70191}" type="pres">
      <dgm:prSet presAssocID="{38FD2F0A-BBA4-4A80-82B6-DDA4B7116526}" presName="parentNode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E86AE3-26BA-46AB-A935-D851B656F623}" type="pres">
      <dgm:prSet presAssocID="{38FD2F0A-BBA4-4A80-82B6-DDA4B7116526}" presName="connSite1" presStyleCnt="0"/>
      <dgm:spPr/>
    </dgm:pt>
    <dgm:pt modelId="{9008E809-217C-4081-9E29-627E4FC62C3F}" type="pres">
      <dgm:prSet presAssocID="{EAE0302A-EDC6-488F-8B9C-7E60394DC65B}" presName="Name9" presStyleLbl="sibTrans2D1" presStyleIdx="0" presStyleCnt="2" custLinFactNeighborY="-7521"/>
      <dgm:spPr/>
      <dgm:t>
        <a:bodyPr/>
        <a:lstStyle/>
        <a:p>
          <a:endParaRPr lang="ru-RU"/>
        </a:p>
      </dgm:t>
    </dgm:pt>
    <dgm:pt modelId="{EC1C0787-FA31-40D6-A169-1A81DFD1E33C}" type="pres">
      <dgm:prSet presAssocID="{619E4F1C-4D94-4507-AC9C-FF31A6B84DED}" presName="composite2" presStyleCnt="0"/>
      <dgm:spPr/>
    </dgm:pt>
    <dgm:pt modelId="{46C34DE5-FD28-44F3-A7E7-7D78B3915AC2}" type="pres">
      <dgm:prSet presAssocID="{619E4F1C-4D94-4507-AC9C-FF31A6B84DED}" presName="dummyNode2" presStyleLbl="node1" presStyleIdx="0" presStyleCnt="3"/>
      <dgm:spPr/>
    </dgm:pt>
    <dgm:pt modelId="{010F40FF-571C-4B75-9006-55F189AFE2AE}" type="pres">
      <dgm:prSet presAssocID="{619E4F1C-4D94-4507-AC9C-FF31A6B84DED}" presName="childNode2" presStyleLbl="bgAcc1" presStyleIdx="1" presStyleCnt="3" custLinFactNeighborX="51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821966-465F-4DC2-96D8-A6D735429CE2}" type="pres">
      <dgm:prSet presAssocID="{619E4F1C-4D94-4507-AC9C-FF31A6B84DED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8796CD-696F-460F-BEE2-9AC80E5F8681}" type="pres">
      <dgm:prSet presAssocID="{619E4F1C-4D94-4507-AC9C-FF31A6B84DED}" presName="parentNode2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872093-D32D-4F59-B758-1B5CB57AEFE0}" type="pres">
      <dgm:prSet presAssocID="{619E4F1C-4D94-4507-AC9C-FF31A6B84DED}" presName="connSite2" presStyleCnt="0"/>
      <dgm:spPr/>
    </dgm:pt>
    <dgm:pt modelId="{4DD1B954-7E7D-4B11-BDBE-97342C3EC958}" type="pres">
      <dgm:prSet presAssocID="{7FD92B30-2646-4BC9-A4C2-B570BE5CE465}" presName="Name18" presStyleLbl="sibTrans2D1" presStyleIdx="1" presStyleCnt="2" custLinFactNeighborY="7140"/>
      <dgm:spPr/>
      <dgm:t>
        <a:bodyPr/>
        <a:lstStyle/>
        <a:p>
          <a:endParaRPr lang="ru-RU"/>
        </a:p>
      </dgm:t>
    </dgm:pt>
    <dgm:pt modelId="{3E19C693-00E5-4CB6-8F56-E9D55A7EB062}" type="pres">
      <dgm:prSet presAssocID="{7CE48601-A9C3-4DFB-8DFB-C8773732A29A}" presName="composite1" presStyleCnt="0"/>
      <dgm:spPr/>
    </dgm:pt>
    <dgm:pt modelId="{BE06E380-39D2-4DC2-9A66-8168C1232958}" type="pres">
      <dgm:prSet presAssocID="{7CE48601-A9C3-4DFB-8DFB-C8773732A29A}" presName="dummyNode1" presStyleLbl="node1" presStyleIdx="1" presStyleCnt="3"/>
      <dgm:spPr/>
    </dgm:pt>
    <dgm:pt modelId="{F167421E-C988-4A9B-B89F-C6F460821B96}" type="pres">
      <dgm:prSet presAssocID="{7CE48601-A9C3-4DFB-8DFB-C8773732A29A}" presName="childNode1" presStyleLbl="bgAcc1" presStyleIdx="2" presStyleCnt="3" custLinFactNeighborX="51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A9854C-3E62-4D58-B8B0-E01AD188CE7E}" type="pres">
      <dgm:prSet presAssocID="{7CE48601-A9C3-4DFB-8DFB-C8773732A29A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214289-4463-4B54-889F-B4C73FBA44E1}" type="pres">
      <dgm:prSet presAssocID="{7CE48601-A9C3-4DFB-8DFB-C8773732A29A}" presName="parentNode1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630E8D-B682-414F-9B92-8B335376293A}" type="pres">
      <dgm:prSet presAssocID="{7CE48601-A9C3-4DFB-8DFB-C8773732A29A}" presName="connSite1" presStyleCnt="0"/>
      <dgm:spPr/>
    </dgm:pt>
  </dgm:ptLst>
  <dgm:cxnLst>
    <dgm:cxn modelId="{3EECD293-AC52-4318-BDFA-DF24546CF784}" type="presOf" srcId="{66F2068B-16DB-40C1-AAF4-DDF8F06D454C}" destId="{AB362354-6BB0-40D6-8316-4B36D1E81698}" srcOrd="0" destOrd="0" presId="urn:microsoft.com/office/officeart/2005/8/layout/hProcess4"/>
    <dgm:cxn modelId="{BD574F4F-7805-4660-B772-D697606B5A09}" type="presOf" srcId="{0214A177-8877-4A47-A733-8E1D2D8FDE1D}" destId="{E2A9854C-3E62-4D58-B8B0-E01AD188CE7E}" srcOrd="1" destOrd="0" presId="urn:microsoft.com/office/officeart/2005/8/layout/hProcess4"/>
    <dgm:cxn modelId="{61CE1933-3E11-400C-8FBD-29ABF7F10102}" srcId="{7CE48601-A9C3-4DFB-8DFB-C8773732A29A}" destId="{0214A177-8877-4A47-A733-8E1D2D8FDE1D}" srcOrd="0" destOrd="0" parTransId="{A9E26431-F198-4B0C-816E-D48A54037B34}" sibTransId="{FC5AF7FF-E7BB-4352-99AB-FFEA2C267112}"/>
    <dgm:cxn modelId="{EA2BDE2C-99F7-40CB-A15B-C1F8D2241F75}" type="presOf" srcId="{DEF84E7F-8D2D-4AB1-90D2-9B9961125374}" destId="{C46FD2D3-4C57-4DD8-83D4-73930F76CA08}" srcOrd="0" destOrd="0" presId="urn:microsoft.com/office/officeart/2005/8/layout/hProcess4"/>
    <dgm:cxn modelId="{E5F48A99-757B-436B-83CD-90240557BA1D}" srcId="{38FD2F0A-BBA4-4A80-82B6-DDA4B7116526}" destId="{66F2068B-16DB-40C1-AAF4-DDF8F06D454C}" srcOrd="0" destOrd="0" parTransId="{59B9CD42-0078-44BB-A0E8-F709FCBF8674}" sibTransId="{B8E05C7F-AEB7-4B91-8265-79433329E018}"/>
    <dgm:cxn modelId="{42090A88-2940-4749-9946-24E4586C2C59}" type="presOf" srcId="{7CE48601-A9C3-4DFB-8DFB-C8773732A29A}" destId="{DC214289-4463-4B54-889F-B4C73FBA44E1}" srcOrd="0" destOrd="0" presId="urn:microsoft.com/office/officeart/2005/8/layout/hProcess4"/>
    <dgm:cxn modelId="{E3E50EA9-E5D2-4AE5-BF08-720E8E26D331}" type="presOf" srcId="{38FD2F0A-BBA4-4A80-82B6-DDA4B7116526}" destId="{00C5BEFF-B759-463C-B699-C30B4DC70191}" srcOrd="0" destOrd="0" presId="urn:microsoft.com/office/officeart/2005/8/layout/hProcess4"/>
    <dgm:cxn modelId="{43AF943D-4A1B-44FA-810E-559BC9656AAD}" srcId="{DEF84E7F-8D2D-4AB1-90D2-9B9961125374}" destId="{38FD2F0A-BBA4-4A80-82B6-DDA4B7116526}" srcOrd="0" destOrd="0" parTransId="{892CE93C-C6ED-403B-82C5-AB2C0B9A346E}" sibTransId="{EAE0302A-EDC6-488F-8B9C-7E60394DC65B}"/>
    <dgm:cxn modelId="{0B445078-9CA9-4B71-8D99-B6F774564190}" type="presOf" srcId="{66F2068B-16DB-40C1-AAF4-DDF8F06D454C}" destId="{BBD93C61-CF81-499D-820D-030D03D326B0}" srcOrd="1" destOrd="0" presId="urn:microsoft.com/office/officeart/2005/8/layout/hProcess4"/>
    <dgm:cxn modelId="{65AA036C-679D-46E6-946C-BF08416E6265}" srcId="{DEF84E7F-8D2D-4AB1-90D2-9B9961125374}" destId="{7CE48601-A9C3-4DFB-8DFB-C8773732A29A}" srcOrd="2" destOrd="0" parTransId="{34E2329B-B8DA-4CFB-A0BA-B3C097AEDBB8}" sibTransId="{A6A0EF2D-D4C6-4E33-9CC6-3EC3D22A3927}"/>
    <dgm:cxn modelId="{3EE2C5DC-7DFC-41E6-B5E7-97F4A216277B}" type="presOf" srcId="{7FD92B30-2646-4BC9-A4C2-B570BE5CE465}" destId="{4DD1B954-7E7D-4B11-BDBE-97342C3EC958}" srcOrd="0" destOrd="0" presId="urn:microsoft.com/office/officeart/2005/8/layout/hProcess4"/>
    <dgm:cxn modelId="{D92048B5-5FB7-43B7-9E87-F40447484F66}" type="presOf" srcId="{B585E1E9-7551-4584-A7AD-218D4E5C6903}" destId="{4F821966-465F-4DC2-96D8-A6D735429CE2}" srcOrd="1" destOrd="0" presId="urn:microsoft.com/office/officeart/2005/8/layout/hProcess4"/>
    <dgm:cxn modelId="{27D66CA6-34CC-489E-BF63-519AFA384AF4}" type="presOf" srcId="{EAE0302A-EDC6-488F-8B9C-7E60394DC65B}" destId="{9008E809-217C-4081-9E29-627E4FC62C3F}" srcOrd="0" destOrd="0" presId="urn:microsoft.com/office/officeart/2005/8/layout/hProcess4"/>
    <dgm:cxn modelId="{F7AB874F-E95B-425F-BA93-336263E5E8D7}" type="presOf" srcId="{619E4F1C-4D94-4507-AC9C-FF31A6B84DED}" destId="{4D8796CD-696F-460F-BEE2-9AC80E5F8681}" srcOrd="0" destOrd="0" presId="urn:microsoft.com/office/officeart/2005/8/layout/hProcess4"/>
    <dgm:cxn modelId="{6481EDE1-4368-4C25-A3A9-EEF28FD86E9D}" type="presOf" srcId="{0214A177-8877-4A47-A733-8E1D2D8FDE1D}" destId="{F167421E-C988-4A9B-B89F-C6F460821B96}" srcOrd="0" destOrd="0" presId="urn:microsoft.com/office/officeart/2005/8/layout/hProcess4"/>
    <dgm:cxn modelId="{3BDDCB71-8621-47D3-ABB8-AE0E29F3EB48}" srcId="{619E4F1C-4D94-4507-AC9C-FF31A6B84DED}" destId="{B585E1E9-7551-4584-A7AD-218D4E5C6903}" srcOrd="0" destOrd="0" parTransId="{887170A4-805B-4A8C-BC18-D9BAD104731A}" sibTransId="{470A852F-64F9-4325-8943-F948A8793F04}"/>
    <dgm:cxn modelId="{DE5A13F1-5FF1-419E-B787-34B24DEEE054}" type="presOf" srcId="{B585E1E9-7551-4584-A7AD-218D4E5C6903}" destId="{010F40FF-571C-4B75-9006-55F189AFE2AE}" srcOrd="0" destOrd="0" presId="urn:microsoft.com/office/officeart/2005/8/layout/hProcess4"/>
    <dgm:cxn modelId="{8F252C31-06BA-417D-A9DD-5AB62807BCC3}" srcId="{DEF84E7F-8D2D-4AB1-90D2-9B9961125374}" destId="{619E4F1C-4D94-4507-AC9C-FF31A6B84DED}" srcOrd="1" destOrd="0" parTransId="{123865EE-722F-4EDB-BB79-FE339EA134B5}" sibTransId="{7FD92B30-2646-4BC9-A4C2-B570BE5CE465}"/>
    <dgm:cxn modelId="{39150EBF-E53D-4F9D-BC9E-05667F7569EB}" type="presParOf" srcId="{C46FD2D3-4C57-4DD8-83D4-73930F76CA08}" destId="{8D347E0F-90BE-4801-921D-4998CC083556}" srcOrd="0" destOrd="0" presId="urn:microsoft.com/office/officeart/2005/8/layout/hProcess4"/>
    <dgm:cxn modelId="{F6C9E532-57A7-46D5-A66C-A2661A348C53}" type="presParOf" srcId="{C46FD2D3-4C57-4DD8-83D4-73930F76CA08}" destId="{BD8D2DB1-3322-4272-B218-3ED715EA2ED3}" srcOrd="1" destOrd="0" presId="urn:microsoft.com/office/officeart/2005/8/layout/hProcess4"/>
    <dgm:cxn modelId="{89ED2B25-3D2A-42AF-A5A9-A9BBC7BF0A70}" type="presParOf" srcId="{C46FD2D3-4C57-4DD8-83D4-73930F76CA08}" destId="{1A132A95-A637-454A-A4D0-A0FFE85378F0}" srcOrd="2" destOrd="0" presId="urn:microsoft.com/office/officeart/2005/8/layout/hProcess4"/>
    <dgm:cxn modelId="{9525C7B6-E584-4E3F-B001-1B763E006117}" type="presParOf" srcId="{1A132A95-A637-454A-A4D0-A0FFE85378F0}" destId="{5D00E26C-5113-4DF8-9569-720521DC8278}" srcOrd="0" destOrd="0" presId="urn:microsoft.com/office/officeart/2005/8/layout/hProcess4"/>
    <dgm:cxn modelId="{EECF67B4-5992-42AA-9442-DCDCF6B1749F}" type="presParOf" srcId="{5D00E26C-5113-4DF8-9569-720521DC8278}" destId="{6E1CE364-21C1-4183-83F1-1C0FDF59B51D}" srcOrd="0" destOrd="0" presId="urn:microsoft.com/office/officeart/2005/8/layout/hProcess4"/>
    <dgm:cxn modelId="{589D15B2-F978-491E-A1FB-0DFC4BE8221F}" type="presParOf" srcId="{5D00E26C-5113-4DF8-9569-720521DC8278}" destId="{AB362354-6BB0-40D6-8316-4B36D1E81698}" srcOrd="1" destOrd="0" presId="urn:microsoft.com/office/officeart/2005/8/layout/hProcess4"/>
    <dgm:cxn modelId="{940BFC58-6E44-4973-81F7-3909C880DBEF}" type="presParOf" srcId="{5D00E26C-5113-4DF8-9569-720521DC8278}" destId="{BBD93C61-CF81-499D-820D-030D03D326B0}" srcOrd="2" destOrd="0" presId="urn:microsoft.com/office/officeart/2005/8/layout/hProcess4"/>
    <dgm:cxn modelId="{628F72C2-A9DC-4A44-AA3E-1204AF4B4B84}" type="presParOf" srcId="{5D00E26C-5113-4DF8-9569-720521DC8278}" destId="{00C5BEFF-B759-463C-B699-C30B4DC70191}" srcOrd="3" destOrd="0" presId="urn:microsoft.com/office/officeart/2005/8/layout/hProcess4"/>
    <dgm:cxn modelId="{38CABBE8-29AB-47AC-B8B9-65A77C212807}" type="presParOf" srcId="{5D00E26C-5113-4DF8-9569-720521DC8278}" destId="{20E86AE3-26BA-46AB-A935-D851B656F623}" srcOrd="4" destOrd="0" presId="urn:microsoft.com/office/officeart/2005/8/layout/hProcess4"/>
    <dgm:cxn modelId="{DA0DEC0B-7AFC-4897-A56D-221180BAA8CE}" type="presParOf" srcId="{1A132A95-A637-454A-A4D0-A0FFE85378F0}" destId="{9008E809-217C-4081-9E29-627E4FC62C3F}" srcOrd="1" destOrd="0" presId="urn:microsoft.com/office/officeart/2005/8/layout/hProcess4"/>
    <dgm:cxn modelId="{D7260E01-B0D3-4384-BD42-63E84C3F9B28}" type="presParOf" srcId="{1A132A95-A637-454A-A4D0-A0FFE85378F0}" destId="{EC1C0787-FA31-40D6-A169-1A81DFD1E33C}" srcOrd="2" destOrd="0" presId="urn:microsoft.com/office/officeart/2005/8/layout/hProcess4"/>
    <dgm:cxn modelId="{8183A46A-862F-4D21-9468-75AAB7B993FF}" type="presParOf" srcId="{EC1C0787-FA31-40D6-A169-1A81DFD1E33C}" destId="{46C34DE5-FD28-44F3-A7E7-7D78B3915AC2}" srcOrd="0" destOrd="0" presId="urn:microsoft.com/office/officeart/2005/8/layout/hProcess4"/>
    <dgm:cxn modelId="{5FC21CEF-D757-4378-92BE-914B12DF1CD0}" type="presParOf" srcId="{EC1C0787-FA31-40D6-A169-1A81DFD1E33C}" destId="{010F40FF-571C-4B75-9006-55F189AFE2AE}" srcOrd="1" destOrd="0" presId="urn:microsoft.com/office/officeart/2005/8/layout/hProcess4"/>
    <dgm:cxn modelId="{9E264EA3-ED32-408C-BB84-1B4F31FC9FF4}" type="presParOf" srcId="{EC1C0787-FA31-40D6-A169-1A81DFD1E33C}" destId="{4F821966-465F-4DC2-96D8-A6D735429CE2}" srcOrd="2" destOrd="0" presId="urn:microsoft.com/office/officeart/2005/8/layout/hProcess4"/>
    <dgm:cxn modelId="{D28C8EC0-0111-4ABF-BF6E-FE33EA93297B}" type="presParOf" srcId="{EC1C0787-FA31-40D6-A169-1A81DFD1E33C}" destId="{4D8796CD-696F-460F-BEE2-9AC80E5F8681}" srcOrd="3" destOrd="0" presId="urn:microsoft.com/office/officeart/2005/8/layout/hProcess4"/>
    <dgm:cxn modelId="{849A0A22-07F3-4967-8252-FF79EA411E2F}" type="presParOf" srcId="{EC1C0787-FA31-40D6-A169-1A81DFD1E33C}" destId="{B3872093-D32D-4F59-B758-1B5CB57AEFE0}" srcOrd="4" destOrd="0" presId="urn:microsoft.com/office/officeart/2005/8/layout/hProcess4"/>
    <dgm:cxn modelId="{3CD8B39B-D802-4193-A5B1-C4C3571E638B}" type="presParOf" srcId="{1A132A95-A637-454A-A4D0-A0FFE85378F0}" destId="{4DD1B954-7E7D-4B11-BDBE-97342C3EC958}" srcOrd="3" destOrd="0" presId="urn:microsoft.com/office/officeart/2005/8/layout/hProcess4"/>
    <dgm:cxn modelId="{029FE18A-A852-413E-8E66-B579848337D0}" type="presParOf" srcId="{1A132A95-A637-454A-A4D0-A0FFE85378F0}" destId="{3E19C693-00E5-4CB6-8F56-E9D55A7EB062}" srcOrd="4" destOrd="0" presId="urn:microsoft.com/office/officeart/2005/8/layout/hProcess4"/>
    <dgm:cxn modelId="{9DB86AEE-CDEF-4C8F-9E9C-C03A4D347E40}" type="presParOf" srcId="{3E19C693-00E5-4CB6-8F56-E9D55A7EB062}" destId="{BE06E380-39D2-4DC2-9A66-8168C1232958}" srcOrd="0" destOrd="0" presId="urn:microsoft.com/office/officeart/2005/8/layout/hProcess4"/>
    <dgm:cxn modelId="{A31057BC-D360-4371-A8B4-AACC89B9D4CA}" type="presParOf" srcId="{3E19C693-00E5-4CB6-8F56-E9D55A7EB062}" destId="{F167421E-C988-4A9B-B89F-C6F460821B96}" srcOrd="1" destOrd="0" presId="urn:microsoft.com/office/officeart/2005/8/layout/hProcess4"/>
    <dgm:cxn modelId="{F3A92D8B-EA9C-4995-90AD-C44FD4B9C5DB}" type="presParOf" srcId="{3E19C693-00E5-4CB6-8F56-E9D55A7EB062}" destId="{E2A9854C-3E62-4D58-B8B0-E01AD188CE7E}" srcOrd="2" destOrd="0" presId="urn:microsoft.com/office/officeart/2005/8/layout/hProcess4"/>
    <dgm:cxn modelId="{2CB0F6AF-4305-4439-89EA-3B6435756C95}" type="presParOf" srcId="{3E19C693-00E5-4CB6-8F56-E9D55A7EB062}" destId="{DC214289-4463-4B54-889F-B4C73FBA44E1}" srcOrd="3" destOrd="0" presId="urn:microsoft.com/office/officeart/2005/8/layout/hProcess4"/>
    <dgm:cxn modelId="{74208E25-82D4-4733-8D57-871EB96A89D3}" type="presParOf" srcId="{3E19C693-00E5-4CB6-8F56-E9D55A7EB062}" destId="{17630E8D-B682-414F-9B92-8B335376293A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C2713E5-4711-4DF6-B25A-14BB83CBC578}" type="doc">
      <dgm:prSet loTypeId="urn:microsoft.com/office/officeart/2005/8/layout/matrix2" loCatId="matrix" qsTypeId="urn:microsoft.com/office/officeart/2005/8/quickstyle/simple1" qsCatId="simple" csTypeId="urn:microsoft.com/office/officeart/2005/8/colors/accent1_5" csCatId="accent1" phldr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</dgm:spPr>
      <dgm:t>
        <a:bodyPr/>
        <a:lstStyle/>
        <a:p>
          <a:endParaRPr lang="ru-RU"/>
        </a:p>
      </dgm:t>
    </dgm:pt>
    <dgm:pt modelId="{85E9C645-A1E9-4F81-A2C7-31FED92677AF}">
      <dgm:prSet phldrT="[Текст]" custT="1"/>
      <dgm:spPr>
        <a:blipFill rotWithShape="0">
          <a:blip xmlns:r="http://schemas.openxmlformats.org/officeDocument/2006/relationships" r:embed="rId1">
            <a:duotone>
              <a:schemeClr val="accent4">
                <a:shade val="45000"/>
                <a:satMod val="135000"/>
              </a:schemeClr>
              <a:prstClr val="white"/>
            </a:duotone>
            <a:lum bright="10000"/>
          </a:blip>
          <a:stretch>
            <a:fillRect/>
          </a:stretch>
        </a:blipFill>
        <a:ln>
          <a:solidFill>
            <a:schemeClr val="accent4">
              <a:lumMod val="60000"/>
              <a:lumOff val="40000"/>
            </a:schemeClr>
          </a:solidFill>
        </a:ln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000" b="1" dirty="0" smtClean="0">
              <a:solidFill>
                <a:srgbClr val="002060"/>
              </a:solidFill>
            </a:rPr>
            <a:t>Депозиты </a:t>
          </a:r>
        </a:p>
        <a:p>
          <a:pPr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1" dirty="0" smtClean="0">
              <a:solidFill>
                <a:srgbClr val="002060"/>
              </a:solidFill>
            </a:rPr>
            <a:t>от 5 до 245 дней</a:t>
          </a:r>
        </a:p>
        <a:p>
          <a:pPr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ru-RU" sz="700" b="1" dirty="0" smtClean="0">
            <a:solidFill>
              <a:schemeClr val="tx1"/>
            </a:solidFill>
          </a:endParaRP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100" i="1" dirty="0" smtClean="0">
              <a:solidFill>
                <a:srgbClr val="C00000"/>
              </a:solidFill>
              <a:latin typeface="+mn-lt"/>
            </a:rPr>
            <a:t>в валюте РФ- </a:t>
          </a:r>
          <a:r>
            <a:rPr lang="ru-RU" sz="1200" b="1" i="1" dirty="0" smtClean="0">
              <a:solidFill>
                <a:srgbClr val="C00000"/>
              </a:solidFill>
              <a:latin typeface="+mn-lt"/>
            </a:rPr>
            <a:t>апрель2008;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100" i="1" dirty="0" smtClean="0">
              <a:solidFill>
                <a:srgbClr val="C00000"/>
              </a:solidFill>
              <a:latin typeface="+mn-lt"/>
            </a:rPr>
            <a:t>в ин. валюте–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200" i="1" dirty="0" smtClean="0">
              <a:solidFill>
                <a:srgbClr val="C00000"/>
              </a:solidFill>
              <a:latin typeface="+mn-lt"/>
            </a:rPr>
            <a:t> </a:t>
          </a:r>
          <a:r>
            <a:rPr lang="ru-RU" sz="1200" b="1" i="1" dirty="0" smtClean="0">
              <a:solidFill>
                <a:srgbClr val="C00000"/>
              </a:solidFill>
              <a:latin typeface="+mn-lt"/>
            </a:rPr>
            <a:t>ноябрь 2014</a:t>
          </a:r>
          <a:endParaRPr lang="ru-RU" sz="1200" b="1" i="1" dirty="0">
            <a:solidFill>
              <a:srgbClr val="C00000"/>
            </a:solidFill>
            <a:latin typeface="+mn-lt"/>
          </a:endParaRPr>
        </a:p>
      </dgm:t>
    </dgm:pt>
    <dgm:pt modelId="{CE7CA863-5AB5-40E9-8EA8-09238EADA43E}" type="parTrans" cxnId="{558BED37-FBBD-44B4-AC51-F7099A098081}">
      <dgm:prSet/>
      <dgm:spPr/>
      <dgm:t>
        <a:bodyPr/>
        <a:lstStyle/>
        <a:p>
          <a:endParaRPr lang="ru-RU" sz="1600"/>
        </a:p>
      </dgm:t>
    </dgm:pt>
    <dgm:pt modelId="{6C408F2E-5596-4EC0-97F4-C13B15C27330}" type="sibTrans" cxnId="{558BED37-FBBD-44B4-AC51-F7099A098081}">
      <dgm:prSet/>
      <dgm:spPr/>
      <dgm:t>
        <a:bodyPr/>
        <a:lstStyle/>
        <a:p>
          <a:endParaRPr lang="ru-RU" sz="1600"/>
        </a:p>
      </dgm:t>
    </dgm:pt>
    <dgm:pt modelId="{F87A1215-2B8F-438D-A77A-5311A49FAD4B}">
      <dgm:prSet phldrT="[Текст]" custT="1"/>
      <dgm:spPr>
        <a:blipFill rotWithShape="0">
          <a:blip xmlns:r="http://schemas.openxmlformats.org/officeDocument/2006/relationships" r:embed="rId1">
            <a:duotone>
              <a:schemeClr val="accent4">
                <a:shade val="45000"/>
                <a:satMod val="135000"/>
              </a:schemeClr>
              <a:prstClr val="white"/>
            </a:duotone>
            <a:lum bright="10000"/>
          </a:blip>
          <a:stretch>
            <a:fillRect/>
          </a:stretch>
        </a:blipFill>
        <a:ln>
          <a:solidFill>
            <a:schemeClr val="accent4">
              <a:lumMod val="60000"/>
              <a:lumOff val="40000"/>
            </a:schemeClr>
          </a:solidFill>
        </a:ln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>
            <a:lnSpc>
              <a:spcPct val="90000"/>
            </a:lnSpc>
            <a:spcAft>
              <a:spcPct val="35000"/>
            </a:spcAft>
          </a:pPr>
          <a:r>
            <a:rPr lang="ru-RU" sz="2000" b="1" dirty="0" smtClean="0">
              <a:solidFill>
                <a:srgbClr val="002060"/>
              </a:solidFill>
            </a:rPr>
            <a:t>Бюджетные кредиты</a:t>
          </a:r>
        </a:p>
        <a:p>
          <a:pPr>
            <a:lnSpc>
              <a:spcPct val="90000"/>
            </a:lnSpc>
            <a:spcAft>
              <a:spcPct val="35000"/>
            </a:spcAft>
          </a:pPr>
          <a:r>
            <a:rPr lang="ru-RU" sz="1400" b="1" dirty="0" smtClean="0">
              <a:solidFill>
                <a:srgbClr val="002060"/>
              </a:solidFill>
            </a:rPr>
            <a:t>до 30 дней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100" b="0" i="1" dirty="0" smtClean="0">
              <a:solidFill>
                <a:srgbClr val="C00000"/>
              </a:solidFill>
              <a:latin typeface="+mn-lt"/>
            </a:rPr>
            <a:t>субъектам РФ-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200" b="1" i="1" dirty="0" smtClean="0">
              <a:solidFill>
                <a:srgbClr val="C00000"/>
              </a:solidFill>
              <a:latin typeface="+mn-lt"/>
            </a:rPr>
            <a:t>февраль 2014</a:t>
          </a:r>
        </a:p>
      </dgm:t>
    </dgm:pt>
    <dgm:pt modelId="{87554574-4594-4865-AD50-D366900F5B14}" type="parTrans" cxnId="{DE585B51-474E-4D4C-B8D6-22EC13F945B5}">
      <dgm:prSet/>
      <dgm:spPr/>
      <dgm:t>
        <a:bodyPr/>
        <a:lstStyle/>
        <a:p>
          <a:endParaRPr lang="ru-RU" sz="1600"/>
        </a:p>
      </dgm:t>
    </dgm:pt>
    <dgm:pt modelId="{98EC3A0C-F4F1-483A-8BA4-222F4158804D}" type="sibTrans" cxnId="{DE585B51-474E-4D4C-B8D6-22EC13F945B5}">
      <dgm:prSet/>
      <dgm:spPr/>
      <dgm:t>
        <a:bodyPr/>
        <a:lstStyle/>
        <a:p>
          <a:endParaRPr lang="ru-RU" sz="1600"/>
        </a:p>
      </dgm:t>
    </dgm:pt>
    <dgm:pt modelId="{99CF5AC2-226A-4076-B81E-D2997AEB7C61}">
      <dgm:prSet phldrT="[Текст]" custT="1"/>
      <dgm:spPr>
        <a:blipFill rotWithShape="0">
          <a:blip xmlns:r="http://schemas.openxmlformats.org/officeDocument/2006/relationships" r:embed="rId1">
            <a:duotone>
              <a:schemeClr val="accent4">
                <a:shade val="45000"/>
                <a:satMod val="135000"/>
              </a:schemeClr>
              <a:prstClr val="white"/>
            </a:duotone>
            <a:lum bright="10000"/>
          </a:blip>
          <a:stretch>
            <a:fillRect/>
          </a:stretch>
        </a:blipFill>
        <a:ln>
          <a:solidFill>
            <a:schemeClr val="accent4">
              <a:lumMod val="60000"/>
              <a:lumOff val="40000"/>
            </a:schemeClr>
          </a:solidFill>
        </a:ln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РЕПО </a:t>
          </a:r>
        </a:p>
        <a:p>
          <a:r>
            <a:rPr lang="ru-RU" sz="1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 ОФЗ</a:t>
          </a:r>
        </a:p>
        <a:p>
          <a:r>
            <a:rPr lang="ru-RU" sz="1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</a:t>
          </a:r>
          <a:r>
            <a:rPr lang="en-US" sz="1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overnight</a:t>
          </a:r>
          <a:r>
            <a:rPr lang="ru-RU" sz="1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»</a:t>
          </a:r>
        </a:p>
        <a:p>
          <a:r>
            <a:rPr lang="ru-RU" sz="1200" b="1" i="1" dirty="0" smtClean="0">
              <a:solidFill>
                <a:srgbClr val="C00000"/>
              </a:solidFill>
            </a:rPr>
            <a:t>январь 2015</a:t>
          </a:r>
        </a:p>
      </dgm:t>
    </dgm:pt>
    <dgm:pt modelId="{4600898A-2B79-40BD-88D6-DD132050AD2A}" type="parTrans" cxnId="{F45715A0-91C3-4142-ADA3-F39C191AADC4}">
      <dgm:prSet/>
      <dgm:spPr/>
      <dgm:t>
        <a:bodyPr/>
        <a:lstStyle/>
        <a:p>
          <a:endParaRPr lang="ru-RU" sz="1600"/>
        </a:p>
      </dgm:t>
    </dgm:pt>
    <dgm:pt modelId="{07BD7F79-02EA-4245-A883-1B3C66F2CC2B}" type="sibTrans" cxnId="{F45715A0-91C3-4142-ADA3-F39C191AADC4}">
      <dgm:prSet/>
      <dgm:spPr/>
      <dgm:t>
        <a:bodyPr/>
        <a:lstStyle/>
        <a:p>
          <a:endParaRPr lang="ru-RU" sz="1600"/>
        </a:p>
      </dgm:t>
    </dgm:pt>
    <dgm:pt modelId="{D4AD806E-F69D-4E84-A08D-E26B9C7C84FF}">
      <dgm:prSet phldrT="[Текст]" custT="1"/>
      <dgm:spPr>
        <a:blipFill rotWithShape="0">
          <a:blip xmlns:r="http://schemas.openxmlformats.org/officeDocument/2006/relationships" r:embed="rId1">
            <a:duotone>
              <a:schemeClr val="accent4">
                <a:shade val="45000"/>
                <a:satMod val="135000"/>
              </a:schemeClr>
              <a:prstClr val="white"/>
            </a:duotone>
            <a:lum bright="10000"/>
          </a:blip>
          <a:stretch>
            <a:fillRect/>
          </a:stretch>
        </a:blipFill>
        <a:ln>
          <a:solidFill>
            <a:schemeClr val="accent4">
              <a:lumMod val="60000"/>
              <a:lumOff val="40000"/>
            </a:schemeClr>
          </a:solidFill>
        </a:ln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2000" b="1" dirty="0" smtClean="0">
              <a:solidFill>
                <a:srgbClr val="002060"/>
              </a:solidFill>
            </a:rPr>
            <a:t>Бюджетные кредиты</a:t>
          </a:r>
        </a:p>
        <a:p>
          <a:r>
            <a:rPr lang="ru-RU" sz="1400" b="1" dirty="0" smtClean="0">
              <a:solidFill>
                <a:srgbClr val="002060"/>
              </a:solidFill>
            </a:rPr>
            <a:t>до 30 дней</a:t>
          </a:r>
        </a:p>
        <a:p>
          <a:r>
            <a:rPr lang="ru-RU" sz="1100" b="0" i="1" dirty="0" smtClean="0">
              <a:solidFill>
                <a:srgbClr val="C00000"/>
              </a:solidFill>
              <a:latin typeface="+mn-lt"/>
            </a:rPr>
            <a:t>муниципалитетам- </a:t>
          </a:r>
          <a:r>
            <a:rPr lang="ru-RU" sz="1200" b="1" i="1" dirty="0" smtClean="0">
              <a:solidFill>
                <a:srgbClr val="C00000"/>
              </a:solidFill>
              <a:latin typeface="+mn-lt"/>
            </a:rPr>
            <a:t>апрель 2015</a:t>
          </a:r>
          <a:endParaRPr lang="ru-RU" sz="1200" b="1" i="1" dirty="0">
            <a:solidFill>
              <a:srgbClr val="C00000"/>
            </a:solidFill>
          </a:endParaRPr>
        </a:p>
      </dgm:t>
    </dgm:pt>
    <dgm:pt modelId="{E3DCBF0B-9003-40AB-A413-DAF3ECD21B19}" type="parTrans" cxnId="{06C24BA8-EF17-488A-8791-FF7DA41A4AED}">
      <dgm:prSet/>
      <dgm:spPr/>
      <dgm:t>
        <a:bodyPr/>
        <a:lstStyle/>
        <a:p>
          <a:endParaRPr lang="ru-RU" sz="1600"/>
        </a:p>
      </dgm:t>
    </dgm:pt>
    <dgm:pt modelId="{794F7A99-2705-48EB-B727-BCFBE7DD71B3}" type="sibTrans" cxnId="{06C24BA8-EF17-488A-8791-FF7DA41A4AED}">
      <dgm:prSet/>
      <dgm:spPr/>
      <dgm:t>
        <a:bodyPr/>
        <a:lstStyle/>
        <a:p>
          <a:endParaRPr lang="ru-RU" sz="1600"/>
        </a:p>
      </dgm:t>
    </dgm:pt>
    <dgm:pt modelId="{EB663F88-BBCD-4718-B1B2-153D94BFFC86}" type="pres">
      <dgm:prSet presAssocID="{1C2713E5-4711-4DF6-B25A-14BB83CBC578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A1AB367-C16C-4170-A8BB-23F6C01211F4}" type="pres">
      <dgm:prSet presAssocID="{1C2713E5-4711-4DF6-B25A-14BB83CBC578}" presName="axisShape" presStyleLbl="bgShp" presStyleIdx="0" presStyleCnt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13C07B35-F2BE-46A2-9514-0B29729DCC99}" type="pres">
      <dgm:prSet presAssocID="{1C2713E5-4711-4DF6-B25A-14BB83CBC578}" presName="rect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D8E8BB-51A6-4D9A-9462-5B7992A866AC}" type="pres">
      <dgm:prSet presAssocID="{1C2713E5-4711-4DF6-B25A-14BB83CBC578}" presName="rect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FA1B9F-6ACB-4C14-A5B2-8505440CFD71}" type="pres">
      <dgm:prSet presAssocID="{1C2713E5-4711-4DF6-B25A-14BB83CBC578}" presName="rect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EBFA24-7CB1-48B9-9EBE-49A928938B01}" type="pres">
      <dgm:prSet presAssocID="{1C2713E5-4711-4DF6-B25A-14BB83CBC578}" presName="rect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E585B51-474E-4D4C-B8D6-22EC13F945B5}" srcId="{1C2713E5-4711-4DF6-B25A-14BB83CBC578}" destId="{F87A1215-2B8F-438D-A77A-5311A49FAD4B}" srcOrd="1" destOrd="0" parTransId="{87554574-4594-4865-AD50-D366900F5B14}" sibTransId="{98EC3A0C-F4F1-483A-8BA4-222F4158804D}"/>
    <dgm:cxn modelId="{F45715A0-91C3-4142-ADA3-F39C191AADC4}" srcId="{1C2713E5-4711-4DF6-B25A-14BB83CBC578}" destId="{99CF5AC2-226A-4076-B81E-D2997AEB7C61}" srcOrd="2" destOrd="0" parTransId="{4600898A-2B79-40BD-88D6-DD132050AD2A}" sibTransId="{07BD7F79-02EA-4245-A883-1B3C66F2CC2B}"/>
    <dgm:cxn modelId="{277F2889-2522-4F62-BEAA-F5F6CE2258BB}" type="presOf" srcId="{D4AD806E-F69D-4E84-A08D-E26B9C7C84FF}" destId="{F6EBFA24-7CB1-48B9-9EBE-49A928938B01}" srcOrd="0" destOrd="0" presId="urn:microsoft.com/office/officeart/2005/8/layout/matrix2"/>
    <dgm:cxn modelId="{26D2E1A7-B4C7-4332-90D6-B591228FC3FF}" type="presOf" srcId="{1C2713E5-4711-4DF6-B25A-14BB83CBC578}" destId="{EB663F88-BBCD-4718-B1B2-153D94BFFC86}" srcOrd="0" destOrd="0" presId="urn:microsoft.com/office/officeart/2005/8/layout/matrix2"/>
    <dgm:cxn modelId="{06C24BA8-EF17-488A-8791-FF7DA41A4AED}" srcId="{1C2713E5-4711-4DF6-B25A-14BB83CBC578}" destId="{D4AD806E-F69D-4E84-A08D-E26B9C7C84FF}" srcOrd="3" destOrd="0" parTransId="{E3DCBF0B-9003-40AB-A413-DAF3ECD21B19}" sibTransId="{794F7A99-2705-48EB-B727-BCFBE7DD71B3}"/>
    <dgm:cxn modelId="{558BED37-FBBD-44B4-AC51-F7099A098081}" srcId="{1C2713E5-4711-4DF6-B25A-14BB83CBC578}" destId="{85E9C645-A1E9-4F81-A2C7-31FED92677AF}" srcOrd="0" destOrd="0" parTransId="{CE7CA863-5AB5-40E9-8EA8-09238EADA43E}" sibTransId="{6C408F2E-5596-4EC0-97F4-C13B15C27330}"/>
    <dgm:cxn modelId="{77D4C34A-62CB-4A1D-A589-0F4CABC61B34}" type="presOf" srcId="{F87A1215-2B8F-438D-A77A-5311A49FAD4B}" destId="{C9D8E8BB-51A6-4D9A-9462-5B7992A866AC}" srcOrd="0" destOrd="0" presId="urn:microsoft.com/office/officeart/2005/8/layout/matrix2"/>
    <dgm:cxn modelId="{2F891EBE-9E0A-4ABA-9A25-CF64CB6CC6BB}" type="presOf" srcId="{85E9C645-A1E9-4F81-A2C7-31FED92677AF}" destId="{13C07B35-F2BE-46A2-9514-0B29729DCC99}" srcOrd="0" destOrd="0" presId="urn:microsoft.com/office/officeart/2005/8/layout/matrix2"/>
    <dgm:cxn modelId="{7EB6C5B2-52E2-491A-AEF4-8A3039748659}" type="presOf" srcId="{99CF5AC2-226A-4076-B81E-D2997AEB7C61}" destId="{B2FA1B9F-6ACB-4C14-A5B2-8505440CFD71}" srcOrd="0" destOrd="0" presId="urn:microsoft.com/office/officeart/2005/8/layout/matrix2"/>
    <dgm:cxn modelId="{B174FA24-E8BE-4299-B5F0-86DFC17B3FD3}" type="presParOf" srcId="{EB663F88-BBCD-4718-B1B2-153D94BFFC86}" destId="{3A1AB367-C16C-4170-A8BB-23F6C01211F4}" srcOrd="0" destOrd="0" presId="urn:microsoft.com/office/officeart/2005/8/layout/matrix2"/>
    <dgm:cxn modelId="{679DE875-12F2-48D4-8CFE-2A7B2AB3CBB1}" type="presParOf" srcId="{EB663F88-BBCD-4718-B1B2-153D94BFFC86}" destId="{13C07B35-F2BE-46A2-9514-0B29729DCC99}" srcOrd="1" destOrd="0" presId="urn:microsoft.com/office/officeart/2005/8/layout/matrix2"/>
    <dgm:cxn modelId="{9EA8D53B-438F-4FE0-8000-B6F72838F3A2}" type="presParOf" srcId="{EB663F88-BBCD-4718-B1B2-153D94BFFC86}" destId="{C9D8E8BB-51A6-4D9A-9462-5B7992A866AC}" srcOrd="2" destOrd="0" presId="urn:microsoft.com/office/officeart/2005/8/layout/matrix2"/>
    <dgm:cxn modelId="{27709595-6683-44E1-BDA8-2A1D3CC9014E}" type="presParOf" srcId="{EB663F88-BBCD-4718-B1B2-153D94BFFC86}" destId="{B2FA1B9F-6ACB-4C14-A5B2-8505440CFD71}" srcOrd="3" destOrd="0" presId="urn:microsoft.com/office/officeart/2005/8/layout/matrix2"/>
    <dgm:cxn modelId="{98D1C542-5DA0-4C2B-A605-F592AF9AFE63}" type="presParOf" srcId="{EB663F88-BBCD-4718-B1B2-153D94BFFC86}" destId="{F6EBFA24-7CB1-48B9-9EBE-49A928938B01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B816151-DC1C-4EDD-BA4B-6D254706072D}" type="doc">
      <dgm:prSet loTypeId="urn:microsoft.com/office/officeart/2008/layout/CircleAccentTimeline" loCatId="process" qsTypeId="urn:microsoft.com/office/officeart/2005/8/quickstyle/3d3" qsCatId="3D" csTypeId="urn:microsoft.com/office/officeart/2005/8/colors/accent2_2" csCatId="accent2" phldr="1"/>
      <dgm:spPr/>
      <dgm:t>
        <a:bodyPr/>
        <a:lstStyle/>
        <a:p>
          <a:endParaRPr lang="fr-FR"/>
        </a:p>
      </dgm:t>
    </dgm:pt>
    <dgm:pt modelId="{33F85198-A8FB-4DF1-98E0-0FBE380AC08E}">
      <dgm:prSet phldrT="[Texte]" custT="1"/>
      <dgm:spPr/>
      <dgm:t>
        <a:bodyPr/>
        <a:lstStyle/>
        <a:p>
          <a:pPr>
            <a:spcAft>
              <a:spcPts val="0"/>
            </a:spcAft>
          </a:pPr>
          <a:r>
            <a:rPr lang="ru-RU" sz="1400" b="1" i="1" dirty="0" smtClean="0">
              <a:solidFill>
                <a:schemeClr val="accent2">
                  <a:lumMod val="75000"/>
                </a:schemeClr>
              </a:solidFill>
            </a:rPr>
            <a:t>Прием</a:t>
          </a:r>
        </a:p>
        <a:p>
          <a:pPr>
            <a:spcAft>
              <a:spcPts val="0"/>
            </a:spcAft>
          </a:pPr>
          <a:r>
            <a:rPr lang="ru-RU" sz="1400" b="1" i="1" dirty="0" smtClean="0">
              <a:solidFill>
                <a:schemeClr val="accent2">
                  <a:lumMod val="75000"/>
                </a:schemeClr>
              </a:solidFill>
            </a:rPr>
            <a:t>заявок</a:t>
          </a:r>
          <a:endParaRPr lang="fr-FR" sz="1400" b="1" i="1" dirty="0">
            <a:solidFill>
              <a:schemeClr val="accent2">
                <a:lumMod val="75000"/>
              </a:schemeClr>
            </a:solidFill>
          </a:endParaRPr>
        </a:p>
      </dgm:t>
    </dgm:pt>
    <dgm:pt modelId="{4E4443AB-FB56-451B-9A1A-BA24C1FC3DAA}" type="parTrans" cxnId="{14297B82-1B73-406B-871A-0BDEE69E7AC5}">
      <dgm:prSet/>
      <dgm:spPr/>
      <dgm:t>
        <a:bodyPr/>
        <a:lstStyle/>
        <a:p>
          <a:endParaRPr lang="fr-FR"/>
        </a:p>
      </dgm:t>
    </dgm:pt>
    <dgm:pt modelId="{F82C7EDC-63A3-4C59-A101-202FFEB63222}" type="sibTrans" cxnId="{14297B82-1B73-406B-871A-0BDEE69E7AC5}">
      <dgm:prSet/>
      <dgm:spPr/>
      <dgm:t>
        <a:bodyPr/>
        <a:lstStyle/>
        <a:p>
          <a:endParaRPr lang="fr-FR"/>
        </a:p>
      </dgm:t>
    </dgm:pt>
    <dgm:pt modelId="{6ADB2B4B-F31F-4DB7-A840-38600946E292}">
      <dgm:prSet phldrT="[Texte]" custT="1"/>
      <dgm:spPr/>
      <dgm:t>
        <a:bodyPr/>
        <a:lstStyle/>
        <a:p>
          <a:r>
            <a:rPr lang="ru-RU" sz="1200" b="1" i="1" dirty="0" smtClean="0">
              <a:solidFill>
                <a:srgbClr val="002060"/>
              </a:solidFill>
            </a:rPr>
            <a:t>Определение ставки отсечения</a:t>
          </a:r>
          <a:endParaRPr lang="fr-FR" sz="1200" b="1" i="1" dirty="0">
            <a:solidFill>
              <a:srgbClr val="002060"/>
            </a:solidFill>
          </a:endParaRPr>
        </a:p>
      </dgm:t>
    </dgm:pt>
    <dgm:pt modelId="{6B1C6A1B-2C64-42F1-AA61-184B108A8A94}" type="parTrans" cxnId="{9421C00C-0F91-49DC-A8F5-221D29BE4A71}">
      <dgm:prSet/>
      <dgm:spPr/>
      <dgm:t>
        <a:bodyPr/>
        <a:lstStyle/>
        <a:p>
          <a:endParaRPr lang="fr-FR"/>
        </a:p>
      </dgm:t>
    </dgm:pt>
    <dgm:pt modelId="{B765983C-46C3-4D33-884A-230E59FE7962}" type="sibTrans" cxnId="{9421C00C-0F91-49DC-A8F5-221D29BE4A71}">
      <dgm:prSet/>
      <dgm:spPr/>
      <dgm:t>
        <a:bodyPr/>
        <a:lstStyle/>
        <a:p>
          <a:endParaRPr lang="fr-FR"/>
        </a:p>
      </dgm:t>
    </dgm:pt>
    <dgm:pt modelId="{B2A5111B-4587-42CC-B4D9-AF6D1F24AABB}">
      <dgm:prSet phldrT="[Texte]" custT="1"/>
      <dgm:spPr/>
      <dgm:t>
        <a:bodyPr/>
        <a:lstStyle/>
        <a:p>
          <a:r>
            <a:rPr lang="ru-RU" sz="1200" b="1" i="1" dirty="0" smtClean="0">
              <a:solidFill>
                <a:srgbClr val="002060"/>
              </a:solidFill>
            </a:rPr>
            <a:t>Направление оферт</a:t>
          </a:r>
          <a:endParaRPr lang="fr-FR" sz="1200" b="1" i="1" dirty="0">
            <a:solidFill>
              <a:srgbClr val="002060"/>
            </a:solidFill>
          </a:endParaRPr>
        </a:p>
      </dgm:t>
    </dgm:pt>
    <dgm:pt modelId="{B4810EC6-A1FF-4807-B02E-B796ADD802D9}" type="parTrans" cxnId="{6B21FB23-8A5B-406E-95C4-2D84CB41451D}">
      <dgm:prSet/>
      <dgm:spPr/>
      <dgm:t>
        <a:bodyPr/>
        <a:lstStyle/>
        <a:p>
          <a:endParaRPr lang="fr-FR"/>
        </a:p>
      </dgm:t>
    </dgm:pt>
    <dgm:pt modelId="{24A97555-8A72-4238-8758-D5AFBBBF57F9}" type="sibTrans" cxnId="{6B21FB23-8A5B-406E-95C4-2D84CB41451D}">
      <dgm:prSet/>
      <dgm:spPr/>
      <dgm:t>
        <a:bodyPr/>
        <a:lstStyle/>
        <a:p>
          <a:endParaRPr lang="fr-FR"/>
        </a:p>
      </dgm:t>
    </dgm:pt>
    <dgm:pt modelId="{0A21DF9F-B152-40DE-8B07-1209ECEA5432}">
      <dgm:prSet phldrT="[Texte]" custT="1"/>
      <dgm:spPr/>
      <dgm:t>
        <a:bodyPr/>
        <a:lstStyle/>
        <a:p>
          <a:r>
            <a:rPr lang="ru-RU" sz="1400" b="1" i="1" dirty="0" smtClean="0">
              <a:solidFill>
                <a:schemeClr val="accent2">
                  <a:lumMod val="75000"/>
                </a:schemeClr>
              </a:solidFill>
            </a:rPr>
            <a:t>Заключение депозитного договора</a:t>
          </a:r>
          <a:endParaRPr lang="fr-FR" sz="1400" b="1" i="1" dirty="0">
            <a:solidFill>
              <a:schemeClr val="accent2">
                <a:lumMod val="75000"/>
              </a:schemeClr>
            </a:solidFill>
          </a:endParaRPr>
        </a:p>
      </dgm:t>
    </dgm:pt>
    <dgm:pt modelId="{719F80E5-E3B8-475D-8391-D2C16F06F5CE}" type="parTrans" cxnId="{3B82E7D2-55E9-484F-9618-E1B0E3F59FD4}">
      <dgm:prSet/>
      <dgm:spPr/>
      <dgm:t>
        <a:bodyPr/>
        <a:lstStyle/>
        <a:p>
          <a:endParaRPr lang="fr-FR"/>
        </a:p>
      </dgm:t>
    </dgm:pt>
    <dgm:pt modelId="{ED3955F5-E0E9-414A-A148-7E8BBBF8E1E2}" type="sibTrans" cxnId="{3B82E7D2-55E9-484F-9618-E1B0E3F59FD4}">
      <dgm:prSet/>
      <dgm:spPr/>
      <dgm:t>
        <a:bodyPr/>
        <a:lstStyle/>
        <a:p>
          <a:endParaRPr lang="fr-FR"/>
        </a:p>
      </dgm:t>
    </dgm:pt>
    <dgm:pt modelId="{75631828-C486-4A5C-B4C4-064FE9326D11}">
      <dgm:prSet phldrT="[Texte]" custT="1"/>
      <dgm:spPr/>
      <dgm:t>
        <a:bodyPr/>
        <a:lstStyle/>
        <a:p>
          <a:r>
            <a:rPr lang="ru-RU" sz="1200" b="1" i="1" dirty="0" smtClean="0">
              <a:solidFill>
                <a:srgbClr val="002060"/>
              </a:solidFill>
            </a:rPr>
            <a:t>Перечисление средств к/о</a:t>
          </a:r>
          <a:endParaRPr lang="fr-FR" sz="1200" b="1" i="1" dirty="0">
            <a:solidFill>
              <a:srgbClr val="002060"/>
            </a:solidFill>
          </a:endParaRPr>
        </a:p>
      </dgm:t>
    </dgm:pt>
    <dgm:pt modelId="{5DD9089D-AE58-4C2E-8C03-D81B8075F7EE}" type="parTrans" cxnId="{23220EE3-4970-457A-94D0-3463B611F54B}">
      <dgm:prSet/>
      <dgm:spPr/>
      <dgm:t>
        <a:bodyPr/>
        <a:lstStyle/>
        <a:p>
          <a:endParaRPr lang="fr-FR"/>
        </a:p>
      </dgm:t>
    </dgm:pt>
    <dgm:pt modelId="{BA152726-49B5-40C8-B58B-C5E6BC646DA9}" type="sibTrans" cxnId="{23220EE3-4970-457A-94D0-3463B611F54B}">
      <dgm:prSet/>
      <dgm:spPr/>
      <dgm:t>
        <a:bodyPr/>
        <a:lstStyle/>
        <a:p>
          <a:endParaRPr lang="fr-FR"/>
        </a:p>
      </dgm:t>
    </dgm:pt>
    <dgm:pt modelId="{8C114DF8-6531-455B-B059-5C21026FE39A}">
      <dgm:prSet phldrT="[Texte]" custT="1"/>
      <dgm:spPr/>
      <dgm:t>
        <a:bodyPr/>
        <a:lstStyle/>
        <a:p>
          <a:r>
            <a:rPr lang="ru-RU" sz="1200" b="1" i="1" dirty="0" smtClean="0">
              <a:solidFill>
                <a:srgbClr val="002060"/>
              </a:solidFill>
            </a:rPr>
            <a:t>Получение банковской выписки</a:t>
          </a:r>
          <a:endParaRPr lang="fr-FR" sz="1200" b="1" i="1" dirty="0">
            <a:solidFill>
              <a:srgbClr val="002060"/>
            </a:solidFill>
          </a:endParaRPr>
        </a:p>
      </dgm:t>
    </dgm:pt>
    <dgm:pt modelId="{15456BEC-2502-4C71-9526-3F7F0A1E1980}" type="parTrans" cxnId="{0B814515-CF66-4D81-A3EC-3FEE37062DC5}">
      <dgm:prSet/>
      <dgm:spPr/>
      <dgm:t>
        <a:bodyPr/>
        <a:lstStyle/>
        <a:p>
          <a:endParaRPr lang="fr-FR"/>
        </a:p>
      </dgm:t>
    </dgm:pt>
    <dgm:pt modelId="{0FD4BFA4-9458-4EA0-ABBA-1D8B08D21DB2}" type="sibTrans" cxnId="{0B814515-CF66-4D81-A3EC-3FEE37062DC5}">
      <dgm:prSet/>
      <dgm:spPr/>
      <dgm:t>
        <a:bodyPr/>
        <a:lstStyle/>
        <a:p>
          <a:endParaRPr lang="fr-FR"/>
        </a:p>
      </dgm:t>
    </dgm:pt>
    <dgm:pt modelId="{81C7D86D-4D2E-40AD-9D0A-E32344620A57}">
      <dgm:prSet phldrT="[Texte]" custT="1"/>
      <dgm:spPr/>
      <dgm:t>
        <a:bodyPr/>
        <a:lstStyle/>
        <a:p>
          <a:r>
            <a:rPr lang="ru-RU" sz="1200" b="1" i="1" dirty="0" smtClean="0">
              <a:solidFill>
                <a:srgbClr val="002060"/>
              </a:solidFill>
            </a:rPr>
            <a:t>Акцепт оферт</a:t>
          </a:r>
          <a:endParaRPr lang="fr-FR" sz="1200" b="1" i="1" dirty="0">
            <a:solidFill>
              <a:srgbClr val="002060"/>
            </a:solidFill>
          </a:endParaRPr>
        </a:p>
      </dgm:t>
    </dgm:pt>
    <dgm:pt modelId="{36404163-1008-4E5F-A96C-7F1164F8B560}" type="parTrans" cxnId="{EBCC23EC-612B-4712-9C78-9CA17EE5BC7A}">
      <dgm:prSet/>
      <dgm:spPr/>
      <dgm:t>
        <a:bodyPr/>
        <a:lstStyle/>
        <a:p>
          <a:endParaRPr lang="fr-FR"/>
        </a:p>
      </dgm:t>
    </dgm:pt>
    <dgm:pt modelId="{233BB6B9-A1CB-4350-A2C9-1A0800992910}" type="sibTrans" cxnId="{EBCC23EC-612B-4712-9C78-9CA17EE5BC7A}">
      <dgm:prSet/>
      <dgm:spPr/>
      <dgm:t>
        <a:bodyPr/>
        <a:lstStyle/>
        <a:p>
          <a:endParaRPr lang="fr-FR"/>
        </a:p>
      </dgm:t>
    </dgm:pt>
    <dgm:pt modelId="{7F8B8E8D-99EA-4E54-B844-D8C28CAF3ED3}" type="pres">
      <dgm:prSet presAssocID="{CB816151-DC1C-4EDD-BA4B-6D254706072D}" presName="Name0" presStyleCnt="0">
        <dgm:presLayoutVars>
          <dgm:dir/>
        </dgm:presLayoutVars>
      </dgm:prSet>
      <dgm:spPr/>
      <dgm:t>
        <a:bodyPr/>
        <a:lstStyle/>
        <a:p>
          <a:endParaRPr lang="fr-FR"/>
        </a:p>
      </dgm:t>
    </dgm:pt>
    <dgm:pt modelId="{18659F0F-EB12-430D-89B2-7D41B2F8B333}" type="pres">
      <dgm:prSet presAssocID="{33F85198-A8FB-4DF1-98E0-0FBE380AC08E}" presName="parComposite" presStyleCnt="0"/>
      <dgm:spPr/>
      <dgm:t>
        <a:bodyPr/>
        <a:lstStyle/>
        <a:p>
          <a:endParaRPr lang="fr-FR"/>
        </a:p>
      </dgm:t>
    </dgm:pt>
    <dgm:pt modelId="{084E85F4-BFCC-40CC-81B2-791076F075AC}" type="pres">
      <dgm:prSet presAssocID="{33F85198-A8FB-4DF1-98E0-0FBE380AC08E}" presName="parBigCircle" presStyleLbl="node0" presStyleIdx="0" presStyleCnt="2" custLinFactNeighborX="-53856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endParaRPr lang="fr-FR"/>
        </a:p>
      </dgm:t>
    </dgm:pt>
    <dgm:pt modelId="{402E9234-4AB7-49A5-9A2D-144B792A5E38}" type="pres">
      <dgm:prSet presAssocID="{33F85198-A8FB-4DF1-98E0-0FBE380AC08E}" presName="parTx" presStyleLbl="revTx" presStyleIdx="0" presStyleCnt="12" custLinFactNeighborX="-50413"/>
      <dgm:spPr/>
      <dgm:t>
        <a:bodyPr/>
        <a:lstStyle/>
        <a:p>
          <a:endParaRPr lang="fr-FR"/>
        </a:p>
      </dgm:t>
    </dgm:pt>
    <dgm:pt modelId="{967B2A89-250E-47B0-9775-C4C56DB323F4}" type="pres">
      <dgm:prSet presAssocID="{33F85198-A8FB-4DF1-98E0-0FBE380AC08E}" presName="bSpace" presStyleCnt="0"/>
      <dgm:spPr/>
      <dgm:t>
        <a:bodyPr/>
        <a:lstStyle/>
        <a:p>
          <a:endParaRPr lang="fr-FR"/>
        </a:p>
      </dgm:t>
    </dgm:pt>
    <dgm:pt modelId="{1FA5CAFA-58D3-479C-8650-2D5C1CA36583}" type="pres">
      <dgm:prSet presAssocID="{33F85198-A8FB-4DF1-98E0-0FBE380AC08E}" presName="parBackupNorm" presStyleCnt="0"/>
      <dgm:spPr/>
      <dgm:t>
        <a:bodyPr/>
        <a:lstStyle/>
        <a:p>
          <a:endParaRPr lang="fr-FR"/>
        </a:p>
      </dgm:t>
    </dgm:pt>
    <dgm:pt modelId="{AA975749-C39E-4BDF-A5B6-A8EA929C0B08}" type="pres">
      <dgm:prSet presAssocID="{F82C7EDC-63A3-4C59-A101-202FFEB63222}" presName="parSpace" presStyleCnt="0"/>
      <dgm:spPr/>
      <dgm:t>
        <a:bodyPr/>
        <a:lstStyle/>
        <a:p>
          <a:endParaRPr lang="fr-FR"/>
        </a:p>
      </dgm:t>
    </dgm:pt>
    <dgm:pt modelId="{0C8A0D92-B4BF-4493-B33A-FD09151726A5}" type="pres">
      <dgm:prSet presAssocID="{6ADB2B4B-F31F-4DB7-A840-38600946E292}" presName="desBackupLeftNorm" presStyleCnt="0"/>
      <dgm:spPr/>
      <dgm:t>
        <a:bodyPr/>
        <a:lstStyle/>
        <a:p>
          <a:endParaRPr lang="fr-FR"/>
        </a:p>
      </dgm:t>
    </dgm:pt>
    <dgm:pt modelId="{4ACB6B60-B4D3-4AED-949D-9DDF42EBB778}" type="pres">
      <dgm:prSet presAssocID="{6ADB2B4B-F31F-4DB7-A840-38600946E292}" presName="desComposite" presStyleCnt="0"/>
      <dgm:spPr/>
      <dgm:t>
        <a:bodyPr/>
        <a:lstStyle/>
        <a:p>
          <a:endParaRPr lang="fr-FR"/>
        </a:p>
      </dgm:t>
    </dgm:pt>
    <dgm:pt modelId="{CA7D861E-2073-4940-90CA-9FF6FD8060DB}" type="pres">
      <dgm:prSet presAssocID="{6ADB2B4B-F31F-4DB7-A840-38600946E292}" presName="desCircle" presStyleLbl="node1" presStyleIdx="0" presStyleCnt="5" custScaleX="93951" custLinFactNeighborX="-76557" custLinFactNeighborY="-5485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endParaRPr lang="fr-FR"/>
        </a:p>
      </dgm:t>
    </dgm:pt>
    <dgm:pt modelId="{96ACE07D-3512-4251-81AD-82EC73991450}" type="pres">
      <dgm:prSet presAssocID="{6ADB2B4B-F31F-4DB7-A840-38600946E292}" presName="chTx" presStyleLbl="revTx" presStyleIdx="1" presStyleCnt="12" custLinFactNeighborX="-42989"/>
      <dgm:spPr/>
      <dgm:t>
        <a:bodyPr/>
        <a:lstStyle/>
        <a:p>
          <a:endParaRPr lang="fr-FR"/>
        </a:p>
      </dgm:t>
    </dgm:pt>
    <dgm:pt modelId="{637EED0F-0B22-45B8-90F2-22FF039EE957}" type="pres">
      <dgm:prSet presAssocID="{6ADB2B4B-F31F-4DB7-A840-38600946E292}" presName="desTx" presStyleLbl="revTx" presStyleIdx="2" presStyleCnt="1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2072AAF-EBAB-4DEE-B0C3-95C5FDD5B891}" type="pres">
      <dgm:prSet presAssocID="{6ADB2B4B-F31F-4DB7-A840-38600946E292}" presName="desBackupRightNorm" presStyleCnt="0"/>
      <dgm:spPr/>
      <dgm:t>
        <a:bodyPr/>
        <a:lstStyle/>
        <a:p>
          <a:endParaRPr lang="fr-FR"/>
        </a:p>
      </dgm:t>
    </dgm:pt>
    <dgm:pt modelId="{17AA2449-73B2-43E4-A35B-026D0D746F97}" type="pres">
      <dgm:prSet presAssocID="{B765983C-46C3-4D33-884A-230E59FE7962}" presName="desSpace" presStyleCnt="0"/>
      <dgm:spPr/>
      <dgm:t>
        <a:bodyPr/>
        <a:lstStyle/>
        <a:p>
          <a:endParaRPr lang="fr-FR"/>
        </a:p>
      </dgm:t>
    </dgm:pt>
    <dgm:pt modelId="{17B16B03-A948-43F5-A3FF-0BF57F18876C}" type="pres">
      <dgm:prSet presAssocID="{B2A5111B-4587-42CC-B4D9-AF6D1F24AABB}" presName="desBackupLeftNorm" presStyleCnt="0"/>
      <dgm:spPr/>
      <dgm:t>
        <a:bodyPr/>
        <a:lstStyle/>
        <a:p>
          <a:endParaRPr lang="fr-FR"/>
        </a:p>
      </dgm:t>
    </dgm:pt>
    <dgm:pt modelId="{6B02BE1D-3959-454D-B3D5-3F9FB0125D18}" type="pres">
      <dgm:prSet presAssocID="{B2A5111B-4587-42CC-B4D9-AF6D1F24AABB}" presName="desComposite" presStyleCnt="0"/>
      <dgm:spPr/>
      <dgm:t>
        <a:bodyPr/>
        <a:lstStyle/>
        <a:p>
          <a:endParaRPr lang="fr-FR"/>
        </a:p>
      </dgm:t>
    </dgm:pt>
    <dgm:pt modelId="{437501EA-350B-422A-B790-5DB157821638}" type="pres">
      <dgm:prSet presAssocID="{B2A5111B-4587-42CC-B4D9-AF6D1F24AABB}" presName="desCircle" presStyleLbl="node1" presStyleIdx="1" presStyleCnt="5" custScaleX="93951" custLinFactNeighborX="-42520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endParaRPr lang="fr-FR"/>
        </a:p>
      </dgm:t>
    </dgm:pt>
    <dgm:pt modelId="{EB3136BC-0AE8-438E-8285-5E298BDB5AEA}" type="pres">
      <dgm:prSet presAssocID="{B2A5111B-4587-42CC-B4D9-AF6D1F24AABB}" presName="chTx" presStyleLbl="revTx" presStyleIdx="3" presStyleCnt="12" custLinFactNeighborX="-23876"/>
      <dgm:spPr/>
      <dgm:t>
        <a:bodyPr/>
        <a:lstStyle/>
        <a:p>
          <a:endParaRPr lang="fr-FR"/>
        </a:p>
      </dgm:t>
    </dgm:pt>
    <dgm:pt modelId="{ADA46B96-B39C-4ABA-ACC9-43E44ECBFF3D}" type="pres">
      <dgm:prSet presAssocID="{B2A5111B-4587-42CC-B4D9-AF6D1F24AABB}" presName="desTx" presStyleLbl="revTx" presStyleIdx="4" presStyleCnt="1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0B83A00-02DB-4ECE-AF5C-44A5E1CD62EB}" type="pres">
      <dgm:prSet presAssocID="{B2A5111B-4587-42CC-B4D9-AF6D1F24AABB}" presName="desBackupRightNorm" presStyleCnt="0"/>
      <dgm:spPr/>
      <dgm:t>
        <a:bodyPr/>
        <a:lstStyle/>
        <a:p>
          <a:endParaRPr lang="fr-FR"/>
        </a:p>
      </dgm:t>
    </dgm:pt>
    <dgm:pt modelId="{706351D2-A6A2-463E-A143-7070B77553DA}" type="pres">
      <dgm:prSet presAssocID="{24A97555-8A72-4238-8758-D5AFBBBF57F9}" presName="desSpace" presStyleCnt="0"/>
      <dgm:spPr/>
      <dgm:t>
        <a:bodyPr/>
        <a:lstStyle/>
        <a:p>
          <a:endParaRPr lang="fr-FR"/>
        </a:p>
      </dgm:t>
    </dgm:pt>
    <dgm:pt modelId="{D0104084-E7AF-4966-8A4D-49C695C0E765}" type="pres">
      <dgm:prSet presAssocID="{81C7D86D-4D2E-40AD-9D0A-E32344620A57}" presName="desBackupLeftNorm" presStyleCnt="0"/>
      <dgm:spPr/>
      <dgm:t>
        <a:bodyPr/>
        <a:lstStyle/>
        <a:p>
          <a:endParaRPr lang="fr-FR"/>
        </a:p>
      </dgm:t>
    </dgm:pt>
    <dgm:pt modelId="{4897F4D9-4FE8-47E0-90E8-93C939DCD734}" type="pres">
      <dgm:prSet presAssocID="{81C7D86D-4D2E-40AD-9D0A-E32344620A57}" presName="desComposite" presStyleCnt="0"/>
      <dgm:spPr/>
      <dgm:t>
        <a:bodyPr/>
        <a:lstStyle/>
        <a:p>
          <a:endParaRPr lang="fr-FR"/>
        </a:p>
      </dgm:t>
    </dgm:pt>
    <dgm:pt modelId="{13AC21F2-ABC4-46CA-B896-14F7C6BBEE55}" type="pres">
      <dgm:prSet presAssocID="{81C7D86D-4D2E-40AD-9D0A-E32344620A57}" presName="desCircle" presStyleLbl="node1" presStyleIdx="2" presStyleCnt="5" custScaleX="93951" custLinFactNeighborX="-24702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endParaRPr lang="fr-FR"/>
        </a:p>
      </dgm:t>
    </dgm:pt>
    <dgm:pt modelId="{FB3F64FE-9455-4F3A-981E-338A127385FF}" type="pres">
      <dgm:prSet presAssocID="{81C7D86D-4D2E-40AD-9D0A-E32344620A57}" presName="chTx" presStyleLbl="revTx" presStyleIdx="5" presStyleCnt="12" custLinFactNeighborX="-13870"/>
      <dgm:spPr/>
      <dgm:t>
        <a:bodyPr/>
        <a:lstStyle/>
        <a:p>
          <a:endParaRPr lang="fr-FR"/>
        </a:p>
      </dgm:t>
    </dgm:pt>
    <dgm:pt modelId="{6406F2F0-A0C2-47F8-A51D-F6A6BC62DC41}" type="pres">
      <dgm:prSet presAssocID="{81C7D86D-4D2E-40AD-9D0A-E32344620A57}" presName="desTx" presStyleLbl="revTx" presStyleIdx="6" presStyleCnt="1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11CB883-B251-4750-B215-682505D32731}" type="pres">
      <dgm:prSet presAssocID="{81C7D86D-4D2E-40AD-9D0A-E32344620A57}" presName="desBackupRightNorm" presStyleCnt="0"/>
      <dgm:spPr/>
      <dgm:t>
        <a:bodyPr/>
        <a:lstStyle/>
        <a:p>
          <a:endParaRPr lang="fr-FR"/>
        </a:p>
      </dgm:t>
    </dgm:pt>
    <dgm:pt modelId="{072DF027-8D2A-4812-B214-3819B3841DC8}" type="pres">
      <dgm:prSet presAssocID="{233BB6B9-A1CB-4350-A2C9-1A0800992910}" presName="desSpace" presStyleCnt="0"/>
      <dgm:spPr/>
      <dgm:t>
        <a:bodyPr/>
        <a:lstStyle/>
        <a:p>
          <a:endParaRPr lang="fr-FR"/>
        </a:p>
      </dgm:t>
    </dgm:pt>
    <dgm:pt modelId="{EBAA38BC-3526-438F-BB6E-648CA2DEC077}" type="pres">
      <dgm:prSet presAssocID="{0A21DF9F-B152-40DE-8B07-1209ECEA5432}" presName="parComposite" presStyleCnt="0"/>
      <dgm:spPr/>
      <dgm:t>
        <a:bodyPr/>
        <a:lstStyle/>
        <a:p>
          <a:endParaRPr lang="fr-FR"/>
        </a:p>
      </dgm:t>
    </dgm:pt>
    <dgm:pt modelId="{7431EE22-A8EB-4CFF-8A01-BF3D9DBB510A}" type="pres">
      <dgm:prSet presAssocID="{0A21DF9F-B152-40DE-8B07-1209ECEA5432}" presName="parBigCircle" presStyleLbl="node0" presStyleIdx="1" presStyleCnt="2" custLinFactNeighborX="1745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endParaRPr lang="fr-FR"/>
        </a:p>
      </dgm:t>
    </dgm:pt>
    <dgm:pt modelId="{A324FA48-DE92-41C7-A54B-22E861A43EA6}" type="pres">
      <dgm:prSet presAssocID="{0A21DF9F-B152-40DE-8B07-1209ECEA5432}" presName="parTx" presStyleLbl="revTx" presStyleIdx="7" presStyleCnt="12" custLinFactNeighborX="1633"/>
      <dgm:spPr/>
      <dgm:t>
        <a:bodyPr/>
        <a:lstStyle/>
        <a:p>
          <a:endParaRPr lang="fr-FR"/>
        </a:p>
      </dgm:t>
    </dgm:pt>
    <dgm:pt modelId="{45064E6B-9E44-44B5-A4B5-184C76243368}" type="pres">
      <dgm:prSet presAssocID="{0A21DF9F-B152-40DE-8B07-1209ECEA5432}" presName="bSpace" presStyleCnt="0"/>
      <dgm:spPr/>
      <dgm:t>
        <a:bodyPr/>
        <a:lstStyle/>
        <a:p>
          <a:endParaRPr lang="fr-FR"/>
        </a:p>
      </dgm:t>
    </dgm:pt>
    <dgm:pt modelId="{77FA93F3-8EE8-41D7-A044-68C7012F7FBE}" type="pres">
      <dgm:prSet presAssocID="{0A21DF9F-B152-40DE-8B07-1209ECEA5432}" presName="parBackupNorm" presStyleCnt="0"/>
      <dgm:spPr/>
      <dgm:t>
        <a:bodyPr/>
        <a:lstStyle/>
        <a:p>
          <a:endParaRPr lang="fr-FR"/>
        </a:p>
      </dgm:t>
    </dgm:pt>
    <dgm:pt modelId="{9BED14E4-F52E-46C3-870A-ECEE40BD4F70}" type="pres">
      <dgm:prSet presAssocID="{ED3955F5-E0E9-414A-A148-7E8BBBF8E1E2}" presName="parSpace" presStyleCnt="0"/>
      <dgm:spPr/>
      <dgm:t>
        <a:bodyPr/>
        <a:lstStyle/>
        <a:p>
          <a:endParaRPr lang="fr-FR"/>
        </a:p>
      </dgm:t>
    </dgm:pt>
    <dgm:pt modelId="{32DCB460-3217-4588-904C-023CF32583C4}" type="pres">
      <dgm:prSet presAssocID="{75631828-C486-4A5C-B4C4-064FE9326D11}" presName="desBackupLeftNorm" presStyleCnt="0"/>
      <dgm:spPr/>
      <dgm:t>
        <a:bodyPr/>
        <a:lstStyle/>
        <a:p>
          <a:endParaRPr lang="fr-FR"/>
        </a:p>
      </dgm:t>
    </dgm:pt>
    <dgm:pt modelId="{1EBE3F25-162E-419C-9E05-9BCC375394C2}" type="pres">
      <dgm:prSet presAssocID="{75631828-C486-4A5C-B4C4-064FE9326D11}" presName="desComposite" presStyleCnt="0"/>
      <dgm:spPr/>
      <dgm:t>
        <a:bodyPr/>
        <a:lstStyle/>
        <a:p>
          <a:endParaRPr lang="fr-FR"/>
        </a:p>
      </dgm:t>
    </dgm:pt>
    <dgm:pt modelId="{FF04AB07-6703-4BCE-BBED-5B6F2A97EF19}" type="pres">
      <dgm:prSet presAssocID="{75631828-C486-4A5C-B4C4-064FE9326D11}" presName="desCircle" presStyleLbl="node1" presStyleIdx="3" presStyleCnt="5" custLinFactNeighborX="37819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endParaRPr lang="fr-FR"/>
        </a:p>
      </dgm:t>
    </dgm:pt>
    <dgm:pt modelId="{760916FF-1448-4707-AEE8-5336A2F18CE5}" type="pres">
      <dgm:prSet presAssocID="{75631828-C486-4A5C-B4C4-064FE9326D11}" presName="chTx" presStyleLbl="revTx" presStyleIdx="8" presStyleCnt="12" custScaleX="93951" custLinFactNeighborX="21237"/>
      <dgm:spPr/>
      <dgm:t>
        <a:bodyPr/>
        <a:lstStyle/>
        <a:p>
          <a:endParaRPr lang="fr-FR"/>
        </a:p>
      </dgm:t>
    </dgm:pt>
    <dgm:pt modelId="{AAF2DD29-CF58-46AB-8FF9-44A7F562EEE6}" type="pres">
      <dgm:prSet presAssocID="{75631828-C486-4A5C-B4C4-064FE9326D11}" presName="desTx" presStyleLbl="revTx" presStyleIdx="9" presStyleCnt="1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4DC4F11-88CA-4A66-A086-94BC3EA9851E}" type="pres">
      <dgm:prSet presAssocID="{75631828-C486-4A5C-B4C4-064FE9326D11}" presName="desBackupRightNorm" presStyleCnt="0"/>
      <dgm:spPr/>
      <dgm:t>
        <a:bodyPr/>
        <a:lstStyle/>
        <a:p>
          <a:endParaRPr lang="fr-FR"/>
        </a:p>
      </dgm:t>
    </dgm:pt>
    <dgm:pt modelId="{8AB49D5D-D2DC-4EDE-9BCF-753E463BA88C}" type="pres">
      <dgm:prSet presAssocID="{BA152726-49B5-40C8-B58B-C5E6BC646DA9}" presName="desSpace" presStyleCnt="0"/>
      <dgm:spPr/>
      <dgm:t>
        <a:bodyPr/>
        <a:lstStyle/>
        <a:p>
          <a:endParaRPr lang="fr-FR"/>
        </a:p>
      </dgm:t>
    </dgm:pt>
    <dgm:pt modelId="{69983FD1-1AEE-47B1-90AC-5D249A4F1F8C}" type="pres">
      <dgm:prSet presAssocID="{8C114DF8-6531-455B-B059-5C21026FE39A}" presName="desBackupLeftNorm" presStyleCnt="0"/>
      <dgm:spPr/>
      <dgm:t>
        <a:bodyPr/>
        <a:lstStyle/>
        <a:p>
          <a:endParaRPr lang="fr-FR"/>
        </a:p>
      </dgm:t>
    </dgm:pt>
    <dgm:pt modelId="{D3096D56-1FB1-4B4E-B6BD-4ADD37D0BD25}" type="pres">
      <dgm:prSet presAssocID="{8C114DF8-6531-455B-B059-5C21026FE39A}" presName="desComposite" presStyleCnt="0"/>
      <dgm:spPr/>
      <dgm:t>
        <a:bodyPr/>
        <a:lstStyle/>
        <a:p>
          <a:endParaRPr lang="fr-FR"/>
        </a:p>
      </dgm:t>
    </dgm:pt>
    <dgm:pt modelId="{1246B76C-4CB3-4A78-8B3E-379CD4D231BE}" type="pres">
      <dgm:prSet presAssocID="{8C114DF8-6531-455B-B059-5C21026FE39A}" presName="desCircle" presStyleLbl="node1" presStyleIdx="4" presStyleCnt="5" custLinFactNeighborX="8328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endParaRPr lang="fr-FR"/>
        </a:p>
      </dgm:t>
    </dgm:pt>
    <dgm:pt modelId="{1CE86E71-1017-497C-A469-787DFF8BD11F}" type="pres">
      <dgm:prSet presAssocID="{8C114DF8-6531-455B-B059-5C21026FE39A}" presName="chTx" presStyleLbl="revTx" presStyleIdx="10" presStyleCnt="12" custLinFactNeighborX="46766"/>
      <dgm:spPr/>
      <dgm:t>
        <a:bodyPr/>
        <a:lstStyle/>
        <a:p>
          <a:endParaRPr lang="fr-FR"/>
        </a:p>
      </dgm:t>
    </dgm:pt>
    <dgm:pt modelId="{7AA40F4B-392F-46EE-BA43-BAB6340BB3AB}" type="pres">
      <dgm:prSet presAssocID="{8C114DF8-6531-455B-B059-5C21026FE39A}" presName="desTx" presStyleLbl="revTx" presStyleIdx="11" presStyleCnt="1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22DA5E4-8D9A-4253-8B8B-8C2B8CA6E88B}" type="pres">
      <dgm:prSet presAssocID="{8C114DF8-6531-455B-B059-5C21026FE39A}" presName="desBackupRightNorm" presStyleCnt="0"/>
      <dgm:spPr/>
      <dgm:t>
        <a:bodyPr/>
        <a:lstStyle/>
        <a:p>
          <a:endParaRPr lang="fr-FR"/>
        </a:p>
      </dgm:t>
    </dgm:pt>
    <dgm:pt modelId="{506EAA98-F810-40D1-A3F0-3B3DBDAB96EC}" type="pres">
      <dgm:prSet presAssocID="{0FD4BFA4-9458-4EA0-ABBA-1D8B08D21DB2}" presName="desSpace" presStyleCnt="0"/>
      <dgm:spPr/>
      <dgm:t>
        <a:bodyPr/>
        <a:lstStyle/>
        <a:p>
          <a:endParaRPr lang="fr-FR"/>
        </a:p>
      </dgm:t>
    </dgm:pt>
  </dgm:ptLst>
  <dgm:cxnLst>
    <dgm:cxn modelId="{27AEA3DF-1FBC-4B5E-8C8F-52BE893C044A}" type="presOf" srcId="{8C114DF8-6531-455B-B059-5C21026FE39A}" destId="{1CE86E71-1017-497C-A469-787DFF8BD11F}" srcOrd="0" destOrd="0" presId="urn:microsoft.com/office/officeart/2008/layout/CircleAccentTimeline"/>
    <dgm:cxn modelId="{EBCC23EC-612B-4712-9C78-9CA17EE5BC7A}" srcId="{33F85198-A8FB-4DF1-98E0-0FBE380AC08E}" destId="{81C7D86D-4D2E-40AD-9D0A-E32344620A57}" srcOrd="2" destOrd="0" parTransId="{36404163-1008-4E5F-A96C-7F1164F8B560}" sibTransId="{233BB6B9-A1CB-4350-A2C9-1A0800992910}"/>
    <dgm:cxn modelId="{D7457B4C-0106-4A0C-9062-61A826BB2EFC}" type="presOf" srcId="{6ADB2B4B-F31F-4DB7-A840-38600946E292}" destId="{96ACE07D-3512-4251-81AD-82EC73991450}" srcOrd="0" destOrd="0" presId="urn:microsoft.com/office/officeart/2008/layout/CircleAccentTimeline"/>
    <dgm:cxn modelId="{34D56FFA-1A3B-4CC1-9A45-5DA6BAC70988}" type="presOf" srcId="{81C7D86D-4D2E-40AD-9D0A-E32344620A57}" destId="{FB3F64FE-9455-4F3A-981E-338A127385FF}" srcOrd="0" destOrd="0" presId="urn:microsoft.com/office/officeart/2008/layout/CircleAccentTimeline"/>
    <dgm:cxn modelId="{6B21FB23-8A5B-406E-95C4-2D84CB41451D}" srcId="{33F85198-A8FB-4DF1-98E0-0FBE380AC08E}" destId="{B2A5111B-4587-42CC-B4D9-AF6D1F24AABB}" srcOrd="1" destOrd="0" parTransId="{B4810EC6-A1FF-4807-B02E-B796ADD802D9}" sibTransId="{24A97555-8A72-4238-8758-D5AFBBBF57F9}"/>
    <dgm:cxn modelId="{14297B82-1B73-406B-871A-0BDEE69E7AC5}" srcId="{CB816151-DC1C-4EDD-BA4B-6D254706072D}" destId="{33F85198-A8FB-4DF1-98E0-0FBE380AC08E}" srcOrd="0" destOrd="0" parTransId="{4E4443AB-FB56-451B-9A1A-BA24C1FC3DAA}" sibTransId="{F82C7EDC-63A3-4C59-A101-202FFEB63222}"/>
    <dgm:cxn modelId="{19B8BFB8-7AB0-40E5-9305-1D4C96019E27}" type="presOf" srcId="{75631828-C486-4A5C-B4C4-064FE9326D11}" destId="{760916FF-1448-4707-AEE8-5336A2F18CE5}" srcOrd="0" destOrd="0" presId="urn:microsoft.com/office/officeart/2008/layout/CircleAccentTimeline"/>
    <dgm:cxn modelId="{0B814515-CF66-4D81-A3EC-3FEE37062DC5}" srcId="{0A21DF9F-B152-40DE-8B07-1209ECEA5432}" destId="{8C114DF8-6531-455B-B059-5C21026FE39A}" srcOrd="1" destOrd="0" parTransId="{15456BEC-2502-4C71-9526-3F7F0A1E1980}" sibTransId="{0FD4BFA4-9458-4EA0-ABBA-1D8B08D21DB2}"/>
    <dgm:cxn modelId="{79A2BAE3-8323-4707-B5AA-CC5C9549A205}" type="presOf" srcId="{CB816151-DC1C-4EDD-BA4B-6D254706072D}" destId="{7F8B8E8D-99EA-4E54-B844-D8C28CAF3ED3}" srcOrd="0" destOrd="0" presId="urn:microsoft.com/office/officeart/2008/layout/CircleAccentTimeline"/>
    <dgm:cxn modelId="{3B82E7D2-55E9-484F-9618-E1B0E3F59FD4}" srcId="{CB816151-DC1C-4EDD-BA4B-6D254706072D}" destId="{0A21DF9F-B152-40DE-8B07-1209ECEA5432}" srcOrd="1" destOrd="0" parTransId="{719F80E5-E3B8-475D-8391-D2C16F06F5CE}" sibTransId="{ED3955F5-E0E9-414A-A148-7E8BBBF8E1E2}"/>
    <dgm:cxn modelId="{A1AC1050-0DEF-4953-A648-F04DE8A9E349}" type="presOf" srcId="{0A21DF9F-B152-40DE-8B07-1209ECEA5432}" destId="{A324FA48-DE92-41C7-A54B-22E861A43EA6}" srcOrd="0" destOrd="0" presId="urn:microsoft.com/office/officeart/2008/layout/CircleAccentTimeline"/>
    <dgm:cxn modelId="{23220EE3-4970-457A-94D0-3463B611F54B}" srcId="{0A21DF9F-B152-40DE-8B07-1209ECEA5432}" destId="{75631828-C486-4A5C-B4C4-064FE9326D11}" srcOrd="0" destOrd="0" parTransId="{5DD9089D-AE58-4C2E-8C03-D81B8075F7EE}" sibTransId="{BA152726-49B5-40C8-B58B-C5E6BC646DA9}"/>
    <dgm:cxn modelId="{9421C00C-0F91-49DC-A8F5-221D29BE4A71}" srcId="{33F85198-A8FB-4DF1-98E0-0FBE380AC08E}" destId="{6ADB2B4B-F31F-4DB7-A840-38600946E292}" srcOrd="0" destOrd="0" parTransId="{6B1C6A1B-2C64-42F1-AA61-184B108A8A94}" sibTransId="{B765983C-46C3-4D33-884A-230E59FE7962}"/>
    <dgm:cxn modelId="{8B985FE7-81E8-4906-8920-95C8E4C66505}" type="presOf" srcId="{B2A5111B-4587-42CC-B4D9-AF6D1F24AABB}" destId="{EB3136BC-0AE8-438E-8285-5E298BDB5AEA}" srcOrd="0" destOrd="0" presId="urn:microsoft.com/office/officeart/2008/layout/CircleAccentTimeline"/>
    <dgm:cxn modelId="{AE0EEAB3-C62D-4433-A2EF-B3E062E3E335}" type="presOf" srcId="{33F85198-A8FB-4DF1-98E0-0FBE380AC08E}" destId="{402E9234-4AB7-49A5-9A2D-144B792A5E38}" srcOrd="0" destOrd="0" presId="urn:microsoft.com/office/officeart/2008/layout/CircleAccentTimeline"/>
    <dgm:cxn modelId="{5E8698B1-ED8C-42C3-8F90-FB51C10199CC}" type="presParOf" srcId="{7F8B8E8D-99EA-4E54-B844-D8C28CAF3ED3}" destId="{18659F0F-EB12-430D-89B2-7D41B2F8B333}" srcOrd="0" destOrd="0" presId="urn:microsoft.com/office/officeart/2008/layout/CircleAccentTimeline"/>
    <dgm:cxn modelId="{50F39120-0F11-45BC-A553-6238AA959DFE}" type="presParOf" srcId="{18659F0F-EB12-430D-89B2-7D41B2F8B333}" destId="{084E85F4-BFCC-40CC-81B2-791076F075AC}" srcOrd="0" destOrd="0" presId="urn:microsoft.com/office/officeart/2008/layout/CircleAccentTimeline"/>
    <dgm:cxn modelId="{B4B7ECE1-E352-408A-ABE5-3D344017E790}" type="presParOf" srcId="{18659F0F-EB12-430D-89B2-7D41B2F8B333}" destId="{402E9234-4AB7-49A5-9A2D-144B792A5E38}" srcOrd="1" destOrd="0" presId="urn:microsoft.com/office/officeart/2008/layout/CircleAccentTimeline"/>
    <dgm:cxn modelId="{24EA193C-0655-45C7-AD4F-207A570C735A}" type="presParOf" srcId="{18659F0F-EB12-430D-89B2-7D41B2F8B333}" destId="{967B2A89-250E-47B0-9775-C4C56DB323F4}" srcOrd="2" destOrd="0" presId="urn:microsoft.com/office/officeart/2008/layout/CircleAccentTimeline"/>
    <dgm:cxn modelId="{8BC9C637-E4C2-4FF2-B9B9-D9C4E9F14281}" type="presParOf" srcId="{7F8B8E8D-99EA-4E54-B844-D8C28CAF3ED3}" destId="{1FA5CAFA-58D3-479C-8650-2D5C1CA36583}" srcOrd="1" destOrd="0" presId="urn:microsoft.com/office/officeart/2008/layout/CircleAccentTimeline"/>
    <dgm:cxn modelId="{B1D879D5-C223-48EA-967B-196A4BA79D56}" type="presParOf" srcId="{7F8B8E8D-99EA-4E54-B844-D8C28CAF3ED3}" destId="{AA975749-C39E-4BDF-A5B6-A8EA929C0B08}" srcOrd="2" destOrd="0" presId="urn:microsoft.com/office/officeart/2008/layout/CircleAccentTimeline"/>
    <dgm:cxn modelId="{3E80880F-2E2B-42BE-9603-55B689A6CCC9}" type="presParOf" srcId="{7F8B8E8D-99EA-4E54-B844-D8C28CAF3ED3}" destId="{0C8A0D92-B4BF-4493-B33A-FD09151726A5}" srcOrd="3" destOrd="0" presId="urn:microsoft.com/office/officeart/2008/layout/CircleAccentTimeline"/>
    <dgm:cxn modelId="{55612CF7-BED0-41A2-809C-6E54C82F457F}" type="presParOf" srcId="{7F8B8E8D-99EA-4E54-B844-D8C28CAF3ED3}" destId="{4ACB6B60-B4D3-4AED-949D-9DDF42EBB778}" srcOrd="4" destOrd="0" presId="urn:microsoft.com/office/officeart/2008/layout/CircleAccentTimeline"/>
    <dgm:cxn modelId="{E74FA4F4-DBEE-4311-859D-A854D54AC7E5}" type="presParOf" srcId="{4ACB6B60-B4D3-4AED-949D-9DDF42EBB778}" destId="{CA7D861E-2073-4940-90CA-9FF6FD8060DB}" srcOrd="0" destOrd="0" presId="urn:microsoft.com/office/officeart/2008/layout/CircleAccentTimeline"/>
    <dgm:cxn modelId="{8CCAD103-B298-4967-BBEB-B2E874B35B63}" type="presParOf" srcId="{4ACB6B60-B4D3-4AED-949D-9DDF42EBB778}" destId="{96ACE07D-3512-4251-81AD-82EC73991450}" srcOrd="1" destOrd="0" presId="urn:microsoft.com/office/officeart/2008/layout/CircleAccentTimeline"/>
    <dgm:cxn modelId="{AC250A02-E978-46F2-BEA9-A748C3FDB8AF}" type="presParOf" srcId="{4ACB6B60-B4D3-4AED-949D-9DDF42EBB778}" destId="{637EED0F-0B22-45B8-90F2-22FF039EE957}" srcOrd="2" destOrd="0" presId="urn:microsoft.com/office/officeart/2008/layout/CircleAccentTimeline"/>
    <dgm:cxn modelId="{74808B03-EF1D-4DA0-8AC3-625DFDCA2029}" type="presParOf" srcId="{7F8B8E8D-99EA-4E54-B844-D8C28CAF3ED3}" destId="{A2072AAF-EBAB-4DEE-B0C3-95C5FDD5B891}" srcOrd="5" destOrd="0" presId="urn:microsoft.com/office/officeart/2008/layout/CircleAccentTimeline"/>
    <dgm:cxn modelId="{EDB4B331-B168-4F7B-BFB6-4BBDF7391D20}" type="presParOf" srcId="{7F8B8E8D-99EA-4E54-B844-D8C28CAF3ED3}" destId="{17AA2449-73B2-43E4-A35B-026D0D746F97}" srcOrd="6" destOrd="0" presId="urn:microsoft.com/office/officeart/2008/layout/CircleAccentTimeline"/>
    <dgm:cxn modelId="{CE191F26-445D-41A8-A9F1-F44280EBA259}" type="presParOf" srcId="{7F8B8E8D-99EA-4E54-B844-D8C28CAF3ED3}" destId="{17B16B03-A948-43F5-A3FF-0BF57F18876C}" srcOrd="7" destOrd="0" presId="urn:microsoft.com/office/officeart/2008/layout/CircleAccentTimeline"/>
    <dgm:cxn modelId="{3F9DE09B-29E9-4476-B590-AF2EBCE2D805}" type="presParOf" srcId="{7F8B8E8D-99EA-4E54-B844-D8C28CAF3ED3}" destId="{6B02BE1D-3959-454D-B3D5-3F9FB0125D18}" srcOrd="8" destOrd="0" presId="urn:microsoft.com/office/officeart/2008/layout/CircleAccentTimeline"/>
    <dgm:cxn modelId="{26410A8E-EE35-48FD-A515-4FD7F03E7F5F}" type="presParOf" srcId="{6B02BE1D-3959-454D-B3D5-3F9FB0125D18}" destId="{437501EA-350B-422A-B790-5DB157821638}" srcOrd="0" destOrd="0" presId="urn:microsoft.com/office/officeart/2008/layout/CircleAccentTimeline"/>
    <dgm:cxn modelId="{791FAD7D-9E42-4A81-93E9-C676B6829144}" type="presParOf" srcId="{6B02BE1D-3959-454D-B3D5-3F9FB0125D18}" destId="{EB3136BC-0AE8-438E-8285-5E298BDB5AEA}" srcOrd="1" destOrd="0" presId="urn:microsoft.com/office/officeart/2008/layout/CircleAccentTimeline"/>
    <dgm:cxn modelId="{453A9466-99E0-4F67-84CD-90F88AC4C2AB}" type="presParOf" srcId="{6B02BE1D-3959-454D-B3D5-3F9FB0125D18}" destId="{ADA46B96-B39C-4ABA-ACC9-43E44ECBFF3D}" srcOrd="2" destOrd="0" presId="urn:microsoft.com/office/officeart/2008/layout/CircleAccentTimeline"/>
    <dgm:cxn modelId="{04A0F878-2E2B-4A15-80EA-1DF49A99A1E4}" type="presParOf" srcId="{7F8B8E8D-99EA-4E54-B844-D8C28CAF3ED3}" destId="{80B83A00-02DB-4ECE-AF5C-44A5E1CD62EB}" srcOrd="9" destOrd="0" presId="urn:microsoft.com/office/officeart/2008/layout/CircleAccentTimeline"/>
    <dgm:cxn modelId="{9C64FD81-45FE-4B74-8711-7806E9034FAB}" type="presParOf" srcId="{7F8B8E8D-99EA-4E54-B844-D8C28CAF3ED3}" destId="{706351D2-A6A2-463E-A143-7070B77553DA}" srcOrd="10" destOrd="0" presId="urn:microsoft.com/office/officeart/2008/layout/CircleAccentTimeline"/>
    <dgm:cxn modelId="{D2A99059-B554-4D70-90D2-27CED12682AE}" type="presParOf" srcId="{7F8B8E8D-99EA-4E54-B844-D8C28CAF3ED3}" destId="{D0104084-E7AF-4966-8A4D-49C695C0E765}" srcOrd="11" destOrd="0" presId="urn:microsoft.com/office/officeart/2008/layout/CircleAccentTimeline"/>
    <dgm:cxn modelId="{8E2BC4FB-7888-4C9E-84CE-D3A09B242C31}" type="presParOf" srcId="{7F8B8E8D-99EA-4E54-B844-D8C28CAF3ED3}" destId="{4897F4D9-4FE8-47E0-90E8-93C939DCD734}" srcOrd="12" destOrd="0" presId="urn:microsoft.com/office/officeart/2008/layout/CircleAccentTimeline"/>
    <dgm:cxn modelId="{2933DC4A-4075-497E-9472-0EA1192C7353}" type="presParOf" srcId="{4897F4D9-4FE8-47E0-90E8-93C939DCD734}" destId="{13AC21F2-ABC4-46CA-B896-14F7C6BBEE55}" srcOrd="0" destOrd="0" presId="urn:microsoft.com/office/officeart/2008/layout/CircleAccentTimeline"/>
    <dgm:cxn modelId="{A308CFFB-CF83-4A84-A332-4D6E86AC2A90}" type="presParOf" srcId="{4897F4D9-4FE8-47E0-90E8-93C939DCD734}" destId="{FB3F64FE-9455-4F3A-981E-338A127385FF}" srcOrd="1" destOrd="0" presId="urn:microsoft.com/office/officeart/2008/layout/CircleAccentTimeline"/>
    <dgm:cxn modelId="{FA865CE6-2921-4B7A-A6D1-B254438DACD2}" type="presParOf" srcId="{4897F4D9-4FE8-47E0-90E8-93C939DCD734}" destId="{6406F2F0-A0C2-47F8-A51D-F6A6BC62DC41}" srcOrd="2" destOrd="0" presId="urn:microsoft.com/office/officeart/2008/layout/CircleAccentTimeline"/>
    <dgm:cxn modelId="{0CF57617-BDC8-4120-8F8B-85DA2BCF5D01}" type="presParOf" srcId="{7F8B8E8D-99EA-4E54-B844-D8C28CAF3ED3}" destId="{411CB883-B251-4750-B215-682505D32731}" srcOrd="13" destOrd="0" presId="urn:microsoft.com/office/officeart/2008/layout/CircleAccentTimeline"/>
    <dgm:cxn modelId="{A1FBA20D-3377-4942-AB60-14531DE488A3}" type="presParOf" srcId="{7F8B8E8D-99EA-4E54-B844-D8C28CAF3ED3}" destId="{072DF027-8D2A-4812-B214-3819B3841DC8}" srcOrd="14" destOrd="0" presId="urn:microsoft.com/office/officeart/2008/layout/CircleAccentTimeline"/>
    <dgm:cxn modelId="{0FF7BA11-88CD-4EEC-A081-EBB7F1FC2043}" type="presParOf" srcId="{7F8B8E8D-99EA-4E54-B844-D8C28CAF3ED3}" destId="{EBAA38BC-3526-438F-BB6E-648CA2DEC077}" srcOrd="15" destOrd="0" presId="urn:microsoft.com/office/officeart/2008/layout/CircleAccentTimeline"/>
    <dgm:cxn modelId="{E9C77F15-D9D0-46E3-86AF-2C814B11B5C6}" type="presParOf" srcId="{EBAA38BC-3526-438F-BB6E-648CA2DEC077}" destId="{7431EE22-A8EB-4CFF-8A01-BF3D9DBB510A}" srcOrd="0" destOrd="0" presId="urn:microsoft.com/office/officeart/2008/layout/CircleAccentTimeline"/>
    <dgm:cxn modelId="{CDD7ACBF-54EF-49CE-B3BC-D2C6C6240AEF}" type="presParOf" srcId="{EBAA38BC-3526-438F-BB6E-648CA2DEC077}" destId="{A324FA48-DE92-41C7-A54B-22E861A43EA6}" srcOrd="1" destOrd="0" presId="urn:microsoft.com/office/officeart/2008/layout/CircleAccentTimeline"/>
    <dgm:cxn modelId="{BD23D264-9228-4ABF-8B64-EE3B74F7A93B}" type="presParOf" srcId="{EBAA38BC-3526-438F-BB6E-648CA2DEC077}" destId="{45064E6B-9E44-44B5-A4B5-184C76243368}" srcOrd="2" destOrd="0" presId="urn:microsoft.com/office/officeart/2008/layout/CircleAccentTimeline"/>
    <dgm:cxn modelId="{3A41C553-421B-4F94-981B-A7B22EF007D3}" type="presParOf" srcId="{7F8B8E8D-99EA-4E54-B844-D8C28CAF3ED3}" destId="{77FA93F3-8EE8-41D7-A044-68C7012F7FBE}" srcOrd="16" destOrd="0" presId="urn:microsoft.com/office/officeart/2008/layout/CircleAccentTimeline"/>
    <dgm:cxn modelId="{A2F1EF7D-3AC1-4D3C-88C1-7B275E55A10C}" type="presParOf" srcId="{7F8B8E8D-99EA-4E54-B844-D8C28CAF3ED3}" destId="{9BED14E4-F52E-46C3-870A-ECEE40BD4F70}" srcOrd="17" destOrd="0" presId="urn:microsoft.com/office/officeart/2008/layout/CircleAccentTimeline"/>
    <dgm:cxn modelId="{AC1FDF34-AFDB-4357-A768-BEEED206A472}" type="presParOf" srcId="{7F8B8E8D-99EA-4E54-B844-D8C28CAF3ED3}" destId="{32DCB460-3217-4588-904C-023CF32583C4}" srcOrd="18" destOrd="0" presId="urn:microsoft.com/office/officeart/2008/layout/CircleAccentTimeline"/>
    <dgm:cxn modelId="{880C9896-1D71-4983-A870-92675E3D1757}" type="presParOf" srcId="{7F8B8E8D-99EA-4E54-B844-D8C28CAF3ED3}" destId="{1EBE3F25-162E-419C-9E05-9BCC375394C2}" srcOrd="19" destOrd="0" presId="urn:microsoft.com/office/officeart/2008/layout/CircleAccentTimeline"/>
    <dgm:cxn modelId="{A6B0188C-951C-47AF-A38C-F315779BBE62}" type="presParOf" srcId="{1EBE3F25-162E-419C-9E05-9BCC375394C2}" destId="{FF04AB07-6703-4BCE-BBED-5B6F2A97EF19}" srcOrd="0" destOrd="0" presId="urn:microsoft.com/office/officeart/2008/layout/CircleAccentTimeline"/>
    <dgm:cxn modelId="{88034472-6BBA-4093-BB52-7A6F55069409}" type="presParOf" srcId="{1EBE3F25-162E-419C-9E05-9BCC375394C2}" destId="{760916FF-1448-4707-AEE8-5336A2F18CE5}" srcOrd="1" destOrd="0" presId="urn:microsoft.com/office/officeart/2008/layout/CircleAccentTimeline"/>
    <dgm:cxn modelId="{9F3FA65F-D427-445E-9339-CF7147051D63}" type="presParOf" srcId="{1EBE3F25-162E-419C-9E05-9BCC375394C2}" destId="{AAF2DD29-CF58-46AB-8FF9-44A7F562EEE6}" srcOrd="2" destOrd="0" presId="urn:microsoft.com/office/officeart/2008/layout/CircleAccentTimeline"/>
    <dgm:cxn modelId="{F794AE6A-B4C4-47B5-A638-612594D6F3A1}" type="presParOf" srcId="{7F8B8E8D-99EA-4E54-B844-D8C28CAF3ED3}" destId="{B4DC4F11-88CA-4A66-A086-94BC3EA9851E}" srcOrd="20" destOrd="0" presId="urn:microsoft.com/office/officeart/2008/layout/CircleAccentTimeline"/>
    <dgm:cxn modelId="{45D1FF8E-4079-4814-A5EB-29947E82C87A}" type="presParOf" srcId="{7F8B8E8D-99EA-4E54-B844-D8C28CAF3ED3}" destId="{8AB49D5D-D2DC-4EDE-9BCF-753E463BA88C}" srcOrd="21" destOrd="0" presId="urn:microsoft.com/office/officeart/2008/layout/CircleAccentTimeline"/>
    <dgm:cxn modelId="{B35351E5-AC51-4A3C-ADF6-9554D445BB89}" type="presParOf" srcId="{7F8B8E8D-99EA-4E54-B844-D8C28CAF3ED3}" destId="{69983FD1-1AEE-47B1-90AC-5D249A4F1F8C}" srcOrd="22" destOrd="0" presId="urn:microsoft.com/office/officeart/2008/layout/CircleAccentTimeline"/>
    <dgm:cxn modelId="{89B56A58-5FCE-4A45-BDEC-042B9A1416DB}" type="presParOf" srcId="{7F8B8E8D-99EA-4E54-B844-D8C28CAF3ED3}" destId="{D3096D56-1FB1-4B4E-B6BD-4ADD37D0BD25}" srcOrd="23" destOrd="0" presId="urn:microsoft.com/office/officeart/2008/layout/CircleAccentTimeline"/>
    <dgm:cxn modelId="{4A7B9674-1E84-46F4-B390-18C6CC5E7466}" type="presParOf" srcId="{D3096D56-1FB1-4B4E-B6BD-4ADD37D0BD25}" destId="{1246B76C-4CB3-4A78-8B3E-379CD4D231BE}" srcOrd="0" destOrd="0" presId="urn:microsoft.com/office/officeart/2008/layout/CircleAccentTimeline"/>
    <dgm:cxn modelId="{EB8B9EEC-DB9B-4E55-9ABB-89F255C8A6F8}" type="presParOf" srcId="{D3096D56-1FB1-4B4E-B6BD-4ADD37D0BD25}" destId="{1CE86E71-1017-497C-A469-787DFF8BD11F}" srcOrd="1" destOrd="0" presId="urn:microsoft.com/office/officeart/2008/layout/CircleAccentTimeline"/>
    <dgm:cxn modelId="{F4AEAB4F-F784-45A7-9113-15A2674DAA2F}" type="presParOf" srcId="{D3096D56-1FB1-4B4E-B6BD-4ADD37D0BD25}" destId="{7AA40F4B-392F-46EE-BA43-BAB6340BB3AB}" srcOrd="2" destOrd="0" presId="urn:microsoft.com/office/officeart/2008/layout/CircleAccentTimeline"/>
    <dgm:cxn modelId="{1ADE7E0A-1AEC-459B-896A-7CEDCC58FE94}" type="presParOf" srcId="{7F8B8E8D-99EA-4E54-B844-D8C28CAF3ED3}" destId="{722DA5E4-8D9A-4253-8B8B-8C2B8CA6E88B}" srcOrd="24" destOrd="0" presId="urn:microsoft.com/office/officeart/2008/layout/CircleAccentTimeline"/>
    <dgm:cxn modelId="{8A91D8BF-055B-45D1-B5B8-51D6690B5833}" type="presParOf" srcId="{7F8B8E8D-99EA-4E54-B844-D8C28CAF3ED3}" destId="{506EAA98-F810-40D1-A3F0-3B3DBDAB96EC}" srcOrd="25" destOrd="0" presId="urn:microsoft.com/office/officeart/2008/layout/CircleAccentTimeline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B025FB4-FBD1-4CC0-A64D-1E4ADB56E9D2}" type="doc">
      <dgm:prSet loTypeId="urn:microsoft.com/office/officeart/2008/layout/VerticalCurvedList" loCatId="list" qsTypeId="urn:microsoft.com/office/officeart/2005/8/quickstyle/simple5" qsCatId="simple" csTypeId="urn:microsoft.com/office/officeart/2005/8/colors/accent1_1" csCatId="accent1" phldr="1"/>
      <dgm:spPr/>
      <dgm:t>
        <a:bodyPr/>
        <a:lstStyle/>
        <a:p>
          <a:endParaRPr lang="fr-FR"/>
        </a:p>
      </dgm:t>
    </dgm:pt>
    <dgm:pt modelId="{A81F2047-DDF3-4828-8340-B5B0F58AD968}">
      <dgm:prSet phldrT="[Texte]" custT="1"/>
      <dgm:spPr/>
      <dgm:t>
        <a:bodyPr/>
        <a:lstStyle/>
        <a:p>
          <a:r>
            <a:rPr lang="ru-RU" sz="1350" b="1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право на получение кредита, предусмотрено законом (решением) о бюджете субъекта РФ (муниципалитета)</a:t>
          </a:r>
          <a:endParaRPr lang="fr-FR" sz="1350" b="1" i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44D84FE-5038-4629-AA07-63A779B329CC}" type="parTrans" cxnId="{183E163B-0001-44A3-BB41-24E195D3FFB1}">
      <dgm:prSet/>
      <dgm:spPr/>
      <dgm:t>
        <a:bodyPr/>
        <a:lstStyle/>
        <a:p>
          <a:endParaRPr lang="fr-FR" i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403B109-D656-427A-BDDE-BBEC55874429}" type="sibTrans" cxnId="{183E163B-0001-44A3-BB41-24E195D3FFB1}">
      <dgm:prSet/>
      <dgm:spPr/>
      <dgm:t>
        <a:bodyPr/>
        <a:lstStyle/>
        <a:p>
          <a:endParaRPr lang="fr-FR" i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8557920-327D-439C-8C63-CC31B446A9D6}">
      <dgm:prSet phldrT="[Texte]" custT="1"/>
      <dgm:spPr/>
      <dgm:t>
        <a:bodyPr/>
        <a:lstStyle/>
        <a:p>
          <a:r>
            <a:rPr lang="ru-RU" sz="1350" b="1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лимит составляет 1/12 от утвержденного законом (решением)  о бюджете субъекта РФ (муниципалитета) на текущий финансовый год объема доходов бюджета</a:t>
          </a:r>
          <a:endParaRPr lang="fr-FR" sz="1350" b="1" i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265D71E-DA9C-475A-90A6-4EBFF8EA91F8}" type="parTrans" cxnId="{8A080CEE-2891-4BF1-AE82-463062AE765D}">
      <dgm:prSet/>
      <dgm:spPr/>
      <dgm:t>
        <a:bodyPr/>
        <a:lstStyle/>
        <a:p>
          <a:endParaRPr lang="fr-FR" i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0314A4E-BDC5-414D-B28D-F254E776C73E}" type="sibTrans" cxnId="{8A080CEE-2891-4BF1-AE82-463062AE765D}">
      <dgm:prSet/>
      <dgm:spPr/>
      <dgm:t>
        <a:bodyPr/>
        <a:lstStyle/>
        <a:p>
          <a:endParaRPr lang="fr-FR" i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AAF91A3-C8CC-4671-B295-73148E0001B2}">
      <dgm:prSet phldrT="[Texte]" custT="1"/>
      <dgm:spPr/>
      <dgm:t>
        <a:bodyPr/>
        <a:lstStyle/>
        <a:p>
          <a:r>
            <a:rPr lang="ru-RU" sz="1350" b="1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максимальный срок кредитования 30 дней </a:t>
          </a:r>
          <a:r>
            <a:rPr lang="ru-RU" sz="135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(предельный срок возврата кредитов - 25 ноября текущего года)</a:t>
          </a:r>
          <a:endParaRPr lang="fr-FR" sz="1350" b="0" i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A16FC33-9629-424E-8FA0-C6C95EA56904}" type="parTrans" cxnId="{BD2570A5-381C-48CE-B6BF-ADB9957A466E}">
      <dgm:prSet/>
      <dgm:spPr/>
      <dgm:t>
        <a:bodyPr/>
        <a:lstStyle/>
        <a:p>
          <a:endParaRPr lang="fr-FR" i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7A062BD-4015-4546-A9C5-0AE4E5088D38}" type="sibTrans" cxnId="{BD2570A5-381C-48CE-B6BF-ADB9957A466E}">
      <dgm:prSet/>
      <dgm:spPr/>
      <dgm:t>
        <a:bodyPr/>
        <a:lstStyle/>
        <a:p>
          <a:endParaRPr lang="fr-FR" i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B3A260A-F83B-4C45-8A46-AF36676869E4}">
      <dgm:prSet phldrT="[Texte]" custT="1"/>
      <dgm:spPr/>
      <dgm:t>
        <a:bodyPr/>
        <a:lstStyle/>
        <a:p>
          <a:r>
            <a:rPr lang="ru-RU" sz="1350" b="1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процентная ставка</a:t>
          </a:r>
          <a:r>
            <a:rPr lang="en-US" sz="1350" b="1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  <a:r>
            <a:rPr lang="ru-RU" sz="1350" b="1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устанавливается законом   о федеральном бюджете </a:t>
          </a:r>
          <a:r>
            <a:rPr lang="ru-RU" sz="135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(в размере 0,1% годовых)</a:t>
          </a:r>
          <a:endParaRPr lang="fr-FR" sz="1350" b="0" i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548DB6A-F6A0-4C13-B14A-50CA42595D52}" type="parTrans" cxnId="{89C647A4-9D43-427D-978D-27FDFFC40070}">
      <dgm:prSet/>
      <dgm:spPr/>
      <dgm:t>
        <a:bodyPr/>
        <a:lstStyle/>
        <a:p>
          <a:endParaRPr lang="ru-RU" i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472ABB2-7A27-48FA-B5B9-9F24A76C98CD}" type="sibTrans" cxnId="{89C647A4-9D43-427D-978D-27FDFFC40070}">
      <dgm:prSet/>
      <dgm:spPr/>
      <dgm:t>
        <a:bodyPr/>
        <a:lstStyle/>
        <a:p>
          <a:endParaRPr lang="ru-RU" i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CB52972-8BF3-4402-B790-14736B08F4FF}" type="pres">
      <dgm:prSet presAssocID="{4B025FB4-FBD1-4CC0-A64D-1E4ADB56E9D2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C46D1C22-25A1-4CE0-B59F-74564DBEA4AC}" type="pres">
      <dgm:prSet presAssocID="{4B025FB4-FBD1-4CC0-A64D-1E4ADB56E9D2}" presName="Name1" presStyleCnt="0"/>
      <dgm:spPr/>
      <dgm:t>
        <a:bodyPr/>
        <a:lstStyle/>
        <a:p>
          <a:endParaRPr lang="ru-RU"/>
        </a:p>
      </dgm:t>
    </dgm:pt>
    <dgm:pt modelId="{0B40A6CC-CBEE-44C8-9250-A5F9CF3AE95F}" type="pres">
      <dgm:prSet presAssocID="{4B025FB4-FBD1-4CC0-A64D-1E4ADB56E9D2}" presName="cycle" presStyleCnt="0"/>
      <dgm:spPr/>
      <dgm:t>
        <a:bodyPr/>
        <a:lstStyle/>
        <a:p>
          <a:endParaRPr lang="ru-RU"/>
        </a:p>
      </dgm:t>
    </dgm:pt>
    <dgm:pt modelId="{49194369-6D0D-4942-A077-14F9B29F3BD3}" type="pres">
      <dgm:prSet presAssocID="{4B025FB4-FBD1-4CC0-A64D-1E4ADB56E9D2}" presName="srcNode" presStyleLbl="node1" presStyleIdx="0" presStyleCnt="4"/>
      <dgm:spPr/>
      <dgm:t>
        <a:bodyPr/>
        <a:lstStyle/>
        <a:p>
          <a:endParaRPr lang="ru-RU"/>
        </a:p>
      </dgm:t>
    </dgm:pt>
    <dgm:pt modelId="{F4374CC0-59F6-4EBB-A102-B919975C48DF}" type="pres">
      <dgm:prSet presAssocID="{4B025FB4-FBD1-4CC0-A64D-1E4ADB56E9D2}" presName="conn" presStyleLbl="parChTrans1D2" presStyleIdx="0" presStyleCnt="1"/>
      <dgm:spPr/>
      <dgm:t>
        <a:bodyPr/>
        <a:lstStyle/>
        <a:p>
          <a:endParaRPr lang="ru-RU"/>
        </a:p>
      </dgm:t>
    </dgm:pt>
    <dgm:pt modelId="{67476B10-9714-4CDE-BACD-0863C8BB758B}" type="pres">
      <dgm:prSet presAssocID="{4B025FB4-FBD1-4CC0-A64D-1E4ADB56E9D2}" presName="extraNode" presStyleLbl="node1" presStyleIdx="0" presStyleCnt="4"/>
      <dgm:spPr/>
      <dgm:t>
        <a:bodyPr/>
        <a:lstStyle/>
        <a:p>
          <a:endParaRPr lang="ru-RU"/>
        </a:p>
      </dgm:t>
    </dgm:pt>
    <dgm:pt modelId="{7C1EA8F1-01C1-4D4F-93A2-D5F2247861AD}" type="pres">
      <dgm:prSet presAssocID="{4B025FB4-FBD1-4CC0-A64D-1E4ADB56E9D2}" presName="dstNode" presStyleLbl="node1" presStyleIdx="0" presStyleCnt="4"/>
      <dgm:spPr/>
      <dgm:t>
        <a:bodyPr/>
        <a:lstStyle/>
        <a:p>
          <a:endParaRPr lang="ru-RU"/>
        </a:p>
      </dgm:t>
    </dgm:pt>
    <dgm:pt modelId="{21276D3A-49DB-4367-8B2E-3BCC266C8F1D}" type="pres">
      <dgm:prSet presAssocID="{A81F2047-DDF3-4828-8340-B5B0F58AD968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C5D6494-00CF-408F-B5EF-66DD8549C436}" type="pres">
      <dgm:prSet presAssocID="{A81F2047-DDF3-4828-8340-B5B0F58AD968}" presName="accent_1" presStyleCnt="0"/>
      <dgm:spPr/>
      <dgm:t>
        <a:bodyPr/>
        <a:lstStyle/>
        <a:p>
          <a:endParaRPr lang="ru-RU"/>
        </a:p>
      </dgm:t>
    </dgm:pt>
    <dgm:pt modelId="{70ED375B-712F-4748-B5C6-C9DCA388BCBF}" type="pres">
      <dgm:prSet presAssocID="{A81F2047-DDF3-4828-8340-B5B0F58AD968}" presName="accentRepeatNode" presStyleLbl="solidFgAcc1" presStyleIdx="0" presStyleCnt="4"/>
      <dgm:spPr/>
      <dgm:t>
        <a:bodyPr/>
        <a:lstStyle/>
        <a:p>
          <a:endParaRPr lang="ru-RU"/>
        </a:p>
      </dgm:t>
    </dgm:pt>
    <dgm:pt modelId="{AF55DE30-8E69-47F6-9CD0-30E8300F7DD6}" type="pres">
      <dgm:prSet presAssocID="{78557920-327D-439C-8C63-CC31B446A9D6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F6763E-60DB-4D58-B9D3-6B3ACED385A6}" type="pres">
      <dgm:prSet presAssocID="{78557920-327D-439C-8C63-CC31B446A9D6}" presName="accent_2" presStyleCnt="0"/>
      <dgm:spPr/>
      <dgm:t>
        <a:bodyPr/>
        <a:lstStyle/>
        <a:p>
          <a:endParaRPr lang="ru-RU"/>
        </a:p>
      </dgm:t>
    </dgm:pt>
    <dgm:pt modelId="{FAA2BB85-6DDD-407C-9B9E-74B17DC97FCE}" type="pres">
      <dgm:prSet presAssocID="{78557920-327D-439C-8C63-CC31B446A9D6}" presName="accentRepeatNode" presStyleLbl="solidFgAcc1" presStyleIdx="1" presStyleCnt="4"/>
      <dgm:spPr/>
      <dgm:t>
        <a:bodyPr/>
        <a:lstStyle/>
        <a:p>
          <a:endParaRPr lang="ru-RU"/>
        </a:p>
      </dgm:t>
    </dgm:pt>
    <dgm:pt modelId="{6B4D2D7E-714F-4062-B992-EC562A7C4C97}" type="pres">
      <dgm:prSet presAssocID="{3B3A260A-F83B-4C45-8A46-AF36676869E4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A3F11A-D7C2-41AE-981C-75C634A31C7B}" type="pres">
      <dgm:prSet presAssocID="{3B3A260A-F83B-4C45-8A46-AF36676869E4}" presName="accent_3" presStyleCnt="0"/>
      <dgm:spPr/>
      <dgm:t>
        <a:bodyPr/>
        <a:lstStyle/>
        <a:p>
          <a:endParaRPr lang="ru-RU"/>
        </a:p>
      </dgm:t>
    </dgm:pt>
    <dgm:pt modelId="{41BEEAFD-E80E-443B-9CCC-4B19640F7B3F}" type="pres">
      <dgm:prSet presAssocID="{3B3A260A-F83B-4C45-8A46-AF36676869E4}" presName="accentRepeatNode" presStyleLbl="solidFgAcc1" presStyleIdx="2" presStyleCnt="4"/>
      <dgm:spPr/>
      <dgm:t>
        <a:bodyPr/>
        <a:lstStyle/>
        <a:p>
          <a:endParaRPr lang="ru-RU"/>
        </a:p>
      </dgm:t>
    </dgm:pt>
    <dgm:pt modelId="{340D7BDC-791D-4FD6-91D5-0D17326D6A4D}" type="pres">
      <dgm:prSet presAssocID="{5AAF91A3-C8CC-4671-B295-73148E0001B2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5DDEAF-609D-436F-AA43-408BC6BE77E4}" type="pres">
      <dgm:prSet presAssocID="{5AAF91A3-C8CC-4671-B295-73148E0001B2}" presName="accent_4" presStyleCnt="0"/>
      <dgm:spPr/>
      <dgm:t>
        <a:bodyPr/>
        <a:lstStyle/>
        <a:p>
          <a:endParaRPr lang="ru-RU"/>
        </a:p>
      </dgm:t>
    </dgm:pt>
    <dgm:pt modelId="{DCAD939B-D4CB-411A-9A9F-D5F354148A70}" type="pres">
      <dgm:prSet presAssocID="{5AAF91A3-C8CC-4671-B295-73148E0001B2}" presName="accentRepeatNode" presStyleLbl="solidFgAcc1" presStyleIdx="3" presStyleCnt="4"/>
      <dgm:spPr/>
      <dgm:t>
        <a:bodyPr/>
        <a:lstStyle/>
        <a:p>
          <a:endParaRPr lang="ru-RU"/>
        </a:p>
      </dgm:t>
    </dgm:pt>
  </dgm:ptLst>
  <dgm:cxnLst>
    <dgm:cxn modelId="{8A080CEE-2891-4BF1-AE82-463062AE765D}" srcId="{4B025FB4-FBD1-4CC0-A64D-1E4ADB56E9D2}" destId="{78557920-327D-439C-8C63-CC31B446A9D6}" srcOrd="1" destOrd="0" parTransId="{1265D71E-DA9C-475A-90A6-4EBFF8EA91F8}" sibTransId="{30314A4E-BDC5-414D-B28D-F254E776C73E}"/>
    <dgm:cxn modelId="{1BDC75DB-81D0-4F23-B7AE-E37EB7ADB7CE}" type="presOf" srcId="{5AAF91A3-C8CC-4671-B295-73148E0001B2}" destId="{340D7BDC-791D-4FD6-91D5-0D17326D6A4D}" srcOrd="0" destOrd="0" presId="urn:microsoft.com/office/officeart/2008/layout/VerticalCurvedList"/>
    <dgm:cxn modelId="{1B23529F-4F6A-4232-ADBA-CD18CBD8B1CD}" type="presOf" srcId="{78557920-327D-439C-8C63-CC31B446A9D6}" destId="{AF55DE30-8E69-47F6-9CD0-30E8300F7DD6}" srcOrd="0" destOrd="0" presId="urn:microsoft.com/office/officeart/2008/layout/VerticalCurvedList"/>
    <dgm:cxn modelId="{5A57B58F-A7F3-48E9-97FC-5EDB8E9BC5DE}" type="presOf" srcId="{A81F2047-DDF3-4828-8340-B5B0F58AD968}" destId="{21276D3A-49DB-4367-8B2E-3BCC266C8F1D}" srcOrd="0" destOrd="0" presId="urn:microsoft.com/office/officeart/2008/layout/VerticalCurvedList"/>
    <dgm:cxn modelId="{41D34786-99A4-4720-9E05-2CA70F4EA09E}" type="presOf" srcId="{3B3A260A-F83B-4C45-8A46-AF36676869E4}" destId="{6B4D2D7E-714F-4062-B992-EC562A7C4C97}" srcOrd="0" destOrd="0" presId="urn:microsoft.com/office/officeart/2008/layout/VerticalCurvedList"/>
    <dgm:cxn modelId="{89C647A4-9D43-427D-978D-27FDFFC40070}" srcId="{4B025FB4-FBD1-4CC0-A64D-1E4ADB56E9D2}" destId="{3B3A260A-F83B-4C45-8A46-AF36676869E4}" srcOrd="2" destOrd="0" parTransId="{B548DB6A-F6A0-4C13-B14A-50CA42595D52}" sibTransId="{0472ABB2-7A27-48FA-B5B9-9F24A76C98CD}"/>
    <dgm:cxn modelId="{183E163B-0001-44A3-BB41-24E195D3FFB1}" srcId="{4B025FB4-FBD1-4CC0-A64D-1E4ADB56E9D2}" destId="{A81F2047-DDF3-4828-8340-B5B0F58AD968}" srcOrd="0" destOrd="0" parTransId="{F44D84FE-5038-4629-AA07-63A779B329CC}" sibTransId="{0403B109-D656-427A-BDDE-BBEC55874429}"/>
    <dgm:cxn modelId="{9DC4B65F-5C13-4BA3-9B3B-4A4D97F0BDB4}" type="presOf" srcId="{0403B109-D656-427A-BDDE-BBEC55874429}" destId="{F4374CC0-59F6-4EBB-A102-B919975C48DF}" srcOrd="0" destOrd="0" presId="urn:microsoft.com/office/officeart/2008/layout/VerticalCurvedList"/>
    <dgm:cxn modelId="{A8BCFFBD-D801-4939-B092-77DF5396A281}" type="presOf" srcId="{4B025FB4-FBD1-4CC0-A64D-1E4ADB56E9D2}" destId="{DCB52972-8BF3-4402-B790-14736B08F4FF}" srcOrd="0" destOrd="0" presId="urn:microsoft.com/office/officeart/2008/layout/VerticalCurvedList"/>
    <dgm:cxn modelId="{BD2570A5-381C-48CE-B6BF-ADB9957A466E}" srcId="{4B025FB4-FBD1-4CC0-A64D-1E4ADB56E9D2}" destId="{5AAF91A3-C8CC-4671-B295-73148E0001B2}" srcOrd="3" destOrd="0" parTransId="{0A16FC33-9629-424E-8FA0-C6C95EA56904}" sibTransId="{47A062BD-4015-4546-A9C5-0AE4E5088D38}"/>
    <dgm:cxn modelId="{2E502712-4491-448A-BB15-CD025EA6C495}" type="presParOf" srcId="{DCB52972-8BF3-4402-B790-14736B08F4FF}" destId="{C46D1C22-25A1-4CE0-B59F-74564DBEA4AC}" srcOrd="0" destOrd="0" presId="urn:microsoft.com/office/officeart/2008/layout/VerticalCurvedList"/>
    <dgm:cxn modelId="{DA9C258F-C82F-4240-92CD-78F45C685110}" type="presParOf" srcId="{C46D1C22-25A1-4CE0-B59F-74564DBEA4AC}" destId="{0B40A6CC-CBEE-44C8-9250-A5F9CF3AE95F}" srcOrd="0" destOrd="0" presId="urn:microsoft.com/office/officeart/2008/layout/VerticalCurvedList"/>
    <dgm:cxn modelId="{CDB74A75-64CC-434B-89D2-A622F107C078}" type="presParOf" srcId="{0B40A6CC-CBEE-44C8-9250-A5F9CF3AE95F}" destId="{49194369-6D0D-4942-A077-14F9B29F3BD3}" srcOrd="0" destOrd="0" presId="urn:microsoft.com/office/officeart/2008/layout/VerticalCurvedList"/>
    <dgm:cxn modelId="{3734D032-82DF-41FA-8227-38FBDCBDE8FB}" type="presParOf" srcId="{0B40A6CC-CBEE-44C8-9250-A5F9CF3AE95F}" destId="{F4374CC0-59F6-4EBB-A102-B919975C48DF}" srcOrd="1" destOrd="0" presId="urn:microsoft.com/office/officeart/2008/layout/VerticalCurvedList"/>
    <dgm:cxn modelId="{CE0A34AE-FD36-46B7-8D3E-4D5003DEB2F2}" type="presParOf" srcId="{0B40A6CC-CBEE-44C8-9250-A5F9CF3AE95F}" destId="{67476B10-9714-4CDE-BACD-0863C8BB758B}" srcOrd="2" destOrd="0" presId="urn:microsoft.com/office/officeart/2008/layout/VerticalCurvedList"/>
    <dgm:cxn modelId="{5FB2C281-1C9D-4138-B3AD-C56B7DB9EB0D}" type="presParOf" srcId="{0B40A6CC-CBEE-44C8-9250-A5F9CF3AE95F}" destId="{7C1EA8F1-01C1-4D4F-93A2-D5F2247861AD}" srcOrd="3" destOrd="0" presId="urn:microsoft.com/office/officeart/2008/layout/VerticalCurvedList"/>
    <dgm:cxn modelId="{08D1DAE0-815A-4370-9ED0-1CC5B08C881F}" type="presParOf" srcId="{C46D1C22-25A1-4CE0-B59F-74564DBEA4AC}" destId="{21276D3A-49DB-4367-8B2E-3BCC266C8F1D}" srcOrd="1" destOrd="0" presId="urn:microsoft.com/office/officeart/2008/layout/VerticalCurvedList"/>
    <dgm:cxn modelId="{418699FD-1A29-48C1-8E42-96126F8E101A}" type="presParOf" srcId="{C46D1C22-25A1-4CE0-B59F-74564DBEA4AC}" destId="{FC5D6494-00CF-408F-B5EF-66DD8549C436}" srcOrd="2" destOrd="0" presId="urn:microsoft.com/office/officeart/2008/layout/VerticalCurvedList"/>
    <dgm:cxn modelId="{28A4DE98-7597-4880-8EEC-BD8AB5380944}" type="presParOf" srcId="{FC5D6494-00CF-408F-B5EF-66DD8549C436}" destId="{70ED375B-712F-4748-B5C6-C9DCA388BCBF}" srcOrd="0" destOrd="0" presId="urn:microsoft.com/office/officeart/2008/layout/VerticalCurvedList"/>
    <dgm:cxn modelId="{67813CDC-75B2-4888-B813-E3428A1D5468}" type="presParOf" srcId="{C46D1C22-25A1-4CE0-B59F-74564DBEA4AC}" destId="{AF55DE30-8E69-47F6-9CD0-30E8300F7DD6}" srcOrd="3" destOrd="0" presId="urn:microsoft.com/office/officeart/2008/layout/VerticalCurvedList"/>
    <dgm:cxn modelId="{EB641D60-D1AB-46D7-9C72-6C81D146746E}" type="presParOf" srcId="{C46D1C22-25A1-4CE0-B59F-74564DBEA4AC}" destId="{55F6763E-60DB-4D58-B9D3-6B3ACED385A6}" srcOrd="4" destOrd="0" presId="urn:microsoft.com/office/officeart/2008/layout/VerticalCurvedList"/>
    <dgm:cxn modelId="{8E14F3D7-433C-446B-A159-7C4BB997B4C1}" type="presParOf" srcId="{55F6763E-60DB-4D58-B9D3-6B3ACED385A6}" destId="{FAA2BB85-6DDD-407C-9B9E-74B17DC97FCE}" srcOrd="0" destOrd="0" presId="urn:microsoft.com/office/officeart/2008/layout/VerticalCurvedList"/>
    <dgm:cxn modelId="{A4788821-13AC-46E6-BCE1-A25E30E6E1D3}" type="presParOf" srcId="{C46D1C22-25A1-4CE0-B59F-74564DBEA4AC}" destId="{6B4D2D7E-714F-4062-B992-EC562A7C4C97}" srcOrd="5" destOrd="0" presId="urn:microsoft.com/office/officeart/2008/layout/VerticalCurvedList"/>
    <dgm:cxn modelId="{059150BD-44FA-4467-BE8B-ABF1DE99303F}" type="presParOf" srcId="{C46D1C22-25A1-4CE0-B59F-74564DBEA4AC}" destId="{21A3F11A-D7C2-41AE-981C-75C634A31C7B}" srcOrd="6" destOrd="0" presId="urn:microsoft.com/office/officeart/2008/layout/VerticalCurvedList"/>
    <dgm:cxn modelId="{6CB10683-2D6F-4ED0-99F2-7907F3542AB3}" type="presParOf" srcId="{21A3F11A-D7C2-41AE-981C-75C634A31C7B}" destId="{41BEEAFD-E80E-443B-9CCC-4B19640F7B3F}" srcOrd="0" destOrd="0" presId="urn:microsoft.com/office/officeart/2008/layout/VerticalCurvedList"/>
    <dgm:cxn modelId="{4D4B76A2-E978-4A21-98AF-E2B79C26AA09}" type="presParOf" srcId="{C46D1C22-25A1-4CE0-B59F-74564DBEA4AC}" destId="{340D7BDC-791D-4FD6-91D5-0D17326D6A4D}" srcOrd="7" destOrd="0" presId="urn:microsoft.com/office/officeart/2008/layout/VerticalCurvedList"/>
    <dgm:cxn modelId="{8FBF8FB7-254D-4F8B-ACB7-EE0A4A9F0312}" type="presParOf" srcId="{C46D1C22-25A1-4CE0-B59F-74564DBEA4AC}" destId="{665DDEAF-609D-436F-AA43-408BC6BE77E4}" srcOrd="8" destOrd="0" presId="urn:microsoft.com/office/officeart/2008/layout/VerticalCurvedList"/>
    <dgm:cxn modelId="{CBC00AC2-D3FC-40CA-A9E6-FF0F267A4FD2}" type="presParOf" srcId="{665DDEAF-609D-436F-AA43-408BC6BE77E4}" destId="{DCAD939B-D4CB-411A-9A9F-D5F354148A7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F64D75-1CBC-4237-98E8-827561767ACA}">
      <dsp:nvSpPr>
        <dsp:cNvPr id="0" name=""/>
        <dsp:cNvSpPr/>
      </dsp:nvSpPr>
      <dsp:spPr>
        <a:xfrm>
          <a:off x="0" y="0"/>
          <a:ext cx="3809205" cy="3240360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FD772F-7AD8-4AAA-8ACC-A6286D5AA580}">
      <dsp:nvSpPr>
        <dsp:cNvPr id="0" name=""/>
        <dsp:cNvSpPr/>
      </dsp:nvSpPr>
      <dsp:spPr>
        <a:xfrm>
          <a:off x="1944208" y="289051"/>
          <a:ext cx="5446847" cy="71905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 smtClean="0">
            <a:solidFill>
              <a:schemeClr val="tx1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96 Уполномоченных организаций – </a:t>
          </a:r>
          <a:r>
            <a:rPr lang="ru-RU" sz="1600" b="1" kern="1200" dirty="0" smtClean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100%</a:t>
          </a:r>
          <a:r>
            <a:rPr lang="ru-RU" sz="1600" kern="1200" dirty="0" smtClean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/>
          </a:r>
          <a:br>
            <a:rPr lang="ru-RU" sz="1600" kern="1200" dirty="0" smtClean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</a:br>
          <a:endParaRPr lang="ru-RU" sz="1600" kern="1200" dirty="0" smtClean="0">
            <a:solidFill>
              <a:schemeClr val="tx1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1979309" y="324152"/>
        <a:ext cx="5376645" cy="648849"/>
      </dsp:txXfrm>
    </dsp:sp>
    <dsp:sp modelId="{B5FF53F4-368C-416F-9774-DF54644B47AC}">
      <dsp:nvSpPr>
        <dsp:cNvPr id="0" name=""/>
        <dsp:cNvSpPr/>
      </dsp:nvSpPr>
      <dsp:spPr>
        <a:xfrm>
          <a:off x="2388371" y="1202774"/>
          <a:ext cx="5033014" cy="69255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7 Уполномоченных организаций – </a:t>
          </a:r>
          <a:r>
            <a:rPr lang="ru-RU" sz="1600" b="1" kern="1200" dirty="0" smtClean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99-99,9%</a:t>
          </a:r>
          <a:r>
            <a:rPr lang="ru-RU" sz="1600" kern="1200" dirty="0" smtClean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</a:p>
      </dsp:txBody>
      <dsp:txXfrm>
        <a:off x="2422179" y="1236582"/>
        <a:ext cx="4965398" cy="624942"/>
      </dsp:txXfrm>
    </dsp:sp>
    <dsp:sp modelId="{D87D1642-6BE7-47DD-B4C7-33C92B816E24}">
      <dsp:nvSpPr>
        <dsp:cNvPr id="0" name=""/>
        <dsp:cNvSpPr/>
      </dsp:nvSpPr>
      <dsp:spPr>
        <a:xfrm>
          <a:off x="3019662" y="2046211"/>
          <a:ext cx="4438740" cy="73369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5 Уполномоченных организаций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– </a:t>
          </a:r>
          <a:r>
            <a:rPr lang="ru-RU" sz="1600" b="1" kern="1200" dirty="0" smtClean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менее 99%</a:t>
          </a:r>
          <a:r>
            <a:rPr lang="ru-RU" sz="1600" kern="1200" dirty="0" smtClean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endParaRPr lang="ru-RU" sz="1600" kern="1200" dirty="0"/>
        </a:p>
      </dsp:txBody>
      <dsp:txXfrm>
        <a:off x="3055478" y="2082027"/>
        <a:ext cx="4367108" cy="66206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018C36-452D-468D-A0AF-A08DF7017319}">
      <dsp:nvSpPr>
        <dsp:cNvPr id="0" name=""/>
        <dsp:cNvSpPr/>
      </dsp:nvSpPr>
      <dsp:spPr>
        <a:xfrm>
          <a:off x="2309989" y="634273"/>
          <a:ext cx="49046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90467" y="45720"/>
              </a:lnTo>
            </a:path>
          </a:pathLst>
        </a:custGeom>
        <a:noFill/>
        <a:ln w="25400" cap="flat" cmpd="sng" algn="ctr">
          <a:solidFill>
            <a:schemeClr val="accent6"/>
          </a:solidFill>
          <a:prstDash val="solid"/>
          <a:tailEnd type="arrow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40000"/>
      </dsp:spPr>
      <dsp:style>
        <a:lnRef idx="2">
          <a:schemeClr val="accent6"/>
        </a:lnRef>
        <a:fillRef idx="0">
          <a:schemeClr val="accent6"/>
        </a:fillRef>
        <a:effectRef idx="1">
          <a:schemeClr val="accent6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b="1" kern="1200">
            <a:solidFill>
              <a:schemeClr val="tx1"/>
            </a:solidFill>
          </a:endParaRPr>
        </a:p>
      </dsp:txBody>
      <dsp:txXfrm>
        <a:off x="2542196" y="677387"/>
        <a:ext cx="26053" cy="5210"/>
      </dsp:txXfrm>
    </dsp:sp>
    <dsp:sp modelId="{F561849B-788A-4EC8-ABB2-62944A23B1AF}">
      <dsp:nvSpPr>
        <dsp:cNvPr id="0" name=""/>
        <dsp:cNvSpPr/>
      </dsp:nvSpPr>
      <dsp:spPr>
        <a:xfrm>
          <a:off x="46278" y="339"/>
          <a:ext cx="2265510" cy="1359306"/>
        </a:xfrm>
        <a:prstGeom prst="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/>
            <a:t>Бюджетные проектировки </a:t>
          </a:r>
          <a:r>
            <a:rPr lang="ru-RU" sz="1400" b="1" i="1" kern="1200" dirty="0" smtClean="0">
              <a:solidFill>
                <a:schemeClr val="tx1"/>
              </a:solidFill>
            </a:rPr>
            <a:t>(МФ РФ)</a:t>
          </a:r>
          <a:endParaRPr lang="ru-RU" sz="1400" b="1" i="1" kern="1200" dirty="0">
            <a:solidFill>
              <a:schemeClr val="tx1"/>
            </a:solidFill>
          </a:endParaRPr>
        </a:p>
      </dsp:txBody>
      <dsp:txXfrm>
        <a:off x="46278" y="339"/>
        <a:ext cx="2265510" cy="1359306"/>
      </dsp:txXfrm>
    </dsp:sp>
    <dsp:sp modelId="{A7EFE626-E0D6-4551-BC74-4FD0EE955358}">
      <dsp:nvSpPr>
        <dsp:cNvPr id="0" name=""/>
        <dsp:cNvSpPr/>
      </dsp:nvSpPr>
      <dsp:spPr>
        <a:xfrm>
          <a:off x="5096567" y="634273"/>
          <a:ext cx="49046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90467" y="45720"/>
              </a:lnTo>
            </a:path>
          </a:pathLst>
        </a:custGeom>
        <a:noFill/>
        <a:ln w="25400" cap="flat" cmpd="sng" algn="ctr">
          <a:solidFill>
            <a:schemeClr val="accent6"/>
          </a:solidFill>
          <a:prstDash val="solid"/>
          <a:tailEnd type="arrow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40000"/>
      </dsp:spPr>
      <dsp:style>
        <a:lnRef idx="2">
          <a:schemeClr val="accent6"/>
        </a:lnRef>
        <a:fillRef idx="0">
          <a:schemeClr val="accent6"/>
        </a:fillRef>
        <a:effectRef idx="1">
          <a:schemeClr val="accent6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b="1" kern="1200">
            <a:solidFill>
              <a:schemeClr val="tx1"/>
            </a:solidFill>
          </a:endParaRPr>
        </a:p>
      </dsp:txBody>
      <dsp:txXfrm>
        <a:off x="5328774" y="677387"/>
        <a:ext cx="26053" cy="5210"/>
      </dsp:txXfrm>
    </dsp:sp>
    <dsp:sp modelId="{A2CDF97C-6E94-4438-A526-61BC44383D77}">
      <dsp:nvSpPr>
        <dsp:cNvPr id="0" name=""/>
        <dsp:cNvSpPr/>
      </dsp:nvSpPr>
      <dsp:spPr>
        <a:xfrm>
          <a:off x="2832856" y="339"/>
          <a:ext cx="2265510" cy="1359306"/>
        </a:xfrm>
        <a:prstGeom prst="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8000"/>
                <a:shade val="51000"/>
                <a:satMod val="130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-8000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8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Прогнозы по расходам </a:t>
          </a:r>
          <a:r>
            <a:rPr lang="ru-RU" sz="1400" b="1" i="1" kern="1200" dirty="0" smtClean="0">
              <a:solidFill>
                <a:schemeClr val="tx1"/>
              </a:solidFill>
            </a:rPr>
            <a:t>(ГРБС)</a:t>
          </a:r>
          <a:endParaRPr lang="ru-RU" sz="1400" b="1" i="1" kern="1200" dirty="0">
            <a:solidFill>
              <a:schemeClr val="tx1"/>
            </a:solidFill>
          </a:endParaRPr>
        </a:p>
      </dsp:txBody>
      <dsp:txXfrm>
        <a:off x="2832856" y="339"/>
        <a:ext cx="2265510" cy="1359306"/>
      </dsp:txXfrm>
    </dsp:sp>
    <dsp:sp modelId="{EEA82584-CA33-4055-9FA6-91D5F8345F9F}">
      <dsp:nvSpPr>
        <dsp:cNvPr id="0" name=""/>
        <dsp:cNvSpPr/>
      </dsp:nvSpPr>
      <dsp:spPr>
        <a:xfrm>
          <a:off x="1179033" y="1357846"/>
          <a:ext cx="5573156" cy="490467"/>
        </a:xfrm>
        <a:custGeom>
          <a:avLst/>
          <a:gdLst/>
          <a:ahLst/>
          <a:cxnLst/>
          <a:rect l="0" t="0" r="0" b="0"/>
          <a:pathLst>
            <a:path>
              <a:moveTo>
                <a:pt x="5573156" y="0"/>
              </a:moveTo>
              <a:lnTo>
                <a:pt x="5573156" y="262333"/>
              </a:lnTo>
              <a:lnTo>
                <a:pt x="0" y="262333"/>
              </a:lnTo>
              <a:lnTo>
                <a:pt x="0" y="490467"/>
              </a:lnTo>
            </a:path>
          </a:pathLst>
        </a:custGeom>
        <a:noFill/>
        <a:ln w="25400" cap="flat" cmpd="sng" algn="ctr">
          <a:solidFill>
            <a:schemeClr val="accent6"/>
          </a:solidFill>
          <a:prstDash val="solid"/>
          <a:tailEnd type="arrow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40000"/>
      </dsp:spPr>
      <dsp:style>
        <a:lnRef idx="2">
          <a:schemeClr val="accent6"/>
        </a:lnRef>
        <a:fillRef idx="0">
          <a:schemeClr val="accent6"/>
        </a:fillRef>
        <a:effectRef idx="1">
          <a:schemeClr val="accent6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b="1" kern="1200">
            <a:solidFill>
              <a:schemeClr val="tx1"/>
            </a:solidFill>
          </a:endParaRPr>
        </a:p>
      </dsp:txBody>
      <dsp:txXfrm>
        <a:off x="3825675" y="1600474"/>
        <a:ext cx="279873" cy="5210"/>
      </dsp:txXfrm>
    </dsp:sp>
    <dsp:sp modelId="{8D821E64-16D2-4488-A4B8-A4FF62BEAF45}">
      <dsp:nvSpPr>
        <dsp:cNvPr id="0" name=""/>
        <dsp:cNvSpPr/>
      </dsp:nvSpPr>
      <dsp:spPr>
        <a:xfrm>
          <a:off x="5619434" y="339"/>
          <a:ext cx="2265510" cy="1359306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Информация о состоянии ЕКС </a:t>
          </a:r>
          <a:r>
            <a:rPr lang="ru-RU" sz="1400" b="1" i="1" kern="1200" dirty="0" smtClean="0">
              <a:solidFill>
                <a:schemeClr val="tx1"/>
              </a:solidFill>
            </a:rPr>
            <a:t>(ФК)</a:t>
          </a:r>
          <a:endParaRPr lang="ru-RU" sz="1400" b="1" i="1" kern="1200" dirty="0">
            <a:solidFill>
              <a:schemeClr val="tx1"/>
            </a:solidFill>
          </a:endParaRPr>
        </a:p>
      </dsp:txBody>
      <dsp:txXfrm>
        <a:off x="5619434" y="339"/>
        <a:ext cx="2265510" cy="1359306"/>
      </dsp:txXfrm>
    </dsp:sp>
    <dsp:sp modelId="{6238DB9F-88BB-4FA7-9F72-F59783C3083D}">
      <dsp:nvSpPr>
        <dsp:cNvPr id="0" name=""/>
        <dsp:cNvSpPr/>
      </dsp:nvSpPr>
      <dsp:spPr>
        <a:xfrm>
          <a:off x="2309989" y="2514646"/>
          <a:ext cx="49046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90467" y="45720"/>
              </a:lnTo>
            </a:path>
          </a:pathLst>
        </a:custGeom>
        <a:noFill/>
        <a:ln w="25400" cap="flat" cmpd="sng" algn="ctr">
          <a:solidFill>
            <a:schemeClr val="accent6"/>
          </a:solidFill>
          <a:prstDash val="solid"/>
          <a:tailEnd type="arrow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40000"/>
      </dsp:spPr>
      <dsp:style>
        <a:lnRef idx="2">
          <a:schemeClr val="accent6"/>
        </a:lnRef>
        <a:fillRef idx="0">
          <a:schemeClr val="accent6"/>
        </a:fillRef>
        <a:effectRef idx="1">
          <a:schemeClr val="accent6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b="1" kern="1200">
            <a:solidFill>
              <a:schemeClr val="tx1"/>
            </a:solidFill>
          </a:endParaRPr>
        </a:p>
      </dsp:txBody>
      <dsp:txXfrm>
        <a:off x="2542196" y="2557761"/>
        <a:ext cx="26053" cy="5210"/>
      </dsp:txXfrm>
    </dsp:sp>
    <dsp:sp modelId="{254DA375-06E0-4A65-9DA8-4CD54E6678C5}">
      <dsp:nvSpPr>
        <dsp:cNvPr id="0" name=""/>
        <dsp:cNvSpPr/>
      </dsp:nvSpPr>
      <dsp:spPr>
        <a:xfrm>
          <a:off x="46278" y="1880713"/>
          <a:ext cx="2265510" cy="1359306"/>
        </a:xfrm>
        <a:prstGeom prst="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4000"/>
                <a:shade val="51000"/>
                <a:satMod val="130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-24000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4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Формирование и </a:t>
          </a:r>
          <a:r>
            <a:rPr lang="ru-RU" sz="1800" b="1" i="0" u="none" kern="1200" dirty="0" smtClean="0">
              <a:solidFill>
                <a:schemeClr val="bg1"/>
              </a:solidFill>
            </a:rPr>
            <a:t>утверждение ПОФР </a:t>
          </a:r>
          <a:r>
            <a:rPr lang="ru-RU" sz="1400" b="1" i="1" kern="1200" dirty="0" smtClean="0">
              <a:solidFill>
                <a:schemeClr val="tx1"/>
              </a:solidFill>
            </a:rPr>
            <a:t>(МФ РФ)</a:t>
          </a:r>
          <a:endParaRPr lang="ru-RU" sz="1400" b="1" i="1" kern="1200" dirty="0">
            <a:solidFill>
              <a:schemeClr val="tx1"/>
            </a:solidFill>
          </a:endParaRPr>
        </a:p>
      </dsp:txBody>
      <dsp:txXfrm>
        <a:off x="46278" y="1880713"/>
        <a:ext cx="2265510" cy="1359306"/>
      </dsp:txXfrm>
    </dsp:sp>
    <dsp:sp modelId="{9C23ED7E-A0FF-48AF-A1C4-D9B56CA2FFE4}">
      <dsp:nvSpPr>
        <dsp:cNvPr id="0" name=""/>
        <dsp:cNvSpPr/>
      </dsp:nvSpPr>
      <dsp:spPr>
        <a:xfrm>
          <a:off x="5096567" y="2514646"/>
          <a:ext cx="49046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90467" y="45720"/>
              </a:lnTo>
            </a:path>
          </a:pathLst>
        </a:custGeom>
        <a:noFill/>
        <a:ln w="25400" cap="flat" cmpd="sng" algn="ctr">
          <a:solidFill>
            <a:schemeClr val="accent6"/>
          </a:solidFill>
          <a:prstDash val="solid"/>
          <a:tailEnd type="arrow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40000"/>
      </dsp:spPr>
      <dsp:style>
        <a:lnRef idx="2">
          <a:schemeClr val="accent6"/>
        </a:lnRef>
        <a:fillRef idx="0">
          <a:schemeClr val="accent6"/>
        </a:fillRef>
        <a:effectRef idx="1">
          <a:schemeClr val="accent6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b="1" kern="1200">
            <a:solidFill>
              <a:schemeClr val="tx1"/>
            </a:solidFill>
          </a:endParaRPr>
        </a:p>
      </dsp:txBody>
      <dsp:txXfrm>
        <a:off x="5328774" y="2557761"/>
        <a:ext cx="26053" cy="5210"/>
      </dsp:txXfrm>
    </dsp:sp>
    <dsp:sp modelId="{27F12C8C-59F5-4701-B6D7-3CF452A073EA}">
      <dsp:nvSpPr>
        <dsp:cNvPr id="0" name=""/>
        <dsp:cNvSpPr/>
      </dsp:nvSpPr>
      <dsp:spPr>
        <a:xfrm>
          <a:off x="2832856" y="1880713"/>
          <a:ext cx="2265510" cy="1359306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Доведение ПОФР </a:t>
          </a:r>
          <a:r>
            <a:rPr lang="ru-RU" sz="1400" b="1" i="1" kern="1200" dirty="0" smtClean="0">
              <a:solidFill>
                <a:schemeClr val="tx1"/>
              </a:solidFill>
            </a:rPr>
            <a:t>(МФ, МОУ ФК)</a:t>
          </a:r>
          <a:endParaRPr lang="ru-RU" sz="1400" b="1" i="1" kern="1200" dirty="0">
            <a:solidFill>
              <a:schemeClr val="tx1"/>
            </a:solidFill>
          </a:endParaRPr>
        </a:p>
      </dsp:txBody>
      <dsp:txXfrm>
        <a:off x="2832856" y="1880713"/>
        <a:ext cx="2265510" cy="1359306"/>
      </dsp:txXfrm>
    </dsp:sp>
    <dsp:sp modelId="{026310F2-5505-4696-8927-E371AE6BEB67}">
      <dsp:nvSpPr>
        <dsp:cNvPr id="0" name=""/>
        <dsp:cNvSpPr/>
      </dsp:nvSpPr>
      <dsp:spPr>
        <a:xfrm>
          <a:off x="5619434" y="1880713"/>
          <a:ext cx="2265510" cy="1359306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Кассовый план с учетом ПОФР </a:t>
          </a:r>
          <a:r>
            <a:rPr lang="ru-RU" sz="1400" b="1" i="1" kern="1200" smtClean="0">
              <a:solidFill>
                <a:schemeClr val="tx1"/>
              </a:solidFill>
            </a:rPr>
            <a:t>(ФК)</a:t>
          </a:r>
          <a:endParaRPr lang="ru-RU" sz="1400" b="1" i="1" kern="1200" dirty="0">
            <a:solidFill>
              <a:schemeClr val="tx1"/>
            </a:solidFill>
          </a:endParaRPr>
        </a:p>
      </dsp:txBody>
      <dsp:txXfrm>
        <a:off x="5619434" y="1880713"/>
        <a:ext cx="2265510" cy="135930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CircleAccentTimeline">
  <dgm:title val=""/>
  <dgm:desc val=""/>
  <dgm:catLst>
    <dgm:cat type="process" pri="7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fallback" val="2D"/>
          <dgm:param type="nodeVertAlign" val="b"/>
        </dgm:alg>
      </dgm:if>
      <dgm:else name="Name3">
        <dgm:alg type="lin">
          <dgm:param type="fallback" val="2D"/>
          <dgm:param type="nodeVertAlign" val="b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h" for="ch" forName="parComposite" refType="h"/>
      <dgm:constr type="w" for="ch" forName="parComposite" refType="h" refFor="ch" refForName="parComposite" fact="0.4986"/>
      <dgm:constr type="h" for="ch" forName="desComposite" refType="h" fact="0.8722"/>
      <dgm:constr type="w" for="ch" forName="desComposite" refType="h" refFor="ch" refForName="desComposite" fact="0.6056"/>
      <dgm:constr type="w" for="ch" forName="parBackupNorm" refType="w" refFor="ch" refForName="parComposite" fact="-0.3369"/>
      <dgm:constr type="w" for="ch" forName="parBackupRTL" refType="w" refFor="ch" refForName="parComposite" fact="-0.3369"/>
      <dgm:constr type="w" for="ch" forName="parBackupRev" refType="w" refFor="ch" refForName="parComposite" fact="0"/>
      <dgm:constr type="w" for="ch" forName="desBackupLeftNorm" refType="w" refFor="ch" refForName="desComposite" fact="-0.3376"/>
      <dgm:constr type="w" for="ch" forName="desBackupLeftRev" refType="w" refFor="ch" refForName="desComposite" fact="-0.3376"/>
      <dgm:constr type="w" for="ch" forName="desBackupRightNorm" refType="w" refFor="ch" refForName="desComposite" fact="-0.3376"/>
      <dgm:constr type="w" for="ch" forName="desBackupRightRev" refType="w" refFor="ch" refForName="desComposite" fact="-0.3376"/>
      <dgm:constr type="w" for="ch" forName="parSpace" refType="w" refFor="ch" refForName="parComposite" fact="0.05"/>
      <dgm:constr type="w" for="ch" forName="desSpace" refType="w" refFor="ch" refForName="parComposite" fact="0.05"/>
      <dgm:constr type="primFontSz" for="des" forName="parTx" op="equ" val="65"/>
      <dgm:constr type="primFontSz" for="des" forName="chTx" refType="primFontSz" refFor="des" refForName="parTx" op="lte" val="65"/>
      <dgm:constr type="primFontSz" for="des" forName="desTx" refType="primFontSz" refFor="des" refForName="chTx" op="lte" val="65"/>
      <dgm:constr type="primFontSz" for="des" forName="desTx" refType="primFontSz" refFor="des" refForName="parTx" op="lte"/>
    </dgm:constrLst>
    <dgm:forEach name="Name4" axis="ch" ptType="node">
      <dgm:layoutNode name="parComposite">
        <dgm:alg type="composite"/>
        <dgm:shape xmlns:r="http://schemas.openxmlformats.org/officeDocument/2006/relationships" r:blip="">
          <dgm:adjLst/>
        </dgm:shape>
        <dgm:choose name="Name5">
          <dgm:if name="Name6" func="var" arg="dir" op="equ" val="norm">
            <dgm:constrLst>
              <dgm:constr type="l" for="ch" forName="parBigCircle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r" for="ch" forName="parTx" refType="w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l" for="ch" forName="bSpace"/>
              <dgm:constr type="w" for="ch" forName="bSpace" val="1"/>
            </dgm:constrLst>
          </dgm:if>
          <dgm:else name="Name7">
            <dgm:constrLst>
              <dgm:constr type="r" for="ch" forName="parBigCircle" refType="w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l" for="ch" forName="parTx" fact="0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r" for="ch" forName="bSpace"/>
              <dgm:constr type="w" for="ch" forName="bSpace" val="1"/>
            </dgm:constrLst>
          </dgm:else>
        </dgm:choose>
        <dgm:layoutNode name="parBigCircle" styleLbl="node0">
          <dgm:alg type="sp"/>
          <dgm:shape xmlns:r="http://schemas.openxmlformats.org/officeDocument/2006/relationships" type="donut" r:blip="">
            <dgm:adjLst>
              <dgm:adj idx="1" val="0.2"/>
            </dgm:adjLst>
          </dgm:shape>
          <dgm:presOf/>
          <dgm:constrLst>
            <dgm:constr type="h" refType="w" op="equ"/>
          </dgm:constrLst>
        </dgm:layoutNode>
        <dgm:layoutNode name="parTx" styleLbl="revTx">
          <dgm:choose name="Name8">
            <dgm:if name="Name9" func="var" arg="dir" op="equ" val="norm">
              <dgm:alg type="tx">
                <dgm:param type="autoTxRot" val="grav"/>
                <dgm:param type="parTxLTRAlign" val="l"/>
              </dgm:alg>
              <dgm:shape xmlns:r="http://schemas.openxmlformats.org/officeDocument/2006/relationships" rot="295" type="rect" r:blip="">
                <dgm:adjLst/>
              </dgm:shape>
              <dgm:presOf axis="self" ptType="node"/>
              <dgm:constrLst>
                <dgm:constr type="lMarg" refType="primFontSz" fact="0.2"/>
                <dgm:constr type="rMarg"/>
                <dgm:constr type="tMarg"/>
                <dgm:constr type="bMarg"/>
              </dgm:constrLst>
            </dgm:if>
            <dgm:else name="Name10">
              <dgm:alg type="tx">
                <dgm:param type="autoTxRot" val="grav"/>
                <dgm:param type="parTxLTRAlign" val="r"/>
              </dgm:alg>
              <dgm:shape xmlns:r="http://schemas.openxmlformats.org/officeDocument/2006/relationships" rot="65" type="rect" r:blip="">
                <dgm:adjLst/>
              </dgm:shape>
              <dgm:presOf axis="self" ptType="node"/>
              <dgm:constrLst>
                <dgm:constr type="lMarg"/>
                <dgm:constr type="rMarg" refType="primFontSz" fact="0.2"/>
                <dgm:constr type="tMarg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layoutNode name="bSpace">
          <dgm:alg type="sp"/>
          <dgm:shape xmlns:r="http://schemas.openxmlformats.org/officeDocument/2006/relationships" r:blip="">
            <dgm:adjLst/>
          </dgm:shape>
          <dgm:presOf/>
        </dgm:layoutNode>
      </dgm:layoutNode>
      <dgm:choose name="Name11">
        <dgm:if name="Name12" func="var" arg="dir" op="equ" val="norm">
          <dgm:layoutNode name="parBackupNorm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13">
          <dgm:layoutNode name="parBackupRTL">
            <dgm:alg type="sp"/>
            <dgm:shape xmlns:r="http://schemas.openxmlformats.org/officeDocument/2006/relationships" r:blip="">
              <dgm:adjLst/>
            </dgm:shape>
            <dgm:presOf/>
          </dgm:layoutNode>
        </dgm:else>
      </dgm:choose>
      <dgm:forEach name="Name14" axis="followSib" ptType="sibTrans" hideLastTrans="0" cnt="1">
        <dgm:layoutNode name="parSpace">
          <dgm:alg type="sp"/>
          <dgm:shape xmlns:r="http://schemas.openxmlformats.org/officeDocument/2006/relationships" r:blip="">
            <dgm:adjLst/>
          </dgm:shape>
          <dgm:presOf/>
        </dgm:layoutNode>
      </dgm:forEach>
      <dgm:forEach name="Name15" axis="ch" ptType="node">
        <dgm:choose name="Name16">
          <dgm:if name="Name17" func="var" arg="dir" op="equ" val="norm">
            <dgm:layoutNode name="desBackupLeftNorm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if>
          <dgm:else name="Name18">
            <dgm:choose name="Name19">
              <dgm:if name="Name20" axis="self" ptType="node" func="pos" op="equ" val="1">
                <dgm:layoutNode name="desBackupRigh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21"/>
            </dgm:choose>
          </dgm:else>
        </dgm:choose>
        <dgm:layoutNode name="desComposite">
          <dgm:alg type="composite"/>
          <dgm:shape xmlns:r="http://schemas.openxmlformats.org/officeDocument/2006/relationships" r:blip="">
            <dgm:adjLst/>
          </dgm:shape>
          <dgm:choose name="Name22">
            <dgm:if name="Name23" func="var" arg="dir" op="equ" val="norm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l" for="ch" forName="chTx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r" for="ch" forName="desTx" refType="w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if>
            <dgm:else name="Name24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r" for="ch" forName="chTx" refType="w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l" for="ch" forName="desTx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else>
          </dgm:choose>
          <dgm:layoutNode name="desCircle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>
              <dgm:constr type="h" refType="w" op="equ"/>
            </dgm:constrLst>
          </dgm:layoutNode>
          <dgm:layoutNode name="chTx" styleLbl="revTx">
            <dgm:choose name="Name25">
              <dgm:if name="Name26" func="var" arg="dir" op="equ" val="norm">
                <dgm:alg type="tx">
                  <dgm:param type="autoTxRot" val="grav"/>
                  <dgm:param type="parTxLTRAlign" val="r"/>
                  <dgm:param type="txAnchorVert" val="mid"/>
                  <dgm:param type="txAnchorVertCh" val="mid"/>
                </dgm:alg>
                <dgm:shape xmlns:r="http://schemas.openxmlformats.org/officeDocument/2006/relationships" rot="295" type="rect" r:blip="">
                  <dgm:adjLst/>
                </dgm:shape>
                <dgm:presOf axis="self" ptType="node"/>
              </dgm:if>
              <dgm:else name="Name27">
                <dgm:alg type="tx">
                  <dgm:param type="autoTxRot" val="grav"/>
                  <dgm:param type="parTxLTRAlign" val="l"/>
                  <dgm:param type="txAnchorVert" val="mid"/>
                  <dgm:param type="txAnchorVertCh" val="mid"/>
                </dgm:alg>
                <dgm:shape xmlns:r="http://schemas.openxmlformats.org/officeDocument/2006/relationships" rot="65" type="rect" r:blip="">
                  <dgm:adjLst/>
                </dgm:shape>
                <dgm:presOf axis="self" ptType="node"/>
              </dgm:else>
            </dgm:choose>
            <dgm:choose name="Name28">
              <dgm:if name="Name29" func="var" arg="dir" op="equ" val="norm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if>
              <dgm:else name="Name30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  <dgm:layoutNode name="desTx" styleLbl="revTx">
            <dgm:varLst>
              <dgm:bulletEnabled val="1"/>
            </dgm:varLst>
            <dgm:choose name="Name31">
              <dgm:if name="Name32" func="var" arg="dir" op="equ" val="norm">
                <dgm:alg type="tx">
                  <dgm:param type="autoTxRot" val="grav"/>
                  <dgm:param type="parTxLTRAlign" val="l"/>
                  <dgm:param type="shpTxLTRAlignCh" val="l"/>
                  <dgm:param type="stBulletLvl" val="1"/>
                  <dgm:param type="txAnchorVert" val="mid"/>
                </dgm:alg>
                <dgm:shape xmlns:r="http://schemas.openxmlformats.org/officeDocument/2006/relationships" rot="295" type="rect" r:blip="">
                  <dgm:adjLst/>
                </dgm:shape>
                <dgm:presOf axis="des" ptType="node"/>
              </dgm:if>
              <dgm:else name="Name33">
                <dgm:alg type="tx">
                  <dgm:param type="autoTxRot" val="grav"/>
                  <dgm:param type="parTxLTRAlign" val="r"/>
                  <dgm:param type="shpTxLTRAlignCh" val="r"/>
                  <dgm:param type="stBulletLvl" val="1"/>
                  <dgm:param type="txAnchorVert" val="mid"/>
                </dgm:alg>
                <dgm:shape xmlns:r="http://schemas.openxmlformats.org/officeDocument/2006/relationships" rot="65" type="rect" r:blip="">
                  <dgm:adjLst/>
                </dgm:shape>
                <dgm:presOf axis="des" ptType="node"/>
              </dgm:else>
            </dgm:choose>
            <dgm:choose name="Name34">
              <dgm:if name="Name35" func="var" arg="dir" op="equ" val="norm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if>
              <dgm:else name="Name36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layoutNode name="desBackupRightNorm">
          <dgm:alg type="sp"/>
          <dgm:shape xmlns:r="http://schemas.openxmlformats.org/officeDocument/2006/relationships" r:blip="">
            <dgm:adjLst/>
          </dgm:shape>
          <dgm:presOf/>
        </dgm:layoutNode>
        <dgm:choose name="Name37">
          <dgm:if name="Name38" func="var" arg="dir" op="neq" val="norm">
            <dgm:choose name="Name39">
              <dgm:if name="Name40" axis="self" ptType="node" func="revPos" op="neq" val="1">
                <dgm:layoutNode name="desBackupLef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41"/>
            </dgm:choose>
          </dgm:if>
          <dgm:else name="Name42"/>
        </dgm:choose>
        <dgm:forEach name="Name43" axis="followSib" ptType="sibTrans" hideLastTrans="0" cnt="1">
          <dgm:layoutNode name="desSpace">
            <dgm:alg type="sp"/>
            <dgm:shape xmlns:r="http://schemas.openxmlformats.org/officeDocument/2006/relationships" r:blip="">
              <dgm:adjLst/>
            </dgm:shape>
            <dgm:presOf/>
          </dgm:layoutNode>
        </dgm:forEach>
      </dgm:forEach>
      <dgm:choose name="Name44">
        <dgm:if name="Name45" func="var" arg="dir" op="neq" val="norm">
          <dgm:layoutNode name="parBackupRev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46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0.29412</cdr:x>
      <cdr:y>0.44859</cdr:y>
    </cdr:from>
    <cdr:to>
      <cdr:x>0.41362</cdr:x>
      <cdr:y>0.52346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670896" y="1317738"/>
          <a:ext cx="678886" cy="21990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000" b="1" dirty="0">
              <a:latin typeface="Times New Roman" panose="02020603050405020304" pitchFamily="18" charset="0"/>
              <a:cs typeface="Times New Roman" panose="02020603050405020304" pitchFamily="18" charset="0"/>
            </a:rPr>
            <a:t>100,0%</a:t>
          </a:r>
        </a:p>
      </cdr:txBody>
    </cdr:sp>
  </cdr:relSizeAnchor>
  <cdr:relSizeAnchor xmlns:cdr="http://schemas.openxmlformats.org/drawingml/2006/chartDrawing">
    <cdr:from>
      <cdr:x>0.71134</cdr:x>
      <cdr:y>0.44859</cdr:y>
    </cdr:from>
    <cdr:to>
      <cdr:x>0.81485</cdr:x>
      <cdr:y>0.53349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4041168" y="1317738"/>
          <a:ext cx="588047" cy="24939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000" b="1" dirty="0">
              <a:latin typeface="Times New Roman" panose="02020603050405020304" pitchFamily="18" charset="0"/>
              <a:cs typeface="Times New Roman" panose="02020603050405020304" pitchFamily="18" charset="0"/>
            </a:rPr>
            <a:t>59,7%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2908" cy="493633"/>
          </a:xfrm>
          <a:prstGeom prst="rect">
            <a:avLst/>
          </a:prstGeom>
        </p:spPr>
        <p:txBody>
          <a:bodyPr vert="horz" lIns="91092" tIns="45546" rIns="91092" bIns="4554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6848" y="1"/>
            <a:ext cx="2942908" cy="493633"/>
          </a:xfrm>
          <a:prstGeom prst="rect">
            <a:avLst/>
          </a:prstGeom>
        </p:spPr>
        <p:txBody>
          <a:bodyPr vert="horz" lIns="91092" tIns="45546" rIns="91092" bIns="45546" rtlCol="0"/>
          <a:lstStyle>
            <a:lvl1pPr algn="r">
              <a:defRPr sz="1200"/>
            </a:lvl1pPr>
          </a:lstStyle>
          <a:p>
            <a:fld id="{0D9F2D6B-8FAC-47FE-B310-FF017FC6AFE4}" type="datetimeFigureOut">
              <a:rPr lang="ru-RU" smtClean="0"/>
              <a:t>26.02.2016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377318"/>
            <a:ext cx="2942908" cy="493633"/>
          </a:xfrm>
          <a:prstGeom prst="rect">
            <a:avLst/>
          </a:prstGeom>
        </p:spPr>
        <p:txBody>
          <a:bodyPr vert="horz" lIns="91092" tIns="45546" rIns="91092" bIns="4554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6848" y="9377318"/>
            <a:ext cx="2942908" cy="493633"/>
          </a:xfrm>
          <a:prstGeom prst="rect">
            <a:avLst/>
          </a:prstGeom>
        </p:spPr>
        <p:txBody>
          <a:bodyPr vert="horz" lIns="91092" tIns="45546" rIns="91092" bIns="45546" rtlCol="0" anchor="b"/>
          <a:lstStyle>
            <a:lvl1pPr algn="r">
              <a:defRPr sz="1200"/>
            </a:lvl1pPr>
          </a:lstStyle>
          <a:p>
            <a:fld id="{3F41F43D-3264-4296-9FC9-D956C10071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45536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AEA320-8686-40C2-8454-9D80E9D2C9B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7112B5-F663-4E99-A19E-02C0C08F027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005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94CD2E-5F42-46ED-ACCD-5021213EF8A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929A7A-C88B-420E-ADD4-5BFA4938278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2234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AAB36C-14D0-4E08-8715-1B640A83B6E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59C74C-115A-41C5-972F-761AAB09CAD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96482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67744" y="116632"/>
            <a:ext cx="5760640" cy="504056"/>
          </a:xfrm>
        </p:spPr>
        <p:txBody>
          <a:bodyPr>
            <a:noAutofit/>
          </a:bodyPr>
          <a:lstStyle>
            <a:lvl1pPr algn="l">
              <a:defRPr sz="2400" b="1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F98B2C-173E-4459-8E85-CE90D0F9894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A1C40B-E135-4282-A43B-25496C305A8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6123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1D6BCD-8778-4EBE-A4BA-C2CE59D5187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193A38-4910-47AA-9BC8-0E2BE16D3B1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4328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C95C87-D744-4E1B-A5CF-77F2826BE3E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20C882-08D7-40CB-880D-CC854E1AE2B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5583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084964-1D5A-4EF5-AE42-DE5EEA0CD87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405834-9EC1-4BB9-AE36-80D5EDB2CB5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2421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45E9BB-018E-4AD1-8B03-431EF9D0C18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8882C0-44A5-428F-A9C0-45157F2347E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1794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BEAA8-5E62-4C3E-A09C-B09DEFE15CD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82B5E8-F2DF-4F93-8EF8-9FC57623B94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4975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5D6077-0252-402B-AF0B-568E3BA706C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7E5784-2E1E-4EFA-AA39-D804CA4BB16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888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1F7372-F4A4-457D-8B24-217E1186108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8C7696-63B9-4D0D-972A-0F87A2E2172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849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9B24B5-3C21-4892-867A-E47BCCAC5FC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E883BB-739A-4B6D-9795-6C9A86AE47D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82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9E9A455-DBF0-44DF-BB7A-7655D44940E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FDB54EB-5DAE-491C-A326-3B0FBC39749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31" name="Рисунок 6" descr="Shablon.jp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0330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24.png"/><Relationship Id="rId4" Type="http://schemas.openxmlformats.org/officeDocument/2006/relationships/chart" Target="../charts/char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25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32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857224" y="2130425"/>
            <a:ext cx="7600976" cy="2155831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Franklin Gothic Demi Cond" pitchFamily="34" charset="0"/>
              </a:rPr>
              <a:t>Расходно-операционный блок</a:t>
            </a:r>
            <a:r>
              <a:rPr lang="en-US" dirty="0" smtClean="0">
                <a:solidFill>
                  <a:srgbClr val="002060"/>
                </a:solidFill>
                <a:latin typeface="Franklin Gothic Demi Cond" pitchFamily="34" charset="0"/>
              </a:rPr>
              <a:t>:</a:t>
            </a:r>
            <a:r>
              <a:rPr lang="ru-RU" dirty="0" smtClean="0">
                <a:solidFill>
                  <a:srgbClr val="002060"/>
                </a:solidFill>
                <a:latin typeface="Franklin Gothic Demi Cond" pitchFamily="34" charset="0"/>
              </a:rPr>
              <a:t> итоги и перспективы</a:t>
            </a:r>
            <a:endParaRPr lang="ru-RU" dirty="0">
              <a:solidFill>
                <a:srgbClr val="002060"/>
              </a:solidFill>
              <a:latin typeface="Franklin Gothic Demi Cond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419872" y="6093296"/>
            <a:ext cx="2664296" cy="452568"/>
          </a:xfrm>
        </p:spPr>
        <p:txBody>
          <a:bodyPr>
            <a:normAutofit fontScale="40000" lnSpcReduction="20000"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г</a:t>
            </a:r>
            <a:r>
              <a:rPr lang="ru-RU" b="1" dirty="0" smtClean="0">
                <a:solidFill>
                  <a:srgbClr val="C00000"/>
                </a:solidFill>
              </a:rPr>
              <a:t>. Москва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2016 г. 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6" name="Нижний колонтитул 3"/>
          <p:cNvSpPr txBox="1">
            <a:spLocks noGrp="1"/>
          </p:cNvSpPr>
          <p:nvPr/>
        </p:nvSpPr>
        <p:spPr bwMode="auto">
          <a:xfrm>
            <a:off x="323850" y="476250"/>
            <a:ext cx="8572500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000" b="1" dirty="0">
                <a:solidFill>
                  <a:srgbClr val="11446D"/>
                </a:solidFill>
                <a:latin typeface="Castellar" pitchFamily="18" charset="0"/>
              </a:rPr>
              <a:t>КАЗНАЧЕЙСТВО РОССИИ</a:t>
            </a:r>
          </a:p>
        </p:txBody>
      </p:sp>
      <p:sp>
        <p:nvSpPr>
          <p:cNvPr id="7" name="Подзаголовок 4"/>
          <p:cNvSpPr txBox="1">
            <a:spLocks/>
          </p:cNvSpPr>
          <p:nvPr/>
        </p:nvSpPr>
        <p:spPr bwMode="auto">
          <a:xfrm>
            <a:off x="6084168" y="5157192"/>
            <a:ext cx="3024336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Font typeface="Arial" charset="0"/>
              <a:buNone/>
            </a:pPr>
            <a:r>
              <a:rPr lang="ru-RU" sz="1500" b="1" i="1" dirty="0" smtClean="0">
                <a:solidFill>
                  <a:srgbClr val="002060"/>
                </a:solidFill>
                <a:latin typeface="Calibri" pitchFamily="34" charset="0"/>
              </a:rPr>
              <a:t>Станислав Прокофьев-</a:t>
            </a:r>
            <a:r>
              <a:rPr lang="ru-RU" sz="1400" i="1" dirty="0" smtClean="0">
                <a:solidFill>
                  <a:srgbClr val="002060"/>
                </a:solidFill>
                <a:latin typeface="Calibri" pitchFamily="34" charset="0"/>
              </a:rPr>
              <a:t>Заместитель руководителя Казначейства России</a:t>
            </a:r>
            <a:endParaRPr lang="ru-RU" sz="800" b="1" i="1" dirty="0" smtClean="0">
              <a:solidFill>
                <a:srgbClr val="00206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4860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Заголовок 1"/>
          <p:cNvSpPr>
            <a:spLocks noGrp="1"/>
          </p:cNvSpPr>
          <p:nvPr>
            <p:ph type="title"/>
          </p:nvPr>
        </p:nvSpPr>
        <p:spPr>
          <a:xfrm>
            <a:off x="1187624" y="116632"/>
            <a:ext cx="7128792" cy="796908"/>
          </a:xfrm>
        </p:spPr>
        <p:txBody>
          <a:bodyPr>
            <a:noAutofit/>
          </a:bodyPr>
          <a:lstStyle/>
          <a:p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  <a:latin typeface="Franklin Gothic Demi Cond" pitchFamily="34" charset="0"/>
              </a:rPr>
              <a:t>Основные мероприятия по созданию условий для разработки прототипа механизма консолидации Кассового плана Казначейства России</a:t>
            </a:r>
            <a:endParaRPr lang="ru-RU" sz="2200" dirty="0">
              <a:solidFill>
                <a:schemeClr val="accent2">
                  <a:lumMod val="50000"/>
                </a:schemeClr>
              </a:solidFill>
              <a:latin typeface="Franklin Gothic Demi Cond" pitchFamily="34" charset="0"/>
            </a:endParaRPr>
          </a:p>
        </p:txBody>
      </p:sp>
      <p:sp>
        <p:nvSpPr>
          <p:cNvPr id="2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5868144" y="6492875"/>
            <a:ext cx="2133600" cy="365125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Слайд </a:t>
            </a:r>
            <a:fld id="{92B0D85C-DA9C-4C8C-955F-B81C8044DBC9}" type="slidenum">
              <a:rPr lang="ru-RU" smtClean="0">
                <a:solidFill>
                  <a:schemeClr val="tx1"/>
                </a:solidFill>
              </a:rPr>
              <a:pPr/>
              <a:t>10</a:t>
            </a:fld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27" name="Схема 26"/>
          <p:cNvGraphicFramePr/>
          <p:nvPr>
            <p:extLst>
              <p:ext uri="{D42A27DB-BD31-4B8C-83A1-F6EECF244321}">
                <p14:modId xmlns:p14="http://schemas.microsoft.com/office/powerpoint/2010/main" val="1216242575"/>
              </p:ext>
            </p:extLst>
          </p:nvPr>
        </p:nvGraphicFramePr>
        <p:xfrm>
          <a:off x="285720" y="1124744"/>
          <a:ext cx="8572560" cy="1224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8" name="Выноска со стрелкой вправо 27"/>
          <p:cNvSpPr/>
          <p:nvPr/>
        </p:nvSpPr>
        <p:spPr>
          <a:xfrm rot="5400000">
            <a:off x="4286248" y="-1613840"/>
            <a:ext cx="571504" cy="8496944"/>
          </a:xfrm>
          <a:prstGeom prst="rightArrowCallout">
            <a:avLst>
              <a:gd name="adj1" fmla="val 38151"/>
              <a:gd name="adj2" fmla="val 50785"/>
              <a:gd name="adj3" fmla="val 25000"/>
              <a:gd name="adj4" fmla="val 40868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9" name="Diagram group"/>
          <p:cNvGrpSpPr/>
          <p:nvPr/>
        </p:nvGrpSpPr>
        <p:grpSpPr>
          <a:xfrm>
            <a:off x="4316234" y="1781200"/>
            <a:ext cx="504056" cy="495672"/>
            <a:chOff x="3688399" y="970987"/>
            <a:chExt cx="559951" cy="441928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grpSp>
          <p:nvGrpSpPr>
            <p:cNvPr id="30" name="Группа 6"/>
            <p:cNvGrpSpPr/>
            <p:nvPr/>
          </p:nvGrpSpPr>
          <p:grpSpPr>
            <a:xfrm>
              <a:off x="3688399" y="970987"/>
              <a:ext cx="559951" cy="441928"/>
              <a:chOff x="3688399" y="970987"/>
              <a:chExt cx="559951" cy="441928"/>
            </a:xfrm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</p:grpSpPr>
          <p:sp>
            <p:nvSpPr>
              <p:cNvPr id="31" name="Плюс 30"/>
              <p:cNvSpPr/>
              <p:nvPr/>
            </p:nvSpPr>
            <p:spPr>
              <a:xfrm>
                <a:off x="3688399" y="970987"/>
                <a:ext cx="559951" cy="441928"/>
              </a:xfrm>
              <a:prstGeom prst="mathPlus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0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2" name="Плюс 4"/>
              <p:cNvSpPr/>
              <p:nvPr/>
            </p:nvSpPr>
            <p:spPr>
              <a:xfrm>
                <a:off x="3762621" y="1139980"/>
                <a:ext cx="411507" cy="103942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3111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700" kern="1200">
                  <a:ln>
                    <a:noFill/>
                  </a:ln>
                </a:endParaRPr>
              </a:p>
            </p:txBody>
          </p:sp>
        </p:grpSp>
      </p:grpSp>
      <p:grpSp>
        <p:nvGrpSpPr>
          <p:cNvPr id="33" name="Diagram group"/>
          <p:cNvGrpSpPr/>
          <p:nvPr/>
        </p:nvGrpSpPr>
        <p:grpSpPr>
          <a:xfrm>
            <a:off x="2123728" y="1781200"/>
            <a:ext cx="504056" cy="495672"/>
            <a:chOff x="3688399" y="970987"/>
            <a:chExt cx="559951" cy="441928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grpSp>
          <p:nvGrpSpPr>
            <p:cNvPr id="34" name="Группа 6"/>
            <p:cNvGrpSpPr/>
            <p:nvPr/>
          </p:nvGrpSpPr>
          <p:grpSpPr>
            <a:xfrm>
              <a:off x="3688399" y="970987"/>
              <a:ext cx="559951" cy="441928"/>
              <a:chOff x="3688399" y="970987"/>
              <a:chExt cx="559951" cy="441928"/>
            </a:xfrm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</p:grpSpPr>
          <p:sp>
            <p:nvSpPr>
              <p:cNvPr id="35" name="Плюс 34"/>
              <p:cNvSpPr/>
              <p:nvPr/>
            </p:nvSpPr>
            <p:spPr>
              <a:xfrm>
                <a:off x="3688399" y="970987"/>
                <a:ext cx="559951" cy="441928"/>
              </a:xfrm>
              <a:prstGeom prst="mathPlus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0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6" name="Плюс 4"/>
              <p:cNvSpPr/>
              <p:nvPr/>
            </p:nvSpPr>
            <p:spPr>
              <a:xfrm>
                <a:off x="3762621" y="1139980"/>
                <a:ext cx="411507" cy="103942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3111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700" kern="1200">
                  <a:ln>
                    <a:noFill/>
                  </a:ln>
                </a:endParaRPr>
              </a:p>
            </p:txBody>
          </p:sp>
        </p:grpSp>
      </p:grpSp>
      <p:graphicFrame>
        <p:nvGraphicFramePr>
          <p:cNvPr id="37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2465122"/>
              </p:ext>
            </p:extLst>
          </p:nvPr>
        </p:nvGraphicFramePr>
        <p:xfrm>
          <a:off x="323528" y="234888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pSp>
        <p:nvGrpSpPr>
          <p:cNvPr id="38" name="Diagram group"/>
          <p:cNvGrpSpPr/>
          <p:nvPr/>
        </p:nvGrpSpPr>
        <p:grpSpPr>
          <a:xfrm>
            <a:off x="6516216" y="1781200"/>
            <a:ext cx="504056" cy="495672"/>
            <a:chOff x="3688399" y="970987"/>
            <a:chExt cx="559951" cy="441928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grpSp>
          <p:nvGrpSpPr>
            <p:cNvPr id="39" name="Группа 6"/>
            <p:cNvGrpSpPr/>
            <p:nvPr/>
          </p:nvGrpSpPr>
          <p:grpSpPr>
            <a:xfrm>
              <a:off x="3688399" y="970987"/>
              <a:ext cx="559951" cy="441928"/>
              <a:chOff x="3688399" y="970987"/>
              <a:chExt cx="559951" cy="441928"/>
            </a:xfrm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</p:grpSpPr>
          <p:sp>
            <p:nvSpPr>
              <p:cNvPr id="40" name="Плюс 39"/>
              <p:cNvSpPr/>
              <p:nvPr/>
            </p:nvSpPr>
            <p:spPr>
              <a:xfrm>
                <a:off x="3688399" y="970987"/>
                <a:ext cx="559951" cy="441928"/>
              </a:xfrm>
              <a:prstGeom prst="mathPlus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0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41" name="Плюс 4"/>
              <p:cNvSpPr/>
              <p:nvPr/>
            </p:nvSpPr>
            <p:spPr>
              <a:xfrm>
                <a:off x="3762621" y="1139980"/>
                <a:ext cx="411507" cy="103942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3111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700" kern="1200">
                  <a:ln>
                    <a:noFill/>
                  </a:ln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81949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18383"/>
            <a:ext cx="8229600" cy="962345"/>
          </a:xfrm>
        </p:spPr>
        <p:txBody>
          <a:bodyPr/>
          <a:lstStyle/>
          <a:p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Franklin Gothic Demi Cond" pitchFamily="34" charset="0"/>
              </a:rPr>
              <a:t>С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Franklin Gothic Demi Cond" pitchFamily="34" charset="0"/>
              </a:rPr>
              <a:t>хема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Franklin Gothic Demi Cond" pitchFamily="34" charset="0"/>
              </a:rPr>
              <a:t>проведения ТОФК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Franklin Gothic Demi Cond" pitchFamily="34" charset="0"/>
              </a:rPr>
              <a:t>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Franklin Gothic Demi Cond" pitchFamily="34" charset="0"/>
              </a:rPr>
              <a:t>операций по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Franklin Gothic Demi Cond" pitchFamily="34" charset="0"/>
              </a:rPr>
              <a:t>обеспечению</a:t>
            </a:r>
            <a:b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Franklin Gothic Demi Cond" pitchFamily="34" charset="0"/>
              </a:rPr>
            </a:b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Franklin Gothic Demi Cond" pitchFamily="34" charset="0"/>
              </a:rPr>
              <a:t>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Franklin Gothic Demi Cond" pitchFamily="34" charset="0"/>
              </a:rPr>
              <a:t>клиентов иностранной валютой </a:t>
            </a:r>
            <a:endParaRPr lang="ru-RU" sz="2000" dirty="0"/>
          </a:p>
        </p:txBody>
      </p:sp>
      <p:sp>
        <p:nvSpPr>
          <p:cNvPr id="5" name="TextBox 38"/>
          <p:cNvSpPr txBox="1">
            <a:spLocks noChangeArrowheads="1"/>
          </p:cNvSpPr>
          <p:nvPr/>
        </p:nvSpPr>
        <p:spPr bwMode="auto">
          <a:xfrm rot="16200000">
            <a:off x="-523795" y="2331754"/>
            <a:ext cx="2028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0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Этап 1</a:t>
            </a:r>
          </a:p>
        </p:txBody>
      </p:sp>
      <p:grpSp>
        <p:nvGrpSpPr>
          <p:cNvPr id="6" name="Группа 96"/>
          <p:cNvGrpSpPr>
            <a:grpSpLocks/>
          </p:cNvGrpSpPr>
          <p:nvPr/>
        </p:nvGrpSpPr>
        <p:grpSpPr bwMode="auto">
          <a:xfrm>
            <a:off x="4771491" y="2091427"/>
            <a:ext cx="1856385" cy="950472"/>
            <a:chOff x="2720931" y="-530708"/>
            <a:chExt cx="1299430" cy="468916"/>
          </a:xfrm>
          <a:effectLst/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2720931" y="-530708"/>
              <a:ext cx="1299430" cy="468916"/>
            </a:xfrm>
            <a:prstGeom prst="roundRect">
              <a:avLst>
                <a:gd name="adj" fmla="val 10000"/>
              </a:avLst>
            </a:prstGeom>
            <a:solidFill>
              <a:srgbClr val="66CCFF"/>
            </a:solidFill>
            <a:ln>
              <a:noFill/>
            </a:ln>
          </p:spPr>
          <p:style>
            <a:lnRef idx="3">
              <a:scrgbClr r="0" g="0" b="0"/>
            </a:lnRef>
            <a:fillRef idx="1">
              <a:scrgbClr r="0" g="0" b="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Скругленный прямоугольник 4"/>
            <p:cNvSpPr/>
            <p:nvPr/>
          </p:nvSpPr>
          <p:spPr>
            <a:xfrm>
              <a:off x="2797731" y="-486214"/>
              <a:ext cx="1204732" cy="33348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7780" tIns="17780" rIns="17780" bIns="17780" spcCol="1270" anchor="ctr"/>
            <a:lstStyle/>
            <a:p>
              <a:pPr algn="ctr"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400" b="1" dirty="0" smtClean="0">
                  <a:latin typeface="Times New Roman" pitchFamily="18" charset="0"/>
                  <a:cs typeface="Times New Roman" pitchFamily="18" charset="0"/>
                </a:rPr>
                <a:t>МОУ ФК</a:t>
              </a:r>
              <a:endParaRPr lang="ru-RU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9" name="Прямая со стрелкой 8"/>
          <p:cNvCxnSpPr>
            <a:endCxn id="23" idx="0"/>
          </p:cNvCxnSpPr>
          <p:nvPr/>
        </p:nvCxnSpPr>
        <p:spPr>
          <a:xfrm>
            <a:off x="5450833" y="3041901"/>
            <a:ext cx="0" cy="408993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" name="TextBox 149"/>
          <p:cNvSpPr txBox="1">
            <a:spLocks noChangeArrowheads="1"/>
          </p:cNvSpPr>
          <p:nvPr/>
        </p:nvSpPr>
        <p:spPr bwMode="auto">
          <a:xfrm>
            <a:off x="2924421" y="2459478"/>
            <a:ext cx="2526411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1100" dirty="0" smtClean="0">
                <a:cs typeface="Times New Roman" pitchFamily="18" charset="0"/>
              </a:rPr>
              <a:t>2. Заявление</a:t>
            </a:r>
            <a:endParaRPr lang="ru-RU" altLang="ru-RU" sz="1100" dirty="0">
              <a:cs typeface="Times New Roman" pitchFamily="18" charset="0"/>
            </a:endParaRPr>
          </a:p>
        </p:txBody>
      </p:sp>
      <p:grpSp>
        <p:nvGrpSpPr>
          <p:cNvPr id="11" name="Группа 87"/>
          <p:cNvGrpSpPr>
            <a:grpSpLocks/>
          </p:cNvGrpSpPr>
          <p:nvPr/>
        </p:nvGrpSpPr>
        <p:grpSpPr bwMode="auto">
          <a:xfrm>
            <a:off x="801623" y="1188647"/>
            <a:ext cx="1539006" cy="1009220"/>
            <a:chOff x="1516405" y="535007"/>
            <a:chExt cx="1422861" cy="355715"/>
          </a:xfrm>
          <a:solidFill>
            <a:srgbClr val="92D050"/>
          </a:solidFill>
          <a:effectLst/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1516405" y="535007"/>
              <a:ext cx="1422861" cy="355715"/>
            </a:xfrm>
            <a:prstGeom prst="roundRect">
              <a:avLst>
                <a:gd name="adj" fmla="val 10000"/>
              </a:avLst>
            </a:prstGeom>
            <a:grpFill/>
            <a:ln>
              <a:noFill/>
            </a:ln>
          </p:spPr>
          <p:style>
            <a:lnRef idx="3">
              <a:scrgbClr r="0" g="0" b="0"/>
            </a:lnRef>
            <a:fillRef idx="1">
              <a:scrgbClr r="0" g="0" b="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Скругленный прямоугольник 4"/>
            <p:cNvSpPr/>
            <p:nvPr/>
          </p:nvSpPr>
          <p:spPr>
            <a:xfrm>
              <a:off x="1527522" y="546125"/>
              <a:ext cx="1400629" cy="333483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3">
              <a:scrgbClr r="0" g="0" b="0"/>
            </a:lnRef>
            <a:fillRef idx="1">
              <a:scrgbClr r="0" g="0" b="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7780" tIns="17780" rIns="17780" bIns="17780" spcCol="1270" anchor="ctr"/>
            <a:lstStyle/>
            <a:p>
              <a:pPr algn="ctr"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400" b="1" dirty="0" smtClean="0">
                  <a:latin typeface="Times New Roman" pitchFamily="18" charset="0"/>
                  <a:cs typeface="Times New Roman" pitchFamily="18" charset="0"/>
                </a:rPr>
                <a:t>Клиент ТОФК</a:t>
              </a:r>
              <a:endParaRPr lang="ru-RU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4" name="Группа 96"/>
          <p:cNvGrpSpPr>
            <a:grpSpLocks/>
          </p:cNvGrpSpPr>
          <p:nvPr/>
        </p:nvGrpSpPr>
        <p:grpSpPr bwMode="auto">
          <a:xfrm>
            <a:off x="661520" y="2566737"/>
            <a:ext cx="1769937" cy="786504"/>
            <a:chOff x="7028580" y="1106282"/>
            <a:chExt cx="1463608" cy="355715"/>
          </a:xfrm>
          <a:effectLst/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7069327" y="1106282"/>
              <a:ext cx="1422861" cy="355715"/>
            </a:xfrm>
            <a:prstGeom prst="roundRect">
              <a:avLst>
                <a:gd name="adj" fmla="val 10000"/>
              </a:avLst>
            </a:prstGeom>
            <a:solidFill>
              <a:srgbClr val="66CCFF"/>
            </a:solidFill>
            <a:ln>
              <a:noFill/>
            </a:ln>
          </p:spPr>
          <p:style>
            <a:lnRef idx="3">
              <a:scrgbClr r="0" g="0" b="0"/>
            </a:lnRef>
            <a:fillRef idx="1">
              <a:scrgbClr r="0" g="0" b="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Скругленный прямоугольник 4"/>
            <p:cNvSpPr/>
            <p:nvPr/>
          </p:nvSpPr>
          <p:spPr>
            <a:xfrm>
              <a:off x="7028580" y="1113102"/>
              <a:ext cx="1463607" cy="34207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7780" tIns="17780" rIns="17780" bIns="17780" spcCol="1270" anchor="ctr"/>
            <a:lstStyle/>
            <a:p>
              <a:pPr algn="ctr"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400" b="1" dirty="0">
                  <a:latin typeface="Times New Roman" pitchFamily="18" charset="0"/>
                  <a:cs typeface="Times New Roman" pitchFamily="18" charset="0"/>
                </a:rPr>
                <a:t>ТОФК</a:t>
              </a:r>
            </a:p>
          </p:txBody>
        </p:sp>
      </p:grpSp>
      <p:cxnSp>
        <p:nvCxnSpPr>
          <p:cNvPr id="17" name="Прямая со стрелкой 16"/>
          <p:cNvCxnSpPr>
            <a:stCxn id="12" idx="2"/>
            <a:endCxn id="15" idx="0"/>
          </p:cNvCxnSpPr>
          <p:nvPr/>
        </p:nvCxnSpPr>
        <p:spPr>
          <a:xfrm>
            <a:off x="1571126" y="2197867"/>
            <a:ext cx="0" cy="368870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8" name="TextBox 149"/>
          <p:cNvSpPr txBox="1">
            <a:spLocks noChangeArrowheads="1"/>
          </p:cNvSpPr>
          <p:nvPr/>
        </p:nvSpPr>
        <p:spPr bwMode="auto">
          <a:xfrm>
            <a:off x="519572" y="2223884"/>
            <a:ext cx="899093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1100" dirty="0" smtClean="0">
                <a:cs typeface="Times New Roman" pitchFamily="18" charset="0"/>
              </a:rPr>
              <a:t>1. ЗКР/ЗНБ</a:t>
            </a:r>
            <a:endParaRPr lang="ru-RU" altLang="ru-RU" sz="1100" dirty="0">
              <a:cs typeface="Times New Roman" pitchFamily="18" charset="0"/>
            </a:endParaRPr>
          </a:p>
        </p:txBody>
      </p:sp>
      <p:sp>
        <p:nvSpPr>
          <p:cNvPr id="19" name="TextBox 149"/>
          <p:cNvSpPr txBox="1">
            <a:spLocks noChangeArrowheads="1"/>
          </p:cNvSpPr>
          <p:nvPr/>
        </p:nvSpPr>
        <p:spPr bwMode="auto">
          <a:xfrm>
            <a:off x="5475252" y="3036376"/>
            <a:ext cx="100485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1100" dirty="0" smtClean="0">
                <a:cs typeface="Times New Roman" pitchFamily="18" charset="0"/>
              </a:rPr>
              <a:t>3</a:t>
            </a:r>
            <a:r>
              <a:rPr lang="ru-RU" altLang="ru-RU" sz="1100" dirty="0">
                <a:cs typeface="Times New Roman" pitchFamily="18" charset="0"/>
              </a:rPr>
              <a:t>.1 </a:t>
            </a:r>
            <a:r>
              <a:rPr lang="ru-RU" altLang="ru-RU" sz="1100" dirty="0" smtClean="0">
                <a:cs typeface="Times New Roman" pitchFamily="18" charset="0"/>
              </a:rPr>
              <a:t>Заявление </a:t>
            </a:r>
            <a:endParaRPr lang="ru-RU" altLang="ru-RU" sz="1100" dirty="0">
              <a:cs typeface="Times New Roman" pitchFamily="18" charset="0"/>
            </a:endParaRPr>
          </a:p>
        </p:txBody>
      </p:sp>
      <p:cxnSp>
        <p:nvCxnSpPr>
          <p:cNvPr id="20" name="Прямая со стрелкой 19"/>
          <p:cNvCxnSpPr/>
          <p:nvPr/>
        </p:nvCxnSpPr>
        <p:spPr>
          <a:xfrm flipV="1">
            <a:off x="2459258" y="2744260"/>
            <a:ext cx="2292008" cy="14"/>
          </a:xfrm>
          <a:prstGeom prst="straightConnector1">
            <a:avLst/>
          </a:prstGeom>
          <a:ln w="19050">
            <a:solidFill>
              <a:srgbClr val="0070C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149"/>
          <p:cNvSpPr txBox="1">
            <a:spLocks noChangeArrowheads="1"/>
          </p:cNvSpPr>
          <p:nvPr/>
        </p:nvSpPr>
        <p:spPr bwMode="auto">
          <a:xfrm>
            <a:off x="2514754" y="2990210"/>
            <a:ext cx="2256737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1100" dirty="0">
                <a:cs typeface="Times New Roman" pitchFamily="18" charset="0"/>
              </a:rPr>
              <a:t>6</a:t>
            </a:r>
            <a:r>
              <a:rPr lang="ru-RU" altLang="ru-RU" sz="1100" dirty="0" smtClean="0">
                <a:cs typeface="Times New Roman" pitchFamily="18" charset="0"/>
              </a:rPr>
              <a:t>. Квиток об исполнении</a:t>
            </a:r>
            <a:endParaRPr lang="ru-RU" altLang="ru-RU" sz="1100" dirty="0"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94223" y="3400117"/>
            <a:ext cx="111674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Формирование Заявления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4400971" y="3450893"/>
            <a:ext cx="2099724" cy="579628"/>
          </a:xfrm>
          <a:prstGeom prst="roundRect">
            <a:avLst/>
          </a:prstGeom>
          <a:solidFill>
            <a:schemeClr val="bg1"/>
          </a:solidFill>
          <a:ln w="25400" cap="rnd">
            <a:solidFill>
              <a:schemeClr val="tx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1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Счета </a:t>
            </a:r>
            <a:r>
              <a:rPr lang="ru-RU" altLang="ru-RU" sz="1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МОУ ФК </a:t>
            </a:r>
            <a:r>
              <a:rPr lang="ru-RU" altLang="ru-RU" sz="1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40105 в КО</a:t>
            </a:r>
          </a:p>
          <a:p>
            <a:pPr algn="ctr"/>
            <a:r>
              <a:rPr lang="ru-RU" altLang="ru-RU" sz="1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долларах и евро</a:t>
            </a:r>
            <a:endParaRPr lang="ru-RU" altLang="ru-RU" sz="11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328607" y="1220192"/>
            <a:ext cx="200134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Постановка на учет рублевого эквивалента по курсу иностранной валюты на дату загрузки ЗКР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4365213" y="4628035"/>
            <a:ext cx="2171239" cy="578319"/>
          </a:xfrm>
          <a:prstGeom prst="roundRect">
            <a:avLst/>
          </a:prstGeom>
          <a:solidFill>
            <a:schemeClr val="bg1"/>
          </a:solidFill>
          <a:ln w="25400" cap="rnd">
            <a:solidFill>
              <a:schemeClr val="tx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1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Счета  МОУ ФК 40116 </a:t>
            </a:r>
          </a:p>
          <a:p>
            <a:pPr algn="ctr"/>
            <a:r>
              <a:rPr lang="ru-RU" altLang="ru-RU" sz="1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КО в иностранной валюте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7297600" y="2069274"/>
            <a:ext cx="1775012" cy="890719"/>
          </a:xfrm>
          <a:prstGeom prst="roundRect">
            <a:avLst/>
          </a:prstGeom>
          <a:solidFill>
            <a:schemeClr val="bg1"/>
          </a:solidFill>
          <a:ln w="25400" cap="rnd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1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Счет МОУ ФК 40105 в Операционном департаменте Банка России в </a:t>
            </a:r>
            <a:r>
              <a:rPr lang="ru-RU" altLang="ru-RU" sz="1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рублях</a:t>
            </a:r>
            <a:endParaRPr lang="ru-RU" altLang="ru-RU" sz="11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7" name="Прямая со стрелкой 26"/>
          <p:cNvCxnSpPr>
            <a:stCxn id="7" idx="3"/>
          </p:cNvCxnSpPr>
          <p:nvPr/>
        </p:nvCxnSpPr>
        <p:spPr>
          <a:xfrm>
            <a:off x="6627876" y="2566663"/>
            <a:ext cx="649950" cy="7577"/>
          </a:xfrm>
          <a:prstGeom prst="straightConnector1">
            <a:avLst/>
          </a:prstGeom>
          <a:ln w="19050">
            <a:solidFill>
              <a:srgbClr val="C00000"/>
            </a:solidFill>
            <a:prstDash val="sysDash"/>
            <a:tailEnd type="arrow"/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8" name="Скругленный прямоугольник 27"/>
          <p:cNvSpPr/>
          <p:nvPr/>
        </p:nvSpPr>
        <p:spPr>
          <a:xfrm>
            <a:off x="7455276" y="3491817"/>
            <a:ext cx="1584115" cy="849054"/>
          </a:xfrm>
          <a:prstGeom prst="roundRect">
            <a:avLst/>
          </a:prstGeom>
          <a:solidFill>
            <a:schemeClr val="bg1"/>
          </a:solidFill>
          <a:ln w="25400" cap="rnd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1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Счет МОУ ФК 40105 в Операционном департаменте Банка России в долларах</a:t>
            </a:r>
          </a:p>
        </p:txBody>
      </p:sp>
      <p:cxnSp>
        <p:nvCxnSpPr>
          <p:cNvPr id="29" name="Прямая со стрелкой 28"/>
          <p:cNvCxnSpPr>
            <a:stCxn id="26" idx="2"/>
          </p:cNvCxnSpPr>
          <p:nvPr/>
        </p:nvCxnSpPr>
        <p:spPr>
          <a:xfrm>
            <a:off x="8185106" y="2959992"/>
            <a:ext cx="0" cy="526388"/>
          </a:xfrm>
          <a:prstGeom prst="straightConnector1">
            <a:avLst/>
          </a:prstGeom>
          <a:ln w="19050">
            <a:solidFill>
              <a:srgbClr val="C00000"/>
            </a:solidFill>
            <a:prstDash val="sysDash"/>
            <a:tailEnd type="arrow"/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0" name="TextBox 149"/>
          <p:cNvSpPr txBox="1">
            <a:spLocks noChangeArrowheads="1"/>
          </p:cNvSpPr>
          <p:nvPr/>
        </p:nvSpPr>
        <p:spPr bwMode="auto">
          <a:xfrm>
            <a:off x="6450425" y="2181614"/>
            <a:ext cx="1004851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1100" dirty="0" smtClean="0">
                <a:cs typeface="Times New Roman" pitchFamily="18" charset="0"/>
              </a:rPr>
              <a:t>3.</a:t>
            </a:r>
            <a:r>
              <a:rPr lang="ru-RU" altLang="ru-RU" sz="1100" dirty="0">
                <a:cs typeface="Times New Roman" pitchFamily="18" charset="0"/>
              </a:rPr>
              <a:t>2 </a:t>
            </a:r>
            <a:r>
              <a:rPr lang="ru-RU" altLang="ru-RU" sz="1100" dirty="0" smtClean="0">
                <a:cs typeface="Times New Roman" pitchFamily="18" charset="0"/>
              </a:rPr>
              <a:t>п/п </a:t>
            </a:r>
            <a:endParaRPr lang="ru-RU" altLang="ru-RU" sz="1100" dirty="0">
              <a:cs typeface="Times New Roman" pitchFamily="18" charset="0"/>
            </a:endParaRPr>
          </a:p>
        </p:txBody>
      </p:sp>
      <p:cxnSp>
        <p:nvCxnSpPr>
          <p:cNvPr id="31" name="Прямая со стрелкой 30"/>
          <p:cNvCxnSpPr>
            <a:stCxn id="23" idx="2"/>
            <a:endCxn id="25" idx="0"/>
          </p:cNvCxnSpPr>
          <p:nvPr/>
        </p:nvCxnSpPr>
        <p:spPr>
          <a:xfrm>
            <a:off x="5450833" y="4030522"/>
            <a:ext cx="0" cy="597513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2" name="TextBox 149"/>
          <p:cNvSpPr txBox="1">
            <a:spLocks noChangeArrowheads="1"/>
          </p:cNvSpPr>
          <p:nvPr/>
        </p:nvSpPr>
        <p:spPr bwMode="auto">
          <a:xfrm>
            <a:off x="8144522" y="3041901"/>
            <a:ext cx="1169099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1100" b="0" dirty="0" smtClean="0">
                <a:cs typeface="Times New Roman" pitchFamily="18" charset="0"/>
              </a:rPr>
              <a:t>Подкрепление</a:t>
            </a:r>
            <a:r>
              <a:rPr lang="ru-RU" altLang="ru-RU" sz="900" b="0" dirty="0" smtClean="0">
                <a:cs typeface="Times New Roman" pitchFamily="18" charset="0"/>
              </a:rPr>
              <a:t> </a:t>
            </a:r>
            <a:endParaRPr lang="ru-RU" altLang="ru-RU" sz="900" b="0" dirty="0">
              <a:cs typeface="Times New Roman" pitchFamily="18" charset="0"/>
            </a:endParaRPr>
          </a:p>
        </p:txBody>
      </p:sp>
      <p:sp>
        <p:nvSpPr>
          <p:cNvPr id="33" name="TextBox 149"/>
          <p:cNvSpPr txBox="1">
            <a:spLocks noChangeArrowheads="1"/>
          </p:cNvSpPr>
          <p:nvPr/>
        </p:nvSpPr>
        <p:spPr bwMode="auto">
          <a:xfrm>
            <a:off x="2195736" y="3782068"/>
            <a:ext cx="161004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r" eaLnBrk="1" hangingPunct="1"/>
            <a:r>
              <a:rPr lang="ru-RU" altLang="ru-RU" sz="1100" dirty="0" smtClean="0">
                <a:cs typeface="Times New Roman" pitchFamily="18" charset="0"/>
              </a:rPr>
              <a:t>4.1 Перечисление средств </a:t>
            </a:r>
            <a:endParaRPr lang="ru-RU" altLang="ru-RU" sz="1100" dirty="0">
              <a:cs typeface="Times New Roman" pitchFamily="18" charset="0"/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1174489" y="4599555"/>
            <a:ext cx="2759157" cy="1498979"/>
          </a:xfrm>
          <a:prstGeom prst="roundRect">
            <a:avLst/>
          </a:prstGeom>
          <a:solidFill>
            <a:schemeClr val="bg1"/>
          </a:solidFill>
          <a:ln w="25400" cap="rnd">
            <a:solidFill>
              <a:schemeClr val="tx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1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Счет контрагента клиента в КО в иностранной валюте / Счет получателя бюджетных средств за пределами Российской Федерации, счет нерезидента (в </a:t>
            </a:r>
            <a:r>
              <a:rPr lang="ru-RU" altLang="ru-RU" sz="11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т.ч</a:t>
            </a:r>
            <a:r>
              <a:rPr lang="ru-RU" altLang="ru-RU" sz="1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для последующего получения наличных средств)</a:t>
            </a: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4329954" y="5539500"/>
            <a:ext cx="2434043" cy="594189"/>
          </a:xfrm>
          <a:prstGeom prst="roundRect">
            <a:avLst/>
          </a:prstGeom>
          <a:solidFill>
            <a:schemeClr val="bg1"/>
          </a:solidFill>
          <a:ln w="25400" cap="rnd">
            <a:solidFill>
              <a:schemeClr val="tx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1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4.2 Получение клиентом наличных денежных средств (карта)</a:t>
            </a:r>
          </a:p>
        </p:txBody>
      </p:sp>
      <p:cxnSp>
        <p:nvCxnSpPr>
          <p:cNvPr id="36" name="Соединительная линия уступом 35"/>
          <p:cNvCxnSpPr>
            <a:endCxn id="15" idx="3"/>
          </p:cNvCxnSpPr>
          <p:nvPr/>
        </p:nvCxnSpPr>
        <p:spPr>
          <a:xfrm rot="10800000">
            <a:off x="2431457" y="2959991"/>
            <a:ext cx="2319809" cy="1"/>
          </a:xfrm>
          <a:prstGeom prst="bentConnector3">
            <a:avLst>
              <a:gd name="adj1" fmla="val 50000"/>
            </a:avLst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Соединительная линия уступом 36"/>
          <p:cNvCxnSpPr>
            <a:stCxn id="23" idx="1"/>
            <a:endCxn id="34" idx="0"/>
          </p:cNvCxnSpPr>
          <p:nvPr/>
        </p:nvCxnSpPr>
        <p:spPr>
          <a:xfrm rot="10800000" flipV="1">
            <a:off x="2554067" y="3740707"/>
            <a:ext cx="1846904" cy="858847"/>
          </a:xfrm>
          <a:prstGeom prst="bentConnector2">
            <a:avLst/>
          </a:prstGeom>
          <a:ln w="190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Соединительная линия уступом 37"/>
          <p:cNvCxnSpPr/>
          <p:nvPr/>
        </p:nvCxnSpPr>
        <p:spPr>
          <a:xfrm rot="5400000">
            <a:off x="5298889" y="5380059"/>
            <a:ext cx="303887" cy="1"/>
          </a:xfrm>
          <a:prstGeom prst="bentConnector3">
            <a:avLst>
              <a:gd name="adj1" fmla="val 50000"/>
            </a:avLst>
          </a:prstGeom>
          <a:ln w="19050">
            <a:solidFill>
              <a:srgbClr val="7030A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>
            <a:endCxn id="23" idx="3"/>
          </p:cNvCxnSpPr>
          <p:nvPr/>
        </p:nvCxnSpPr>
        <p:spPr>
          <a:xfrm flipH="1">
            <a:off x="6500695" y="3740707"/>
            <a:ext cx="954581" cy="0"/>
          </a:xfrm>
          <a:prstGeom prst="straightConnector1">
            <a:avLst/>
          </a:prstGeom>
          <a:ln w="19050">
            <a:solidFill>
              <a:srgbClr val="C00000"/>
            </a:solidFill>
            <a:prstDash val="sysDash"/>
            <a:tailEnd type="arrow"/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0" name="TextBox 149"/>
          <p:cNvSpPr txBox="1">
            <a:spLocks noChangeArrowheads="1"/>
          </p:cNvSpPr>
          <p:nvPr/>
        </p:nvSpPr>
        <p:spPr bwMode="auto">
          <a:xfrm>
            <a:off x="6500695" y="3802262"/>
            <a:ext cx="1169099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1100" b="0" dirty="0" smtClean="0">
                <a:cs typeface="Times New Roman" pitchFamily="18" charset="0"/>
              </a:rPr>
              <a:t>Подкрепление </a:t>
            </a:r>
            <a:endParaRPr lang="ru-RU" altLang="ru-RU" sz="1100" b="0" dirty="0">
              <a:cs typeface="Times New Roman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8440015" y="4718754"/>
            <a:ext cx="28905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149"/>
          <p:cNvSpPr txBox="1">
            <a:spLocks noChangeArrowheads="1"/>
          </p:cNvSpPr>
          <p:nvPr/>
        </p:nvSpPr>
        <p:spPr bwMode="auto">
          <a:xfrm>
            <a:off x="5172655" y="4082936"/>
            <a:ext cx="161004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r" eaLnBrk="1" hangingPunct="1"/>
            <a:r>
              <a:rPr lang="ru-RU" altLang="ru-RU" sz="1100" dirty="0" smtClean="0">
                <a:cs typeface="Times New Roman" pitchFamily="18" charset="0"/>
              </a:rPr>
              <a:t>4.1 Перечисление средств </a:t>
            </a:r>
            <a:endParaRPr lang="ru-RU" altLang="ru-RU" sz="1100" dirty="0">
              <a:cs typeface="Times New Roman" pitchFamily="18" charset="0"/>
            </a:endParaRPr>
          </a:p>
        </p:txBody>
      </p:sp>
      <p:sp>
        <p:nvSpPr>
          <p:cNvPr id="4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5868144" y="6492875"/>
            <a:ext cx="2133600" cy="365125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Слайд </a:t>
            </a:r>
            <a:fld id="{92B0D85C-DA9C-4C8C-955F-B81C8044DBC9}" type="slidenum">
              <a:rPr lang="ru-RU" smtClean="0">
                <a:solidFill>
                  <a:schemeClr val="tx1"/>
                </a:solidFill>
              </a:rPr>
              <a:pPr/>
              <a:t>11</a:t>
            </a:fld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832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043608"/>
          </a:xfrm>
        </p:spPr>
        <p:txBody>
          <a:bodyPr/>
          <a:lstStyle/>
          <a:p>
            <a:r>
              <a:rPr lang="ru-RU" sz="1400" b="1" dirty="0" smtClean="0">
                <a:ln w="50800"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Franklin Gothic Demi Cond" pitchFamily="34" charset="0"/>
              </a:rPr>
              <a:t>Мероприятия, запланированные на 2016 год и направленные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Franklin Gothic Demi Cond" pitchFamily="34" charset="0"/>
              </a:rPr>
              <a:t/>
            </a:r>
            <a:b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Franklin Gothic Demi Cond" pitchFamily="34" charset="0"/>
              </a:rPr>
            </a:b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Franklin Gothic Demi Cond" pitchFamily="34" charset="0"/>
              </a:rPr>
              <a:t>на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Franklin Gothic Demi Cond" pitchFamily="34" charset="0"/>
              </a:rPr>
              <a:t>закрепление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Franklin Gothic Demi Cond" pitchFamily="34" charset="0"/>
              </a:rPr>
              <a:t>за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Franklin Gothic Demi Cond" pitchFamily="34" charset="0"/>
              </a:rPr>
              <a:t>Федеральным казначейством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Franklin Gothic Demi Cond" pitchFamily="34" charset="0"/>
              </a:rPr>
              <a:t/>
            </a:r>
            <a:b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Franklin Gothic Demi Cond" pitchFamily="34" charset="0"/>
              </a:rPr>
            </a:b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Franklin Gothic Demi Cond" pitchFamily="34" charset="0"/>
              </a:rPr>
              <a:t>полномочий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Franklin Gothic Demi Cond" pitchFamily="34" charset="0"/>
              </a:rPr>
              <a:t>агента валютного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Franklin Gothic Demi Cond" pitchFamily="34" charset="0"/>
              </a:rPr>
              <a:t>контроля</a:t>
            </a:r>
            <a:endParaRPr lang="ru-RU" sz="2000" dirty="0">
              <a:solidFill>
                <a:schemeClr val="accent2">
                  <a:lumMod val="50000"/>
                </a:schemeClr>
              </a:solidFill>
              <a:latin typeface="Franklin Gothic Demi Cond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07504" y="1196752"/>
            <a:ext cx="8856984" cy="77629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Федеральным казначейством проекта ФЗ «О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внесении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изменений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173-ФЗ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en-US" sz="24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07504" y="2132856"/>
            <a:ext cx="8856984" cy="1095918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Утверждение Дорожной карты по внесению изменений в НПА по наделению Федерального казначейства полномочиями агента валютного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контроля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07504" y="3356992"/>
            <a:ext cx="8856984" cy="921706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и согласование НПА в сроки, установленные Дорожной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картой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07504" y="4437112"/>
            <a:ext cx="8856984" cy="956502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Проведение необходимых организационных, кадровых, технико-технологических мероприятий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07504" y="5517232"/>
            <a:ext cx="8856984" cy="864096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Организация системы межведомственного взаимодействия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5868144" y="6492875"/>
            <a:ext cx="2133600" cy="365125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Слайд </a:t>
            </a:r>
            <a:fld id="{92B0D85C-DA9C-4C8C-955F-B81C8044DBC9}" type="slidenum">
              <a:rPr lang="ru-RU" smtClean="0">
                <a:solidFill>
                  <a:schemeClr val="tx1"/>
                </a:solidFill>
              </a:rPr>
              <a:pPr/>
              <a:t>12</a:t>
            </a:fld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434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16632"/>
            <a:ext cx="88204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Franklin Gothic Demi Cond" pitchFamily="34" charset="0"/>
                <a:ea typeface="+mj-ea"/>
                <a:cs typeface="+mj-cs"/>
              </a:rPr>
              <a:t>Передача полномочий Межрегиональному операционному управлению </a:t>
            </a:r>
          </a:p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Franklin Gothic Demi Cond" pitchFamily="34" charset="0"/>
                <a:ea typeface="+mj-ea"/>
                <a:cs typeface="+mj-cs"/>
              </a:rPr>
              <a:t>Федерального казначейства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137162" y="1183613"/>
            <a:ext cx="1616477" cy="186185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25"/>
          <p:cNvSpPr txBox="1">
            <a:spLocks noChangeArrowheads="1"/>
          </p:cNvSpPr>
          <p:nvPr/>
        </p:nvSpPr>
        <p:spPr bwMode="auto">
          <a:xfrm rot="19712962">
            <a:off x="5311426" y="2880070"/>
            <a:ext cx="153317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200" dirty="0" smtClean="0">
                <a:solidFill>
                  <a:prstClr val="black"/>
                </a:solidFill>
                <a:latin typeface="Times New Roman" pitchFamily="18" charset="0"/>
              </a:rPr>
              <a:t>       Открытие счета</a:t>
            </a:r>
          </a:p>
        </p:txBody>
      </p:sp>
      <p:grpSp>
        <p:nvGrpSpPr>
          <p:cNvPr id="7" name="Группа 6"/>
          <p:cNvGrpSpPr/>
          <p:nvPr/>
        </p:nvGrpSpPr>
        <p:grpSpPr>
          <a:xfrm>
            <a:off x="7125684" y="1160437"/>
            <a:ext cx="1838804" cy="1885033"/>
            <a:chOff x="3929058" y="4071938"/>
            <a:chExt cx="1435105" cy="1806575"/>
          </a:xfrm>
        </p:grpSpPr>
        <p:grpSp>
          <p:nvGrpSpPr>
            <p:cNvPr id="8" name="Group 17"/>
            <p:cNvGrpSpPr>
              <a:grpSpLocks/>
            </p:cNvGrpSpPr>
            <p:nvPr/>
          </p:nvGrpSpPr>
          <p:grpSpPr bwMode="auto">
            <a:xfrm>
              <a:off x="3929063" y="4071938"/>
              <a:ext cx="1435100" cy="1806575"/>
              <a:chOff x="2273" y="2880"/>
              <a:chExt cx="750" cy="1003"/>
            </a:xfrm>
          </p:grpSpPr>
          <p:sp>
            <p:nvSpPr>
              <p:cNvPr id="11" name="Прямоугольник 10"/>
              <p:cNvSpPr/>
              <p:nvPr/>
            </p:nvSpPr>
            <p:spPr>
              <a:xfrm>
                <a:off x="2483" y="2880"/>
                <a:ext cx="540" cy="270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defRPr/>
                </a:pPr>
                <a:r>
                  <a:rPr lang="ru-RU" sz="1400" b="1" kern="0" dirty="0" smtClean="0">
                    <a:solidFill>
                      <a:srgbClr val="000000"/>
                    </a:solidFill>
                    <a:latin typeface="Times New Roman"/>
                  </a:rPr>
                  <a:t>МОУ ФК</a:t>
                </a:r>
                <a:endParaRPr lang="ru-RU" sz="1400" b="1" kern="0" dirty="0">
                  <a:solidFill>
                    <a:srgbClr val="000000"/>
                  </a:solidFill>
                  <a:latin typeface="Times New Roman"/>
                </a:endParaRPr>
              </a:p>
            </p:txBody>
          </p:sp>
          <p:sp>
            <p:nvSpPr>
              <p:cNvPr id="12" name="Прямоугольник 11"/>
              <p:cNvSpPr/>
              <p:nvPr/>
            </p:nvSpPr>
            <p:spPr>
              <a:xfrm>
                <a:off x="2273" y="2920"/>
                <a:ext cx="664" cy="963"/>
              </a:xfrm>
              <a:prstGeom prst="rect">
                <a:avLst/>
              </a:prstGeom>
              <a:noFill/>
              <a:ln w="25400" cap="flat" cmpd="sng" algn="ctr">
                <a:solidFill>
                  <a:srgbClr val="3333CC">
                    <a:lumMod val="50000"/>
                  </a:srgbClr>
                </a:solidFill>
                <a:prstDash val="dash"/>
              </a:ln>
              <a:effectLst/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defRPr/>
                </a:pPr>
                <a:endParaRPr lang="ru-RU" sz="1200" kern="0">
                  <a:solidFill>
                    <a:srgbClr val="FFFFFF"/>
                  </a:solidFill>
                  <a:latin typeface="Times New Roman"/>
                </a:endParaRPr>
              </a:p>
            </p:txBody>
          </p:sp>
        </p:grpSp>
        <p:pic>
          <p:nvPicPr>
            <p:cNvPr id="9" name="Рисунок 30" descr="gg.png"/>
            <p:cNvPicPr>
              <a:picLocks noChangeAspect="1"/>
            </p:cNvPicPr>
            <p:nvPr/>
          </p:nvPicPr>
          <p:blipFill>
            <a:blip r:embed="rId2" cstate="print">
              <a:duotone>
                <a:srgbClr val="2D2DB9">
                  <a:shade val="45000"/>
                  <a:satMod val="135000"/>
                </a:srgbClr>
                <a:prstClr val="white"/>
              </a:duotone>
              <a:lum contrast="-9000"/>
            </a:blip>
            <a:srcRect/>
            <a:stretch>
              <a:fillRect/>
            </a:stretch>
          </p:blipFill>
          <p:spPr bwMode="auto">
            <a:xfrm>
              <a:off x="4001138" y="4357694"/>
              <a:ext cx="611818" cy="6429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160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929058" y="5072074"/>
              <a:ext cx="1349524" cy="78581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cxnSp>
        <p:nvCxnSpPr>
          <p:cNvPr id="13" name="Прямая со стрелкой 12"/>
          <p:cNvCxnSpPr/>
          <p:nvPr/>
        </p:nvCxnSpPr>
        <p:spPr bwMode="auto">
          <a:xfrm>
            <a:off x="2483768" y="2124940"/>
            <a:ext cx="4536504" cy="1587"/>
          </a:xfrm>
          <a:prstGeom prst="straightConnector1">
            <a:avLst/>
          </a:prstGeom>
          <a:noFill/>
          <a:ln w="25400" cap="flat" cmpd="sng" algn="ctr">
            <a:solidFill>
              <a:srgbClr val="5585BF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4" name="Прямая со стрелкой 2"/>
          <p:cNvCxnSpPr>
            <a:cxnSpLocks noChangeShapeType="1"/>
          </p:cNvCxnSpPr>
          <p:nvPr/>
        </p:nvCxnSpPr>
        <p:spPr bwMode="auto">
          <a:xfrm flipH="1">
            <a:off x="4860033" y="2600597"/>
            <a:ext cx="2200862" cy="1311763"/>
          </a:xfrm>
          <a:prstGeom prst="straightConnector1">
            <a:avLst/>
          </a:prstGeom>
          <a:noFill/>
          <a:ln w="25400" cap="flat" cmpd="sng" algn="ctr">
            <a:solidFill>
              <a:srgbClr val="5585BF"/>
            </a:solidFill>
            <a:prstDash val="solid"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5" name="Десятиугольник 14"/>
          <p:cNvSpPr/>
          <p:nvPr/>
        </p:nvSpPr>
        <p:spPr>
          <a:xfrm>
            <a:off x="6497303" y="1982858"/>
            <a:ext cx="287337" cy="287338"/>
          </a:xfrm>
          <a:prstGeom prst="decagon">
            <a:avLst/>
          </a:prstGeom>
          <a:gradFill rotWithShape="1">
            <a:gsLst>
              <a:gs pos="0">
                <a:srgbClr val="000000">
                  <a:tint val="50000"/>
                  <a:satMod val="300000"/>
                </a:srgbClr>
              </a:gs>
              <a:gs pos="35000">
                <a:srgbClr val="000000">
                  <a:tint val="37000"/>
                  <a:satMod val="300000"/>
                </a:srgbClr>
              </a:gs>
              <a:gs pos="100000">
                <a:srgbClr val="000000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ru-RU" sz="1200" kern="0" dirty="0">
                <a:solidFill>
                  <a:srgbClr val="000000"/>
                </a:solidFill>
                <a:latin typeface="Times New Roman"/>
              </a:rPr>
              <a:t>1</a:t>
            </a:r>
          </a:p>
        </p:txBody>
      </p:sp>
      <p:sp>
        <p:nvSpPr>
          <p:cNvPr id="16" name="Десятиугольник 15"/>
          <p:cNvSpPr/>
          <p:nvPr/>
        </p:nvSpPr>
        <p:spPr>
          <a:xfrm>
            <a:off x="5202287" y="3537395"/>
            <a:ext cx="287337" cy="287338"/>
          </a:xfrm>
          <a:prstGeom prst="decagon">
            <a:avLst/>
          </a:prstGeom>
          <a:gradFill rotWithShape="1">
            <a:gsLst>
              <a:gs pos="0">
                <a:srgbClr val="000000">
                  <a:tint val="50000"/>
                  <a:satMod val="300000"/>
                </a:srgbClr>
              </a:gs>
              <a:gs pos="35000">
                <a:srgbClr val="000000">
                  <a:tint val="37000"/>
                  <a:satMod val="300000"/>
                </a:srgbClr>
              </a:gs>
              <a:gs pos="100000">
                <a:srgbClr val="000000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ru-RU" sz="1200" kern="0" dirty="0">
                <a:solidFill>
                  <a:srgbClr val="000000"/>
                </a:solidFill>
                <a:latin typeface="Times New Roman"/>
              </a:rPr>
              <a:t>2</a:t>
            </a:r>
          </a:p>
        </p:txBody>
      </p:sp>
      <p:sp>
        <p:nvSpPr>
          <p:cNvPr id="17" name="AutoShape 32"/>
          <p:cNvSpPr>
            <a:spLocks noChangeArrowheads="1"/>
          </p:cNvSpPr>
          <p:nvPr/>
        </p:nvSpPr>
        <p:spPr bwMode="auto">
          <a:xfrm>
            <a:off x="2735797" y="1331245"/>
            <a:ext cx="3761506" cy="693288"/>
          </a:xfrm>
          <a:prstGeom prst="flowChartMultidocumen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rgbClr val="5585BF"/>
            </a:solidFill>
            <a:miter lim="800000"/>
            <a:headEnd/>
            <a:tailEnd type="none" w="lg" len="lg"/>
          </a:ln>
        </p:spPr>
        <p:txBody>
          <a:bodyPr wrap="square" lIns="91429" tIns="45715" rIns="91429" bIns="45715" anchor="ctr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t>Решение о передаче функции по управлению операциями на едином счете федерального бюджета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</a:endParaRPr>
          </a:p>
        </p:txBody>
      </p:sp>
      <p:pic>
        <p:nvPicPr>
          <p:cNvPr id="18" name="Picture 2" descr="C:\Users\2215\Desktop\Рабочий стол\с рабочего стола\картинки\1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32445"/>
            <a:ext cx="2096645" cy="1234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 18"/>
          <p:cNvSpPr/>
          <p:nvPr/>
        </p:nvSpPr>
        <p:spPr bwMode="auto">
          <a:xfrm>
            <a:off x="107504" y="908720"/>
            <a:ext cx="2433616" cy="46774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ru-RU" sz="1400" b="1" kern="0" dirty="0" smtClean="0">
                <a:solidFill>
                  <a:srgbClr val="000000"/>
                </a:solidFill>
                <a:latin typeface="Times New Roman"/>
              </a:rPr>
              <a:t>Федеральное казначейство</a:t>
            </a:r>
            <a:endParaRPr lang="ru-RU" sz="1400" b="1" kern="0" dirty="0">
              <a:solidFill>
                <a:srgbClr val="000000"/>
              </a:solidFill>
              <a:latin typeface="Times New Roman"/>
            </a:endParaRPr>
          </a:p>
        </p:txBody>
      </p:sp>
      <p:grpSp>
        <p:nvGrpSpPr>
          <p:cNvPr id="20" name="Группа 19"/>
          <p:cNvGrpSpPr/>
          <p:nvPr/>
        </p:nvGrpSpPr>
        <p:grpSpPr>
          <a:xfrm>
            <a:off x="2357981" y="3992767"/>
            <a:ext cx="4050223" cy="2496262"/>
            <a:chOff x="2357981" y="3551682"/>
            <a:chExt cx="4050223" cy="2496262"/>
          </a:xfrm>
        </p:grpSpPr>
        <p:sp>
          <p:nvSpPr>
            <p:cNvPr id="21" name="Скругленный прямоугольник 20"/>
            <p:cNvSpPr/>
            <p:nvPr/>
          </p:nvSpPr>
          <p:spPr>
            <a:xfrm>
              <a:off x="2357981" y="3551682"/>
              <a:ext cx="4050223" cy="2496262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2" name="Picture 36" descr="C:\Program Files\Microsoft Office\MEDIA\CAGCAT10\j0222021.wmf"/>
            <p:cNvPicPr>
              <a:picLocks noChangeAspect="1" noChangeArrowheads="1"/>
            </p:cNvPicPr>
            <p:nvPr/>
          </p:nvPicPr>
          <p:blipFill>
            <a:blip r:embed="rId5" cstate="print"/>
            <a:stretch>
              <a:fillRect/>
            </a:stretch>
          </p:blipFill>
          <p:spPr bwMode="auto">
            <a:xfrm>
              <a:off x="5160402" y="3589868"/>
              <a:ext cx="923766" cy="1061527"/>
            </a:xfrm>
            <a:prstGeom prst="rect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112500"/>
            </a:effectLst>
          </p:spPr>
        </p:pic>
        <p:sp>
          <p:nvSpPr>
            <p:cNvPr id="23" name="Прямоугольник 22"/>
            <p:cNvSpPr/>
            <p:nvPr/>
          </p:nvSpPr>
          <p:spPr bwMode="auto">
            <a:xfrm>
              <a:off x="2555776" y="3857061"/>
              <a:ext cx="2646511" cy="36402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  <a:defRPr/>
              </a:pPr>
              <a:r>
                <a:rPr kumimoji="0" lang="ru-RU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</a:rPr>
                <a:t>Операционный департамент Банка России</a:t>
              </a:r>
              <a:endPara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endParaRPr>
            </a:p>
          </p:txBody>
        </p:sp>
        <p:grpSp>
          <p:nvGrpSpPr>
            <p:cNvPr id="24" name="Группа 23"/>
            <p:cNvGrpSpPr/>
            <p:nvPr/>
          </p:nvGrpSpPr>
          <p:grpSpPr>
            <a:xfrm>
              <a:off x="2555776" y="4843685"/>
              <a:ext cx="1757517" cy="601535"/>
              <a:chOff x="1158300" y="5851797"/>
              <a:chExt cx="1757517" cy="601535"/>
            </a:xfrm>
          </p:grpSpPr>
          <p:sp>
            <p:nvSpPr>
              <p:cNvPr id="28" name="Пятиугольник 27"/>
              <p:cNvSpPr/>
              <p:nvPr/>
            </p:nvSpPr>
            <p:spPr>
              <a:xfrm rot="10800000">
                <a:off x="1158300" y="5851797"/>
                <a:ext cx="1757516" cy="601535"/>
              </a:xfrm>
              <a:prstGeom prst="homePlate">
                <a:avLst>
                  <a:gd name="adj" fmla="val 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9" name="TextBox 25"/>
              <p:cNvSpPr txBox="1">
                <a:spLocks noChangeArrowheads="1"/>
              </p:cNvSpPr>
              <p:nvPr/>
            </p:nvSpPr>
            <p:spPr bwMode="auto">
              <a:xfrm>
                <a:off x="1158300" y="5965830"/>
                <a:ext cx="1757517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altLang="ru-RU" sz="1000" b="1" dirty="0" smtClean="0">
                    <a:solidFill>
                      <a:schemeClr val="bg1"/>
                    </a:solidFill>
                    <a:latin typeface="Times New Roman" pitchFamily="18" charset="0"/>
                  </a:rPr>
                  <a:t>Счет ФК</a:t>
                </a:r>
              </a:p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altLang="ru-RU" sz="1000" b="1" dirty="0" smtClean="0">
                    <a:solidFill>
                      <a:schemeClr val="bg1"/>
                    </a:solidFill>
                    <a:latin typeface="Times New Roman" pitchFamily="18" charset="0"/>
                  </a:rPr>
                  <a:t>№ 40105810…….12900</a:t>
                </a:r>
              </a:p>
            </p:txBody>
          </p:sp>
        </p:grpSp>
        <p:sp>
          <p:nvSpPr>
            <p:cNvPr id="25" name="Пятиугольник 4"/>
            <p:cNvSpPr/>
            <p:nvPr/>
          </p:nvSpPr>
          <p:spPr>
            <a:xfrm>
              <a:off x="2915815" y="3789040"/>
              <a:ext cx="1715511" cy="6886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3697" tIns="30480" rIns="56896" bIns="30480" numCol="1" spcCol="1270" anchor="ctr" anchorCtr="0">
              <a:noAutofit/>
            </a:bodyPr>
            <a:lstStyle/>
            <a:p>
              <a:pPr lvl="0" algn="ctr" defTabSz="3556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800" b="1" kern="1200" dirty="0" smtClean="0"/>
            </a:p>
          </p:txBody>
        </p:sp>
        <p:sp>
          <p:nvSpPr>
            <p:cNvPr id="26" name="Выгнутая вниз стрелка 25"/>
            <p:cNvSpPr/>
            <p:nvPr/>
          </p:nvSpPr>
          <p:spPr>
            <a:xfrm>
              <a:off x="2915816" y="5517232"/>
              <a:ext cx="2936907" cy="436249"/>
            </a:xfrm>
            <a:prstGeom prst="curved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7" name="TextBox 25"/>
            <p:cNvSpPr txBox="1">
              <a:spLocks noChangeArrowheads="1"/>
            </p:cNvSpPr>
            <p:nvPr/>
          </p:nvSpPr>
          <p:spPr bwMode="auto">
            <a:xfrm>
              <a:off x="3203848" y="5517232"/>
              <a:ext cx="235564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1200" dirty="0" smtClean="0">
                  <a:solidFill>
                    <a:prstClr val="black"/>
                  </a:solidFill>
                  <a:latin typeface="Times New Roman" pitchFamily="18" charset="0"/>
                </a:rPr>
                <a:t>Перечисление денежных средств</a:t>
              </a:r>
            </a:p>
          </p:txBody>
        </p:sp>
      </p:grpSp>
      <p:sp>
        <p:nvSpPr>
          <p:cNvPr id="30" name="TextBox 25"/>
          <p:cNvSpPr txBox="1">
            <a:spLocks noChangeArrowheads="1"/>
          </p:cNvSpPr>
          <p:nvPr/>
        </p:nvSpPr>
        <p:spPr bwMode="auto">
          <a:xfrm>
            <a:off x="6444208" y="4272494"/>
            <a:ext cx="142814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200" dirty="0" smtClean="0">
                <a:solidFill>
                  <a:prstClr val="black"/>
                </a:solidFill>
                <a:latin typeface="Times New Roman" pitchFamily="18" charset="0"/>
              </a:rPr>
              <a:t>      Зачисление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200" dirty="0" smtClean="0">
                <a:solidFill>
                  <a:prstClr val="black"/>
                </a:solidFill>
                <a:latin typeface="Times New Roman" pitchFamily="18" charset="0"/>
              </a:rPr>
              <a:t>денежных средств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200" dirty="0" smtClean="0">
                <a:solidFill>
                  <a:prstClr val="black"/>
                </a:solidFill>
                <a:latin typeface="Times New Roman" pitchFamily="18" charset="0"/>
              </a:rPr>
              <a:t>(выписка банка)</a:t>
            </a:r>
          </a:p>
        </p:txBody>
      </p:sp>
      <p:cxnSp>
        <p:nvCxnSpPr>
          <p:cNvPr id="31" name="Прямая со стрелкой 2"/>
          <p:cNvCxnSpPr>
            <a:cxnSpLocks noChangeShapeType="1"/>
          </p:cNvCxnSpPr>
          <p:nvPr/>
        </p:nvCxnSpPr>
        <p:spPr bwMode="auto">
          <a:xfrm>
            <a:off x="1418336" y="2504618"/>
            <a:ext cx="2147693" cy="1407742"/>
          </a:xfrm>
          <a:prstGeom prst="straightConnector1">
            <a:avLst/>
          </a:prstGeom>
          <a:noFill/>
          <a:ln w="25400" cap="flat" cmpd="sng" algn="ctr">
            <a:solidFill>
              <a:srgbClr val="5585BF"/>
            </a:solidFill>
            <a:prstDash val="solid"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32" name="TextBox 25"/>
          <p:cNvSpPr txBox="1">
            <a:spLocks noChangeArrowheads="1"/>
          </p:cNvSpPr>
          <p:nvPr/>
        </p:nvSpPr>
        <p:spPr bwMode="auto">
          <a:xfrm rot="1968616">
            <a:off x="1643641" y="2852562"/>
            <a:ext cx="154311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200" dirty="0" smtClean="0">
                <a:solidFill>
                  <a:prstClr val="black"/>
                </a:solidFill>
                <a:latin typeface="Times New Roman" pitchFamily="18" charset="0"/>
              </a:rPr>
              <a:t>Расчетный документ</a:t>
            </a:r>
          </a:p>
        </p:txBody>
      </p:sp>
      <p:sp>
        <p:nvSpPr>
          <p:cNvPr id="33" name="Десятиугольник 32"/>
          <p:cNvSpPr/>
          <p:nvPr/>
        </p:nvSpPr>
        <p:spPr>
          <a:xfrm>
            <a:off x="3059832" y="3538505"/>
            <a:ext cx="287337" cy="286228"/>
          </a:xfrm>
          <a:prstGeom prst="decagon">
            <a:avLst/>
          </a:prstGeom>
          <a:gradFill rotWithShape="1">
            <a:gsLst>
              <a:gs pos="0">
                <a:srgbClr val="000000">
                  <a:tint val="50000"/>
                  <a:satMod val="300000"/>
                </a:srgbClr>
              </a:gs>
              <a:gs pos="35000">
                <a:srgbClr val="000000">
                  <a:tint val="37000"/>
                  <a:satMod val="300000"/>
                </a:srgbClr>
              </a:gs>
              <a:gs pos="100000">
                <a:srgbClr val="000000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ru-RU" sz="1200" kern="0" dirty="0">
                <a:solidFill>
                  <a:srgbClr val="000000"/>
                </a:solidFill>
                <a:latin typeface="Times New Roman"/>
              </a:rPr>
              <a:t>3</a:t>
            </a:r>
          </a:p>
        </p:txBody>
      </p:sp>
      <p:cxnSp>
        <p:nvCxnSpPr>
          <p:cNvPr id="34" name="Прямая со стрелкой 2"/>
          <p:cNvCxnSpPr>
            <a:cxnSpLocks noChangeShapeType="1"/>
          </p:cNvCxnSpPr>
          <p:nvPr/>
        </p:nvCxnSpPr>
        <p:spPr bwMode="auto">
          <a:xfrm flipV="1">
            <a:off x="1043608" y="2504618"/>
            <a:ext cx="2821" cy="2414207"/>
          </a:xfrm>
          <a:prstGeom prst="straightConnector1">
            <a:avLst/>
          </a:prstGeom>
          <a:noFill/>
          <a:ln w="25400" cap="flat" cmpd="sng" algn="ctr">
            <a:solidFill>
              <a:srgbClr val="5585BF"/>
            </a:solidFill>
            <a:prstDash val="solid"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35" name="Прямая соединительная линия 34"/>
          <p:cNvCxnSpPr/>
          <p:nvPr/>
        </p:nvCxnSpPr>
        <p:spPr>
          <a:xfrm>
            <a:off x="1045018" y="4918824"/>
            <a:ext cx="12621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Десятиугольник 35"/>
          <p:cNvSpPr/>
          <p:nvPr/>
        </p:nvSpPr>
        <p:spPr>
          <a:xfrm>
            <a:off x="902760" y="2847947"/>
            <a:ext cx="287337" cy="286228"/>
          </a:xfrm>
          <a:prstGeom prst="decagon">
            <a:avLst/>
          </a:prstGeom>
          <a:gradFill rotWithShape="1">
            <a:gsLst>
              <a:gs pos="0">
                <a:srgbClr val="000000">
                  <a:tint val="50000"/>
                  <a:satMod val="300000"/>
                </a:srgbClr>
              </a:gs>
              <a:gs pos="35000">
                <a:srgbClr val="000000">
                  <a:tint val="37000"/>
                  <a:satMod val="300000"/>
                </a:srgbClr>
              </a:gs>
              <a:gs pos="100000">
                <a:srgbClr val="000000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ru-RU" sz="1200" kern="0" dirty="0" smtClean="0">
                <a:solidFill>
                  <a:srgbClr val="000000"/>
                </a:solidFill>
                <a:latin typeface="Times New Roman"/>
              </a:rPr>
              <a:t>4</a:t>
            </a:r>
            <a:endParaRPr lang="ru-RU" sz="1200" kern="0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7" name="TextBox 25"/>
          <p:cNvSpPr txBox="1">
            <a:spLocks noChangeArrowheads="1"/>
          </p:cNvSpPr>
          <p:nvPr/>
        </p:nvSpPr>
        <p:spPr bwMode="auto">
          <a:xfrm>
            <a:off x="1088310" y="4523673"/>
            <a:ext cx="117551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200" dirty="0" smtClean="0">
                <a:solidFill>
                  <a:prstClr val="black"/>
                </a:solidFill>
                <a:latin typeface="Times New Roman" pitchFamily="18" charset="0"/>
              </a:rPr>
              <a:t>Выписка банка</a:t>
            </a:r>
          </a:p>
        </p:txBody>
      </p:sp>
      <p:cxnSp>
        <p:nvCxnSpPr>
          <p:cNvPr id="38" name="Прямая со стрелкой 2"/>
          <p:cNvCxnSpPr>
            <a:cxnSpLocks noChangeShapeType="1"/>
          </p:cNvCxnSpPr>
          <p:nvPr/>
        </p:nvCxnSpPr>
        <p:spPr bwMode="auto">
          <a:xfrm flipV="1">
            <a:off x="7796073" y="3176661"/>
            <a:ext cx="0" cy="1742163"/>
          </a:xfrm>
          <a:prstGeom prst="straightConnector1">
            <a:avLst/>
          </a:prstGeom>
          <a:noFill/>
          <a:ln w="25400" cap="flat" cmpd="sng" algn="ctr">
            <a:solidFill>
              <a:srgbClr val="5585BF"/>
            </a:solidFill>
            <a:prstDash val="solid"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39" name="Десятиугольник 38"/>
          <p:cNvSpPr/>
          <p:nvPr/>
        </p:nvSpPr>
        <p:spPr>
          <a:xfrm>
            <a:off x="7652404" y="3494131"/>
            <a:ext cx="287337" cy="286228"/>
          </a:xfrm>
          <a:prstGeom prst="decagon">
            <a:avLst/>
          </a:prstGeom>
          <a:gradFill rotWithShape="1">
            <a:gsLst>
              <a:gs pos="0">
                <a:srgbClr val="000000">
                  <a:tint val="50000"/>
                  <a:satMod val="300000"/>
                </a:srgbClr>
              </a:gs>
              <a:gs pos="35000">
                <a:srgbClr val="000000">
                  <a:tint val="37000"/>
                  <a:satMod val="300000"/>
                </a:srgbClr>
              </a:gs>
              <a:gs pos="100000">
                <a:srgbClr val="000000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ru-RU" sz="1200" kern="0" dirty="0">
                <a:solidFill>
                  <a:srgbClr val="000000"/>
                </a:solidFill>
                <a:latin typeface="Times New Roman"/>
              </a:rPr>
              <a:t>5</a:t>
            </a:r>
          </a:p>
        </p:txBody>
      </p:sp>
      <p:cxnSp>
        <p:nvCxnSpPr>
          <p:cNvPr id="40" name="Прямая соединительная линия 39"/>
          <p:cNvCxnSpPr/>
          <p:nvPr/>
        </p:nvCxnSpPr>
        <p:spPr>
          <a:xfrm>
            <a:off x="6478252" y="4918825"/>
            <a:ext cx="1317821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Пятиугольник 40"/>
          <p:cNvSpPr/>
          <p:nvPr/>
        </p:nvSpPr>
        <p:spPr>
          <a:xfrm rot="10800000">
            <a:off x="4467197" y="5284770"/>
            <a:ext cx="1757516" cy="601535"/>
          </a:xfrm>
          <a:prstGeom prst="homePlate">
            <a:avLst>
              <a:gd name="adj" fmla="val 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2" name="TextBox 25"/>
          <p:cNvSpPr txBox="1">
            <a:spLocks noChangeArrowheads="1"/>
          </p:cNvSpPr>
          <p:nvPr/>
        </p:nvSpPr>
        <p:spPr bwMode="auto">
          <a:xfrm>
            <a:off x="4465693" y="5368839"/>
            <a:ext cx="175751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000" b="1" dirty="0" smtClean="0">
                <a:solidFill>
                  <a:schemeClr val="bg1"/>
                </a:solidFill>
                <a:latin typeface="Times New Roman" pitchFamily="18" charset="0"/>
              </a:rPr>
              <a:t>Счет МОУ ФК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000" b="1" dirty="0" smtClean="0">
                <a:solidFill>
                  <a:schemeClr val="bg1"/>
                </a:solidFill>
                <a:latin typeface="Times New Roman" pitchFamily="18" charset="0"/>
              </a:rPr>
              <a:t>№ 40105810…….4901</a:t>
            </a:r>
          </a:p>
        </p:txBody>
      </p:sp>
      <p:sp>
        <p:nvSpPr>
          <p:cNvPr id="43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5868144" y="6492875"/>
            <a:ext cx="2133600" cy="365125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Слайд </a:t>
            </a:r>
            <a:fld id="{92B0D85C-DA9C-4C8C-955F-B81C8044DBC9}" type="slidenum">
              <a:rPr lang="ru-RU" smtClean="0">
                <a:solidFill>
                  <a:schemeClr val="tx1"/>
                </a:solidFill>
              </a:rPr>
              <a:pPr/>
              <a:t>13</a:t>
            </a:fld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177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5802114" y="2899776"/>
            <a:ext cx="3018358" cy="2381101"/>
          </a:xfrm>
          <a:prstGeom prst="roundRect">
            <a:avLst/>
          </a:prstGeom>
          <a:solidFill>
            <a:schemeClr val="accent3">
              <a:lumMod val="20000"/>
              <a:lumOff val="80000"/>
              <a:alpha val="2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" name="Группа 6"/>
          <p:cNvGrpSpPr/>
          <p:nvPr/>
        </p:nvGrpSpPr>
        <p:grpSpPr>
          <a:xfrm>
            <a:off x="5865249" y="3108353"/>
            <a:ext cx="2898067" cy="2006736"/>
            <a:chOff x="288032" y="2339335"/>
            <a:chExt cx="3203848" cy="2743200"/>
          </a:xfrm>
        </p:grpSpPr>
        <p:pic>
          <p:nvPicPr>
            <p:cNvPr id="8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32" y="2339335"/>
              <a:ext cx="3203848" cy="2743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 Box 6"/>
            <p:cNvSpPr txBox="1">
              <a:spLocks noChangeArrowheads="1"/>
            </p:cNvSpPr>
            <p:nvPr/>
          </p:nvSpPr>
          <p:spPr bwMode="auto">
            <a:xfrm>
              <a:off x="1018827" y="2922295"/>
              <a:ext cx="2209800" cy="10728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ru-RU" altLang="ru-RU" sz="2000" b="1" dirty="0" smtClean="0">
                  <a:solidFill>
                    <a:srgbClr val="000099"/>
                  </a:solidFill>
                </a:rPr>
                <a:t>Единый казначейский счет</a:t>
              </a:r>
              <a:endParaRPr lang="ru-RU" altLang="ru-RU" sz="2000" dirty="0"/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482396" y="1340768"/>
            <a:ext cx="1814389" cy="1224136"/>
            <a:chOff x="579215" y="4538278"/>
            <a:chExt cx="1904553" cy="1584176"/>
          </a:xfrm>
        </p:grpSpPr>
        <p:pic>
          <p:nvPicPr>
            <p:cNvPr id="11" name="Рисунок 20" descr="меншок.jp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215" y="4538278"/>
              <a:ext cx="1904553" cy="1584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ext Box 6"/>
            <p:cNvSpPr txBox="1">
              <a:spLocks noChangeArrowheads="1"/>
            </p:cNvSpPr>
            <p:nvPr/>
          </p:nvSpPr>
          <p:spPr bwMode="auto">
            <a:xfrm>
              <a:off x="780436" y="5188091"/>
              <a:ext cx="16002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ru-RU" altLang="ru-RU" b="1" dirty="0">
                  <a:solidFill>
                    <a:srgbClr val="000099"/>
                  </a:solidFill>
                </a:rPr>
                <a:t>Счет </a:t>
              </a:r>
              <a:r>
                <a:rPr lang="ru-RU" altLang="ru-RU" b="1" dirty="0" smtClean="0">
                  <a:solidFill>
                    <a:srgbClr val="000099"/>
                  </a:solidFill>
                </a:rPr>
                <a:t>ТОФК </a:t>
              </a:r>
              <a:endParaRPr lang="ru-RU" altLang="ru-RU" b="1" dirty="0">
                <a:solidFill>
                  <a:srgbClr val="000099"/>
                </a:solidFill>
              </a:endParaRPr>
            </a:p>
            <a:p>
              <a:pPr algn="ctr"/>
              <a:r>
                <a:rPr lang="ru-RU" altLang="ru-RU" b="1" dirty="0" smtClean="0">
                  <a:solidFill>
                    <a:srgbClr val="000099"/>
                  </a:solidFill>
                </a:rPr>
                <a:t>40302</a:t>
              </a:r>
              <a:endParaRPr lang="ru-RU" altLang="ru-RU" dirty="0"/>
            </a:p>
          </p:txBody>
        </p:sp>
      </p:grpSp>
      <p:sp>
        <p:nvSpPr>
          <p:cNvPr id="13" name="Стрелка вправо 12"/>
          <p:cNvSpPr/>
          <p:nvPr/>
        </p:nvSpPr>
        <p:spPr>
          <a:xfrm rot="20765513">
            <a:off x="2745255" y="4870290"/>
            <a:ext cx="2695377" cy="550341"/>
          </a:xfrm>
          <a:prstGeom prst="rightArrow">
            <a:avLst>
              <a:gd name="adj1" fmla="val 45979"/>
              <a:gd name="adj2" fmla="val 87162"/>
            </a:avLst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46000">
                <a:schemeClr val="accent3">
                  <a:lumMod val="40000"/>
                  <a:lumOff val="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2 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051,8 млрд.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рублей</a:t>
            </a:r>
          </a:p>
        </p:txBody>
      </p:sp>
      <p:sp>
        <p:nvSpPr>
          <p:cNvPr id="14" name="Стрелка вправо 13"/>
          <p:cNvSpPr/>
          <p:nvPr/>
        </p:nvSpPr>
        <p:spPr>
          <a:xfrm>
            <a:off x="2642636" y="3382714"/>
            <a:ext cx="2695377" cy="550341"/>
          </a:xfrm>
          <a:prstGeom prst="rightArrow">
            <a:avLst>
              <a:gd name="adj1" fmla="val 45979"/>
              <a:gd name="adj2" fmla="val 87162"/>
            </a:avLst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46000">
                <a:schemeClr val="accent3">
                  <a:lumMod val="40000"/>
                  <a:lumOff val="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6 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558,2 млрд.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рублей</a:t>
            </a:r>
          </a:p>
        </p:txBody>
      </p:sp>
      <p:sp>
        <p:nvSpPr>
          <p:cNvPr id="15" name="Стрелка вправо 14"/>
          <p:cNvSpPr/>
          <p:nvPr/>
        </p:nvSpPr>
        <p:spPr>
          <a:xfrm rot="958385">
            <a:off x="2666328" y="1856624"/>
            <a:ext cx="2695377" cy="550341"/>
          </a:xfrm>
          <a:prstGeom prst="rightArrow">
            <a:avLst>
              <a:gd name="adj1" fmla="val 45979"/>
              <a:gd name="adj2" fmla="val 87162"/>
            </a:avLst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46000">
                <a:schemeClr val="accent3">
                  <a:lumMod val="40000"/>
                  <a:lumOff val="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655,9 млрд.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рублей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084168" y="1484784"/>
            <a:ext cx="253513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Дополнительная среднедневная ликвидность 972,8 млрд.</a:t>
            </a:r>
            <a:r>
              <a:rPr lang="ru-RU" sz="14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рублей.</a:t>
            </a:r>
          </a:p>
        </p:txBody>
      </p:sp>
      <p:grpSp>
        <p:nvGrpSpPr>
          <p:cNvPr id="18" name="Группа 17"/>
          <p:cNvGrpSpPr/>
          <p:nvPr/>
        </p:nvGrpSpPr>
        <p:grpSpPr>
          <a:xfrm>
            <a:off x="410388" y="3006769"/>
            <a:ext cx="2057972" cy="1502349"/>
            <a:chOff x="579215" y="4538278"/>
            <a:chExt cx="1949785" cy="1584176"/>
          </a:xfrm>
        </p:grpSpPr>
        <p:pic>
          <p:nvPicPr>
            <p:cNvPr id="19" name="Рисунок 20" descr="меншок.jp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215" y="4538278"/>
              <a:ext cx="1904553" cy="1584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Text Box 6"/>
            <p:cNvSpPr txBox="1">
              <a:spLocks noChangeArrowheads="1"/>
            </p:cNvSpPr>
            <p:nvPr/>
          </p:nvSpPr>
          <p:spPr bwMode="auto">
            <a:xfrm>
              <a:off x="579215" y="5188091"/>
              <a:ext cx="1949785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ru-RU" altLang="ru-RU" b="1" dirty="0" smtClean="0">
                  <a:solidFill>
                    <a:srgbClr val="000099"/>
                  </a:solidFill>
                </a:rPr>
                <a:t>Счета МОУ ФК  </a:t>
              </a:r>
              <a:endParaRPr lang="ru-RU" altLang="ru-RU" b="1" dirty="0">
                <a:solidFill>
                  <a:srgbClr val="000099"/>
                </a:solidFill>
              </a:endParaRPr>
            </a:p>
            <a:p>
              <a:pPr algn="ctr"/>
              <a:r>
                <a:rPr lang="ru-RU" altLang="ru-RU" b="1" dirty="0" smtClean="0">
                  <a:solidFill>
                    <a:srgbClr val="000099"/>
                  </a:solidFill>
                </a:rPr>
                <a:t>40401, 40402, 40403</a:t>
              </a:r>
              <a:endParaRPr lang="ru-RU" altLang="ru-RU" dirty="0"/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554404" y="4797152"/>
            <a:ext cx="1814389" cy="1224136"/>
            <a:chOff x="579215" y="4538278"/>
            <a:chExt cx="1904553" cy="1584176"/>
          </a:xfrm>
        </p:grpSpPr>
        <p:pic>
          <p:nvPicPr>
            <p:cNvPr id="22" name="Рисунок 20" descr="меншок.jp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215" y="4538278"/>
              <a:ext cx="1904553" cy="1584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Text Box 6"/>
            <p:cNvSpPr txBox="1">
              <a:spLocks noChangeArrowheads="1"/>
            </p:cNvSpPr>
            <p:nvPr/>
          </p:nvSpPr>
          <p:spPr bwMode="auto">
            <a:xfrm>
              <a:off x="780436" y="5188091"/>
              <a:ext cx="16002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ru-RU" altLang="ru-RU" b="1" dirty="0">
                  <a:solidFill>
                    <a:srgbClr val="000099"/>
                  </a:solidFill>
                </a:rPr>
                <a:t>Счет </a:t>
              </a:r>
              <a:r>
                <a:rPr lang="ru-RU" altLang="ru-RU" b="1" dirty="0" smtClean="0">
                  <a:solidFill>
                    <a:srgbClr val="000099"/>
                  </a:solidFill>
                </a:rPr>
                <a:t>ТОФК </a:t>
              </a:r>
              <a:endParaRPr lang="ru-RU" altLang="ru-RU" b="1" dirty="0">
                <a:solidFill>
                  <a:srgbClr val="000099"/>
                </a:solidFill>
              </a:endParaRPr>
            </a:p>
            <a:p>
              <a:pPr algn="ctr"/>
              <a:r>
                <a:rPr lang="ru-RU" altLang="ru-RU" b="1" dirty="0" smtClean="0">
                  <a:solidFill>
                    <a:srgbClr val="000099"/>
                  </a:solidFill>
                </a:rPr>
                <a:t>40501</a:t>
              </a:r>
              <a:endParaRPr lang="ru-RU" altLang="ru-RU" dirty="0"/>
            </a:p>
          </p:txBody>
        </p:sp>
      </p:grpSp>
      <p:sp>
        <p:nvSpPr>
          <p:cNvPr id="2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5868144" y="6492875"/>
            <a:ext cx="2133600" cy="365125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Слайд </a:t>
            </a:r>
            <a:fld id="{92B0D85C-DA9C-4C8C-955F-B81C8044DBC9}" type="slidenum">
              <a:rPr lang="ru-RU" smtClean="0">
                <a:solidFill>
                  <a:schemeClr val="tx1"/>
                </a:solidFill>
              </a:rPr>
              <a:pPr/>
              <a:t>14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86614" y="188640"/>
            <a:ext cx="758311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Franklin Gothic Demi Cond" pitchFamily="34" charset="0"/>
              </a:rPr>
              <a:t>Осуществление операций по привлечению временно свободных </a:t>
            </a:r>
          </a:p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Franklin Gothic Demi Cond" pitchFamily="34" charset="0"/>
              </a:rPr>
              <a:t>внебюджетных средств</a:t>
            </a:r>
          </a:p>
        </p:txBody>
      </p:sp>
      <p:sp>
        <p:nvSpPr>
          <p:cNvPr id="26" name="Text Box 77"/>
          <p:cNvSpPr txBox="1">
            <a:spLocks noChangeArrowheads="1"/>
          </p:cNvSpPr>
          <p:nvPr/>
        </p:nvSpPr>
        <p:spPr bwMode="auto">
          <a:xfrm>
            <a:off x="5724128" y="1412776"/>
            <a:ext cx="207192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rgbClr val="FFFFFF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rgbClr val="FFFFFF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rgbClr val="FFFFFF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rgbClr val="FFFFFF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rgbClr val="FFFFFF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FFFFFF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FFFFFF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FFFFFF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FFFFFF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5400" dirty="0" smtClean="0">
                <a:solidFill>
                  <a:srgbClr val="A50021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741202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601216" y="18383"/>
            <a:ext cx="8003232" cy="962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Franklin Gothic Demi Cond" pitchFamily="34" charset="0"/>
              </a:rPr>
              <a:t>Сводная статистическая информация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Franklin Gothic Demi Cond" pitchFamily="34" charset="0"/>
              </a:rPr>
              <a:t>по управлению </a:t>
            </a:r>
          </a:p>
          <a:p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Franklin Gothic Demi Cond" pitchFamily="34" charset="0"/>
              </a:rPr>
              <a:t>временно свободными остатками на ЕКС за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Franklin Gothic Demi Cond" pitchFamily="34" charset="0"/>
              </a:rPr>
              <a:t>2008 - 2015 гг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Franklin Gothic Demi Cond" pitchFamily="34" charset="0"/>
              </a:rPr>
              <a:t>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370195" y="1412776"/>
            <a:ext cx="1188132" cy="705678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chilly" dir="t"/>
          </a:scene3d>
          <a:sp3d/>
        </p:spPr>
        <p:style>
          <a:lnRef idx="0">
            <a:scrgbClr r="0" g="0" b="0"/>
          </a:lnRef>
          <a:fillRef idx="1">
            <a:scrgbClr r="0" g="0" b="0"/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" name="Прямоугольник 9"/>
          <p:cNvSpPr/>
          <p:nvPr/>
        </p:nvSpPr>
        <p:spPr>
          <a:xfrm>
            <a:off x="4930035" y="2924944"/>
            <a:ext cx="1404156" cy="705678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chilly" dir="t"/>
          </a:scene3d>
          <a:sp3d/>
        </p:spPr>
        <p:style>
          <a:lnRef idx="0">
            <a:scrgbClr r="0" g="0" b="0"/>
          </a:lnRef>
          <a:fillRef idx="1">
            <a:scrgbClr r="0" g="0" b="0"/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5868144" y="6492875"/>
            <a:ext cx="2133600" cy="365125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Слайд </a:t>
            </a:r>
            <a:fld id="{92B0D85C-DA9C-4C8C-955F-B81C8044DBC9}" type="slidenum">
              <a:rPr lang="ru-RU" smtClean="0">
                <a:solidFill>
                  <a:schemeClr val="tx1"/>
                </a:solidFill>
              </a:rPr>
              <a:pPr/>
              <a:t>15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306500" y="4406636"/>
            <a:ext cx="2520279" cy="1600438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rtlCol="0">
            <a:spAutoFit/>
          </a:bodyPr>
          <a:lstStyle/>
          <a:p>
            <a:r>
              <a:rPr lang="ru-RU" sz="1400" i="1" u="sng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Справочно</a:t>
            </a:r>
            <a:r>
              <a:rPr lang="ru-RU" sz="1400" i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ru-RU" sz="1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 от размещения</a:t>
            </a:r>
          </a:p>
          <a:p>
            <a:pPr algn="just"/>
            <a:r>
              <a:rPr lang="ru-RU" sz="1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временно свободных средств в 2015 году в 2,2 раза превышают ассигнования по главе 100 «Федеральное казначейство»</a:t>
            </a:r>
            <a:endParaRPr lang="ru-RU" sz="14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Левая круглая скобка 14"/>
          <p:cNvSpPr/>
          <p:nvPr/>
        </p:nvSpPr>
        <p:spPr>
          <a:xfrm rot="16200000">
            <a:off x="2168891" y="1097899"/>
            <a:ext cx="341721" cy="4320480"/>
          </a:xfrm>
          <a:prstGeom prst="leftBracket">
            <a:avLst>
              <a:gd name="adj" fmla="val 38291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18" name="TextBox 1"/>
          <p:cNvSpPr txBox="1"/>
          <p:nvPr/>
        </p:nvSpPr>
        <p:spPr>
          <a:xfrm>
            <a:off x="457200" y="3068960"/>
            <a:ext cx="3682752" cy="438159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 smtClean="0"/>
              <a:t>Всего размещено </a:t>
            </a:r>
            <a:r>
              <a:rPr lang="ru-RU" sz="1600" b="1" dirty="0" smtClean="0">
                <a:solidFill>
                  <a:srgbClr val="C00000"/>
                </a:solidFill>
              </a:rPr>
              <a:t>-</a:t>
            </a:r>
            <a:r>
              <a:rPr lang="en-US" sz="1600" b="1" dirty="0" smtClean="0">
                <a:solidFill>
                  <a:srgbClr val="C00000"/>
                </a:solidFill>
              </a:rPr>
              <a:t>  </a:t>
            </a:r>
            <a:r>
              <a:rPr lang="ru-RU" sz="1600" b="1" dirty="0" smtClean="0">
                <a:solidFill>
                  <a:srgbClr val="C00000"/>
                </a:solidFill>
              </a:rPr>
              <a:t>52 162,16 млрд. руб.</a:t>
            </a:r>
            <a:endParaRPr lang="ru-RU" sz="1600" b="1" dirty="0">
              <a:solidFill>
                <a:srgbClr val="C00000"/>
              </a:solidFill>
            </a:endParaRPr>
          </a:p>
        </p:txBody>
      </p:sp>
      <p:sp>
        <p:nvSpPr>
          <p:cNvPr id="19" name="Левая круглая скобка 18"/>
          <p:cNvSpPr/>
          <p:nvPr/>
        </p:nvSpPr>
        <p:spPr>
          <a:xfrm rot="16200000">
            <a:off x="6732243" y="1196754"/>
            <a:ext cx="360038" cy="4104454"/>
          </a:xfrm>
          <a:prstGeom prst="leftBracket">
            <a:avLst>
              <a:gd name="adj" fmla="val 38291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21" name="TextBox 1"/>
          <p:cNvSpPr txBox="1"/>
          <p:nvPr/>
        </p:nvSpPr>
        <p:spPr>
          <a:xfrm>
            <a:off x="5292080" y="3058702"/>
            <a:ext cx="3168352" cy="438159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 smtClean="0"/>
              <a:t>Всего доходов </a:t>
            </a:r>
            <a:r>
              <a:rPr lang="ru-RU" sz="1600" b="1" dirty="0" smtClean="0">
                <a:solidFill>
                  <a:srgbClr val="C00000"/>
                </a:solidFill>
              </a:rPr>
              <a:t>- 236,87 млрд. руб.</a:t>
            </a:r>
            <a:endParaRPr lang="ru-RU" sz="1600" b="1" dirty="0">
              <a:solidFill>
                <a:srgbClr val="C00000"/>
              </a:solidFill>
            </a:endParaRPr>
          </a:p>
        </p:txBody>
      </p:sp>
      <p:graphicFrame>
        <p:nvGraphicFramePr>
          <p:cNvPr id="24" name="Диаграмма 2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80735823"/>
              </p:ext>
            </p:extLst>
          </p:nvPr>
        </p:nvGraphicFramePr>
        <p:xfrm>
          <a:off x="4572000" y="980728"/>
          <a:ext cx="4596363" cy="2160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5" name="Диаграмма 2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35553005"/>
              </p:ext>
            </p:extLst>
          </p:nvPr>
        </p:nvGraphicFramePr>
        <p:xfrm>
          <a:off x="130631" y="873935"/>
          <a:ext cx="4459046" cy="23579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6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65353427"/>
              </p:ext>
            </p:extLst>
          </p:nvPr>
        </p:nvGraphicFramePr>
        <p:xfrm>
          <a:off x="-195240" y="3551422"/>
          <a:ext cx="5681067" cy="29374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7" name="Левая круглая скобка 26"/>
          <p:cNvSpPr/>
          <p:nvPr/>
        </p:nvSpPr>
        <p:spPr>
          <a:xfrm rot="16200000">
            <a:off x="2384917" y="2929444"/>
            <a:ext cx="341721" cy="4896545"/>
          </a:xfrm>
          <a:prstGeom prst="leftBracket">
            <a:avLst>
              <a:gd name="adj" fmla="val 38291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28" name="TextBox 1"/>
          <p:cNvSpPr txBox="1"/>
          <p:nvPr/>
        </p:nvSpPr>
        <p:spPr>
          <a:xfrm>
            <a:off x="862773" y="5206857"/>
            <a:ext cx="3682752" cy="341721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 smtClean="0"/>
              <a:t>Всего доходов </a:t>
            </a:r>
            <a:r>
              <a:rPr lang="ru-RU" sz="1600" b="1" dirty="0" smtClean="0">
                <a:solidFill>
                  <a:srgbClr val="C00000"/>
                </a:solidFill>
              </a:rPr>
              <a:t>-</a:t>
            </a:r>
            <a:r>
              <a:rPr lang="en-US" sz="1600" b="1" dirty="0" smtClean="0">
                <a:solidFill>
                  <a:srgbClr val="C00000"/>
                </a:solidFill>
              </a:rPr>
              <a:t>  </a:t>
            </a:r>
            <a:r>
              <a:rPr lang="ru-RU" sz="1600" b="1" dirty="0" smtClean="0">
                <a:solidFill>
                  <a:srgbClr val="C00000"/>
                </a:solidFill>
              </a:rPr>
              <a:t>75,11 млрд. руб.</a:t>
            </a:r>
            <a:endParaRPr lang="ru-RU" sz="1600" b="1" dirty="0">
              <a:solidFill>
                <a:srgbClr val="C00000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  <a14:imgEffect>
                      <a14:brightnessContrast contrast="7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9677" y="4052695"/>
            <a:ext cx="2420111" cy="2420111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56087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480" y="142852"/>
            <a:ext cx="5786478" cy="785818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Franklin Gothic Demi Cond" pitchFamily="34" charset="0"/>
              </a:rPr>
              <a:t>Инструменты  управления ликвидностью ЕКС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1394958"/>
              </p:ext>
            </p:extLst>
          </p:nvPr>
        </p:nvGraphicFramePr>
        <p:xfrm>
          <a:off x="-408660" y="1585577"/>
          <a:ext cx="6396526" cy="44357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5868144" y="6492875"/>
            <a:ext cx="2133600" cy="365125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Слайд </a:t>
            </a:r>
            <a:fld id="{92B0D85C-DA9C-4C8C-955F-B81C8044DBC9}" type="slidenum">
              <a:rPr lang="ru-RU" smtClean="0">
                <a:solidFill>
                  <a:schemeClr val="tx1"/>
                </a:solidFill>
              </a:rPr>
              <a:pPr/>
              <a:t>16</a:t>
            </a:fld>
            <a:endParaRPr lang="ru-RU" dirty="0">
              <a:solidFill>
                <a:schemeClr val="tx1"/>
              </a:solidFill>
            </a:endParaRPr>
          </a:p>
        </p:txBody>
      </p:sp>
      <p:grpSp>
        <p:nvGrpSpPr>
          <p:cNvPr id="12" name="Diagram group"/>
          <p:cNvGrpSpPr/>
          <p:nvPr/>
        </p:nvGrpSpPr>
        <p:grpSpPr>
          <a:xfrm>
            <a:off x="6660232" y="3861048"/>
            <a:ext cx="2143140" cy="2143140"/>
            <a:chOff x="3652267" y="348260"/>
            <a:chExt cx="2143140" cy="2143140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grpSp>
          <p:nvGrpSpPr>
            <p:cNvPr id="13" name="Группа 12"/>
            <p:cNvGrpSpPr/>
            <p:nvPr/>
          </p:nvGrpSpPr>
          <p:grpSpPr>
            <a:xfrm>
              <a:off x="3652267" y="348260"/>
              <a:ext cx="2143140" cy="2143140"/>
              <a:chOff x="3652267" y="348260"/>
              <a:chExt cx="2143140" cy="2143140"/>
            </a:xfrm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</p:grpSpPr>
          <p:sp>
            <p:nvSpPr>
              <p:cNvPr id="14" name="Скругленный прямоугольник 13"/>
              <p:cNvSpPr/>
              <p:nvPr/>
            </p:nvSpPr>
            <p:spPr>
              <a:xfrm>
                <a:off x="3652267" y="348260"/>
                <a:ext cx="2143140" cy="2143140"/>
              </a:xfrm>
              <a:prstGeom prst="roundRect">
                <a:avLst/>
              </a:prstGeom>
              <a:blipFill rotWithShape="0">
                <a:blip r:embed="rId7" cstate="print"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  <a:lum bright="15000"/>
                </a:blip>
                <a:stretch>
                  <a:fillRect/>
                </a:stretch>
              </a:blip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  <a:sp3d>
                <a:bevelT w="190500" h="38100"/>
              </a:sp3d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alpha val="90000"/>
                  <a:hueOff val="0"/>
                  <a:satOff val="0"/>
                  <a:lumOff val="0"/>
                  <a:alphaOff val="-13333"/>
                </a:schemeClr>
              </a:effectRef>
              <a:fontRef idx="minor">
                <a:schemeClr val="lt1"/>
              </a:fontRef>
            </p:style>
          </p:sp>
          <p:sp>
            <p:nvSpPr>
              <p:cNvPr id="15" name="Скругленный прямоугольник 4"/>
              <p:cNvSpPr/>
              <p:nvPr/>
            </p:nvSpPr>
            <p:spPr>
              <a:xfrm>
                <a:off x="3756886" y="452879"/>
                <a:ext cx="1933902" cy="1933902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91440" tIns="91440" rIns="91440" bIns="91440" numCol="1" spcCol="1270" anchor="ctr" anchorCtr="0">
                <a:noAutofit/>
              </a:bodyPr>
              <a:lstStyle/>
              <a:p>
                <a:pPr lvl="0"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2000" b="1" dirty="0">
                    <a:solidFill>
                      <a:schemeClr val="accent5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РЕПО</a:t>
                </a:r>
              </a:p>
              <a:p>
                <a:pPr lvl="0"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2000" b="1" dirty="0">
                    <a:solidFill>
                      <a:schemeClr val="accent5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С ОФЗ</a:t>
                </a:r>
              </a:p>
              <a:p>
                <a:pPr lvl="0"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2000" b="1" dirty="0">
                    <a:solidFill>
                      <a:schemeClr val="accent5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более 1 дня</a:t>
                </a:r>
              </a:p>
            </p:txBody>
          </p:sp>
        </p:grpSp>
      </p:grpSp>
      <p:grpSp>
        <p:nvGrpSpPr>
          <p:cNvPr id="20" name="Группа 19"/>
          <p:cNvGrpSpPr/>
          <p:nvPr/>
        </p:nvGrpSpPr>
        <p:grpSpPr>
          <a:xfrm rot="10800000">
            <a:off x="5580112" y="3356992"/>
            <a:ext cx="577775" cy="576064"/>
            <a:chOff x="4786313" y="3068960"/>
            <a:chExt cx="357190" cy="285752"/>
          </a:xfrm>
        </p:grpSpPr>
        <p:sp>
          <p:nvSpPr>
            <p:cNvPr id="21" name="Нашивка 20"/>
            <p:cNvSpPr/>
            <p:nvPr/>
          </p:nvSpPr>
          <p:spPr bwMode="auto">
            <a:xfrm rot="10800000">
              <a:off x="4933283" y="3068960"/>
              <a:ext cx="210220" cy="285752"/>
            </a:xfrm>
            <a:prstGeom prst="chevron">
              <a:avLst>
                <a:gd name="adj" fmla="val 62310"/>
              </a:avLst>
            </a:prstGeom>
            <a:solidFill>
              <a:schemeClr val="accent2">
                <a:lumMod val="75000"/>
                <a:alpha val="50000"/>
              </a:schemeClr>
            </a:solidFill>
          </p:spPr>
          <p:style>
            <a:lnRef idx="0">
              <a:schemeClr val="accent1">
                <a:shade val="9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shade val="9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shade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Нашивка 21"/>
            <p:cNvSpPr/>
            <p:nvPr/>
          </p:nvSpPr>
          <p:spPr bwMode="auto">
            <a:xfrm rot="10800000">
              <a:off x="4786313" y="3068960"/>
              <a:ext cx="210220" cy="285752"/>
            </a:xfrm>
            <a:prstGeom prst="chevron">
              <a:avLst>
                <a:gd name="adj" fmla="val 62310"/>
              </a:avLst>
            </a:prstGeom>
            <a:solidFill>
              <a:schemeClr val="accent2">
                <a:lumMod val="60000"/>
                <a:lumOff val="40000"/>
                <a:alpha val="50000"/>
              </a:schemeClr>
            </a:solidFill>
          </p:spPr>
          <p:style>
            <a:lnRef idx="0">
              <a:schemeClr val="accent1">
                <a:shade val="90000"/>
                <a:hueOff val="375112"/>
                <a:satOff val="-6927"/>
                <a:lumOff val="32127"/>
                <a:alphaOff val="0"/>
              </a:schemeClr>
            </a:lnRef>
            <a:fillRef idx="3">
              <a:schemeClr val="accent1">
                <a:shade val="90000"/>
                <a:hueOff val="375112"/>
                <a:satOff val="-6927"/>
                <a:lumOff val="32127"/>
                <a:alphaOff val="0"/>
              </a:schemeClr>
            </a:fillRef>
            <a:effectRef idx="3">
              <a:schemeClr val="accent1">
                <a:shade val="90000"/>
                <a:hueOff val="375112"/>
                <a:satOff val="-6927"/>
                <a:lumOff val="32127"/>
                <a:alphaOff val="0"/>
              </a:schemeClr>
            </a:effectRef>
            <a:fontRef idx="minor">
              <a:schemeClr val="lt1"/>
            </a:fontRef>
          </p:style>
        </p:sp>
      </p:grpSp>
      <p:sp>
        <p:nvSpPr>
          <p:cNvPr id="23" name="Прямоугольник 22"/>
          <p:cNvSpPr/>
          <p:nvPr/>
        </p:nvSpPr>
        <p:spPr>
          <a:xfrm rot="16200000">
            <a:off x="4325489" y="3686545"/>
            <a:ext cx="3960438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ln w="50800"/>
                <a:solidFill>
                  <a:schemeClr val="accent3">
                    <a:lumMod val="50000"/>
                  </a:schemeClr>
                </a:solidFill>
              </a:rPr>
              <a:t> ПЕРСПЕКТИВА</a:t>
            </a:r>
            <a:endParaRPr lang="ru-RU" b="1" dirty="0">
              <a:ln w="50800"/>
              <a:solidFill>
                <a:schemeClr val="accent3">
                  <a:lumMod val="50000"/>
                </a:schemeClr>
              </a:solidFill>
              <a:latin typeface="+mn-lt"/>
            </a:endParaRPr>
          </a:p>
        </p:txBody>
      </p:sp>
      <p:grpSp>
        <p:nvGrpSpPr>
          <p:cNvPr id="24" name="Diagram group"/>
          <p:cNvGrpSpPr/>
          <p:nvPr/>
        </p:nvGrpSpPr>
        <p:grpSpPr>
          <a:xfrm>
            <a:off x="6660232" y="1412776"/>
            <a:ext cx="2143140" cy="2143140"/>
            <a:chOff x="3652267" y="348260"/>
            <a:chExt cx="2143140" cy="2143140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grpSp>
          <p:nvGrpSpPr>
            <p:cNvPr id="25" name="Группа 12"/>
            <p:cNvGrpSpPr/>
            <p:nvPr/>
          </p:nvGrpSpPr>
          <p:grpSpPr>
            <a:xfrm>
              <a:off x="3652267" y="348260"/>
              <a:ext cx="2143140" cy="2143140"/>
              <a:chOff x="3652267" y="348260"/>
              <a:chExt cx="2143140" cy="2143140"/>
            </a:xfrm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</p:grpSpPr>
          <p:sp>
            <p:nvSpPr>
              <p:cNvPr id="26" name="Скругленный прямоугольник 25"/>
              <p:cNvSpPr/>
              <p:nvPr/>
            </p:nvSpPr>
            <p:spPr>
              <a:xfrm>
                <a:off x="3652267" y="348260"/>
                <a:ext cx="2143140" cy="2143140"/>
              </a:xfrm>
              <a:prstGeom prst="roundRect">
                <a:avLst/>
              </a:prstGeom>
              <a:blipFill rotWithShape="0">
                <a:blip r:embed="rId7" cstate="print"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  <a:lum bright="15000"/>
                </a:blip>
                <a:stretch>
                  <a:fillRect/>
                </a:stretch>
              </a:blip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  <a:sp3d>
                <a:bevelT w="190500" h="38100"/>
              </a:sp3d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alpha val="90000"/>
                  <a:hueOff val="0"/>
                  <a:satOff val="0"/>
                  <a:lumOff val="0"/>
                  <a:alphaOff val="-13333"/>
                </a:schemeClr>
              </a:effectRef>
              <a:fontRef idx="minor">
                <a:schemeClr val="lt1"/>
              </a:fontRef>
            </p:style>
          </p:sp>
          <p:sp>
            <p:nvSpPr>
              <p:cNvPr id="27" name="Скругленный прямоугольник 4"/>
              <p:cNvSpPr/>
              <p:nvPr/>
            </p:nvSpPr>
            <p:spPr>
              <a:xfrm>
                <a:off x="3756886" y="452879"/>
                <a:ext cx="1933902" cy="1933902"/>
              </a:xfrm>
              <a:prstGeom prst="rect">
                <a:avLst/>
              </a:prstGeom>
              <a:sp3d>
                <a:bevelT/>
              </a:sp3d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91440" tIns="91440" rIns="91440" bIns="91440" numCol="1" spcCol="1270" anchor="ctr" anchorCtr="0">
                <a:noAutofit/>
              </a:bodyPr>
              <a:lstStyle/>
              <a:p>
                <a:pPr lvl="0" algn="ctr"/>
                <a:r>
                  <a:rPr lang="ru-RU" sz="2000" b="1" dirty="0" smtClean="0">
                    <a:solidFill>
                      <a:schemeClr val="accent5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Краткосрочные заимствования</a:t>
                </a:r>
              </a:p>
            </p:txBody>
          </p:sp>
        </p:grpSp>
      </p:grpSp>
      <p:sp>
        <p:nvSpPr>
          <p:cNvPr id="28" name="TextBox 1"/>
          <p:cNvSpPr txBox="1"/>
          <p:nvPr/>
        </p:nvSpPr>
        <p:spPr>
          <a:xfrm>
            <a:off x="2024019" y="6005509"/>
            <a:ext cx="789288" cy="438159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 smtClean="0"/>
              <a:t>Новации 2015 г.</a:t>
            </a:r>
            <a:endParaRPr lang="ru-RU" sz="1600" b="1" dirty="0"/>
          </a:p>
        </p:txBody>
      </p:sp>
      <p:sp>
        <p:nvSpPr>
          <p:cNvPr id="29" name="TextBox 1"/>
          <p:cNvSpPr txBox="1"/>
          <p:nvPr/>
        </p:nvSpPr>
        <p:spPr>
          <a:xfrm>
            <a:off x="2486568" y="1261954"/>
            <a:ext cx="789288" cy="438159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 smtClean="0"/>
              <a:t>2014 г. </a:t>
            </a:r>
            <a:endParaRPr lang="ru-RU" sz="1600" b="1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437043" y="3789040"/>
            <a:ext cx="4752528" cy="2520280"/>
          </a:xfrm>
          <a:prstGeom prst="rect">
            <a:avLst/>
          </a:prstGeom>
          <a:noFill/>
          <a:ln w="28575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4838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/>
        </p:nvSpPr>
        <p:spPr>
          <a:xfrm>
            <a:off x="832048" y="116632"/>
            <a:ext cx="7772400" cy="8031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Franklin Gothic Demi Cond" pitchFamily="34" charset="0"/>
              </a:rPr>
              <a:t>Процедура размещения средств на банковских депозитах</a:t>
            </a:r>
            <a:endParaRPr lang="fr-FR" sz="2000" dirty="0">
              <a:solidFill>
                <a:schemeClr val="accent2">
                  <a:lumMod val="50000"/>
                </a:schemeClr>
              </a:solidFill>
              <a:latin typeface="Franklin Gothic Demi Cond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5867400" y="6492875"/>
            <a:ext cx="21336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chemeClr val="tx1"/>
                </a:solidFill>
              </a:rPr>
              <a:t>Слайд </a:t>
            </a:r>
            <a:fld id="{2831C94D-EB48-42ED-8F4B-F2404A5CD8E0}" type="slidenum">
              <a:rPr lang="ru-RU">
                <a:solidFill>
                  <a:schemeClr val="tx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35496" y="4077072"/>
            <a:ext cx="171448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>
                <a:srgbClr val="C00000"/>
              </a:buClr>
            </a:pPr>
            <a:r>
              <a:rPr lang="ru-RU" sz="1400" b="1" i="1" dirty="0" err="1" smtClean="0"/>
              <a:t>Справочно</a:t>
            </a:r>
            <a:r>
              <a:rPr lang="ru-RU" sz="1400" b="1" i="1" dirty="0" smtClean="0"/>
              <a:t>:</a:t>
            </a:r>
            <a:endParaRPr lang="fr-FR" sz="1200" i="1" dirty="0"/>
          </a:p>
        </p:txBody>
      </p:sp>
      <p:graphicFrame>
        <p:nvGraphicFramePr>
          <p:cNvPr id="18" name="Диаграмма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03116301"/>
              </p:ext>
            </p:extLst>
          </p:nvPr>
        </p:nvGraphicFramePr>
        <p:xfrm>
          <a:off x="3563888" y="3861048"/>
          <a:ext cx="5400601" cy="26642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9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9283162"/>
              </p:ext>
            </p:extLst>
          </p:nvPr>
        </p:nvGraphicFramePr>
        <p:xfrm>
          <a:off x="296893" y="4602915"/>
          <a:ext cx="2784789" cy="158902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533652"/>
                <a:gridCol w="1251137"/>
              </a:tblGrid>
              <a:tr h="836330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размещения</a:t>
                      </a:r>
                      <a:endParaRPr lang="ru-RU" sz="14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доходов</a:t>
                      </a:r>
                      <a:endParaRPr lang="ru-RU" sz="14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75269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12 923,65 млрд. руб.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i="1" kern="1200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1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68,53</a:t>
                      </a:r>
                      <a:r>
                        <a:rPr lang="ru-RU" sz="1200" b="1" i="1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млрд. руб.</a:t>
                      </a:r>
                      <a:endParaRPr lang="ru-RU" sz="1200" b="1" i="1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noFill/>
                  </a:tcPr>
                </a:tc>
              </a:tr>
            </a:tbl>
          </a:graphicData>
        </a:graphic>
      </p:graphicFrame>
      <p:graphicFrame>
        <p:nvGraphicFramePr>
          <p:cNvPr id="20" name="Diagramme 3"/>
          <p:cNvGraphicFramePr/>
          <p:nvPr>
            <p:extLst>
              <p:ext uri="{D42A27DB-BD31-4B8C-83A1-F6EECF244321}">
                <p14:modId xmlns:p14="http://schemas.microsoft.com/office/powerpoint/2010/main" val="1878377971"/>
              </p:ext>
            </p:extLst>
          </p:nvPr>
        </p:nvGraphicFramePr>
        <p:xfrm>
          <a:off x="722516" y="476672"/>
          <a:ext cx="8421484" cy="3643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60171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457200" y="18383"/>
            <a:ext cx="8229600" cy="962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Franklin Gothic Demi Cond" pitchFamily="34" charset="0"/>
              </a:rPr>
              <a:t>Схема проведения операций покупки (продажи) </a:t>
            </a:r>
            <a:endParaRPr lang="ru-RU" sz="2000" dirty="0" smtClean="0">
              <a:solidFill>
                <a:schemeClr val="accent2">
                  <a:lumMod val="50000"/>
                </a:schemeClr>
              </a:solidFill>
              <a:latin typeface="Franklin Gothic Demi Cond" pitchFamily="34" charset="0"/>
            </a:endParaRPr>
          </a:p>
          <a:p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Franklin Gothic Demi Cond" pitchFamily="34" charset="0"/>
              </a:rPr>
              <a:t>ценных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Franklin Gothic Demi Cond" pitchFamily="34" charset="0"/>
              </a:rPr>
              <a:t>бумаг по сделкам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  <a:latin typeface="Franklin Gothic Demi Cond" pitchFamily="34" charset="0"/>
              </a:rPr>
              <a:t>репо</a:t>
            </a:r>
            <a:endParaRPr lang="ru-RU" sz="2000" dirty="0">
              <a:solidFill>
                <a:schemeClr val="accent2">
                  <a:lumMod val="50000"/>
                </a:schemeClr>
              </a:solidFill>
              <a:latin typeface="Franklin Gothic Demi Cond" pitchFamily="34" charset="0"/>
            </a:endParaRPr>
          </a:p>
        </p:txBody>
      </p:sp>
      <p:grpSp>
        <p:nvGrpSpPr>
          <p:cNvPr id="6" name="Группа 3"/>
          <p:cNvGrpSpPr/>
          <p:nvPr/>
        </p:nvGrpSpPr>
        <p:grpSpPr>
          <a:xfrm>
            <a:off x="3071802" y="1428736"/>
            <a:ext cx="2857520" cy="1785950"/>
            <a:chOff x="733018" y="390100"/>
            <a:chExt cx="1844058" cy="1577489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7" name="Скругленный прямоугольник 6"/>
            <p:cNvSpPr/>
            <p:nvPr/>
          </p:nvSpPr>
          <p:spPr>
            <a:xfrm rot="16200000">
              <a:off x="866302" y="256816"/>
              <a:ext cx="1577489" cy="1844057"/>
            </a:xfrm>
            <a:prstGeom prst="roundRect">
              <a:avLst/>
            </a:prstGeom>
            <a:blipFill rotWithShape="0">
              <a:blip r:embed="rId2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lum bright="10000"/>
              </a:blip>
              <a:stretch>
                <a:fillRect/>
              </a:stretch>
            </a:blipFill>
            <a:ln>
              <a:solidFill>
                <a:schemeClr val="bg2">
                  <a:lumMod val="75000"/>
                </a:schemeClr>
              </a:solidFill>
            </a:ln>
            <a:sp3d z="-300000" contourW="19050" prstMaterial="metal">
              <a:bevelT w="88900" h="203200"/>
              <a:bevelB w="165100" h="254000"/>
            </a:sp3d>
          </p:spPr>
          <p:style>
            <a:lnRef idx="0">
              <a:scrgbClr r="0" g="0" b="0"/>
            </a:lnRef>
            <a:fillRef idx="1">
              <a:scrgbClr r="0" g="0" b="0"/>
            </a:fillRef>
            <a:effectRef idx="1">
              <a:schemeClr val="accent2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Скругленный прямоугольник 4"/>
            <p:cNvSpPr/>
            <p:nvPr/>
          </p:nvSpPr>
          <p:spPr>
            <a:xfrm rot="21600000">
              <a:off x="810040" y="467120"/>
              <a:ext cx="1767036" cy="1423447"/>
            </a:xfrm>
            <a:prstGeom prst="rect">
              <a:avLst/>
            </a:prstGeom>
            <a:sp3d z="-30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 lIns="68580" tIns="114300" rIns="102870" bIns="114300" spcCol="1270" anchor="ctr"/>
            <a:lstStyle/>
            <a:p>
              <a:pPr algn="ctr" defTabSz="800100">
                <a:lnSpc>
                  <a:spcPct val="90000"/>
                </a:lnSpc>
                <a:spcAft>
                  <a:spcPts val="0"/>
                </a:spcAft>
                <a:defRPr/>
              </a:pPr>
              <a:r>
                <a:rPr lang="ru-RU" b="1" dirty="0">
                  <a:ln w="50800"/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Торговый механизм</a:t>
              </a:r>
            </a:p>
            <a:p>
              <a:pPr algn="ctr" defTabSz="800100">
                <a:lnSpc>
                  <a:spcPct val="90000"/>
                </a:lnSpc>
                <a:spcAft>
                  <a:spcPts val="0"/>
                </a:spcAft>
                <a:defRPr/>
              </a:pPr>
              <a:r>
                <a:rPr lang="ru-RU" sz="1400" b="1" dirty="0">
                  <a:ln w="50800"/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(Биржевая площадка, внебиржевая площадка)</a:t>
              </a:r>
              <a:endParaRPr lang="fr-FR" sz="1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Прямоугольник 8"/>
          <p:cNvSpPr/>
          <p:nvPr/>
        </p:nvSpPr>
        <p:spPr>
          <a:xfrm>
            <a:off x="285720" y="1714488"/>
            <a:ext cx="2143140" cy="1214446"/>
          </a:xfrm>
          <a:prstGeom prst="rect">
            <a:avLst/>
          </a:prstGeom>
          <a:blipFill rotWithShape="0"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  <a:ln>
            <a:solidFill>
              <a:schemeClr val="accent2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Казначейство России</a:t>
            </a:r>
          </a:p>
        </p:txBody>
      </p:sp>
      <p:grpSp>
        <p:nvGrpSpPr>
          <p:cNvPr id="10" name="Группа 6"/>
          <p:cNvGrpSpPr/>
          <p:nvPr/>
        </p:nvGrpSpPr>
        <p:grpSpPr>
          <a:xfrm>
            <a:off x="6572264" y="1643050"/>
            <a:ext cx="2143140" cy="1214446"/>
            <a:chOff x="1511681" y="1674040"/>
            <a:chExt cx="2355763" cy="1177881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1" name="Прямоугольник 10"/>
            <p:cNvSpPr/>
            <p:nvPr/>
          </p:nvSpPr>
          <p:spPr>
            <a:xfrm>
              <a:off x="1511681" y="1674040"/>
              <a:ext cx="2355763" cy="1177881"/>
            </a:xfrm>
            <a:prstGeom prst="rect">
              <a:avLst/>
            </a:prstGeom>
            <a:blipFill rotWithShape="0">
              <a:blip r:embed="rId4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lum bright="10000"/>
              </a:blip>
              <a:stretch>
                <a:fillRect/>
              </a:stretch>
            </a:blipFill>
            <a:ln>
              <a:solidFill>
                <a:schemeClr val="accent2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>
                <a:defRPr/>
              </a:pPr>
              <a:endPara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>
                <a:defRPr/>
              </a:pPr>
              <a:r>
                <a:rPr lang="ru-RU" b="1" dirty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Кредитные организации</a:t>
              </a: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1511681" y="1674040"/>
              <a:ext cx="2355763" cy="1177881"/>
            </a:xfrm>
            <a:prstGeom prst="rect">
              <a:avLst/>
            </a:prstGeom>
            <a:ln>
              <a:solidFill>
                <a:schemeClr val="accent2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40640" tIns="40640" rIns="40640" bIns="40640" spcCol="1270" anchor="ctr"/>
            <a:lstStyle/>
            <a:p>
              <a:pPr algn="ctr" defTabSz="28448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6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" name="Группа 30"/>
          <p:cNvGrpSpPr>
            <a:grpSpLocks/>
          </p:cNvGrpSpPr>
          <p:nvPr/>
        </p:nvGrpSpPr>
        <p:grpSpPr bwMode="auto">
          <a:xfrm>
            <a:off x="357188" y="4214813"/>
            <a:ext cx="1785937" cy="1928812"/>
            <a:chOff x="7000892" y="3929066"/>
            <a:chExt cx="1928826" cy="2071702"/>
          </a:xfrm>
        </p:grpSpPr>
        <p:grpSp>
          <p:nvGrpSpPr>
            <p:cNvPr id="14" name="Группа 12"/>
            <p:cNvGrpSpPr/>
            <p:nvPr/>
          </p:nvGrpSpPr>
          <p:grpSpPr>
            <a:xfrm>
              <a:off x="7072330" y="4000504"/>
              <a:ext cx="1785950" cy="1000132"/>
              <a:chOff x="2236135" y="3494733"/>
              <a:chExt cx="1486792" cy="966415"/>
            </a:xfrm>
            <a:scene3d>
              <a:camera prst="orthographicFront"/>
              <a:lightRig rig="flat" dir="t"/>
            </a:scene3d>
          </p:grpSpPr>
          <p:sp>
            <p:nvSpPr>
              <p:cNvPr id="19" name="Скругленный прямоугольник 18"/>
              <p:cNvSpPr/>
              <p:nvPr/>
            </p:nvSpPr>
            <p:spPr>
              <a:xfrm>
                <a:off x="2236135" y="3494733"/>
                <a:ext cx="1486792" cy="966415"/>
              </a:xfrm>
              <a:prstGeom prst="roundRect">
                <a:avLst/>
              </a:prstGeom>
              <a:blipFill rotWithShape="0">
                <a:blip r:embed="rId5" cstate="print">
                  <a:duotone>
                    <a:prstClr val="black"/>
                    <a:schemeClr val="tx2">
                      <a:tint val="45000"/>
                      <a:satMod val="400000"/>
                    </a:schemeClr>
                  </a:duotone>
                  <a:lum bright="51000"/>
                </a:blip>
                <a:stretch>
                  <a:fillRect/>
                </a:stretch>
              </a:blipFill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0" name="Скругленный прямоугольник 4"/>
              <p:cNvSpPr/>
              <p:nvPr/>
            </p:nvSpPr>
            <p:spPr>
              <a:xfrm>
                <a:off x="2283311" y="3541909"/>
                <a:ext cx="1392440" cy="872063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110490" tIns="110490" rIns="110490" bIns="110490" spcCol="1270" anchor="ctr"/>
              <a:lstStyle/>
              <a:p>
                <a:pPr algn="ctr" defTabSz="128905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ru-RU" sz="1600" b="1" i="1" dirty="0">
                    <a:solidFill>
                      <a:schemeClr val="accent2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Минфин России</a:t>
                </a:r>
              </a:p>
            </p:txBody>
          </p:sp>
        </p:grpSp>
        <p:grpSp>
          <p:nvGrpSpPr>
            <p:cNvPr id="15" name="Группа 15"/>
            <p:cNvGrpSpPr>
              <a:grpSpLocks/>
            </p:cNvGrpSpPr>
            <p:nvPr/>
          </p:nvGrpSpPr>
          <p:grpSpPr bwMode="auto">
            <a:xfrm>
              <a:off x="7072330" y="5063144"/>
              <a:ext cx="1785950" cy="937624"/>
              <a:chOff x="2936918" y="1448"/>
              <a:chExt cx="2355763" cy="1177881"/>
            </a:xfrm>
          </p:grpSpPr>
          <p:sp>
            <p:nvSpPr>
              <p:cNvPr id="17" name="Скругленный прямоугольник 16"/>
              <p:cNvSpPr/>
              <p:nvPr/>
            </p:nvSpPr>
            <p:spPr>
              <a:xfrm>
                <a:off x="2936918" y="1448"/>
                <a:ext cx="2355763" cy="1177881"/>
              </a:xfrm>
              <a:prstGeom prst="roundRect">
                <a:avLst/>
              </a:prstGeom>
              <a:blipFill rotWithShape="0">
                <a:blip r:embed="rId6" cstate="print">
                  <a:duotone>
                    <a:schemeClr val="accent4">
                      <a:shade val="45000"/>
                      <a:satMod val="135000"/>
                    </a:schemeClr>
                    <a:prstClr val="white"/>
                  </a:duotone>
                  <a:lum bright="26000"/>
                </a:blip>
                <a:stretch>
                  <a:fillRect/>
                </a:stretch>
              </a:blip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algn="ctr">
                  <a:defRPr/>
                </a:pPr>
                <a:r>
                  <a:rPr lang="ru-RU" sz="1400" b="1" dirty="0">
                    <a:solidFill>
                      <a:schemeClr val="accent2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Центральный банк Российской Федерации</a:t>
                </a:r>
              </a:p>
            </p:txBody>
          </p:sp>
          <p:sp>
            <p:nvSpPr>
              <p:cNvPr id="18" name="Скругленный прямоугольник 4"/>
              <p:cNvSpPr/>
              <p:nvPr/>
            </p:nvSpPr>
            <p:spPr>
              <a:xfrm>
                <a:off x="2994209" y="59053"/>
                <a:ext cx="2241181" cy="106244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38735" tIns="38735" rIns="38735" bIns="38735" spcCol="1270" anchor="ctr"/>
              <a:lstStyle/>
              <a:p>
                <a:pPr algn="ctr" defTabSz="271145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endParaRPr lang="ru-RU" sz="1400" dirty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6" name="Прямоугольник 15"/>
            <p:cNvSpPr/>
            <p:nvPr/>
          </p:nvSpPr>
          <p:spPr>
            <a:xfrm>
              <a:off x="7000892" y="3929066"/>
              <a:ext cx="1928826" cy="2071702"/>
            </a:xfrm>
            <a:prstGeom prst="rect">
              <a:avLst/>
            </a:prstGeom>
            <a:noFill/>
            <a:ln cmpd="thickThin">
              <a:solidFill>
                <a:schemeClr val="accent2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1" name="Группа 101"/>
          <p:cNvGrpSpPr>
            <a:grpSpLocks/>
          </p:cNvGrpSpPr>
          <p:nvPr/>
        </p:nvGrpSpPr>
        <p:grpSpPr bwMode="auto">
          <a:xfrm>
            <a:off x="6072188" y="1857375"/>
            <a:ext cx="357187" cy="285750"/>
            <a:chOff x="3193638" y="2928934"/>
            <a:chExt cx="1613716" cy="1813147"/>
          </a:xfrm>
        </p:grpSpPr>
        <p:sp>
          <p:nvSpPr>
            <p:cNvPr id="22" name="Нашивка 21"/>
            <p:cNvSpPr/>
            <p:nvPr/>
          </p:nvSpPr>
          <p:spPr>
            <a:xfrm>
              <a:off x="3193638" y="2928934"/>
              <a:ext cx="949734" cy="1813147"/>
            </a:xfrm>
            <a:prstGeom prst="chevron">
              <a:avLst>
                <a:gd name="adj" fmla="val 62310"/>
              </a:avLst>
            </a:prstGeom>
            <a:solidFill>
              <a:schemeClr val="accent2">
                <a:lumMod val="75000"/>
                <a:alpha val="50000"/>
              </a:schemeClr>
            </a:solidFill>
          </p:spPr>
          <p:style>
            <a:lnRef idx="0">
              <a:schemeClr val="accent1">
                <a:shade val="9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shade val="9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shade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Нашивка 22"/>
            <p:cNvSpPr/>
            <p:nvPr/>
          </p:nvSpPr>
          <p:spPr>
            <a:xfrm>
              <a:off x="3857620" y="2928934"/>
              <a:ext cx="949734" cy="1813147"/>
            </a:xfrm>
            <a:prstGeom prst="chevron">
              <a:avLst>
                <a:gd name="adj" fmla="val 62310"/>
              </a:avLst>
            </a:prstGeom>
            <a:solidFill>
              <a:schemeClr val="accent2">
                <a:lumMod val="60000"/>
                <a:lumOff val="40000"/>
                <a:alpha val="50000"/>
              </a:schemeClr>
            </a:solidFill>
          </p:spPr>
          <p:style>
            <a:lnRef idx="0">
              <a:schemeClr val="accent1">
                <a:shade val="90000"/>
                <a:hueOff val="375112"/>
                <a:satOff val="-6927"/>
                <a:lumOff val="32127"/>
                <a:alphaOff val="0"/>
              </a:schemeClr>
            </a:lnRef>
            <a:fillRef idx="3">
              <a:schemeClr val="accent1">
                <a:shade val="90000"/>
                <a:hueOff val="375112"/>
                <a:satOff val="-6927"/>
                <a:lumOff val="32127"/>
                <a:alphaOff val="0"/>
              </a:schemeClr>
            </a:fillRef>
            <a:effectRef idx="3">
              <a:schemeClr val="accent1">
                <a:shade val="90000"/>
                <a:hueOff val="375112"/>
                <a:satOff val="-6927"/>
                <a:lumOff val="32127"/>
                <a:alphaOff val="0"/>
              </a:schemeClr>
            </a:effectRef>
            <a:fontRef idx="minor">
              <a:schemeClr val="lt1"/>
            </a:fontRef>
          </p:style>
        </p:sp>
      </p:grpSp>
      <p:grpSp>
        <p:nvGrpSpPr>
          <p:cNvPr id="24" name="Группа 101"/>
          <p:cNvGrpSpPr>
            <a:grpSpLocks/>
          </p:cNvGrpSpPr>
          <p:nvPr/>
        </p:nvGrpSpPr>
        <p:grpSpPr bwMode="auto">
          <a:xfrm rot="10800000">
            <a:off x="6072188" y="2428875"/>
            <a:ext cx="357187" cy="285750"/>
            <a:chOff x="3193638" y="2928934"/>
            <a:chExt cx="1613716" cy="1813147"/>
          </a:xfrm>
        </p:grpSpPr>
        <p:sp>
          <p:nvSpPr>
            <p:cNvPr id="25" name="Нашивка 24"/>
            <p:cNvSpPr/>
            <p:nvPr/>
          </p:nvSpPr>
          <p:spPr>
            <a:xfrm>
              <a:off x="3193638" y="2928934"/>
              <a:ext cx="949734" cy="1813147"/>
            </a:xfrm>
            <a:prstGeom prst="chevron">
              <a:avLst>
                <a:gd name="adj" fmla="val 62310"/>
              </a:avLst>
            </a:prstGeom>
            <a:solidFill>
              <a:schemeClr val="accent2">
                <a:lumMod val="75000"/>
                <a:alpha val="50000"/>
              </a:schemeClr>
            </a:solidFill>
          </p:spPr>
          <p:style>
            <a:lnRef idx="0">
              <a:schemeClr val="accent1">
                <a:shade val="9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shade val="9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shade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Нашивка 25"/>
            <p:cNvSpPr/>
            <p:nvPr/>
          </p:nvSpPr>
          <p:spPr>
            <a:xfrm>
              <a:off x="3857620" y="2928934"/>
              <a:ext cx="949734" cy="1813147"/>
            </a:xfrm>
            <a:prstGeom prst="chevron">
              <a:avLst>
                <a:gd name="adj" fmla="val 62310"/>
              </a:avLst>
            </a:prstGeom>
            <a:solidFill>
              <a:schemeClr val="accent2">
                <a:lumMod val="60000"/>
                <a:lumOff val="40000"/>
                <a:alpha val="50000"/>
              </a:schemeClr>
            </a:solidFill>
          </p:spPr>
          <p:style>
            <a:lnRef idx="0">
              <a:schemeClr val="accent1">
                <a:shade val="90000"/>
                <a:hueOff val="375112"/>
                <a:satOff val="-6927"/>
                <a:lumOff val="32127"/>
                <a:alphaOff val="0"/>
              </a:schemeClr>
            </a:lnRef>
            <a:fillRef idx="3">
              <a:schemeClr val="accent1">
                <a:shade val="90000"/>
                <a:hueOff val="375112"/>
                <a:satOff val="-6927"/>
                <a:lumOff val="32127"/>
                <a:alphaOff val="0"/>
              </a:schemeClr>
            </a:fillRef>
            <a:effectRef idx="3">
              <a:schemeClr val="accent1">
                <a:shade val="90000"/>
                <a:hueOff val="375112"/>
                <a:satOff val="-6927"/>
                <a:lumOff val="32127"/>
                <a:alphaOff val="0"/>
              </a:schemeClr>
            </a:effectRef>
            <a:fontRef idx="minor">
              <a:schemeClr val="lt1"/>
            </a:fontRef>
          </p:style>
        </p:sp>
      </p:grpSp>
      <p:grpSp>
        <p:nvGrpSpPr>
          <p:cNvPr id="27" name="Группа 101"/>
          <p:cNvGrpSpPr>
            <a:grpSpLocks/>
          </p:cNvGrpSpPr>
          <p:nvPr/>
        </p:nvGrpSpPr>
        <p:grpSpPr bwMode="auto">
          <a:xfrm>
            <a:off x="2571750" y="1928813"/>
            <a:ext cx="357188" cy="285750"/>
            <a:chOff x="3193638" y="2928934"/>
            <a:chExt cx="1613716" cy="1813147"/>
          </a:xfrm>
        </p:grpSpPr>
        <p:sp>
          <p:nvSpPr>
            <p:cNvPr id="28" name="Нашивка 27"/>
            <p:cNvSpPr/>
            <p:nvPr/>
          </p:nvSpPr>
          <p:spPr>
            <a:xfrm>
              <a:off x="3193638" y="2928934"/>
              <a:ext cx="949734" cy="1813147"/>
            </a:xfrm>
            <a:prstGeom prst="chevron">
              <a:avLst>
                <a:gd name="adj" fmla="val 62310"/>
              </a:avLst>
            </a:prstGeom>
            <a:solidFill>
              <a:schemeClr val="accent2">
                <a:lumMod val="75000"/>
                <a:alpha val="50000"/>
              </a:schemeClr>
            </a:solidFill>
          </p:spPr>
          <p:style>
            <a:lnRef idx="0">
              <a:schemeClr val="accent1">
                <a:shade val="9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shade val="9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shade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Нашивка 28"/>
            <p:cNvSpPr/>
            <p:nvPr/>
          </p:nvSpPr>
          <p:spPr>
            <a:xfrm>
              <a:off x="3857620" y="2928934"/>
              <a:ext cx="949734" cy="1813147"/>
            </a:xfrm>
            <a:prstGeom prst="chevron">
              <a:avLst>
                <a:gd name="adj" fmla="val 62310"/>
              </a:avLst>
            </a:prstGeom>
            <a:solidFill>
              <a:schemeClr val="accent2">
                <a:lumMod val="60000"/>
                <a:lumOff val="40000"/>
                <a:alpha val="50000"/>
              </a:schemeClr>
            </a:solidFill>
          </p:spPr>
          <p:style>
            <a:lnRef idx="0">
              <a:schemeClr val="accent1">
                <a:shade val="90000"/>
                <a:hueOff val="375112"/>
                <a:satOff val="-6927"/>
                <a:lumOff val="32127"/>
                <a:alphaOff val="0"/>
              </a:schemeClr>
            </a:lnRef>
            <a:fillRef idx="3">
              <a:schemeClr val="accent1">
                <a:shade val="90000"/>
                <a:hueOff val="375112"/>
                <a:satOff val="-6927"/>
                <a:lumOff val="32127"/>
                <a:alphaOff val="0"/>
              </a:schemeClr>
            </a:fillRef>
            <a:effectRef idx="3">
              <a:schemeClr val="accent1">
                <a:shade val="90000"/>
                <a:hueOff val="375112"/>
                <a:satOff val="-6927"/>
                <a:lumOff val="32127"/>
                <a:alphaOff val="0"/>
              </a:schemeClr>
            </a:effectRef>
            <a:fontRef idx="minor">
              <a:schemeClr val="lt1"/>
            </a:fontRef>
          </p:style>
        </p:sp>
      </p:grpSp>
      <p:grpSp>
        <p:nvGrpSpPr>
          <p:cNvPr id="30" name="Группа 101"/>
          <p:cNvGrpSpPr>
            <a:grpSpLocks/>
          </p:cNvGrpSpPr>
          <p:nvPr/>
        </p:nvGrpSpPr>
        <p:grpSpPr bwMode="auto">
          <a:xfrm rot="10800000">
            <a:off x="2571750" y="2500313"/>
            <a:ext cx="357188" cy="285750"/>
            <a:chOff x="3193638" y="2928934"/>
            <a:chExt cx="1613716" cy="1813147"/>
          </a:xfrm>
        </p:grpSpPr>
        <p:sp>
          <p:nvSpPr>
            <p:cNvPr id="31" name="Нашивка 30"/>
            <p:cNvSpPr/>
            <p:nvPr/>
          </p:nvSpPr>
          <p:spPr>
            <a:xfrm>
              <a:off x="3193638" y="2928934"/>
              <a:ext cx="949734" cy="1813147"/>
            </a:xfrm>
            <a:prstGeom prst="chevron">
              <a:avLst>
                <a:gd name="adj" fmla="val 62310"/>
              </a:avLst>
            </a:prstGeom>
            <a:solidFill>
              <a:schemeClr val="accent2">
                <a:lumMod val="75000"/>
                <a:alpha val="50000"/>
              </a:schemeClr>
            </a:solidFill>
          </p:spPr>
          <p:style>
            <a:lnRef idx="0">
              <a:schemeClr val="accent1">
                <a:shade val="9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shade val="9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shade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Нашивка 31"/>
            <p:cNvSpPr/>
            <p:nvPr/>
          </p:nvSpPr>
          <p:spPr>
            <a:xfrm>
              <a:off x="3857620" y="2928934"/>
              <a:ext cx="949734" cy="1813147"/>
            </a:xfrm>
            <a:prstGeom prst="chevron">
              <a:avLst>
                <a:gd name="adj" fmla="val 62310"/>
              </a:avLst>
            </a:prstGeom>
            <a:solidFill>
              <a:schemeClr val="accent2">
                <a:lumMod val="60000"/>
                <a:lumOff val="40000"/>
                <a:alpha val="50000"/>
              </a:schemeClr>
            </a:solidFill>
          </p:spPr>
          <p:style>
            <a:lnRef idx="0">
              <a:schemeClr val="accent1">
                <a:shade val="90000"/>
                <a:hueOff val="375112"/>
                <a:satOff val="-6927"/>
                <a:lumOff val="32127"/>
                <a:alphaOff val="0"/>
              </a:schemeClr>
            </a:lnRef>
            <a:fillRef idx="3">
              <a:schemeClr val="accent1">
                <a:shade val="90000"/>
                <a:hueOff val="375112"/>
                <a:satOff val="-6927"/>
                <a:lumOff val="32127"/>
                <a:alphaOff val="0"/>
              </a:schemeClr>
            </a:fillRef>
            <a:effectRef idx="3">
              <a:schemeClr val="accent1">
                <a:shade val="90000"/>
                <a:hueOff val="375112"/>
                <a:satOff val="-6927"/>
                <a:lumOff val="32127"/>
                <a:alphaOff val="0"/>
              </a:schemeClr>
            </a:effectRef>
            <a:fontRef idx="minor">
              <a:schemeClr val="lt1"/>
            </a:fontRef>
          </p:style>
        </p:sp>
      </p:grpSp>
      <p:grpSp>
        <p:nvGrpSpPr>
          <p:cNvPr id="33" name="Группа 101"/>
          <p:cNvGrpSpPr>
            <a:grpSpLocks/>
          </p:cNvGrpSpPr>
          <p:nvPr/>
        </p:nvGrpSpPr>
        <p:grpSpPr bwMode="auto">
          <a:xfrm rot="5400000">
            <a:off x="1035844" y="3178969"/>
            <a:ext cx="428625" cy="357187"/>
            <a:chOff x="3193638" y="2928934"/>
            <a:chExt cx="1613716" cy="1813147"/>
          </a:xfrm>
        </p:grpSpPr>
        <p:sp>
          <p:nvSpPr>
            <p:cNvPr id="34" name="Нашивка 33"/>
            <p:cNvSpPr/>
            <p:nvPr/>
          </p:nvSpPr>
          <p:spPr>
            <a:xfrm>
              <a:off x="3193638" y="2928934"/>
              <a:ext cx="949734" cy="1813147"/>
            </a:xfrm>
            <a:prstGeom prst="chevron">
              <a:avLst>
                <a:gd name="adj" fmla="val 62310"/>
              </a:avLst>
            </a:prstGeom>
            <a:solidFill>
              <a:schemeClr val="accent2">
                <a:lumMod val="75000"/>
                <a:alpha val="50000"/>
              </a:schemeClr>
            </a:solidFill>
          </p:spPr>
          <p:style>
            <a:lnRef idx="0">
              <a:schemeClr val="accent1">
                <a:shade val="9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shade val="9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shade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5" name="Нашивка 34"/>
            <p:cNvSpPr/>
            <p:nvPr/>
          </p:nvSpPr>
          <p:spPr>
            <a:xfrm>
              <a:off x="3857620" y="2928934"/>
              <a:ext cx="949734" cy="1813147"/>
            </a:xfrm>
            <a:prstGeom prst="chevron">
              <a:avLst>
                <a:gd name="adj" fmla="val 62310"/>
              </a:avLst>
            </a:prstGeom>
            <a:solidFill>
              <a:schemeClr val="accent2">
                <a:lumMod val="60000"/>
                <a:lumOff val="40000"/>
                <a:alpha val="50000"/>
              </a:schemeClr>
            </a:solidFill>
          </p:spPr>
          <p:style>
            <a:lnRef idx="0">
              <a:schemeClr val="accent1">
                <a:shade val="90000"/>
                <a:hueOff val="375112"/>
                <a:satOff val="-6927"/>
                <a:lumOff val="32127"/>
                <a:alphaOff val="0"/>
              </a:schemeClr>
            </a:lnRef>
            <a:fillRef idx="3">
              <a:schemeClr val="accent1">
                <a:shade val="90000"/>
                <a:hueOff val="375112"/>
                <a:satOff val="-6927"/>
                <a:lumOff val="32127"/>
                <a:alphaOff val="0"/>
              </a:schemeClr>
            </a:fillRef>
            <a:effectRef idx="3">
              <a:schemeClr val="accent1">
                <a:shade val="90000"/>
                <a:hueOff val="375112"/>
                <a:satOff val="-6927"/>
                <a:lumOff val="32127"/>
                <a:alphaOff val="0"/>
              </a:schemeClr>
            </a:effectRef>
            <a:fontRef idx="minor">
              <a:schemeClr val="lt1"/>
            </a:fontRef>
          </p:style>
        </p:sp>
      </p:grpSp>
      <p:grpSp>
        <p:nvGrpSpPr>
          <p:cNvPr id="36" name="Группа 101"/>
          <p:cNvGrpSpPr>
            <a:grpSpLocks/>
          </p:cNvGrpSpPr>
          <p:nvPr/>
        </p:nvGrpSpPr>
        <p:grpSpPr bwMode="auto">
          <a:xfrm rot="5400000">
            <a:off x="1035844" y="3679032"/>
            <a:ext cx="428625" cy="357187"/>
            <a:chOff x="3193638" y="2928934"/>
            <a:chExt cx="1613716" cy="1813147"/>
          </a:xfrm>
        </p:grpSpPr>
        <p:sp>
          <p:nvSpPr>
            <p:cNvPr id="37" name="Нашивка 36"/>
            <p:cNvSpPr/>
            <p:nvPr/>
          </p:nvSpPr>
          <p:spPr>
            <a:xfrm>
              <a:off x="3193638" y="2928934"/>
              <a:ext cx="949734" cy="1813147"/>
            </a:xfrm>
            <a:prstGeom prst="chevron">
              <a:avLst>
                <a:gd name="adj" fmla="val 62310"/>
              </a:avLst>
            </a:prstGeom>
            <a:solidFill>
              <a:schemeClr val="accent2">
                <a:lumMod val="75000"/>
                <a:alpha val="50000"/>
              </a:schemeClr>
            </a:solidFill>
          </p:spPr>
          <p:style>
            <a:lnRef idx="0">
              <a:schemeClr val="accent1">
                <a:shade val="9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shade val="9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shade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8" name="Нашивка 37"/>
            <p:cNvSpPr/>
            <p:nvPr/>
          </p:nvSpPr>
          <p:spPr>
            <a:xfrm>
              <a:off x="3857620" y="2928934"/>
              <a:ext cx="949734" cy="1813147"/>
            </a:xfrm>
            <a:prstGeom prst="chevron">
              <a:avLst>
                <a:gd name="adj" fmla="val 62310"/>
              </a:avLst>
            </a:prstGeom>
            <a:solidFill>
              <a:schemeClr val="accent2">
                <a:lumMod val="60000"/>
                <a:lumOff val="40000"/>
                <a:alpha val="50000"/>
              </a:schemeClr>
            </a:solidFill>
          </p:spPr>
          <p:style>
            <a:lnRef idx="0">
              <a:schemeClr val="accent1">
                <a:shade val="90000"/>
                <a:hueOff val="375112"/>
                <a:satOff val="-6927"/>
                <a:lumOff val="32127"/>
                <a:alphaOff val="0"/>
              </a:schemeClr>
            </a:lnRef>
            <a:fillRef idx="3">
              <a:schemeClr val="accent1">
                <a:shade val="90000"/>
                <a:hueOff val="375112"/>
                <a:satOff val="-6927"/>
                <a:lumOff val="32127"/>
                <a:alphaOff val="0"/>
              </a:schemeClr>
            </a:fillRef>
            <a:effectRef idx="3">
              <a:schemeClr val="accent1">
                <a:shade val="90000"/>
                <a:hueOff val="375112"/>
                <a:satOff val="-6927"/>
                <a:lumOff val="32127"/>
                <a:alphaOff val="0"/>
              </a:schemeClr>
            </a:effectRef>
            <a:fontRef idx="minor">
              <a:schemeClr val="lt1"/>
            </a:fontRef>
          </p:style>
        </p:sp>
      </p:grpSp>
      <p:sp>
        <p:nvSpPr>
          <p:cNvPr id="39" name="Titre 1"/>
          <p:cNvSpPr txBox="1">
            <a:spLocks/>
          </p:cNvSpPr>
          <p:nvPr/>
        </p:nvSpPr>
        <p:spPr bwMode="auto">
          <a:xfrm rot="16200000">
            <a:off x="394493" y="3320257"/>
            <a:ext cx="1001713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>
                <a:srgbClr val="C00000"/>
              </a:buClr>
              <a:buSzPct val="110000"/>
              <a:buFontTx/>
              <a:buNone/>
            </a:pPr>
            <a:r>
              <a:rPr lang="ru-RU" altLang="ru-RU" sz="10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отчетность</a:t>
            </a:r>
            <a:endParaRPr lang="fr-FR" altLang="ru-RU" sz="1000" b="1" i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0" name="Содержимое 3"/>
          <p:cNvGraphicFramePr>
            <a:graphicFrameLocks noGrp="1"/>
          </p:cNvGraphicFramePr>
          <p:nvPr>
            <p:ph idx="1"/>
          </p:nvPr>
        </p:nvGraphicFramePr>
        <p:xfrm>
          <a:off x="3884980" y="3840832"/>
          <a:ext cx="4575452" cy="16764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519814"/>
                <a:gridCol w="2055638"/>
              </a:tblGrid>
              <a:tr h="268055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Кредитные организации</a:t>
                      </a:r>
                      <a:endParaRPr lang="ru-RU" sz="14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ross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Казначейство России</a:t>
                      </a:r>
                      <a:endParaRPr lang="ru-RU" sz="14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ross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412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</a:t>
                      </a:r>
                      <a:r>
                        <a:rPr lang="ru-RU" sz="12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Заявка на продажу (лимит)</a:t>
                      </a: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i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</a:tr>
              <a:tr h="2412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i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lang="ru-RU" sz="12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Свод заявок</a:t>
                      </a:r>
                      <a:endParaRPr lang="ru-RU" sz="1200" b="1" i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</a:tr>
              <a:tr h="2412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i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</a:t>
                      </a:r>
                      <a:r>
                        <a:rPr lang="ru-RU" sz="12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Ставка отсечения</a:t>
                      </a:r>
                      <a:endParaRPr lang="ru-RU" sz="1200" b="1" i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</a:tr>
              <a:tr h="2412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i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</a:t>
                      </a:r>
                      <a:r>
                        <a:rPr lang="ru-RU" sz="12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Заявка на покупку</a:t>
                      </a:r>
                      <a:endParaRPr lang="ru-RU" sz="1200" b="1" i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</a:tr>
              <a:tr h="26714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 </a:t>
                      </a:r>
                      <a:r>
                        <a:rPr lang="ru-RU" sz="12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Исполнение сделок</a:t>
                      </a:r>
                      <a:endParaRPr lang="ru-RU" sz="1200" b="1" i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 </a:t>
                      </a:r>
                      <a:r>
                        <a:rPr lang="ru-RU" sz="12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Исполнение сделок</a:t>
                      </a:r>
                      <a:endParaRPr lang="ru-RU" sz="1200" b="1" i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</a:tr>
            </a:tbl>
          </a:graphicData>
        </a:graphic>
      </p:graphicFrame>
      <p:sp>
        <p:nvSpPr>
          <p:cNvPr id="41" name="Прямоугольник 40"/>
          <p:cNvSpPr/>
          <p:nvPr/>
        </p:nvSpPr>
        <p:spPr>
          <a:xfrm>
            <a:off x="3923928" y="3501008"/>
            <a:ext cx="4500594" cy="276999"/>
          </a:xfrm>
          <a:prstGeom prst="rect">
            <a:avLst/>
          </a:prstGeom>
          <a:noFill/>
        </p:spPr>
        <p:txBody>
          <a:bodyPr lIns="0" tIns="0" rIns="0" bIns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ü"/>
              <a:defRPr/>
            </a:pPr>
            <a:r>
              <a:rPr lang="ru-RU" b="1" dirty="0">
                <a:ln w="50800"/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Краткий алгоритм совершения сделок</a:t>
            </a:r>
          </a:p>
        </p:txBody>
      </p:sp>
      <p:sp>
        <p:nvSpPr>
          <p:cNvPr id="42" name="Titre 1"/>
          <p:cNvSpPr txBox="1">
            <a:spLocks/>
          </p:cNvSpPr>
          <p:nvPr/>
        </p:nvSpPr>
        <p:spPr bwMode="auto">
          <a:xfrm>
            <a:off x="2428875" y="2214563"/>
            <a:ext cx="57150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>
                <a:srgbClr val="C00000"/>
              </a:buClr>
              <a:buSzPct val="110000"/>
              <a:buFontTx/>
              <a:buNone/>
            </a:pPr>
            <a:r>
              <a:rPr lang="ru-RU" altLang="ru-RU" sz="10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сделки</a:t>
            </a:r>
            <a:endParaRPr lang="fr-FR" altLang="ru-RU" sz="1000" b="1" i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itre 1"/>
          <p:cNvSpPr txBox="1">
            <a:spLocks/>
          </p:cNvSpPr>
          <p:nvPr/>
        </p:nvSpPr>
        <p:spPr bwMode="auto">
          <a:xfrm>
            <a:off x="5929313" y="2143125"/>
            <a:ext cx="57150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>
                <a:srgbClr val="C00000"/>
              </a:buClr>
              <a:buSzPct val="110000"/>
              <a:buFontTx/>
              <a:buNone/>
            </a:pPr>
            <a:r>
              <a:rPr lang="ru-RU" altLang="ru-RU" sz="10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сделки</a:t>
            </a:r>
            <a:endParaRPr lang="fr-FR" altLang="ru-RU" sz="1000" b="1" i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itre 1"/>
          <p:cNvSpPr txBox="1">
            <a:spLocks/>
          </p:cNvSpPr>
          <p:nvPr/>
        </p:nvSpPr>
        <p:spPr>
          <a:xfrm>
            <a:off x="4211638" y="5589588"/>
            <a:ext cx="4032250" cy="36036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>
                <a:srgbClr val="C00000"/>
              </a:buClr>
              <a:buFont typeface="Wingdings" pitchFamily="2" charset="2"/>
              <a:buChar char="ü"/>
              <a:defRPr/>
            </a:pPr>
            <a:r>
              <a:rPr lang="ru-RU" sz="1200" b="1" dirty="0" smtClean="0">
                <a:ln w="50800"/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1200" b="1" dirty="0" err="1" smtClean="0">
                <a:ln w="50800"/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Справочно</a:t>
            </a:r>
            <a:r>
              <a:rPr lang="ru-RU" sz="1200" b="1" dirty="0" smtClean="0">
                <a:ln w="50800"/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(по состоянию на 01.01.2016), млн. рублей:</a:t>
            </a:r>
            <a:endParaRPr lang="fr-FR" sz="1200" b="1" dirty="0">
              <a:ln w="50800"/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45" name="Содержимое 3"/>
          <p:cNvGraphicFramePr>
            <a:graphicFrameLocks/>
          </p:cNvGraphicFramePr>
          <p:nvPr/>
        </p:nvGraphicFramePr>
        <p:xfrm>
          <a:off x="3923928" y="5877272"/>
          <a:ext cx="4500594" cy="5791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478588"/>
                <a:gridCol w="2022006"/>
              </a:tblGrid>
              <a:tr h="268055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размещения</a:t>
                      </a:r>
                      <a:endParaRPr lang="ru-RU" sz="14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ross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доходов</a:t>
                      </a:r>
                      <a:endParaRPr lang="ru-RU" sz="14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ross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4125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15 517 485,0</a:t>
                      </a: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1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6 513,9</a:t>
                      </a:r>
                      <a:endParaRPr lang="ru-RU" sz="1200" b="1" i="1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</a:tr>
            </a:tbl>
          </a:graphicData>
        </a:graphic>
      </p:graphicFrame>
      <p:sp>
        <p:nvSpPr>
          <p:cNvPr id="4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5868144" y="6492875"/>
            <a:ext cx="2133600" cy="365125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Слайд </a:t>
            </a:r>
            <a:fld id="{92B0D85C-DA9C-4C8C-955F-B81C8044DBC9}" type="slidenum">
              <a:rPr lang="ru-RU" smtClean="0">
                <a:solidFill>
                  <a:schemeClr val="tx1"/>
                </a:solidFill>
              </a:rPr>
              <a:pPr/>
              <a:t>18</a:t>
            </a:fld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243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457200" y="18383"/>
            <a:ext cx="8229600" cy="962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Franklin Gothic Demi Cond" pitchFamily="34" charset="0"/>
              </a:rPr>
              <a:t>Предоставление бюджетных кредитов субъектам Российской Федерации </a:t>
            </a:r>
            <a:endParaRPr lang="ru-RU" sz="2000" dirty="0" smtClean="0">
              <a:solidFill>
                <a:schemeClr val="accent2">
                  <a:lumMod val="50000"/>
                </a:schemeClr>
              </a:solidFill>
              <a:latin typeface="Franklin Gothic Demi Cond" pitchFamily="34" charset="0"/>
            </a:endParaRPr>
          </a:p>
          <a:p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Franklin Gothic Demi Cond" pitchFamily="34" charset="0"/>
              </a:rPr>
              <a:t>и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Franklin Gothic Demi Cond" pitchFamily="34" charset="0"/>
              </a:rPr>
              <a:t>муниципалитетам в 2015 году</a:t>
            </a:r>
          </a:p>
        </p:txBody>
      </p:sp>
      <p:graphicFrame>
        <p:nvGraphicFramePr>
          <p:cNvPr id="5" name="Diagramme 7"/>
          <p:cNvGraphicFramePr/>
          <p:nvPr/>
        </p:nvGraphicFramePr>
        <p:xfrm>
          <a:off x="70163" y="1268760"/>
          <a:ext cx="6096000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Прямоугольник 5"/>
          <p:cNvSpPr/>
          <p:nvPr/>
        </p:nvSpPr>
        <p:spPr>
          <a:xfrm rot="16200000">
            <a:off x="-2072482" y="3409255"/>
            <a:ext cx="4752529" cy="615553"/>
          </a:xfrm>
          <a:prstGeom prst="rect">
            <a:avLst/>
          </a:prstGeom>
          <a:noFill/>
        </p:spPr>
        <p:txBody>
          <a:bodyPr lIns="0" tIns="0" rIns="0" bIns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ru-RU" sz="2000" b="1" dirty="0">
                <a:ln w="50800"/>
                <a:solidFill>
                  <a:schemeClr val="accent4">
                    <a:lumMod val="75000"/>
                  </a:schemeClr>
                </a:solidFill>
              </a:rPr>
              <a:t>Условия предоставления</a:t>
            </a:r>
          </a:p>
          <a:p>
            <a:pPr algn="ctr">
              <a:defRPr/>
            </a:pPr>
            <a:r>
              <a:rPr lang="ru-RU" sz="2000" b="1" dirty="0">
                <a:ln w="50800"/>
                <a:solidFill>
                  <a:schemeClr val="accent4">
                    <a:lumMod val="75000"/>
                  </a:schemeClr>
                </a:solidFill>
              </a:rPr>
              <a:t> кредитов</a:t>
            </a:r>
          </a:p>
        </p:txBody>
      </p:sp>
      <p:graphicFrame>
        <p:nvGraphicFramePr>
          <p:cNvPr id="7" name="Содержимое 5"/>
          <p:cNvGraphicFramePr>
            <a:graphicFrameLocks noGrp="1"/>
          </p:cNvGraphicFramePr>
          <p:nvPr>
            <p:ph idx="1"/>
          </p:nvPr>
        </p:nvGraphicFramePr>
        <p:xfrm>
          <a:off x="6300788" y="1644650"/>
          <a:ext cx="2663825" cy="31527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2315"/>
                <a:gridCol w="1051510"/>
              </a:tblGrid>
              <a:tr h="771897"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4" marR="91424" marT="45740" marB="457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</a:p>
                    <a:p>
                      <a:pPr algn="ctr"/>
                      <a:r>
                        <a:rPr lang="ru-RU" sz="120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(млн.руб.)</a:t>
                      </a:r>
                    </a:p>
                    <a:p>
                      <a:pPr algn="ctr"/>
                      <a:r>
                        <a:rPr lang="ru-RU" sz="140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 год</a:t>
                      </a:r>
                      <a:endParaRPr lang="ru-RU" sz="1200" b="0" kern="1200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4" marR="91424" marT="45740" marB="45740" anchor="ctr"/>
                </a:tc>
              </a:tr>
              <a:tr h="1275309"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</a:t>
                      </a:r>
                    </a:p>
                    <a:p>
                      <a:pPr algn="ctr"/>
                      <a:r>
                        <a:rPr lang="ru-RU" sz="1400" b="1" kern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кредитов:</a:t>
                      </a:r>
                    </a:p>
                    <a:p>
                      <a:pPr algn="ctr"/>
                      <a:r>
                        <a:rPr lang="ru-RU" sz="1400" kern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субъектам РФ</a:t>
                      </a:r>
                    </a:p>
                    <a:p>
                      <a:pPr algn="ctr"/>
                      <a:r>
                        <a:rPr lang="ru-RU" sz="1400" kern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муниципалитетам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4" marR="91424" marT="45740" marB="45740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ru-RU" sz="1400" b="1" kern="1200" baseline="0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algn="ctr" defTabSz="914400" rtl="0" eaLnBrk="1" fontAlgn="b" latinLnBrk="0" hangingPunct="1"/>
                      <a:r>
                        <a:rPr lang="ru-RU" sz="1400" b="1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916 776,1</a:t>
                      </a:r>
                    </a:p>
                    <a:p>
                      <a:pPr marL="0" algn="ctr" defTabSz="914400" rtl="0" eaLnBrk="1" fontAlgn="b" latinLnBrk="0" hangingPunct="1"/>
                      <a:r>
                        <a:rPr lang="ru-RU" sz="1400" b="0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869 607,6</a:t>
                      </a:r>
                    </a:p>
                    <a:p>
                      <a:pPr algn="ctr" fontAlgn="b"/>
                      <a:r>
                        <a:rPr lang="ru-RU" sz="1400" b="0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47 168,5</a:t>
                      </a:r>
                      <a:endParaRPr lang="ru-RU" sz="1400" b="0" kern="1200" baseline="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3" marR="9523" marT="9529" marB="0"/>
                </a:tc>
              </a:tr>
              <a:tr h="1105569"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</a:t>
                      </a:r>
                    </a:p>
                    <a:p>
                      <a:pPr algn="ctr"/>
                      <a:r>
                        <a:rPr lang="ru-RU" sz="1400" b="1" kern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доходов:</a:t>
                      </a:r>
                    </a:p>
                    <a:p>
                      <a:pPr algn="ctr"/>
                      <a:r>
                        <a:rPr lang="ru-RU" sz="1400" kern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субъектов РФ</a:t>
                      </a:r>
                    </a:p>
                    <a:p>
                      <a:pPr algn="ctr"/>
                      <a:r>
                        <a:rPr lang="ru-RU" sz="1400" kern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</a:t>
                      </a:r>
                      <a:r>
                        <a:rPr lang="ru-RU" sz="1400" kern="1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муниц-ов</a:t>
                      </a:r>
                      <a:endParaRPr lang="ru-RU" sz="140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4" marR="91424" marT="45740" marB="4574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69,9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66,2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3,7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4" marR="91424" marT="45740" marB="45740" anchor="ctr"/>
                </a:tc>
              </a:tr>
            </a:tbl>
          </a:graphicData>
        </a:graphic>
      </p:graphicFrame>
      <p:sp>
        <p:nvSpPr>
          <p:cNvPr id="8" name="Titre 1"/>
          <p:cNvSpPr txBox="1">
            <a:spLocks/>
          </p:cNvSpPr>
          <p:nvPr/>
        </p:nvSpPr>
        <p:spPr bwMode="auto">
          <a:xfrm>
            <a:off x="6588125" y="4941888"/>
            <a:ext cx="2124075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00000"/>
              </a:buClr>
              <a:buFont typeface="Wingdings" pitchFamily="2" charset="2"/>
              <a:buChar char="ü"/>
              <a:defRPr/>
            </a:pPr>
            <a:r>
              <a:rPr lang="ru-RU" altLang="ru-RU" sz="13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за 2015 г. средства предоставлялись:</a:t>
            </a:r>
          </a:p>
          <a:p>
            <a:pPr eaLnBrk="1" hangingPunct="1">
              <a:spcBef>
                <a:spcPct val="0"/>
              </a:spcBef>
              <a:buClr>
                <a:srgbClr val="C00000"/>
              </a:buClr>
              <a:buFont typeface="Wingdings" pitchFamily="2" charset="2"/>
              <a:buChar char="ü"/>
              <a:defRPr/>
            </a:pPr>
            <a:endParaRPr lang="ru-RU" altLang="ru-RU" sz="9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85725" indent="-85725" eaLnBrk="1" hangingPunct="1">
              <a:spcBef>
                <a:spcPct val="0"/>
              </a:spcBef>
              <a:buClr>
                <a:srgbClr val="C00000"/>
              </a:buClr>
              <a:defRPr/>
            </a:pPr>
            <a:r>
              <a:rPr lang="ru-RU" altLang="ru-RU" sz="13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58 субъектам РФ;</a:t>
            </a:r>
          </a:p>
          <a:p>
            <a:pPr marL="85725" indent="-85725" eaLnBrk="1" hangingPunct="1">
              <a:spcBef>
                <a:spcPct val="0"/>
              </a:spcBef>
              <a:buClr>
                <a:srgbClr val="C00000"/>
              </a:buClr>
              <a:defRPr/>
            </a:pPr>
            <a:r>
              <a:rPr lang="ru-RU" altLang="ru-RU" sz="13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80 муниципалитетам</a:t>
            </a:r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6804025" y="1430338"/>
            <a:ext cx="2160588" cy="287337"/>
          </a:xfrm>
          <a:prstGeom prst="rect">
            <a:avLst/>
          </a:prstGeom>
        </p:spPr>
        <p:txBody>
          <a:bodyPr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>
                <a:srgbClr val="C00000"/>
              </a:buClr>
              <a:defRPr/>
            </a:pPr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состоянию на 01.01.2016</a:t>
            </a:r>
            <a:endParaRPr lang="fr-FR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5868144" y="6492875"/>
            <a:ext cx="2133600" cy="365125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Слайд </a:t>
            </a:r>
            <a:fld id="{92B0D85C-DA9C-4C8C-955F-B81C8044DBC9}" type="slidenum">
              <a:rPr lang="ru-RU" smtClean="0">
                <a:solidFill>
                  <a:schemeClr val="tx1"/>
                </a:solidFill>
              </a:rPr>
              <a:pPr/>
              <a:t>19</a:t>
            </a:fld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5500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142852"/>
            <a:ext cx="7286676" cy="725470"/>
          </a:xfrm>
        </p:spPr>
        <p:txBody>
          <a:bodyPr>
            <a:noAutofit/>
          </a:bodyPr>
          <a:lstStyle/>
          <a:p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  <a:latin typeface="Franklin Gothic Demi Cond" pitchFamily="34" charset="0"/>
              </a:rPr>
              <a:t>Реализация в 2015 году мероприятий в рамках Стратегической карты Казначейства России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8988137"/>
              </p:ext>
            </p:extLst>
          </p:nvPr>
        </p:nvGraphicFramePr>
        <p:xfrm>
          <a:off x="35496" y="1087058"/>
          <a:ext cx="9108504" cy="529427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080120"/>
                <a:gridCol w="6984776"/>
                <a:gridCol w="1043608"/>
              </a:tblGrid>
              <a:tr h="79208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№ </a:t>
                      </a:r>
                    </a:p>
                    <a:p>
                      <a:pPr algn="ctr"/>
                      <a:r>
                        <a:rPr lang="ru-RU" sz="1200" dirty="0" smtClean="0"/>
                        <a:t>мероприятия</a:t>
                      </a:r>
                      <a:endParaRPr lang="ru-RU" sz="1200" dirty="0"/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Наименование</a:t>
                      </a:r>
                      <a:r>
                        <a:rPr lang="ru-RU" sz="1600" baseline="0" dirty="0" smtClean="0"/>
                        <a:t> мероприятия</a:t>
                      </a:r>
                      <a:endParaRPr lang="ru-RU" sz="1600" dirty="0"/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 smtClean="0"/>
                    </a:p>
                    <a:p>
                      <a:pPr marL="0" algn="ctr" defTabSz="914400" rtl="0" eaLnBrk="1" latinLnBrk="0" hangingPunct="1"/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Отметка  об исполнении</a:t>
                      </a:r>
                      <a:endParaRPr lang="ru-RU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684150"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1.4</a:t>
                      </a:r>
                      <a:endParaRPr lang="ru-RU" sz="14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just">
                        <a:buFont typeface="Wingdings" pitchFamily="2" charset="2"/>
                        <a:buNone/>
                      </a:pPr>
                      <a:r>
                        <a:rPr lang="ru-RU" sz="1400" dirty="0" smtClean="0"/>
                        <a:t>Реализация механизма обслуживания исполнения федерального бюджета в условиях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dirty="0" smtClean="0"/>
                        <a:t>необходимости обеспечения концентрации средств на едином казначейском счете и повышения эффективности использования ресурсов единого казначейского счета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Wingdings" pitchFamily="2" charset="2"/>
                        <a:buChar char="ü"/>
                      </a:pPr>
                      <a:r>
                        <a:rPr lang="ru-RU" sz="2000" baseline="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endParaRPr lang="ru-RU" sz="2000" b="1" dirty="0" smtClean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456686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1.5</a:t>
                      </a:r>
                    </a:p>
                    <a:p>
                      <a:pPr algn="r"/>
                      <a:endParaRPr lang="ru-RU" sz="1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 baseline="0" dirty="0" smtClean="0">
                          <a:effectLst/>
                          <a:latin typeface="Times New Roman"/>
                        </a:rPr>
                        <a:t>  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Разработка </a:t>
                      </a:r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модели осуществления операций с иностранной валютой</a:t>
                      </a:r>
                    </a:p>
                  </a:txBody>
                  <a:tcPr marL="9525" marR="9525" marT="9525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Wingdings" pitchFamily="2" charset="2"/>
                        <a:buChar char="ü"/>
                      </a:pPr>
                      <a:r>
                        <a:rPr lang="ru-RU" sz="200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endParaRPr lang="ru-RU" sz="20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586598"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7.1</a:t>
                      </a:r>
                      <a:endParaRPr lang="ru-RU" sz="1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fontAlgn="t" latinLnBrk="0" hangingPunct="1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Реализация новаций в технологии прогнозирования остатков средств на едином </a:t>
                      </a:r>
                      <a:endParaRPr lang="ru-RU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just" defTabSz="914400" rtl="0" eaLnBrk="1" fontAlgn="t" latinLnBrk="0" hangingPunct="1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казначейском </a:t>
                      </a:r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счете</a:t>
                      </a: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Wingdings" pitchFamily="2" charset="2"/>
                        <a:buChar char="ü"/>
                      </a:pPr>
                      <a:r>
                        <a:rPr lang="ru-RU" sz="200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endParaRPr lang="ru-RU" sz="20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720080"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7.2</a:t>
                      </a:r>
                      <a:endParaRPr lang="ru-RU" sz="1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fontAlgn="t" latinLnBrk="0" hangingPunct="1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Предоставление </a:t>
                      </a:r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Федеральным казначейством бюджетных кредитов на 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пополнение</a:t>
                      </a:r>
                    </a:p>
                    <a:p>
                      <a:pPr marL="0" algn="just" defTabSz="914400" rtl="0" eaLnBrk="1" fontAlgn="t" latinLnBrk="0" hangingPunct="1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остатков  </a:t>
                      </a:r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средств на счетах бюджетов субъектов Российской Федерации (местных </a:t>
                      </a:r>
                      <a:endParaRPr lang="ru-RU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just" defTabSz="914400" rtl="0" eaLnBrk="1" fontAlgn="t" latinLnBrk="0" hangingPunct="1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бюджетов)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Wingdings" pitchFamily="2" charset="2"/>
                        <a:buChar char="ü"/>
                      </a:pPr>
                      <a:r>
                        <a:rPr lang="ru-RU" sz="2000" baseline="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endParaRPr lang="ru-RU" sz="2000" b="1" dirty="0" smtClean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649680"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7.3</a:t>
                      </a:r>
                      <a:endParaRPr lang="ru-RU" sz="1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fontAlgn="t" latinLnBrk="0" hangingPunct="1">
                        <a:buFont typeface="Wingdings" pitchFamily="2" charset="2"/>
                        <a:buNone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Осуществление операций по управлению остатками средств на едином счете федерального бюджета в части покупки (продажи) ценных бумаг по договорам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репо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Wingdings" pitchFamily="2" charset="2"/>
                        <a:buChar char="ü"/>
                      </a:pPr>
                      <a:r>
                        <a:rPr lang="ru-RU" sz="200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endParaRPr lang="ru-RU" sz="20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7.4</a:t>
                      </a:r>
                      <a:endParaRPr lang="ru-RU" sz="1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fontAlgn="t" latinLnBrk="0" hangingPunct="1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Развитие </a:t>
                      </a:r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механизма управления остатками средств на едином счете федерального 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</a:p>
                    <a:p>
                      <a:pPr marL="0" algn="just" defTabSz="914400" rtl="0" eaLnBrk="1" fontAlgn="t" latinLnBrk="0" hangingPunct="1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бюджета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Wingdings" pitchFamily="2" charset="2"/>
                        <a:buChar char="ü"/>
                      </a:pPr>
                      <a:r>
                        <a:rPr lang="ru-RU" sz="200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endParaRPr lang="ru-RU" sz="20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14.3</a:t>
                      </a:r>
                      <a:endParaRPr lang="ru-RU" sz="1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fontAlgn="t" latinLnBrk="0" hangingPunct="1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Развитие системы управления казначейскими рисками в части обеспечения устойчивого </a:t>
                      </a:r>
                    </a:p>
                    <a:p>
                      <a:pPr marL="0" algn="just" defTabSz="914400" rtl="0" eaLnBrk="1" fontAlgn="t" latinLnBrk="0" hangingPunct="1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и надежного функционирования казначейской системы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endParaRPr lang="ru-RU" sz="2000" b="1" dirty="0" smtClean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5868144" y="6492875"/>
            <a:ext cx="2133600" cy="365125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Слайд </a:t>
            </a:r>
            <a:fld id="{92B0D85C-DA9C-4C8C-955F-B81C8044DBC9}" type="slidenum">
              <a:rPr lang="ru-RU" smtClean="0">
                <a:solidFill>
                  <a:schemeClr val="tx1"/>
                </a:solidFill>
              </a:rPr>
              <a:pPr/>
              <a:t>2</a:t>
            </a:fld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883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Скругленный прямоугольник 19"/>
          <p:cNvSpPr/>
          <p:nvPr/>
        </p:nvSpPr>
        <p:spPr>
          <a:xfrm>
            <a:off x="683568" y="3352930"/>
            <a:ext cx="3086742" cy="52322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457200" y="18383"/>
            <a:ext cx="8229600" cy="962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2000" dirty="0" smtClean="0">
                <a:solidFill>
                  <a:schemeClr val="accent2">
                    <a:lumMod val="50000"/>
                  </a:schemeClr>
                </a:solidFill>
                <a:latin typeface="Franklin Gothic Demi Cond" pitchFamily="34" charset="0"/>
              </a:rPr>
              <a:t>Обеспечение устойчивого и бесперебойного функционирования</a:t>
            </a:r>
          </a:p>
          <a:p>
            <a:r>
              <a:rPr lang="ru-RU" altLang="ru-RU" sz="2000" dirty="0" smtClean="0">
                <a:solidFill>
                  <a:schemeClr val="accent2">
                    <a:lumMod val="50000"/>
                  </a:schemeClr>
                </a:solidFill>
                <a:latin typeface="Franklin Gothic Demi Cond" pitchFamily="34" charset="0"/>
              </a:rPr>
              <a:t> </a:t>
            </a:r>
            <a:r>
              <a:rPr lang="ru-RU" altLang="ru-RU" sz="2000" dirty="0">
                <a:solidFill>
                  <a:schemeClr val="accent2">
                    <a:lumMod val="50000"/>
                  </a:schemeClr>
                </a:solidFill>
                <a:latin typeface="Franklin Gothic Demi Cond" pitchFamily="34" charset="0"/>
              </a:rPr>
              <a:t>Федерального казначейства</a:t>
            </a:r>
          </a:p>
        </p:txBody>
      </p:sp>
      <p:sp>
        <p:nvSpPr>
          <p:cNvPr id="5" name="Стрелка вправо 4"/>
          <p:cNvSpPr/>
          <p:nvPr/>
        </p:nvSpPr>
        <p:spPr>
          <a:xfrm>
            <a:off x="467544" y="1840761"/>
            <a:ext cx="8208912" cy="1368152"/>
          </a:xfrm>
          <a:prstGeom prst="rightArrow">
            <a:avLst>
              <a:gd name="adj1" fmla="val 42193"/>
              <a:gd name="adj2" fmla="val 50000"/>
            </a:avLst>
          </a:prstGeom>
          <a:solidFill>
            <a:schemeClr val="accent1">
              <a:lumMod val="40000"/>
              <a:lumOff val="60000"/>
              <a:alpha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6" name="Группа 5"/>
          <p:cNvGrpSpPr/>
          <p:nvPr/>
        </p:nvGrpSpPr>
        <p:grpSpPr>
          <a:xfrm>
            <a:off x="1629274" y="1912769"/>
            <a:ext cx="1296144" cy="1296144"/>
            <a:chOff x="1115616" y="1371936"/>
            <a:chExt cx="792088" cy="648072"/>
          </a:xfrm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</p:grpSpPr>
        <p:sp>
          <p:nvSpPr>
            <p:cNvPr id="7" name="Овал 6"/>
            <p:cNvSpPr/>
            <p:nvPr/>
          </p:nvSpPr>
          <p:spPr>
            <a:xfrm>
              <a:off x="1115616" y="1371936"/>
              <a:ext cx="792088" cy="64807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Rectangle 3"/>
            <p:cNvSpPr>
              <a:spLocks/>
            </p:cNvSpPr>
            <p:nvPr/>
          </p:nvSpPr>
          <p:spPr bwMode="auto">
            <a:xfrm>
              <a:off x="1159433" y="1578268"/>
              <a:ext cx="711696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sp3d>
              <a:bevelT w="139700" h="139700"/>
            </a:sp3d>
          </p:spPr>
          <p:txBody>
            <a:bodyPr lIns="38100" tIns="38100" rIns="38100" bIns="38100" anchor="ctr"/>
            <a:lstStyle/>
            <a:p>
              <a:pPr algn="ctr">
                <a:lnSpc>
                  <a:spcPct val="85000"/>
                </a:lnSpc>
              </a:pPr>
              <a:r>
                <a:rPr lang="ru-RU" sz="3600" b="1" dirty="0">
                  <a:solidFill>
                    <a:schemeClr val="bg1"/>
                  </a:solidFill>
                  <a:latin typeface="Times New Roman" pitchFamily="18" charset="0"/>
                  <a:sym typeface="Lucida Grande" charset="0"/>
                </a:rPr>
                <a:t>2015</a:t>
              </a:r>
              <a:endParaRPr lang="en-US" sz="3600" b="1" dirty="0">
                <a:solidFill>
                  <a:schemeClr val="bg1"/>
                </a:solidFill>
                <a:latin typeface="Times New Roman" pitchFamily="18" charset="0"/>
                <a:sym typeface="Lucida Grande" charset="0"/>
              </a:endParaRP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5796136" y="1912769"/>
            <a:ext cx="1296144" cy="1296144"/>
            <a:chOff x="1115616" y="1371936"/>
            <a:chExt cx="792088" cy="648072"/>
          </a:xfrm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</p:grpSpPr>
        <p:sp>
          <p:nvSpPr>
            <p:cNvPr id="16" name="Овал 15"/>
            <p:cNvSpPr/>
            <p:nvPr/>
          </p:nvSpPr>
          <p:spPr>
            <a:xfrm>
              <a:off x="1115616" y="1371936"/>
              <a:ext cx="792088" cy="64807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Rectangle 3"/>
            <p:cNvSpPr>
              <a:spLocks/>
            </p:cNvSpPr>
            <p:nvPr/>
          </p:nvSpPr>
          <p:spPr bwMode="auto">
            <a:xfrm>
              <a:off x="1159433" y="1578268"/>
              <a:ext cx="711696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sp3d>
              <a:bevelT w="139700" h="139700"/>
            </a:sp3d>
          </p:spPr>
          <p:txBody>
            <a:bodyPr lIns="38100" tIns="38100" rIns="38100" bIns="38100" anchor="ctr"/>
            <a:lstStyle/>
            <a:p>
              <a:pPr algn="ctr">
                <a:lnSpc>
                  <a:spcPct val="85000"/>
                </a:lnSpc>
              </a:pPr>
              <a:r>
                <a:rPr lang="ru-RU" sz="3600" b="1" dirty="0" smtClean="0">
                  <a:solidFill>
                    <a:schemeClr val="bg1"/>
                  </a:solidFill>
                  <a:latin typeface="Times New Roman" pitchFamily="18" charset="0"/>
                  <a:sym typeface="Lucida Grande" charset="0"/>
                </a:rPr>
                <a:t>2016</a:t>
              </a:r>
              <a:endParaRPr lang="en-US" sz="3600" b="1" dirty="0">
                <a:solidFill>
                  <a:schemeClr val="bg1"/>
                </a:solidFill>
                <a:latin typeface="Times New Roman" pitchFamily="18" charset="0"/>
                <a:sym typeface="Lucida Grande" charset="0"/>
              </a:endParaRPr>
            </a:p>
          </p:txBody>
        </p:sp>
      </p:grpSp>
      <p:sp>
        <p:nvSpPr>
          <p:cNvPr id="18" name="Прямоугольник 17"/>
          <p:cNvSpPr/>
          <p:nvPr/>
        </p:nvSpPr>
        <p:spPr>
          <a:xfrm>
            <a:off x="251520" y="1124744"/>
            <a:ext cx="401233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sz="1600" dirty="0" smtClean="0">
                <a:solidFill>
                  <a:schemeClr val="tx2"/>
                </a:solidFill>
                <a:latin typeface="Franklin Gothic Demi Cond" pitchFamily="34" charset="0"/>
                <a:ea typeface="+mj-ea"/>
                <a:cs typeface="+mj-cs"/>
              </a:rPr>
              <a:t>Система управления казначейскими рисками и повышение устойчивости функционирования органов Федерального казначейства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35496" y="3352929"/>
            <a:ext cx="44020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sz="14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Утверждена Концепция управления </a:t>
            </a:r>
          </a:p>
          <a:p>
            <a:pPr algn="ctr">
              <a:spcBef>
                <a:spcPct val="0"/>
              </a:spcBef>
            </a:pPr>
            <a:r>
              <a:rPr lang="ru-RU" altLang="ru-RU" sz="14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казначейскими рисками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497260" y="3975824"/>
            <a:ext cx="3498676" cy="91787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26" name="Прямоугольник 25"/>
          <p:cNvSpPr/>
          <p:nvPr/>
        </p:nvSpPr>
        <p:spPr>
          <a:xfrm>
            <a:off x="395536" y="3970372"/>
            <a:ext cx="374441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sz="14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Определены механизмы функционирования органов Федерального казначейства в условиях возникновения чрезвычайных ситуаций 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425252" y="4978484"/>
            <a:ext cx="3642692" cy="95410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28" name="Прямоугольник 27"/>
          <p:cNvSpPr/>
          <p:nvPr/>
        </p:nvSpPr>
        <p:spPr>
          <a:xfrm>
            <a:off x="323528" y="4978484"/>
            <a:ext cx="38884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sz="14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Проведено </a:t>
            </a:r>
            <a:r>
              <a:rPr lang="ru-RU" altLang="ru-RU" sz="14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интеграционное тестирование </a:t>
            </a: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обмена электронными сообщениями </a:t>
            </a:r>
          </a:p>
          <a:p>
            <a:pPr algn="ctr">
              <a:spcBef>
                <a:spcPct val="0"/>
              </a:spcBef>
            </a:pPr>
            <a:r>
              <a:rPr lang="ru-RU" altLang="ru-RU" sz="14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 </a:t>
            </a:r>
            <a:r>
              <a:rPr lang="ru-RU" altLang="ru-RU" sz="14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Центральным банком Российской Федерации через резервный </a:t>
            </a:r>
            <a:r>
              <a:rPr lang="ru-RU" altLang="ru-RU" sz="14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канал связи</a:t>
            </a:r>
            <a:endParaRPr lang="ru-RU" altLang="ru-RU" sz="14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4525392" y="1243360"/>
            <a:ext cx="38285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sz="1600" dirty="0" smtClean="0">
                <a:solidFill>
                  <a:schemeClr val="tx2"/>
                </a:solidFill>
                <a:latin typeface="Franklin Gothic Demi Cond" pitchFamily="34" charset="0"/>
                <a:ea typeface="+mj-ea"/>
                <a:cs typeface="+mj-cs"/>
              </a:rPr>
              <a:t>Обеспечение непрерывности деятельности</a:t>
            </a:r>
          </a:p>
          <a:p>
            <a:pPr algn="ctr">
              <a:spcBef>
                <a:spcPct val="0"/>
              </a:spcBef>
            </a:pPr>
            <a:r>
              <a:rPr lang="ru-RU" altLang="ru-RU" sz="1600" dirty="0">
                <a:solidFill>
                  <a:schemeClr val="tx2"/>
                </a:solidFill>
                <a:latin typeface="Franklin Gothic Demi Cond" pitchFamily="34" charset="0"/>
                <a:ea typeface="+mj-ea"/>
                <a:cs typeface="+mj-cs"/>
              </a:rPr>
              <a:t>о</a:t>
            </a:r>
            <a:r>
              <a:rPr lang="ru-RU" altLang="ru-RU" sz="1600" dirty="0" smtClean="0">
                <a:solidFill>
                  <a:schemeClr val="tx2"/>
                </a:solidFill>
                <a:latin typeface="Franklin Gothic Demi Cond" pitchFamily="34" charset="0"/>
                <a:ea typeface="+mj-ea"/>
                <a:cs typeface="+mj-cs"/>
              </a:rPr>
              <a:t>рганов Федерального казначейства</a:t>
            </a:r>
            <a:endParaRPr lang="ru-RU" altLang="ru-RU" sz="1600" dirty="0">
              <a:solidFill>
                <a:schemeClr val="tx2"/>
              </a:solidFill>
              <a:latin typeface="Franklin Gothic Demi Cond" pitchFamily="34" charset="0"/>
              <a:ea typeface="+mj-ea"/>
              <a:cs typeface="+mj-cs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4922438" y="3365704"/>
            <a:ext cx="3086742" cy="6946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33" name="Прямоугольник 32"/>
          <p:cNvSpPr/>
          <p:nvPr/>
        </p:nvSpPr>
        <p:spPr>
          <a:xfrm>
            <a:off x="4860032" y="3321719"/>
            <a:ext cx="317795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sz="14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Организация </a:t>
            </a:r>
            <a:r>
              <a:rPr lang="ru-RU" altLang="ru-RU" sz="14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оперативного информационного взаимодействия органов Федерального казначейства</a:t>
            </a:r>
            <a:endParaRPr lang="ru-RU" altLang="ru-RU" sz="1400" dirty="0" smtClean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4922438" y="4150976"/>
            <a:ext cx="3086742" cy="6946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35" name="Прямоугольник 34"/>
          <p:cNvSpPr/>
          <p:nvPr/>
        </p:nvSpPr>
        <p:spPr>
          <a:xfrm>
            <a:off x="4860032" y="4106991"/>
            <a:ext cx="317795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sz="14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Внедрение </a:t>
            </a:r>
            <a:r>
              <a:rPr lang="ru-RU" altLang="ru-RU" sz="14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системы </a:t>
            </a:r>
            <a:r>
              <a:rPr lang="ru-RU" altLang="ru-RU" sz="14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проактивного</a:t>
            </a:r>
            <a:r>
              <a:rPr lang="ru-RU" altLang="ru-RU" sz="14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мониторинга состояния органов Федерального казначейства</a:t>
            </a:r>
            <a:endParaRPr lang="ru-RU" altLang="ru-RU" sz="1400" dirty="0" smtClean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4568498" y="4932987"/>
            <a:ext cx="3773426" cy="6946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37" name="Прямоугольник 36"/>
          <p:cNvSpPr/>
          <p:nvPr/>
        </p:nvSpPr>
        <p:spPr>
          <a:xfrm>
            <a:off x="4499992" y="4889002"/>
            <a:ext cx="388492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sz="14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Разработка и апробация </a:t>
            </a:r>
            <a:r>
              <a:rPr lang="ru-RU" altLang="ru-RU" sz="14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порядка обеспечения непрерывности деятельности территориальных органов Федерального казначейства</a:t>
            </a:r>
            <a:endParaRPr lang="ru-RU" altLang="ru-RU" sz="1400" dirty="0" smtClean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4568498" y="5707856"/>
            <a:ext cx="3773426" cy="47923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39" name="Прямоугольник 38"/>
          <p:cNvSpPr/>
          <p:nvPr/>
        </p:nvSpPr>
        <p:spPr>
          <a:xfrm>
            <a:off x="4499992" y="5663871"/>
            <a:ext cx="388492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sz="14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Определение </a:t>
            </a:r>
            <a:r>
              <a:rPr lang="ru-RU" altLang="ru-RU" sz="14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механизма функционирования казначейской системы в особых условиях</a:t>
            </a:r>
            <a:endParaRPr lang="ru-RU" altLang="ru-RU" sz="1400" dirty="0" smtClean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30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5868144" y="6492875"/>
            <a:ext cx="2133600" cy="365125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Слайд </a:t>
            </a:r>
            <a:fld id="{92B0D85C-DA9C-4C8C-955F-B81C8044DBC9}" type="slidenum">
              <a:rPr lang="ru-RU" smtClean="0">
                <a:solidFill>
                  <a:schemeClr val="tx1"/>
                </a:solidFill>
              </a:rPr>
              <a:pPr/>
              <a:t>20</a:t>
            </a:fld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4974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 bwMode="auto">
          <a:xfrm>
            <a:off x="457200" y="18383"/>
            <a:ext cx="8229600" cy="962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Franklin Gothic Demi Cond" pitchFamily="34" charset="0"/>
              </a:rPr>
              <a:t>Передача функций по контролю и надзору в финансово-бюджетной сфере, внешнему контролю качества работы аудиторских организаций</a:t>
            </a:r>
            <a:endParaRPr lang="ru-RU" sz="2000" dirty="0">
              <a:solidFill>
                <a:schemeClr val="accent2">
                  <a:lumMod val="50000"/>
                </a:schemeClr>
              </a:solidFill>
              <a:latin typeface="Franklin Gothic Demi Cond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59632" y="3385795"/>
            <a:ext cx="2088232" cy="69127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Росфиннадзор</a:t>
            </a:r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1259632" y="1484784"/>
            <a:ext cx="2088232" cy="2016224"/>
          </a:xfrm>
          <a:prstGeom prst="ellipse">
            <a:avLst/>
          </a:pr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88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436096" y="3385795"/>
            <a:ext cx="2088232" cy="69127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Федеральное казначейство</a:t>
            </a:r>
            <a:endParaRPr lang="ru-RU" dirty="0"/>
          </a:p>
        </p:txBody>
      </p:sp>
      <p:sp>
        <p:nvSpPr>
          <p:cNvPr id="10" name="Овал 9"/>
          <p:cNvSpPr/>
          <p:nvPr/>
        </p:nvSpPr>
        <p:spPr>
          <a:xfrm>
            <a:off x="5436096" y="1484784"/>
            <a:ext cx="2088232" cy="2016224"/>
          </a:xfrm>
          <a:prstGeom prst="ellipse">
            <a:avLst/>
          </a:prstGeom>
          <a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88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1" name="Группа 101"/>
          <p:cNvGrpSpPr>
            <a:grpSpLocks/>
          </p:cNvGrpSpPr>
          <p:nvPr/>
        </p:nvGrpSpPr>
        <p:grpSpPr bwMode="auto">
          <a:xfrm>
            <a:off x="4127412" y="2204864"/>
            <a:ext cx="588604" cy="1029389"/>
            <a:chOff x="3193638" y="2928934"/>
            <a:chExt cx="1613716" cy="1813147"/>
          </a:xfrm>
        </p:grpSpPr>
        <p:sp>
          <p:nvSpPr>
            <p:cNvPr id="12" name="Нашивка 11"/>
            <p:cNvSpPr/>
            <p:nvPr/>
          </p:nvSpPr>
          <p:spPr>
            <a:xfrm>
              <a:off x="3193638" y="2928934"/>
              <a:ext cx="949734" cy="1813147"/>
            </a:xfrm>
            <a:prstGeom prst="chevron">
              <a:avLst>
                <a:gd name="adj" fmla="val 62310"/>
              </a:avLst>
            </a:prstGeom>
            <a:solidFill>
              <a:schemeClr val="accent2">
                <a:lumMod val="75000"/>
                <a:alpha val="50000"/>
              </a:schemeClr>
            </a:solidFill>
          </p:spPr>
          <p:style>
            <a:lnRef idx="0">
              <a:schemeClr val="accent1">
                <a:shade val="9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shade val="9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shade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Нашивка 12"/>
            <p:cNvSpPr/>
            <p:nvPr/>
          </p:nvSpPr>
          <p:spPr>
            <a:xfrm>
              <a:off x="3857620" y="2928934"/>
              <a:ext cx="949734" cy="1813147"/>
            </a:xfrm>
            <a:prstGeom prst="chevron">
              <a:avLst>
                <a:gd name="adj" fmla="val 62310"/>
              </a:avLst>
            </a:prstGeom>
            <a:solidFill>
              <a:schemeClr val="accent2">
                <a:lumMod val="60000"/>
                <a:lumOff val="40000"/>
                <a:alpha val="50000"/>
              </a:schemeClr>
            </a:solidFill>
          </p:spPr>
          <p:style>
            <a:lnRef idx="0">
              <a:schemeClr val="accent1">
                <a:shade val="90000"/>
                <a:hueOff val="375112"/>
                <a:satOff val="-6927"/>
                <a:lumOff val="32127"/>
                <a:alphaOff val="0"/>
              </a:schemeClr>
            </a:lnRef>
            <a:fillRef idx="3">
              <a:schemeClr val="accent1">
                <a:shade val="90000"/>
                <a:hueOff val="375112"/>
                <a:satOff val="-6927"/>
                <a:lumOff val="32127"/>
                <a:alphaOff val="0"/>
              </a:schemeClr>
            </a:fillRef>
            <a:effectRef idx="3">
              <a:schemeClr val="accent1">
                <a:shade val="90000"/>
                <a:hueOff val="375112"/>
                <a:satOff val="-6927"/>
                <a:lumOff val="32127"/>
                <a:alphaOff val="0"/>
              </a:schemeClr>
            </a:effectRef>
            <a:fontRef idx="minor">
              <a:schemeClr val="lt1"/>
            </a:fontRef>
          </p:style>
        </p:sp>
      </p:grpSp>
      <p:sp>
        <p:nvSpPr>
          <p:cNvPr id="28" name="Прямоугольник 27"/>
          <p:cNvSpPr/>
          <p:nvPr/>
        </p:nvSpPr>
        <p:spPr>
          <a:xfrm>
            <a:off x="107504" y="4581128"/>
            <a:ext cx="2867780" cy="136815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ru-RU" sz="1400" dirty="0">
                <a:solidFill>
                  <a:srgbClr val="C00000"/>
                </a:solidFill>
                <a:sym typeface="Wingdings"/>
              </a:rPr>
              <a:t></a:t>
            </a:r>
            <a:r>
              <a:rPr lang="ru-RU" sz="1400" dirty="0">
                <a:solidFill>
                  <a:schemeClr val="tx1"/>
                </a:solidFill>
              </a:rPr>
              <a:t>Координация функциональных вопросов, связанных с передачей Федеральному казначейству задач и функций </a:t>
            </a:r>
            <a:r>
              <a:rPr lang="ru-RU" sz="1400" dirty="0" err="1">
                <a:solidFill>
                  <a:schemeClr val="tx1"/>
                </a:solidFill>
              </a:rPr>
              <a:t>Росфиннадзора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3131840" y="4581128"/>
            <a:ext cx="2867780" cy="136815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ru-RU" sz="1400" dirty="0">
                <a:solidFill>
                  <a:srgbClr val="C00000"/>
                </a:solidFill>
                <a:sym typeface="Wingdings"/>
              </a:rPr>
              <a:t></a:t>
            </a:r>
            <a:r>
              <a:rPr lang="ru-RU" sz="1400" dirty="0">
                <a:solidFill>
                  <a:schemeClr val="tx1"/>
                </a:solidFill>
              </a:rPr>
              <a:t>Управление нормативными, организационно-штатными, технико-технологическими, финансовыми и иными процессами, связанными с интеграционными мероприятиями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6132204" y="4581128"/>
            <a:ext cx="2867780" cy="136815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ru-RU" sz="1400" dirty="0">
                <a:solidFill>
                  <a:srgbClr val="C00000"/>
                </a:solidFill>
                <a:sym typeface="Wingdings"/>
              </a:rPr>
              <a:t></a:t>
            </a:r>
            <a:r>
              <a:rPr lang="ru-RU" sz="1400" dirty="0">
                <a:solidFill>
                  <a:schemeClr val="tx1"/>
                </a:solidFill>
              </a:rPr>
              <a:t>Генерация новаций в части контрольно-надзорного блока, интегрируемого </a:t>
            </a:r>
            <a:r>
              <a:rPr lang="ru-RU" sz="1400" dirty="0" smtClean="0">
                <a:solidFill>
                  <a:schemeClr val="tx1"/>
                </a:solidFill>
              </a:rPr>
              <a:t>в деятельность </a:t>
            </a:r>
            <a:r>
              <a:rPr lang="ru-RU" sz="1400" dirty="0">
                <a:solidFill>
                  <a:schemeClr val="tx1"/>
                </a:solidFill>
              </a:rPr>
              <a:t>Федерального казначейства </a:t>
            </a:r>
          </a:p>
        </p:txBody>
      </p:sp>
      <p:sp>
        <p:nvSpPr>
          <p:cNvPr id="42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5868144" y="6492875"/>
            <a:ext cx="2133600" cy="365125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Слайд </a:t>
            </a:r>
            <a:fld id="{92B0D85C-DA9C-4C8C-955F-B81C8044DBC9}" type="slidenum">
              <a:rPr lang="ru-RU" smtClean="0">
                <a:solidFill>
                  <a:schemeClr val="tx1"/>
                </a:solidFill>
              </a:rPr>
              <a:pPr/>
              <a:t>21</a:t>
            </a:fld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883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 bwMode="auto">
          <a:xfrm>
            <a:off x="457200" y="18383"/>
            <a:ext cx="8229600" cy="962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Franklin Gothic Demi Cond" pitchFamily="34" charset="0"/>
              </a:rPr>
              <a:t>Матрица мероприятий расходно-операционного блока в части внедрения отдельных подсистем ГИИС «Электронного бюджета» в 2016 году</a:t>
            </a:r>
            <a:endParaRPr lang="ru-RU" sz="2000" dirty="0">
              <a:solidFill>
                <a:schemeClr val="accent2">
                  <a:lumMod val="50000"/>
                </a:schemeClr>
              </a:solidFill>
              <a:latin typeface="Franklin Gothic Demi Cond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8656449"/>
              </p:ext>
            </p:extLst>
          </p:nvPr>
        </p:nvGraphicFramePr>
        <p:xfrm>
          <a:off x="35496" y="1034789"/>
          <a:ext cx="9073008" cy="55969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160"/>
                <a:gridCol w="1368152"/>
                <a:gridCol w="4176464"/>
                <a:gridCol w="2088232"/>
              </a:tblGrid>
              <a:tr h="49665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Наименование</a:t>
                      </a:r>
                    </a:p>
                    <a:p>
                      <a:pPr algn="ctr"/>
                      <a:r>
                        <a:rPr lang="ru-RU" sz="1400" dirty="0" smtClean="0"/>
                        <a:t>подсистемы</a:t>
                      </a:r>
                      <a:endParaRPr lang="ru-RU" sz="1400" dirty="0"/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Наименование компонента</a:t>
                      </a:r>
                      <a:endParaRPr lang="ru-RU" sz="1400" dirty="0"/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Наполнение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dirty="0" smtClean="0"/>
                        <a:t>компонента</a:t>
                      </a:r>
                      <a:endParaRPr lang="ru-RU" sz="1400" dirty="0"/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Ожидаемый</a:t>
                      </a:r>
                      <a:r>
                        <a:rPr lang="ru-RU" sz="1400" baseline="0" dirty="0" smtClean="0"/>
                        <a:t> результат в 2016 г.</a:t>
                      </a:r>
                      <a:endParaRPr lang="ru-RU" sz="1400" dirty="0"/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</a:tr>
              <a:tr h="379795">
                <a:tc rowSpan="3">
                  <a:txBody>
                    <a:bodyPr/>
                    <a:lstStyle/>
                    <a:p>
                      <a:pPr algn="ctr"/>
                      <a:r>
                        <a:rPr lang="ru-RU" sz="1000" b="0" dirty="0" smtClean="0"/>
                        <a:t>Подсистема ведения нормативной справочной</a:t>
                      </a:r>
                      <a:r>
                        <a:rPr lang="ru-RU" sz="1000" b="0" baseline="0" dirty="0" smtClean="0"/>
                        <a:t> информации</a:t>
                      </a:r>
                    </a:p>
                    <a:p>
                      <a:pPr algn="ctr"/>
                      <a:endParaRPr lang="ru-RU" sz="1000" b="0" dirty="0"/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ru-RU" sz="1000" b="0" baseline="0" dirty="0" smtClean="0"/>
                        <a:t>Общесистемные перечни и реестры</a:t>
                      </a:r>
                      <a:endParaRPr lang="ru-RU" sz="1000" b="0" dirty="0"/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Реестр участников бюджетного процесса, а также юр. лиц, не являющихся участниками бюджетного процесса (федеральный уровень)</a:t>
                      </a:r>
                      <a:endParaRPr lang="ru-RU" sz="1000" b="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ru-RU" sz="1000" b="0" dirty="0" smtClean="0"/>
                        <a:t>Ведение</a:t>
                      </a:r>
                      <a:endParaRPr lang="ru-RU" sz="1000" b="0" dirty="0"/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</a:tr>
              <a:tr h="5258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Ведомственный перечень государственных и муниципальных услуг и работ/Базовый (отраслевой) перечень  государственных и муниципальных услуг и работ</a:t>
                      </a:r>
                      <a:endParaRPr lang="ru-RU" sz="1000" b="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021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Открытие и ведение лицевых счетов (федеральный  уровень)</a:t>
                      </a:r>
                      <a:endParaRPr lang="ru-RU" sz="1000" b="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3720">
                <a:tc rowSpan="4">
                  <a:txBody>
                    <a:bodyPr/>
                    <a:lstStyle/>
                    <a:p>
                      <a:pPr algn="ctr"/>
                      <a:r>
                        <a:rPr lang="ru-RU" sz="1000" b="0" dirty="0" smtClean="0"/>
                        <a:t>Подсистема управления закупками</a:t>
                      </a:r>
                      <a:endParaRPr lang="ru-RU" sz="1000" b="0" dirty="0"/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ru-RU" sz="1000" b="0" dirty="0" smtClean="0"/>
                        <a:t>Управление закупками</a:t>
                      </a:r>
                      <a:endParaRPr lang="ru-RU" sz="1000" b="0" dirty="0"/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Реестр государственных и муниципальных контрактов</a:t>
                      </a:r>
                      <a:endParaRPr lang="ru-RU" sz="1000" b="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/>
                        <a:t>Интеграция подсистемы управления закупками с ЕИС ФКС и другими подсистемами «Электронный бюджет» -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/>
                        <a:t>1 декабря 2016 г.</a:t>
                      </a: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</a:tr>
              <a:tr h="2337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Реестр банковских гарантий</a:t>
                      </a:r>
                      <a:endParaRPr lang="ru-RU" sz="1000" b="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37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Контрольное полномочие</a:t>
                      </a:r>
                      <a:endParaRPr lang="ru-RU" sz="1000" b="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37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Планирование закупок</a:t>
                      </a:r>
                      <a:endParaRPr lang="ru-RU" sz="1000" b="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3720">
                <a:tc rowSpan="5">
                  <a:txBody>
                    <a:bodyPr/>
                    <a:lstStyle/>
                    <a:p>
                      <a:pPr algn="ctr"/>
                      <a:r>
                        <a:rPr lang="ru-RU" sz="1000" b="0" dirty="0" smtClean="0"/>
                        <a:t>Подсистема управления расходами</a:t>
                      </a:r>
                      <a:endParaRPr lang="ru-RU" sz="1000" b="0" dirty="0"/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/>
                      <a:r>
                        <a:rPr lang="ru-RU" sz="1000" b="0" baseline="0" dirty="0" smtClean="0"/>
                        <a:t>Управление расходами</a:t>
                      </a:r>
                      <a:endParaRPr lang="ru-RU" sz="1000" b="0" dirty="0"/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/>
                        <a:t>Учет бюджетных</a:t>
                      </a:r>
                      <a:r>
                        <a:rPr lang="ru-RU" sz="1000" b="0" baseline="0" dirty="0" smtClean="0"/>
                        <a:t> обязательств </a:t>
                      </a:r>
                      <a:endParaRPr lang="ru-RU" sz="1000" b="0" dirty="0"/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/>
                        <a:t>Внедрение - 1 июля 2016 г.</a:t>
                      </a:r>
                      <a:endParaRPr lang="ru-RU" sz="1000" b="0" dirty="0"/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</a:tr>
              <a:tr h="2337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/>
                        <a:t>Учет</a:t>
                      </a:r>
                      <a:r>
                        <a:rPr lang="ru-RU" sz="1000" b="0" baseline="0" dirty="0" smtClean="0"/>
                        <a:t> денежных обязательств </a:t>
                      </a:r>
                      <a:endParaRPr lang="ru-RU" sz="1000" b="0" dirty="0"/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/>
                        <a:t>Внедрение - 1 декабря 2016 г.</a:t>
                      </a:r>
                      <a:endParaRPr lang="ru-RU" sz="1000" b="0" dirty="0"/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</a:tr>
              <a:tr h="2337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/>
                        <a:t>Реестр государственных заданий</a:t>
                      </a:r>
                      <a:endParaRPr lang="ru-RU" sz="1000" b="0" dirty="0"/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/>
                        <a:t>Ведение</a:t>
                      </a:r>
                      <a:endParaRPr lang="ru-RU" sz="1000" b="0" dirty="0"/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</a:tr>
              <a:tr h="2337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/>
                        <a:t>Реестр соглашений</a:t>
                      </a:r>
                      <a:endParaRPr lang="ru-RU" sz="1000" b="0" dirty="0"/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/>
                        <a:t>Внедрение - 1 марта 2016 г.</a:t>
                      </a:r>
                      <a:endParaRPr lang="ru-RU" sz="1000" b="0" dirty="0"/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</a:tr>
              <a:tr h="2337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/>
                        <a:t>Доведение бюджетных данных</a:t>
                      </a:r>
                      <a:endParaRPr lang="ru-RU" sz="1000" b="0" dirty="0"/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/>
                        <a:t>Внедрение - 1 декабря 2016 г.</a:t>
                      </a:r>
                      <a:endParaRPr lang="ru-RU" sz="1000" b="0" dirty="0"/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</a:tr>
              <a:tr h="379795">
                <a:tc rowSpan="3">
                  <a:txBody>
                    <a:bodyPr/>
                    <a:lstStyle/>
                    <a:p>
                      <a:pPr algn="ctr"/>
                      <a:r>
                        <a:rPr lang="ru-RU" sz="1000" b="0" dirty="0" smtClean="0"/>
                        <a:t>Подсистема управления денежными средствами</a:t>
                      </a: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1">
                        <a:lumMod val="60000"/>
                        <a:lumOff val="4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baseline="0" dirty="0" smtClean="0"/>
                        <a:t>Управление ликвидностью</a:t>
                      </a:r>
                      <a:endParaRPr lang="ru-RU" sz="1000" b="0" dirty="0"/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1">
                        <a:lumMod val="60000"/>
                        <a:lumOff val="4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/>
                        <a:t>Операции</a:t>
                      </a:r>
                      <a:r>
                        <a:rPr lang="ru-RU" sz="1000" b="0" baseline="0" dirty="0" smtClean="0"/>
                        <a:t> по размещению средств на депозиты, операции РЕПО, бюджетные кредиты и другие инструменты.</a:t>
                      </a:r>
                      <a:endParaRPr lang="ru-RU" sz="1000" b="0" dirty="0"/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1">
                        <a:lumMod val="60000"/>
                        <a:lumOff val="40000"/>
                        <a:alpha val="3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ru-RU" sz="1000" b="0" dirty="0" smtClean="0"/>
                        <a:t>Создание концепции и </a:t>
                      </a:r>
                      <a:r>
                        <a:rPr lang="ru-RU" sz="1000" b="0" dirty="0" err="1" smtClean="0"/>
                        <a:t>прототипирование</a:t>
                      </a:r>
                      <a:endParaRPr lang="ru-RU" sz="1000" b="0" dirty="0"/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1">
                        <a:lumMod val="60000"/>
                        <a:lumOff val="40000"/>
                        <a:alpha val="30000"/>
                      </a:schemeClr>
                    </a:solidFill>
                  </a:tcPr>
                </a:tc>
              </a:tr>
              <a:tr h="4007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 b="0" baseline="0" dirty="0" smtClean="0"/>
                        <a:t>Управление ЕКС</a:t>
                      </a:r>
                      <a:endParaRPr lang="ru-RU" sz="1000" b="0" dirty="0"/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1">
                        <a:lumMod val="60000"/>
                        <a:lumOff val="4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/>
                        <a:t>Управление операциями на ЕКС</a:t>
                      </a:r>
                      <a:endParaRPr lang="ru-RU" sz="1000" b="0" dirty="0"/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1">
                        <a:lumMod val="60000"/>
                        <a:lumOff val="40000"/>
                        <a:alpha val="3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200" b="0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337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/>
                        <a:t>Кассовое планирование и прогнозирование</a:t>
                      </a:r>
                      <a:endParaRPr lang="ru-RU" sz="1000" b="0" dirty="0"/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1">
                        <a:lumMod val="60000"/>
                        <a:lumOff val="40000"/>
                        <a:alpha val="3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48310"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/>
                        <a:t>Подсистема финансового контроля</a:t>
                      </a: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BEBFA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/>
                        <a:t>Внешний </a:t>
                      </a:r>
                      <a:r>
                        <a:rPr lang="ru-RU" sz="1000" b="0" baseline="0" dirty="0" smtClean="0"/>
                        <a:t>контроль</a:t>
                      </a:r>
                      <a:endParaRPr lang="ru-RU" sz="1000" b="0" dirty="0"/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BEBFA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/>
                        <a:t>Развитие и обеспечение интеграции подсистемы финансового контроля с иными подсистемами «Электронный бюджет»</a:t>
                      </a:r>
                      <a:endParaRPr lang="ru-RU" sz="1000" b="0" dirty="0"/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BEBFA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/>
                        <a:t>Создание концепции и </a:t>
                      </a:r>
                      <a:r>
                        <a:rPr lang="ru-RU" sz="1000" b="0" dirty="0" err="1" smtClean="0"/>
                        <a:t>прототипирование</a:t>
                      </a:r>
                      <a:endParaRPr lang="ru-RU" sz="1000" b="0" dirty="0" smtClean="0"/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BEBFA">
                        <a:alpha val="49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5868144" y="6492875"/>
            <a:ext cx="2133600" cy="365125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Слайд </a:t>
            </a:r>
            <a:fld id="{92B0D85C-DA9C-4C8C-955F-B81C8044DBC9}" type="slidenum">
              <a:rPr lang="ru-RU" smtClean="0">
                <a:solidFill>
                  <a:schemeClr val="tx1"/>
                </a:solidFill>
              </a:rPr>
              <a:pPr/>
              <a:t>22</a:t>
            </a:fld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022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15616" y="2996952"/>
            <a:ext cx="7272808" cy="784830"/>
          </a:xfr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500" b="1" dirty="0" smtClean="0">
                <a:solidFill>
                  <a:srgbClr val="11446D"/>
                </a:solidFill>
                <a:latin typeface="Calibri" pitchFamily="34" charset="0"/>
              </a:rPr>
              <a:t>Спасибо за внимание!</a:t>
            </a:r>
            <a:endParaRPr lang="fr-FR" sz="4500" b="1" dirty="0">
              <a:solidFill>
                <a:srgbClr val="11446D"/>
              </a:solidFill>
              <a:latin typeface="Calibri" pitchFamily="34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5867400" y="6492875"/>
            <a:ext cx="21336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chemeClr val="tx1"/>
                </a:solidFill>
              </a:rPr>
              <a:t>Слайд </a:t>
            </a:r>
            <a:fld id="{2831C94D-EB48-42ED-8F4B-F2404A5CD8E0}" type="slidenum">
              <a:rPr lang="ru-RU">
                <a:solidFill>
                  <a:schemeClr val="tx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8383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51720" y="292586"/>
            <a:ext cx="52565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000" dirty="0">
                <a:solidFill>
                  <a:schemeClr val="accent2">
                    <a:lumMod val="50000"/>
                  </a:schemeClr>
                </a:solidFill>
                <a:latin typeface="Franklin Gothic Demi Cond" pitchFamily="34" charset="0"/>
                <a:ea typeface="+mj-ea"/>
                <a:cs typeface="+mj-cs"/>
              </a:rPr>
              <a:t>Схема включения организаций в Сводный реестр</a:t>
            </a:r>
            <a:endParaRPr lang="ru-RU" sz="2000" dirty="0">
              <a:solidFill>
                <a:schemeClr val="accent2">
                  <a:lumMod val="50000"/>
                </a:schemeClr>
              </a:solidFill>
              <a:latin typeface="Franklin Gothic Demi Cond" pitchFamily="34" charset="0"/>
              <a:ea typeface="+mj-ea"/>
              <a:cs typeface="+mj-cs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5867400" y="6204846"/>
            <a:ext cx="21336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chemeClr val="tx1"/>
                </a:solidFill>
              </a:rPr>
              <a:t>Слайд </a:t>
            </a:r>
            <a:fld id="{2831C94D-EB48-42ED-8F4B-F2404A5CD8E0}" type="slidenum">
              <a:rPr lang="ru-RU">
                <a:solidFill>
                  <a:schemeClr val="tx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" t="9590" r="54361" b="9458"/>
          <a:stretch/>
        </p:blipFill>
        <p:spPr bwMode="auto">
          <a:xfrm>
            <a:off x="4633137" y="1052736"/>
            <a:ext cx="4510862" cy="5455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51662" y="1332491"/>
            <a:ext cx="4090194" cy="256791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ctr" fontAlgn="auto">
              <a:spcBef>
                <a:spcPts val="0"/>
              </a:spcBef>
              <a:spcAft>
                <a:spcPts val="0"/>
              </a:spcAft>
              <a:defRPr sz="1200" b="1" kern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lt1"/>
                </a:solidFill>
                <a:latin typeface="+mn-lt"/>
              </a:defRPr>
            </a:lvl2pPr>
            <a:lvl3pPr>
              <a:defRPr>
                <a:solidFill>
                  <a:schemeClr val="lt1"/>
                </a:solidFill>
                <a:latin typeface="+mn-lt"/>
              </a:defRPr>
            </a:lvl3pPr>
            <a:lvl4pPr>
              <a:defRPr>
                <a:solidFill>
                  <a:schemeClr val="lt1"/>
                </a:solidFill>
                <a:latin typeface="+mn-lt"/>
              </a:defRPr>
            </a:lvl4pPr>
            <a:lvl5pPr>
              <a:defRPr>
                <a:solidFill>
                  <a:schemeClr val="lt1"/>
                </a:solidFill>
                <a:latin typeface="+mn-lt"/>
              </a:defRPr>
            </a:lvl5pPr>
            <a:lvl6pPr>
              <a:defRPr>
                <a:solidFill>
                  <a:schemeClr val="lt1"/>
                </a:solidFill>
                <a:latin typeface="+mn-lt"/>
              </a:defRPr>
            </a:lvl6pPr>
            <a:lvl7pPr>
              <a:defRPr>
                <a:solidFill>
                  <a:schemeClr val="lt1"/>
                </a:solidFill>
                <a:latin typeface="+mn-lt"/>
              </a:defRPr>
            </a:lvl7pPr>
            <a:lvl8pPr>
              <a:defRPr>
                <a:solidFill>
                  <a:schemeClr val="lt1"/>
                </a:solidFill>
                <a:latin typeface="+mn-lt"/>
              </a:defRPr>
            </a:lvl8pPr>
            <a:lvl9pPr>
              <a:defRPr>
                <a:solidFill>
                  <a:schemeClr val="lt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ru-RU" sz="1300" dirty="0" smtClean="0">
                <a:solidFill>
                  <a:schemeClr val="tx1"/>
                </a:solidFill>
              </a:rPr>
              <a:t>УПОЛНОМОЧЕННАЯ ОРГАНИЗАЦИЯ</a:t>
            </a:r>
            <a:endParaRPr lang="ru-RU" sz="1300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96759" y="3436356"/>
            <a:ext cx="2045097" cy="376366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ctr" fontAlgn="auto">
              <a:spcBef>
                <a:spcPts val="0"/>
              </a:spcBef>
              <a:spcAft>
                <a:spcPts val="0"/>
              </a:spcAft>
              <a:defRPr sz="1200" b="1" kern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lt1"/>
                </a:solidFill>
                <a:latin typeface="+mn-lt"/>
              </a:defRPr>
            </a:lvl2pPr>
            <a:lvl3pPr>
              <a:defRPr>
                <a:solidFill>
                  <a:schemeClr val="lt1"/>
                </a:solidFill>
                <a:latin typeface="+mn-lt"/>
              </a:defRPr>
            </a:lvl3pPr>
            <a:lvl4pPr>
              <a:defRPr>
                <a:solidFill>
                  <a:schemeClr val="lt1"/>
                </a:solidFill>
                <a:latin typeface="+mn-lt"/>
              </a:defRPr>
            </a:lvl4pPr>
            <a:lvl5pPr>
              <a:defRPr>
                <a:solidFill>
                  <a:schemeClr val="lt1"/>
                </a:solidFill>
                <a:latin typeface="+mn-lt"/>
              </a:defRPr>
            </a:lvl5pPr>
            <a:lvl6pPr>
              <a:defRPr>
                <a:solidFill>
                  <a:schemeClr val="lt1"/>
                </a:solidFill>
                <a:latin typeface="+mn-lt"/>
              </a:defRPr>
            </a:lvl6pPr>
            <a:lvl7pPr>
              <a:defRPr>
                <a:solidFill>
                  <a:schemeClr val="lt1"/>
                </a:solidFill>
                <a:latin typeface="+mn-lt"/>
              </a:defRPr>
            </a:lvl7pPr>
            <a:lvl8pPr>
              <a:defRPr>
                <a:solidFill>
                  <a:schemeClr val="lt1"/>
                </a:solidFill>
                <a:latin typeface="+mn-lt"/>
              </a:defRPr>
            </a:lvl8pPr>
            <a:lvl9pPr>
              <a:defRPr>
                <a:solidFill>
                  <a:schemeClr val="lt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ru-RU" sz="1300" dirty="0" smtClean="0">
                <a:solidFill>
                  <a:schemeClr val="tx1"/>
                </a:solidFill>
              </a:rPr>
              <a:t>ТОФК</a:t>
            </a:r>
            <a:endParaRPr lang="ru-RU" sz="1300" dirty="0">
              <a:solidFill>
                <a:schemeClr val="tx1"/>
              </a:solidFill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3429000" y="1589282"/>
            <a:ext cx="0" cy="184707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Соединительная линия уступом 9"/>
          <p:cNvCxnSpPr>
            <a:stCxn id="8" idx="2"/>
          </p:cNvCxnSpPr>
          <p:nvPr/>
        </p:nvCxnSpPr>
        <p:spPr>
          <a:xfrm rot="16200000" flipH="1">
            <a:off x="3190868" y="3841161"/>
            <a:ext cx="1470710" cy="1413832"/>
          </a:xfrm>
          <a:prstGeom prst="bentConnector2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3" descr="M:\03\0302\Орлова У.С\иконки\Autoship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0930" y="4548076"/>
            <a:ext cx="596753" cy="652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F:\ФОТО\Иконки База\Иконки\crystal-clear-icons-by-everaldo\png\actions\apply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4207" y="4985099"/>
            <a:ext cx="380379" cy="57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Блок-схема: процесс 12"/>
          <p:cNvSpPr/>
          <p:nvPr/>
        </p:nvSpPr>
        <p:spPr>
          <a:xfrm>
            <a:off x="2384350" y="3954360"/>
            <a:ext cx="1722476" cy="382772"/>
          </a:xfrm>
          <a:prstGeom prst="flowChartProcess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Алгоритм проверки</a:t>
            </a:r>
            <a:endParaRPr lang="ru-RU" sz="1400" dirty="0">
              <a:solidFill>
                <a:schemeClr val="tx1"/>
              </a:solidFill>
            </a:endParaRPr>
          </a:p>
        </p:txBody>
      </p:sp>
      <p:cxnSp>
        <p:nvCxnSpPr>
          <p:cNvPr id="14" name="Соединительная линия уступом 13"/>
          <p:cNvCxnSpPr/>
          <p:nvPr/>
        </p:nvCxnSpPr>
        <p:spPr>
          <a:xfrm rot="16200000" flipV="1">
            <a:off x="294059" y="2355821"/>
            <a:ext cx="3694147" cy="2161070"/>
          </a:xfrm>
          <a:prstGeom prst="bentConnector3">
            <a:avLst>
              <a:gd name="adj1" fmla="val 207"/>
            </a:avLst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2" descr="F:\ФОТО\Иконки База\ВСЕ ИКОНКИ\разные\512\sign-error-icon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0320" y="4985100"/>
            <a:ext cx="413822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1267933" y="1765987"/>
            <a:ext cx="2033477" cy="42336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1300" b="1" dirty="0" smtClean="0">
                <a:solidFill>
                  <a:schemeClr val="tx1"/>
                </a:solidFill>
              </a:rPr>
              <a:t>ПОДВЕДОМСТВЕННЫЕ ОРГАНИЗАЦИИ*</a:t>
            </a:r>
            <a:endParaRPr lang="ru-RU" sz="1300" b="1" dirty="0">
              <a:solidFill>
                <a:schemeClr val="tx1"/>
              </a:solidFill>
            </a:endParaRPr>
          </a:p>
          <a:p>
            <a:pPr algn="ctr"/>
            <a:endParaRPr lang="ru-RU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203348" y="5661248"/>
            <a:ext cx="387556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* которым Минфином дано право направления Заявок в ТОФК: ФНС, МВД, Пенсионный фонд России</a:t>
            </a:r>
            <a:endParaRPr lang="ru-RU" sz="1400" dirty="0"/>
          </a:p>
        </p:txBody>
      </p:sp>
      <p:cxnSp>
        <p:nvCxnSpPr>
          <p:cNvPr id="18" name="Прямая со стрелкой 17"/>
          <p:cNvCxnSpPr/>
          <p:nvPr/>
        </p:nvCxnSpPr>
        <p:spPr>
          <a:xfrm>
            <a:off x="2748152" y="2199823"/>
            <a:ext cx="0" cy="124568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Загнутый угол 18"/>
          <p:cNvSpPr>
            <a:spLocks noChangeArrowheads="1"/>
          </p:cNvSpPr>
          <p:nvPr/>
        </p:nvSpPr>
        <p:spPr bwMode="auto">
          <a:xfrm>
            <a:off x="2208238" y="2512818"/>
            <a:ext cx="2045097" cy="610542"/>
          </a:xfrm>
          <a:prstGeom prst="foldedCorner">
            <a:avLst>
              <a:gd name="adj" fmla="val 50000"/>
            </a:avLst>
          </a:prstGeom>
          <a:solidFill>
            <a:schemeClr val="accent1">
              <a:lumMod val="40000"/>
              <a:lumOff val="60000"/>
            </a:schemeClr>
          </a:solidFill>
          <a:ln w="25400" cap="flat" cmpd="sng" algn="ctr">
            <a:solidFill>
              <a:srgbClr val="0070C0"/>
            </a:solidFill>
            <a:prstDash val="sysDash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00" kern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00" kern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Заявка </a:t>
            </a:r>
            <a:r>
              <a:rPr lang="ru-RU" sz="10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включение (изменение) информации об </a:t>
            </a:r>
            <a:r>
              <a:rPr lang="ru-RU" sz="10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</a:t>
            </a:r>
            <a:r>
              <a:rPr lang="ru-RU" sz="10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000" kern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0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Сводный </a:t>
            </a:r>
            <a:r>
              <a:rPr lang="ru-RU" sz="10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реестр</a:t>
            </a:r>
            <a:endParaRPr lang="ru-RU" sz="10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0" name="Прямая со стрелкой 19"/>
          <p:cNvCxnSpPr/>
          <p:nvPr/>
        </p:nvCxnSpPr>
        <p:spPr>
          <a:xfrm flipV="1">
            <a:off x="1427057" y="2199823"/>
            <a:ext cx="0" cy="307182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Загнутый угол 20"/>
          <p:cNvSpPr>
            <a:spLocks noChangeArrowheads="1"/>
          </p:cNvSpPr>
          <p:nvPr/>
        </p:nvSpPr>
        <p:spPr bwMode="auto">
          <a:xfrm>
            <a:off x="350873" y="4354987"/>
            <a:ext cx="1626357" cy="525691"/>
          </a:xfrm>
          <a:prstGeom prst="foldedCorner">
            <a:avLst>
              <a:gd name="adj" fmla="val 50000"/>
            </a:avLst>
          </a:prstGeom>
          <a:solidFill>
            <a:schemeClr val="accent1">
              <a:lumMod val="40000"/>
              <a:lumOff val="60000"/>
            </a:schemeClr>
          </a:solidFill>
          <a:ln w="25400" cap="flat" cmpd="sng" algn="ctr">
            <a:solidFill>
              <a:srgbClr val="0070C0"/>
            </a:solidFill>
            <a:prstDash val="sysDash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kern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Протокол об отказе</a:t>
            </a:r>
            <a:endParaRPr lang="ru-RU" sz="12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Номер слайда 5"/>
          <p:cNvSpPr txBox="1">
            <a:spLocks/>
          </p:cNvSpPr>
          <p:nvPr/>
        </p:nvSpPr>
        <p:spPr>
          <a:xfrm>
            <a:off x="5868144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schemeClr val="tx1"/>
                </a:solidFill>
              </a:rPr>
              <a:t>Слайд </a:t>
            </a:r>
            <a:fld id="{92B0D85C-DA9C-4C8C-955F-B81C8044DBC9}" type="slidenum">
              <a:rPr lang="ru-RU" smtClean="0">
                <a:solidFill>
                  <a:schemeClr val="tx1"/>
                </a:solidFill>
              </a:rPr>
              <a:pPr/>
              <a:t>3</a:t>
            </a:fld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962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43608" y="188640"/>
            <a:ext cx="71287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Franklin Gothic Demi Cond" pitchFamily="34" charset="0"/>
                <a:ea typeface="+mj-ea"/>
                <a:cs typeface="+mj-cs"/>
              </a:rPr>
              <a:t>Результаты наполнения Сводного реестра </a:t>
            </a: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15913282"/>
              </p:ext>
            </p:extLst>
          </p:nvPr>
        </p:nvGraphicFramePr>
        <p:xfrm>
          <a:off x="683568" y="1196752"/>
          <a:ext cx="7910146" cy="3240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27049" y="4869160"/>
            <a:ext cx="8054162" cy="1015663"/>
          </a:xfrm>
          <a:prstGeom prst="rect">
            <a:avLst/>
          </a:prstGeom>
          <a:solidFill>
            <a:schemeClr val="accent5">
              <a:lumMod val="60000"/>
              <a:lumOff val="40000"/>
              <a:alpha val="48000"/>
            </a:schemeClr>
          </a:solidFill>
          <a:ln w="76200">
            <a:solidFill>
              <a:srgbClr val="0070C0">
                <a:alpha val="23000"/>
              </a:srgbClr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Общее количество организаций, подлежащих включению в </a:t>
            </a:r>
          </a:p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Сводный реестр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23 227 </a:t>
            </a: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Включено в Сводный реестр – 23 017</a:t>
            </a:r>
            <a:endParaRPr lang="ru-RU" sz="2000" b="1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5868144" y="6492875"/>
            <a:ext cx="2133600" cy="365125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Слайд </a:t>
            </a:r>
            <a:fld id="{92B0D85C-DA9C-4C8C-955F-B81C8044DBC9}" type="slidenum">
              <a:rPr lang="ru-RU" smtClean="0">
                <a:solidFill>
                  <a:schemeClr val="tx1"/>
                </a:solidFill>
              </a:rPr>
              <a:pPr/>
              <a:t>4</a:t>
            </a:fld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8025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Скругленный прямоугольник 26"/>
          <p:cNvSpPr/>
          <p:nvPr/>
        </p:nvSpPr>
        <p:spPr>
          <a:xfrm>
            <a:off x="7215404" y="4729331"/>
            <a:ext cx="641487" cy="821925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5353127" y="4075897"/>
            <a:ext cx="641487" cy="821925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3173242" y="3346725"/>
            <a:ext cx="641487" cy="821925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238902" y="2251197"/>
            <a:ext cx="641487" cy="821925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559646" y="190381"/>
            <a:ext cx="666207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Franklin Gothic Demi Cond" pitchFamily="34" charset="0"/>
                <a:ea typeface="+mj-ea"/>
                <a:cs typeface="+mj-cs"/>
              </a:rPr>
              <a:t>Применение Базовых (отраслевых) перечней и ведомственных перечней государственных и муниципальных услуг и работ</a:t>
            </a:r>
          </a:p>
        </p:txBody>
      </p:sp>
      <p:pic>
        <p:nvPicPr>
          <p:cNvPr id="11" name="Рисунок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720" y="4803923"/>
            <a:ext cx="558857" cy="747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683569" y="1342620"/>
            <a:ext cx="18432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(муниципальное) задание 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470" y="2294762"/>
            <a:ext cx="573919" cy="76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2812599" y="2481732"/>
            <a:ext cx="17490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Ведомственные перечни услуг и работ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3242" y="3312729"/>
            <a:ext cx="635158" cy="846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4843066" y="2998679"/>
            <a:ext cx="16028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Базовые отраслевые перечни услуг и работ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3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94744"/>
            <a:ext cx="8325293" cy="1063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4950" y="4075897"/>
            <a:ext cx="635158" cy="846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6433959" y="4075897"/>
            <a:ext cx="19696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видов деятельности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3" name="Соединительная линия уступом 22"/>
          <p:cNvCxnSpPr>
            <a:stCxn id="24" idx="1"/>
            <a:endCxn id="19" idx="3"/>
          </p:cNvCxnSpPr>
          <p:nvPr/>
        </p:nvCxnSpPr>
        <p:spPr>
          <a:xfrm rot="10800000">
            <a:off x="1880389" y="2662159"/>
            <a:ext cx="1292853" cy="1095528"/>
          </a:xfrm>
          <a:prstGeom prst="bentConnector3">
            <a:avLst/>
          </a:prstGeom>
          <a:ln w="3810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Соединительная линия уступом 28"/>
          <p:cNvCxnSpPr>
            <a:stCxn id="21" idx="1"/>
            <a:endCxn id="8195" idx="3"/>
          </p:cNvCxnSpPr>
          <p:nvPr/>
        </p:nvCxnSpPr>
        <p:spPr>
          <a:xfrm rot="10800000">
            <a:off x="3808399" y="3736167"/>
            <a:ext cx="1506551" cy="763168"/>
          </a:xfrm>
          <a:prstGeom prst="bentConnector3">
            <a:avLst/>
          </a:prstGeom>
          <a:ln w="3810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Соединительная линия уступом 30"/>
          <p:cNvCxnSpPr>
            <a:stCxn id="27" idx="1"/>
            <a:endCxn id="26" idx="3"/>
          </p:cNvCxnSpPr>
          <p:nvPr/>
        </p:nvCxnSpPr>
        <p:spPr>
          <a:xfrm rot="10800000">
            <a:off x="5994615" y="4486859"/>
            <a:ext cx="1220791" cy="653434"/>
          </a:xfrm>
          <a:prstGeom prst="bentConnector3">
            <a:avLst/>
          </a:prstGeom>
          <a:ln w="3810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Скругленная прямоугольная выноска 34"/>
          <p:cNvSpPr/>
          <p:nvPr/>
        </p:nvSpPr>
        <p:spPr>
          <a:xfrm>
            <a:off x="6615874" y="2538076"/>
            <a:ext cx="2132590" cy="1043820"/>
          </a:xfrm>
          <a:prstGeom prst="wedgeRoundRectCallout">
            <a:avLst>
              <a:gd name="adj1" fmla="val -62786"/>
              <a:gd name="adj2" fmla="val 89253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 sz="16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0" hangingPunct="0">
              <a:defRPr/>
            </a:pPr>
            <a:r>
              <a:rPr kumimoji="0" lang="ru-RU" altLang="ru-RU" sz="1400" i="1" dirty="0" smtClean="0">
                <a:cs typeface="Times New Roman" panose="02020603050405020304" pitchFamily="18" charset="0"/>
              </a:rPr>
              <a:t>ФОИВ формируют Базовые (отраслевые) перечни услуг и работ по видам деятельности</a:t>
            </a:r>
          </a:p>
        </p:txBody>
      </p:sp>
      <p:sp>
        <p:nvSpPr>
          <p:cNvPr id="36" name="Скругленная прямоугольная выноска 35"/>
          <p:cNvSpPr/>
          <p:nvPr/>
        </p:nvSpPr>
        <p:spPr>
          <a:xfrm>
            <a:off x="143540" y="4075896"/>
            <a:ext cx="2309347" cy="1161352"/>
          </a:xfrm>
          <a:prstGeom prst="wedgeRoundRectCallout">
            <a:avLst>
              <a:gd name="adj1" fmla="val 51964"/>
              <a:gd name="adj2" fmla="val -77878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 sz="16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0" hangingPunct="0">
              <a:defRPr/>
            </a:pPr>
            <a:r>
              <a:rPr kumimoji="0" lang="ru-RU" altLang="ru-RU" sz="1200" i="1" dirty="0">
                <a:cs typeface="Times New Roman" panose="02020603050405020304" pitchFamily="18" charset="0"/>
              </a:rPr>
              <a:t>Учредители на основании </a:t>
            </a:r>
          </a:p>
          <a:p>
            <a:pPr algn="ctr" eaLnBrk="0" hangingPunct="0">
              <a:defRPr/>
            </a:pPr>
            <a:r>
              <a:rPr kumimoji="0" lang="ru-RU" altLang="ru-RU" sz="1200" i="1" dirty="0">
                <a:cs typeface="Times New Roman" panose="02020603050405020304" pitchFamily="18" charset="0"/>
              </a:rPr>
              <a:t>Ведомственных перечней услуг и работ формируют государственные (муниципальные) задания для учреждений</a:t>
            </a:r>
          </a:p>
        </p:txBody>
      </p:sp>
      <p:sp>
        <p:nvSpPr>
          <p:cNvPr id="37" name="Скругленная прямоугольная выноска 36"/>
          <p:cNvSpPr/>
          <p:nvPr/>
        </p:nvSpPr>
        <p:spPr>
          <a:xfrm>
            <a:off x="2738881" y="4656572"/>
            <a:ext cx="2151695" cy="1036142"/>
          </a:xfrm>
          <a:prstGeom prst="wedgeRoundRectCallout">
            <a:avLst>
              <a:gd name="adj1" fmla="val 30798"/>
              <a:gd name="adj2" fmla="val -169497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 sz="16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0" hangingPunct="0">
              <a:defRPr/>
            </a:pPr>
            <a:r>
              <a:rPr kumimoji="0" lang="ru-RU" altLang="ru-RU" sz="1200" i="1" dirty="0">
                <a:cs typeface="Times New Roman" panose="02020603050405020304" pitchFamily="18" charset="0"/>
              </a:rPr>
              <a:t>Учредители на основании Базовых (отраслевых) перечней  услуг и работ формируют Ведомственные перечни</a:t>
            </a:r>
          </a:p>
        </p:txBody>
      </p:sp>
      <p:pic>
        <p:nvPicPr>
          <p:cNvPr id="39" name="Рисунок 38"/>
          <p:cNvPicPr/>
          <p:nvPr/>
        </p:nvPicPr>
        <p:blipFill rotWithShape="1">
          <a:blip r:embed="rId6"/>
          <a:srcRect l="16837" t="5899" r="17674" b="59999"/>
          <a:stretch/>
        </p:blipFill>
        <p:spPr bwMode="auto">
          <a:xfrm>
            <a:off x="3580514" y="1084522"/>
            <a:ext cx="5287040" cy="130455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5" name="Номер слайда 5"/>
          <p:cNvSpPr txBox="1">
            <a:spLocks/>
          </p:cNvSpPr>
          <p:nvPr/>
        </p:nvSpPr>
        <p:spPr>
          <a:xfrm>
            <a:off x="7046912" y="64482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schemeClr val="tx1"/>
                </a:solidFill>
              </a:rPr>
              <a:t>Слайд </a:t>
            </a:r>
            <a:fld id="{92B0D85C-DA9C-4C8C-955F-B81C8044DBC9}" type="slidenum">
              <a:rPr lang="ru-RU" smtClean="0">
                <a:solidFill>
                  <a:schemeClr val="tx1"/>
                </a:solidFill>
              </a:rPr>
              <a:pPr/>
              <a:t>5</a:t>
            </a:fld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70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Прямоугольник 6"/>
          <p:cNvSpPr>
            <a:spLocks noGrp="1" noChangeArrowheads="1"/>
          </p:cNvSpPr>
          <p:nvPr>
            <p:ph type="title"/>
          </p:nvPr>
        </p:nvSpPr>
        <p:spPr>
          <a:xfrm>
            <a:off x="899593" y="24298"/>
            <a:ext cx="7200800" cy="1015663"/>
          </a:xfrm>
        </p:spPr>
        <p:txBody>
          <a:bodyPr wrap="square">
            <a:spAutoFit/>
          </a:bodyPr>
          <a:lstStyle/>
          <a:p>
            <a:r>
              <a:rPr lang="ru-RU" altLang="ru-RU" sz="2000" dirty="0">
                <a:solidFill>
                  <a:schemeClr val="accent2">
                    <a:lumMod val="50000"/>
                  </a:schemeClr>
                </a:solidFill>
                <a:latin typeface="Franklin Gothic Demi Cond" pitchFamily="34" charset="0"/>
                <a:sym typeface="Arial" charset="0"/>
              </a:rPr>
              <a:t>Статус готовности базовых (отраслевых) перечней государственных  и муниципальных услуг и работ </a:t>
            </a:r>
            <a:r>
              <a:rPr lang="ru-RU" altLang="ru-RU" sz="2000" dirty="0" smtClean="0">
                <a:solidFill>
                  <a:schemeClr val="accent2">
                    <a:lumMod val="50000"/>
                  </a:schemeClr>
                </a:solidFill>
                <a:latin typeface="Franklin Gothic Demi Cond" pitchFamily="34" charset="0"/>
                <a:sym typeface="Arial" charset="0"/>
              </a:rPr>
              <a:t>и </a:t>
            </a:r>
            <a:r>
              <a:rPr lang="ru-RU" altLang="ru-RU" sz="2000" dirty="0">
                <a:solidFill>
                  <a:schemeClr val="accent2">
                    <a:lumMod val="50000"/>
                  </a:schemeClr>
                </a:solidFill>
                <a:latin typeface="Franklin Gothic Demi Cond" pitchFamily="34" charset="0"/>
                <a:sym typeface="Arial" charset="0"/>
              </a:rPr>
              <a:t>ведомственных </a:t>
            </a:r>
            <a:r>
              <a:rPr lang="ru-RU" altLang="ru-RU" sz="2000" dirty="0" smtClean="0">
                <a:solidFill>
                  <a:schemeClr val="accent2">
                    <a:lumMod val="50000"/>
                  </a:schemeClr>
                </a:solidFill>
                <a:latin typeface="Franklin Gothic Demi Cond" pitchFamily="34" charset="0"/>
                <a:sym typeface="Arial" charset="0"/>
              </a:rPr>
              <a:t>перечней</a:t>
            </a:r>
            <a:r>
              <a:rPr lang="ru-RU" altLang="ru-RU" sz="2000" dirty="0">
                <a:solidFill>
                  <a:schemeClr val="accent2">
                    <a:lumMod val="50000"/>
                  </a:schemeClr>
                </a:solidFill>
                <a:latin typeface="Franklin Gothic Demi Cond" pitchFamily="34" charset="0"/>
                <a:sym typeface="Arial" charset="0"/>
              </a:rPr>
              <a:t> государственных </a:t>
            </a:r>
            <a:r>
              <a:rPr lang="ru-RU" altLang="ru-RU" sz="2000" dirty="0" smtClean="0">
                <a:solidFill>
                  <a:schemeClr val="accent2">
                    <a:lumMod val="50000"/>
                  </a:schemeClr>
                </a:solidFill>
                <a:latin typeface="Franklin Gothic Demi Cond" pitchFamily="34" charset="0"/>
                <a:sym typeface="Arial" charset="0"/>
              </a:rPr>
              <a:t>(муниципальных) </a:t>
            </a:r>
            <a:r>
              <a:rPr lang="ru-RU" altLang="ru-RU" sz="2000" dirty="0">
                <a:solidFill>
                  <a:schemeClr val="accent2">
                    <a:lumMod val="50000"/>
                  </a:schemeClr>
                </a:solidFill>
                <a:latin typeface="Franklin Gothic Demi Cond" pitchFamily="34" charset="0"/>
                <a:sym typeface="Arial" charset="0"/>
              </a:rPr>
              <a:t>услуг и работ</a:t>
            </a: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6734061"/>
              </p:ext>
            </p:extLst>
          </p:nvPr>
        </p:nvGraphicFramePr>
        <p:xfrm>
          <a:off x="395536" y="1412776"/>
          <a:ext cx="8277446" cy="2232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Номер слайда 5"/>
          <p:cNvSpPr txBox="1">
            <a:spLocks/>
          </p:cNvSpPr>
          <p:nvPr/>
        </p:nvSpPr>
        <p:spPr>
          <a:xfrm>
            <a:off x="5868144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schemeClr val="tx1"/>
                </a:solidFill>
              </a:rPr>
              <a:t>Слайд </a:t>
            </a:r>
            <a:fld id="{92B0D85C-DA9C-4C8C-955F-B81C8044DBC9}" type="slidenum">
              <a:rPr lang="ru-RU" smtClean="0">
                <a:solidFill>
                  <a:schemeClr val="tx1"/>
                </a:solidFill>
              </a:rPr>
              <a:pPr/>
              <a:t>6</a:t>
            </a:fld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18909126"/>
              </p:ext>
            </p:extLst>
          </p:nvPr>
        </p:nvGraphicFramePr>
        <p:xfrm>
          <a:off x="395536" y="3861048"/>
          <a:ext cx="8280920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43508" y="1169500"/>
            <a:ext cx="75968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Arial" charset="0"/>
              </a:rPr>
              <a:t>Базовые 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  <a:sym typeface="Arial" charset="0"/>
              </a:rPr>
              <a:t>(</a:t>
            </a: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Arial" charset="0"/>
              </a:rPr>
              <a:t>отраслевые) перечни государственных и 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  <a:sym typeface="Arial" charset="0"/>
              </a:rPr>
              <a:t>муниципальных услуг и работ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3573016"/>
            <a:ext cx="75608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Arial" charset="0"/>
              </a:rPr>
              <a:t>Ведомственные перечни 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  <a:sym typeface="Arial" charset="0"/>
              </a:rPr>
              <a:t>государственных </a:t>
            </a: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Arial" charset="0"/>
              </a:rPr>
              <a:t>(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  <a:sym typeface="Arial" charset="0"/>
              </a:rPr>
              <a:t>муниципальных) услуг и работ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6912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500166" y="116632"/>
            <a:ext cx="6715172" cy="846158"/>
          </a:xfrm>
        </p:spPr>
        <p:txBody>
          <a:bodyPr>
            <a:normAutofit/>
          </a:bodyPr>
          <a:lstStyle/>
          <a:p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  <a:latin typeface="Franklin Gothic Demi Cond" pitchFamily="34" charset="0"/>
              </a:rPr>
              <a:t>Предельные объемы </a:t>
            </a:r>
            <a:r>
              <a:rPr lang="ru-RU" sz="2200" dirty="0">
                <a:solidFill>
                  <a:schemeClr val="accent2">
                    <a:lumMod val="50000"/>
                  </a:schemeClr>
                </a:solidFill>
                <a:latin typeface="Franklin Gothic Demi Cond" pitchFamily="34" charset="0"/>
              </a:rPr>
              <a:t>финансирования </a:t>
            </a:r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  <a:latin typeface="Franklin Gothic Demi Cond" pitchFamily="34" charset="0"/>
              </a:rPr>
              <a:t>расходов – инструмент временного сдерживания расходов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2008" y="980728"/>
            <a:ext cx="89644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Clr>
                <a:srgbClr val="C00000"/>
              </a:buClr>
              <a:buSzPct val="120000"/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002060"/>
                </a:solidFill>
              </a:rPr>
              <a:t>Статья 226.1. Бюджетного Кодекса Российской Федерации  «Предельные объемы финансирования</a:t>
            </a:r>
            <a:r>
              <a:rPr lang="ru-RU" sz="1600" dirty="0" smtClean="0">
                <a:solidFill>
                  <a:srgbClr val="002060"/>
                </a:solidFill>
              </a:rPr>
              <a:t>»</a:t>
            </a:r>
            <a:r>
              <a:rPr lang="en-US" sz="1600" dirty="0" smtClean="0">
                <a:solidFill>
                  <a:srgbClr val="002060"/>
                </a:solidFill>
              </a:rPr>
              <a:t>;</a:t>
            </a:r>
            <a:endParaRPr lang="ru-RU" sz="1600" dirty="0" smtClean="0">
              <a:solidFill>
                <a:srgbClr val="002060"/>
              </a:solidFill>
            </a:endParaRPr>
          </a:p>
          <a:p>
            <a:pPr marL="342900" indent="-342900" algn="just">
              <a:buClr>
                <a:srgbClr val="C00000"/>
              </a:buClr>
              <a:buSzPct val="120000"/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rgbClr val="002060"/>
                </a:solidFill>
              </a:rPr>
              <a:t>Порядок </a:t>
            </a:r>
            <a:r>
              <a:rPr lang="ru-RU" sz="1600" dirty="0">
                <a:solidFill>
                  <a:srgbClr val="002060"/>
                </a:solidFill>
              </a:rPr>
              <a:t>утверждения и доведения до главных распорядителей,  распорядителей и получателей средств федерального бюджета предельного объема оплаты денежных </a:t>
            </a:r>
            <a:r>
              <a:rPr lang="ru-RU" sz="1600" dirty="0" smtClean="0">
                <a:solidFill>
                  <a:srgbClr val="002060"/>
                </a:solidFill>
              </a:rPr>
              <a:t>обязательств </a:t>
            </a:r>
            <a:r>
              <a:rPr lang="ru-RU" sz="1600" i="1" dirty="0" smtClean="0">
                <a:solidFill>
                  <a:srgbClr val="002060"/>
                </a:solidFill>
              </a:rPr>
              <a:t>(Приказ Минфина России от 21.12.2015 №204н);</a:t>
            </a:r>
            <a:endParaRPr lang="ru-RU" sz="1600" i="1" dirty="0">
              <a:solidFill>
                <a:srgbClr val="00206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971600" y="3834525"/>
            <a:ext cx="2304256" cy="1062697"/>
          </a:xfrm>
          <a:prstGeom prst="roundRect">
            <a:avLst>
              <a:gd name="adj" fmla="val 16670"/>
            </a:avLst>
          </a:prstGeom>
          <a:blipFill dpi="0" rotWithShape="1">
            <a:blip r:embed="rId2">
              <a:alphaModFix amt="46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a:blip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shade val="8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УСТАНОВЛЕНИЕ ПОФР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979712" y="5301207"/>
            <a:ext cx="2304256" cy="1062697"/>
          </a:xfrm>
          <a:prstGeom prst="roundRect">
            <a:avLst>
              <a:gd name="adj" fmla="val 16670"/>
            </a:avLst>
          </a:prstGeom>
          <a:blipFill dpi="0" rotWithShape="1">
            <a:blip r:embed="rId3">
              <a:alphaModFix amt="45000"/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a:blip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shade val="8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ОСУЩЕСТВЛЕНИЕ РАСХОДОВ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0" name="Стрелка углом вверх 9"/>
          <p:cNvSpPr/>
          <p:nvPr/>
        </p:nvSpPr>
        <p:spPr>
          <a:xfrm rot="5400000">
            <a:off x="381924" y="3365929"/>
            <a:ext cx="616036" cy="851348"/>
          </a:xfrm>
          <a:prstGeom prst="bentUpArrow">
            <a:avLst>
              <a:gd name="adj1" fmla="val 32840"/>
              <a:gd name="adj2" fmla="val 25000"/>
              <a:gd name="adj3" fmla="val 35780"/>
            </a:avLst>
          </a:prstGeom>
          <a:gradFill>
            <a:gsLst>
              <a:gs pos="100000">
                <a:schemeClr val="accent2">
                  <a:lumMod val="40000"/>
                  <a:lumOff val="60000"/>
                </a:schemeClr>
              </a:gs>
              <a:gs pos="0">
                <a:schemeClr val="accent2">
                  <a:lumMod val="40000"/>
                  <a:lumOff val="60000"/>
                </a:schemeClr>
              </a:gs>
              <a:gs pos="100000">
                <a:schemeClr val="accent1">
                  <a:tint val="50000"/>
                  <a:hueOff val="0"/>
                  <a:satOff val="0"/>
                  <a:lumOff val="0"/>
                  <a:alphaOff val="0"/>
                  <a:shade val="94000"/>
                  <a:satMod val="135000"/>
                </a:schemeClr>
              </a:gs>
            </a:gsLst>
          </a:gradFill>
          <a:scene3d>
            <a:camera prst="orthographicFront"/>
            <a:lightRig rig="flat" dir="t"/>
          </a:scene3d>
          <a:sp3d prstMaterial="plastic">
            <a:bevelT w="88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1" name="Группа 10"/>
          <p:cNvGrpSpPr/>
          <p:nvPr/>
        </p:nvGrpSpPr>
        <p:grpSpPr>
          <a:xfrm>
            <a:off x="2448273" y="2676563"/>
            <a:ext cx="6804247" cy="735014"/>
            <a:chOff x="1541554" y="570537"/>
            <a:chExt cx="4859748" cy="698442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1594518" y="570537"/>
              <a:ext cx="4806784" cy="698442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Прямоугольник 12"/>
            <p:cNvSpPr/>
            <p:nvPr/>
          </p:nvSpPr>
          <p:spPr>
            <a:xfrm>
              <a:off x="1541554" y="570537"/>
              <a:ext cx="4806784" cy="69844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marL="0" lvl="1" indent="-114300" defTabSz="533400">
                <a:buChar char="••"/>
              </a:pPr>
              <a:r>
                <a:rPr lang="ru-RU" sz="1400" b="1" i="1" dirty="0" smtClean="0">
                  <a:solidFill>
                    <a:schemeClr val="tx2">
                      <a:lumMod val="75000"/>
                    </a:schemeClr>
                  </a:solidFill>
                </a:rPr>
                <a:t>Определение </a:t>
              </a:r>
              <a:r>
                <a:rPr lang="ru-RU" sz="1400" b="1" i="1" dirty="0">
                  <a:solidFill>
                    <a:schemeClr val="tx2">
                      <a:lumMod val="75000"/>
                    </a:schemeClr>
                  </a:solidFill>
                </a:rPr>
                <a:t>допустимого объема </a:t>
              </a:r>
              <a:r>
                <a:rPr lang="ru-RU" sz="1400" b="1" i="1" dirty="0" smtClean="0">
                  <a:solidFill>
                    <a:schemeClr val="tx2">
                      <a:lumMod val="75000"/>
                    </a:schemeClr>
                  </a:solidFill>
                </a:rPr>
                <a:t>расходов</a:t>
              </a:r>
              <a:endParaRPr lang="ru-RU" sz="1400" b="1" i="1" dirty="0">
                <a:solidFill>
                  <a:schemeClr val="tx2">
                    <a:lumMod val="75000"/>
                  </a:schemeClr>
                </a:solidFill>
              </a:endParaRPr>
            </a:p>
            <a:p>
              <a:pPr marL="0" lvl="1" indent="-114300" defTabSz="533400">
                <a:buChar char="••"/>
              </a:pPr>
              <a:r>
                <a:rPr lang="ru-RU" sz="1400" b="1" i="1" dirty="0">
                  <a:solidFill>
                    <a:schemeClr val="tx2">
                      <a:lumMod val="75000"/>
                    </a:schemeClr>
                  </a:solidFill>
                </a:rPr>
                <a:t>Определение общего объема снижения расходов</a:t>
              </a:r>
            </a:p>
            <a:p>
              <a:pPr marL="0" lvl="1" indent="-114300" algn="l" defTabSz="533400">
                <a:buChar char="••"/>
              </a:pPr>
              <a:endParaRPr lang="ru-RU" sz="1400" b="1" i="1" kern="12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3275858" y="4044715"/>
            <a:ext cx="5854506" cy="735014"/>
            <a:chOff x="3057448" y="1966382"/>
            <a:chExt cx="3005877" cy="592197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3106687" y="1966382"/>
              <a:ext cx="2956638" cy="592197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Прямоугольник 15"/>
            <p:cNvSpPr/>
            <p:nvPr/>
          </p:nvSpPr>
          <p:spPr>
            <a:xfrm>
              <a:off x="3057448" y="1966382"/>
              <a:ext cx="2956638" cy="59219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marL="0" lvl="1" indent="-114300" defTabSz="533400">
                <a:buChar char="••"/>
              </a:pPr>
              <a:r>
                <a:rPr lang="ru-RU" sz="1400" b="1" i="1" dirty="0" smtClean="0">
                  <a:solidFill>
                    <a:schemeClr val="tx2">
                      <a:lumMod val="75000"/>
                    </a:schemeClr>
                  </a:solidFill>
                </a:rPr>
                <a:t>Определение </a:t>
              </a:r>
              <a:r>
                <a:rPr lang="ru-RU" sz="1400" b="1" i="1" dirty="0">
                  <a:solidFill>
                    <a:schemeClr val="tx2">
                      <a:lumMod val="75000"/>
                    </a:schemeClr>
                  </a:solidFill>
                </a:rPr>
                <a:t>предельных объемов финансирования </a:t>
              </a:r>
              <a:r>
                <a:rPr lang="ru-RU" sz="1400" b="1" i="1" dirty="0" smtClean="0">
                  <a:solidFill>
                    <a:schemeClr val="tx2">
                      <a:lumMod val="75000"/>
                    </a:schemeClr>
                  </a:solidFill>
                </a:rPr>
                <a:t>расходов</a:t>
              </a:r>
              <a:endParaRPr lang="ru-RU" sz="1400" b="1" i="1" dirty="0">
                <a:solidFill>
                  <a:schemeClr val="tx2">
                    <a:lumMod val="75000"/>
                  </a:schemeClr>
                </a:solidFill>
              </a:endParaRPr>
            </a:p>
            <a:p>
              <a:pPr marL="0" lvl="1" indent="-114300" defTabSz="533400">
                <a:buChar char="••"/>
              </a:pPr>
              <a:r>
                <a:rPr lang="ru-RU" sz="1400" b="1" i="1" dirty="0">
                  <a:solidFill>
                    <a:schemeClr val="tx2">
                      <a:lumMod val="75000"/>
                    </a:schemeClr>
                  </a:solidFill>
                </a:rPr>
                <a:t>Утверждение ПОФР в разрезе ГРБС в целом, без детализации по КБК</a:t>
              </a:r>
            </a:p>
            <a:p>
              <a:pPr marL="0" lvl="1" defTabSz="533400"/>
              <a:r>
                <a:rPr lang="ru-RU" sz="1400" b="1" i="1" kern="1200" dirty="0" smtClean="0">
                  <a:solidFill>
                    <a:schemeClr val="tx2">
                      <a:lumMod val="75000"/>
                    </a:schemeClr>
                  </a:solidFill>
                </a:rPr>
                <a:t> </a:t>
              </a:r>
              <a:endParaRPr lang="ru-RU" sz="1400" b="1" i="1" kern="12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sp>
        <p:nvSpPr>
          <p:cNvPr id="17" name="Прямоугольник 16"/>
          <p:cNvSpPr/>
          <p:nvPr/>
        </p:nvSpPr>
        <p:spPr>
          <a:xfrm>
            <a:off x="4283969" y="5571817"/>
            <a:ext cx="4846396" cy="73501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5720" tIns="45720" rIns="45720" bIns="45720" numCol="1" spcCol="1270" anchor="ctr" anchorCtr="0">
            <a:noAutofit/>
          </a:bodyPr>
          <a:lstStyle/>
          <a:p>
            <a:pPr marL="0" lvl="1" indent="-114300" defTabSz="533400">
              <a:buChar char="••"/>
            </a:pPr>
            <a:r>
              <a:rPr lang="ru-RU" sz="1400" b="1" i="1" dirty="0" smtClean="0">
                <a:solidFill>
                  <a:schemeClr val="tx2">
                    <a:lumMod val="75000"/>
                  </a:schemeClr>
                </a:solidFill>
              </a:rPr>
              <a:t>Расходование </a:t>
            </a:r>
            <a:r>
              <a:rPr lang="ru-RU" sz="1400" b="1" i="1" dirty="0">
                <a:solidFill>
                  <a:schemeClr val="tx2">
                    <a:lumMod val="75000"/>
                  </a:schemeClr>
                </a:solidFill>
              </a:rPr>
              <a:t>средств в рамках утвержденных и доведенных до ГРБС </a:t>
            </a:r>
            <a:r>
              <a:rPr lang="ru-RU" sz="1400" b="1" i="1" dirty="0" smtClean="0">
                <a:solidFill>
                  <a:schemeClr val="tx2">
                    <a:lumMod val="75000"/>
                  </a:schemeClr>
                </a:solidFill>
              </a:rPr>
              <a:t>ПОФР</a:t>
            </a:r>
            <a:endParaRPr lang="ru-RU" sz="1400" b="1" i="1" dirty="0">
              <a:solidFill>
                <a:schemeClr val="tx2">
                  <a:lumMod val="75000"/>
                </a:schemeClr>
              </a:solidFill>
            </a:endParaRPr>
          </a:p>
          <a:p>
            <a:pPr marL="0" lvl="1" indent="-114300" defTabSz="533400">
              <a:buChar char="••"/>
            </a:pPr>
            <a:r>
              <a:rPr lang="ru-RU" sz="1400" b="1" i="1" dirty="0">
                <a:solidFill>
                  <a:schemeClr val="tx2">
                    <a:lumMod val="75000"/>
                  </a:schemeClr>
                </a:solidFill>
              </a:rPr>
              <a:t>Контроль на </a:t>
            </a:r>
            <a:r>
              <a:rPr lang="ru-RU" sz="1400" b="1" i="1" dirty="0" err="1">
                <a:solidFill>
                  <a:schemeClr val="tx2">
                    <a:lumMod val="75000"/>
                  </a:schemeClr>
                </a:solidFill>
              </a:rPr>
              <a:t>непревышение</a:t>
            </a:r>
            <a:r>
              <a:rPr lang="ru-RU" sz="1400" b="1" i="1" dirty="0">
                <a:solidFill>
                  <a:schemeClr val="tx2">
                    <a:lumMod val="75000"/>
                  </a:schemeClr>
                </a:solidFill>
              </a:rPr>
              <a:t> кассовых выплат над ПОФР на л/с ч. ПБС</a:t>
            </a:r>
          </a:p>
          <a:p>
            <a:pPr marL="0" lvl="1" indent="-114300" algn="l" defTabSz="533400">
              <a:buChar char="••"/>
            </a:pPr>
            <a:endParaRPr lang="ru-RU" sz="1400" b="1" i="1" kern="1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8" name="Стрелка углом вверх 17"/>
          <p:cNvSpPr/>
          <p:nvPr/>
        </p:nvSpPr>
        <p:spPr>
          <a:xfrm rot="5400000">
            <a:off x="1390036" y="4795859"/>
            <a:ext cx="616036" cy="851348"/>
          </a:xfrm>
          <a:prstGeom prst="bentUpArrow">
            <a:avLst>
              <a:gd name="adj1" fmla="val 32840"/>
              <a:gd name="adj2" fmla="val 25000"/>
              <a:gd name="adj3" fmla="val 35780"/>
            </a:avLst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flat" dir="t"/>
          </a:scene3d>
          <a:sp3d prstMaterial="plastic">
            <a:bevelT w="88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9" name="Скругленный прямоугольник 18"/>
          <p:cNvSpPr/>
          <p:nvPr/>
        </p:nvSpPr>
        <p:spPr>
          <a:xfrm>
            <a:off x="173432" y="2420888"/>
            <a:ext cx="2304256" cy="1062697"/>
          </a:xfrm>
          <a:prstGeom prst="roundRect">
            <a:avLst>
              <a:gd name="adj" fmla="val 16670"/>
            </a:avLst>
          </a:prstGeom>
          <a:blipFill dpi="0" rotWithShape="1">
            <a:blip r:embed="rId4">
              <a:alphaModFix amt="36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a:blip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shade val="8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ФОРМИРОВАНИЕ КАССОВОГО ПЛАНА</a:t>
            </a:r>
            <a:endParaRPr lang="ru-RU" b="1" dirty="0">
              <a:solidFill>
                <a:schemeClr val="tx1"/>
              </a:solidFill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0" y="2304167"/>
            <a:ext cx="91303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5868144" y="6492875"/>
            <a:ext cx="2133600" cy="365125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Слайд </a:t>
            </a:r>
            <a:fld id="{92B0D85C-DA9C-4C8C-955F-B81C8044DBC9}" type="slidenum">
              <a:rPr lang="ru-RU" smtClean="0">
                <a:solidFill>
                  <a:schemeClr val="tx1"/>
                </a:solidFill>
              </a:rPr>
              <a:pPr/>
              <a:t>7</a:t>
            </a:fld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92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Franklin Gothic Demi Cond" pitchFamily="34" charset="0"/>
              </a:rPr>
              <a:t>Реализация механизма доведения и контроля предельных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Franklin Gothic Demi Cond" pitchFamily="34" charset="0"/>
              </a:rPr>
              <a:t>объемов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Franklin Gothic Demi Cond" pitchFamily="34" charset="0"/>
              </a:rPr>
              <a:t/>
            </a:r>
            <a:b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Franklin Gothic Demi Cond" pitchFamily="34" charset="0"/>
              </a:rPr>
            </a:b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Franklin Gothic Demi Cond" pitchFamily="34" charset="0"/>
              </a:rPr>
              <a:t>оплаты денежных обязательств</a:t>
            </a:r>
            <a:endParaRPr lang="ru-RU" sz="2000" dirty="0">
              <a:solidFill>
                <a:schemeClr val="accent2">
                  <a:lumMod val="50000"/>
                </a:schemeClr>
              </a:solidFill>
              <a:latin typeface="Franklin Gothic Demi Cond" pitchFamily="34" charset="0"/>
            </a:endParaRPr>
          </a:p>
        </p:txBody>
      </p:sp>
      <p:graphicFrame>
        <p:nvGraphicFramePr>
          <p:cNvPr id="22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3868029"/>
              </p:ext>
            </p:extLst>
          </p:nvPr>
        </p:nvGraphicFramePr>
        <p:xfrm>
          <a:off x="745232" y="1340768"/>
          <a:ext cx="7931224" cy="3240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23" name="Группа 22"/>
          <p:cNvGrpSpPr/>
          <p:nvPr/>
        </p:nvGrpSpPr>
        <p:grpSpPr>
          <a:xfrm>
            <a:off x="3541860" y="4957940"/>
            <a:ext cx="2132287" cy="1279372"/>
            <a:chOff x="3047567" y="3501926"/>
            <a:chExt cx="2132287" cy="1279372"/>
          </a:xfrm>
          <a:solidFill>
            <a:schemeClr val="accent2">
              <a:lumMod val="60000"/>
              <a:lumOff val="40000"/>
            </a:schemeClr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4" name="Прямоугольник 23"/>
            <p:cNvSpPr/>
            <p:nvPr/>
          </p:nvSpPr>
          <p:spPr>
            <a:xfrm>
              <a:off x="3047567" y="3501926"/>
              <a:ext cx="2132287" cy="1279372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alpha val="90000"/>
                <a:hueOff val="0"/>
                <a:satOff val="0"/>
                <a:lumOff val="0"/>
                <a:alphaOff val="-40000"/>
              </a:schemeClr>
            </a:fillRef>
            <a:effectRef idx="2">
              <a:schemeClr val="accent1">
                <a:alpha val="90000"/>
                <a:hueOff val="0"/>
                <a:satOff val="0"/>
                <a:lumOff val="0"/>
                <a:alphaOff val="-40000"/>
              </a:schemeClr>
            </a:effectRef>
            <a:fontRef idx="minor">
              <a:schemeClr val="lt1"/>
            </a:fontRef>
          </p:style>
        </p:sp>
        <p:sp>
          <p:nvSpPr>
            <p:cNvPr id="25" name="Прямоугольник 24"/>
            <p:cNvSpPr/>
            <p:nvPr/>
          </p:nvSpPr>
          <p:spPr>
            <a:xfrm>
              <a:off x="3047567" y="3501926"/>
              <a:ext cx="2132287" cy="1279372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8016" tIns="128016" rIns="128016" bIns="128016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b="1" kern="1200" dirty="0" smtClean="0">
                  <a:solidFill>
                    <a:schemeClr val="bg1"/>
                  </a:solidFill>
                </a:rPr>
                <a:t>Контроль на </a:t>
              </a:r>
              <a:r>
                <a:rPr lang="ru-RU" sz="1800" b="1" kern="1200" dirty="0" err="1" smtClean="0">
                  <a:solidFill>
                    <a:schemeClr val="bg1"/>
                  </a:solidFill>
                </a:rPr>
                <a:t>непревышение</a:t>
              </a:r>
              <a:r>
                <a:rPr lang="ru-RU" sz="1800" b="1" kern="1200" dirty="0" smtClean="0">
                  <a:solidFill>
                    <a:schemeClr val="bg1"/>
                  </a:solidFill>
                </a:rPr>
                <a:t> ПОФР </a:t>
              </a:r>
              <a:r>
                <a:rPr lang="ru-RU" sz="1400" b="1" i="1" kern="1200" dirty="0" smtClean="0">
                  <a:solidFill>
                    <a:schemeClr val="tx1"/>
                  </a:solidFill>
                </a:rPr>
                <a:t>(МОУ ФК, ТОФК)</a:t>
              </a:r>
              <a:endParaRPr lang="ru-RU" sz="1400" b="1" i="1" kern="1200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26" name="Прямая со стрелкой 25"/>
          <p:cNvCxnSpPr>
            <a:endCxn id="25" idx="0"/>
          </p:cNvCxnSpPr>
          <p:nvPr/>
        </p:nvCxnSpPr>
        <p:spPr>
          <a:xfrm>
            <a:off x="4608003" y="4581128"/>
            <a:ext cx="1" cy="376812"/>
          </a:xfrm>
          <a:prstGeom prst="straightConnector1">
            <a:avLst/>
          </a:prstGeom>
          <a:ln w="31750">
            <a:solidFill>
              <a:schemeClr val="accent6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5868144" y="6492875"/>
            <a:ext cx="2133600" cy="365125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Слайд </a:t>
            </a:r>
            <a:fld id="{92B0D85C-DA9C-4C8C-955F-B81C8044DBC9}" type="slidenum">
              <a:rPr lang="ru-RU" smtClean="0">
                <a:solidFill>
                  <a:schemeClr val="tx1"/>
                </a:solidFill>
              </a:rPr>
              <a:pPr/>
              <a:t>8</a:t>
            </a:fld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236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2027818"/>
              </p:ext>
            </p:extLst>
          </p:nvPr>
        </p:nvGraphicFramePr>
        <p:xfrm>
          <a:off x="357158" y="1528351"/>
          <a:ext cx="8572560" cy="4614339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2248548"/>
                <a:gridCol w="4145761"/>
                <a:gridCol w="2178251"/>
              </a:tblGrid>
              <a:tr h="87528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endParaRPr lang="ru-RU" sz="1300" b="0" i="1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b="1" i="1" baseline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Clr>
                          <a:srgbClr val="C00000"/>
                        </a:buClr>
                        <a:buFont typeface="Wingdings" pitchFamily="2" charset="2"/>
                        <a:buChar char="ü"/>
                      </a:pPr>
                      <a:endParaRPr lang="ru-RU" sz="1300" b="0" i="1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2260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ru-RU" sz="1300" b="0" i="1" baseline="0" dirty="0" smtClean="0">
                          <a:solidFill>
                            <a:schemeClr val="tx1"/>
                          </a:solidFill>
                        </a:rPr>
                        <a:t>Формирование  МОУ ФК </a:t>
                      </a:r>
                      <a:r>
                        <a:rPr lang="ru-RU" sz="1300" b="1" i="1" baseline="0" dirty="0" smtClean="0">
                          <a:solidFill>
                            <a:srgbClr val="002060"/>
                          </a:solidFill>
                        </a:rPr>
                        <a:t>Информации об исполнении федерального бюджета </a:t>
                      </a:r>
                      <a:r>
                        <a:rPr lang="ru-RU" sz="1300" b="0" i="1" baseline="0" dirty="0" smtClean="0">
                          <a:solidFill>
                            <a:schemeClr val="tx1"/>
                          </a:solidFill>
                        </a:rPr>
                        <a:t>и ее направление участникам прогнозирования</a:t>
                      </a:r>
                      <a:endParaRPr lang="ru-RU" sz="1300" b="0" i="1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b="1" i="1" baseline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Clr>
                          <a:srgbClr val="C00000"/>
                        </a:buClr>
                        <a:buFont typeface="Wingdings" pitchFamily="2" charset="2"/>
                        <a:buChar char="ü"/>
                      </a:pPr>
                      <a:r>
                        <a:rPr lang="ru-RU" sz="1300" b="1" i="1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Получение Информации об исполнении федерального бюджета </a:t>
                      </a:r>
                      <a:r>
                        <a:rPr lang="ru-RU" sz="1300" b="0" i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для формирования прогнозных данных</a:t>
                      </a:r>
                    </a:p>
                  </a:txBody>
                  <a:tcPr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43100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endParaRPr lang="ru-RU" sz="1300" b="0" i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ru-RU" sz="1300" b="1" i="1" baseline="0" dirty="0" smtClean="0">
                          <a:solidFill>
                            <a:srgbClr val="002060"/>
                          </a:solidFill>
                        </a:rPr>
                        <a:t>Загрузка данных </a:t>
                      </a:r>
                      <a:r>
                        <a:rPr lang="ru-RU" sz="1300" b="0" i="1" baseline="0" dirty="0" smtClean="0">
                          <a:solidFill>
                            <a:schemeClr val="tx1"/>
                          </a:solidFill>
                        </a:rPr>
                        <a:t>участников прогнозирования  в ППО ЦАФК  </a:t>
                      </a:r>
                      <a:r>
                        <a:rPr lang="ru-RU" sz="1300" b="1" i="1" baseline="0" dirty="0" smtClean="0">
                          <a:solidFill>
                            <a:srgbClr val="002060"/>
                          </a:solidFill>
                        </a:rPr>
                        <a:t>для анализа</a:t>
                      </a:r>
                      <a:endParaRPr lang="ru-RU" sz="1300" b="1" i="1" baseline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b="1" i="1" baseline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Clr>
                          <a:srgbClr val="C00000"/>
                        </a:buClr>
                        <a:buFont typeface="Wingdings" pitchFamily="2" charset="2"/>
                        <a:buChar char="ü"/>
                      </a:pPr>
                      <a:endParaRPr lang="ru-RU" sz="1300" b="0" i="1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buClr>
                          <a:srgbClr val="C00000"/>
                        </a:buClr>
                        <a:buFont typeface="Wingdings" pitchFamily="2" charset="2"/>
                        <a:buChar char="ü"/>
                      </a:pPr>
                      <a:r>
                        <a:rPr lang="ru-RU" sz="1300" b="1" i="1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Формирование прогнозных данных </a:t>
                      </a:r>
                      <a:r>
                        <a:rPr lang="ru-RU" sz="1300" b="0" i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 их предоставление  в ФК</a:t>
                      </a:r>
                    </a:p>
                  </a:txBody>
                  <a:tcPr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</a:tr>
              <a:tr h="104672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ru-RU" sz="1300" b="1" i="1" baseline="0" dirty="0" smtClean="0">
                          <a:solidFill>
                            <a:srgbClr val="002060"/>
                          </a:solidFill>
                        </a:rPr>
                        <a:t>Формирование </a:t>
                      </a:r>
                      <a:r>
                        <a:rPr lang="ru-RU" sz="1300" b="0" i="1" baseline="0" dirty="0" smtClean="0">
                          <a:solidFill>
                            <a:schemeClr val="tx1"/>
                          </a:solidFill>
                        </a:rPr>
                        <a:t> ЦАФК </a:t>
                      </a:r>
                      <a:r>
                        <a:rPr lang="ru-RU" sz="1300" b="1" i="1" baseline="0" dirty="0" smtClean="0">
                          <a:solidFill>
                            <a:srgbClr val="002060"/>
                          </a:solidFill>
                        </a:rPr>
                        <a:t>кассового плана </a:t>
                      </a:r>
                      <a:r>
                        <a:rPr lang="ru-RU" sz="1300" b="0" i="1" baseline="0" dirty="0" smtClean="0">
                          <a:solidFill>
                            <a:schemeClr val="tx1"/>
                          </a:solidFill>
                        </a:rPr>
                        <a:t>исполнения федерального бюджета и его направление  в Минфин России</a:t>
                      </a:r>
                      <a:endParaRPr lang="ru-RU" sz="1300" b="0" i="1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b="1" i="1" baseline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Clr>
                          <a:srgbClr val="C00000"/>
                        </a:buClr>
                        <a:buFont typeface="Wingdings" pitchFamily="2" charset="2"/>
                        <a:buChar char="ü"/>
                      </a:pPr>
                      <a:endParaRPr lang="ru-RU" sz="1300" b="0" i="1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Скругленный прямоугольник 7"/>
          <p:cNvSpPr/>
          <p:nvPr/>
        </p:nvSpPr>
        <p:spPr>
          <a:xfrm>
            <a:off x="7143768" y="1196182"/>
            <a:ext cx="1714512" cy="1071570"/>
          </a:xfrm>
          <a:prstGeom prst="roundRect">
            <a:avLst>
              <a:gd name="adj" fmla="val 10000"/>
            </a:avLst>
          </a:prstGeom>
          <a:blipFill rotWithShape="0">
            <a:blip r:embed="rId2" cstate="print">
              <a:duotone>
                <a:prstClr val="black"/>
                <a:srgbClr val="D9C3A5">
                  <a:tint val="50000"/>
                  <a:satMod val="180000"/>
                </a:srgbClr>
              </a:duotone>
            </a:blip>
            <a:stretch>
              <a:fillRect/>
            </a:stretch>
          </a:blip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3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ГРБС, ГАД, ГАИФ</a:t>
            </a:r>
            <a:endParaRPr lang="ru-RU" sz="2400" b="1" dirty="0">
              <a:solidFill>
                <a:srgbClr val="C00000"/>
              </a:solidFill>
            </a:endParaRPr>
          </a:p>
        </p:txBody>
      </p:sp>
      <p:grpSp>
        <p:nvGrpSpPr>
          <p:cNvPr id="9" name="Группа 9"/>
          <p:cNvGrpSpPr/>
          <p:nvPr/>
        </p:nvGrpSpPr>
        <p:grpSpPr>
          <a:xfrm>
            <a:off x="491330" y="1152659"/>
            <a:ext cx="1784150" cy="1115094"/>
            <a:chOff x="1534500" y="1335324"/>
            <a:chExt cx="1486792" cy="966415"/>
          </a:xfrm>
          <a:scene3d>
            <a:camera prst="orthographicFront"/>
            <a:lightRig rig="flat" dir="t"/>
          </a:scene3d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1534500" y="1335324"/>
              <a:ext cx="1486792" cy="966415"/>
            </a:xfrm>
            <a:prstGeom prst="roundRect">
              <a:avLst/>
            </a:prstGeom>
            <a:blipFill rotWithShape="0">
              <a:blip r:embed="rId3" cstate="print">
                <a:duotone>
                  <a:prstClr val="black"/>
                  <a:srgbClr val="D9C3A5">
                    <a:tint val="50000"/>
                    <a:satMod val="180000"/>
                  </a:srgbClr>
                </a:duotone>
              </a:blip>
              <a:stretch>
                <a:fillRect/>
              </a:stretch>
            </a:blip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Скругленный прямоугольник 6"/>
            <p:cNvSpPr/>
            <p:nvPr/>
          </p:nvSpPr>
          <p:spPr>
            <a:xfrm>
              <a:off x="1581676" y="1382500"/>
              <a:ext cx="1392440" cy="87206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0490" tIns="110490" rIns="110490" bIns="110490" numCol="1" spcCol="1270" anchor="ctr" anchorCtr="0">
              <a:noAutofit/>
            </a:bodyPr>
            <a:lstStyle/>
            <a:p>
              <a:pPr lvl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200" b="1" i="1" kern="1200" dirty="0" smtClean="0">
                  <a:solidFill>
                    <a:srgbClr val="C00000"/>
                  </a:solidFill>
                </a:rPr>
                <a:t>ФК</a:t>
              </a:r>
              <a:endParaRPr lang="ru-RU" sz="3200" b="1" i="1" kern="1200" dirty="0">
                <a:solidFill>
                  <a:srgbClr val="C00000"/>
                </a:solidFill>
              </a:endParaRPr>
            </a:p>
          </p:txBody>
        </p:sp>
      </p:grpSp>
      <p:sp>
        <p:nvSpPr>
          <p:cNvPr id="12" name="Скругленный прямоугольник 11"/>
          <p:cNvSpPr/>
          <p:nvPr/>
        </p:nvSpPr>
        <p:spPr>
          <a:xfrm>
            <a:off x="2928926" y="2053438"/>
            <a:ext cx="3429024" cy="3929090"/>
          </a:xfrm>
          <a:prstGeom prst="roundRect">
            <a:avLst>
              <a:gd name="adj" fmla="val 10000"/>
            </a:avLst>
          </a:prstGeom>
          <a:blipFill rotWithShape="0">
            <a:blip r:embed="rId4" cstate="print">
              <a:lum bright="47000" contrast="-55000"/>
            </a:blip>
            <a:stretch>
              <a:fillRect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3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Единая информационная система Минфина России</a:t>
            </a:r>
          </a:p>
          <a:p>
            <a:pPr algn="ctr"/>
            <a:endParaRPr lang="ru-RU" sz="1400" b="1" i="1" dirty="0" smtClean="0">
              <a:solidFill>
                <a:srgbClr val="C00000"/>
              </a:solidFill>
            </a:endParaRPr>
          </a:p>
          <a:p>
            <a:pPr algn="ctr"/>
            <a:r>
              <a:rPr lang="ru-RU" sz="1400" b="1" i="1" dirty="0" smtClean="0">
                <a:solidFill>
                  <a:srgbClr val="C00000"/>
                </a:solidFill>
              </a:rPr>
              <a:t>506</a:t>
            </a:r>
            <a:r>
              <a:rPr lang="ru-RU" sz="1100" b="1" i="1" dirty="0" smtClean="0">
                <a:solidFill>
                  <a:srgbClr val="C00000"/>
                </a:solidFill>
              </a:rPr>
              <a:t> различных форм:</a:t>
            </a:r>
          </a:p>
          <a:p>
            <a:pPr algn="ctr">
              <a:buFont typeface="Wingdings" pitchFamily="2" charset="2"/>
              <a:buChar char="ü"/>
            </a:pPr>
            <a:r>
              <a:rPr lang="ru-RU" sz="1100" b="1" i="1" dirty="0" smtClean="0">
                <a:solidFill>
                  <a:srgbClr val="002060"/>
                </a:solidFill>
              </a:rPr>
              <a:t>91</a:t>
            </a:r>
            <a:r>
              <a:rPr lang="ru-RU" sz="1100" b="1" i="1" dirty="0" smtClean="0">
                <a:solidFill>
                  <a:schemeClr val="tx1"/>
                </a:solidFill>
              </a:rPr>
              <a:t> </a:t>
            </a:r>
            <a:r>
              <a:rPr lang="ru-RU" sz="1100" i="1" dirty="0" smtClean="0">
                <a:solidFill>
                  <a:schemeClr val="tx1"/>
                </a:solidFill>
              </a:rPr>
              <a:t>форма в части доходов;</a:t>
            </a:r>
          </a:p>
          <a:p>
            <a:pPr algn="ctr">
              <a:buFont typeface="Wingdings" pitchFamily="2" charset="2"/>
              <a:buChar char="ü"/>
            </a:pPr>
            <a:r>
              <a:rPr lang="ru-RU" sz="1100" b="1" i="1" dirty="0" smtClean="0">
                <a:solidFill>
                  <a:srgbClr val="002060"/>
                </a:solidFill>
              </a:rPr>
              <a:t>210</a:t>
            </a:r>
            <a:r>
              <a:rPr lang="ru-RU" sz="1100" b="1" i="1" dirty="0" smtClean="0">
                <a:solidFill>
                  <a:schemeClr val="tx1"/>
                </a:solidFill>
              </a:rPr>
              <a:t> </a:t>
            </a:r>
            <a:r>
              <a:rPr lang="ru-RU" sz="1100" i="1" dirty="0" smtClean="0">
                <a:solidFill>
                  <a:schemeClr val="tx1"/>
                </a:solidFill>
              </a:rPr>
              <a:t>форм в части расходов;</a:t>
            </a:r>
          </a:p>
          <a:p>
            <a:pPr algn="ctr">
              <a:buFont typeface="Wingdings" pitchFamily="2" charset="2"/>
              <a:buChar char="ü"/>
            </a:pPr>
            <a:r>
              <a:rPr lang="ru-RU" sz="1100" b="1" i="1" dirty="0" smtClean="0">
                <a:solidFill>
                  <a:srgbClr val="002060"/>
                </a:solidFill>
              </a:rPr>
              <a:t>6</a:t>
            </a:r>
            <a:r>
              <a:rPr lang="ru-RU" sz="1100" b="1" i="1" dirty="0" smtClean="0">
                <a:solidFill>
                  <a:schemeClr val="tx1"/>
                </a:solidFill>
              </a:rPr>
              <a:t> </a:t>
            </a:r>
            <a:r>
              <a:rPr lang="ru-RU" sz="1100" i="1" dirty="0" smtClean="0">
                <a:solidFill>
                  <a:schemeClr val="tx1"/>
                </a:solidFill>
              </a:rPr>
              <a:t>форм в части источников финансирования дефицита ФБ;</a:t>
            </a:r>
          </a:p>
          <a:p>
            <a:pPr algn="ctr">
              <a:buFont typeface="Wingdings" pitchFamily="2" charset="2"/>
              <a:buChar char="ü"/>
            </a:pPr>
            <a:r>
              <a:rPr lang="ru-RU" sz="1100" b="1" i="1" dirty="0" smtClean="0">
                <a:solidFill>
                  <a:srgbClr val="002060"/>
                </a:solidFill>
              </a:rPr>
              <a:t>91</a:t>
            </a:r>
            <a:r>
              <a:rPr lang="ru-RU" sz="1100" b="1" i="1" dirty="0" smtClean="0">
                <a:solidFill>
                  <a:schemeClr val="tx1"/>
                </a:solidFill>
              </a:rPr>
              <a:t> </a:t>
            </a:r>
            <a:r>
              <a:rPr lang="ru-RU" sz="1100" i="1" dirty="0" smtClean="0">
                <a:solidFill>
                  <a:schemeClr val="tx1"/>
                </a:solidFill>
              </a:rPr>
              <a:t>пояснительная записка  в части доходов;</a:t>
            </a:r>
          </a:p>
          <a:p>
            <a:pPr algn="ctr">
              <a:buFont typeface="Wingdings" pitchFamily="2" charset="2"/>
              <a:buChar char="ü"/>
            </a:pPr>
            <a:r>
              <a:rPr lang="ru-RU" sz="1100" b="1" i="1" dirty="0" smtClean="0">
                <a:solidFill>
                  <a:srgbClr val="002060"/>
                </a:solidFill>
              </a:rPr>
              <a:t>105</a:t>
            </a:r>
            <a:r>
              <a:rPr lang="ru-RU" sz="1100" b="1" i="1" dirty="0" smtClean="0">
                <a:solidFill>
                  <a:schemeClr val="tx1"/>
                </a:solidFill>
              </a:rPr>
              <a:t> </a:t>
            </a:r>
            <a:r>
              <a:rPr lang="ru-RU" sz="1100" i="1" dirty="0" smtClean="0">
                <a:solidFill>
                  <a:schemeClr val="tx1"/>
                </a:solidFill>
              </a:rPr>
              <a:t>пояснительных записок  в части расходов;</a:t>
            </a:r>
          </a:p>
          <a:p>
            <a:pPr algn="ctr">
              <a:buFont typeface="Wingdings" pitchFamily="2" charset="2"/>
              <a:buChar char="ü"/>
            </a:pPr>
            <a:r>
              <a:rPr lang="ru-RU" sz="1100" b="1" i="1" dirty="0" smtClean="0">
                <a:solidFill>
                  <a:srgbClr val="002060"/>
                </a:solidFill>
              </a:rPr>
              <a:t>3</a:t>
            </a:r>
            <a:r>
              <a:rPr lang="ru-RU" sz="1100" b="1" i="1" dirty="0" smtClean="0">
                <a:solidFill>
                  <a:schemeClr val="tx1"/>
                </a:solidFill>
              </a:rPr>
              <a:t> </a:t>
            </a:r>
            <a:r>
              <a:rPr lang="ru-RU" sz="1100" i="1" dirty="0" smtClean="0">
                <a:solidFill>
                  <a:schemeClr val="tx1"/>
                </a:solidFill>
              </a:rPr>
              <a:t>пояснительные записки  в части источников финансирования дефицита ФБ;</a:t>
            </a:r>
          </a:p>
          <a:p>
            <a:pPr algn="ctr">
              <a:buFont typeface="Wingdings" pitchFamily="2" charset="2"/>
              <a:buChar char="ü"/>
            </a:pPr>
            <a:endParaRPr lang="ru-RU" sz="1100" b="1" i="1" dirty="0" smtClean="0">
              <a:solidFill>
                <a:schemeClr val="tx1"/>
              </a:solidFill>
            </a:endParaRPr>
          </a:p>
          <a:p>
            <a:pPr algn="ctr">
              <a:buFont typeface="Wingdings" pitchFamily="2" charset="2"/>
              <a:buChar char="ü"/>
            </a:pPr>
            <a:endParaRPr lang="ru-RU" sz="1100" b="1" i="1" dirty="0" smtClean="0">
              <a:solidFill>
                <a:schemeClr val="tx1"/>
              </a:solidFill>
            </a:endParaRPr>
          </a:p>
          <a:p>
            <a:pPr algn="ctr">
              <a:buFont typeface="Wingdings" pitchFamily="2" charset="2"/>
              <a:buChar char="ü"/>
            </a:pPr>
            <a:endParaRPr lang="ru-RU" sz="1100" dirty="0">
              <a:solidFill>
                <a:schemeClr val="tx1"/>
              </a:solidFill>
            </a:endParaRPr>
          </a:p>
        </p:txBody>
      </p:sp>
      <p:grpSp>
        <p:nvGrpSpPr>
          <p:cNvPr id="13" name="Группа 8"/>
          <p:cNvGrpSpPr/>
          <p:nvPr/>
        </p:nvGrpSpPr>
        <p:grpSpPr>
          <a:xfrm>
            <a:off x="3786182" y="4910958"/>
            <a:ext cx="1714512" cy="1037853"/>
            <a:chOff x="2236135" y="3494733"/>
            <a:chExt cx="1486792" cy="966415"/>
          </a:xfrm>
          <a:scene3d>
            <a:camera prst="orthographicFront"/>
            <a:lightRig rig="flat" dir="t"/>
          </a:scene3d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2236135" y="3494733"/>
              <a:ext cx="1486792" cy="966415"/>
            </a:xfrm>
            <a:prstGeom prst="roundRect">
              <a:avLst/>
            </a:prstGeom>
            <a:blipFill rotWithShape="0">
              <a:blip r:embed="rId5" cstate="print">
                <a:duotone>
                  <a:prstClr val="black"/>
                  <a:srgbClr val="D9C3A5">
                    <a:tint val="50000"/>
                    <a:satMod val="180000"/>
                  </a:srgbClr>
                </a:duotone>
              </a:blip>
              <a:stretch>
                <a:fillRect/>
              </a:stretch>
            </a:blip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Скругленный прямоугольник 4"/>
            <p:cNvSpPr/>
            <p:nvPr/>
          </p:nvSpPr>
          <p:spPr>
            <a:xfrm>
              <a:off x="2283311" y="3541909"/>
              <a:ext cx="1392440" cy="87206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0490" tIns="110490" rIns="110490" bIns="110490" numCol="1" spcCol="1270" anchor="ctr" anchorCtr="0">
              <a:noAutofit/>
            </a:bodyPr>
            <a:lstStyle/>
            <a:p>
              <a:pPr lvl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200" b="1" i="1" kern="1200" dirty="0" smtClean="0">
                  <a:solidFill>
                    <a:srgbClr val="C00000"/>
                  </a:solidFill>
                </a:rPr>
                <a:t>МФ РФ</a:t>
              </a:r>
              <a:endParaRPr lang="ru-RU" sz="3200" b="1" i="1" kern="1200" dirty="0">
                <a:solidFill>
                  <a:srgbClr val="C00000"/>
                </a:solidFill>
              </a:endParaRPr>
            </a:p>
          </p:txBody>
        </p:sp>
      </p:grpSp>
      <p:sp>
        <p:nvSpPr>
          <p:cNvPr id="16" name="Прямоугольник 15"/>
          <p:cNvSpPr/>
          <p:nvPr/>
        </p:nvSpPr>
        <p:spPr>
          <a:xfrm rot="16200000">
            <a:off x="-321502" y="2946413"/>
            <a:ext cx="1143008" cy="357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rgbClr val="002060"/>
                </a:solidFill>
              </a:rPr>
              <a:t>1 этап</a:t>
            </a:r>
            <a:endParaRPr lang="ru-RU" sz="2000" b="1" i="1" dirty="0">
              <a:solidFill>
                <a:srgbClr val="00206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 rot="16200000">
            <a:off x="-321502" y="4160859"/>
            <a:ext cx="1143008" cy="357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</a:rPr>
              <a:t>2 этап</a:t>
            </a:r>
            <a:endParaRPr lang="ru-RU" sz="20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 rot="16200000">
            <a:off x="-321502" y="5518181"/>
            <a:ext cx="1143008" cy="357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</a:rPr>
              <a:t>3 этап</a:t>
            </a:r>
            <a:endParaRPr lang="ru-RU" sz="20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grpSp>
        <p:nvGrpSpPr>
          <p:cNvPr id="19" name="Группа 101"/>
          <p:cNvGrpSpPr>
            <a:grpSpLocks/>
          </p:cNvGrpSpPr>
          <p:nvPr/>
        </p:nvGrpSpPr>
        <p:grpSpPr bwMode="auto">
          <a:xfrm>
            <a:off x="2428860" y="2767818"/>
            <a:ext cx="571504" cy="357190"/>
            <a:chOff x="3193638" y="2928934"/>
            <a:chExt cx="1613716" cy="1813147"/>
          </a:xfrm>
        </p:grpSpPr>
        <p:sp>
          <p:nvSpPr>
            <p:cNvPr id="20" name="Нашивка 19"/>
            <p:cNvSpPr/>
            <p:nvPr/>
          </p:nvSpPr>
          <p:spPr>
            <a:xfrm>
              <a:off x="3193638" y="2928934"/>
              <a:ext cx="949734" cy="1813147"/>
            </a:xfrm>
            <a:prstGeom prst="chevron">
              <a:avLst>
                <a:gd name="adj" fmla="val 62310"/>
              </a:avLst>
            </a:prstGeom>
            <a:solidFill>
              <a:schemeClr val="accent2">
                <a:lumMod val="75000"/>
                <a:alpha val="50000"/>
              </a:schemeClr>
            </a:solidFill>
          </p:spPr>
          <p:style>
            <a:lnRef idx="0">
              <a:schemeClr val="accent1">
                <a:shade val="9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shade val="9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shade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Нашивка 20"/>
            <p:cNvSpPr/>
            <p:nvPr/>
          </p:nvSpPr>
          <p:spPr>
            <a:xfrm>
              <a:off x="3857620" y="2928934"/>
              <a:ext cx="949734" cy="1813147"/>
            </a:xfrm>
            <a:prstGeom prst="chevron">
              <a:avLst>
                <a:gd name="adj" fmla="val 62310"/>
              </a:avLst>
            </a:prstGeom>
            <a:solidFill>
              <a:schemeClr val="accent2">
                <a:lumMod val="60000"/>
                <a:lumOff val="40000"/>
                <a:alpha val="50000"/>
              </a:schemeClr>
            </a:solidFill>
          </p:spPr>
          <p:style>
            <a:lnRef idx="0">
              <a:schemeClr val="accent1">
                <a:shade val="90000"/>
                <a:hueOff val="375112"/>
                <a:satOff val="-6927"/>
                <a:lumOff val="32127"/>
                <a:alphaOff val="0"/>
              </a:schemeClr>
            </a:lnRef>
            <a:fillRef idx="3">
              <a:schemeClr val="accent1">
                <a:shade val="90000"/>
                <a:hueOff val="375112"/>
                <a:satOff val="-6927"/>
                <a:lumOff val="32127"/>
                <a:alphaOff val="0"/>
              </a:schemeClr>
            </a:fillRef>
            <a:effectRef idx="3">
              <a:schemeClr val="accent1">
                <a:shade val="90000"/>
                <a:hueOff val="375112"/>
                <a:satOff val="-6927"/>
                <a:lumOff val="32127"/>
                <a:alphaOff val="0"/>
              </a:schemeClr>
            </a:effectRef>
            <a:fontRef idx="minor">
              <a:schemeClr val="lt1"/>
            </a:fontRef>
          </p:style>
        </p:sp>
      </p:grpSp>
      <p:grpSp>
        <p:nvGrpSpPr>
          <p:cNvPr id="22" name="Группа 101"/>
          <p:cNvGrpSpPr>
            <a:grpSpLocks/>
          </p:cNvGrpSpPr>
          <p:nvPr/>
        </p:nvGrpSpPr>
        <p:grpSpPr bwMode="auto">
          <a:xfrm>
            <a:off x="6286512" y="2767818"/>
            <a:ext cx="571504" cy="357190"/>
            <a:chOff x="3193638" y="2928934"/>
            <a:chExt cx="1613716" cy="1813147"/>
          </a:xfrm>
        </p:grpSpPr>
        <p:sp>
          <p:nvSpPr>
            <p:cNvPr id="23" name="Нашивка 22"/>
            <p:cNvSpPr/>
            <p:nvPr/>
          </p:nvSpPr>
          <p:spPr>
            <a:xfrm>
              <a:off x="3193638" y="2928934"/>
              <a:ext cx="949734" cy="1813147"/>
            </a:xfrm>
            <a:prstGeom prst="chevron">
              <a:avLst>
                <a:gd name="adj" fmla="val 62310"/>
              </a:avLst>
            </a:prstGeom>
            <a:solidFill>
              <a:schemeClr val="accent2">
                <a:lumMod val="75000"/>
                <a:alpha val="50000"/>
              </a:schemeClr>
            </a:solidFill>
          </p:spPr>
          <p:style>
            <a:lnRef idx="0">
              <a:schemeClr val="accent1">
                <a:shade val="9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shade val="9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shade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Нашивка 23"/>
            <p:cNvSpPr/>
            <p:nvPr/>
          </p:nvSpPr>
          <p:spPr>
            <a:xfrm>
              <a:off x="3857620" y="2928934"/>
              <a:ext cx="949734" cy="1813147"/>
            </a:xfrm>
            <a:prstGeom prst="chevron">
              <a:avLst>
                <a:gd name="adj" fmla="val 62310"/>
              </a:avLst>
            </a:prstGeom>
            <a:solidFill>
              <a:schemeClr val="accent2">
                <a:lumMod val="60000"/>
                <a:lumOff val="40000"/>
                <a:alpha val="50000"/>
              </a:schemeClr>
            </a:solidFill>
          </p:spPr>
          <p:style>
            <a:lnRef idx="0">
              <a:schemeClr val="accent1">
                <a:shade val="90000"/>
                <a:hueOff val="375112"/>
                <a:satOff val="-6927"/>
                <a:lumOff val="32127"/>
                <a:alphaOff val="0"/>
              </a:schemeClr>
            </a:lnRef>
            <a:fillRef idx="3">
              <a:schemeClr val="accent1">
                <a:shade val="90000"/>
                <a:hueOff val="375112"/>
                <a:satOff val="-6927"/>
                <a:lumOff val="32127"/>
                <a:alphaOff val="0"/>
              </a:schemeClr>
            </a:fillRef>
            <a:effectRef idx="3">
              <a:schemeClr val="accent1">
                <a:shade val="90000"/>
                <a:hueOff val="375112"/>
                <a:satOff val="-6927"/>
                <a:lumOff val="32127"/>
                <a:alphaOff val="0"/>
              </a:schemeClr>
            </a:effectRef>
            <a:fontRef idx="minor">
              <a:schemeClr val="lt1"/>
            </a:fontRef>
          </p:style>
        </p:sp>
      </p:grpSp>
      <p:grpSp>
        <p:nvGrpSpPr>
          <p:cNvPr id="25" name="Группа 101"/>
          <p:cNvGrpSpPr>
            <a:grpSpLocks/>
          </p:cNvGrpSpPr>
          <p:nvPr/>
        </p:nvGrpSpPr>
        <p:grpSpPr bwMode="auto">
          <a:xfrm rot="10800000">
            <a:off x="2428860" y="3982264"/>
            <a:ext cx="571504" cy="357190"/>
            <a:chOff x="3193638" y="2928934"/>
            <a:chExt cx="1613716" cy="1813147"/>
          </a:xfrm>
        </p:grpSpPr>
        <p:sp>
          <p:nvSpPr>
            <p:cNvPr id="26" name="Нашивка 25"/>
            <p:cNvSpPr/>
            <p:nvPr/>
          </p:nvSpPr>
          <p:spPr>
            <a:xfrm>
              <a:off x="3193638" y="2928934"/>
              <a:ext cx="949734" cy="1813147"/>
            </a:xfrm>
            <a:prstGeom prst="chevron">
              <a:avLst>
                <a:gd name="adj" fmla="val 62310"/>
              </a:avLst>
            </a:prstGeom>
            <a:solidFill>
              <a:schemeClr val="accent2">
                <a:lumMod val="75000"/>
                <a:alpha val="50000"/>
              </a:schemeClr>
            </a:solidFill>
          </p:spPr>
          <p:style>
            <a:lnRef idx="0">
              <a:schemeClr val="accent1">
                <a:shade val="9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shade val="9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shade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Нашивка 26"/>
            <p:cNvSpPr/>
            <p:nvPr/>
          </p:nvSpPr>
          <p:spPr>
            <a:xfrm>
              <a:off x="3857620" y="2928934"/>
              <a:ext cx="949734" cy="1813147"/>
            </a:xfrm>
            <a:prstGeom prst="chevron">
              <a:avLst>
                <a:gd name="adj" fmla="val 62310"/>
              </a:avLst>
            </a:prstGeom>
            <a:solidFill>
              <a:schemeClr val="accent2">
                <a:lumMod val="60000"/>
                <a:lumOff val="40000"/>
                <a:alpha val="50000"/>
              </a:schemeClr>
            </a:solidFill>
          </p:spPr>
          <p:style>
            <a:lnRef idx="0">
              <a:schemeClr val="accent1">
                <a:shade val="90000"/>
                <a:hueOff val="375112"/>
                <a:satOff val="-6927"/>
                <a:lumOff val="32127"/>
                <a:alphaOff val="0"/>
              </a:schemeClr>
            </a:lnRef>
            <a:fillRef idx="3">
              <a:schemeClr val="accent1">
                <a:shade val="90000"/>
                <a:hueOff val="375112"/>
                <a:satOff val="-6927"/>
                <a:lumOff val="32127"/>
                <a:alphaOff val="0"/>
              </a:schemeClr>
            </a:fillRef>
            <a:effectRef idx="3">
              <a:schemeClr val="accent1">
                <a:shade val="90000"/>
                <a:hueOff val="375112"/>
                <a:satOff val="-6927"/>
                <a:lumOff val="32127"/>
                <a:alphaOff val="0"/>
              </a:schemeClr>
            </a:effectRef>
            <a:fontRef idx="minor">
              <a:schemeClr val="lt1"/>
            </a:fontRef>
          </p:style>
        </p:sp>
      </p:grpSp>
      <p:grpSp>
        <p:nvGrpSpPr>
          <p:cNvPr id="28" name="Группа 101"/>
          <p:cNvGrpSpPr>
            <a:grpSpLocks/>
          </p:cNvGrpSpPr>
          <p:nvPr/>
        </p:nvGrpSpPr>
        <p:grpSpPr bwMode="auto">
          <a:xfrm rot="10800000">
            <a:off x="6286512" y="3982264"/>
            <a:ext cx="571504" cy="357190"/>
            <a:chOff x="3193638" y="2928934"/>
            <a:chExt cx="1613716" cy="1813147"/>
          </a:xfrm>
        </p:grpSpPr>
        <p:sp>
          <p:nvSpPr>
            <p:cNvPr id="29" name="Нашивка 28"/>
            <p:cNvSpPr/>
            <p:nvPr/>
          </p:nvSpPr>
          <p:spPr>
            <a:xfrm>
              <a:off x="3193638" y="2928934"/>
              <a:ext cx="949734" cy="1813147"/>
            </a:xfrm>
            <a:prstGeom prst="chevron">
              <a:avLst>
                <a:gd name="adj" fmla="val 62310"/>
              </a:avLst>
            </a:prstGeom>
            <a:solidFill>
              <a:schemeClr val="accent2">
                <a:lumMod val="75000"/>
                <a:alpha val="50000"/>
              </a:schemeClr>
            </a:solidFill>
          </p:spPr>
          <p:style>
            <a:lnRef idx="0">
              <a:schemeClr val="accent1">
                <a:shade val="9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shade val="9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shade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Нашивка 29"/>
            <p:cNvSpPr/>
            <p:nvPr/>
          </p:nvSpPr>
          <p:spPr>
            <a:xfrm>
              <a:off x="3857620" y="2928934"/>
              <a:ext cx="949734" cy="1813147"/>
            </a:xfrm>
            <a:prstGeom prst="chevron">
              <a:avLst>
                <a:gd name="adj" fmla="val 62310"/>
              </a:avLst>
            </a:prstGeom>
            <a:solidFill>
              <a:schemeClr val="accent2">
                <a:lumMod val="60000"/>
                <a:lumOff val="40000"/>
                <a:alpha val="50000"/>
              </a:schemeClr>
            </a:solidFill>
          </p:spPr>
          <p:style>
            <a:lnRef idx="0">
              <a:schemeClr val="accent1">
                <a:shade val="90000"/>
                <a:hueOff val="375112"/>
                <a:satOff val="-6927"/>
                <a:lumOff val="32127"/>
                <a:alphaOff val="0"/>
              </a:schemeClr>
            </a:lnRef>
            <a:fillRef idx="3">
              <a:schemeClr val="accent1">
                <a:shade val="90000"/>
                <a:hueOff val="375112"/>
                <a:satOff val="-6927"/>
                <a:lumOff val="32127"/>
                <a:alphaOff val="0"/>
              </a:schemeClr>
            </a:fillRef>
            <a:effectRef idx="3">
              <a:schemeClr val="accent1">
                <a:shade val="90000"/>
                <a:hueOff val="375112"/>
                <a:satOff val="-6927"/>
                <a:lumOff val="32127"/>
                <a:alphaOff val="0"/>
              </a:schemeClr>
            </a:effectRef>
            <a:fontRef idx="minor">
              <a:schemeClr val="lt1"/>
            </a:fontRef>
          </p:style>
        </p:sp>
      </p:grpSp>
      <p:grpSp>
        <p:nvGrpSpPr>
          <p:cNvPr id="31" name="Группа 101"/>
          <p:cNvGrpSpPr>
            <a:grpSpLocks/>
          </p:cNvGrpSpPr>
          <p:nvPr/>
        </p:nvGrpSpPr>
        <p:grpSpPr bwMode="auto">
          <a:xfrm>
            <a:off x="2428860" y="5339586"/>
            <a:ext cx="571504" cy="357190"/>
            <a:chOff x="3193638" y="2928934"/>
            <a:chExt cx="1613716" cy="1813147"/>
          </a:xfrm>
        </p:grpSpPr>
        <p:sp>
          <p:nvSpPr>
            <p:cNvPr id="32" name="Нашивка 31"/>
            <p:cNvSpPr/>
            <p:nvPr/>
          </p:nvSpPr>
          <p:spPr>
            <a:xfrm>
              <a:off x="3193638" y="2928934"/>
              <a:ext cx="949734" cy="1813147"/>
            </a:xfrm>
            <a:prstGeom prst="chevron">
              <a:avLst>
                <a:gd name="adj" fmla="val 62310"/>
              </a:avLst>
            </a:prstGeom>
            <a:solidFill>
              <a:schemeClr val="accent2">
                <a:lumMod val="75000"/>
                <a:alpha val="50000"/>
              </a:schemeClr>
            </a:solidFill>
          </p:spPr>
          <p:style>
            <a:lnRef idx="0">
              <a:schemeClr val="accent1">
                <a:shade val="9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shade val="9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shade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3" name="Нашивка 32"/>
            <p:cNvSpPr/>
            <p:nvPr/>
          </p:nvSpPr>
          <p:spPr>
            <a:xfrm>
              <a:off x="3857620" y="2928934"/>
              <a:ext cx="949734" cy="1813147"/>
            </a:xfrm>
            <a:prstGeom prst="chevron">
              <a:avLst>
                <a:gd name="adj" fmla="val 62310"/>
              </a:avLst>
            </a:prstGeom>
            <a:solidFill>
              <a:schemeClr val="accent2">
                <a:lumMod val="60000"/>
                <a:lumOff val="40000"/>
                <a:alpha val="50000"/>
              </a:schemeClr>
            </a:solidFill>
          </p:spPr>
          <p:style>
            <a:lnRef idx="0">
              <a:schemeClr val="accent1">
                <a:shade val="90000"/>
                <a:hueOff val="375112"/>
                <a:satOff val="-6927"/>
                <a:lumOff val="32127"/>
                <a:alphaOff val="0"/>
              </a:schemeClr>
            </a:lnRef>
            <a:fillRef idx="3">
              <a:schemeClr val="accent1">
                <a:shade val="90000"/>
                <a:hueOff val="375112"/>
                <a:satOff val="-6927"/>
                <a:lumOff val="32127"/>
                <a:alphaOff val="0"/>
              </a:schemeClr>
            </a:fillRef>
            <a:effectRef idx="3">
              <a:schemeClr val="accent1">
                <a:shade val="90000"/>
                <a:hueOff val="375112"/>
                <a:satOff val="-6927"/>
                <a:lumOff val="32127"/>
                <a:alphaOff val="0"/>
              </a:schemeClr>
            </a:effectRef>
            <a:fontRef idx="minor">
              <a:schemeClr val="lt1"/>
            </a:fontRef>
          </p:style>
        </p:sp>
      </p:grpSp>
      <p:grpSp>
        <p:nvGrpSpPr>
          <p:cNvPr id="34" name="Группа 101"/>
          <p:cNvGrpSpPr>
            <a:grpSpLocks/>
          </p:cNvGrpSpPr>
          <p:nvPr/>
        </p:nvGrpSpPr>
        <p:grpSpPr bwMode="auto">
          <a:xfrm rot="5400000">
            <a:off x="7536676" y="3517916"/>
            <a:ext cx="571504" cy="357190"/>
            <a:chOff x="3193638" y="2928934"/>
            <a:chExt cx="1613716" cy="1813147"/>
          </a:xfrm>
        </p:grpSpPr>
        <p:sp>
          <p:nvSpPr>
            <p:cNvPr id="35" name="Нашивка 34"/>
            <p:cNvSpPr/>
            <p:nvPr/>
          </p:nvSpPr>
          <p:spPr>
            <a:xfrm>
              <a:off x="3193638" y="2928934"/>
              <a:ext cx="949734" cy="1813147"/>
            </a:xfrm>
            <a:prstGeom prst="chevron">
              <a:avLst>
                <a:gd name="adj" fmla="val 62310"/>
              </a:avLst>
            </a:prstGeom>
            <a:solidFill>
              <a:schemeClr val="accent2">
                <a:lumMod val="75000"/>
                <a:alpha val="50000"/>
              </a:schemeClr>
            </a:solidFill>
          </p:spPr>
          <p:style>
            <a:lnRef idx="0">
              <a:schemeClr val="accent1">
                <a:shade val="9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shade val="9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shade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6" name="Нашивка 35"/>
            <p:cNvSpPr/>
            <p:nvPr/>
          </p:nvSpPr>
          <p:spPr>
            <a:xfrm>
              <a:off x="3857620" y="2928934"/>
              <a:ext cx="949734" cy="1813147"/>
            </a:xfrm>
            <a:prstGeom prst="chevron">
              <a:avLst>
                <a:gd name="adj" fmla="val 62310"/>
              </a:avLst>
            </a:prstGeom>
            <a:solidFill>
              <a:schemeClr val="accent2">
                <a:lumMod val="60000"/>
                <a:lumOff val="40000"/>
                <a:alpha val="50000"/>
              </a:schemeClr>
            </a:solidFill>
          </p:spPr>
          <p:style>
            <a:lnRef idx="0">
              <a:schemeClr val="accent1">
                <a:shade val="90000"/>
                <a:hueOff val="375112"/>
                <a:satOff val="-6927"/>
                <a:lumOff val="32127"/>
                <a:alphaOff val="0"/>
              </a:schemeClr>
            </a:lnRef>
            <a:fillRef idx="3">
              <a:schemeClr val="accent1">
                <a:shade val="90000"/>
                <a:hueOff val="375112"/>
                <a:satOff val="-6927"/>
                <a:lumOff val="32127"/>
                <a:alphaOff val="0"/>
              </a:schemeClr>
            </a:fillRef>
            <a:effectRef idx="3">
              <a:schemeClr val="accent1">
                <a:shade val="90000"/>
                <a:hueOff val="375112"/>
                <a:satOff val="-6927"/>
                <a:lumOff val="32127"/>
                <a:alphaOff val="0"/>
              </a:schemeClr>
            </a:effectRef>
            <a:fontRef idx="minor">
              <a:schemeClr val="lt1"/>
            </a:fontRef>
          </p:style>
        </p:sp>
      </p:grpSp>
      <p:grpSp>
        <p:nvGrpSpPr>
          <p:cNvPr id="37" name="Группа 101"/>
          <p:cNvGrpSpPr>
            <a:grpSpLocks/>
          </p:cNvGrpSpPr>
          <p:nvPr/>
        </p:nvGrpSpPr>
        <p:grpSpPr bwMode="auto">
          <a:xfrm rot="5400000">
            <a:off x="1393009" y="4732363"/>
            <a:ext cx="571504" cy="357190"/>
            <a:chOff x="3193638" y="2928934"/>
            <a:chExt cx="1613716" cy="1813147"/>
          </a:xfrm>
        </p:grpSpPr>
        <p:sp>
          <p:nvSpPr>
            <p:cNvPr id="38" name="Нашивка 37"/>
            <p:cNvSpPr/>
            <p:nvPr/>
          </p:nvSpPr>
          <p:spPr>
            <a:xfrm>
              <a:off x="3193638" y="2928934"/>
              <a:ext cx="949734" cy="1813147"/>
            </a:xfrm>
            <a:prstGeom prst="chevron">
              <a:avLst>
                <a:gd name="adj" fmla="val 62310"/>
              </a:avLst>
            </a:prstGeom>
            <a:solidFill>
              <a:schemeClr val="accent2">
                <a:lumMod val="75000"/>
                <a:alpha val="50000"/>
              </a:schemeClr>
            </a:solidFill>
          </p:spPr>
          <p:style>
            <a:lnRef idx="0">
              <a:schemeClr val="accent1">
                <a:shade val="9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shade val="9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shade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9" name="Нашивка 38"/>
            <p:cNvSpPr/>
            <p:nvPr/>
          </p:nvSpPr>
          <p:spPr>
            <a:xfrm>
              <a:off x="3857620" y="2928934"/>
              <a:ext cx="949734" cy="1813147"/>
            </a:xfrm>
            <a:prstGeom prst="chevron">
              <a:avLst>
                <a:gd name="adj" fmla="val 62310"/>
              </a:avLst>
            </a:prstGeom>
            <a:solidFill>
              <a:schemeClr val="accent2">
                <a:lumMod val="60000"/>
                <a:lumOff val="40000"/>
                <a:alpha val="50000"/>
              </a:schemeClr>
            </a:solidFill>
          </p:spPr>
          <p:style>
            <a:lnRef idx="0">
              <a:schemeClr val="accent1">
                <a:shade val="90000"/>
                <a:hueOff val="375112"/>
                <a:satOff val="-6927"/>
                <a:lumOff val="32127"/>
                <a:alphaOff val="0"/>
              </a:schemeClr>
            </a:lnRef>
            <a:fillRef idx="3">
              <a:schemeClr val="accent1">
                <a:shade val="90000"/>
                <a:hueOff val="375112"/>
                <a:satOff val="-6927"/>
                <a:lumOff val="32127"/>
                <a:alphaOff val="0"/>
              </a:schemeClr>
            </a:fillRef>
            <a:effectRef idx="3">
              <a:schemeClr val="accent1">
                <a:shade val="90000"/>
                <a:hueOff val="375112"/>
                <a:satOff val="-6927"/>
                <a:lumOff val="32127"/>
                <a:alphaOff val="0"/>
              </a:schemeClr>
            </a:effectRef>
            <a:fontRef idx="minor">
              <a:schemeClr val="lt1"/>
            </a:fontRef>
          </p:style>
        </p:sp>
      </p:grpSp>
      <p:sp>
        <p:nvSpPr>
          <p:cNvPr id="40" name="Двойная стрелка влево/вправо 39"/>
          <p:cNvSpPr/>
          <p:nvPr/>
        </p:nvSpPr>
        <p:spPr>
          <a:xfrm>
            <a:off x="2143108" y="1124744"/>
            <a:ext cx="5143536" cy="785818"/>
          </a:xfrm>
          <a:prstGeom prst="leftRightArrow">
            <a:avLst/>
          </a:prstGeom>
          <a:noFill/>
          <a:ln w="19050"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i="1" dirty="0" smtClean="0">
                <a:solidFill>
                  <a:schemeClr val="tx1"/>
                </a:solidFill>
              </a:rPr>
              <a:t>обмен сведениями, составляющими </a:t>
            </a:r>
            <a:r>
              <a:rPr lang="ru-RU" sz="1200" b="1" i="1" dirty="0" err="1" smtClean="0">
                <a:solidFill>
                  <a:schemeClr val="tx1"/>
                </a:solidFill>
              </a:rPr>
              <a:t>гос.тайну</a:t>
            </a:r>
            <a:r>
              <a:rPr lang="ru-RU" sz="1200" b="1" i="1" dirty="0" smtClean="0">
                <a:solidFill>
                  <a:schemeClr val="tx1"/>
                </a:solidFill>
              </a:rPr>
              <a:t>, осуществляется  вне  </a:t>
            </a:r>
            <a:r>
              <a:rPr lang="ru-RU" sz="1200" b="1" i="1" dirty="0" err="1" smtClean="0">
                <a:solidFill>
                  <a:schemeClr val="tx1"/>
                </a:solidFill>
              </a:rPr>
              <a:t>инф.системы</a:t>
            </a:r>
            <a:endParaRPr lang="ru-RU" sz="1200" b="1" i="1" dirty="0">
              <a:solidFill>
                <a:schemeClr val="tx1"/>
              </a:solidFill>
            </a:endParaRPr>
          </a:p>
        </p:txBody>
      </p:sp>
      <p:sp>
        <p:nvSpPr>
          <p:cNvPr id="41" name="Овал 40"/>
          <p:cNvSpPr/>
          <p:nvPr/>
        </p:nvSpPr>
        <p:spPr>
          <a:xfrm>
            <a:off x="6766439" y="3628494"/>
            <a:ext cx="2126041" cy="979296"/>
          </a:xfrm>
          <a:prstGeom prst="ellipse">
            <a:avLst/>
          </a:prstGeom>
          <a:noFill/>
          <a:ln w="28575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2" name="Titre 1"/>
          <p:cNvSpPr txBox="1">
            <a:spLocks/>
          </p:cNvSpPr>
          <p:nvPr/>
        </p:nvSpPr>
        <p:spPr>
          <a:xfrm>
            <a:off x="6849941" y="4622756"/>
            <a:ext cx="1944217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>
                <a:srgbClr val="C00000"/>
              </a:buClr>
            </a:pPr>
            <a:r>
              <a:rPr lang="ru-RU" sz="1200" b="1" dirty="0" smtClean="0">
                <a:ln w="50800"/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Прогнозирование расходов в рамках ПОФР</a:t>
            </a:r>
            <a:endParaRPr lang="fr-FR" sz="1200" b="1" dirty="0">
              <a:ln w="50800"/>
              <a:solidFill>
                <a:schemeClr val="accent6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3" name="Овал 42"/>
          <p:cNvSpPr/>
          <p:nvPr/>
        </p:nvSpPr>
        <p:spPr>
          <a:xfrm>
            <a:off x="294743" y="4982796"/>
            <a:ext cx="2302292" cy="1121772"/>
          </a:xfrm>
          <a:prstGeom prst="ellipse">
            <a:avLst/>
          </a:prstGeom>
          <a:noFill/>
          <a:ln w="28575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4" name="Titre 1"/>
          <p:cNvSpPr txBox="1">
            <a:spLocks/>
          </p:cNvSpPr>
          <p:nvPr/>
        </p:nvSpPr>
        <p:spPr>
          <a:xfrm>
            <a:off x="1857356" y="5932750"/>
            <a:ext cx="2210588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>
                <a:srgbClr val="C00000"/>
              </a:buClr>
            </a:pPr>
            <a:r>
              <a:rPr lang="ru-RU" sz="1200" b="1" dirty="0" smtClean="0">
                <a:ln w="50800"/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Формирование Информации о состоянии ЕКС</a:t>
            </a:r>
            <a:endParaRPr lang="fr-FR" sz="1200" b="1" dirty="0">
              <a:ln w="50800"/>
              <a:solidFill>
                <a:schemeClr val="accent6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5" name="Заголовок 1"/>
          <p:cNvSpPr>
            <a:spLocks noGrp="1"/>
          </p:cNvSpPr>
          <p:nvPr>
            <p:ph type="title"/>
          </p:nvPr>
        </p:nvSpPr>
        <p:spPr>
          <a:xfrm>
            <a:off x="785786" y="142852"/>
            <a:ext cx="7615262" cy="725470"/>
          </a:xfrm>
        </p:spPr>
        <p:txBody>
          <a:bodyPr>
            <a:normAutofit fontScale="90000"/>
          </a:bodyPr>
          <a:lstStyle/>
          <a:p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Franklin Gothic Demi Cond" pitchFamily="34" charset="0"/>
              </a:rPr>
              <a:t>П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Franklin Gothic Demi Cond" pitchFamily="34" charset="0"/>
              </a:rPr>
              <a:t>роцедура кассового планирования и прогнозирования исполнения федерального бюджета </a:t>
            </a:r>
            <a:b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Franklin Gothic Demi Cond" pitchFamily="34" charset="0"/>
              </a:rPr>
            </a:b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Franklin Gothic Demi Cond" pitchFamily="34" charset="0"/>
              </a:rPr>
              <a:t>в условиях использования ПОФР</a:t>
            </a:r>
            <a:endParaRPr lang="ru-RU" sz="2200" i="1" dirty="0">
              <a:latin typeface="Franklin Gothic Demi Cond" pitchFamily="34" charset="0"/>
            </a:endParaRPr>
          </a:p>
        </p:txBody>
      </p:sp>
      <p:sp>
        <p:nvSpPr>
          <p:cNvPr id="4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5868144" y="6492875"/>
            <a:ext cx="2133600" cy="365125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Слайд </a:t>
            </a:r>
            <a:fld id="{92B0D85C-DA9C-4C8C-955F-B81C8044DBC9}" type="slidenum">
              <a:rPr lang="ru-RU" smtClean="0">
                <a:solidFill>
                  <a:schemeClr val="tx1"/>
                </a:solidFill>
              </a:rPr>
              <a:pPr/>
              <a:t>9</a:t>
            </a:fld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34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/>
      <p:bldP spid="43" grpId="0" animBg="1"/>
      <p:bldP spid="44" grpId="0"/>
    </p:bldLst>
  </p:timing>
</p:sld>
</file>

<file path=ppt/theme/theme1.xml><?xml version="1.0" encoding="utf-8"?>
<a:theme xmlns:a="http://schemas.openxmlformats.org/drawingml/2006/main" name="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1138</TotalTime>
  <Words>1968</Words>
  <Application>Microsoft Office PowerPoint</Application>
  <PresentationFormat>Экран (4:3)</PresentationFormat>
  <Paragraphs>413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1</vt:lpstr>
      <vt:lpstr>Расходно-операционный блок: итоги и перспективы</vt:lpstr>
      <vt:lpstr>Реализация в 2015 году мероприятий в рамках Стратегической карты Казначейства России</vt:lpstr>
      <vt:lpstr>Презентация PowerPoint</vt:lpstr>
      <vt:lpstr>Презентация PowerPoint</vt:lpstr>
      <vt:lpstr>Презентация PowerPoint</vt:lpstr>
      <vt:lpstr>Статус готовности базовых (отраслевых) перечней государственных  и муниципальных услуг и работ и ведомственных перечней государственных (муниципальных) услуг и работ</vt:lpstr>
      <vt:lpstr>Предельные объемы финансирования расходов – инструмент временного сдерживания расходов</vt:lpstr>
      <vt:lpstr>Реализация механизма доведения и контроля предельных объемов  оплаты денежных обязательств</vt:lpstr>
      <vt:lpstr>Процедура кассового планирования и прогнозирования исполнения федерального бюджета  в условиях использования ПОФР</vt:lpstr>
      <vt:lpstr>Основные мероприятия по созданию условий для разработки прототипа механизма консолидации Кассового плана Казначейства России</vt:lpstr>
      <vt:lpstr>Схема проведения ТОФК операций по обеспечению  клиентов иностранной валютой </vt:lpstr>
      <vt:lpstr> Мероприятия, запланированные на 2016 год и направленные  на закрепление за Федеральным казначейством  полномочий агента валютного контроля</vt:lpstr>
      <vt:lpstr>Презентация PowerPoint</vt:lpstr>
      <vt:lpstr>Презентация PowerPoint</vt:lpstr>
      <vt:lpstr>Презентация PowerPoint</vt:lpstr>
      <vt:lpstr>Инструменты  управления ликвидностью ЕКС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Адгишева Эльзята Анатольевна</dc:creator>
  <cp:lastModifiedBy>Дорожинская Галина Алексеевна</cp:lastModifiedBy>
  <cp:revision>133</cp:revision>
  <cp:lastPrinted>2016-02-20T18:40:03Z</cp:lastPrinted>
  <dcterms:created xsi:type="dcterms:W3CDTF">2016-02-05T17:34:06Z</dcterms:created>
  <dcterms:modified xsi:type="dcterms:W3CDTF">2016-02-26T13:06:48Z</dcterms:modified>
</cp:coreProperties>
</file>