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6"/>
  </p:notesMasterIdLst>
  <p:handoutMasterIdLst>
    <p:handoutMasterId r:id="rId17"/>
  </p:handoutMasterIdLst>
  <p:sldIdLst>
    <p:sldId id="444" r:id="rId2"/>
    <p:sldId id="438" r:id="rId3"/>
    <p:sldId id="445" r:id="rId4"/>
    <p:sldId id="447" r:id="rId5"/>
    <p:sldId id="448" r:id="rId6"/>
    <p:sldId id="465" r:id="rId7"/>
    <p:sldId id="454" r:id="rId8"/>
    <p:sldId id="455" r:id="rId9"/>
    <p:sldId id="456" r:id="rId10"/>
    <p:sldId id="457" r:id="rId11"/>
    <p:sldId id="458" r:id="rId12"/>
    <p:sldId id="459" r:id="rId13"/>
    <p:sldId id="464" r:id="rId14"/>
    <p:sldId id="439" r:id="rId15"/>
  </p:sldIdLst>
  <p:sldSz cx="12192000" cy="6858000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571B"/>
    <a:srgbClr val="EDEDED"/>
    <a:srgbClr val="DAE3F3"/>
    <a:srgbClr val="8497B0"/>
    <a:srgbClr val="E6E6E6"/>
    <a:srgbClr val="F8CBAD"/>
    <a:srgbClr val="E2F0D9"/>
    <a:srgbClr val="B0C7E2"/>
    <a:srgbClr val="3968BD"/>
    <a:srgbClr val="FEDE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3" autoAdjust="0"/>
    <p:restoredTop sz="96785" autoAdjust="0"/>
  </p:normalViewPr>
  <p:slideViewPr>
    <p:cSldViewPr snapToGrid="0">
      <p:cViewPr>
        <p:scale>
          <a:sx n="100" d="100"/>
          <a:sy n="100" d="100"/>
        </p:scale>
        <p:origin x="-1062" y="-366"/>
      </p:cViewPr>
      <p:guideLst>
        <p:guide orient="horz" pos="2160"/>
        <p:guide pos="38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EFD818-BDB4-44F2-B3A9-87B6E056FEE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A949B14-35ED-47E9-B75F-C3BFE0D373BB}">
      <dgm:prSet custT="1"/>
      <dgm:spPr>
        <a:noFill/>
        <a:ln>
          <a:noFill/>
        </a:ln>
        <a:effectLst/>
      </dgm:spPr>
      <dgm:t>
        <a:bodyPr/>
        <a:lstStyle/>
        <a:p>
          <a:pPr algn="ctr" rtl="0"/>
          <a:r>
            <a:rPr lang="ru-RU" sz="2400" b="1" i="1" dirty="0" smtClean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rPr>
            <a:t>СПАСИБО ЗА ВНИМАНИЕ!</a:t>
          </a:r>
          <a:endParaRPr lang="ru-RU" sz="2400" dirty="0">
            <a:solidFill>
              <a:schemeClr val="accent1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E1B6DF33-8056-46D5-AE54-1A8BFA32B4F7}" type="sibTrans" cxnId="{01CFEBCE-CD7D-4800-BD93-22AFC4936BB3}">
      <dgm:prSet/>
      <dgm:spPr/>
      <dgm:t>
        <a:bodyPr/>
        <a:lstStyle/>
        <a:p>
          <a:endParaRPr lang="ru-RU"/>
        </a:p>
      </dgm:t>
    </dgm:pt>
    <dgm:pt modelId="{6DCD40F6-A85B-4874-B1D5-47A8C857722B}" type="parTrans" cxnId="{01CFEBCE-CD7D-4800-BD93-22AFC4936BB3}">
      <dgm:prSet/>
      <dgm:spPr/>
      <dgm:t>
        <a:bodyPr/>
        <a:lstStyle/>
        <a:p>
          <a:endParaRPr lang="ru-RU"/>
        </a:p>
      </dgm:t>
    </dgm:pt>
    <dgm:pt modelId="{FD72478B-7C9E-47A3-91E2-1652BE90C0C0}" type="pres">
      <dgm:prSet presAssocID="{1EEFD818-BDB4-44F2-B3A9-87B6E056FEE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390992-FD23-4DA4-A8A5-6076BE51CFA4}" type="pres">
      <dgm:prSet presAssocID="{AA949B14-35ED-47E9-B75F-C3BFE0D373B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CFEBCE-CD7D-4800-BD93-22AFC4936BB3}" srcId="{1EEFD818-BDB4-44F2-B3A9-87B6E056FEE1}" destId="{AA949B14-35ED-47E9-B75F-C3BFE0D373BB}" srcOrd="0" destOrd="0" parTransId="{6DCD40F6-A85B-4874-B1D5-47A8C857722B}" sibTransId="{E1B6DF33-8056-46D5-AE54-1A8BFA32B4F7}"/>
    <dgm:cxn modelId="{29353B3A-7C62-4129-963C-73DA0C232B34}" type="presOf" srcId="{AA949B14-35ED-47E9-B75F-C3BFE0D373BB}" destId="{21390992-FD23-4DA4-A8A5-6076BE51CFA4}" srcOrd="0" destOrd="0" presId="urn:microsoft.com/office/officeart/2005/8/layout/vList2"/>
    <dgm:cxn modelId="{92BB7043-1607-4635-B9CC-15AD466FDA0A}" type="presOf" srcId="{1EEFD818-BDB4-44F2-B3A9-87B6E056FEE1}" destId="{FD72478B-7C9E-47A3-91E2-1652BE90C0C0}" srcOrd="0" destOrd="0" presId="urn:microsoft.com/office/officeart/2005/8/layout/vList2"/>
    <dgm:cxn modelId="{6F3B5EC9-97EA-4B71-8607-6A68295FBAB2}" type="presParOf" srcId="{FD72478B-7C9E-47A3-91E2-1652BE90C0C0}" destId="{21390992-FD23-4DA4-A8A5-6076BE51CFA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390992-FD23-4DA4-A8A5-6076BE51CFA4}">
      <dsp:nvSpPr>
        <dsp:cNvPr id="0" name=""/>
        <dsp:cNvSpPr/>
      </dsp:nvSpPr>
      <dsp:spPr>
        <a:xfrm>
          <a:off x="0" y="453637"/>
          <a:ext cx="9976207" cy="1216800"/>
        </a:xfrm>
        <a:prstGeom prst="round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rPr>
            <a:t>СПАСИБО ЗА ВНИМАНИЕ!</a:t>
          </a:r>
          <a:endParaRPr lang="ru-RU" sz="2400" kern="1200" dirty="0">
            <a:solidFill>
              <a:schemeClr val="accent1">
                <a:lumMod val="50000"/>
              </a:schemeClr>
            </a:solidFill>
            <a:latin typeface="Bookman Old Style" panose="02050604050505020204" pitchFamily="18" charset="0"/>
          </a:endParaRPr>
        </a:p>
      </dsp:txBody>
      <dsp:txXfrm>
        <a:off x="59399" y="513036"/>
        <a:ext cx="9857409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1BFEE-9A9C-469C-A8AD-E10FC329AD47}" type="datetimeFigureOut">
              <a:rPr lang="ru-RU" smtClean="0"/>
              <a:t>02.07.2018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0624C7-D24D-4FC6-90D3-AFEFF2BC4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581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33649-2060-4460-A5CD-17F1CCE9A9AE}" type="datetimeFigureOut">
              <a:rPr lang="ru-RU" smtClean="0"/>
              <a:t>02.07.2018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DEA95-66EA-47A1-AFBD-284DB7673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9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DEA95-66EA-47A1-AFBD-284DB767343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3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81E71F7D-3F43-4059-8657-0855A9636960}" type="slidenum">
              <a:rPr lang="ru-RU" altLang="ru-RU" smtClean="0">
                <a:latin typeface="Calibri" pitchFamily="34" charset="0"/>
              </a:rPr>
              <a:pPr eaLnBrk="1" hangingPunct="1">
                <a:defRPr/>
              </a:pPr>
              <a:t>3</a:t>
            </a:fld>
            <a:endParaRPr lang="ru-RU" alt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958B3D2B-66DB-468E-A812-F5F40DDD928C}" type="slidenum">
              <a:rPr lang="ru-RU" altLang="ru-RU" smtClean="0">
                <a:latin typeface="Calibri" pitchFamily="34" charset="0"/>
              </a:rPr>
              <a:pPr eaLnBrk="1" hangingPunct="1">
                <a:defRPr/>
              </a:pPr>
              <a:t>12</a:t>
            </a:fld>
            <a:endParaRPr lang="ru-RU" altLang="ru-RU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19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39262-7F6D-4509-A789-9FFAB11CA201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ru-RU" alt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543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FF9421-D313-46DB-92C7-C0B0F301E0B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F228ED-B2EE-4F15-A0C7-6C0A4540E08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781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70EEF2-CB80-40F0-B63F-8AAC69D0F3F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8EBDE8-C4F5-46D8-A81D-B6AF711C3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54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6B77B3-1EAA-4FF0-B227-6B14348E690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9F1A9-CE99-4E9B-9B96-ACE372EA209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57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6BB3CA-7590-49BD-9E0B-CB8752F00D8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07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06E288-B81B-4A09-8D5E-56596D16ACE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22171C-80CF-4EB9-A959-3CDAA13E4B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442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AD1564-E9F8-4CA0-9B58-FC6B24C6BF4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B7E1EA-8D70-4860-BF45-409C57149F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99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E5C0DB-244D-4FE5-965C-A8554FEAED7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AC3CE3-15E3-41B9-AE14-EA2B846D9B6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459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1378C7-A4DC-4CDD-AE86-500B2B744A5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D3E9E-ECEF-4AC7-BCA9-85B732FA39F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617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DC68F3-2548-4613-AC5F-F28D0D44427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7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3F7614-9FBB-4FCA-9462-90501EFED06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0EB9F3-39CE-44E7-B9F9-66414ECE552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266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4E31A9-CBA2-4A0B-B696-878B475EEAB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B362C-59B7-4224-B209-68A5E34A71C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372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B1C20DA-73CF-4153-B3D1-558AA3000D9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F6D111-74A9-45D9-ADCC-62D41ADA5A7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50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72200" y="4890998"/>
            <a:ext cx="521969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300" dirty="0">
                <a:latin typeface="Open Sans Condensed" pitchFamily="34" charset="0"/>
              </a:rPr>
              <a:t>Заместитель начальника Управления </a:t>
            </a:r>
          </a:p>
          <a:p>
            <a:pPr algn="r"/>
            <a:r>
              <a:rPr lang="ru-RU" sz="1300" dirty="0">
                <a:latin typeface="Open Sans Condensed" pitchFamily="34" charset="0"/>
              </a:rPr>
              <a:t>совершенствования функциональной деятельности  </a:t>
            </a:r>
          </a:p>
          <a:p>
            <a:pPr algn="r"/>
            <a:r>
              <a:rPr lang="ru-RU" sz="1300" dirty="0">
                <a:latin typeface="Open Sans Condensed" pitchFamily="34" charset="0"/>
              </a:rPr>
              <a:t>Федерального казначейства</a:t>
            </a:r>
          </a:p>
          <a:p>
            <a:pPr algn="r"/>
            <a:endParaRPr lang="ru-RU" sz="1300" dirty="0">
              <a:latin typeface="Open Sans Condensed" pitchFamily="34" charset="0"/>
            </a:endParaRPr>
          </a:p>
          <a:p>
            <a:pPr algn="r"/>
            <a:r>
              <a:rPr lang="ru-RU" sz="1300" dirty="0">
                <a:latin typeface="Open Sans Condensed" pitchFamily="34" charset="0"/>
              </a:rPr>
              <a:t>А.П. Кондратенко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888467" y="2654878"/>
            <a:ext cx="89204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b="1" dirty="0" smtClean="0">
                <a:solidFill>
                  <a:schemeClr val="accent1">
                    <a:lumMod val="50000"/>
                  </a:schemeClr>
                </a:solidFill>
                <a:latin typeface="Open Sans Condensed" pitchFamily="34" charset="0"/>
              </a:rPr>
              <a:t>ОБ ОТДЕЛЬНЫХ МЕРОПРИЯТИЯХ ПО ПРЕДОТВРАЩЕНИЮ НЕОБОСНОВАННОГО ЗАВЫШЕНИЯ ЦЕН ПРИ ОСУЩЕСТВЛЕНИИ ЗАКУПОК ТОВАРОВ, РАБОТ, УСЛУГ ДЛЯ ГОСУДАРСТВЕННЫХ НУЖД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622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Прямая со стрелкой 41"/>
          <p:cNvCxnSpPr/>
          <p:nvPr/>
        </p:nvCxnSpPr>
        <p:spPr>
          <a:xfrm flipV="1">
            <a:off x="10893201" y="1984950"/>
            <a:ext cx="1" cy="3793992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Блок-схема: несколько документов 10"/>
          <p:cNvSpPr/>
          <p:nvPr/>
        </p:nvSpPr>
        <p:spPr>
          <a:xfrm>
            <a:off x="2053909" y="946342"/>
            <a:ext cx="3105703" cy="1996139"/>
          </a:xfrm>
          <a:prstGeom prst="flowChartMultidocumen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основания: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акты, счета-фактуры, платежные документы;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Расходная декларация (фактические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справка и выписка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регистров аналитического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учета (по накладным расходам);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из регистров бухгалтерского учета 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ru-RU" sz="9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Tx/>
              <a:buChar char="-"/>
            </a:pP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624733" y="6578600"/>
            <a:ext cx="488868" cy="122288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z="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10</a:t>
            </a:fld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476972" y="111319"/>
            <a:ext cx="8636629" cy="674824"/>
          </a:xfrm>
          <a:prstGeom prst="roundRect">
            <a:avLst/>
          </a:prstGeom>
          <a:noFill/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9286" tIns="44647" rIns="89286" bIns="44647" rtlCol="0" anchor="ctr"/>
          <a:lstStyle/>
          <a:p>
            <a:pPr algn="r"/>
            <a:endParaRPr lang="ru-RU" sz="1000" b="1" dirty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0" hangingPunct="0">
              <a:spcBef>
                <a:spcPts val="0"/>
              </a:spcBef>
            </a:pPr>
            <a: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РАСХОДНОЙ ДЕКЛАРАЦИИ ПРИ </a:t>
            </a:r>
          </a:p>
          <a:p>
            <a:pPr algn="r" eaLnBrk="0" hangingPunct="0">
              <a:spcBef>
                <a:spcPts val="0"/>
              </a:spcBef>
            </a:pPr>
            <a: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ПЛАТЕЖЕЙ (В ЧАСТИ ФАКТИЧЕСКИХ ПОКАЗАТЕЛЕЙ)</a:t>
            </a:r>
          </a:p>
          <a:p>
            <a:pPr algn="r" eaLnBrk="0" hangingPunct="0">
              <a:spcBef>
                <a:spcPts val="0"/>
              </a:spcBef>
            </a:pPr>
            <a:endParaRPr lang="ru-RU" sz="1600" b="1" kern="0" dirty="0" smtClean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0" hangingPunct="0">
              <a:spcBef>
                <a:spcPts val="0"/>
              </a:spcBef>
            </a:pPr>
            <a:endParaRPr lang="ru-RU" sz="1600" b="1" kern="0" dirty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528516" y="3347267"/>
            <a:ext cx="1348659" cy="0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877175" y="3117472"/>
            <a:ext cx="2170800" cy="691200"/>
          </a:xfrm>
          <a:prstGeom prst="rect">
            <a:avLst/>
          </a:prstGeom>
          <a:solidFill>
            <a:srgbClr val="4DA0BB"/>
          </a:solidFill>
          <a:ln/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algn="ctr" defTabSz="1087438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ТОФК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3" name="Группа 42"/>
          <p:cNvGrpSpPr/>
          <p:nvPr/>
        </p:nvGrpSpPr>
        <p:grpSpPr>
          <a:xfrm>
            <a:off x="6399051" y="3982991"/>
            <a:ext cx="3611415" cy="2114302"/>
            <a:chOff x="7024329" y="2892488"/>
            <a:chExt cx="3611414" cy="1325829"/>
          </a:xfrm>
        </p:grpSpPr>
        <p:cxnSp>
          <p:nvCxnSpPr>
            <p:cNvPr id="35" name="Прямая со стрелкой 34"/>
            <p:cNvCxnSpPr/>
            <p:nvPr/>
          </p:nvCxnSpPr>
          <p:spPr>
            <a:xfrm>
              <a:off x="9998837" y="3126940"/>
              <a:ext cx="0" cy="671936"/>
            </a:xfrm>
            <a:prstGeom prst="straightConnector1">
              <a:avLst/>
            </a:prstGeom>
            <a:ln w="19050">
              <a:solidFill>
                <a:schemeClr val="bg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/>
            <p:cNvCxnSpPr/>
            <p:nvPr/>
          </p:nvCxnSpPr>
          <p:spPr>
            <a:xfrm>
              <a:off x="7689738" y="3122894"/>
              <a:ext cx="0" cy="675982"/>
            </a:xfrm>
            <a:prstGeom prst="straightConnector1">
              <a:avLst/>
            </a:prstGeom>
            <a:ln w="19050">
              <a:solidFill>
                <a:schemeClr val="bg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8849224" y="2892488"/>
              <a:ext cx="0" cy="230406"/>
            </a:xfrm>
            <a:prstGeom prst="line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7686095" y="3122894"/>
              <a:ext cx="2317710" cy="0"/>
            </a:xfrm>
            <a:prstGeom prst="line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7456114" y="3381273"/>
              <a:ext cx="496800" cy="1592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ru-RU" sz="105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ДА</a:t>
              </a:r>
              <a:endParaRPr lang="ru-RU" sz="10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721570" y="3407527"/>
              <a:ext cx="497112" cy="1543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НЕТ</a:t>
              </a:r>
              <a:endParaRPr lang="ru-RU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Прямоугольник 36"/>
            <p:cNvSpPr/>
            <p:nvPr/>
          </p:nvSpPr>
          <p:spPr bwMode="auto">
            <a:xfrm>
              <a:off x="7024329" y="3798877"/>
              <a:ext cx="1420909" cy="419440"/>
            </a:xfrm>
            <a:prstGeom prst="rect">
              <a:avLst/>
            </a:prstGeom>
            <a:solidFill>
              <a:srgbClr val="ECD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/>
            <a:p>
              <a:pPr algn="ctr">
                <a:defRPr/>
              </a:pPr>
              <a:r>
                <a:rPr lang="ru-RU" altLang="ru-RU" sz="1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Проведение платежа</a:t>
              </a:r>
              <a:endParaRPr lang="ru-RU" alt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 bwMode="auto">
            <a:xfrm>
              <a:off x="9249599" y="3798877"/>
              <a:ext cx="1386144" cy="419440"/>
            </a:xfrm>
            <a:prstGeom prst="rect">
              <a:avLst/>
            </a:prstGeom>
            <a:solidFill>
              <a:srgbClr val="ECD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/>
            <a:p>
              <a:pPr algn="ctr">
                <a:defRPr/>
              </a:pPr>
              <a:r>
                <a:rPr lang="ru-RU" altLang="ru-RU" sz="1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Отказ в платеже</a:t>
              </a:r>
              <a:endParaRPr lang="ru-RU" alt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41" name="Прямая со стрелкой 40"/>
          <p:cNvCxnSpPr/>
          <p:nvPr/>
        </p:nvCxnSpPr>
        <p:spPr>
          <a:xfrm>
            <a:off x="6091578" y="3347267"/>
            <a:ext cx="710455" cy="0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9882437" y="1147723"/>
            <a:ext cx="2021529" cy="837226"/>
          </a:xfrm>
          <a:prstGeom prst="rect">
            <a:avLst/>
          </a:prstGeom>
          <a:solidFill>
            <a:srgbClr val="4DA0BB"/>
          </a:solidFill>
          <a:ln/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algn="ctr" defTabSz="1087438">
              <a:defRPr/>
            </a:pPr>
            <a:endParaRPr lang="ru-RU" sz="1400" dirty="0" smtClean="0">
              <a:solidFill>
                <a:schemeClr val="bg1"/>
              </a:solidFill>
              <a:latin typeface="Open Sans Condensed" pitchFamily="34" charset="0"/>
              <a:cs typeface="Arial" charset="0"/>
            </a:endParaRPr>
          </a:p>
          <a:p>
            <a:pPr algn="ctr" defTabSz="1087438"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</a:t>
            </a:r>
          </a:p>
          <a:p>
            <a:pPr marL="0" lvl="1" algn="ctr" defTabSz="1087438"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заказчик,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ПБС, предоставивший субсидию</a:t>
            </a:r>
          </a:p>
          <a:p>
            <a:pPr algn="ctr" defTabSz="1087438">
              <a:defRPr/>
            </a:pPr>
            <a:endParaRPr lang="ru-RU" sz="1400" b="1" dirty="0">
              <a:solidFill>
                <a:schemeClr val="bg1"/>
              </a:solidFill>
              <a:latin typeface="Open Sans Condensed" pitchFamily="34" charset="0"/>
              <a:cs typeface="Arial" charset="0"/>
            </a:endParaRPr>
          </a:p>
        </p:txBody>
      </p:sp>
      <p:sp>
        <p:nvSpPr>
          <p:cNvPr id="46" name="Блок-схема: несколько документов 45"/>
          <p:cNvSpPr/>
          <p:nvPr/>
        </p:nvSpPr>
        <p:spPr>
          <a:xfrm>
            <a:off x="9751201" y="2942481"/>
            <a:ext cx="2152764" cy="771277"/>
          </a:xfrm>
          <a:prstGeom prst="flowChartMultidocumen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повторном  отрицательном результате контроля 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802641" y="2492683"/>
            <a:ext cx="2751151" cy="1484374"/>
          </a:xfrm>
          <a:prstGeom prst="rect">
            <a:avLst/>
          </a:prstGeom>
          <a:solidFill>
            <a:schemeClr val="accent2">
              <a:lumMod val="60000"/>
              <a:lumOff val="40000"/>
              <a:alpha val="92000"/>
            </a:schemeClr>
          </a:solidFill>
          <a:ln>
            <a:solidFill>
              <a:srgbClr val="E2834E"/>
            </a:solidFill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lvl="0"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показателей расходной декларации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первичных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и данным </a:t>
            </a:r>
          </a:p>
          <a:p>
            <a:pPr lvl="0"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раздельного учета*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5799181" y="3694372"/>
            <a:ext cx="252057" cy="114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2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8227013" y="4242572"/>
            <a:ext cx="252057" cy="114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3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V="1">
            <a:off x="10010466" y="5778942"/>
            <a:ext cx="882735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Овал 50"/>
          <p:cNvSpPr/>
          <p:nvPr/>
        </p:nvSpPr>
        <p:spPr>
          <a:xfrm>
            <a:off x="10588294" y="5648552"/>
            <a:ext cx="252057" cy="114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4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auto">
          <a:xfrm>
            <a:off x="357444" y="3116910"/>
            <a:ext cx="2171072" cy="691763"/>
          </a:xfrm>
          <a:prstGeom prst="rect">
            <a:avLst/>
          </a:prstGeom>
          <a:solidFill>
            <a:srgbClr val="ECD6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alt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ГК, контракта (договора), получатель субсидии</a:t>
            </a:r>
            <a:endParaRPr lang="ru-RU" alt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2276461" y="3696658"/>
            <a:ext cx="252057" cy="1120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1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06735" y="5358630"/>
            <a:ext cx="5287616" cy="830997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pPr lvl="0"/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 осуществления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платежей осуществляется: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всегда - в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 распределенных затрат;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 </a:t>
            </a:r>
            <a:r>
              <a:rPr lang="ru-RU" sz="1200" dirty="0">
                <a:latin typeface="Times New Roman"/>
                <a:ea typeface="Times New Roman"/>
              </a:rPr>
              <a:t>проведении платежа в целях окончательного расчета по </a:t>
            </a:r>
            <a:r>
              <a:rPr lang="ru-RU" sz="1200" dirty="0" smtClean="0">
                <a:latin typeface="Times New Roman"/>
                <a:ea typeface="Times New Roman"/>
              </a:rPr>
              <a:t>контракту (договору, соглашению) </a:t>
            </a:r>
            <a:r>
              <a:rPr lang="ru-RU" sz="1200" dirty="0">
                <a:latin typeface="Times New Roman"/>
                <a:ea typeface="Times New Roman"/>
              </a:rPr>
              <a:t>или </a:t>
            </a:r>
            <a:r>
              <a:rPr lang="ru-RU" sz="1200" dirty="0" smtClean="0">
                <a:latin typeface="Times New Roman"/>
                <a:ea typeface="Times New Roman"/>
              </a:rPr>
              <a:t>его отдельного этапа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83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3125362" y="3308756"/>
            <a:ext cx="6590420" cy="952449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  <a:prstDash val="dash"/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algn="ctr"/>
            <a:endParaRPr lang="ru-RU" sz="14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затрат осуществляется в регистрах бухгалтерского учета </a:t>
            </a:r>
          </a:p>
          <a:p>
            <a:pPr algn="ctr"/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обособленно по каждому государственному контракту, </a:t>
            </a:r>
          </a:p>
          <a:p>
            <a:pPr algn="ctr"/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соглашению, контракту (договору) на основании первичных документов</a:t>
            </a:r>
          </a:p>
          <a:p>
            <a:pPr algn="ctr" defTabSz="1087438">
              <a:defRPr/>
            </a:pPr>
            <a:endParaRPr lang="ru-RU" sz="1400" b="1" dirty="0">
              <a:solidFill>
                <a:schemeClr val="bg1"/>
              </a:solidFill>
              <a:latin typeface="Open Sans Condensed" pitchFamily="34" charset="0"/>
              <a:cs typeface="Arial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622078" y="5604591"/>
            <a:ext cx="5677231" cy="5785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  <a:prstDash val="dash"/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algn="ctr"/>
            <a:endParaRPr lang="ru-RU" sz="14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ТОФК</a:t>
            </a:r>
          </a:p>
          <a:p>
            <a:pPr algn="ctr" defTabSz="1087438">
              <a:defRPr/>
            </a:pPr>
            <a:endParaRPr lang="ru-RU" sz="1400" b="1" dirty="0">
              <a:solidFill>
                <a:schemeClr val="bg1"/>
              </a:solidFill>
              <a:latin typeface="Open Sans Condensed" pitchFamily="34" charset="0"/>
              <a:cs typeface="Arial" charset="0"/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 flipH="1">
            <a:off x="8984028" y="4308411"/>
            <a:ext cx="3" cy="645252"/>
          </a:xfrm>
          <a:prstGeom prst="straightConnector1">
            <a:avLst/>
          </a:prstGeom>
          <a:ln w="127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935895" y="4261203"/>
            <a:ext cx="7952" cy="692460"/>
          </a:xfrm>
          <a:prstGeom prst="straightConnector1">
            <a:avLst/>
          </a:prstGeom>
          <a:ln w="127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3928131" y="1568190"/>
            <a:ext cx="7765" cy="1740564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8984501" y="1415332"/>
            <a:ext cx="7952" cy="1828958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699536" y="6578789"/>
            <a:ext cx="379231" cy="279211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z="800" smtClean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11</a:t>
            </a:fld>
            <a:endParaRPr lang="ru-RU" sz="800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410895" y="329889"/>
            <a:ext cx="8636629" cy="547319"/>
          </a:xfrm>
          <a:prstGeom prst="roundRect">
            <a:avLst/>
          </a:prstGeom>
          <a:noFill/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9286" tIns="44647" rIns="89286" bIns="44647" rtlCol="0" anchor="ctr"/>
          <a:lstStyle/>
          <a:p>
            <a:pPr algn="r" eaLnBrk="0" hangingPunct="0">
              <a:lnSpc>
                <a:spcPct val="90000"/>
              </a:lnSpc>
              <a:spcBef>
                <a:spcPts val="0"/>
              </a:spcBef>
            </a:pPr>
            <a: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РАЗДЕЛЬНЫЙ УЧЕТ РЕЗУЛЬТАТОВ</a:t>
            </a:r>
          </a:p>
          <a:p>
            <a:pPr algn="r" eaLnBrk="0" hangingPunct="0">
              <a:lnSpc>
                <a:spcPct val="90000"/>
              </a:lnSpc>
              <a:spcBef>
                <a:spcPts val="0"/>
              </a:spcBef>
            </a:pPr>
            <a: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ФИНАНСОВО-ХОЗЯЙСТВЕННОЙ ДЕЯТЕЛЬНОСТИ (РАЗДЕЛЬНЫЙ УЧЕТ ЗАТРАТ)</a:t>
            </a:r>
          </a:p>
          <a:p>
            <a:pPr algn="r" eaLnBrk="0" hangingPunct="0">
              <a:spcBef>
                <a:spcPts val="0"/>
              </a:spcBef>
            </a:pPr>
            <a:endParaRPr lang="ru-RU" sz="1600" b="1" kern="0" dirty="0" smtClean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0" hangingPunct="0">
              <a:spcBef>
                <a:spcPts val="0"/>
              </a:spcBef>
            </a:pPr>
            <a:endParaRPr lang="ru-RU" sz="1600" b="1" kern="0" dirty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3205603" y="1274518"/>
            <a:ext cx="6510179" cy="745114"/>
          </a:xfrm>
          <a:prstGeom prst="rect">
            <a:avLst/>
          </a:prstGeom>
          <a:solidFill>
            <a:srgbClr val="ECD6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lvl="0" algn="ctr">
              <a:defRPr/>
            </a:pPr>
            <a:r>
              <a:rPr lang="ru-RU" alt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</a:t>
            </a:r>
            <a:r>
              <a:rPr lang="ru-RU" alt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ГК, контракта (договора), получатель субсидии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410895" y="2488761"/>
            <a:ext cx="6019352" cy="903443"/>
          </a:xfrm>
          <a:prstGeom prst="rect">
            <a:avLst/>
          </a:prstGeom>
          <a:solidFill>
            <a:srgbClr val="4DA0BB"/>
          </a:solidFill>
          <a:ln/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lvl="0" algn="ctr"/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Ведет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раздельный учет затрат, </a:t>
            </a:r>
            <a:r>
              <a:rPr lang="ru-RU" sz="12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отнесенных </a:t>
            </a:r>
            <a:r>
              <a:rPr lang="ru-RU" sz="1200" b="1" dirty="0">
                <a:solidFill>
                  <a:schemeClr val="tx1"/>
                </a:solidFill>
                <a:latin typeface="Times New Roman"/>
                <a:ea typeface="Times New Roman"/>
              </a:rPr>
              <a:t>на исполнение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контракта, соглашения, контракта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договора)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087438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Учетной политикой</a:t>
            </a:r>
          </a:p>
          <a:p>
            <a:pPr algn="ctr" defTabSz="1087438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8984027" y="4953663"/>
            <a:ext cx="2905125" cy="794866"/>
          </a:xfrm>
          <a:prstGeom prst="rect">
            <a:avLst/>
          </a:prstGeom>
          <a:solidFill>
            <a:srgbClr val="4DA0BB"/>
          </a:solidFill>
          <a:ln/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algn="ctr"/>
            <a:endParaRPr lang="ru-RU" sz="14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Окончательная оплата (этап) -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регистров </a:t>
            </a:r>
          </a:p>
          <a:p>
            <a:pPr lvl="0"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бухгалтерского учета</a:t>
            </a:r>
          </a:p>
          <a:p>
            <a:pPr algn="ctr" defTabSz="1087438">
              <a:defRPr/>
            </a:pPr>
            <a:endParaRPr lang="ru-RU" sz="1200" b="1" dirty="0">
              <a:solidFill>
                <a:schemeClr val="tx1"/>
              </a:solidFill>
              <a:latin typeface="Open Sans Condensed" pitchFamily="34" charset="0"/>
              <a:cs typeface="Arial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038723" y="4955106"/>
            <a:ext cx="2905125" cy="794866"/>
          </a:xfrm>
          <a:prstGeom prst="rect">
            <a:avLst/>
          </a:prstGeom>
          <a:solidFill>
            <a:srgbClr val="4DA0BB"/>
          </a:solidFill>
          <a:ln/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algn="ctr"/>
            <a:endParaRPr lang="ru-RU" sz="14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Распределенные затраты -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и выписка из регистров 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аналитического  учета</a:t>
            </a:r>
          </a:p>
          <a:p>
            <a:pPr algn="ctr" defTabSz="1087438">
              <a:defRPr/>
            </a:pPr>
            <a:endParaRPr lang="ru-RU" sz="1400" b="1" dirty="0">
              <a:solidFill>
                <a:schemeClr val="bg1"/>
              </a:solidFill>
              <a:latin typeface="Open Sans Condensed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6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5400000">
            <a:off x="5203515" y="3553822"/>
            <a:ext cx="476324" cy="9988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511177" y="382588"/>
            <a:ext cx="11122025" cy="5000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282576" y="101947"/>
            <a:ext cx="11579225" cy="743297"/>
          </a:xfrm>
        </p:spPr>
        <p:txBody>
          <a:bodyPr lIns="77737" tIns="38870" rIns="77737" bIns="38870" rtlCol="0">
            <a:spAutoFit/>
          </a:bodyPr>
          <a:lstStyle/>
          <a:p>
            <a:pPr algn="r">
              <a:spcBef>
                <a:spcPts val="0"/>
              </a:spcBef>
              <a:defRPr/>
            </a:pPr>
            <a: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ЦЕЛЕВАЯ МОДЕЛЬ ПРОВЕРКИ ИНФОРМАЦИИ О СТРУКТУРЕ </a:t>
            </a:r>
            <a:b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ЦЕНЫ ГОСКОНТРАКТА (СУММЫ СУБСИДИИ) </a:t>
            </a:r>
            <a:b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 ДАННЫХ РАЗДЕЛЬНОГО УЧЕТА ЗАТРАТ</a:t>
            </a:r>
            <a:endParaRPr lang="ru-RU" sz="1600" b="1" kern="0" dirty="0">
              <a:solidFill>
                <a:srgbClr val="44546A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77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11633202" y="6559018"/>
            <a:ext cx="558798" cy="29898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2C324FA-44F1-495F-AAFC-1420F118274C}" type="slidenum">
              <a:rPr lang="ru-RU" altLang="ru-RU" sz="1000" smtClean="0">
                <a:solidFill>
                  <a:srgbClr val="898989"/>
                </a:solidFill>
                <a:latin typeface="Times New Roman" pitchFamily="18" charset="0"/>
                <a:cs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ru-RU" altLang="ru-RU" sz="1000" dirty="0" smtClean="0">
              <a:solidFill>
                <a:srgbClr val="89898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364994"/>
              </p:ext>
            </p:extLst>
          </p:nvPr>
        </p:nvGraphicFramePr>
        <p:xfrm>
          <a:off x="717247" y="1203223"/>
          <a:ext cx="10709883" cy="5065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72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488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671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36517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134544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</a:t>
                      </a:r>
                    </a:p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Открытие лицевого счета</a:t>
                      </a: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II.</a:t>
                      </a:r>
                      <a:endParaRPr kumimoji="0" lang="ru-RU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госконтракта</a:t>
                      </a:r>
                      <a:r>
                        <a:rPr kumimoji="0" lang="ru-RU" alt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(контракт, договор, соглашение)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(ГК)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(санкционирование (проведение платежей</a:t>
                      </a:r>
                      <a:r>
                        <a:rPr kumimoji="0" lang="ru-RU" sz="13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))</a:t>
                      </a:r>
                      <a:endParaRPr lang="ru-RU" sz="1300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82888" algn="l"/>
                        </a:tabLst>
                        <a:defRPr/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III. 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Подтверждение достоверности данных РД,  правильности организации и ведения раздельного учета </a:t>
                      </a:r>
                      <a:r>
                        <a:rPr lang="ru-RU" sz="13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3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497B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50011">
                <a:tc>
                  <a:txBody>
                    <a:bodyPr/>
                    <a:lstStyle/>
                    <a:p>
                      <a:pPr lvl="0" algn="ctr"/>
                      <a:r>
                        <a:rPr lang="ru-RU" sz="13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</a:t>
                      </a: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заявление на открытие л/счета;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карточка образцов подписей;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altLang="ru-RU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госконтракт</a:t>
                      </a:r>
                      <a:r>
                        <a:rPr kumimoji="0" lang="ru-RU" alt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(контракт, договор, соглашение);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Расходная декларация (РД)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(плановые показатели)</a:t>
                      </a:r>
                      <a:endParaRPr lang="ru-RU" sz="13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документы основания: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акты, счета-фактуры, платежные документы;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РД (фактические показатели);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справка;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выписка из регистров аналитического учета (по накладным расходам);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выписка из регистров бухгалтерского учета</a:t>
                      </a:r>
                      <a:endParaRPr kumimoji="0" lang="ru-RU" sz="13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ГК;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РД;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регистры бухгалтерского учета;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управленческая отчетность;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акты поставки ТРУ;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счета-фактуры;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платежные документы</a:t>
                      </a:r>
                      <a:endParaRPr lang="ru-RU" sz="13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80945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соответствия требованиям порядка </a:t>
                      </a:r>
                    </a:p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открытия и ведения лицевых счетов территориальными органами Федерального казначейства, утв. приказом Федерального казначейства от </a:t>
                      </a:r>
                      <a:r>
                        <a:rPr lang="ru-RU" sz="13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17.10.2016 № 21н;</a:t>
                      </a:r>
                    </a:p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соответствия информации о раскрываемой цене условиям </a:t>
                      </a:r>
                      <a:r>
                        <a:rPr lang="ru-RU" altLang="ru-RU" sz="1300" b="0" i="0" u="none" strike="noStrike" kern="1200" baseline="0" noProof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госконтракта</a:t>
                      </a:r>
                      <a:r>
                        <a:rPr lang="ru-RU" altLang="ru-RU" sz="13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(контракт, договор, соглашение)</a:t>
                      </a:r>
                      <a:endParaRPr lang="ru-RU" sz="1300" b="0" i="0" u="none" strike="noStrike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7313" algn="l"/>
                        </a:tabLs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- соответствия информации в документах-основаниях, показателям РД;</a:t>
                      </a:r>
                      <a:endParaRPr lang="ru-RU" sz="1300" dirty="0" smtClean="0">
                        <a:effectLst/>
                        <a:latin typeface="Arial"/>
                        <a:ea typeface="Times New Roman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ru-RU" sz="1300" dirty="0" err="1" smtClean="0">
                          <a:effectLst/>
                          <a:latin typeface="Times New Roman"/>
                          <a:ea typeface="Times New Roman"/>
                        </a:rPr>
                        <a:t>непревышения</a:t>
                      </a: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 общей суммы расходов по соответствующим показателям</a:t>
                      </a:r>
                      <a:r>
                        <a:rPr lang="ru-RU" sz="13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РД над ценой Договора;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 соответствия показателей 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РД </a:t>
                      </a: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данным раздельного учета;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 соответствия документов фактически поставленным ТРУ;</a:t>
                      </a:r>
                      <a:r>
                        <a:rPr lang="ru-RU" sz="13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3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- наличия в ИС ФК и (или) в</a:t>
                      </a:r>
                      <a:r>
                        <a:rPr lang="ru-RU" sz="1300" baseline="0" dirty="0" smtClean="0">
                          <a:effectLst/>
                          <a:latin typeface="Times New Roman"/>
                          <a:ea typeface="Times New Roman"/>
                        </a:rPr>
                        <a:t> ЕИС документов-оснований</a:t>
                      </a:r>
                      <a:endParaRPr lang="ru-RU" sz="13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правильности раскрытия структуры                           цены  ГК;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соответствия статей затрат целям ГК;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соответствия информации, указанной в документах-основаниях, показателям  РД;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непревышения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фактических показателей РД над плановыми;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предоставления РД и данных раздельного учета результатов ФХД по каждому ГК;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наличия и правильности ведения раздельного учета результатов ФХД</a:t>
                      </a:r>
                      <a:endParaRPr lang="ru-RU" sz="13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949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260667" y="6420401"/>
            <a:ext cx="914712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z="1000">
                <a:solidFill>
                  <a:srgbClr val="898989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13</a:t>
            </a:fld>
            <a:endParaRPr lang="ru-RU" sz="1000" dirty="0">
              <a:solidFill>
                <a:srgbClr val="89898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67101" y="104776"/>
            <a:ext cx="8443497" cy="628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600" b="1" kern="0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СТЕПЕНИ УЧАСТИЯ ГРБС, </a:t>
            </a:r>
            <a: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ГОСЗАКАЗЧИКОВ В </a:t>
            </a:r>
            <a:r>
              <a:rPr lang="ru-RU" sz="1600" b="1" kern="0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СИСТЕМЕ </a:t>
            </a:r>
            <a: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ВГФК</a:t>
            </a:r>
            <a:endParaRPr lang="ru-RU" altLang="ru-RU" sz="1600" b="1" kern="0" dirty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нутый угол 3"/>
          <p:cNvSpPr/>
          <p:nvPr/>
        </p:nvSpPr>
        <p:spPr>
          <a:xfrm>
            <a:off x="592667" y="1295400"/>
            <a:ext cx="11209866" cy="4995333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1200" b="1" spc="-4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1200" b="1" spc="-4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1200" b="1" spc="-4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300" b="1" spc="-4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Закрепить </a:t>
            </a:r>
            <a:r>
              <a:rPr lang="ru-RU" sz="1300" b="1" spc="-4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законодательных и иных нормативных правовых актах Российской Федерации, регулирующих полномочия ГРБС</a:t>
            </a:r>
            <a:r>
              <a:rPr lang="ru-RU" sz="1300" b="1" spc="-4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</a:t>
            </a:r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1300" b="1" spc="-4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300" b="1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 </a:t>
            </a:r>
            <a:r>
              <a:rPr lang="ru-RU" sz="1300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обязанность ГРБС по контролю за </a:t>
            </a:r>
            <a:r>
              <a:rPr lang="ru-RU" sz="1300" b="1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планированием и осуществлением расходов</a:t>
            </a:r>
            <a:r>
              <a:rPr lang="ru-RU" sz="1300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в том числе за их </a:t>
            </a:r>
            <a:r>
              <a:rPr lang="ru-RU" sz="1300" b="1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обоснованностью и эффективностью</a:t>
            </a:r>
            <a:r>
              <a:rPr lang="ru-RU" sz="1300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источником финансового обеспечения которых являются средства федерального бюджета:  </a:t>
            </a:r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300" spc="-4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межбюджетные </a:t>
            </a:r>
            <a:r>
              <a:rPr lang="ru-RU" sz="1300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трансферты, предоставленные </a:t>
            </a:r>
            <a:r>
              <a:rPr lang="ru-RU" sz="1300" spc="-4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бюджету </a:t>
            </a:r>
            <a:r>
              <a:rPr lang="ru-RU" sz="1300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субъекта Российской </a:t>
            </a:r>
            <a:r>
              <a:rPr lang="ru-RU" sz="1300" spc="-4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Федерации, в </a:t>
            </a:r>
            <a:r>
              <a:rPr lang="ru-RU" sz="1300" spc="-4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т.ч</a:t>
            </a:r>
            <a:r>
              <a:rPr lang="ru-RU" sz="1300" spc="-4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закупок ТРУ за счет таких средств; </a:t>
            </a:r>
            <a:endParaRPr lang="ru-RU" sz="1300" spc="-4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300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субсидии, бюджетные инвестиции юридическим лицам (индивидуальным предпринимателям), взносы в уставные капиталы юридических лиц;</a:t>
            </a:r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1300" spc="-4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осуществление </a:t>
            </a:r>
            <a:r>
              <a:rPr lang="ru-RU" sz="1300" b="1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взаимодействия с органами ВГФК </a:t>
            </a:r>
            <a:r>
              <a:rPr lang="ru-RU" sz="1300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для принятия превентивных мер, направленных на предупреждение возникновения нарушений бюджетного законодательства Российской Федерации</a:t>
            </a:r>
            <a:r>
              <a:rPr lang="ru-RU" sz="1300" spc="-4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endParaRPr lang="ru-RU" sz="1300" b="1" spc="-4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300" b="1" spc="-4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Предусмотреть в Правилах осуществления ведомственного контроля в сфере закупок для обеспечения федеральных нужд (утв. постановлением Правительства РФ от 10.02. 2014 № 89), обязанность госорганов</a:t>
            </a:r>
            <a:r>
              <a:rPr lang="ru-RU" sz="1300" b="1" spc="-4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</a:t>
            </a:r>
          </a:p>
          <a:p>
            <a:pPr marL="171450" indent="-1714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1300" b="1" spc="-4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300" b="1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 предоставлять </a:t>
            </a:r>
            <a:r>
              <a:rPr lang="ru-RU" sz="1300" b="1" spc="-4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органам </a:t>
            </a:r>
            <a:r>
              <a:rPr lang="ru-RU" sz="1300" b="1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ВГФК информацию и документы </a:t>
            </a:r>
            <a:r>
              <a:rPr lang="ru-RU" sz="1300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 результатам ведомственного контроля в отношении подведомственных им заказчиков</a:t>
            </a:r>
            <a:r>
              <a:rPr lang="ru-RU" sz="1300" spc="-4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300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 </a:t>
            </a:r>
            <a:r>
              <a:rPr lang="ru-RU" sz="1300" spc="-4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в </a:t>
            </a:r>
            <a:r>
              <a:rPr lang="ru-RU" sz="1300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рамках проведения мероприятий ведомственного контроля </a:t>
            </a:r>
            <a:r>
              <a:rPr lang="ru-RU" sz="1300" spc="-4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проводить </a:t>
            </a:r>
            <a:r>
              <a:rPr lang="ru-RU" sz="1300" b="1" spc="-4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проверку НМЦК (цен контрактов с ед. поставщиком) </a:t>
            </a:r>
            <a:r>
              <a:rPr lang="ru-RU" sz="1300" spc="-4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перед осуществлением закупки;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300" spc="-4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в </a:t>
            </a:r>
            <a:r>
              <a:rPr lang="ru-RU" sz="1300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рамках проведения мероприятий ведомственного контроля проводить </a:t>
            </a:r>
            <a:r>
              <a:rPr lang="ru-RU" sz="1300" b="1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анализ материалов по устранению нарушений</a:t>
            </a:r>
            <a:r>
              <a:rPr lang="ru-RU" sz="1300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ru-RU" sz="1300" spc="-4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выявленных </a:t>
            </a:r>
            <a:r>
              <a:rPr lang="ru-RU" sz="1300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300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300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 результатам ВГФК, а также контроля в сфере закупок </a:t>
            </a:r>
            <a:r>
              <a:rPr lang="ru-RU" sz="1300" spc="-4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ТРУ </a:t>
            </a:r>
            <a:r>
              <a:rPr lang="ru-RU" sz="1300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отношении подведомственных им заказчиков;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300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 не допускать осуществление закупок, </a:t>
            </a:r>
            <a:r>
              <a:rPr lang="ru-RU" sz="1300" spc="-4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относящихся </a:t>
            </a:r>
            <a:r>
              <a:rPr lang="ru-RU" sz="1300" b="1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 функциям (задачам) </a:t>
            </a:r>
            <a:r>
              <a:rPr lang="ru-RU" sz="1300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органа власти;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300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  не допускать осуществление закупок, </a:t>
            </a:r>
            <a:r>
              <a:rPr lang="ru-RU" sz="1300" spc="-4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которые предусмотрены </a:t>
            </a:r>
            <a:r>
              <a:rPr lang="ru-RU" sz="1300" b="1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государственным (муниципальным) заданием</a:t>
            </a:r>
            <a:r>
              <a:rPr lang="ru-RU" sz="1300" spc="-4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300" spc="-4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ФГУ, ФГУП.</a:t>
            </a:r>
            <a:endParaRPr lang="ru-RU" sz="1300" spc="-4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42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332732689"/>
              </p:ext>
            </p:extLst>
          </p:nvPr>
        </p:nvGraphicFramePr>
        <p:xfrm>
          <a:off x="1107898" y="2366964"/>
          <a:ext cx="9976207" cy="212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3867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81351" y="1120289"/>
            <a:ext cx="8963244" cy="821598"/>
          </a:xfrm>
          <a:prstGeom prst="rect">
            <a:avLst/>
          </a:prstGeom>
          <a:solidFill>
            <a:srgbClr val="84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мероприятия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60580" y="3141433"/>
            <a:ext cx="2615608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defTabSz="109700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 механизма по недопущению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необоснованного завышения цен</a:t>
            </a:r>
            <a:endParaRPr lang="ru-RU" altLang="ru-RU" sz="24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65673" y="3187601"/>
            <a:ext cx="6230680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 defTabSz="109700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 закупок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товаров, работ, услуг с использованием информационных систем Республики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Татарстан</a:t>
            </a:r>
            <a:endParaRPr lang="ru-RU" altLang="ru-RU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 rot="5400000">
            <a:off x="2024344" y="1924256"/>
            <a:ext cx="599145" cy="8626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 rot="5400000">
            <a:off x="9697168" y="1924257"/>
            <a:ext cx="599145" cy="8626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Прямоугольник 9"/>
          <p:cNvSpPr/>
          <p:nvPr/>
        </p:nvSpPr>
        <p:spPr>
          <a:xfrm>
            <a:off x="4465673" y="4372539"/>
            <a:ext cx="6317347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 defTabSz="109700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разработки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 ведения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раздельного учета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целевых средств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9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5400000">
            <a:off x="5203515" y="3553822"/>
            <a:ext cx="476324" cy="9988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511177" y="382588"/>
            <a:ext cx="11122025" cy="5000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361852" y="425349"/>
            <a:ext cx="11579225" cy="743297"/>
          </a:xfrm>
        </p:spPr>
        <p:txBody>
          <a:bodyPr lIns="77737" tIns="38870" rIns="77737" bIns="38870" rtlCol="0">
            <a:sp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1600" b="1" kern="0" dirty="0">
                <a:solidFill>
                  <a:srgbClr val="44546A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БИЗНЕС-ПРОЦЕСС ЗАКУПОК ТОВАРОВ, РАБОТ, </a:t>
            </a:r>
            <a: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УСЛУГ</a:t>
            </a:r>
            <a:b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В РЕСПУБЛИКЕ ТАТАРСТАН</a:t>
            </a:r>
            <a:b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1600" b="1" kern="0" dirty="0">
              <a:solidFill>
                <a:srgbClr val="44546A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77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11811000" y="6548969"/>
            <a:ext cx="279400" cy="176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ADA595B-EE8F-4498-96B7-B14A038F58B3}" type="slidenum">
              <a:rPr lang="ru-RU" altLang="ru-RU" sz="1000" smtClean="0">
                <a:solidFill>
                  <a:srgbClr val="898989"/>
                </a:solidFill>
                <a:latin typeface="Times New Roman" pitchFamily="18" charset="0"/>
                <a:cs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000" smtClean="0">
              <a:solidFill>
                <a:srgbClr val="89898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361851" y="1141563"/>
          <a:ext cx="11401527" cy="4381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133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0829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0667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48918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17219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</a:t>
                      </a: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Согласование и предварительный контроль закупок (за </a:t>
                      </a:r>
                      <a:r>
                        <a:rPr lang="ru-RU" sz="1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искл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до </a:t>
                      </a:r>
                      <a:r>
                        <a:rPr lang="ru-RU" altLang="ru-RU" sz="12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(400) </a:t>
                      </a:r>
                      <a:r>
                        <a:rPr lang="ru-RU" altLang="ru-RU" sz="1200" dirty="0" err="1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altLang="ru-RU" sz="12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п. 4(5)  ч. 1 ст. 93 Закона № 44-ФЗ )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II.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Заключение ГК (контракта)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82888" algn="l"/>
                        </a:tabLst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III.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 (контракта)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497B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21201">
                <a:tc>
                  <a:txBody>
                    <a:bodyPr/>
                    <a:lstStyle/>
                    <a:p>
                      <a:pPr lvl="0" algn="ctr"/>
                      <a:r>
                        <a:rPr lang="ru-RU" sz="12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</a:t>
                      </a: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buFontTx/>
                        <a:buChar char="-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обоснование бюджетных ассигнований;</a:t>
                      </a:r>
                    </a:p>
                    <a:p>
                      <a:pPr marL="0" lvl="0" indent="0" algn="l">
                        <a:buFontTx/>
                        <a:buChar char="-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уведомление о ЛБО;</a:t>
                      </a:r>
                    </a:p>
                    <a:p>
                      <a:pPr marL="0" lvl="0" indent="0" algn="l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план закупок;</a:t>
                      </a:r>
                    </a:p>
                    <a:p>
                      <a:pPr marL="0" lvl="0" indent="0" algn="l">
                        <a:buFontTx/>
                        <a:buNone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план–график  закупок;</a:t>
                      </a:r>
                    </a:p>
                    <a:p>
                      <a:pPr marL="0" lvl="0" indent="0" algn="l">
                        <a:buFontTx/>
                        <a:buNone/>
                      </a:pPr>
                      <a:r>
                        <a:rPr lang="ru-RU" sz="1200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документы обоснования начальной (максимальной) цены ГК (контракта) </a:t>
                      </a:r>
                      <a:br>
                        <a:rPr lang="ru-RU" sz="1200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200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(НМЦК) цены ГК с единственным поставщиком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заявка на осуществление закупки: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согласование заявки;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ЛБО;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план-график;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правила 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нормирования Республики 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  НМЦК (цена с единственным поставщиком) (сметы, расценки);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 документ о кредиторской 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задолженности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извещение об  осуществлении закупки;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документация о закупке (в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проект ГК (контракта)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ГК (контракт);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акты приемки-передачи ТРУ;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 ввода в эксплуатацию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13719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ЕИС, РИС,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ГИИС «Электронный бюджет»,</a:t>
                      </a:r>
                      <a:endParaRPr lang="ru-RU" sz="12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источники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Региональная информационная система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сфере закупок товаров, работ, услуг для обеспечения государственных нужд Республики Татарстан (РИС)</a:t>
                      </a:r>
                      <a:endParaRPr lang="ru-RU" sz="1200" b="1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ЕИС, РИС,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ГИИС «Электронный бюджет»,</a:t>
                      </a:r>
                      <a:endParaRPr lang="ru-RU" sz="12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ГИИС «Электронный бюджет»,</a:t>
                      </a:r>
                      <a:endParaRPr lang="ru-RU" sz="12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ЕИС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9074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участники</a:t>
                      </a:r>
                      <a:endPara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ФОИВ, МФ,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ФК,</a:t>
                      </a:r>
                      <a:r>
                        <a:rPr lang="ru-RU" sz="12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Заказчики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ГРБС, Заказчики,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ФК,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Департамент казначейства Министерства финансов Республики Татарстан</a:t>
                      </a:r>
                      <a:endParaRPr lang="ru-RU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ФК, 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Заказчики, МФ </a:t>
                      </a:r>
                      <a:endParaRPr lang="ru-RU" sz="1200" b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ФК,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Заказчики,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исполнители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 (контракта), МФ  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9239251" y="5921375"/>
          <a:ext cx="2411413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4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baseline="0" noProof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Экспертиза по объектам строительства и ремонта (факт)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baseline="0" noProof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Информационная карта (о закупке на ЭП АО АГЗ)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2" marR="91432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5400000">
            <a:off x="10292693" y="5318754"/>
            <a:ext cx="382736" cy="7907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5400000">
            <a:off x="7896307" y="5334333"/>
            <a:ext cx="382736" cy="7907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467226" y="5930902"/>
          <a:ext cx="4752975" cy="77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98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531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715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Особенности Республики Татарстан</a:t>
                      </a:r>
                      <a:endParaRPr lang="ru-RU" sz="12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682" marB="45682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ЭП АО АГЗ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(до 100 </a:t>
                      </a:r>
                      <a:r>
                        <a:rPr lang="ru-RU" sz="1100" b="1" kern="12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100" b="1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п.4 ч.1 ст.93)</a:t>
                      </a:r>
                      <a:endParaRPr lang="ru-RU" sz="1100" b="1" kern="1200" baseline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682" marB="45682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5400000">
            <a:off x="5366239" y="5334333"/>
            <a:ext cx="382736" cy="7907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8072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Прямоугольник 76"/>
          <p:cNvSpPr/>
          <p:nvPr/>
        </p:nvSpPr>
        <p:spPr>
          <a:xfrm>
            <a:off x="122239" y="685802"/>
            <a:ext cx="5629275" cy="48244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6076951" y="5194302"/>
            <a:ext cx="4168775" cy="4159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Закупка вне ЭП АО АГЗ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124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1761788" y="6492877"/>
            <a:ext cx="406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A939E0D-3F33-4B5E-AF09-6AD5B0A190F3}" type="slidenum">
              <a:rPr lang="ru-RU" altLang="ru-RU" sz="1000" smtClean="0">
                <a:solidFill>
                  <a:srgbClr val="7F7F7F"/>
                </a:solidFill>
                <a:latin typeface="Times New Roman" pitchFamily="18" charset="0"/>
                <a:cs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000" smtClean="0">
              <a:solidFill>
                <a:srgbClr val="7F7F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0195" y="120650"/>
            <a:ext cx="11628437" cy="350838"/>
          </a:xfrm>
          <a:prstGeom prst="round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77751" tIns="38876" rIns="77751" bIns="38876" anchor="ctr"/>
          <a:lstStyle/>
          <a:p>
            <a:pPr algn="r">
              <a:defRPr/>
            </a:pPr>
            <a:r>
              <a:rPr lang="ru-RU" sz="1600" b="1" kern="0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ЗАКУПОК НА ТЕРРИТОРИИ </a:t>
            </a:r>
            <a:endParaRPr lang="ru-RU" sz="1600" b="1" kern="0" dirty="0" smtClean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defRPr/>
            </a:pPr>
            <a: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</a:t>
            </a:r>
            <a:r>
              <a:rPr lang="ru-RU" sz="1600" b="1" kern="0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ТАТАРСТАН (ПРАКТИКА РЕСПУБЛИКИ) 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6065839" y="685800"/>
            <a:ext cx="4498975" cy="423068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094414" y="705381"/>
            <a:ext cx="4465637" cy="669414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>
            <a:spAutoFit/>
          </a:bodyPr>
          <a:lstStyle/>
          <a:p>
            <a:pPr algn="ctr" defTabSz="109700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 АО АГЗ </a:t>
            </a:r>
          </a:p>
          <a:p>
            <a:pPr algn="ctr" defTabSz="109700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Закупки у единственного поставщика</a:t>
            </a:r>
          </a:p>
          <a:p>
            <a:pPr algn="ctr" defTabSz="109700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(закупки до 100 (400) </a:t>
            </a:r>
            <a:r>
              <a:rPr lang="ru-RU" altLang="ru-RU" sz="11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alt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- п. 4(5)  ч. 1 ст. 93 Закона № 44-ФЗ ) 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1000126" y="5624515"/>
            <a:ext cx="3057525" cy="7064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ЕИС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Закупки </a:t>
            </a:r>
            <a:r>
              <a:rPr lang="ru-RU" sz="11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конкурентным</a:t>
            </a:r>
            <a:r>
              <a:rPr lang="ru-RU" sz="11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способом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Извещения, определение поставщика (подрядчика, исполнителя)</a:t>
            </a: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266700" y="292258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Прямоугольник 96"/>
          <p:cNvSpPr/>
          <p:nvPr/>
        </p:nvSpPr>
        <p:spPr>
          <a:xfrm>
            <a:off x="6369052" y="3008313"/>
            <a:ext cx="3070225" cy="652462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2.Котировочная сессия (Доска объявлений)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 </a:t>
            </a:r>
            <a:r>
              <a:rPr lang="ru-RU" sz="1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раб.дня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закупка осуществляется путем выбора поставщика (подрядчика, исполнителя) на основании анализа всех коммерческих предложений </a:t>
            </a:r>
          </a:p>
        </p:txBody>
      </p:sp>
      <p:sp>
        <p:nvSpPr>
          <p:cNvPr id="5131" name="Прямоугольник 11"/>
          <p:cNvSpPr>
            <a:spLocks noChangeArrowheads="1"/>
          </p:cNvSpPr>
          <p:nvPr/>
        </p:nvSpPr>
        <p:spPr bwMode="auto">
          <a:xfrm>
            <a:off x="134939" y="614363"/>
            <a:ext cx="56165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96963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1096963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1096963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1096963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1096963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ru-RU" altLang="ru-RU" sz="15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РИС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134939" y="898528"/>
            <a:ext cx="2744787" cy="496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НМЦК из Каталога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ТРУ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(перечень </a:t>
            </a:r>
            <a:r>
              <a:rPr lang="ru-RU" sz="9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Каб.Министров</a:t>
            </a:r>
            <a:r>
              <a:rPr lang="ru-RU" sz="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615 от 28.08.2008)</a:t>
            </a:r>
            <a:endParaRPr lang="ru-RU" sz="9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3005138" y="908052"/>
            <a:ext cx="2739761" cy="495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sng">
            <a:solidFill>
              <a:schemeClr val="accent1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НМЦК  самостоятельно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Минэкономразвития № 567,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иные источники информации)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10837863" y="2266950"/>
            <a:ext cx="1236663" cy="34623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карта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(штамп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 АО АГЗ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1997077" y="3433763"/>
            <a:ext cx="2060575" cy="1135062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9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ЛБО;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закупок;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план-график закупок;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обоснования закупки, целевой характер;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соблюдения нормирования;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наличия кредиторской задолженности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6415088" y="2128838"/>
            <a:ext cx="2636837" cy="627062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1.Биржевая торговля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 </a:t>
            </a:r>
            <a:r>
              <a:rPr lang="ru-RU" sz="1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раб.дня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) закупка осуществляется путем проведения биржевых торгов и снижения цены  до минимальной</a:t>
            </a:r>
            <a:endParaRPr lang="ru-RU" sz="1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4" name="Прямая со стрелкой 83"/>
          <p:cNvCxnSpPr/>
          <p:nvPr/>
        </p:nvCxnSpPr>
        <p:spPr>
          <a:xfrm>
            <a:off x="6792913" y="1892300"/>
            <a:ext cx="0" cy="2365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 стрелкой 110"/>
          <p:cNvCxnSpPr/>
          <p:nvPr/>
        </p:nvCxnSpPr>
        <p:spPr>
          <a:xfrm>
            <a:off x="7262814" y="2767013"/>
            <a:ext cx="3175" cy="227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/>
          <p:nvPr/>
        </p:nvCxnSpPr>
        <p:spPr>
          <a:xfrm>
            <a:off x="7532688" y="3660777"/>
            <a:ext cx="0" cy="1533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 стрелкой 120"/>
          <p:cNvCxnSpPr/>
          <p:nvPr/>
        </p:nvCxnSpPr>
        <p:spPr>
          <a:xfrm>
            <a:off x="9051926" y="2452688"/>
            <a:ext cx="1063625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 стрелкой 121"/>
          <p:cNvCxnSpPr/>
          <p:nvPr/>
        </p:nvCxnSpPr>
        <p:spPr>
          <a:xfrm>
            <a:off x="9439275" y="3230563"/>
            <a:ext cx="661988" cy="4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6065839" y="1401765"/>
            <a:ext cx="4505325" cy="5175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Извещения, запрос доставки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личном кабинете заказчика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904163" y="4043363"/>
            <a:ext cx="2400300" cy="692150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 об отсутствии претензий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 заказчиком и поставщиком по поставленным ТРУ</a:t>
            </a: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10282240" y="5402263"/>
            <a:ext cx="5556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10564813" y="4568825"/>
            <a:ext cx="27305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10106025" y="2452690"/>
            <a:ext cx="0" cy="1565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Прямоугольник 64"/>
          <p:cNvSpPr/>
          <p:nvPr/>
        </p:nvSpPr>
        <p:spPr>
          <a:xfrm>
            <a:off x="7748589" y="6100763"/>
            <a:ext cx="4116387" cy="6715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САНКЦИОНИРОВАНИЕ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(ДТ РТ)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Овал 4"/>
          <p:cNvSpPr/>
          <p:nvPr/>
        </p:nvSpPr>
        <p:spPr>
          <a:xfrm>
            <a:off x="9407525" y="2509838"/>
            <a:ext cx="425451" cy="24606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prstClr val="black"/>
                </a:solidFill>
              </a:rPr>
              <a:t>да</a:t>
            </a:r>
          </a:p>
        </p:txBody>
      </p:sp>
      <p:sp>
        <p:nvSpPr>
          <p:cNvPr id="48" name="Овал 47"/>
          <p:cNvSpPr/>
          <p:nvPr/>
        </p:nvSpPr>
        <p:spPr>
          <a:xfrm>
            <a:off x="6737352" y="2767015"/>
            <a:ext cx="530225" cy="24447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prstClr val="black"/>
                </a:solidFill>
              </a:rPr>
              <a:t>нет</a:t>
            </a:r>
          </a:p>
        </p:txBody>
      </p:sp>
      <p:sp>
        <p:nvSpPr>
          <p:cNvPr id="56" name="Овал 55"/>
          <p:cNvSpPr/>
          <p:nvPr/>
        </p:nvSpPr>
        <p:spPr>
          <a:xfrm>
            <a:off x="9439275" y="3309938"/>
            <a:ext cx="425451" cy="24606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prstClr val="black"/>
                </a:solidFill>
              </a:rPr>
              <a:t>да</a:t>
            </a:r>
          </a:p>
        </p:txBody>
      </p:sp>
      <p:sp>
        <p:nvSpPr>
          <p:cNvPr id="58" name="Овал 57"/>
          <p:cNvSpPr/>
          <p:nvPr/>
        </p:nvSpPr>
        <p:spPr>
          <a:xfrm>
            <a:off x="7002465" y="3792538"/>
            <a:ext cx="530225" cy="24606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prstClr val="black"/>
                </a:solidFill>
              </a:rPr>
              <a:t>нет</a:t>
            </a:r>
          </a:p>
        </p:txBody>
      </p:sp>
      <p:cxnSp>
        <p:nvCxnSpPr>
          <p:cNvPr id="80" name="Прямая со стрелкой 79"/>
          <p:cNvCxnSpPr>
            <a:stCxn id="103" idx="2"/>
          </p:cNvCxnSpPr>
          <p:nvPr/>
        </p:nvCxnSpPr>
        <p:spPr>
          <a:xfrm>
            <a:off x="11455400" y="5729290"/>
            <a:ext cx="0" cy="371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5853113" y="6330950"/>
            <a:ext cx="187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Прямоугольник 116"/>
          <p:cNvSpPr/>
          <p:nvPr/>
        </p:nvSpPr>
        <p:spPr>
          <a:xfrm>
            <a:off x="3910014" y="3660775"/>
            <a:ext cx="1495425" cy="731838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 контроль: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завышения НМЦК;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 сметной документации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" y="4568825"/>
            <a:ext cx="2300288" cy="4016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Уполномоченный орган </a:t>
            </a:r>
          </a:p>
          <a:p>
            <a:pPr algn="ctr" eaLnBrk="0" hangingPunct="0">
              <a:defRPr/>
            </a:pP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(Централизованные закупки)</a:t>
            </a:r>
          </a:p>
        </p:txBody>
      </p:sp>
      <p:cxnSp>
        <p:nvCxnSpPr>
          <p:cNvPr id="7169" name="Прямая соединительная линия 7168"/>
          <p:cNvCxnSpPr/>
          <p:nvPr/>
        </p:nvCxnSpPr>
        <p:spPr>
          <a:xfrm>
            <a:off x="3152775" y="6705600"/>
            <a:ext cx="4579939" cy="0"/>
          </a:xfrm>
          <a:prstGeom prst="line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4543425" y="5638800"/>
            <a:ext cx="1309688" cy="9032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Закупки у </a:t>
            </a:r>
            <a:r>
              <a:rPr lang="ru-RU" sz="11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единственного</a:t>
            </a:r>
            <a:r>
              <a:rPr lang="ru-RU" sz="11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поставщика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ГК, исполнение ГК </a:t>
            </a:r>
          </a:p>
        </p:txBody>
      </p:sp>
      <p:cxnSp>
        <p:nvCxnSpPr>
          <p:cNvPr id="114" name="Прямая со стрелкой 113"/>
          <p:cNvCxnSpPr/>
          <p:nvPr/>
        </p:nvCxnSpPr>
        <p:spPr>
          <a:xfrm>
            <a:off x="5367339" y="5345115"/>
            <a:ext cx="0" cy="2936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Прямоугольник 117"/>
          <p:cNvSpPr/>
          <p:nvPr/>
        </p:nvSpPr>
        <p:spPr>
          <a:xfrm>
            <a:off x="1000126" y="6542088"/>
            <a:ext cx="3057525" cy="252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ГК, исполнение ГК </a:t>
            </a:r>
          </a:p>
        </p:txBody>
      </p:sp>
      <p:cxnSp>
        <p:nvCxnSpPr>
          <p:cNvPr id="138" name="Прямая со стрелкой 137"/>
          <p:cNvCxnSpPr/>
          <p:nvPr/>
        </p:nvCxnSpPr>
        <p:spPr>
          <a:xfrm>
            <a:off x="3910014" y="1401763"/>
            <a:ext cx="7937" cy="356870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 стрелкой 139"/>
          <p:cNvCxnSpPr/>
          <p:nvPr/>
        </p:nvCxnSpPr>
        <p:spPr>
          <a:xfrm>
            <a:off x="2032000" y="1401765"/>
            <a:ext cx="0" cy="320833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1620840" y="1954215"/>
            <a:ext cx="2776537" cy="3889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alt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аявка</a:t>
            </a:r>
            <a:r>
              <a:rPr lang="ru-RU" alt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</a:t>
            </a:r>
            <a:r>
              <a:rPr lang="ru-RU" altLang="ru-RU" sz="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 </a:t>
            </a:r>
            <a:r>
              <a:rPr lang="ru-RU" alt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закупки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620840" y="1474790"/>
            <a:ext cx="2776537" cy="3714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719263" y="1660525"/>
            <a:ext cx="2571751" cy="190500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Заявки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1638301" y="2470150"/>
            <a:ext cx="2759075" cy="368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ГРБС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671639" y="2654300"/>
            <a:ext cx="2676525" cy="139700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Заявки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622425" y="3044825"/>
            <a:ext cx="2776539" cy="3889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ДК МФ РТ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228600" y="4970465"/>
            <a:ext cx="2300288" cy="363537"/>
          </a:xfrm>
          <a:prstGeom prst="rect">
            <a:avLst/>
          </a:prstGeom>
          <a:noFill/>
          <a:ln w="12700"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Извещения об осуществлении закупки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1638301" y="3225802"/>
            <a:ext cx="2773363" cy="168275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</a:t>
            </a:r>
          </a:p>
        </p:txBody>
      </p:sp>
      <p:cxnSp>
        <p:nvCxnSpPr>
          <p:cNvPr id="83" name="Прямая со стрелкой 82"/>
          <p:cNvCxnSpPr/>
          <p:nvPr/>
        </p:nvCxnSpPr>
        <p:spPr>
          <a:xfrm>
            <a:off x="2044700" y="5345113"/>
            <a:ext cx="0" cy="265112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>
            <a:off x="1997075" y="6330950"/>
            <a:ext cx="0" cy="211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3917951" y="5334002"/>
            <a:ext cx="0" cy="265113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3910013" y="6330950"/>
            <a:ext cx="4763" cy="211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Прямоугольник 90"/>
          <p:cNvSpPr/>
          <p:nvPr/>
        </p:nvSpPr>
        <p:spPr>
          <a:xfrm>
            <a:off x="3262314" y="4970465"/>
            <a:ext cx="2300287" cy="363537"/>
          </a:xfrm>
          <a:prstGeom prst="rect">
            <a:avLst/>
          </a:prstGeom>
          <a:noFill/>
          <a:ln w="12700"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Автоматическое формирование Извещения об осуществлении закупки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2" name="Прямая со стрелкой 91"/>
          <p:cNvCxnSpPr/>
          <p:nvPr/>
        </p:nvCxnSpPr>
        <p:spPr>
          <a:xfrm>
            <a:off x="3025775" y="2828927"/>
            <a:ext cx="0" cy="238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56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Прямоугольник 112"/>
          <p:cNvSpPr/>
          <p:nvPr/>
        </p:nvSpPr>
        <p:spPr>
          <a:xfrm>
            <a:off x="6181725" y="5443540"/>
            <a:ext cx="4189942" cy="4159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Закупка вне ЭП АО АГЗ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173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1761788" y="6492877"/>
            <a:ext cx="4064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C6B69A7A-9CB5-4C07-9B45-C69F0A0D164C}" type="slidenum">
              <a:rPr lang="ru-RU" altLang="ru-RU" sz="10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ru-RU" altLang="ru-RU" sz="1000" dirty="0" smtClean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39978" y="86783"/>
            <a:ext cx="11628437" cy="350838"/>
          </a:xfrm>
          <a:prstGeom prst="round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77751" tIns="38876" rIns="77751" bIns="38876" anchor="ctr"/>
          <a:lstStyle/>
          <a:p>
            <a:pPr algn="r">
              <a:defRPr/>
            </a:pPr>
            <a:r>
              <a:rPr lang="ru-RU" sz="1600" b="1" kern="0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ЗАКУПОК НА ТЕРРИТОРИИ </a:t>
            </a:r>
            <a:endParaRPr lang="ru-RU" sz="1600" b="1" kern="0" dirty="0" smtClean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defRPr/>
            </a:pPr>
            <a: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</a:t>
            </a:r>
            <a:r>
              <a:rPr lang="ru-RU" sz="1600" b="1" kern="0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ТАТАРСТАН (ЭКСПЕРИМЕНТ)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0489" y="620715"/>
            <a:ext cx="5730875" cy="4675187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065839" y="620715"/>
            <a:ext cx="4498975" cy="429577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065839" y="623890"/>
            <a:ext cx="4465637" cy="669414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>
            <a:spAutoFit/>
          </a:bodyPr>
          <a:lstStyle/>
          <a:p>
            <a:pPr algn="ctr" defTabSz="109700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 АО АГЗ </a:t>
            </a:r>
          </a:p>
          <a:p>
            <a:pPr algn="ctr" defTabSz="109700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Закупки у единственного поставщика</a:t>
            </a:r>
          </a:p>
          <a:p>
            <a:pPr algn="ctr" defTabSz="109700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(закупки до 100 (400) </a:t>
            </a:r>
            <a:r>
              <a:rPr lang="ru-RU" altLang="ru-RU" sz="11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alt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- п. 4(5)  ч. 1 ст. 93 Закона № 44-ФЗ ) </a:t>
            </a: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266700" y="292258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Прямоугольник 96"/>
          <p:cNvSpPr/>
          <p:nvPr/>
        </p:nvSpPr>
        <p:spPr>
          <a:xfrm>
            <a:off x="6369052" y="3008313"/>
            <a:ext cx="3070225" cy="652462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2.Котировочная сессия (Доска объявлений)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раб.дня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закупка осуществляется путем выбора поставщика (подрядчика, исполнителя) на основании анализа всех коммерческих предложений 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10837863" y="2266950"/>
            <a:ext cx="1236663" cy="34623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карта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(штамп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 АО АГЗ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731839" y="3757613"/>
            <a:ext cx="4448175" cy="933450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105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ЛБО; </a:t>
            </a:r>
          </a:p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закупок;</a:t>
            </a:r>
          </a:p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план-график закупок;</a:t>
            </a:r>
          </a:p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обоснования закупки; </a:t>
            </a:r>
          </a:p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соблюдения нормирования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5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6415088" y="2128838"/>
            <a:ext cx="2636837" cy="627062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1.Биржевая торговля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раб.дня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) закупка осуществляется путем проведения биржевых торгов и снижения цены  до минимальной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4" name="Прямая со стрелкой 83"/>
          <p:cNvCxnSpPr/>
          <p:nvPr/>
        </p:nvCxnSpPr>
        <p:spPr>
          <a:xfrm>
            <a:off x="6792913" y="1892300"/>
            <a:ext cx="0" cy="2365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 стрелкой 110"/>
          <p:cNvCxnSpPr/>
          <p:nvPr/>
        </p:nvCxnSpPr>
        <p:spPr>
          <a:xfrm>
            <a:off x="7262814" y="2767013"/>
            <a:ext cx="3175" cy="227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/>
          <p:nvPr/>
        </p:nvCxnSpPr>
        <p:spPr>
          <a:xfrm>
            <a:off x="7532688" y="3660777"/>
            <a:ext cx="0" cy="17256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 стрелкой 120"/>
          <p:cNvCxnSpPr/>
          <p:nvPr/>
        </p:nvCxnSpPr>
        <p:spPr>
          <a:xfrm>
            <a:off x="9051926" y="2452688"/>
            <a:ext cx="1063625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 стрелкой 121"/>
          <p:cNvCxnSpPr/>
          <p:nvPr/>
        </p:nvCxnSpPr>
        <p:spPr>
          <a:xfrm>
            <a:off x="9501189" y="3235325"/>
            <a:ext cx="600075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6065839" y="1401765"/>
            <a:ext cx="4505325" cy="5175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Извещения, запрос доставки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личном кабинете заказчика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904163" y="4043363"/>
            <a:ext cx="2400300" cy="692150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 об отсутствии претензий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 заказчиком и поставщиком по поставленным ТРУ</a:t>
            </a: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10371667" y="5664200"/>
            <a:ext cx="4661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V="1">
            <a:off x="10564813" y="4568825"/>
            <a:ext cx="27305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10106025" y="2452690"/>
            <a:ext cx="0" cy="1565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Прямоугольник 64"/>
          <p:cNvSpPr/>
          <p:nvPr/>
        </p:nvSpPr>
        <p:spPr>
          <a:xfrm>
            <a:off x="7748589" y="6100763"/>
            <a:ext cx="4116387" cy="5953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САНКЦИОНИРОВАНИЕ ФК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Овал 4"/>
          <p:cNvSpPr/>
          <p:nvPr/>
        </p:nvSpPr>
        <p:spPr>
          <a:xfrm>
            <a:off x="9407525" y="2509838"/>
            <a:ext cx="425451" cy="24606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schemeClr val="tx1"/>
                </a:solidFill>
              </a:rPr>
              <a:t>да</a:t>
            </a:r>
          </a:p>
        </p:txBody>
      </p:sp>
      <p:sp>
        <p:nvSpPr>
          <p:cNvPr id="48" name="Овал 47"/>
          <p:cNvSpPr/>
          <p:nvPr/>
        </p:nvSpPr>
        <p:spPr>
          <a:xfrm>
            <a:off x="6737352" y="2767015"/>
            <a:ext cx="530225" cy="24447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schemeClr val="tx1"/>
                </a:solidFill>
              </a:rPr>
              <a:t>нет</a:t>
            </a:r>
          </a:p>
        </p:txBody>
      </p:sp>
      <p:sp>
        <p:nvSpPr>
          <p:cNvPr id="56" name="Овал 55"/>
          <p:cNvSpPr/>
          <p:nvPr/>
        </p:nvSpPr>
        <p:spPr>
          <a:xfrm>
            <a:off x="9439275" y="3309938"/>
            <a:ext cx="425451" cy="24606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schemeClr val="tx1"/>
                </a:solidFill>
              </a:rPr>
              <a:t>да</a:t>
            </a:r>
          </a:p>
        </p:txBody>
      </p:sp>
      <p:sp>
        <p:nvSpPr>
          <p:cNvPr id="58" name="Овал 57"/>
          <p:cNvSpPr/>
          <p:nvPr/>
        </p:nvSpPr>
        <p:spPr>
          <a:xfrm>
            <a:off x="7002465" y="3792538"/>
            <a:ext cx="530225" cy="24606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schemeClr val="tx1"/>
                </a:solidFill>
              </a:rPr>
              <a:t>нет</a:t>
            </a:r>
          </a:p>
        </p:txBody>
      </p:sp>
      <p:cxnSp>
        <p:nvCxnSpPr>
          <p:cNvPr id="80" name="Прямая со стрелкой 79"/>
          <p:cNvCxnSpPr>
            <a:stCxn id="103" idx="2"/>
          </p:cNvCxnSpPr>
          <p:nvPr/>
        </p:nvCxnSpPr>
        <p:spPr>
          <a:xfrm>
            <a:off x="11455400" y="5729290"/>
            <a:ext cx="0" cy="371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5829301" y="6211888"/>
            <a:ext cx="19272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1876426" y="3652838"/>
            <a:ext cx="2349500" cy="123825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</a:t>
            </a:r>
            <a:endParaRPr lang="ru-RU" sz="9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449763" y="1293815"/>
            <a:ext cx="0" cy="1728787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557340" y="1792288"/>
            <a:ext cx="2892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557337" y="1401765"/>
            <a:ext cx="0" cy="1620835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Прямоугольник 116"/>
          <p:cNvSpPr/>
          <p:nvPr/>
        </p:nvSpPr>
        <p:spPr>
          <a:xfrm>
            <a:off x="1614490" y="4691063"/>
            <a:ext cx="2797175" cy="538162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9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1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 контроль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завышения НМЦК;</a:t>
            </a:r>
          </a:p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 сметной документации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665288" y="1539875"/>
            <a:ext cx="2676525" cy="704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sng">
            <a:solidFill>
              <a:schemeClr val="accent1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НМЦК  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Минэкономразвития № 567)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(иные источники информации)</a:t>
            </a: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1557337" y="3022600"/>
            <a:ext cx="0" cy="24828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9" name="Прямая со стрелкой 7178"/>
          <p:cNvCxnSpPr/>
          <p:nvPr/>
        </p:nvCxnSpPr>
        <p:spPr>
          <a:xfrm>
            <a:off x="4449763" y="550545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Прямоугольник 91"/>
          <p:cNvSpPr/>
          <p:nvPr/>
        </p:nvSpPr>
        <p:spPr>
          <a:xfrm>
            <a:off x="1557337" y="745067"/>
            <a:ext cx="2901953" cy="6566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 (участник эксперимента) федеральный уровень</a:t>
            </a:r>
          </a:p>
        </p:txBody>
      </p:sp>
      <p:cxnSp>
        <p:nvCxnSpPr>
          <p:cNvPr id="7182" name="Прямая соединительная линия 7181"/>
          <p:cNvCxnSpPr/>
          <p:nvPr/>
        </p:nvCxnSpPr>
        <p:spPr>
          <a:xfrm>
            <a:off x="4449763" y="3022600"/>
            <a:ext cx="0" cy="2482850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1123950" y="3198815"/>
            <a:ext cx="3714751" cy="3714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КАЗНАЧЕЙСТВО</a:t>
            </a:r>
          </a:p>
        </p:txBody>
      </p:sp>
      <p:sp>
        <p:nvSpPr>
          <p:cNvPr id="98" name="Прямоугольник 97"/>
          <p:cNvSpPr/>
          <p:nvPr/>
        </p:nvSpPr>
        <p:spPr>
          <a:xfrm>
            <a:off x="90489" y="5505449"/>
            <a:ext cx="3046412" cy="7826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ЕИС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Закупки </a:t>
            </a:r>
            <a:r>
              <a:rPr lang="ru-RU" sz="11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конкурентным</a:t>
            </a:r>
            <a:r>
              <a:rPr lang="ru-RU" sz="11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способом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Извещения, определение поставщика (подрядчика, исполнителя), </a:t>
            </a:r>
          </a:p>
        </p:txBody>
      </p:sp>
      <p:cxnSp>
        <p:nvCxnSpPr>
          <p:cNvPr id="7191" name="Прямая со стрелкой 7190"/>
          <p:cNvCxnSpPr/>
          <p:nvPr/>
        </p:nvCxnSpPr>
        <p:spPr>
          <a:xfrm flipV="1">
            <a:off x="3116263" y="6551615"/>
            <a:ext cx="4640263" cy="28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Прямоугольник 98"/>
          <p:cNvSpPr/>
          <p:nvPr/>
        </p:nvSpPr>
        <p:spPr>
          <a:xfrm>
            <a:off x="3335340" y="5518150"/>
            <a:ext cx="2613025" cy="7699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Закупки у </a:t>
            </a:r>
            <a:r>
              <a:rPr lang="ru-RU" sz="11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единственного</a:t>
            </a:r>
            <a:r>
              <a:rPr lang="ru-RU" sz="11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поставщика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ГК 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71438" y="6418265"/>
            <a:ext cx="3065463" cy="3635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ГК, исполнение ГК </a:t>
            </a:r>
          </a:p>
        </p:txBody>
      </p:sp>
      <p:cxnSp>
        <p:nvCxnSpPr>
          <p:cNvPr id="62" name="Прямая со стрелкой 61"/>
          <p:cNvCxnSpPr>
            <a:endCxn id="55" idx="0"/>
          </p:cNvCxnSpPr>
          <p:nvPr/>
        </p:nvCxnSpPr>
        <p:spPr>
          <a:xfrm>
            <a:off x="1601788" y="6270625"/>
            <a:ext cx="1587" cy="147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566865" y="2770188"/>
            <a:ext cx="2892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665288" y="2540000"/>
            <a:ext cx="2676525" cy="431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Извещения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осуществлении закупки</a:t>
            </a:r>
          </a:p>
        </p:txBody>
      </p:sp>
    </p:spTree>
    <p:extLst>
      <p:ext uri="{BB962C8B-B14F-4D97-AF65-F5344CB8AC3E}">
        <p14:creationId xmlns:p14="http://schemas.microsoft.com/office/powerpoint/2010/main" val="159657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8875" y="134938"/>
            <a:ext cx="10690225" cy="495300"/>
          </a:xfrm>
        </p:spPr>
        <p:txBody>
          <a:bodyPr>
            <a:noAutofit/>
          </a:bodyPr>
          <a:lstStyle/>
          <a:p>
            <a:pPr algn="r" eaLnBrk="1" hangingPunct="1">
              <a:defRPr/>
            </a:pPr>
            <a:r>
              <a:rPr lang="ru-RU" sz="1600" b="1" kern="0" dirty="0">
                <a:solidFill>
                  <a:srgbClr val="44546A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РЕЗУЛЬТАТЫ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600" b="1" kern="0" dirty="0">
                <a:solidFill>
                  <a:srgbClr val="44546A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ЭКСПЕРИМЕНТА НА </a:t>
            </a:r>
            <a: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ТЕРРИТОРИИ РЕСПУБЛИКИ </a:t>
            </a:r>
            <a:r>
              <a:rPr lang="ru-RU" sz="1600" b="1" kern="0" dirty="0">
                <a:solidFill>
                  <a:srgbClr val="44546A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ТАТАРСТАН </a:t>
            </a:r>
            <a: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1600" b="1" kern="0" dirty="0">
              <a:solidFill>
                <a:srgbClr val="44546A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1175" y="382588"/>
            <a:ext cx="11122025" cy="5000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330044"/>
              </p:ext>
            </p:extLst>
          </p:nvPr>
        </p:nvGraphicFramePr>
        <p:xfrm>
          <a:off x="511175" y="633413"/>
          <a:ext cx="11185525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5481">
                  <a:extLst>
                    <a:ext uri="{9D8B030D-6E8A-4147-A177-3AD203B41FA5}"/>
                  </a:extLst>
                </a:gridCol>
                <a:gridCol w="3842614">
                  <a:extLst>
                    <a:ext uri="{9D8B030D-6E8A-4147-A177-3AD203B41FA5}"/>
                  </a:extLst>
                </a:gridCol>
                <a:gridCol w="3547430">
                  <a:extLst>
                    <a:ext uri="{9D8B030D-6E8A-4147-A177-3AD203B41FA5}"/>
                  </a:extLst>
                </a:gridCol>
              </a:tblGrid>
              <a:tr h="4460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Закупки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ЭП АО АГЗ</a:t>
                      </a:r>
                    </a:p>
                  </a:txBody>
                  <a:tcPr marL="91436" marR="91436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Закупки (кроме капитального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ремонта, ФАИП и закупок на ЭП АО АГЗ)</a:t>
                      </a:r>
                    </a:p>
                  </a:txBody>
                  <a:tcPr marL="91436" marR="91436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Закупки на капитальный ремонт и ФАИП</a:t>
                      </a:r>
                    </a:p>
                  </a:txBody>
                  <a:tcPr marL="91436" marR="91436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4119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Размещено закупок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 на сумму 1 528 437,79 руб.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Заключено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контрактов: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kumimoji="0" lang="ru-RU" sz="14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ЭП АО АГЗ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 на сумму 1 055 614,61руб.,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 них с экономией 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вне ЭП АО АГЗ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 на сумму 472 823,18 руб.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Экономия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результате осуществления закупок на ЭП АО АГЗ составила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20 закупкам  - 230 460,01 руб. (25,28 %)</a:t>
                      </a:r>
                      <a:endParaRPr lang="ru-RU" sz="1400" b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ru-RU" sz="1400" b="1" i="1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6" marR="91436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Осуществлено</a:t>
                      </a: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закупок (заключено контрактов)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  на сумму 21 155 013,84 руб.  </a:t>
                      </a:r>
                    </a:p>
                    <a:p>
                      <a:pPr mar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ru-RU" sz="14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ru-RU" sz="14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Проверено</a:t>
                      </a: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документов по 123 закупкам</a:t>
                      </a:r>
                    </a:p>
                    <a:p>
                      <a:pPr mar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 сумму 59 890 717,94 руб.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Выявлено  завышение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НМЦК  по 9 закупкам  на сумму 402 074,94  руб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., в </a:t>
                      </a:r>
                      <a:r>
                        <a:rPr kumimoji="0" lang="ru-RU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закупки на сумму 231 505,98 руб.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отменены заказчиком для пересмотра НМЦК (из них по 3 закупкам НМЦК снижена заказчиком на 90 682,29 руб.)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Экономия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составила  253 124,17 руб. в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1 закупке на 2 354,64 руб. (НМЦК снижена заказчиком по результатам  проверки);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4 закупкам на 250 769,53 руб. (по результатам торгов)</a:t>
                      </a:r>
                    </a:p>
                  </a:txBody>
                  <a:tcPr marL="91436" marR="91436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закупок  1 на сумму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951 191 799,00 руб. (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госконтракт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заключен до начала эксперимента)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работе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проектно-сметных документаций (ПСД) на сумму                                                 1 360 590 530,83 руб.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Выявлено  завышение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сметной стоимости                                 по 6 документации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сумму 11 093 114,40 руб.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6" marR="91436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066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11847513" y="6491288"/>
            <a:ext cx="255587" cy="268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2F25691-8BC6-4B0E-8739-F475003B3018}" type="slidenum">
              <a:rPr lang="ru-RU" altLang="ru-RU" sz="1000" smtClean="0">
                <a:solidFill>
                  <a:srgbClr val="898989"/>
                </a:solidFill>
                <a:latin typeface="Times New Roman" pitchFamily="18" charset="0"/>
                <a:cs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000" smtClean="0">
              <a:solidFill>
                <a:srgbClr val="89898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7" name="Прямоугольник 4"/>
          <p:cNvSpPr>
            <a:spLocks noChangeArrowheads="1"/>
          </p:cNvSpPr>
          <p:nvPr/>
        </p:nvSpPr>
        <p:spPr bwMode="auto">
          <a:xfrm>
            <a:off x="371475" y="5665788"/>
            <a:ext cx="11377613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200" b="1" i="1" dirty="0" smtClean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Всего проверено контрактов , документаций, </a:t>
            </a:r>
            <a:r>
              <a:rPr lang="ru-RU" altLang="ru-RU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ПСД – 188  на сумму </a:t>
            </a:r>
            <a:r>
              <a:rPr lang="ru-RU" altLang="ru-RU" sz="1200" b="1" i="1" dirty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72 512 270,13 руб.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200" b="1" i="1" dirty="0" smtClean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Находится на проверке  ПСД – 18 на сумму 1 360 590 530,83 руб.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200" b="1" i="1" dirty="0" smtClean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Осуществлено закупок в рамках эксперимента 98 на сумму 22 683 451,63 руб.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200" b="1" i="1" dirty="0" smtClean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Итого экономия  483 584,18 руб., в </a:t>
            </a:r>
            <a:r>
              <a:rPr lang="ru-RU" altLang="ru-RU" sz="1200" b="1" i="1" dirty="0" err="1" smtClean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200" b="1" i="1" dirty="0" smtClean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200" b="1" i="1" dirty="0" smtClean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по результатам проверки  2 354,64 руб.; по результатам торгов  481 229, 54 руб.</a:t>
            </a:r>
          </a:p>
        </p:txBody>
      </p:sp>
    </p:spTree>
    <p:extLst>
      <p:ext uri="{BB962C8B-B14F-4D97-AF65-F5344CB8AC3E}">
        <p14:creationId xmlns:p14="http://schemas.microsoft.com/office/powerpoint/2010/main" val="207398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638675" y="269035"/>
            <a:ext cx="7340600" cy="54031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ru-RU" altLang="ru-RU" sz="1600" kern="0" dirty="0" smtClean="0">
                <a:solidFill>
                  <a:srgbClr val="44546A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ПРАВОВОЕ ОБЕСПЕЧЕНИЕ ВЕДЕНИЯ РАЗДЕЛЬНОГО УЧЕТА</a:t>
            </a:r>
            <a:endParaRPr lang="ru-RU" sz="1600" kern="0" dirty="0">
              <a:solidFill>
                <a:srgbClr val="44546A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072398"/>
              </p:ext>
            </p:extLst>
          </p:nvPr>
        </p:nvGraphicFramePr>
        <p:xfrm>
          <a:off x="706581" y="937033"/>
          <a:ext cx="11363498" cy="5793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4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8135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1705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62000">
                <a:tc>
                  <a:txBody>
                    <a:bodyPr/>
                    <a:lstStyle/>
                    <a:p>
                      <a:pPr algn="ctr" defTabSz="1087438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7" marR="91447" marT="28643" marB="2864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ИСПОЛЬЗОВАНИИ </a:t>
                      </a: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СРЕДСТВ ФЕДЕРАЛЬНОГО БЮДЖЕТА (сейчас)</a:t>
                      </a:r>
                    </a:p>
                  </a:txBody>
                  <a:tcPr marL="91447" marR="91447" marT="28643" marB="2864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ИСПОЛЬЗОВАНИИ </a:t>
                      </a: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СРЕДСТВ ФЕДЕРАЛЬНОГО БЮДЖЕТА (предлагаем)</a:t>
                      </a:r>
                    </a:p>
                  </a:txBody>
                  <a:tcPr marL="91447" marR="91447" marT="28643" marB="2864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906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051175" algn="l"/>
                          <a:tab pos="3317875" algn="l"/>
                        </a:tabLst>
                        <a:defRPr/>
                      </a:pPr>
                      <a:r>
                        <a:rPr lang="ru-RU" alt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Законодательство РФ</a:t>
                      </a:r>
                    </a:p>
                  </a:txBody>
                  <a:tcPr marL="91447" marR="91447" marT="28643" marB="28643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Федеральный закон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29.12.2012 № 275-ФЗ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 государственном оборонном заказе»</a:t>
                      </a:r>
                      <a:endParaRPr lang="ru-RU" sz="12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91447" marR="91447" marT="28643" marB="28643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Бюджетный кодекс Российской Федерации;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Федеральный закон от 29.12.2012 № 275-ФЗ «О государственном оборонном заказе»;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Федеральный закон от 05.04.2013 № 44-ФЗ «О контрактной системе в сфере закупок товаров, работ, услуг для обеспечения государственных и муниципальных нужд»;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Федеральный закон от 18.07.2011 № 223-ФЗ «О закупках товаров, работ, услуг отдельными видами юридических лиц»</a:t>
                      </a:r>
                      <a:endParaRPr lang="ru-RU" sz="12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7" marR="91447" marT="28643" marB="28643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30936141"/>
                  </a:ext>
                </a:extLst>
              </a:tr>
              <a:tr h="17641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051175" algn="l"/>
                          <a:tab pos="3317875" algn="l"/>
                        </a:tabLst>
                        <a:defRPr/>
                      </a:pPr>
                      <a:r>
                        <a:rPr lang="ru-RU" alt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Акты Правительства РФ</a:t>
                      </a:r>
                      <a:endParaRPr lang="ru-RU" altLang="ru-RU" sz="1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7" marR="91447" marT="28643" marB="28643" anchor="ctr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Правила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ведения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раздельного учета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утв. п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остановлением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Правительства РФ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19.01.1998 № 47 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(изм. 04.05.2018); </a:t>
                      </a:r>
                      <a:endParaRPr lang="ru-RU" altLang="ru-RU" sz="12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Правила казначейского сопровождения средств,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утв. п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остановлением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Правительства РФ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30.12.2017 № 1722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Правила казначейского сопровождения средств государственного оборонного заказа, утв. постановлением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Правительства РФ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28.12.2017 № 1680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Распоряжение  Правительства РФ 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14.07.2017 № 1502-р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(эксперимент 2017)</a:t>
                      </a:r>
                      <a:endParaRPr kumimoji="0" lang="ru-RU" alt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Распоряжение Правительства РФ </a:t>
                      </a:r>
                      <a:r>
                        <a:rPr kumimoji="0" lang="ru-RU" sz="12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26.05.2018 № 1003-р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(эксперимент 2018)</a:t>
                      </a:r>
                      <a:endParaRPr kumimoji="0" lang="ru-RU" sz="12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7" marR="91447" marT="28643" marB="28643" anchor="ctr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Правила казначейского сопровождения целевых средств (в том числе ГОЗ)</a:t>
                      </a:r>
                    </a:p>
                  </a:txBody>
                  <a:tcPr marL="91447" marR="91447" marT="28643" marB="28643" anchor="ctr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425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051175" algn="l"/>
                          <a:tab pos="3317875" algn="l"/>
                        </a:tabLst>
                        <a:defRPr/>
                      </a:pPr>
                      <a:r>
                        <a:rPr lang="ru-RU" alt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Ведомственные</a:t>
                      </a:r>
                      <a:r>
                        <a:rPr lang="ru-RU" altLang="ru-RU" sz="12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акты</a:t>
                      </a:r>
                      <a:endParaRPr lang="ru-RU" altLang="ru-RU" sz="1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7" marR="91447" marT="28643" marB="28643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Приказ Минфина России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30.06.2017 № 500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 утверждении документов, предусмотренных распоряжением Правительства Российской Федерации 1502-р;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Порядок осуществления проверок территориальными органами Федерального казначейства при казначейском сопровождении целевых средств, утв. приказом Минфина России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22.06.2018 № 143н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(направлен на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госрегистрацию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Минюст России)</a:t>
                      </a:r>
                      <a:endParaRPr lang="ru-RU" altLang="ru-RU" sz="12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7" marR="91447" marT="28643" marB="28643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Приказ Минфина России, определяющий порядок: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раскрытия информации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структуре суммы субсидии по договору (соглашению), цены ГК;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ведения раздельного учета затрат;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проверки факта поставки ТРУ</a:t>
                      </a:r>
                      <a:endParaRPr lang="ru-RU" sz="12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7" marR="91447" marT="28643" marB="28643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990569" y="6710903"/>
            <a:ext cx="201433" cy="147099"/>
          </a:xfrm>
        </p:spPr>
        <p:txBody>
          <a:bodyPr/>
          <a:lstStyle/>
          <a:p>
            <a:pPr>
              <a:defRPr/>
            </a:pPr>
            <a:fld id="{0BBFB41D-807F-4C45-A119-C6C32C3EDF06}" type="slidenum">
              <a:rPr lang="ru-RU" altLang="ru-RU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 Condensed Light" pitchFamily="34" charset="0"/>
                <a:cs typeface="Open Sans Condensed Light" pitchFamily="34" charset="0"/>
              </a:rPr>
              <a:pPr>
                <a:defRPr/>
              </a:pPr>
              <a:t>7</a:t>
            </a:fld>
            <a:endParaRPr lang="ru-RU" altLang="ru-RU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 Condensed Light" pitchFamily="34" charset="0"/>
              <a:cs typeface="Open Sans Condensed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36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 стрелкой 2"/>
          <p:cNvCxnSpPr>
            <a:endCxn id="31" idx="0"/>
          </p:cNvCxnSpPr>
          <p:nvPr/>
        </p:nvCxnSpPr>
        <p:spPr>
          <a:xfrm>
            <a:off x="9807873" y="2894519"/>
            <a:ext cx="0" cy="2632387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958762" y="6559828"/>
            <a:ext cx="233239" cy="239339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z="800" smtClean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8</a:t>
            </a:fld>
            <a:endParaRPr lang="ru-RU" sz="800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55372" y="223748"/>
            <a:ext cx="8636629" cy="547319"/>
          </a:xfrm>
          <a:prstGeom prst="roundRect">
            <a:avLst/>
          </a:prstGeom>
          <a:noFill/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9286" tIns="44647" rIns="89286" bIns="44647" rtlCol="0" anchor="ctr"/>
          <a:lstStyle/>
          <a:p>
            <a:pPr algn="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СТРУКТУРЕ  ЦЕНЫ ГОСКОНТРАКТА, КОНТРАКТА (ДОГОВОРА), СУММЫ СУБСИДИИ (ВЗНОСА) ПО ДОГОВОРУ (СОГЛАШЕНИЮ)</a:t>
            </a:r>
            <a:endParaRPr lang="ru-RU" sz="1600" b="1" kern="0" dirty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0" hangingPunct="0">
              <a:lnSpc>
                <a:spcPct val="90000"/>
              </a:lnSpc>
              <a:spcBef>
                <a:spcPct val="20000"/>
              </a:spcBef>
            </a:pP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1292270" y="815721"/>
            <a:ext cx="664797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Наименование юридического лица/Фамилия, имя, отчество </a:t>
            </a:r>
            <a:endParaRPr kumimoji="0" lang="ru-RU" alt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ИНН: ____________________________________________________________________</a:t>
            </a:r>
            <a:endParaRPr kumimoji="0" lang="ru-RU" alt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КПП _____________________________________________________________________</a:t>
            </a:r>
            <a:endParaRPr kumimoji="0" lang="ru-RU" alt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Идентификатор государственного контракта, соглашения: </a:t>
            </a:r>
            <a:r>
              <a:rPr lang="ru-RU" altLang="ru-RU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_______________________</a:t>
            </a:r>
            <a:endParaRPr lang="ru-RU" altLang="ru-RU" sz="10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ru-RU" altLang="ru-RU" sz="1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Цена Договора по годам:</a:t>
            </a:r>
          </a:p>
          <a:p>
            <a:pPr lvl="0" eaLnBrk="0" hangingPunct="0"/>
            <a:r>
              <a:rPr lang="ru-RU" altLang="ru-RU" sz="1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Год(ы) выполнения Договора</a:t>
            </a:r>
            <a:r>
              <a:rPr lang="ru-RU" altLang="ru-RU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_______________________________________________</a:t>
            </a:r>
            <a:r>
              <a:rPr lang="ru-RU" altLang="ru-RU" sz="1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</a:t>
            </a:r>
          </a:p>
          <a:p>
            <a:pPr lvl="0" eaLnBrk="0" hangingPunct="0"/>
            <a:r>
              <a:rPr lang="ru-RU" altLang="ru-RU" sz="1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Цена Договора (руб., коп</a:t>
            </a:r>
            <a:r>
              <a:rPr lang="ru-RU" altLang="ru-RU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.) __________________________________________________</a:t>
            </a:r>
            <a:r>
              <a:rPr lang="ru-RU" altLang="ru-RU" sz="1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</a:t>
            </a:r>
          </a:p>
          <a:p>
            <a:pPr lvl="0" eaLnBrk="0" hangingPunct="0"/>
            <a:r>
              <a:rPr lang="ru-RU" altLang="ru-RU" sz="1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Всего</a:t>
            </a:r>
            <a:r>
              <a:rPr lang="ru-RU" altLang="ru-RU" sz="1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_____________________________________________________________________                                     </a:t>
            </a:r>
            <a:endParaRPr lang="ru-RU" altLang="ru-RU" sz="10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ru-RU" altLang="ru-RU" sz="1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Кассовый расход, предъявленный для списания целевых средств__________________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0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631050" y="1307329"/>
            <a:ext cx="4119183" cy="648000"/>
          </a:xfrm>
          <a:prstGeom prst="rect">
            <a:avLst/>
          </a:prstGeom>
          <a:solidFill>
            <a:srgbClr val="4DA0BB"/>
          </a:solidFill>
          <a:ln/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lvl="0" algn="ctr">
              <a:defRPr/>
            </a:pPr>
            <a:r>
              <a:rPr lang="ru-RU" alt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ГК, контракта (договора), </a:t>
            </a:r>
            <a:endParaRPr lang="ru-RU" altLang="ru-RU" sz="1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ru-RU" alt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получатель </a:t>
            </a:r>
            <a:r>
              <a:rPr lang="ru-RU" alt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субсидии</a:t>
            </a: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7581887" y="3597846"/>
            <a:ext cx="4309605" cy="1225731"/>
          </a:xfrm>
          <a:prstGeom prst="rect">
            <a:avLst/>
          </a:prstGeom>
          <a:solidFill>
            <a:srgbClr val="ECD6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Согласовывается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госзаказчиком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заказчиком, ПБС заключившим соглашение о предоставлении бюджетных средств, в следующих случаях:</a:t>
            </a:r>
          </a:p>
          <a:p>
            <a:pPr>
              <a:defRPr/>
            </a:pPr>
            <a:endParaRPr lang="ru-RU" sz="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  <a:defRPr/>
            </a:pPr>
            <a:r>
              <a:rPr lang="ru-RU" alt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открытии л/счета;</a:t>
            </a:r>
          </a:p>
          <a:p>
            <a:pPr>
              <a:buAutoNum type="arabicPeriod"/>
              <a:defRPr/>
            </a:pPr>
            <a:r>
              <a:rPr lang="ru-RU" alt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превышении фактических показателей над плановыми </a:t>
            </a:r>
            <a:endParaRPr lang="ru-RU" altLang="ru-RU" sz="1200" dirty="0">
              <a:solidFill>
                <a:schemeClr val="tx1"/>
              </a:solidFill>
              <a:latin typeface="Open Sans Condensed" pitchFamily="34" charset="0"/>
              <a:cs typeface="Arial" charset="0"/>
            </a:endParaRPr>
          </a:p>
        </p:txBody>
      </p:sp>
      <p:sp>
        <p:nvSpPr>
          <p:cNvPr id="26" name="Блок-схема: несколько документов 25"/>
          <p:cNvSpPr/>
          <p:nvPr/>
        </p:nvSpPr>
        <p:spPr>
          <a:xfrm>
            <a:off x="9027181" y="2263661"/>
            <a:ext cx="1561383" cy="732009"/>
          </a:xfrm>
          <a:prstGeom prst="flowChartMultidocumen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 Condensed" pitchFamily="34" charset="0"/>
              </a:rPr>
              <a:t>Расходная декларация</a:t>
            </a: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8349981" y="5526904"/>
            <a:ext cx="2915784" cy="4761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Территориальный орган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казначейства</a:t>
            </a:r>
            <a:endParaRPr lang="ru-RU" altLang="ru-RU" sz="1200" b="1" dirty="0">
              <a:solidFill>
                <a:schemeClr val="tx1"/>
              </a:solidFill>
              <a:latin typeface="Open Sans Condensed" pitchFamily="34" charset="0"/>
              <a:cs typeface="Arial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/>
          </p:nvPr>
        </p:nvGraphicFramePr>
        <p:xfrm>
          <a:off x="709763" y="2302616"/>
          <a:ext cx="5643412" cy="43384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82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619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048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857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6197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1912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8152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(руб., коп.)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(руб., коп.)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Кассовый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(руб., коп.)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Примеча-ние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86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начала исполнения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начала года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предьяв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ленный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4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Договора  - всего: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05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Чистая прибыль - всего:</a:t>
                      </a:r>
                      <a:endParaRPr lang="ru-RU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15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(__%)</a:t>
                      </a:r>
                      <a:endParaRPr lang="ru-RU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59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(себестоимость) - всего: 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материальные затраты - всего: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накладные расходы - всего: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105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общепроизводственные затраты-всего: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774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общехозяйственные затраты – всего: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586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по работам, выполняемым сторонними организациями (для НИР (ОКР)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Прибыль от себестоимости - всего: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172" marR="22172" marT="36476" marB="36476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13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/>
          <p:nvPr/>
        </p:nvCxnSpPr>
        <p:spPr>
          <a:xfrm>
            <a:off x="9310972" y="2124170"/>
            <a:ext cx="10293" cy="2877935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>
            <a:off x="10585629" y="4967224"/>
            <a:ext cx="4408" cy="865473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flipH="1">
            <a:off x="7975156" y="4980575"/>
            <a:ext cx="3" cy="847733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5357087" y="2259200"/>
            <a:ext cx="3163224" cy="1303937"/>
          </a:xfrm>
          <a:prstGeom prst="rect">
            <a:avLst/>
          </a:prstGeom>
          <a:solidFill>
            <a:schemeClr val="bg1">
              <a:lumMod val="95000"/>
              <a:alpha val="92000"/>
            </a:schemeClr>
          </a:solidFill>
          <a:ln w="19050">
            <a:solidFill>
              <a:schemeClr val="bg1">
                <a:lumMod val="85000"/>
              </a:schemeClr>
            </a:solidFill>
            <a:prstDash val="dash"/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Расходной декларации на:</a:t>
            </a:r>
          </a:p>
          <a:p>
            <a:pPr marL="171450" indent="-171450" algn="just">
              <a:buFontTx/>
              <a:buChar char="-"/>
            </a:pPr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информации, предусмотренной </a:t>
            </a:r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Порядком;</a:t>
            </a:r>
          </a:p>
          <a:p>
            <a:pPr marL="171450" indent="-171450" algn="just">
              <a:buFontTx/>
              <a:buChar char="-"/>
            </a:pP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соответствие 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о раскрываемой цене условиям Договора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954920" y="6625348"/>
            <a:ext cx="237080" cy="182561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z="800" smtClean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9</a:t>
            </a:fld>
            <a:endParaRPr lang="ru-RU" sz="800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 стрелкой 2"/>
          <p:cNvCxnSpPr>
            <a:endCxn id="36" idx="1"/>
          </p:cNvCxnSpPr>
          <p:nvPr/>
        </p:nvCxnSpPr>
        <p:spPr>
          <a:xfrm flipV="1">
            <a:off x="3164940" y="1800168"/>
            <a:ext cx="4593317" cy="0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2420573" y="159027"/>
            <a:ext cx="9656001" cy="679332"/>
          </a:xfrm>
          <a:prstGeom prst="roundRect">
            <a:avLst/>
          </a:prstGeom>
          <a:noFill/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9286" tIns="44647" rIns="89286" bIns="44647" rtlCol="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 eaLnBrk="0" hangingPunct="0">
              <a:spcBef>
                <a:spcPts val="0"/>
              </a:spcBef>
            </a:pPr>
            <a: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РАСХОДНОЙ ДЕКЛАРАЦИИ ПРИ ОТКРЫТИИ </a:t>
            </a:r>
          </a:p>
          <a:p>
            <a:pPr lvl="0" algn="r" eaLnBrk="0" hangingPunct="0">
              <a:spcBef>
                <a:spcPts val="0"/>
              </a:spcBef>
            </a:pPr>
            <a:r>
              <a:rPr lang="ru-RU" sz="1600" b="1" kern="0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ЛИЦЕВОГО СЧЕТА (В ЧАСТИ ПЛАНОВЫХ ПОКАЗАТЕЛЕЙ)</a:t>
            </a:r>
          </a:p>
          <a:p>
            <a:pPr algn="r" fontAlgn="base">
              <a:spcBef>
                <a:spcPts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 b="1" dirty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1097281" y="1347038"/>
            <a:ext cx="2004855" cy="962112"/>
          </a:xfrm>
          <a:prstGeom prst="rect">
            <a:avLst/>
          </a:prstGeom>
          <a:solidFill>
            <a:srgbClr val="ECD6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alt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ГК, контракта (договора), получатель субсидии</a:t>
            </a:r>
            <a:endParaRPr lang="ru-RU" alt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758258" y="1476168"/>
            <a:ext cx="3429033" cy="648000"/>
          </a:xfrm>
          <a:prstGeom prst="rect">
            <a:avLst/>
          </a:prstGeom>
          <a:solidFill>
            <a:srgbClr val="4DA0BB"/>
          </a:solidFill>
          <a:ln/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algn="ctr" defTabSz="1087438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ТОФК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Блок-схема: несколько документов 9"/>
          <p:cNvSpPr/>
          <p:nvPr/>
        </p:nvSpPr>
        <p:spPr>
          <a:xfrm>
            <a:off x="8672188" y="2684799"/>
            <a:ext cx="1904925" cy="621101"/>
          </a:xfrm>
          <a:prstGeom prst="flowChartMultidocumen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документов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9858913" y="5832695"/>
            <a:ext cx="1436400" cy="648000"/>
          </a:xfrm>
          <a:prstGeom prst="rect">
            <a:avLst/>
          </a:prstGeom>
          <a:solidFill>
            <a:srgbClr val="BE6732">
              <a:alpha val="92000"/>
            </a:srgbClr>
          </a:solidFill>
          <a:ln/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algn="ctr" defTabSz="1087438"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лицевого счета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7975159" y="4967222"/>
            <a:ext cx="2614879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ик 60"/>
          <p:cNvSpPr/>
          <p:nvPr/>
        </p:nvSpPr>
        <p:spPr>
          <a:xfrm>
            <a:off x="7296765" y="5851500"/>
            <a:ext cx="1435388" cy="648000"/>
          </a:xfrm>
          <a:prstGeom prst="rect">
            <a:avLst/>
          </a:prstGeom>
          <a:solidFill>
            <a:srgbClr val="BE6732">
              <a:alpha val="92000"/>
            </a:srgbClr>
          </a:solidFill>
          <a:ln/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algn="ctr" defTabSz="1087438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 в открытии лицевого счета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2290297" y="6268645"/>
            <a:ext cx="5066423" cy="9148"/>
          </a:xfrm>
          <a:prstGeom prst="line">
            <a:avLst/>
          </a:prstGeom>
          <a:ln w="19050">
            <a:solidFill>
              <a:srgbClr val="C357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 flipV="1">
            <a:off x="2290296" y="2299283"/>
            <a:ext cx="23291" cy="3978510"/>
          </a:xfrm>
          <a:prstGeom prst="straightConnector1">
            <a:avLst/>
          </a:prstGeom>
          <a:ln w="19050">
            <a:solidFill>
              <a:srgbClr val="C3571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Блок-схема: несколько документов 79"/>
          <p:cNvSpPr/>
          <p:nvPr/>
        </p:nvSpPr>
        <p:spPr>
          <a:xfrm>
            <a:off x="1468110" y="3945156"/>
            <a:ext cx="1904925" cy="662585"/>
          </a:xfrm>
          <a:prstGeom prst="flowChartMultidocumen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 об отказе в открытии л/с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0358829" y="5216067"/>
            <a:ext cx="453600" cy="2539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05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 Condensed" pitchFamily="34" charset="0"/>
              </a:rPr>
              <a:t> ДА</a:t>
            </a:r>
            <a:endParaRPr lang="ru-RU" sz="1050" b="1" dirty="0">
              <a:solidFill>
                <a:schemeClr val="tx1">
                  <a:lumMod val="50000"/>
                  <a:lumOff val="50000"/>
                </a:schemeClr>
              </a:solidFill>
              <a:latin typeface="Open Sans Condensed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787848" y="5224038"/>
            <a:ext cx="453225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endParaRPr lang="ru-RU" sz="1000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2850078" y="2156704"/>
            <a:ext cx="252057" cy="114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1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10935234" y="2004269"/>
            <a:ext cx="252057" cy="114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8" name="Овал 47"/>
          <p:cNvSpPr/>
          <p:nvPr/>
        </p:nvSpPr>
        <p:spPr>
          <a:xfrm rot="10800000" flipV="1">
            <a:off x="9001561" y="4837846"/>
            <a:ext cx="252000" cy="115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3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3038913" y="4276447"/>
            <a:ext cx="252057" cy="114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1" name="Блок-схема: несколько документов 40"/>
          <p:cNvSpPr/>
          <p:nvPr/>
        </p:nvSpPr>
        <p:spPr>
          <a:xfrm>
            <a:off x="3811565" y="1314966"/>
            <a:ext cx="2923320" cy="970405"/>
          </a:xfrm>
          <a:prstGeom prst="flowChartMultidocumen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altLang="ru-RU" sz="1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для открытия </a:t>
            </a:r>
            <a:r>
              <a:rPr lang="ru-RU" alt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л/с,</a:t>
            </a:r>
            <a:r>
              <a:rPr lang="ru-RU" altLang="ru-RU" sz="1300" dirty="0" smtClean="0">
                <a:solidFill>
                  <a:prstClr val="black"/>
                </a:solidFill>
                <a:latin typeface="Times New Roman"/>
                <a:cs typeface="Times New Roman"/>
              </a:rPr>
              <a:t>*</a:t>
            </a:r>
            <a:r>
              <a:rPr lang="ru-RU" alt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Расходная декларация</a:t>
            </a:r>
          </a:p>
          <a:p>
            <a:pPr lvl="0" algn="ctr">
              <a:defRPr/>
            </a:pPr>
            <a:r>
              <a:rPr lang="ru-RU" alt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(плановые показатели)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127221" y="6394515"/>
            <a:ext cx="420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300" dirty="0" smtClean="0">
                <a:solidFill>
                  <a:prstClr val="black"/>
                </a:solidFill>
                <a:latin typeface="Times New Roman"/>
                <a:cs typeface="Times New Roman"/>
              </a:rPr>
              <a:t>*</a:t>
            </a:r>
            <a:r>
              <a:rPr lang="ru-RU" altLang="ru-RU" sz="1100" dirty="0" smtClean="0">
                <a:solidFill>
                  <a:prstClr val="black"/>
                </a:solidFill>
                <a:latin typeface="Times New Roman"/>
                <a:cs typeface="Times New Roman"/>
              </a:rPr>
              <a:t>заявление на открытие л/счета, карточка образцов подписей, </a:t>
            </a:r>
            <a:r>
              <a:rPr lang="ru-RU" altLang="ru-RU" sz="1100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госконтракт</a:t>
            </a:r>
            <a:r>
              <a:rPr lang="ru-RU" altLang="ru-RU" sz="1100" dirty="0" smtClean="0">
                <a:solidFill>
                  <a:prstClr val="black"/>
                </a:solidFill>
                <a:latin typeface="Times New Roman"/>
                <a:cs typeface="Times New Roman"/>
              </a:rPr>
              <a:t> (контракт, договор, соглашение)</a:t>
            </a:r>
            <a:endParaRPr lang="ru-RU" sz="1100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7442422" y="3616674"/>
            <a:ext cx="3852892" cy="648000"/>
          </a:xfrm>
          <a:prstGeom prst="rect">
            <a:avLst/>
          </a:prstGeom>
          <a:solidFill>
            <a:srgbClr val="4DA0BB"/>
          </a:solidFill>
          <a:ln/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7713" tIns="38856" rIns="77713" bIns="38856" anchor="ctr"/>
          <a:lstStyle/>
          <a:p>
            <a:pPr algn="ctr" defTabSz="1087438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проверки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8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32817</TotalTime>
  <Words>2155</Words>
  <Application>Microsoft Office PowerPoint</Application>
  <PresentationFormat>Произвольный</PresentationFormat>
  <Paragraphs>514</Paragraphs>
  <Slides>14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БИЗНЕС-ПРОЦЕСС ЗАКУПОК ТОВАРОВ, РАБОТ, УСЛУГ  В РЕСПУБЛИКЕ ТАТАРСТАН </vt:lpstr>
      <vt:lpstr>Презентация PowerPoint</vt:lpstr>
      <vt:lpstr>Презентация PowerPoint</vt:lpstr>
      <vt:lpstr>РЕЗУЛЬТАТЫ ЭКСПЕРИМЕНТА НА ТЕРРИТОРИИ РЕСПУБЛИКИ ТАТАРСТАН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ЦЕЛЕВАЯ МОДЕЛЬ ПРОВЕРКИ ИНФОРМАЦИИ О СТРУКТУРЕ  ЦЕНЫ ГОСКОНТРАКТА (СУММЫ СУБСИДИИ)  И ДАННЫХ РАЗДЕЛЬНОГО УЧЕТА ЗАТРАТ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Хаджимурадова Малика Мансуровна</dc:creator>
  <cp:lastModifiedBy>Кондратенко Антонина Павловна</cp:lastModifiedBy>
  <cp:revision>859</cp:revision>
  <cp:lastPrinted>2018-07-02T13:45:09Z</cp:lastPrinted>
  <dcterms:modified xsi:type="dcterms:W3CDTF">2018-07-02T14:25:49Z</dcterms:modified>
</cp:coreProperties>
</file>