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11/relationships/webextensiontaskpanes" Target="ppt/webextensions/taskpanes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9" r:id="rId1"/>
    <p:sldMasterId id="2147483843" r:id="rId2"/>
  </p:sldMasterIdLst>
  <p:notesMasterIdLst>
    <p:notesMasterId r:id="rId16"/>
  </p:notesMasterIdLst>
  <p:handoutMasterIdLst>
    <p:handoutMasterId r:id="rId17"/>
  </p:handoutMasterIdLst>
  <p:sldIdLst>
    <p:sldId id="625" r:id="rId3"/>
    <p:sldId id="635" r:id="rId4"/>
    <p:sldId id="639" r:id="rId5"/>
    <p:sldId id="640" r:id="rId6"/>
    <p:sldId id="641" r:id="rId7"/>
    <p:sldId id="642" r:id="rId8"/>
    <p:sldId id="633" r:id="rId9"/>
    <p:sldId id="636" r:id="rId10"/>
    <p:sldId id="643" r:id="rId11"/>
    <p:sldId id="644" r:id="rId12"/>
    <p:sldId id="645" r:id="rId13"/>
    <p:sldId id="646" r:id="rId14"/>
    <p:sldId id="626" r:id="rId15"/>
  </p:sldIdLst>
  <p:sldSz cx="12961938" cy="6985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10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AFEDE"/>
    <a:srgbClr val="F6FDC5"/>
    <a:srgbClr val="EDF78F"/>
    <a:srgbClr val="FFEBFF"/>
    <a:srgbClr val="FFCCFF"/>
    <a:srgbClr val="E5F0FF"/>
    <a:srgbClr val="CCFFFF"/>
    <a:srgbClr val="FF0000"/>
    <a:srgbClr val="0A84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7819" autoAdjust="0"/>
  </p:normalViewPr>
  <p:slideViewPr>
    <p:cSldViewPr>
      <p:cViewPr>
        <p:scale>
          <a:sx n="75" d="100"/>
          <a:sy n="75" d="100"/>
        </p:scale>
        <p:origin x="-922" y="-298"/>
      </p:cViewPr>
      <p:guideLst>
        <p:guide orient="horz" pos="2160"/>
        <p:guide orient="horz" pos="2200"/>
        <p:guide pos="40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512"/>
    </p:cViewPr>
  </p:sorterViewPr>
  <p:notesViewPr>
    <p:cSldViewPr>
      <p:cViewPr varScale="1">
        <p:scale>
          <a:sx n="75" d="100"/>
          <a:sy n="75" d="100"/>
        </p:scale>
        <p:origin x="-2154" y="-84"/>
      </p:cViewPr>
      <p:guideLst>
        <p:guide orient="horz" pos="2895"/>
        <p:guide orient="horz" pos="3127"/>
        <p:guide pos="216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ZabrodinaSN.FSFK\Desktop\21%20%20%20%20&#1053;&#1054;&#1071;&#1041;&#1056;&#1071;%202017\&#1058;&#1072;&#1073;&#1083;&#1080;&#1094;&#1099;_&#1076;&#1086;&#1082;&#1083;&#1072;&#1076;2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598514737968142E-3"/>
          <c:y val="2.5490920476500548E-2"/>
          <c:w val="0.81205668244897"/>
          <c:h val="0.9490181590469989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Лист1!$F$118:$F$120</c:f>
              <c:strCache>
                <c:ptCount val="3"/>
                <c:pt idx="0">
                  <c:v>Нестабильная работа системы</c:v>
                </c:pt>
                <c:pt idx="1">
                  <c:v>Медленая загрузка файлов и ошибки в подписании форм</c:v>
                </c:pt>
                <c:pt idx="2">
                  <c:v>Сложностей нет</c:v>
                </c:pt>
              </c:strCache>
            </c:strRef>
          </c:cat>
          <c:val>
            <c:numRef>
              <c:f>Лист1!$G$118:$G$120</c:f>
              <c:numCache>
                <c:formatCode>General</c:formatCode>
                <c:ptCount val="3"/>
                <c:pt idx="0">
                  <c:v>31</c:v>
                </c:pt>
                <c:pt idx="1">
                  <c:v>15</c:v>
                </c:pt>
                <c:pt idx="2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solidFill>
      <a:srgbClr val="CCFFCC">
        <a:alpha val="54902"/>
      </a:srgbClr>
    </a:solidFill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601565718994644E-2"/>
          <c:y val="3.2711808963035653E-2"/>
          <c:w val="0.95467655541821184"/>
          <c:h val="0.69678162162997537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Лист1!$B$121</c:f>
              <c:strCache>
                <c:ptCount val="1"/>
                <c:pt idx="0">
                  <c:v>Полностью удовлетворен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Лист1!$C$120:$G$120</c:f>
              <c:numCache>
                <c:formatCode>General</c:formatCode>
                <c:ptCount val="5"/>
                <c:pt idx="0">
                  <c:v>2.1</c:v>
                </c:pt>
                <c:pt idx="1">
                  <c:v>2.2000000000000002</c:v>
                </c:pt>
                <c:pt idx="2">
                  <c:v>2.2999999999999998</c:v>
                </c:pt>
                <c:pt idx="3">
                  <c:v>2.4</c:v>
                </c:pt>
                <c:pt idx="4">
                  <c:v>2.5</c:v>
                </c:pt>
              </c:numCache>
            </c:numRef>
          </c:cat>
          <c:val>
            <c:numRef>
              <c:f>Лист1!$C$121:$G$121</c:f>
              <c:numCache>
                <c:formatCode>General</c:formatCode>
                <c:ptCount val="5"/>
                <c:pt idx="0">
                  <c:v>27</c:v>
                </c:pt>
                <c:pt idx="1">
                  <c:v>51</c:v>
                </c:pt>
                <c:pt idx="2">
                  <c:v>38</c:v>
                </c:pt>
                <c:pt idx="3">
                  <c:v>34</c:v>
                </c:pt>
                <c:pt idx="4">
                  <c:v>33</c:v>
                </c:pt>
              </c:numCache>
            </c:numRef>
          </c:val>
        </c:ser>
        <c:ser>
          <c:idx val="1"/>
          <c:order val="1"/>
          <c:tx>
            <c:strRef>
              <c:f>Лист1!$B$122</c:f>
              <c:strCache>
                <c:ptCount val="1"/>
                <c:pt idx="0">
                  <c:v>Скорее удовлетворен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Лист1!$C$120:$G$120</c:f>
              <c:numCache>
                <c:formatCode>General</c:formatCode>
                <c:ptCount val="5"/>
                <c:pt idx="0">
                  <c:v>2.1</c:v>
                </c:pt>
                <c:pt idx="1">
                  <c:v>2.2000000000000002</c:v>
                </c:pt>
                <c:pt idx="2">
                  <c:v>2.2999999999999998</c:v>
                </c:pt>
                <c:pt idx="3">
                  <c:v>2.4</c:v>
                </c:pt>
                <c:pt idx="4">
                  <c:v>2.5</c:v>
                </c:pt>
              </c:numCache>
            </c:numRef>
          </c:cat>
          <c:val>
            <c:numRef>
              <c:f>Лист1!$C$122:$G$122</c:f>
              <c:numCache>
                <c:formatCode>General</c:formatCode>
                <c:ptCount val="5"/>
                <c:pt idx="0">
                  <c:v>30</c:v>
                </c:pt>
                <c:pt idx="1">
                  <c:v>9</c:v>
                </c:pt>
                <c:pt idx="2">
                  <c:v>21</c:v>
                </c:pt>
                <c:pt idx="3">
                  <c:v>24</c:v>
                </c:pt>
                <c:pt idx="4">
                  <c:v>25</c:v>
                </c:pt>
              </c:numCache>
            </c:numRef>
          </c:val>
        </c:ser>
        <c:ser>
          <c:idx val="2"/>
          <c:order val="2"/>
          <c:tx>
            <c:strRef>
              <c:f>Лист1!$B$123</c:f>
              <c:strCache>
                <c:ptCount val="1"/>
                <c:pt idx="0">
                  <c:v>Скорее не удовлетворен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77915392560217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00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067140374308689E-2"/>
                  <c:y val="2.82050359536477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236751215343471E-2"/>
                  <c:y val="-2.82050359536477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236751215343471E-2"/>
                  <c:y val="-2.82050359536476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694348505084777E-2"/>
                  <c:y val="1.29271588097802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Лист1!$C$120:$G$120</c:f>
              <c:numCache>
                <c:formatCode>General</c:formatCode>
                <c:ptCount val="5"/>
                <c:pt idx="0">
                  <c:v>2.1</c:v>
                </c:pt>
                <c:pt idx="1">
                  <c:v>2.2000000000000002</c:v>
                </c:pt>
                <c:pt idx="2">
                  <c:v>2.2999999999999998</c:v>
                </c:pt>
                <c:pt idx="3">
                  <c:v>2.4</c:v>
                </c:pt>
                <c:pt idx="4">
                  <c:v>2.5</c:v>
                </c:pt>
              </c:numCache>
            </c:numRef>
          </c:cat>
          <c:val>
            <c:numRef>
              <c:f>Лист1!$C$123:$G$123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Лист1!$B$124</c:f>
              <c:strCache>
                <c:ptCount val="1"/>
                <c:pt idx="0">
                  <c:v>Не удовлетворен</c:v>
                </c:pt>
              </c:strCache>
            </c:strRef>
          </c:tx>
          <c:invertIfNegative val="0"/>
          <c:cat>
            <c:numRef>
              <c:f>Лист1!$C$120:$G$120</c:f>
              <c:numCache>
                <c:formatCode>General</c:formatCode>
                <c:ptCount val="5"/>
                <c:pt idx="0">
                  <c:v>2.1</c:v>
                </c:pt>
                <c:pt idx="1">
                  <c:v>2.2000000000000002</c:v>
                </c:pt>
                <c:pt idx="2">
                  <c:v>2.2999999999999998</c:v>
                </c:pt>
                <c:pt idx="3">
                  <c:v>2.4</c:v>
                </c:pt>
                <c:pt idx="4">
                  <c:v>2.5</c:v>
                </c:pt>
              </c:numCache>
            </c:numRef>
          </c:cat>
          <c:val>
            <c:numRef>
              <c:f>Лист1!$C$124:$G$124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Лист1!$B$125</c:f>
              <c:strCache>
                <c:ptCount val="1"/>
                <c:pt idx="0">
                  <c:v>Не взаимодействовал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Лист1!$C$120:$G$120</c:f>
              <c:numCache>
                <c:formatCode>General</c:formatCode>
                <c:ptCount val="5"/>
                <c:pt idx="0">
                  <c:v>2.1</c:v>
                </c:pt>
                <c:pt idx="1">
                  <c:v>2.2000000000000002</c:v>
                </c:pt>
                <c:pt idx="2">
                  <c:v>2.2999999999999998</c:v>
                </c:pt>
                <c:pt idx="3">
                  <c:v>2.4</c:v>
                </c:pt>
                <c:pt idx="4">
                  <c:v>2.5</c:v>
                </c:pt>
              </c:numCache>
            </c:numRef>
          </c:cat>
          <c:val>
            <c:numRef>
              <c:f>Лист1!$C$125:$G$125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7683200"/>
        <c:axId val="37684736"/>
        <c:axId val="0"/>
      </c:bar3DChart>
      <c:catAx>
        <c:axId val="37683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37684736"/>
        <c:crosses val="autoZero"/>
        <c:auto val="1"/>
        <c:lblAlgn val="ctr"/>
        <c:lblOffset val="100"/>
        <c:noMultiLvlLbl val="0"/>
      </c:catAx>
      <c:valAx>
        <c:axId val="37684736"/>
        <c:scaling>
          <c:orientation val="minMax"/>
        </c:scaling>
        <c:delete val="0"/>
        <c:axPos val="l"/>
        <c:majorGridlines>
          <c:spPr>
            <a:ln>
              <a:solidFill>
                <a:srgbClr val="CCFFFF"/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" baseline="0"/>
            </a:pPr>
            <a:endParaRPr lang="ru-RU"/>
          </a:p>
        </c:txPr>
        <c:crossAx val="376832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6248906386701684E-3"/>
          <c:y val="0.80888653638609209"/>
          <c:w val="0.99075021872265967"/>
          <c:h val="0.16333572876501332"/>
        </c:manualLayout>
      </c:layout>
      <c:overlay val="0"/>
      <c:txPr>
        <a:bodyPr/>
        <a:lstStyle/>
        <a:p>
          <a:pPr>
            <a:defRPr sz="1500" baseline="0"/>
          </a:pPr>
          <a:endParaRPr lang="ru-RU"/>
        </a:p>
      </c:txPr>
    </c:legend>
    <c:plotVisOnly val="1"/>
    <c:dispBlanksAs val="gap"/>
    <c:showDLblsOverMax val="0"/>
  </c:chart>
  <c:spPr>
    <a:solidFill>
      <a:srgbClr val="CCFFCC"/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11111111111108E-2"/>
          <c:y val="5.0925925925925923E-2"/>
          <c:w val="0.58625131233595795"/>
          <c:h val="0.8981481481481481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499256395754002"/>
          <c:y val="0.19218311336164084"/>
          <c:w val="0.29891091646382723"/>
          <c:h val="0.700018720175553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Лист1!$A$27</c:f>
              <c:strCache>
                <c:ptCount val="1"/>
                <c:pt idx="0">
                  <c:v>Своевременно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Лист1!$B$26:$D$26</c:f>
              <c:strCache>
                <c:ptCount val="3"/>
                <c:pt idx="0">
                  <c:v>на 01.04.2017</c:v>
                </c:pt>
                <c:pt idx="1">
                  <c:v>на 01.07.2017</c:v>
                </c:pt>
                <c:pt idx="2">
                  <c:v>на 01.10.2017</c:v>
                </c:pt>
              </c:strCache>
            </c:strRef>
          </c:cat>
          <c:val>
            <c:numRef>
              <c:f>Лист1!$B$27:$D$27</c:f>
              <c:numCache>
                <c:formatCode>General</c:formatCode>
                <c:ptCount val="3"/>
                <c:pt idx="0">
                  <c:v>40</c:v>
                </c:pt>
                <c:pt idx="1">
                  <c:v>63</c:v>
                </c:pt>
                <c:pt idx="2">
                  <c:v>118</c:v>
                </c:pt>
              </c:numCache>
            </c:numRef>
          </c:val>
        </c:ser>
        <c:ser>
          <c:idx val="1"/>
          <c:order val="1"/>
          <c:tx>
            <c:strRef>
              <c:f>Лист1!$A$28</c:f>
              <c:strCache>
                <c:ptCount val="1"/>
                <c:pt idx="0">
                  <c:v>С нарушением срока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Лист1!$B$26:$D$26</c:f>
              <c:strCache>
                <c:ptCount val="3"/>
                <c:pt idx="0">
                  <c:v>на 01.04.2017</c:v>
                </c:pt>
                <c:pt idx="1">
                  <c:v>на 01.07.2017</c:v>
                </c:pt>
                <c:pt idx="2">
                  <c:v>на 01.10.2017</c:v>
                </c:pt>
              </c:strCache>
            </c:strRef>
          </c:cat>
          <c:val>
            <c:numRef>
              <c:f>Лист1!$B$28:$D$28</c:f>
              <c:numCache>
                <c:formatCode>General</c:formatCode>
                <c:ptCount val="3"/>
                <c:pt idx="0">
                  <c:v>100</c:v>
                </c:pt>
                <c:pt idx="1">
                  <c:v>77</c:v>
                </c:pt>
                <c:pt idx="2">
                  <c:v>22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88228224"/>
        <c:axId val="88230144"/>
        <c:axId val="0"/>
      </c:bar3DChart>
      <c:catAx>
        <c:axId val="8822822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ru-RU"/>
          </a:p>
        </c:txPr>
        <c:crossAx val="88230144"/>
        <c:crosses val="autoZero"/>
        <c:auto val="1"/>
        <c:lblAlgn val="ctr"/>
        <c:lblOffset val="100"/>
        <c:noMultiLvlLbl val="0"/>
      </c:catAx>
      <c:valAx>
        <c:axId val="8823014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882282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7353452730841354"/>
          <c:y val="4.0431052321601962E-2"/>
          <c:w val="0.44491405416233215"/>
          <c:h val="7.3164741757454618E-2"/>
        </c:manualLayout>
      </c:layout>
      <c:overlay val="0"/>
      <c:txPr>
        <a:bodyPr/>
        <a:lstStyle/>
        <a:p>
          <a:pPr>
            <a:defRPr sz="1800" baseline="0"/>
          </a:pPr>
          <a:endParaRPr lang="ru-RU"/>
        </a:p>
      </c:txPr>
    </c:legend>
    <c:plotVisOnly val="1"/>
    <c:dispBlanksAs val="gap"/>
    <c:showDLblsOverMax val="0"/>
  </c:chart>
  <c:spPr>
    <a:solidFill>
      <a:srgbClr val="CCFFFF">
        <a:alpha val="52941"/>
      </a:srgbClr>
    </a:solidFill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solidFill>
          <a:srgbClr val="CCECFF">
            <a:alpha val="24000"/>
          </a:srgbClr>
        </a:solidFill>
        <a:effectLst>
          <a:outerShdw sx="1000" sy="1000" algn="br" rotWithShape="0">
            <a:schemeClr val="bg1">
              <a:alpha val="40000"/>
            </a:schemeClr>
          </a:outerShdw>
        </a:effectLst>
      </c:spPr>
    </c:sideWall>
    <c:backWall>
      <c:thickness val="0"/>
      <c:spPr>
        <a:solidFill>
          <a:srgbClr val="CCECFF">
            <a:alpha val="24000"/>
          </a:srgbClr>
        </a:solidFill>
        <a:effectLst>
          <a:outerShdw sx="1000" sy="1000" algn="br" rotWithShape="0">
            <a:schemeClr val="bg1">
              <a:alpha val="40000"/>
            </a:schemeClr>
          </a:outerShdw>
        </a:effectLst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Лист1!$B$21</c:f>
              <c:strCache>
                <c:ptCount val="1"/>
                <c:pt idx="0">
                  <c:v>В полном объеме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Лист1!$C$20:$E$20</c:f>
              <c:strCache>
                <c:ptCount val="3"/>
                <c:pt idx="0">
                  <c:v>на 01.04.2017</c:v>
                </c:pt>
                <c:pt idx="1">
                  <c:v>на 01.07.2017</c:v>
                </c:pt>
                <c:pt idx="2">
                  <c:v>на 01.10.2017</c:v>
                </c:pt>
              </c:strCache>
            </c:strRef>
          </c:cat>
          <c:val>
            <c:numRef>
              <c:f>Лист1!$C$21:$E$21</c:f>
              <c:numCache>
                <c:formatCode>General</c:formatCode>
                <c:ptCount val="3"/>
                <c:pt idx="0">
                  <c:v>103</c:v>
                </c:pt>
                <c:pt idx="1">
                  <c:v>111</c:v>
                </c:pt>
                <c:pt idx="2">
                  <c:v>118</c:v>
                </c:pt>
              </c:numCache>
            </c:numRef>
          </c:val>
        </c:ser>
        <c:ser>
          <c:idx val="1"/>
          <c:order val="1"/>
          <c:tx>
            <c:strRef>
              <c:f>Лист1!$B$22</c:f>
              <c:strCache>
                <c:ptCount val="1"/>
                <c:pt idx="0">
                  <c:v>Не в полном объеме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Лист1!$C$20:$E$20</c:f>
              <c:strCache>
                <c:ptCount val="3"/>
                <c:pt idx="0">
                  <c:v>на 01.04.2017</c:v>
                </c:pt>
                <c:pt idx="1">
                  <c:v>на 01.07.2017</c:v>
                </c:pt>
                <c:pt idx="2">
                  <c:v>на 01.10.2017</c:v>
                </c:pt>
              </c:strCache>
            </c:strRef>
          </c:cat>
          <c:val>
            <c:numRef>
              <c:f>Лист1!$C$22:$E$22</c:f>
              <c:numCache>
                <c:formatCode>General</c:formatCode>
                <c:ptCount val="3"/>
                <c:pt idx="0">
                  <c:v>37</c:v>
                </c:pt>
                <c:pt idx="1">
                  <c:v>29</c:v>
                </c:pt>
                <c:pt idx="2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00582912"/>
        <c:axId val="100584448"/>
        <c:axId val="0"/>
      </c:bar3DChart>
      <c:catAx>
        <c:axId val="10058291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00584448"/>
        <c:crosses val="autoZero"/>
        <c:auto val="1"/>
        <c:lblAlgn val="ctr"/>
        <c:lblOffset val="100"/>
        <c:noMultiLvlLbl val="0"/>
      </c:catAx>
      <c:valAx>
        <c:axId val="100584448"/>
        <c:scaling>
          <c:orientation val="minMax"/>
        </c:scaling>
        <c:delete val="1"/>
        <c:axPos val="r"/>
        <c:numFmt formatCode="0%" sourceLinked="1"/>
        <c:majorTickMark val="none"/>
        <c:minorTickMark val="none"/>
        <c:tickLblPos val="nextTo"/>
        <c:crossAx val="100582912"/>
        <c:crosses val="max"/>
        <c:crossBetween val="between"/>
      </c:valAx>
      <c:spPr>
        <a:solidFill>
          <a:srgbClr val="CCECFF">
            <a:alpha val="21176"/>
          </a:srgbClr>
        </a:solidFill>
      </c:spPr>
    </c:plotArea>
    <c:legend>
      <c:legendPos val="b"/>
      <c:layout/>
      <c:overlay val="0"/>
      <c:txPr>
        <a:bodyPr/>
        <a:lstStyle/>
        <a:p>
          <a:pPr>
            <a:defRPr sz="1600" baseline="0"/>
          </a:pPr>
          <a:endParaRPr lang="ru-RU"/>
        </a:p>
      </c:txPr>
    </c:legend>
    <c:plotVisOnly val="1"/>
    <c:dispBlanksAs val="gap"/>
    <c:showDLblsOverMax val="0"/>
  </c:chart>
  <c:spPr>
    <a:solidFill>
      <a:srgbClr val="CCECFF">
        <a:alpha val="25098"/>
      </a:srgbClr>
    </a:solidFill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200" baseline="0"/>
            </a:pPr>
            <a:r>
              <a:rPr lang="ru-RU" sz="2200" baseline="0" dirty="0" smtClean="0"/>
              <a:t>Структура </a:t>
            </a:r>
            <a:r>
              <a:rPr lang="ru-RU" sz="2200" baseline="0" dirty="0"/>
              <a:t>ошибок 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598949441438083E-2"/>
          <c:y val="0.18282189805807678"/>
          <c:w val="0.94289320930810061"/>
          <c:h val="0.8004044165741212"/>
        </c:manualLayout>
      </c:layout>
      <c:pie3DChart>
        <c:varyColors val="1"/>
        <c:ser>
          <c:idx val="0"/>
          <c:order val="0"/>
          <c:explosion val="25"/>
          <c:dLbls>
            <c:dLbl>
              <c:idx val="3"/>
              <c:layout>
                <c:manualLayout>
                  <c:x val="-0.14046963531829798"/>
                  <c:y val="0.2207828242458320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Лист1!$B$84:$B$88</c:f>
              <c:strCache>
                <c:ptCount val="5"/>
                <c:pt idx="0">
                  <c:v>Отсутствует пояснительная записка, отсутствует вложение</c:v>
                </c:pt>
                <c:pt idx="1">
                  <c:v>Не раскрыта информация по разделам</c:v>
                </c:pt>
                <c:pt idx="2">
                  <c:v>Отсутствуют требуемые пояснения</c:v>
                </c:pt>
                <c:pt idx="3">
                  <c:v>Имеются расхождения пояснительной записки и представленных данных</c:v>
                </c:pt>
                <c:pt idx="4">
                  <c:v>Вложение - файл не читаемого формата</c:v>
                </c:pt>
              </c:strCache>
            </c:strRef>
          </c:cat>
          <c:val>
            <c:numRef>
              <c:f>Лист1!$C$84:$C$88</c:f>
              <c:numCache>
                <c:formatCode>General</c:formatCode>
                <c:ptCount val="5"/>
                <c:pt idx="0">
                  <c:v>12</c:v>
                </c:pt>
                <c:pt idx="1">
                  <c:v>18</c:v>
                </c:pt>
                <c:pt idx="2">
                  <c:v>55</c:v>
                </c:pt>
                <c:pt idx="3">
                  <c:v>7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solidFill>
          <a:srgbClr val="CCFFCC"/>
        </a:solidFill>
      </c:spPr>
    </c:plotArea>
    <c:plotVisOnly val="1"/>
    <c:dispBlanksAs val="gap"/>
    <c:showDLblsOverMax val="0"/>
  </c:chart>
  <c:spPr>
    <a:solidFill>
      <a:srgbClr val="CCFFCC"/>
    </a:solidFill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20"/>
      <c:rotY val="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Лист1!$B$95</c:f>
              <c:strCache>
                <c:ptCount val="1"/>
                <c:pt idx="0">
                  <c:v>Полностью удовлетворен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Лист1!$C$93:$D$93</c:f>
              <c:numCache>
                <c:formatCode>General</c:formatCode>
                <c:ptCount val="2"/>
                <c:pt idx="0">
                  <c:v>1.1000000000000001</c:v>
                </c:pt>
                <c:pt idx="1">
                  <c:v>1.2</c:v>
                </c:pt>
              </c:numCache>
            </c:numRef>
          </c:cat>
          <c:val>
            <c:numRef>
              <c:f>Лист1!$C$95:$D$95</c:f>
              <c:numCache>
                <c:formatCode>General</c:formatCode>
                <c:ptCount val="2"/>
                <c:pt idx="0">
                  <c:v>30</c:v>
                </c:pt>
                <c:pt idx="1">
                  <c:v>27</c:v>
                </c:pt>
              </c:numCache>
            </c:numRef>
          </c:val>
        </c:ser>
        <c:ser>
          <c:idx val="1"/>
          <c:order val="1"/>
          <c:tx>
            <c:strRef>
              <c:f>Лист1!$B$96</c:f>
              <c:strCache>
                <c:ptCount val="1"/>
                <c:pt idx="0">
                  <c:v>Скорее удовлетворен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Лист1!$C$93:$D$93</c:f>
              <c:numCache>
                <c:formatCode>General</c:formatCode>
                <c:ptCount val="2"/>
                <c:pt idx="0">
                  <c:v>1.1000000000000001</c:v>
                </c:pt>
                <c:pt idx="1">
                  <c:v>1.2</c:v>
                </c:pt>
              </c:numCache>
            </c:numRef>
          </c:cat>
          <c:val>
            <c:numRef>
              <c:f>Лист1!$C$96:$D$96</c:f>
              <c:numCache>
                <c:formatCode>General</c:formatCode>
                <c:ptCount val="2"/>
                <c:pt idx="0">
                  <c:v>29</c:v>
                </c:pt>
                <c:pt idx="1">
                  <c:v>30</c:v>
                </c:pt>
              </c:numCache>
            </c:numRef>
          </c:val>
        </c:ser>
        <c:ser>
          <c:idx val="2"/>
          <c:order val="2"/>
          <c:tx>
            <c:strRef>
              <c:f>Лист1!$B$97</c:f>
              <c:strCache>
                <c:ptCount val="1"/>
                <c:pt idx="0">
                  <c:v>Скорее не удовлетворен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Лист1!$C$93:$D$93</c:f>
              <c:numCache>
                <c:formatCode>General</c:formatCode>
                <c:ptCount val="2"/>
                <c:pt idx="0">
                  <c:v>1.1000000000000001</c:v>
                </c:pt>
                <c:pt idx="1">
                  <c:v>1.2</c:v>
                </c:pt>
              </c:numCache>
            </c:numRef>
          </c:cat>
          <c:val>
            <c:numRef>
              <c:f>Лист1!$C$97:$D$97</c:f>
              <c:numCache>
                <c:formatCode>General</c:formatCode>
                <c:ptCount val="2"/>
                <c:pt idx="0">
                  <c:v>1</c:v>
                </c:pt>
                <c:pt idx="1">
                  <c:v>3</c:v>
                </c:pt>
              </c:numCache>
            </c:numRef>
          </c:val>
        </c:ser>
        <c:ser>
          <c:idx val="3"/>
          <c:order val="3"/>
          <c:tx>
            <c:strRef>
              <c:f>Лист1!$B$98</c:f>
              <c:strCache>
                <c:ptCount val="1"/>
                <c:pt idx="0">
                  <c:v>Не удовлетворен</c:v>
                </c:pt>
              </c:strCache>
            </c:strRef>
          </c:tx>
          <c:invertIfNegative val="0"/>
          <c:cat>
            <c:numRef>
              <c:f>Лист1!$C$93:$D$93</c:f>
              <c:numCache>
                <c:formatCode>General</c:formatCode>
                <c:ptCount val="2"/>
                <c:pt idx="0">
                  <c:v>1.1000000000000001</c:v>
                </c:pt>
                <c:pt idx="1">
                  <c:v>1.2</c:v>
                </c:pt>
              </c:numCache>
            </c:numRef>
          </c:cat>
          <c:val>
            <c:numRef>
              <c:f>Лист1!$C$98:$D$98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Лист1!$B$99</c:f>
              <c:strCache>
                <c:ptCount val="1"/>
                <c:pt idx="0">
                  <c:v>Не взаимодействовал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Лист1!$C$93:$D$93</c:f>
              <c:numCache>
                <c:formatCode>General</c:formatCode>
                <c:ptCount val="2"/>
                <c:pt idx="0">
                  <c:v>1.1000000000000001</c:v>
                </c:pt>
                <c:pt idx="1">
                  <c:v>1.2</c:v>
                </c:pt>
              </c:numCache>
            </c:numRef>
          </c:cat>
          <c:val>
            <c:numRef>
              <c:f>Лист1!$C$99:$D$99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7519360"/>
        <c:axId val="37520896"/>
        <c:axId val="0"/>
      </c:bar3DChart>
      <c:catAx>
        <c:axId val="37519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37520896"/>
        <c:crossesAt val="0"/>
        <c:auto val="1"/>
        <c:lblAlgn val="ctr"/>
        <c:lblOffset val="100"/>
        <c:noMultiLvlLbl val="0"/>
      </c:catAx>
      <c:valAx>
        <c:axId val="3752089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CCFFCC"/>
                </a:solidFill>
              </a:defRPr>
            </a:pPr>
            <a:endParaRPr lang="ru-RU"/>
          </a:p>
        </c:txPr>
        <c:crossAx val="375193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209381747750855E-3"/>
          <c:y val="0.78736622668273415"/>
          <c:w val="0.98094734572780751"/>
          <c:h val="0.19173502022366359"/>
        </c:manualLayout>
      </c:layout>
      <c:overlay val="0"/>
      <c:txPr>
        <a:bodyPr/>
        <a:lstStyle/>
        <a:p>
          <a:pPr>
            <a:defRPr sz="1600" baseline="0"/>
          </a:pPr>
          <a:endParaRPr lang="ru-RU"/>
        </a:p>
      </c:txPr>
    </c:legend>
    <c:plotVisOnly val="1"/>
    <c:dispBlanksAs val="gap"/>
    <c:showDLblsOverMax val="0"/>
  </c:chart>
  <c:spPr>
    <a:solidFill>
      <a:srgbClr val="CCFFCC"/>
    </a:solidFill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277777777777778"/>
          <c:y val="0"/>
          <c:w val="0.77500000000000002"/>
          <c:h val="1"/>
        </c:manualLayout>
      </c:layout>
      <c:pie3DChart>
        <c:varyColors val="1"/>
        <c:ser>
          <c:idx val="0"/>
          <c:order val="0"/>
          <c:dPt>
            <c:idx val="3"/>
            <c:bubble3D val="0"/>
            <c:explosion val="3"/>
          </c:dPt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Лист1!$E$95:$E$99</c:f>
              <c:strCache>
                <c:ptCount val="5"/>
                <c:pt idx="0">
                  <c:v>"Всплывающие окна"</c:v>
                </c:pt>
                <c:pt idx="1">
                  <c:v>Размещение информации в сети "Интернет"</c:v>
                </c:pt>
                <c:pt idx="2">
                  <c:v>Получение официальных писем</c:v>
                </c:pt>
                <c:pt idx="3">
                  <c:v>Проведение совещаний</c:v>
                </c:pt>
                <c:pt idx="4">
                  <c:v>Все вместе</c:v>
                </c:pt>
              </c:strCache>
            </c:strRef>
          </c:cat>
          <c:val>
            <c:numRef>
              <c:f>Лист1!$F$95:$F$99</c:f>
              <c:numCache>
                <c:formatCode>General</c:formatCode>
                <c:ptCount val="5"/>
                <c:pt idx="0">
                  <c:v>25</c:v>
                </c:pt>
                <c:pt idx="1">
                  <c:v>1</c:v>
                </c:pt>
                <c:pt idx="2">
                  <c:v>28</c:v>
                </c:pt>
                <c:pt idx="3">
                  <c:v>5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1.5763779527559051E-2"/>
          <c:y val="0.59167762925331524"/>
          <c:w val="0.98423622047244097"/>
          <c:h val="0.4083223707466847"/>
        </c:manualLayout>
      </c:layout>
      <c:overlay val="0"/>
      <c:txPr>
        <a:bodyPr/>
        <a:lstStyle/>
        <a:p>
          <a:pPr rtl="0">
            <a:defRPr sz="1400" baseline="0"/>
          </a:pPr>
          <a:endParaRPr lang="ru-RU"/>
        </a:p>
      </c:txPr>
    </c:legend>
    <c:plotVisOnly val="1"/>
    <c:dispBlanksAs val="gap"/>
    <c:showDLblsOverMax val="0"/>
  </c:chart>
  <c:spPr>
    <a:solidFill>
      <a:srgbClr val="CCFFCC"/>
    </a:solidFill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549589728125446E-2"/>
          <c:y val="0.25476815398075242"/>
          <c:w val="0.59984359117643649"/>
          <c:h val="0.74523184601924763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Лист1!$G$95:$G$97</c:f>
              <c:strCache>
                <c:ptCount val="3"/>
                <c:pt idx="0">
                  <c:v>Часто </c:v>
                </c:pt>
                <c:pt idx="1">
                  <c:v>Изредка</c:v>
                </c:pt>
                <c:pt idx="2">
                  <c:v>Никогда</c:v>
                </c:pt>
              </c:strCache>
            </c:strRef>
          </c:cat>
          <c:val>
            <c:numRef>
              <c:f>Лист1!$H$95:$H$97</c:f>
              <c:numCache>
                <c:formatCode>General</c:formatCode>
                <c:ptCount val="3"/>
                <c:pt idx="0">
                  <c:v>14</c:v>
                </c:pt>
                <c:pt idx="1">
                  <c:v>46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172017339640453"/>
          <c:y val="0.13368328958880141"/>
          <c:w val="0.25043793960783151"/>
          <c:h val="0.70022564887722372"/>
        </c:manualLayout>
      </c:layout>
      <c:overlay val="0"/>
      <c:txPr>
        <a:bodyPr/>
        <a:lstStyle/>
        <a:p>
          <a:pPr>
            <a:defRPr sz="1600" baseline="0"/>
          </a:pPr>
          <a:endParaRPr lang="ru-RU"/>
        </a:p>
      </c:txPr>
    </c:legend>
    <c:plotVisOnly val="1"/>
    <c:dispBlanksAs val="gap"/>
    <c:showDLblsOverMax val="0"/>
  </c:chart>
  <c:spPr>
    <a:solidFill>
      <a:srgbClr val="CCFFCC">
        <a:alpha val="58039"/>
      </a:srgbClr>
    </a:solidFill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611111111111113E-2"/>
          <c:y val="0.19617745698454359"/>
          <c:w val="0.89444444444444449"/>
          <c:h val="0.55666994750656174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Лист1!$I$95:$I$99</c:f>
              <c:strCache>
                <c:ptCount val="5"/>
                <c:pt idx="0">
                  <c:v>Полностью </c:v>
                </c:pt>
                <c:pt idx="1">
                  <c:v>Скорее удовлетворен</c:v>
                </c:pt>
                <c:pt idx="2">
                  <c:v>Скорее не удовлетворен</c:v>
                </c:pt>
                <c:pt idx="3">
                  <c:v>Не удовлетворен</c:v>
                </c:pt>
                <c:pt idx="4">
                  <c:v>Не пользовался</c:v>
                </c:pt>
              </c:strCache>
            </c:strRef>
          </c:cat>
          <c:val>
            <c:numRef>
              <c:f>Лист1!$J$95:$J$99</c:f>
              <c:numCache>
                <c:formatCode>General</c:formatCode>
                <c:ptCount val="5"/>
                <c:pt idx="0">
                  <c:v>14</c:v>
                </c:pt>
                <c:pt idx="1">
                  <c:v>38</c:v>
                </c:pt>
                <c:pt idx="2">
                  <c:v>5</c:v>
                </c:pt>
                <c:pt idx="3">
                  <c:v>0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"/>
          <c:y val="0.72801509186351709"/>
          <c:w val="0.95574715660542431"/>
          <c:h val="0.24420713035870517"/>
        </c:manualLayout>
      </c:layout>
      <c:overlay val="0"/>
      <c:spPr>
        <a:noFill/>
      </c:spPr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solidFill>
      <a:srgbClr val="CCFFCC"/>
    </a:solidFill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332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2"/>
            <a:ext cx="2945659" cy="496332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CDC8613F-4877-4D0F-A0C4-F2C8A2EDA6EE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599A33A7-3A04-4B30-9EBD-A66BBDAC95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093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332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332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C126667F-BFEA-419B-95CC-C50664D4EFC7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53975" y="744538"/>
            <a:ext cx="69056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8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C88B010B-57A1-43EA-AAF2-273EBC1818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04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53975" y="744538"/>
            <a:ext cx="69056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B010B-57A1-43EA-AAF2-273EBC1818B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391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2146" y="2169890"/>
            <a:ext cx="11017648" cy="1497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44292" y="3958166"/>
            <a:ext cx="9073356" cy="17850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54DA-516E-4EF3-B3F1-473152968EE9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3364-1D2E-416B-B35E-F72FEF28B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54DA-516E-4EF3-B3F1-473152968EE9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3364-1D2E-416B-B35E-F72FEF28B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97406" y="279737"/>
            <a:ext cx="2916436" cy="59598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8097" y="279737"/>
            <a:ext cx="8533276" cy="59598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54DA-516E-4EF3-B3F1-473152968EE9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3364-1D2E-416B-B35E-F72FEF28B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54DA-516E-4EF3-B3F1-473152968EE9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3364-1D2E-416B-B35E-F72FEF28B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606" y="118792"/>
            <a:ext cx="8165908" cy="513390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DB60B-B924-487F-8036-445BE57889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602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BFB11-167F-4346-8351-6ADC27529D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724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904" y="4488524"/>
            <a:ext cx="11017648" cy="138729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3904" y="2960554"/>
            <a:ext cx="11017648" cy="152796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3A820-498B-464F-AC3A-B8390F3504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859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8097" y="1629847"/>
            <a:ext cx="5724856" cy="46097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88986" y="1629847"/>
            <a:ext cx="5724856" cy="46097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0F7C2-D44B-46FA-8C0E-F6F1B356A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910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97" y="1563543"/>
            <a:ext cx="5727107" cy="6516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8097" y="2215150"/>
            <a:ext cx="5727107" cy="40244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84497" y="1563543"/>
            <a:ext cx="5729357" cy="6516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84497" y="2215150"/>
            <a:ext cx="5729357" cy="40244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C3A18-F480-480E-AE05-CB5EDA347A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958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4EAF6-73BA-4BDC-9AC6-4E6A914FED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75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9D29E-39BF-4A93-B752-AB2B9A3D152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340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54DA-516E-4EF3-B3F1-473152968EE9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3364-1D2E-416B-B35E-F72FEF28B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125" y="278121"/>
            <a:ext cx="4264388" cy="11835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67758" y="278109"/>
            <a:ext cx="7246083" cy="59615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8125" y="1461689"/>
            <a:ext cx="4264388" cy="477793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CB181-C9CD-4843-905E-B59DEBF42D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133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0630" y="4889502"/>
            <a:ext cx="7777163" cy="57723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0630" y="624123"/>
            <a:ext cx="7777163" cy="4191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0630" y="5466735"/>
            <a:ext cx="7777163" cy="81976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C6F3C-1D38-4CE0-965C-4B72DEDC9C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3158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39A8C-B247-4567-9EC9-D3F73FB747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8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97406" y="279737"/>
            <a:ext cx="2916436" cy="59598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8097" y="279737"/>
            <a:ext cx="8533276" cy="59598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B0778-4C46-4552-8C7F-2D01A696D3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3388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48097" y="118047"/>
            <a:ext cx="11665745" cy="612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CA490-0292-4AF8-8B6A-99584F9268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37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904" y="4488524"/>
            <a:ext cx="11017648" cy="138729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3904" y="2960554"/>
            <a:ext cx="11017648" cy="152796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54DA-516E-4EF3-B3F1-473152968EE9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3364-1D2E-416B-B35E-F72FEF28B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8097" y="1629847"/>
            <a:ext cx="5724856" cy="46097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88986" y="1629847"/>
            <a:ext cx="5724856" cy="46097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54DA-516E-4EF3-B3F1-473152968EE9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3364-1D2E-416B-B35E-F72FEF28B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97" y="1563543"/>
            <a:ext cx="5727107" cy="6516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8097" y="2215150"/>
            <a:ext cx="5727107" cy="40244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84497" y="1563543"/>
            <a:ext cx="5729357" cy="6516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84497" y="2215150"/>
            <a:ext cx="5729357" cy="40244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54DA-516E-4EF3-B3F1-473152968EE9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3364-1D2E-416B-B35E-F72FEF28B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54DA-516E-4EF3-B3F1-473152968EE9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3364-1D2E-416B-B35E-F72FEF28B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54DA-516E-4EF3-B3F1-473152968EE9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3364-1D2E-416B-B35E-F72FEF28B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125" y="278121"/>
            <a:ext cx="4264388" cy="11835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67758" y="278109"/>
            <a:ext cx="7246083" cy="59615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8125" y="1461689"/>
            <a:ext cx="4264388" cy="477793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54DA-516E-4EF3-B3F1-473152968EE9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3364-1D2E-416B-B35E-F72FEF28B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0630" y="4889502"/>
            <a:ext cx="7777163" cy="57723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0630" y="624123"/>
            <a:ext cx="7777163" cy="419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0630" y="5466735"/>
            <a:ext cx="7777163" cy="81976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54DA-516E-4EF3-B3F1-473152968EE9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3364-1D2E-416B-B35E-F72FEF28B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DC5">
            <a:alpha val="4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97" y="279738"/>
            <a:ext cx="11665745" cy="1164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97" y="1629847"/>
            <a:ext cx="11665745" cy="4609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8097" y="6474075"/>
            <a:ext cx="3024453" cy="371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054DA-516E-4EF3-B3F1-473152968EE9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428663" y="6474075"/>
            <a:ext cx="4104614" cy="371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89389" y="6474075"/>
            <a:ext cx="3024453" cy="371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93364-1D2E-416B-B35E-F72FEF28B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DC5">
            <a:alpha val="4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Shablon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61938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 bwMode="auto">
          <a:xfrm>
            <a:off x="3215732" y="118034"/>
            <a:ext cx="8164220" cy="51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648097" y="1629847"/>
            <a:ext cx="11665745" cy="460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8097" y="6474075"/>
            <a:ext cx="3024453" cy="371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428663" y="6474075"/>
            <a:ext cx="4104614" cy="3718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89389" y="6474075"/>
            <a:ext cx="3024453" cy="371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317D4A-BD15-49E1-8C79-067D9A6C72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95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2400" b="1" kern="1200" dirty="0">
          <a:solidFill>
            <a:srgbClr val="00449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21129" y="4716636"/>
            <a:ext cx="4771681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С.Н. Забродина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– главный бухгалтер отдела централизованной бухгалтерии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Астраханской области</a:t>
            </a:r>
          </a:p>
          <a:p>
            <a:endParaRPr lang="ru-RU" sz="15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7581" y="6274828"/>
            <a:ext cx="20229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21.11.2017</a:t>
            </a:r>
            <a:endParaRPr lang="ru-RU" sz="15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723" y="1188244"/>
            <a:ext cx="11840566" cy="369332"/>
          </a:xfrm>
          <a:prstGeom prst="rect">
            <a:avLst/>
          </a:prstGeom>
          <a:noFill/>
          <a:ln w="15875" cap="rnd" cmpd="tri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98" y="6593966"/>
            <a:ext cx="12961938" cy="396156"/>
          </a:xfrm>
          <a:prstGeom prst="rect">
            <a:avLst/>
          </a:prstGeom>
          <a:solidFill>
            <a:srgbClr val="E5F0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ufk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5@roskazna.ru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ZabrodinaSN.FSFK\Desktop\ZABRODINA\Мои документы\zabrodina\Новосибирск\Рисунки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65" y="1188244"/>
            <a:ext cx="4524375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96793" y="1161981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формирования участниками бюджетного процесса бюджетной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(бухгалтерской) отчетности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01.10.2017 в подсистеме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и отчетность»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интегрированной информационной системы управления общественными финансами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«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БЮДЖЕТ»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55122" y="230535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Федерального казначейства по Астраханской области 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78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84425" y="1044228"/>
            <a:ext cx="10081120" cy="576064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  АНКЕТИРОВАНИЯ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98" y="6593966"/>
            <a:ext cx="12961938" cy="396156"/>
          </a:xfrm>
          <a:prstGeom prst="rect">
            <a:avLst/>
          </a:prstGeom>
          <a:solidFill>
            <a:srgbClr val="E5F0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ufk25@roskazna.ru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5122" y="230535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Федерального казначейства по Астраханской области 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218" name="Picture 2" descr="E:\Белые человечки\галоч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5" y="1044228"/>
            <a:ext cx="2632030" cy="279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E:\Белые человечки\о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433" y="3435712"/>
            <a:ext cx="2304505" cy="317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3"/>
          <p:cNvSpPr txBox="1">
            <a:spLocks/>
          </p:cNvSpPr>
          <p:nvPr/>
        </p:nvSpPr>
        <p:spPr bwMode="auto">
          <a:xfrm>
            <a:off x="1788207" y="1548284"/>
            <a:ext cx="1008112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ответов на 3 и 4 вопросы Раздела 1.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4909031"/>
              </p:ext>
            </p:extLst>
          </p:nvPr>
        </p:nvGraphicFramePr>
        <p:xfrm>
          <a:off x="6235051" y="2268364"/>
          <a:ext cx="457200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6629270"/>
              </p:ext>
            </p:extLst>
          </p:nvPr>
        </p:nvGraphicFramePr>
        <p:xfrm>
          <a:off x="936353" y="3834308"/>
          <a:ext cx="482453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337610" y="2052340"/>
            <a:ext cx="9649072" cy="646331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ru-RU" dirty="0"/>
              <a:t>3. Каким </a:t>
            </a:r>
            <a:r>
              <a:rPr lang="ru-RU" dirty="0" smtClean="0"/>
              <a:t>способом </a:t>
            </a:r>
            <a:r>
              <a:rPr lang="ru-RU" dirty="0"/>
              <a:t>Вы хотели бы узнавать о новых возможностях подсистемы "Учет и отчетность" </a:t>
            </a:r>
            <a:r>
              <a:rPr lang="ru-RU" dirty="0" smtClean="0"/>
              <a:t>ГИИС "Электронный </a:t>
            </a:r>
            <a:r>
              <a:rPr lang="ru-RU" dirty="0"/>
              <a:t>бюджет"?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4266" y="3550255"/>
            <a:ext cx="6120680" cy="923330"/>
          </a:xfrm>
          <a:prstGeom prst="rect">
            <a:avLst/>
          </a:prstGeom>
          <a:solidFill>
            <a:srgbClr val="CCFFCC">
              <a:alpha val="52941"/>
            </a:srgbClr>
          </a:solidFill>
        </p:spPr>
        <p:txBody>
          <a:bodyPr wrap="square">
            <a:spAutoFit/>
          </a:bodyPr>
          <a:lstStyle/>
          <a:p>
            <a:r>
              <a:rPr lang="ru-RU" dirty="0"/>
              <a:t>4. Как часто Вы пользуетесь информацией, размещенной на официальном сайте территориального органа Федерального казначейства в сети "Интернет"?</a:t>
            </a:r>
          </a:p>
        </p:txBody>
      </p:sp>
    </p:spTree>
    <p:extLst>
      <p:ext uri="{BB962C8B-B14F-4D97-AF65-F5344CB8AC3E}">
        <p14:creationId xmlns:p14="http://schemas.microsoft.com/office/powerpoint/2010/main" val="178304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84425" y="1044228"/>
            <a:ext cx="10081120" cy="576064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  АНКЕТИРОВАНИЯ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98" y="6593966"/>
            <a:ext cx="12961938" cy="396156"/>
          </a:xfrm>
          <a:prstGeom prst="rect">
            <a:avLst/>
          </a:prstGeom>
          <a:solidFill>
            <a:srgbClr val="E5F0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ufk25@roskazna.ru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5122" y="230535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Федерального казначейства по Астраханской области 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218" name="Picture 2" descr="E:\Белые человечки\галоч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5" y="1044228"/>
            <a:ext cx="2632030" cy="279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E:\Белые человечки\о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433" y="3435712"/>
            <a:ext cx="2304505" cy="317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3"/>
          <p:cNvSpPr txBox="1">
            <a:spLocks/>
          </p:cNvSpPr>
          <p:nvPr/>
        </p:nvSpPr>
        <p:spPr bwMode="auto">
          <a:xfrm>
            <a:off x="1788207" y="1548284"/>
            <a:ext cx="1008112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ответов на 5 и 6 вопросы Раздела 1.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4266" y="3550255"/>
            <a:ext cx="6120680" cy="1477328"/>
          </a:xfrm>
          <a:prstGeom prst="rect">
            <a:avLst/>
          </a:prstGeom>
          <a:solidFill>
            <a:srgbClr val="CCFFCC">
              <a:alpha val="52941"/>
            </a:srgb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6</a:t>
            </a:r>
            <a:r>
              <a:rPr lang="ru-RU" dirty="0"/>
              <a:t>. С какими сложностями, актуальными в настоящее время, Вам пришлось столкнуться при формировании и представлении бюджетной (бухгалтерской) отчетности в подсистеме "Учет и отчетность" ГИИС "Электронный бюджет"?</a:t>
            </a: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2284222"/>
              </p:ext>
            </p:extLst>
          </p:nvPr>
        </p:nvGraphicFramePr>
        <p:xfrm>
          <a:off x="6229411" y="237550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337610" y="2052340"/>
            <a:ext cx="9649072" cy="646331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5. Насколько </a:t>
            </a:r>
            <a:r>
              <a:rPr lang="ru-RU" dirty="0"/>
              <a:t>Вы удовлетворены наполненностью информативностью официального сайта территориального органа Федерального казначейства в сети "Интернет" </a:t>
            </a: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9786066"/>
              </p:ext>
            </p:extLst>
          </p:nvPr>
        </p:nvGraphicFramePr>
        <p:xfrm>
          <a:off x="1440409" y="4716636"/>
          <a:ext cx="4752528" cy="1892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6194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84425" y="1044228"/>
            <a:ext cx="10081120" cy="576064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  АНКЕТИРОВАНИЯ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98" y="6593966"/>
            <a:ext cx="12961938" cy="396156"/>
          </a:xfrm>
          <a:prstGeom prst="rect">
            <a:avLst/>
          </a:prstGeom>
          <a:solidFill>
            <a:srgbClr val="E5F0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ufk25@roskazna.ru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5122" y="230535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Федерального казначейства по Астраханской области 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218" name="Picture 2" descr="E:\Белые человечки\галоч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5" y="1260252"/>
            <a:ext cx="2632030" cy="257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E:\Белые человечки\о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450" y="4011920"/>
            <a:ext cx="2160488" cy="258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3"/>
          <p:cNvSpPr txBox="1">
            <a:spLocks/>
          </p:cNvSpPr>
          <p:nvPr/>
        </p:nvSpPr>
        <p:spPr bwMode="auto">
          <a:xfrm>
            <a:off x="1788207" y="1548284"/>
            <a:ext cx="1008112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ответов на вопросы Раздела 2.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2798920"/>
              </p:ext>
            </p:extLst>
          </p:nvPr>
        </p:nvGraphicFramePr>
        <p:xfrm>
          <a:off x="2088480" y="2091224"/>
          <a:ext cx="8712969" cy="4502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680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75299" y="257279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Спасибо за внимание!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01253" y="6650672"/>
            <a:ext cx="714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98" y="6593966"/>
            <a:ext cx="12961938" cy="396156"/>
          </a:xfrm>
          <a:prstGeom prst="rect">
            <a:avLst/>
          </a:prstGeom>
          <a:solidFill>
            <a:srgbClr val="E5F0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ufk25@roskazna.ru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122" y="230535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Федерального казначейства по Астраханской области 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54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679" y="1143817"/>
            <a:ext cx="11023975" cy="936104"/>
          </a:xfrm>
        </p:spPr>
        <p:txBody>
          <a:bodyPr/>
          <a:lstStyle/>
          <a:p>
            <a:pPr algn="ctr" fontAlgn="b"/>
            <a:r>
              <a:rPr lang="ru-RU" sz="3600" dirty="0">
                <a:solidFill>
                  <a:schemeClr val="accent6"/>
                </a:solidFill>
              </a:rPr>
              <a:t>Структура субъектов мониторинга бюджетной (бухгалтерской) </a:t>
            </a:r>
            <a:r>
              <a:rPr lang="ru-RU" sz="3600" dirty="0" smtClean="0">
                <a:solidFill>
                  <a:schemeClr val="accent6"/>
                </a:solidFill>
              </a:rPr>
              <a:t>отчетности</a:t>
            </a:r>
            <a:endParaRPr lang="ru-RU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98" y="6593966"/>
            <a:ext cx="12961938" cy="396156"/>
          </a:xfrm>
          <a:prstGeom prst="rect">
            <a:avLst/>
          </a:prstGeom>
          <a:solidFill>
            <a:srgbClr val="E5F0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ufk25@roskazna.ru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8401" y="2079921"/>
            <a:ext cx="9795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Субъекты отчетности                                                Структура  отчетности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3112518"/>
              </p:ext>
            </p:extLst>
          </p:nvPr>
        </p:nvGraphicFramePr>
        <p:xfrm>
          <a:off x="7561089" y="3204468"/>
          <a:ext cx="5080585" cy="3088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4555869"/>
              </p:ext>
            </p:extLst>
          </p:nvPr>
        </p:nvGraphicFramePr>
        <p:xfrm>
          <a:off x="720329" y="2975063"/>
          <a:ext cx="6047261" cy="3461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555122" y="230535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Федерального казначейства по Астраханской области 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4425" y="2412380"/>
            <a:ext cx="2444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Всего 12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0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организаций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73057" y="2412380"/>
            <a:ext cx="352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Всего 140 комплектов отчетности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" y="2781712"/>
            <a:ext cx="6613817" cy="3812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90" y="2781712"/>
            <a:ext cx="5978075" cy="3812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01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4585" y="1188244"/>
            <a:ext cx="9623141" cy="936104"/>
          </a:xfrm>
        </p:spPr>
        <p:txBody>
          <a:bodyPr/>
          <a:lstStyle/>
          <a:p>
            <a:pPr algn="ctr" fontAlgn="b"/>
            <a:r>
              <a:rPr lang="ru-RU" sz="3600" dirty="0" smtClean="0">
                <a:solidFill>
                  <a:schemeClr val="accent6"/>
                </a:solidFill>
              </a:rPr>
              <a:t>Своевременность представляемой                               бюджетной </a:t>
            </a:r>
            <a:r>
              <a:rPr lang="ru-RU" sz="3600" dirty="0">
                <a:solidFill>
                  <a:schemeClr val="accent6"/>
                </a:solidFill>
              </a:rPr>
              <a:t>(бухгалтерской) отчетности </a:t>
            </a:r>
            <a:endParaRPr lang="ru-RU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98" y="6593966"/>
            <a:ext cx="12961938" cy="396156"/>
          </a:xfrm>
          <a:prstGeom prst="rect">
            <a:avLst/>
          </a:prstGeom>
          <a:solidFill>
            <a:srgbClr val="E5F0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ufk25@roskazna.ru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122" y="230535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Федерального казначейства по Астраханской области 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4078056"/>
              </p:ext>
            </p:extLst>
          </p:nvPr>
        </p:nvGraphicFramePr>
        <p:xfrm>
          <a:off x="2664545" y="2165112"/>
          <a:ext cx="9505056" cy="4397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65" y="1332260"/>
            <a:ext cx="3213100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03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690" y="1188244"/>
            <a:ext cx="9263101" cy="936104"/>
          </a:xfrm>
        </p:spPr>
        <p:txBody>
          <a:bodyPr/>
          <a:lstStyle/>
          <a:p>
            <a:pPr algn="ctr" fontAlgn="b"/>
            <a:r>
              <a:rPr lang="ru-RU" sz="3600" dirty="0" smtClean="0">
                <a:solidFill>
                  <a:schemeClr val="accent6"/>
                </a:solidFill>
              </a:rPr>
              <a:t>Анализ полноты представляемой                               бюджетной </a:t>
            </a:r>
            <a:r>
              <a:rPr lang="ru-RU" sz="3600" dirty="0">
                <a:solidFill>
                  <a:schemeClr val="accent6"/>
                </a:solidFill>
              </a:rPr>
              <a:t>(бухгалтерской) отчетности </a:t>
            </a:r>
            <a:endParaRPr lang="ru-RU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98" y="6593966"/>
            <a:ext cx="12961938" cy="396156"/>
          </a:xfrm>
          <a:prstGeom prst="rect">
            <a:avLst/>
          </a:prstGeom>
          <a:solidFill>
            <a:srgbClr val="E5F0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ufk25@roskazna.ru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122" y="230535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Федерального казначейства по Астраханской области 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6190446"/>
              </p:ext>
            </p:extLst>
          </p:nvPr>
        </p:nvGraphicFramePr>
        <p:xfrm>
          <a:off x="2303094" y="2281208"/>
          <a:ext cx="8928991" cy="4325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9" y="3348484"/>
            <a:ext cx="2736303" cy="314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401" y="1044228"/>
            <a:ext cx="2448272" cy="326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56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6039" y="1116236"/>
            <a:ext cx="9263101" cy="727440"/>
          </a:xfrm>
        </p:spPr>
        <p:txBody>
          <a:bodyPr/>
          <a:lstStyle/>
          <a:p>
            <a:pPr algn="ctr" fontAlgn="b"/>
            <a:r>
              <a:rPr lang="ru-RU" sz="3600" dirty="0" smtClean="0">
                <a:solidFill>
                  <a:schemeClr val="accent6"/>
                </a:solidFill>
              </a:rPr>
              <a:t>Ошибки, выявленные в ходе мониторинга </a:t>
            </a:r>
            <a:endParaRPr lang="ru-RU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98" y="6593966"/>
            <a:ext cx="12961938" cy="396156"/>
          </a:xfrm>
          <a:prstGeom prst="rect">
            <a:avLst/>
          </a:prstGeom>
          <a:solidFill>
            <a:srgbClr val="E5F0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ufk25@roskazna.ru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122" y="230535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Федерального казначейства по Астраханской области 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979554" y="1699660"/>
            <a:ext cx="10203081" cy="71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 fontAlgn="b"/>
            <a:r>
              <a:rPr lang="ru-RU" sz="2800" dirty="0">
                <a:solidFill>
                  <a:schemeClr val="accent6"/>
                </a:solidFill>
              </a:rPr>
              <a:t>Сведения об арифметических и логических </a:t>
            </a:r>
            <a:r>
              <a:rPr lang="ru-RU" sz="2800" dirty="0" smtClean="0">
                <a:solidFill>
                  <a:schemeClr val="accent6"/>
                </a:solidFill>
              </a:rPr>
              <a:t>ошибках</a:t>
            </a: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579147" y="2412380"/>
            <a:ext cx="11601935" cy="71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 fontAlgn="b"/>
            <a:r>
              <a:rPr lang="ru-RU" sz="2800" i="1" dirty="0" smtClean="0">
                <a:solidFill>
                  <a:srgbClr val="002060"/>
                </a:solidFill>
                <a:latin typeface="+mn-lt"/>
              </a:rPr>
              <a:t>Структура ошибок в разрезе</a:t>
            </a:r>
          </a:p>
          <a:p>
            <a:pPr algn="ctr" fontAlgn="b"/>
            <a:r>
              <a:rPr lang="ru-RU" sz="2800" i="1" dirty="0" smtClean="0">
                <a:solidFill>
                  <a:srgbClr val="002060"/>
                </a:solidFill>
                <a:latin typeface="+mn-lt"/>
              </a:rPr>
              <a:t>форм отчетности                                                        Инструкций </a:t>
            </a:r>
            <a:endParaRPr lang="ru-RU" sz="2800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14" y="3253002"/>
            <a:ext cx="5544615" cy="333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500" y="3253001"/>
            <a:ext cx="5546027" cy="333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31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6039" y="828204"/>
            <a:ext cx="9263101" cy="727440"/>
          </a:xfrm>
        </p:spPr>
        <p:txBody>
          <a:bodyPr/>
          <a:lstStyle/>
          <a:p>
            <a:pPr algn="ctr" fontAlgn="b"/>
            <a:r>
              <a:rPr lang="ru-RU" sz="3600" dirty="0" smtClean="0">
                <a:solidFill>
                  <a:schemeClr val="accent6"/>
                </a:solidFill>
              </a:rPr>
              <a:t>Ошибки, выявленные в ходе мониторинга </a:t>
            </a:r>
            <a:endParaRPr lang="ru-RU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98" y="6593966"/>
            <a:ext cx="12961938" cy="396156"/>
          </a:xfrm>
          <a:prstGeom prst="rect">
            <a:avLst/>
          </a:prstGeom>
          <a:solidFill>
            <a:srgbClr val="E5F0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ufk25@roskazna.ru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122" y="230535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Федерального казначейства по Астраханской области 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720328" y="1343300"/>
            <a:ext cx="11881321" cy="71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 fontAlgn="b"/>
            <a:r>
              <a:rPr lang="ru-RU" dirty="0">
                <a:solidFill>
                  <a:schemeClr val="accent6"/>
                </a:solidFill>
              </a:rPr>
              <a:t> Сведения о невыполнении обязательных требований </a:t>
            </a:r>
            <a:r>
              <a:rPr lang="ru-RU" dirty="0" smtClean="0">
                <a:solidFill>
                  <a:schemeClr val="accent6"/>
                </a:solidFill>
              </a:rPr>
              <a:t>                                                                             по </a:t>
            </a:r>
            <a:r>
              <a:rPr lang="ru-RU" dirty="0">
                <a:solidFill>
                  <a:schemeClr val="accent6"/>
                </a:solidFill>
              </a:rPr>
              <a:t>раскрытию </a:t>
            </a:r>
            <a:r>
              <a:rPr lang="ru-RU" dirty="0" smtClean="0">
                <a:solidFill>
                  <a:schemeClr val="accent6"/>
                </a:solidFill>
              </a:rPr>
              <a:t>информации в </a:t>
            </a:r>
            <a:r>
              <a:rPr lang="ru-RU" dirty="0">
                <a:solidFill>
                  <a:schemeClr val="accent6"/>
                </a:solidFill>
              </a:rPr>
              <a:t>пояснительной записке</a:t>
            </a:r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8117779"/>
              </p:ext>
            </p:extLst>
          </p:nvPr>
        </p:nvGraphicFramePr>
        <p:xfrm>
          <a:off x="1368401" y="2196356"/>
          <a:ext cx="10369152" cy="4397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77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698" y="6593966"/>
            <a:ext cx="12961938" cy="396156"/>
          </a:xfrm>
          <a:prstGeom prst="rect">
            <a:avLst/>
          </a:prstGeom>
          <a:solidFill>
            <a:srgbClr val="E5F0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 err="1" smtClean="0">
                <a:solidFill>
                  <a:schemeClr val="tx1"/>
                </a:solidFill>
              </a:rPr>
              <a:t>ufk</a:t>
            </a:r>
            <a:r>
              <a:rPr lang="ru-RU" sz="1400" dirty="0" smtClean="0">
                <a:solidFill>
                  <a:schemeClr val="tx1"/>
                </a:solidFill>
              </a:rPr>
              <a:t>2</a:t>
            </a:r>
            <a:r>
              <a:rPr lang="en-US" sz="1400" dirty="0" smtClean="0">
                <a:solidFill>
                  <a:schemeClr val="tx1"/>
                </a:solidFill>
              </a:rPr>
              <a:t>5@roskazna.ru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122" y="230535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Федерального казначейства по Астраханской области 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32" y="2628404"/>
            <a:ext cx="2548423" cy="29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505" y="1119744"/>
            <a:ext cx="10584626" cy="5579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45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84425" y="1044228"/>
            <a:ext cx="10081120" cy="576064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98" y="6593966"/>
            <a:ext cx="12961938" cy="396156"/>
          </a:xfrm>
          <a:prstGeom prst="rect">
            <a:avLst/>
          </a:prstGeom>
          <a:solidFill>
            <a:srgbClr val="E5F0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ufk25@roskazna.ru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842" y="1620292"/>
            <a:ext cx="11982759" cy="4493538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600" i="1" dirty="0" smtClean="0">
                <a:solidFill>
                  <a:schemeClr val="accent5">
                    <a:lumMod val="50000"/>
                  </a:schemeClr>
                </a:solidFill>
              </a:rPr>
              <a:t>В </a:t>
            </a:r>
            <a:r>
              <a:rPr lang="ru-RU" sz="2600" i="1" dirty="0">
                <a:solidFill>
                  <a:schemeClr val="accent5">
                    <a:lumMod val="50000"/>
                  </a:schemeClr>
                </a:solidFill>
              </a:rPr>
              <a:t>случае ликвидации, присоединения, изменения подчиненности </a:t>
            </a:r>
            <a:r>
              <a:rPr lang="ru-RU" sz="2600" i="1" dirty="0" smtClean="0">
                <a:solidFill>
                  <a:schemeClr val="accent5">
                    <a:lumMod val="50000"/>
                  </a:schemeClr>
                </a:solidFill>
              </a:rPr>
              <a:t>                      субъекта </a:t>
            </a:r>
            <a:r>
              <a:rPr lang="ru-RU" sz="2600" i="1" dirty="0">
                <a:solidFill>
                  <a:schemeClr val="accent5">
                    <a:lumMod val="50000"/>
                  </a:schemeClr>
                </a:solidFill>
              </a:rPr>
              <a:t>отчетности кто является инициатором внесения </a:t>
            </a:r>
            <a:r>
              <a:rPr lang="ru-RU" sz="2600" i="1" dirty="0" smtClean="0">
                <a:solidFill>
                  <a:schemeClr val="accent5">
                    <a:lumMod val="50000"/>
                  </a:schemeClr>
                </a:solidFill>
              </a:rPr>
              <a:t>                      изменений </a:t>
            </a:r>
            <a:r>
              <a:rPr lang="ru-RU" sz="2600" i="1" dirty="0">
                <a:solidFill>
                  <a:schemeClr val="accent5">
                    <a:lumMod val="50000"/>
                  </a:schemeClr>
                </a:solidFill>
              </a:rPr>
              <a:t>связанных с реорганизационными мероприятиями </a:t>
            </a:r>
            <a:r>
              <a:rPr lang="ru-RU" sz="2600" i="1" dirty="0" smtClean="0">
                <a:solidFill>
                  <a:schemeClr val="accent5">
                    <a:lumMod val="50000"/>
                  </a:schemeClr>
                </a:solidFill>
              </a:rPr>
              <a:t>                    в </a:t>
            </a:r>
            <a:r>
              <a:rPr lang="ru-RU" sz="2600" i="1" dirty="0">
                <a:solidFill>
                  <a:schemeClr val="accent5">
                    <a:lumMod val="50000"/>
                  </a:schemeClr>
                </a:solidFill>
              </a:rPr>
              <a:t>справочник организаций, субъектов отчетности, ТОФК или ГРБС</a:t>
            </a:r>
            <a:r>
              <a:rPr lang="ru-RU" sz="2600" i="1" dirty="0" smtClean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  <a:p>
            <a:pPr marL="514350" indent="-514350">
              <a:buAutoNum type="arabicPeriod"/>
            </a:pPr>
            <a:r>
              <a:rPr lang="ru-RU" sz="2600" i="1" dirty="0">
                <a:solidFill>
                  <a:schemeClr val="accent5">
                    <a:lumMod val="50000"/>
                  </a:schemeClr>
                </a:solidFill>
              </a:rPr>
              <a:t> Как проводить мониторинг в отношение </a:t>
            </a:r>
            <a:r>
              <a:rPr lang="ru-RU" sz="2600" i="1" dirty="0" smtClean="0">
                <a:solidFill>
                  <a:schemeClr val="accent5">
                    <a:lumMod val="50000"/>
                  </a:schemeClr>
                </a:solidFill>
              </a:rPr>
              <a:t>субъекта, представившего отчетность не в полном объеме , т.к. субъект обслуживается в закрытом контуре и  </a:t>
            </a:r>
            <a:r>
              <a:rPr lang="ru-RU" sz="2600" i="1" dirty="0">
                <a:solidFill>
                  <a:schemeClr val="accent5">
                    <a:lumMod val="50000"/>
                  </a:schemeClr>
                </a:solidFill>
              </a:rPr>
              <a:t>проведенный анализа информации о показателях представленной отчетности не является объективным</a:t>
            </a:r>
            <a:r>
              <a:rPr lang="ru-RU" sz="2600" i="1" dirty="0" smtClean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  <a:p>
            <a:pPr marL="514350" indent="-514350">
              <a:buAutoNum type="arabicPeriod"/>
            </a:pPr>
            <a:r>
              <a:rPr lang="ru-RU" sz="2600" i="1" dirty="0" smtClean="0">
                <a:solidFill>
                  <a:schemeClr val="accent5">
                    <a:lumMod val="50000"/>
                  </a:schemeClr>
                </a:solidFill>
              </a:rPr>
              <a:t>В каком </a:t>
            </a:r>
            <a:r>
              <a:rPr lang="ru-RU" sz="2600" i="1" dirty="0">
                <a:solidFill>
                  <a:schemeClr val="accent5">
                    <a:lumMod val="50000"/>
                  </a:schemeClr>
                </a:solidFill>
              </a:rPr>
              <a:t>из разделов </a:t>
            </a:r>
            <a:r>
              <a:rPr lang="ru-RU" sz="2600" i="1" dirty="0" smtClean="0">
                <a:solidFill>
                  <a:schemeClr val="accent5">
                    <a:lumMod val="50000"/>
                  </a:schemeClr>
                </a:solidFill>
              </a:rPr>
              <a:t>Сведений </a:t>
            </a:r>
            <a:r>
              <a:rPr lang="ru-RU" sz="2600" i="1" dirty="0">
                <a:solidFill>
                  <a:schemeClr val="accent5">
                    <a:lumMod val="50000"/>
                  </a:schemeClr>
                </a:solidFill>
              </a:rPr>
              <a:t>о результатах мониторинга 2 или 4 необходимо отразить </a:t>
            </a:r>
            <a:r>
              <a:rPr lang="ru-RU" sz="2600" i="1" dirty="0" smtClean="0">
                <a:solidFill>
                  <a:schemeClr val="accent5">
                    <a:lumMod val="50000"/>
                  </a:schemeClr>
                </a:solidFill>
              </a:rPr>
              <a:t>- отсутствие пояснений в </a:t>
            </a:r>
            <a:r>
              <a:rPr lang="ru-RU" sz="2600" i="1" dirty="0">
                <a:solidFill>
                  <a:schemeClr val="accent5">
                    <a:lumMod val="50000"/>
                  </a:schemeClr>
                </a:solidFill>
              </a:rPr>
              <a:t>ф. 0503160 (760)? </a:t>
            </a:r>
            <a:r>
              <a:rPr lang="ru-RU" sz="2600" i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Или </a:t>
            </a:r>
            <a:r>
              <a:rPr lang="ru-RU" sz="2600" i="1" dirty="0">
                <a:solidFill>
                  <a:schemeClr val="accent5">
                    <a:lumMod val="50000"/>
                  </a:schemeClr>
                </a:solidFill>
              </a:rPr>
              <a:t>необходимо отразить в двух разделах?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55122" y="230535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Федерального казначейства по Астраханской области 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433" y="1044228"/>
            <a:ext cx="230450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74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84425" y="1044228"/>
            <a:ext cx="10081120" cy="576064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  АНКЕТИРОВАНИЯ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98" y="6593966"/>
            <a:ext cx="12961938" cy="396156"/>
          </a:xfrm>
          <a:prstGeom prst="rect">
            <a:avLst/>
          </a:prstGeom>
          <a:solidFill>
            <a:srgbClr val="E5F0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ufk25@roskazna.ru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5122" y="230535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Федерального казначейства по Астраханской области 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218" name="Picture 2" descr="E:\Белые человечки\галоч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5" y="1260252"/>
            <a:ext cx="2632030" cy="257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E:\Белые человечки\о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450" y="4011920"/>
            <a:ext cx="2160488" cy="258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0540750"/>
              </p:ext>
            </p:extLst>
          </p:nvPr>
        </p:nvGraphicFramePr>
        <p:xfrm>
          <a:off x="2088481" y="2124348"/>
          <a:ext cx="8712970" cy="4479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Заголовок 3"/>
          <p:cNvSpPr txBox="1">
            <a:spLocks/>
          </p:cNvSpPr>
          <p:nvPr/>
        </p:nvSpPr>
        <p:spPr bwMode="auto">
          <a:xfrm>
            <a:off x="1788207" y="1548284"/>
            <a:ext cx="1008112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ответов на 1 и 2 вопросы Раздела 1.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17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1" width="525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5952D05-F32F-4F66-909A-EE5352426989}">
  <we:reference id="wa104198733" version="1.0.0.7" store="ru-RU" storeType="OMEX"/>
  <we:alternateReferences>
    <we:reference id="WA104198733" version="1.0.0.7" store="WA10419873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25014</TotalTime>
  <Words>469</Words>
  <Application>Microsoft Office PowerPoint</Application>
  <PresentationFormat>Произвольный</PresentationFormat>
  <Paragraphs>69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Специальное оформление</vt:lpstr>
      <vt:lpstr>Тема Office</vt:lpstr>
      <vt:lpstr>Презентация PowerPoint</vt:lpstr>
      <vt:lpstr>Структура субъектов мониторинга бюджетной (бухгалтерской) отчетности</vt:lpstr>
      <vt:lpstr>Своевременность представляемой                               бюджетной (бухгалтерской) отчетности </vt:lpstr>
      <vt:lpstr>Анализ полноты представляемой                               бюджетной (бухгалтерской) отчетности </vt:lpstr>
      <vt:lpstr>Ошибки, выявленные в ходе мониторинга </vt:lpstr>
      <vt:lpstr>Ошибки, выявленные в ходе мониторинга </vt:lpstr>
      <vt:lpstr>Презентация PowerPoint</vt:lpstr>
      <vt:lpstr>ВОПРОСЫ</vt:lpstr>
      <vt:lpstr>ИТОГИ   АНКЕТИРОВАНИЯ</vt:lpstr>
      <vt:lpstr>ИТОГИ   АНКЕТИРОВАНИЯ</vt:lpstr>
      <vt:lpstr>ИТОГИ   АНКЕТИРОВАНИЯ</vt:lpstr>
      <vt:lpstr>ИТОГИ   АНКЕТИРОВАНИЯ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bc_user</dc:creator>
  <cp:lastModifiedBy>Забродина Светлана Николаевна</cp:lastModifiedBy>
  <cp:revision>1995</cp:revision>
  <cp:lastPrinted>2017-11-20T12:14:43Z</cp:lastPrinted>
  <dcterms:created xsi:type="dcterms:W3CDTF">2014-10-03T18:46:21Z</dcterms:created>
  <dcterms:modified xsi:type="dcterms:W3CDTF">2017-11-20T13:26:30Z</dcterms:modified>
</cp:coreProperties>
</file>