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466" r:id="rId2"/>
    <p:sldId id="599" r:id="rId3"/>
    <p:sldId id="601" r:id="rId4"/>
    <p:sldId id="605" r:id="rId5"/>
    <p:sldId id="582" r:id="rId6"/>
    <p:sldId id="606" r:id="rId7"/>
    <p:sldId id="584" r:id="rId8"/>
    <p:sldId id="585" r:id="rId9"/>
    <p:sldId id="586" r:id="rId10"/>
    <p:sldId id="589" r:id="rId11"/>
    <p:sldId id="555" r:id="rId12"/>
    <p:sldId id="583" r:id="rId13"/>
    <p:sldId id="591" r:id="rId14"/>
    <p:sldId id="607" r:id="rId15"/>
    <p:sldId id="590" r:id="rId16"/>
    <p:sldId id="592" r:id="rId17"/>
    <p:sldId id="593" r:id="rId18"/>
    <p:sldId id="577" r:id="rId19"/>
    <p:sldId id="596" r:id="rId20"/>
    <p:sldId id="597" r:id="rId21"/>
    <p:sldId id="598" r:id="rId22"/>
    <p:sldId id="461" r:id="rId23"/>
  </p:sldIdLst>
  <p:sldSz cx="12192000" cy="6858000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BFF4"/>
    <a:srgbClr val="FFC3D5"/>
    <a:srgbClr val="FBA6C1"/>
    <a:srgbClr val="F9978E"/>
    <a:srgbClr val="FBBAC1"/>
    <a:srgbClr val="9BABED"/>
    <a:srgbClr val="FF8181"/>
    <a:srgbClr val="CCFFFF"/>
    <a:srgbClr val="EAEAEA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27" autoAdjust="0"/>
    <p:restoredTop sz="96914" autoAdjust="0"/>
  </p:normalViewPr>
  <p:slideViewPr>
    <p:cSldViewPr snapToGrid="0">
      <p:cViewPr>
        <p:scale>
          <a:sx n="100" d="100"/>
          <a:sy n="100" d="100"/>
        </p:scale>
        <p:origin x="-1050" y="-360"/>
      </p:cViewPr>
      <p:guideLst>
        <p:guide orient="horz" pos="4259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4BA734B-FAC0-46BC-80F9-E7661BB2AE94}" type="datetimeFigureOut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fld id="{554C9139-BBC6-40C5-8B20-57C3C61EC0A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43465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8E6D0C69-D162-4FE9-A3D6-099E8C56B979}" type="datetimeFigureOut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6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99EEF8CD-677E-43FF-B347-82C2A683339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3058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9163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9163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9163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9163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8B31EDCE-2FC2-48DE-93F5-78BFC5B3C2AF}" type="slidenum">
              <a:rPr lang="ru-RU" altLang="ru-RU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ru-RU" alt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1CDE3-1C5D-40EF-AD86-C59F4683A3D6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62CD4-50CF-4FA6-9880-CB3F7C85A95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70120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12183-51FE-439D-B91E-ECBD2255602C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F96AE-F8BB-4775-95CA-27F4B3FFC4C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14842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13D49-6AB2-485E-BEA4-C34C57B14294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46FBB-1DF7-4425-8755-130DE1F91D7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61288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F835-BFC8-4307-92E6-88EB9CDBE1E0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77A2B-B5F5-4D1F-81EE-06AA310F59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46708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3BFC9-316D-467B-8121-63D561FCB120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32C0B-7F0C-4EA8-A076-81CFDBF59A6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90079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287E6-7B32-48DC-9D47-9605317F7543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48A65-7172-42D8-8BEC-B21203F1606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13935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44277-4CAA-4B89-91B7-96B4D172FEA2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7F516-DE25-4482-9630-51C07F8855E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52641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BD743-B275-44AB-9B9F-DC1D980EFAC2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1F45E-3B07-49CB-A49B-4D41253E9C5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37119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C0475-3DAF-4EBE-BC8A-E581441FF059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09804-0D71-4FFC-85D2-1A66C865A54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66379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304CA-AB70-4235-95FD-AC7AB9C88504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63444-F408-4219-A8C6-EC084C221C8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84689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E2492-9777-4C55-B0DD-31C25B8337C5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6CA09-3E68-45BB-A868-494378437C9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82299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E9F068-213D-4D46-A08A-69D1CDF584ED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BBB73D42-0058-495A-8DC5-9A0071C3158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247650" y="2197894"/>
            <a:ext cx="1171575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Актуальные вопросы ведения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бюджетного и казначейского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учета и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составления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бюджетной отчетности по кассовому исполнению федерального бюджета, кассовому обслуживанию исполнения бюджетов бюджетной системы Российской Федерации и юридических лиц</a:t>
            </a:r>
          </a:p>
        </p:txBody>
      </p:sp>
      <p:sp>
        <p:nvSpPr>
          <p:cNvPr id="2053" name="Rectangle 9"/>
          <p:cNvSpPr>
            <a:spLocks noChangeArrowheads="1"/>
          </p:cNvSpPr>
          <p:nvPr/>
        </p:nvSpPr>
        <p:spPr bwMode="auto">
          <a:xfrm>
            <a:off x="6448425" y="4391025"/>
            <a:ext cx="550545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Макурина А.С.</a:t>
            </a:r>
          </a:p>
          <a:p>
            <a:pPr algn="ctr"/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</a:t>
            </a:r>
            <a:r>
              <a:rPr lang="ru-RU" alt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</a:t>
            </a:r>
            <a:r>
              <a:rPr lang="ru-RU" alt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методического обеспечения бюджетного учета и отчетности кассового обслуживания бюджетов</a:t>
            </a:r>
          </a:p>
          <a:p>
            <a:pPr algn="ctr"/>
            <a:r>
              <a:rPr lang="ru-RU" alt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бюджетного учета и отчетности</a:t>
            </a:r>
          </a:p>
          <a:p>
            <a:pPr algn="ctr"/>
            <a:r>
              <a:rPr lang="ru-RU" alt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Федерального казначейства</a:t>
            </a:r>
          </a:p>
          <a:p>
            <a:pPr algn="ctr"/>
            <a:endParaRPr lang="ru-RU" alt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Январь 2019 г</a:t>
            </a:r>
            <a:r>
              <a:rPr lang="ru-RU" altLang="ru-RU" sz="1600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alt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09804-0D71-4FFC-85D2-1A66C865A54B}" type="slidenum">
              <a:rPr lang="ru-RU" altLang="ru-RU" smtClean="0"/>
              <a:pPr>
                <a:defRPr/>
              </a:pPr>
              <a:t>10</a:t>
            </a:fld>
            <a:endParaRPr lang="ru-RU" alt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95875" y="105370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для отражения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бюджетном (казначейском) учете ТОФК операций с применением Казначейского обеспечения обязательств (механизм «прямое подкрепление»)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50" y="1135855"/>
            <a:ext cx="7791450" cy="538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Скругленная прямоугольная выноска 7"/>
          <p:cNvSpPr/>
          <p:nvPr/>
        </p:nvSpPr>
        <p:spPr>
          <a:xfrm flipH="1">
            <a:off x="9365505" y="1928810"/>
            <a:ext cx="2052537" cy="1774033"/>
          </a:xfrm>
          <a:prstGeom prst="wedgeRoundRectCallout">
            <a:avLst>
              <a:gd name="adj1" fmla="val 43324"/>
              <a:gd name="adj2" fmla="val -73298"/>
              <a:gd name="adj3" fmla="val 16667"/>
            </a:avLst>
          </a:prstGeom>
          <a:solidFill>
            <a:srgbClr val="FEF4FB"/>
          </a:solidFill>
          <a:ln w="28575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Признак </a:t>
            </a:r>
            <a:r>
              <a:rPr lang="ru-RU" sz="1400" b="1" dirty="0"/>
              <a:t>«ЮЛ</a:t>
            </a:r>
            <a:r>
              <a:rPr lang="ru-RU" sz="1400" b="1" dirty="0" smtClean="0"/>
              <a:t>»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47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11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4219574" y="66675"/>
            <a:ext cx="793988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регистров по бюджету Союзного государства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AutoShape 35"/>
          <p:cNvSpPr>
            <a:spLocks noChangeArrowheads="1"/>
          </p:cNvSpPr>
          <p:nvPr/>
        </p:nvSpPr>
        <p:spPr bwMode="auto">
          <a:xfrm>
            <a:off x="1519942" y="1356425"/>
            <a:ext cx="8957557" cy="76269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Письмо Федерального казначейства от 26.10.2016 № 07-04-05/02-809</a:t>
            </a:r>
            <a:endParaRPr lang="ru-RU" alt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AutoShape 35"/>
          <p:cNvSpPr>
            <a:spLocks noChangeArrowheads="1"/>
          </p:cNvSpPr>
          <p:nvPr/>
        </p:nvSpPr>
        <p:spPr bwMode="auto">
          <a:xfrm>
            <a:off x="1519942" y="2857958"/>
            <a:ext cx="8957557" cy="1375200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 Главной книге (ф. 0504072)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и Журнале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по прочим операциям (ф. 0504071) (по разделу «Обороты для главной книги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»)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по бюджету Союзного государства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группировка и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расчет промежуточных итогов для каждой из группировок учетных данных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счетам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не осуществляется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23 июня 2012 - Архив изображений - Хостинг картинок и изобра…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5387" y="1200229"/>
            <a:ext cx="787907" cy="78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3182" y="2524200"/>
            <a:ext cx="992315" cy="852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834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771099"/>
            <a:ext cx="11415712" cy="3295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12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4219574" y="66675"/>
            <a:ext cx="793988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Главной книги по кассовому обслуживанию исполнения бюджета ПФР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 flipH="1">
            <a:off x="166786" y="2047875"/>
            <a:ext cx="2424013" cy="1733550"/>
          </a:xfrm>
          <a:prstGeom prst="wedgeRoundRectCallout">
            <a:avLst>
              <a:gd name="adj1" fmla="val -47771"/>
              <a:gd name="adj2" fmla="val 86061"/>
              <a:gd name="adj3" fmla="val 16667"/>
            </a:avLst>
          </a:prstGeom>
          <a:solidFill>
            <a:srgbClr val="FEF4FB"/>
          </a:solidFill>
          <a:ln w="28575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кредитовых остатков  по счету 1.20312.000 в разрезе КИФ допустимо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43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1933575" y="1196527"/>
            <a:ext cx="3314700" cy="188004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ТОФК 1</a:t>
            </a:r>
            <a:endParaRPr lang="ru-RU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924675" y="1196527"/>
            <a:ext cx="3609976" cy="188004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ТОФК 2</a:t>
            </a:r>
            <a:endParaRPr lang="ru-RU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E9AB1F20-2EE2-4979-98F5-FDB90D4471A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13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3555" name="TextBox 17"/>
          <p:cNvSpPr txBox="1">
            <a:spLocks noChangeArrowheads="1"/>
          </p:cNvSpPr>
          <p:nvPr/>
        </p:nvSpPr>
        <p:spPr bwMode="auto">
          <a:xfrm>
            <a:off x="3886200" y="19050"/>
            <a:ext cx="82851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отражения в бюджетном учете ТОФК операций по передаче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(принятию) поступлений, ошибочно зачисленных на счет ТОФК и предназначенных для уплаты на счет другого ТОФК</a:t>
            </a: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1199084" y="5434011"/>
            <a:ext cx="4391024" cy="75986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Реестр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платежей, ошибочно зачисленных на счет другого органа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ФК (ф. 0531477)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AutoShape 35"/>
          <p:cNvSpPr>
            <a:spLocks noChangeArrowheads="1"/>
          </p:cNvSpPr>
          <p:nvPr/>
        </p:nvSpPr>
        <p:spPr bwMode="auto">
          <a:xfrm>
            <a:off x="2155023" y="1392041"/>
            <a:ext cx="2899309" cy="60464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Передача поступлений</a:t>
            </a:r>
          </a:p>
        </p:txBody>
      </p:sp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7058025" y="1420615"/>
            <a:ext cx="3345921" cy="60464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Принятие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поступлений</a:t>
            </a:r>
          </a:p>
        </p:txBody>
      </p:sp>
      <p:sp>
        <p:nvSpPr>
          <p:cNvPr id="25" name="Стрелка вправо 24"/>
          <p:cNvSpPr/>
          <p:nvPr/>
        </p:nvSpPr>
        <p:spPr>
          <a:xfrm rot="5400000">
            <a:off x="2852962" y="4685181"/>
            <a:ext cx="1065277" cy="30950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19" name="AutoShape 35"/>
          <p:cNvSpPr>
            <a:spLocks noChangeArrowheads="1"/>
          </p:cNvSpPr>
          <p:nvPr/>
        </p:nvSpPr>
        <p:spPr bwMode="auto">
          <a:xfrm>
            <a:off x="6866460" y="5434011"/>
            <a:ext cx="4476749" cy="75986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Платежное поручение (ф. 0401060)</a:t>
            </a:r>
          </a:p>
        </p:txBody>
      </p:sp>
      <p:pic>
        <p:nvPicPr>
          <p:cNvPr id="10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6828" y="5175102"/>
            <a:ext cx="669067" cy="712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387" y="5160810"/>
            <a:ext cx="656254" cy="71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6115839" y="981075"/>
            <a:ext cx="0" cy="5438775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utoShape 35"/>
          <p:cNvSpPr>
            <a:spLocks noChangeArrowheads="1"/>
          </p:cNvSpPr>
          <p:nvPr/>
        </p:nvSpPr>
        <p:spPr bwMode="auto">
          <a:xfrm>
            <a:off x="1199084" y="3742019"/>
            <a:ext cx="10357103" cy="536011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Документ-основание для отражения операций в бюджетном учете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право 22"/>
          <p:cNvSpPr/>
          <p:nvPr/>
        </p:nvSpPr>
        <p:spPr>
          <a:xfrm rot="5400000">
            <a:off x="5849792" y="2467112"/>
            <a:ext cx="532094" cy="1922471"/>
          </a:xfrm>
          <a:prstGeom prst="rightArrow">
            <a:avLst>
              <a:gd name="adj1" fmla="val 56155"/>
              <a:gd name="adj2" fmla="val 65920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5400000">
            <a:off x="8473797" y="4686416"/>
            <a:ext cx="1065277" cy="30950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2" name="AutoShape 35"/>
          <p:cNvSpPr>
            <a:spLocks noChangeArrowheads="1"/>
          </p:cNvSpPr>
          <p:nvPr/>
        </p:nvSpPr>
        <p:spPr bwMode="auto">
          <a:xfrm>
            <a:off x="5429250" y="1343024"/>
            <a:ext cx="1333500" cy="11715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2018 год</a:t>
            </a:r>
          </a:p>
          <a:p>
            <a:pPr algn="ctr" eaLnBrk="0" hangingPunct="0"/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54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1933575" y="1196527"/>
            <a:ext cx="3314700" cy="188004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ТОФК 1</a:t>
            </a:r>
            <a:endParaRPr lang="ru-RU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924675" y="1196527"/>
            <a:ext cx="3609976" cy="188004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ТОФК 2</a:t>
            </a:r>
            <a:endParaRPr lang="ru-RU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E9AB1F20-2EE2-4979-98F5-FDB90D4471A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14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3555" name="TextBox 17"/>
          <p:cNvSpPr txBox="1">
            <a:spLocks noChangeArrowheads="1"/>
          </p:cNvSpPr>
          <p:nvPr/>
        </p:nvSpPr>
        <p:spPr bwMode="auto">
          <a:xfrm>
            <a:off x="3886200" y="19050"/>
            <a:ext cx="82851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отражения в бюджетном учете ТОФК операций по передаче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(принятию) поступлений, ошибочно зачисленных на счет ТОФК и предназначенных для уплаты на счет другого ТОФК</a:t>
            </a: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6898453" y="4767925"/>
            <a:ext cx="4476748" cy="604648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Платежное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поручение (ф. 0401060)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1199084" y="5434011"/>
            <a:ext cx="4391024" cy="75986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Реестр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платежей, ошибочно зачисленных на счет другого органа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ФК (ф. 0531477)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23 июня 2012 - Архив изображений - Хостинг картинок и изобра…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5073" y="4589301"/>
            <a:ext cx="553528" cy="553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AutoShape 35"/>
          <p:cNvSpPr>
            <a:spLocks noChangeArrowheads="1"/>
          </p:cNvSpPr>
          <p:nvPr/>
        </p:nvSpPr>
        <p:spPr bwMode="auto">
          <a:xfrm>
            <a:off x="2155023" y="1392041"/>
            <a:ext cx="2899309" cy="60464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Передача поступлений</a:t>
            </a:r>
          </a:p>
        </p:txBody>
      </p:sp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7058025" y="1420615"/>
            <a:ext cx="3345921" cy="60464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Принятие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поступлений</a:t>
            </a:r>
          </a:p>
        </p:txBody>
      </p:sp>
      <p:sp>
        <p:nvSpPr>
          <p:cNvPr id="25" name="Стрелка вправо 24"/>
          <p:cNvSpPr/>
          <p:nvPr/>
        </p:nvSpPr>
        <p:spPr>
          <a:xfrm rot="5400000">
            <a:off x="2852962" y="4685181"/>
            <a:ext cx="1065277" cy="30950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 rot="5400000">
            <a:off x="8952832" y="4355587"/>
            <a:ext cx="387039" cy="30950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19" name="AutoShape 35"/>
          <p:cNvSpPr>
            <a:spLocks noChangeArrowheads="1"/>
          </p:cNvSpPr>
          <p:nvPr/>
        </p:nvSpPr>
        <p:spPr bwMode="auto">
          <a:xfrm>
            <a:off x="6866460" y="5434011"/>
            <a:ext cx="4476749" cy="75986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Реестр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платежей, ошибочно зачисленных на счет другого органа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ФК (ф. 0531477)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6828" y="5175102"/>
            <a:ext cx="669067" cy="712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387" y="5160810"/>
            <a:ext cx="656254" cy="71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6115839" y="981075"/>
            <a:ext cx="0" cy="5438775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utoShape 35"/>
          <p:cNvSpPr>
            <a:spLocks noChangeArrowheads="1"/>
          </p:cNvSpPr>
          <p:nvPr/>
        </p:nvSpPr>
        <p:spPr bwMode="auto">
          <a:xfrm>
            <a:off x="1199084" y="3742019"/>
            <a:ext cx="10357103" cy="536011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Документ-основание для отражения операций в бюджетном учете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право 22"/>
          <p:cNvSpPr/>
          <p:nvPr/>
        </p:nvSpPr>
        <p:spPr>
          <a:xfrm rot="5400000">
            <a:off x="5849792" y="2467112"/>
            <a:ext cx="532094" cy="1922471"/>
          </a:xfrm>
          <a:prstGeom prst="rightArrow">
            <a:avLst>
              <a:gd name="adj1" fmla="val 56155"/>
              <a:gd name="adj2" fmla="val 65920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1" name="AutoShape 35"/>
          <p:cNvSpPr>
            <a:spLocks noChangeArrowheads="1"/>
          </p:cNvSpPr>
          <p:nvPr/>
        </p:nvSpPr>
        <p:spPr bwMode="auto">
          <a:xfrm>
            <a:off x="5338232" y="1343024"/>
            <a:ext cx="1528228" cy="11715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2019 год</a:t>
            </a:r>
          </a:p>
          <a:p>
            <a:pPr algn="ctr" eaLnBrk="0" hangingPunct="0"/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11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15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4219574" y="66675"/>
            <a:ext cx="793988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проверки отчетности, содержащей информацию об операциях с МБТ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AutoShape 35"/>
          <p:cNvSpPr>
            <a:spLocks noChangeArrowheads="1"/>
          </p:cNvSpPr>
          <p:nvPr/>
        </p:nvSpPr>
        <p:spPr bwMode="auto">
          <a:xfrm>
            <a:off x="1519942" y="1356425"/>
            <a:ext cx="8957557" cy="76269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Письмо Федерального казначейства от 06.07.2017 № 07-04-05/02-558</a:t>
            </a:r>
            <a:endParaRPr lang="ru-RU" alt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AutoShape 35"/>
          <p:cNvSpPr>
            <a:spLocks noChangeArrowheads="1"/>
          </p:cNvSpPr>
          <p:nvPr/>
        </p:nvSpPr>
        <p:spPr bwMode="auto">
          <a:xfrm>
            <a:off x="1519941" y="3743783"/>
            <a:ext cx="8957557" cy="1375200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Проверка отчетности, содержащей информацию об операциях с межбюджетными трансфертами, предоставленными из федерального бюджета в форме субсидий, субвенций и иных МБТ</a:t>
            </a:r>
            <a:r>
              <a:rPr lang="en-US" altLang="ru-RU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с показателями форм аналитической отчетности сотрудниками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ОБУиО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ТОФК не осуществляется 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941" y="5779821"/>
            <a:ext cx="992315" cy="852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1725" y="923237"/>
            <a:ext cx="813858" cy="86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трелка вправо 8"/>
          <p:cNvSpPr/>
          <p:nvPr/>
        </p:nvSpPr>
        <p:spPr>
          <a:xfrm rot="5400000">
            <a:off x="5364247" y="2649622"/>
            <a:ext cx="1193570" cy="555685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154992" y="5883057"/>
            <a:ext cx="795415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ctr" eaLnBrk="0" hangingPunct="0">
              <a:defRPr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cs typeface="+mn-cs"/>
              </a:defRPr>
            </a:lvl9pPr>
          </a:lstStyle>
          <a:p>
            <a:r>
              <a:rPr lang="ru-RU" dirty="0" smtClean="0"/>
              <a:t>Изменения в Приказ Федерального казначейства от 14.06.2017 № 130 </a:t>
            </a:r>
          </a:p>
          <a:p>
            <a:r>
              <a:rPr lang="ru-RU" dirty="0" smtClean="0"/>
              <a:t>на </a:t>
            </a:r>
            <a:r>
              <a:rPr lang="ru-RU" dirty="0"/>
              <a:t>стадии </a:t>
            </a:r>
            <a:r>
              <a:rPr lang="ru-RU" dirty="0" smtClean="0"/>
              <a:t>согласования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387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16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4252119" y="114300"/>
            <a:ext cx="793988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отражения в бюджетном (казначейском) учете ТОФК операций по перечислению (зачислению) остатков денежных средств с закрываемых счетов на вновь открытые счета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ТОФК в связи с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изменением реквизитов банковских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счетов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5364247" y="2649622"/>
            <a:ext cx="1193570" cy="555685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765919"/>
              </p:ext>
            </p:extLst>
          </p:nvPr>
        </p:nvGraphicFramePr>
        <p:xfrm>
          <a:off x="2875383" y="1385674"/>
          <a:ext cx="7319513" cy="429620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62376"/>
                <a:gridCol w="1505279"/>
                <a:gridCol w="1925037"/>
                <a:gridCol w="1826821"/>
              </a:tblGrid>
              <a:tr h="60628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Операция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Документ основание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Дебет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Кредит</a:t>
                      </a:r>
                      <a:endParaRPr lang="ru-RU" dirty="0"/>
                    </a:p>
                  </a:txBody>
                  <a:tcPr/>
                </a:tc>
              </a:tr>
              <a:tr h="903574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Зачисление остатков денежных средств</a:t>
                      </a:r>
                    </a:p>
                    <a:p>
                      <a:pPr algn="ctr"/>
                      <a:r>
                        <a:rPr lang="ru-RU" sz="14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с закрываемых счетов на вновь открытые счета ТОФК</a:t>
                      </a:r>
                      <a:endParaRPr lang="ru-RU" sz="1400" kern="1200" dirty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Платежное поручение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(ф. 0401060)</a:t>
                      </a:r>
                      <a:r>
                        <a:rPr lang="ru-RU" sz="14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kern="1200" dirty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u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1 20301 510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1 20301 610</a:t>
                      </a:r>
                    </a:p>
                  </a:txBody>
                  <a:tcPr anchor="ctr"/>
                </a:tc>
              </a:tr>
              <a:tr h="15012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u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 20211</a:t>
                      </a:r>
                      <a:r>
                        <a:rPr lang="ru-RU" b="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 20211 610</a:t>
                      </a:r>
                    </a:p>
                  </a:txBody>
                  <a:tcPr anchor="ctr"/>
                </a:tc>
              </a:tr>
              <a:tr h="1251260"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 2031Х 510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 2031Х 610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211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17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4252119" y="114300"/>
            <a:ext cx="793988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отражения в бюджетном (казначейском) учете ТОФК операций по перечислению (зачислению) остатков денежных средств с закрываемых счетов на вновь открытые счета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ТОФК в связи с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изменением реквизитов банковских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счетов в переходный период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941" y="5779821"/>
            <a:ext cx="992315" cy="852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трелка вправо 8"/>
          <p:cNvSpPr/>
          <p:nvPr/>
        </p:nvSpPr>
        <p:spPr>
          <a:xfrm rot="5400000">
            <a:off x="5364247" y="2649622"/>
            <a:ext cx="1193570" cy="555685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368922" y="5883056"/>
            <a:ext cx="7954153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ctr" eaLnBrk="0" hangingPunct="0">
              <a:defRPr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cs typeface="+mn-cs"/>
              </a:defRPr>
            </a:lvl9pPr>
          </a:lstStyle>
          <a:p>
            <a:r>
              <a:rPr lang="ru-RU" dirty="0"/>
              <a:t>Проект письма </a:t>
            </a:r>
            <a:r>
              <a:rPr lang="ru-RU" dirty="0" smtClean="0"/>
              <a:t>Федерального казначейства находится на </a:t>
            </a:r>
            <a:r>
              <a:rPr lang="ru-RU" dirty="0"/>
              <a:t>стадии разработки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3315174"/>
              </p:ext>
            </p:extLst>
          </p:nvPr>
        </p:nvGraphicFramePr>
        <p:xfrm>
          <a:off x="1809750" y="1276351"/>
          <a:ext cx="9267825" cy="419825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37302"/>
                <a:gridCol w="2037302"/>
                <a:gridCol w="1486978"/>
                <a:gridCol w="1901633"/>
                <a:gridCol w="1804610"/>
              </a:tblGrid>
              <a:tr h="882518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Операция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Документ основание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Дебет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Кредит</a:t>
                      </a:r>
                      <a:endParaRPr lang="ru-RU" dirty="0"/>
                    </a:p>
                  </a:txBody>
                  <a:tcPr/>
                </a:tc>
              </a:tr>
              <a:tr h="1657866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Ежедневное зачисление остатков денежных средств</a:t>
                      </a:r>
                    </a:p>
                    <a:p>
                      <a:pPr algn="ctr"/>
                      <a:r>
                        <a:rPr lang="ru-RU" sz="14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с закрываемых счетов на вновь открытые счета ТОФК в переходный период</a:t>
                      </a:r>
                      <a:endParaRPr lang="ru-RU" sz="1400" kern="1200" dirty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Счет № 40101</a:t>
                      </a:r>
                      <a:endParaRPr lang="ru-RU" sz="1400" kern="1200" dirty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Платежное поручение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(ф. 0401060)</a:t>
                      </a:r>
                      <a:endParaRPr lang="ru-RU" sz="1400" kern="1200" dirty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u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1 20301 510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1 20301 610</a:t>
                      </a:r>
                    </a:p>
                  </a:txBody>
                  <a:tcPr anchor="ctr"/>
                </a:tc>
              </a:tr>
              <a:tr h="16578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Счет № 40302</a:t>
                      </a:r>
                    </a:p>
                    <a:p>
                      <a:pPr algn="ctr"/>
                      <a:r>
                        <a:rPr lang="ru-RU" sz="1400" kern="120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 с признаком</a:t>
                      </a:r>
                      <a:r>
                        <a:rPr lang="ru-RU" sz="1400" kern="1200" baseline="0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 «1» в 14 разряде номера счета</a:t>
                      </a:r>
                      <a:endParaRPr lang="ru-RU" sz="1400" kern="1200" dirty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u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3 20211</a:t>
                      </a:r>
                      <a:r>
                        <a:rPr lang="ru-RU" b="0" u="non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3 20211 610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322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>
            <a:spLocks noChangeArrowheads="1"/>
          </p:cNvSpPr>
          <p:nvPr/>
        </p:nvSpPr>
        <p:spPr bwMode="auto">
          <a:xfrm rot="5400000">
            <a:off x="5595143" y="2625460"/>
            <a:ext cx="1001712" cy="1066800"/>
          </a:xfrm>
          <a:prstGeom prst="rightArrow">
            <a:avLst>
              <a:gd name="adj1" fmla="val 50000"/>
              <a:gd name="adj2" fmla="val 3478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351584" y="1559674"/>
            <a:ext cx="7488832" cy="975699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оплату государственным заказчиком земельного налога </a:t>
            </a: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строительства объекта капитального строительства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00387" y="3827323"/>
            <a:ext cx="5991225" cy="936104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вида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расхода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851</a:t>
            </a:r>
          </a:p>
          <a:p>
            <a:pPr algn="ctr">
              <a:defRPr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«Уплата налога на имущество организаций и земельного налога» </a:t>
            </a:r>
          </a:p>
        </p:txBody>
      </p:sp>
      <p:pic>
        <p:nvPicPr>
          <p:cNvPr id="2563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141" y="3161575"/>
            <a:ext cx="1330205" cy="996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4400549" y="115889"/>
            <a:ext cx="70717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Порядок применения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кодов видов расходов 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5C8F3497-47FF-4307-A980-E6E438A373E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18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41764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>
            <a:spLocks noChangeArrowheads="1"/>
          </p:cNvSpPr>
          <p:nvPr/>
        </p:nvSpPr>
        <p:spPr bwMode="auto">
          <a:xfrm rot="5400000">
            <a:off x="5595143" y="3093172"/>
            <a:ext cx="1001712" cy="1066800"/>
          </a:xfrm>
          <a:prstGeom prst="rightArrow">
            <a:avLst>
              <a:gd name="adj1" fmla="val 50000"/>
              <a:gd name="adj2" fmla="val 3478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351583" y="1247775"/>
            <a:ext cx="7488832" cy="1767645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возмещение затрат на проезд членам семьи или близким родственникам в случае тяжелой болезни военнослужащего до места нахождения больного и обратно (в соответствии с положениями Федерального закона от 27.05.1998 № 76-ФЗ «О статусе военнослужащих»)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00386" y="4255947"/>
            <a:ext cx="5991225" cy="1239977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вида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расхода 321 </a:t>
            </a: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Пособия, компенсации и иные социальные выплаты гражданам, кроме публичных нормативных обязательств»</a:t>
            </a:r>
          </a:p>
        </p:txBody>
      </p:sp>
      <p:pic>
        <p:nvPicPr>
          <p:cNvPr id="2563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416" y="3872244"/>
            <a:ext cx="1330205" cy="996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4400549" y="115889"/>
            <a:ext cx="70717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Порядок применения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кодов видов расходов 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5C8F3497-47FF-4307-A980-E6E438A373E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19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243983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кругленный прямоугольник 28"/>
          <p:cNvSpPr/>
          <p:nvPr/>
        </p:nvSpPr>
        <p:spPr>
          <a:xfrm>
            <a:off x="6743702" y="1588526"/>
            <a:ext cx="1762123" cy="245007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sz="1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ТОФК Бухгалтерской справки </a:t>
            </a:r>
          </a:p>
          <a:p>
            <a:pPr algn="ctr" eaLnBrk="0" hangingPunct="0"/>
            <a:r>
              <a:rPr lang="ru-RU" sz="1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 0504833)</a:t>
            </a:r>
          </a:p>
        </p:txBody>
      </p:sp>
      <p:sp>
        <p:nvSpPr>
          <p:cNvPr id="23554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E9AB1F20-2EE2-4979-98F5-FDB90D4471A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3555" name="TextBox 17"/>
          <p:cNvSpPr txBox="1">
            <a:spLocks noChangeArrowheads="1"/>
          </p:cNvSpPr>
          <p:nvPr/>
        </p:nvSpPr>
        <p:spPr bwMode="auto">
          <a:xfrm>
            <a:off x="4038599" y="28575"/>
            <a:ext cx="81327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отражения в учете ТОФК авансовых денежных обязательств получателей средств федерального бюджета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кассово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исполненных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зачтенных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отчетном финансовом году</a:t>
            </a: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9163051" y="1588526"/>
            <a:ext cx="2238374" cy="2450074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sz="1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Списание ТОФК авансового ДО получателя средств федерального бюджета к зачету, </a:t>
            </a:r>
            <a:r>
              <a:rPr lang="ru-RU" sz="17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кассово</a:t>
            </a:r>
            <a:r>
              <a:rPr lang="ru-RU" sz="1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исполненного в отчетном финансовом году</a:t>
            </a:r>
          </a:p>
        </p:txBody>
      </p:sp>
      <p:sp>
        <p:nvSpPr>
          <p:cNvPr id="26" name="AutoShape 35"/>
          <p:cNvSpPr>
            <a:spLocks noChangeArrowheads="1"/>
          </p:cNvSpPr>
          <p:nvPr/>
        </p:nvSpPr>
        <p:spPr bwMode="auto">
          <a:xfrm>
            <a:off x="3381375" y="1588526"/>
            <a:ext cx="2686049" cy="2450074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sz="1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Письменное обращение получателя средств </a:t>
            </a:r>
            <a:r>
              <a:rPr lang="ru-RU" sz="1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бюджета </a:t>
            </a:r>
            <a:r>
              <a:rPr lang="ru-RU" sz="1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приложением </a:t>
            </a:r>
            <a:r>
              <a:rPr lang="ru-RU" sz="1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подписанного акта сверки взаимных </a:t>
            </a:r>
            <a:r>
              <a:rPr lang="ru-RU" sz="1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расчетов (иного первичного учетного документа)</a:t>
            </a:r>
            <a:endParaRPr lang="ru-RU" sz="1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3216" y="1249808"/>
            <a:ext cx="788259" cy="677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Стрелка вправо 13"/>
          <p:cNvSpPr/>
          <p:nvPr/>
        </p:nvSpPr>
        <p:spPr>
          <a:xfrm>
            <a:off x="6097673" y="2602012"/>
            <a:ext cx="769853" cy="423101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503237" y="1588526"/>
            <a:ext cx="2268537" cy="245007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Возврат контрагентом в доход федерального бюджета полученного в отчетном финансовом году авансового платежа</a:t>
            </a:r>
          </a:p>
        </p:txBody>
      </p:sp>
      <p:sp>
        <p:nvSpPr>
          <p:cNvPr id="19" name="Стрелка вправо 18"/>
          <p:cNvSpPr/>
          <p:nvPr/>
        </p:nvSpPr>
        <p:spPr>
          <a:xfrm>
            <a:off x="8536072" y="2602012"/>
            <a:ext cx="769853" cy="423101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pic>
        <p:nvPicPr>
          <p:cNvPr id="20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120" y="1368520"/>
            <a:ext cx="635530" cy="676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435" y="1309830"/>
            <a:ext cx="692679" cy="737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Стрелка вправо 11"/>
          <p:cNvSpPr/>
          <p:nvPr/>
        </p:nvSpPr>
        <p:spPr>
          <a:xfrm>
            <a:off x="2802022" y="2602011"/>
            <a:ext cx="769853" cy="423101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37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476375" y="933450"/>
            <a:ext cx="9601200" cy="353377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>
            <a:spLocks noChangeArrowheads="1"/>
          </p:cNvSpPr>
          <p:nvPr/>
        </p:nvSpPr>
        <p:spPr bwMode="auto">
          <a:xfrm rot="5400000">
            <a:off x="5869475" y="4335127"/>
            <a:ext cx="637309" cy="1066800"/>
          </a:xfrm>
          <a:prstGeom prst="rightArrow">
            <a:avLst>
              <a:gd name="adj1" fmla="val 50000"/>
              <a:gd name="adj2" fmla="val 3478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138363" y="1485900"/>
            <a:ext cx="8277224" cy="1123950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выплаты присяжным и арбитражным заседателям, свидетелям и иным привлекаемым лицам без заключения с ними служебных контрактов (договоров) </a:t>
            </a:r>
            <a:endParaRPr lang="ru-RU" sz="16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оплата проезда, проживания)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92518" y="5289411"/>
            <a:ext cx="5991225" cy="1239977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вида 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расхода 123 </a:t>
            </a:r>
            <a:endParaRPr lang="ru-RU" sz="16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Иные выплаты, за исключением фонда оплаты труда государственных (муниципальных) органов, лицам, привлекаемым согласно законодательству для выполнения отдельных полномочий»</a:t>
            </a:r>
          </a:p>
        </p:txBody>
      </p:sp>
      <p:pic>
        <p:nvPicPr>
          <p:cNvPr id="2563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966" y="4868526"/>
            <a:ext cx="1330205" cy="996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4400549" y="115889"/>
            <a:ext cx="70717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Порядок применения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кодов видов расходов 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5C8F3497-47FF-4307-A980-E6E438A373E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20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87717" y="1074836"/>
            <a:ext cx="66008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судебных разбирательств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38364" y="2841207"/>
            <a:ext cx="8277224" cy="1308613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оплату проезда, </a:t>
            </a: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проживания </a:t>
            </a: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специалистов, привлеченных для участия в судебном разбирательстве (например, адвокатов, переводчиков)</a:t>
            </a:r>
          </a:p>
        </p:txBody>
      </p:sp>
    </p:spTree>
    <p:extLst>
      <p:ext uri="{BB962C8B-B14F-4D97-AF65-F5344CB8AC3E}">
        <p14:creationId xmlns:p14="http://schemas.microsoft.com/office/powerpoint/2010/main" val="197433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838325" y="977148"/>
            <a:ext cx="8515350" cy="319397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право 6"/>
          <p:cNvSpPr>
            <a:spLocks noChangeArrowheads="1"/>
          </p:cNvSpPr>
          <p:nvPr/>
        </p:nvSpPr>
        <p:spPr bwMode="auto">
          <a:xfrm rot="5400000">
            <a:off x="5845570" y="4127303"/>
            <a:ext cx="500856" cy="1066800"/>
          </a:xfrm>
          <a:prstGeom prst="rightArrow">
            <a:avLst>
              <a:gd name="adj1" fmla="val 50000"/>
              <a:gd name="adj2" fmla="val 3478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351582" y="1690314"/>
            <a:ext cx="7488832" cy="1767645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Расходы,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связанные с оплатой труда специалистов, привлеченных для участия в судебном разбирательстве (например, адвокатов, переводчиков) </a:t>
            </a:r>
            <a:r>
              <a:rPr lang="ru-RU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выполнения возложенных на них законодательством Российской Федерации отдельных полномочий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00386" y="5036997"/>
            <a:ext cx="5991225" cy="1239977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вида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расхода 244 </a:t>
            </a: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Прочая закупка товаров, работ и услуг»</a:t>
            </a:r>
          </a:p>
        </p:txBody>
      </p:sp>
      <p:pic>
        <p:nvPicPr>
          <p:cNvPr id="2563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5283" y="4660703"/>
            <a:ext cx="1330205" cy="996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4400549" y="115889"/>
            <a:ext cx="70717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Порядок применения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кодов видов расходов 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5C8F3497-47FF-4307-A980-E6E438A373E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21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75" y="1222891"/>
            <a:ext cx="5076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судебных разбирательств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6803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4"/>
          <p:cNvSpPr>
            <a:spLocks/>
          </p:cNvSpPr>
          <p:nvPr/>
        </p:nvSpPr>
        <p:spPr bwMode="auto">
          <a:xfrm>
            <a:off x="3521075" y="2349500"/>
            <a:ext cx="51498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marL="342900" indent="-342900">
              <a:lnSpc>
                <a:spcPct val="95000"/>
              </a:lnSpc>
              <a:spcBef>
                <a:spcPts val="575"/>
              </a:spcBef>
              <a:buClr>
                <a:srgbClr val="014B65"/>
              </a:buClr>
              <a:buFont typeface="Lucida Grande"/>
              <a:buNone/>
            </a:pPr>
            <a:endParaRPr lang="en-US" altLang="ru-RU" sz="3600" b="1" dirty="0"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4580" name="Rectangle 26"/>
          <p:cNvSpPr>
            <a:spLocks/>
          </p:cNvSpPr>
          <p:nvPr/>
        </p:nvSpPr>
        <p:spPr bwMode="auto">
          <a:xfrm>
            <a:off x="6291263" y="5013325"/>
            <a:ext cx="185737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ts val="763"/>
              </a:spcBef>
            </a:pPr>
            <a:endParaRPr lang="en-US" alt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58121" y="1519368"/>
            <a:ext cx="10515600" cy="416190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кругленный прямоугольник 28"/>
          <p:cNvSpPr/>
          <p:nvPr/>
        </p:nvSpPr>
        <p:spPr>
          <a:xfrm>
            <a:off x="6743702" y="1588526"/>
            <a:ext cx="1762123" cy="245007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sz="1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ТОФК Бухгалтерской справки </a:t>
            </a:r>
          </a:p>
          <a:p>
            <a:pPr algn="ctr" eaLnBrk="0" hangingPunct="0"/>
            <a:r>
              <a:rPr lang="ru-RU" sz="1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 0504833)</a:t>
            </a:r>
          </a:p>
        </p:txBody>
      </p:sp>
      <p:sp>
        <p:nvSpPr>
          <p:cNvPr id="23554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E9AB1F20-2EE2-4979-98F5-FDB90D4471A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3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3555" name="TextBox 17"/>
          <p:cNvSpPr txBox="1">
            <a:spLocks noChangeArrowheads="1"/>
          </p:cNvSpPr>
          <p:nvPr/>
        </p:nvSpPr>
        <p:spPr bwMode="auto">
          <a:xfrm>
            <a:off x="4038599" y="28575"/>
            <a:ext cx="81327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отражения в учете ТОФК авансовых денежных обязательств получателей средств федерального бюджета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кассово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исполненных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зачтенных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отчетном финансовом году</a:t>
            </a: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9163051" y="1588526"/>
            <a:ext cx="2238374" cy="2450074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sz="1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Списание ТОФК авансового ДО получателя средств федерального бюджета к зачету, </a:t>
            </a:r>
            <a:r>
              <a:rPr lang="ru-RU" sz="17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кассово</a:t>
            </a:r>
            <a:r>
              <a:rPr lang="ru-RU" sz="1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исполненного в отчетном финансовом году</a:t>
            </a:r>
          </a:p>
        </p:txBody>
      </p:sp>
      <p:sp>
        <p:nvSpPr>
          <p:cNvPr id="26" name="AutoShape 35"/>
          <p:cNvSpPr>
            <a:spLocks noChangeArrowheads="1"/>
          </p:cNvSpPr>
          <p:nvPr/>
        </p:nvSpPr>
        <p:spPr bwMode="auto">
          <a:xfrm>
            <a:off x="3381375" y="1588526"/>
            <a:ext cx="2686049" cy="2450074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sz="1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Письменное обращение получателя средств </a:t>
            </a:r>
            <a:r>
              <a:rPr lang="ru-RU" sz="1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бюджета </a:t>
            </a:r>
            <a:r>
              <a:rPr lang="ru-RU" sz="1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приложением </a:t>
            </a:r>
            <a:r>
              <a:rPr lang="ru-RU" sz="1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подписанного акта сверки взаимных </a:t>
            </a:r>
            <a:r>
              <a:rPr lang="ru-RU" sz="1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расчетов (иного первичного учетного документа)</a:t>
            </a:r>
            <a:endParaRPr lang="ru-RU" sz="1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3216" y="1249808"/>
            <a:ext cx="788259" cy="677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Стрелка вправо 13"/>
          <p:cNvSpPr/>
          <p:nvPr/>
        </p:nvSpPr>
        <p:spPr>
          <a:xfrm>
            <a:off x="6097673" y="2602012"/>
            <a:ext cx="769853" cy="423101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724275" y="4756803"/>
            <a:ext cx="8048626" cy="1434447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На всю сумму 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авансового ДО к зачету</a:t>
            </a:r>
          </a:p>
          <a:p>
            <a:pPr algn="ctr" eaLnBrk="0" hangingPunct="0"/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Дебет 1 50213 000 - Кредит 1 50212 000 («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к</a:t>
            </a:r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расное </a:t>
            </a:r>
            <a:r>
              <a:rPr lang="ru-RU" sz="17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сторно</a:t>
            </a:r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»)</a:t>
            </a:r>
          </a:p>
          <a:p>
            <a:pPr algn="ctr" eaLnBrk="0" hangingPunct="0"/>
            <a:endParaRPr lang="ru-RU" sz="17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eaLnBrk="0" hangingPunct="0"/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На сумму авансового 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ДО к </a:t>
            </a:r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зачету</a:t>
            </a:r>
            <a:r>
              <a:rPr lang="en-US" sz="17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,</a:t>
            </a:r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уменьшенную 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на сумму </a:t>
            </a:r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возврата</a:t>
            </a:r>
            <a:endParaRPr lang="ru-RU" sz="17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eaLnBrk="0" hangingPunct="0"/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Дебет 1 50213 000 - Кредит 1 50212 000 (дополнительная 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бухгалтерская </a:t>
            </a:r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запись)</a:t>
            </a:r>
            <a:endParaRPr lang="ru-RU" sz="17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503237" y="1588526"/>
            <a:ext cx="2268537" cy="245007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Возврат контрагентом в доход федерального бюджета полученного в отчетном финансовом году авансового платежа</a:t>
            </a:r>
          </a:p>
        </p:txBody>
      </p:sp>
      <p:sp>
        <p:nvSpPr>
          <p:cNvPr id="19" name="Стрелка вправо 18"/>
          <p:cNvSpPr/>
          <p:nvPr/>
        </p:nvSpPr>
        <p:spPr>
          <a:xfrm>
            <a:off x="8536072" y="2602012"/>
            <a:ext cx="769853" cy="423101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pic>
        <p:nvPicPr>
          <p:cNvPr id="20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120" y="1368520"/>
            <a:ext cx="635530" cy="676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435" y="1309830"/>
            <a:ext cx="692679" cy="737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Стрелка вправо 22"/>
          <p:cNvSpPr/>
          <p:nvPr/>
        </p:nvSpPr>
        <p:spPr>
          <a:xfrm rot="5400000">
            <a:off x="9868736" y="4237277"/>
            <a:ext cx="769853" cy="423101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2802022" y="2602011"/>
            <a:ext cx="769853" cy="423101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5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Скругленный прямоугольник 38"/>
          <p:cNvSpPr/>
          <p:nvPr/>
        </p:nvSpPr>
        <p:spPr>
          <a:xfrm>
            <a:off x="703784" y="1695450"/>
            <a:ext cx="4476749" cy="19812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E9AB1F20-2EE2-4979-98F5-FDB90D4471A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4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3555" name="TextBox 17"/>
          <p:cNvSpPr txBox="1">
            <a:spLocks noChangeArrowheads="1"/>
          </p:cNvSpPr>
          <p:nvPr/>
        </p:nvSpPr>
        <p:spPr bwMode="auto">
          <a:xfrm>
            <a:off x="3886200" y="19050"/>
            <a:ext cx="82851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отражения в бюджетном учете ТОФК операций с принимаемыми бюджетными обязательствами получателей средств федерального бюджета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288078" y="1107043"/>
            <a:ext cx="0" cy="5438775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400963" y="1171575"/>
            <a:ext cx="4009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тчетный финансовый год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30263" y="1152525"/>
            <a:ext cx="4009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Текущий финансовый год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AutoShape 35"/>
          <p:cNvSpPr>
            <a:spLocks noChangeArrowheads="1"/>
          </p:cNvSpPr>
          <p:nvPr/>
        </p:nvSpPr>
        <p:spPr bwMode="auto">
          <a:xfrm>
            <a:off x="942974" y="2413346"/>
            <a:ext cx="4057651" cy="78051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Дебет 1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501(3)13 000 -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Кредит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1 50217 000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трелка вправо 26"/>
          <p:cNvSpPr/>
          <p:nvPr/>
        </p:nvSpPr>
        <p:spPr>
          <a:xfrm>
            <a:off x="5305425" y="2389917"/>
            <a:ext cx="1857375" cy="839040"/>
          </a:xfrm>
          <a:prstGeom prst="rightArrow">
            <a:avLst>
              <a:gd name="adj1" fmla="val 56155"/>
              <a:gd name="adj2" fmla="val 65920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4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4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еререгистрация</a:t>
            </a:r>
            <a:endParaRPr lang="ru-RU" sz="1400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44471" y="1771650"/>
            <a:ext cx="3195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Принимаемое БО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845" y="2045373"/>
            <a:ext cx="640688" cy="682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Скругленный прямоугольник 31"/>
          <p:cNvSpPr/>
          <p:nvPr/>
        </p:nvSpPr>
        <p:spPr>
          <a:xfrm>
            <a:off x="7230263" y="1686262"/>
            <a:ext cx="4476749" cy="199038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AutoShape 35"/>
          <p:cNvSpPr>
            <a:spLocks noChangeArrowheads="1"/>
          </p:cNvSpPr>
          <p:nvPr/>
        </p:nvSpPr>
        <p:spPr bwMode="auto">
          <a:xfrm>
            <a:off x="7475399" y="2457280"/>
            <a:ext cx="4057651" cy="780514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Дебет 1 501(3)13 000 - Кредит 1 50217 000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876896" y="1771650"/>
            <a:ext cx="3195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Принимаемое БО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7312408" y="4469535"/>
            <a:ext cx="4476749" cy="174076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AutoShape 35"/>
          <p:cNvSpPr>
            <a:spLocks noChangeArrowheads="1"/>
          </p:cNvSpPr>
          <p:nvPr/>
        </p:nvSpPr>
        <p:spPr bwMode="auto">
          <a:xfrm>
            <a:off x="7551598" y="5269464"/>
            <a:ext cx="4057651" cy="780514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Дебет 1 501(3)13 000 - Кредит 1 50217 000</a:t>
            </a:r>
          </a:p>
          <a:p>
            <a:pPr algn="ctr" eaLnBrk="0" hangingPunct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Дебет 1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50217 000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Кредит 1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50211 000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953095" y="4545734"/>
            <a:ext cx="3195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Принятое БО </a:t>
            </a:r>
          </a:p>
        </p:txBody>
      </p:sp>
      <p:pic>
        <p:nvPicPr>
          <p:cNvPr id="49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020" y="2089307"/>
            <a:ext cx="635859" cy="546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9220" y="4891966"/>
            <a:ext cx="635859" cy="546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Стрелка вправо 30"/>
          <p:cNvSpPr/>
          <p:nvPr/>
        </p:nvSpPr>
        <p:spPr>
          <a:xfrm rot="5400000">
            <a:off x="9149580" y="3629761"/>
            <a:ext cx="650006" cy="839040"/>
          </a:xfrm>
          <a:prstGeom prst="rightArrow">
            <a:avLst>
              <a:gd name="adj1" fmla="val 56155"/>
              <a:gd name="adj2" fmla="val 65920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1400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45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AutoShape 35"/>
          <p:cNvSpPr>
            <a:spLocks noChangeArrowheads="1"/>
          </p:cNvSpPr>
          <p:nvPr/>
        </p:nvSpPr>
        <p:spPr bwMode="auto">
          <a:xfrm>
            <a:off x="5338231" y="1343024"/>
            <a:ext cx="1786469" cy="11715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2018 год</a:t>
            </a:r>
          </a:p>
          <a:p>
            <a:pPr algn="ctr" eaLnBrk="0" hangingPunct="0"/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42483" y="1265222"/>
            <a:ext cx="4476749" cy="509747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E9AB1F20-2EE2-4979-98F5-FDB90D4471A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5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3555" name="TextBox 17"/>
          <p:cNvSpPr txBox="1">
            <a:spLocks noChangeArrowheads="1"/>
          </p:cNvSpPr>
          <p:nvPr/>
        </p:nvSpPr>
        <p:spPr bwMode="auto">
          <a:xfrm>
            <a:off x="3886200" y="28575"/>
            <a:ext cx="82851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отражения в бюджетном учете ТОФК внесения изменений в бюджетные и денежные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обязательства получателей средств федерального бюджета</a:t>
            </a: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1416580" y="2076448"/>
            <a:ext cx="1945746" cy="131445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Сведения о </a:t>
            </a:r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БО</a:t>
            </a:r>
          </a:p>
          <a:p>
            <a:pPr algn="ctr" eaLnBrk="0" hangingPunct="0"/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(ф. 0506101</a:t>
            </a:r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) №1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AutoShape 35"/>
          <p:cNvSpPr>
            <a:spLocks noChangeArrowheads="1"/>
          </p:cNvSpPr>
          <p:nvPr/>
        </p:nvSpPr>
        <p:spPr bwMode="auto">
          <a:xfrm>
            <a:off x="1851684" y="4545963"/>
            <a:ext cx="3345921" cy="60464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Бухгалтерская запись</a:t>
            </a:r>
          </a:p>
        </p:txBody>
      </p:sp>
      <p:pic>
        <p:nvPicPr>
          <p:cNvPr id="24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909" y="4276725"/>
            <a:ext cx="625391" cy="665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AutoShape 35"/>
          <p:cNvSpPr>
            <a:spLocks noChangeArrowheads="1"/>
          </p:cNvSpPr>
          <p:nvPr/>
        </p:nvSpPr>
        <p:spPr bwMode="auto">
          <a:xfrm>
            <a:off x="3547531" y="2076448"/>
            <a:ext cx="2034119" cy="131445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Сведения </a:t>
            </a: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 ДО </a:t>
            </a:r>
            <a:endParaRPr lang="ru-RU" altLang="ru-RU" sz="1600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eaLnBrk="0" hangingPunct="0"/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ф. 0506102</a:t>
            </a:r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) №1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95475" y="1419225"/>
            <a:ext cx="3258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ru-RU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Постановка на учет в ТОФК</a:t>
            </a:r>
          </a:p>
        </p:txBody>
      </p:sp>
      <p:sp>
        <p:nvSpPr>
          <p:cNvPr id="19" name="Стрелка вправо 18"/>
          <p:cNvSpPr/>
          <p:nvPr/>
        </p:nvSpPr>
        <p:spPr>
          <a:xfrm rot="5400000">
            <a:off x="2011447" y="3783111"/>
            <a:ext cx="769853" cy="423101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5400000">
            <a:off x="4179662" y="3783111"/>
            <a:ext cx="769853" cy="423101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817121" y="1265222"/>
            <a:ext cx="4476749" cy="509747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AutoShape 35"/>
          <p:cNvSpPr>
            <a:spLocks noChangeArrowheads="1"/>
          </p:cNvSpPr>
          <p:nvPr/>
        </p:nvSpPr>
        <p:spPr bwMode="auto">
          <a:xfrm>
            <a:off x="6991218" y="2076448"/>
            <a:ext cx="1945746" cy="131445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Сведения о </a:t>
            </a:r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БО</a:t>
            </a:r>
          </a:p>
          <a:p>
            <a:pPr algn="ctr" eaLnBrk="0" hangingPunct="0"/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(ф. 0506101</a:t>
            </a:r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) №1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AutoShape 35"/>
          <p:cNvSpPr>
            <a:spLocks noChangeArrowheads="1"/>
          </p:cNvSpPr>
          <p:nvPr/>
        </p:nvSpPr>
        <p:spPr bwMode="auto">
          <a:xfrm>
            <a:off x="7426322" y="4545963"/>
            <a:ext cx="3345921" cy="604647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Красное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сторно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AutoShape 35"/>
          <p:cNvSpPr>
            <a:spLocks noChangeArrowheads="1"/>
          </p:cNvSpPr>
          <p:nvPr/>
        </p:nvSpPr>
        <p:spPr bwMode="auto">
          <a:xfrm>
            <a:off x="7426321" y="5440772"/>
            <a:ext cx="3345921" cy="60464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Дополнительная бухгалтерская запись</a:t>
            </a:r>
          </a:p>
        </p:txBody>
      </p:sp>
      <p:sp>
        <p:nvSpPr>
          <p:cNvPr id="34" name="AutoShape 35"/>
          <p:cNvSpPr>
            <a:spLocks noChangeArrowheads="1"/>
          </p:cNvSpPr>
          <p:nvPr/>
        </p:nvSpPr>
        <p:spPr bwMode="auto">
          <a:xfrm>
            <a:off x="9122169" y="2076448"/>
            <a:ext cx="2034119" cy="131445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Сведения </a:t>
            </a: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 ДО </a:t>
            </a:r>
            <a:endParaRPr lang="ru-RU" altLang="ru-RU" sz="1600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eaLnBrk="0" hangingPunct="0"/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ф. 0506102</a:t>
            </a:r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) №1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470113" y="1419225"/>
            <a:ext cx="3258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ru-RU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Внесение изменений</a:t>
            </a:r>
            <a:endParaRPr lang="ru-RU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трелка вправо 35"/>
          <p:cNvSpPr/>
          <p:nvPr/>
        </p:nvSpPr>
        <p:spPr>
          <a:xfrm rot="5400000">
            <a:off x="7586085" y="3783111"/>
            <a:ext cx="769853" cy="423101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 rot="5400000">
            <a:off x="9754300" y="3783111"/>
            <a:ext cx="769853" cy="423101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pic>
        <p:nvPicPr>
          <p:cNvPr id="39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0226" y="5132470"/>
            <a:ext cx="625391" cy="665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9498" y="4276725"/>
            <a:ext cx="625391" cy="665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880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AutoShape 35"/>
          <p:cNvSpPr>
            <a:spLocks noChangeArrowheads="1"/>
          </p:cNvSpPr>
          <p:nvPr/>
        </p:nvSpPr>
        <p:spPr bwMode="auto">
          <a:xfrm>
            <a:off x="5338231" y="1343024"/>
            <a:ext cx="1786469" cy="11715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2019 год</a:t>
            </a:r>
          </a:p>
          <a:p>
            <a:pPr algn="ctr" eaLnBrk="0" hangingPunct="0"/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42483" y="1265222"/>
            <a:ext cx="4476749" cy="509747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E9AB1F20-2EE2-4979-98F5-FDB90D4471A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6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3555" name="TextBox 17"/>
          <p:cNvSpPr txBox="1">
            <a:spLocks noChangeArrowheads="1"/>
          </p:cNvSpPr>
          <p:nvPr/>
        </p:nvSpPr>
        <p:spPr bwMode="auto">
          <a:xfrm>
            <a:off x="3886200" y="28575"/>
            <a:ext cx="82851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отражения в бюджетном учете ТОФК внесения изменений в бюджетные и денежные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обязательства получателей средств федерального бюджета</a:t>
            </a: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1416580" y="2076448"/>
            <a:ext cx="1945746" cy="131445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Сведения о </a:t>
            </a:r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БО</a:t>
            </a:r>
          </a:p>
          <a:p>
            <a:pPr algn="ctr" eaLnBrk="0" hangingPunct="0"/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(ф. 0506101</a:t>
            </a:r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) №1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AutoShape 35"/>
          <p:cNvSpPr>
            <a:spLocks noChangeArrowheads="1"/>
          </p:cNvSpPr>
          <p:nvPr/>
        </p:nvSpPr>
        <p:spPr bwMode="auto">
          <a:xfrm>
            <a:off x="1851684" y="4545963"/>
            <a:ext cx="3345921" cy="60464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Бухгалтерская запись</a:t>
            </a:r>
          </a:p>
        </p:txBody>
      </p:sp>
      <p:sp>
        <p:nvSpPr>
          <p:cNvPr id="22" name="AutoShape 35"/>
          <p:cNvSpPr>
            <a:spLocks noChangeArrowheads="1"/>
          </p:cNvSpPr>
          <p:nvPr/>
        </p:nvSpPr>
        <p:spPr bwMode="auto">
          <a:xfrm>
            <a:off x="1851683" y="5440772"/>
            <a:ext cx="3345921" cy="604648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Красное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сторно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909" y="4276725"/>
            <a:ext cx="625391" cy="665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AutoShape 35"/>
          <p:cNvSpPr>
            <a:spLocks noChangeArrowheads="1"/>
          </p:cNvSpPr>
          <p:nvPr/>
        </p:nvSpPr>
        <p:spPr bwMode="auto">
          <a:xfrm>
            <a:off x="3547531" y="2076448"/>
            <a:ext cx="2034119" cy="131445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Сведения </a:t>
            </a: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 ДО </a:t>
            </a:r>
            <a:endParaRPr lang="ru-RU" altLang="ru-RU" sz="1600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eaLnBrk="0" hangingPunct="0"/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ф. 0506102</a:t>
            </a:r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) №1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95475" y="1419225"/>
            <a:ext cx="3258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ru-RU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Постановка на учет в ТОФК</a:t>
            </a:r>
          </a:p>
        </p:txBody>
      </p:sp>
      <p:sp>
        <p:nvSpPr>
          <p:cNvPr id="19" name="Стрелка вправо 18"/>
          <p:cNvSpPr/>
          <p:nvPr/>
        </p:nvSpPr>
        <p:spPr>
          <a:xfrm rot="5400000">
            <a:off x="2011447" y="3783111"/>
            <a:ext cx="769853" cy="423101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5400000">
            <a:off x="4179662" y="3783111"/>
            <a:ext cx="769853" cy="423101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pic>
        <p:nvPicPr>
          <p:cNvPr id="23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968" y="5177337"/>
            <a:ext cx="599432" cy="515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Скругленный прямоугольник 24"/>
          <p:cNvSpPr/>
          <p:nvPr/>
        </p:nvSpPr>
        <p:spPr>
          <a:xfrm>
            <a:off x="6817121" y="1265222"/>
            <a:ext cx="4476749" cy="509747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eaLnBrk="0" hangingPunct="0"/>
            <a:endParaRPr lang="ru-RU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AutoShape 35"/>
          <p:cNvSpPr>
            <a:spLocks noChangeArrowheads="1"/>
          </p:cNvSpPr>
          <p:nvPr/>
        </p:nvSpPr>
        <p:spPr bwMode="auto">
          <a:xfrm>
            <a:off x="6991218" y="2076448"/>
            <a:ext cx="1945746" cy="131445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Сведения о </a:t>
            </a:r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БО</a:t>
            </a:r>
          </a:p>
          <a:p>
            <a:pPr algn="ctr" eaLnBrk="0" hangingPunct="0"/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(ф. 0506101</a:t>
            </a:r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) №1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AutoShape 35"/>
          <p:cNvSpPr>
            <a:spLocks noChangeArrowheads="1"/>
          </p:cNvSpPr>
          <p:nvPr/>
        </p:nvSpPr>
        <p:spPr bwMode="auto">
          <a:xfrm>
            <a:off x="7426322" y="4545963"/>
            <a:ext cx="3345921" cy="604647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Красное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сторно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AutoShape 35"/>
          <p:cNvSpPr>
            <a:spLocks noChangeArrowheads="1"/>
          </p:cNvSpPr>
          <p:nvPr/>
        </p:nvSpPr>
        <p:spPr bwMode="auto">
          <a:xfrm>
            <a:off x="7426321" y="5440772"/>
            <a:ext cx="3345921" cy="60464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latin typeface="Times New Roman" pitchFamily="18" charset="0"/>
                <a:cs typeface="Times New Roman" pitchFamily="18" charset="0"/>
              </a:rPr>
              <a:t>Дополнительная бухгалтерская запись</a:t>
            </a:r>
          </a:p>
        </p:txBody>
      </p:sp>
      <p:sp>
        <p:nvSpPr>
          <p:cNvPr id="34" name="AutoShape 35"/>
          <p:cNvSpPr>
            <a:spLocks noChangeArrowheads="1"/>
          </p:cNvSpPr>
          <p:nvPr/>
        </p:nvSpPr>
        <p:spPr bwMode="auto">
          <a:xfrm>
            <a:off x="9122169" y="2076448"/>
            <a:ext cx="2034119" cy="131445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Сведения </a:t>
            </a: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 ДО </a:t>
            </a:r>
            <a:endParaRPr lang="ru-RU" altLang="ru-RU" sz="1600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eaLnBrk="0" hangingPunct="0"/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16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ф. 0506102</a:t>
            </a:r>
            <a:r>
              <a:rPr lang="ru-RU" alt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) №1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470113" y="1419225"/>
            <a:ext cx="3258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ru-RU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Внесение изменений</a:t>
            </a:r>
            <a:endParaRPr lang="ru-RU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трелка вправо 35"/>
          <p:cNvSpPr/>
          <p:nvPr/>
        </p:nvSpPr>
        <p:spPr>
          <a:xfrm rot="5400000">
            <a:off x="7586085" y="3783111"/>
            <a:ext cx="769853" cy="423101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 rot="5400000">
            <a:off x="9754300" y="3783111"/>
            <a:ext cx="769853" cy="423101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pic>
        <p:nvPicPr>
          <p:cNvPr id="39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0226" y="5132470"/>
            <a:ext cx="625391" cy="665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23 июня 2012 - Архив изображений - Хостинг картинок и изобра…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0766" y="4387876"/>
            <a:ext cx="555376" cy="555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Соединительная линия уступом 2"/>
          <p:cNvCxnSpPr>
            <a:endCxn id="22" idx="3"/>
          </p:cNvCxnSpPr>
          <p:nvPr/>
        </p:nvCxnSpPr>
        <p:spPr>
          <a:xfrm rot="10800000" flipV="1">
            <a:off x="5197605" y="4848286"/>
            <a:ext cx="2228717" cy="894810"/>
          </a:xfrm>
          <a:prstGeom prst="bentConnector3">
            <a:avLst>
              <a:gd name="adj1" fmla="val 50000"/>
            </a:avLst>
          </a:prstGeom>
          <a:ln w="4445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281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E9AB1F20-2EE2-4979-98F5-FDB90D4471A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7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3555" name="TextBox 17"/>
          <p:cNvSpPr txBox="1">
            <a:spLocks noChangeArrowheads="1"/>
          </p:cNvSpPr>
          <p:nvPr/>
        </p:nvSpPr>
        <p:spPr bwMode="auto">
          <a:xfrm>
            <a:off x="3886200" y="38100"/>
            <a:ext cx="82851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ведения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ТОФК учета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денежных обязательств получателей средств федерального бюджета при проведении операций с применением Казначейского обеспечения обязательств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" y="1247920"/>
            <a:ext cx="6800850" cy="52814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" name="AutoShape 35"/>
          <p:cNvSpPr>
            <a:spLocks noChangeArrowheads="1"/>
          </p:cNvSpPr>
          <p:nvPr/>
        </p:nvSpPr>
        <p:spPr bwMode="auto">
          <a:xfrm>
            <a:off x="981075" y="1304925"/>
            <a:ext cx="1095375" cy="32665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Проект!!!</a:t>
            </a:r>
            <a:endParaRPr lang="ru-RU" altLang="ru-RU" sz="1500" b="1" dirty="0">
              <a:solidFill>
                <a:srgbClr val="FF0000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8324850" y="2148358"/>
            <a:ext cx="3523217" cy="1309218"/>
          </a:xfrm>
          <a:prstGeom prst="wedgeRoundRectCallout">
            <a:avLst>
              <a:gd name="adj1" fmla="val -82715"/>
              <a:gd name="adj2" fmla="val 27074"/>
              <a:gd name="adj3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В случае указания в </a:t>
            </a:r>
            <a:r>
              <a:rPr lang="ru-RU" altLang="ru-RU" sz="1200" dirty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реквизите </a:t>
            </a:r>
            <a:r>
              <a:rPr lang="ru-RU" alt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«Признак платежа</a:t>
            </a:r>
            <a:r>
              <a:rPr lang="en-US" alt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требующего подтверждения</a:t>
            </a:r>
            <a:r>
              <a:rPr lang="ru-RU" alt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» значения «Да»</a:t>
            </a:r>
            <a:r>
              <a:rPr lang="en-US" alt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 ДО при проведении операций с </a:t>
            </a:r>
            <a:r>
              <a:rPr lang="ru-RU" altLang="ru-RU" sz="1200" dirty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применением </a:t>
            </a:r>
            <a:r>
              <a:rPr lang="ru-RU" alt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КОО учитываются ТОФК как авансовые ДО</a:t>
            </a:r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9809960" y="3652377"/>
            <a:ext cx="566727" cy="472553"/>
          </a:xfrm>
          <a:prstGeom prst="rightArrow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lt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324849" y="4327806"/>
            <a:ext cx="3523217" cy="1491969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2019 году ТОФК учитываются авансовые ДО (в том числе </a:t>
            </a:r>
            <a:r>
              <a:rPr lang="ru-RU" alt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при </a:t>
            </a:r>
            <a:r>
              <a:rPr lang="ru-RU" altLang="ru-RU" sz="1200" dirty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проведении операций </a:t>
            </a:r>
            <a:r>
              <a:rPr lang="ru-RU" alt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с применением </a:t>
            </a:r>
            <a:r>
              <a:rPr lang="ru-RU" altLang="ru-RU" sz="1200" dirty="0">
                <a:solidFill>
                  <a:schemeClr val="tx1"/>
                </a:solidFill>
                <a:latin typeface="Times New Roman" pitchFamily="18" charset="0"/>
                <a:cs typeface="Times New Roman" panose="02020603050405020304" pitchFamily="18" charset="0"/>
              </a:rPr>
              <a:t>КОО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только по государственным контрактам (договорам) на поставку товаров</a:t>
            </a:r>
            <a:r>
              <a:rPr lang="en-US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выполнение работ</a:t>
            </a:r>
            <a:r>
              <a:rPr lang="en-US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оказание услуг</a:t>
            </a:r>
          </a:p>
          <a:p>
            <a:pPr algn="ctr" eaLnBrk="0" hangingPunct="0"/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(п. 3 и 4 приложения 4.1 к Порядку № 221н)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8259" y="1882325"/>
            <a:ext cx="640688" cy="682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8734" y="3920685"/>
            <a:ext cx="719616" cy="618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670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B9794-4CC1-4699-AC48-2885840D71E3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943872" y="116633"/>
            <a:ext cx="64327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Учетная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отражения в бюджетном (казначейском) учете ТОФК операций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применением Казначейского обеспечения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обязательств (механизм «прямое подкрепление»)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299546"/>
              </p:ext>
            </p:extLst>
          </p:nvPr>
        </p:nvGraphicFramePr>
        <p:xfrm>
          <a:off x="634691" y="1187437"/>
          <a:ext cx="10475196" cy="4896544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2618799"/>
                <a:gridCol w="2618799"/>
                <a:gridCol w="2618799"/>
                <a:gridCol w="2618799"/>
              </a:tblGrid>
              <a:tr h="408046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ТОФК3***</a:t>
                      </a:r>
                    </a:p>
                  </a:txBody>
                  <a:tcPr marL="121920" marR="12192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ТОФК2**</a:t>
                      </a:r>
                    </a:p>
                  </a:txBody>
                  <a:tcPr marL="121920" marR="12192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ТОФК1*</a:t>
                      </a:r>
                      <a:endParaRPr lang="ru-RU" sz="1400" b="1" kern="12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МОУ ФК</a:t>
                      </a:r>
                      <a:endParaRPr lang="ru-RU" sz="1400" b="1" kern="12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48849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Блок-схема: документ 13"/>
          <p:cNvSpPr/>
          <p:nvPr/>
        </p:nvSpPr>
        <p:spPr>
          <a:xfrm>
            <a:off x="675927" y="1633882"/>
            <a:ext cx="1152128" cy="914290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Документ-основание.</a:t>
            </a:r>
            <a:endParaRPr lang="ru-RU" sz="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Платежное поручение на оплату целевых расходов.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1828055" y="1776180"/>
            <a:ext cx="203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Блок-схема: документ 19"/>
          <p:cNvSpPr/>
          <p:nvPr/>
        </p:nvSpPr>
        <p:spPr>
          <a:xfrm>
            <a:off x="9360363" y="1628800"/>
            <a:ext cx="1728192" cy="1368152"/>
          </a:xfrm>
          <a:prstGeom prst="flowChartDocumen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Платежное поручение</a:t>
            </a:r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Блок-схема: документ 21"/>
          <p:cNvSpPr/>
          <p:nvPr/>
        </p:nvSpPr>
        <p:spPr>
          <a:xfrm>
            <a:off x="2031255" y="1633883"/>
            <a:ext cx="1152128" cy="383519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Консолидированная заявка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 flipV="1">
            <a:off x="3183384" y="1764145"/>
            <a:ext cx="6189217" cy="50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Блок-схема: перфолента 33"/>
          <p:cNvSpPr/>
          <p:nvPr/>
        </p:nvSpPr>
        <p:spPr>
          <a:xfrm>
            <a:off x="6480043" y="1916834"/>
            <a:ext cx="2016224" cy="599089"/>
          </a:xfrm>
          <a:prstGeom prst="flowChartPunchedTape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«подкреплении» счета № 40501 ТОФК3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Блок-схема: перфолента 35"/>
          <p:cNvSpPr/>
          <p:nvPr/>
        </p:nvSpPr>
        <p:spPr>
          <a:xfrm>
            <a:off x="3503713" y="1916834"/>
            <a:ext cx="2112233" cy="599089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«подкреплении» счета № 40501 ТОФК3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Прямая со стрелкой 36"/>
          <p:cNvCxnSpPr/>
          <p:nvPr/>
        </p:nvCxnSpPr>
        <p:spPr>
          <a:xfrm flipH="1">
            <a:off x="8496267" y="2216378"/>
            <a:ext cx="864096" cy="65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34" idx="1"/>
          </p:cNvCxnSpPr>
          <p:nvPr/>
        </p:nvCxnSpPr>
        <p:spPr>
          <a:xfrm flipH="1" flipV="1">
            <a:off x="5615946" y="2216378"/>
            <a:ext cx="864097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Блок-схема: документ 42"/>
          <p:cNvSpPr/>
          <p:nvPr/>
        </p:nvSpPr>
        <p:spPr>
          <a:xfrm>
            <a:off x="3503712" y="2680680"/>
            <a:ext cx="2112233" cy="532296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Бухгалтерская справка (ф.0504833)</a:t>
            </a:r>
            <a:endParaRPr lang="ru-RU" sz="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Блок-схема: документ 43"/>
          <p:cNvSpPr/>
          <p:nvPr/>
        </p:nvSpPr>
        <p:spPr>
          <a:xfrm>
            <a:off x="6480042" y="2675456"/>
            <a:ext cx="2016225" cy="537520"/>
          </a:xfrm>
          <a:prstGeom prst="flowChartDocumen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Бухгалтерская справка (ф.0504833)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277989" y="3432088"/>
            <a:ext cx="2065911" cy="1005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на л/с ПБС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кассовой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выплаты из ФБ по обязательству государственного заказчика</a:t>
            </a:r>
          </a:p>
          <a:p>
            <a:pPr algn="ctr"/>
            <a:r>
              <a:rPr lang="ru-RU" sz="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1 40220 </a:t>
            </a:r>
            <a:r>
              <a:rPr lang="ru-RU" sz="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ххх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1 30900 730 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(расчеты с МОУ 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ФК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8847358" y="3432088"/>
            <a:ext cx="2173068" cy="1005024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перечисления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 со счета № 40105 МОУ ФК на счет № 40501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ТОФК3 для осуществления оплаты целевых расходов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1 21200 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560 </a:t>
            </a:r>
            <a:r>
              <a:rPr lang="ru-RU" sz="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1 20211 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610 (расчеты с ТОФК1)</a:t>
            </a:r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407701" y="3360081"/>
            <a:ext cx="2274328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л/с НУБП поступлений для оплаты по обязательствам исполнителя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9 20315 510 </a:t>
            </a:r>
            <a:r>
              <a:rPr lang="ru-RU" sz="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9 30715 000</a:t>
            </a:r>
            <a:endParaRPr lang="ru-RU" sz="9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407701" y="4470070"/>
            <a:ext cx="2274328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л/с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НУБП кассовой выплаты по обязательствам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исполнителя </a:t>
            </a:r>
            <a:r>
              <a:rPr lang="ru-RU" sz="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9 30715 000 </a:t>
            </a:r>
            <a:r>
              <a:rPr lang="ru-RU" sz="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9 20315 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610</a:t>
            </a:r>
            <a:endParaRPr lang="ru-RU" sz="900" b="1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7632173" y="2420888"/>
            <a:ext cx="0" cy="2545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4943872" y="2426112"/>
            <a:ext cx="0" cy="2545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10032438" y="2960948"/>
            <a:ext cx="3903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>
            <a:off x="3066820" y="3248980"/>
            <a:ext cx="6969521" cy="375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792491" y="2865332"/>
            <a:ext cx="2274328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л/с НУБП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поступлений для оплаты по обязательствам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соисполнителя  </a:t>
            </a:r>
          </a:p>
          <a:p>
            <a:pPr algn="ctr"/>
            <a:r>
              <a:rPr lang="ru-RU" sz="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9 20315 510 </a:t>
            </a:r>
            <a:r>
              <a:rPr lang="ru-RU" sz="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9 30715 000</a:t>
            </a:r>
            <a:endParaRPr lang="ru-RU" sz="900" b="1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839908" y="4725144"/>
            <a:ext cx="2274328" cy="9144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л/с НУБП кассовой выплаты по обязательствам соисполнителя</a:t>
            </a:r>
          </a:p>
          <a:p>
            <a:pPr algn="ctr"/>
            <a:r>
              <a:rPr lang="ru-RU" sz="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9 30715 000 </a:t>
            </a:r>
            <a:r>
              <a:rPr lang="ru-RU" sz="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9 20315 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610</a:t>
            </a:r>
            <a:endParaRPr lang="ru-RU" sz="900" b="1" dirty="0"/>
          </a:p>
        </p:txBody>
      </p:sp>
      <p:cxnSp>
        <p:nvCxnSpPr>
          <p:cNvPr id="52" name="Прямая со стрелкой 51"/>
          <p:cNvCxnSpPr/>
          <p:nvPr/>
        </p:nvCxnSpPr>
        <p:spPr>
          <a:xfrm>
            <a:off x="7632176" y="3140968"/>
            <a:ext cx="0" cy="291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H="1">
            <a:off x="5682030" y="3920029"/>
            <a:ext cx="22195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>
            <a:endCxn id="43" idx="3"/>
          </p:cNvCxnSpPr>
          <p:nvPr/>
        </p:nvCxnSpPr>
        <p:spPr>
          <a:xfrm flipH="1">
            <a:off x="5615944" y="2944216"/>
            <a:ext cx="288035" cy="26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5903979" y="2946828"/>
            <a:ext cx="0" cy="21328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flipH="1">
            <a:off x="5680206" y="5069297"/>
            <a:ext cx="22195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>
            <a:off x="10032437" y="3248980"/>
            <a:ext cx="0" cy="1831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Блок-схема: документ 68"/>
          <p:cNvSpPr/>
          <p:nvPr/>
        </p:nvSpPr>
        <p:spPr>
          <a:xfrm>
            <a:off x="1199456" y="3900710"/>
            <a:ext cx="1536171" cy="642990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Платежное поручение ТОФК на оплату целевых расходов</a:t>
            </a:r>
            <a:endParaRPr lang="ru-RU" sz="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0" name="Прямая со стрелкой 69"/>
          <p:cNvCxnSpPr/>
          <p:nvPr/>
        </p:nvCxnSpPr>
        <p:spPr>
          <a:xfrm>
            <a:off x="719403" y="4234933"/>
            <a:ext cx="48005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719403" y="2515923"/>
            <a:ext cx="0" cy="17190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/>
          <p:nvPr/>
        </p:nvCxnSpPr>
        <p:spPr>
          <a:xfrm>
            <a:off x="2031256" y="4470070"/>
            <a:ext cx="0" cy="255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AutoShape 35"/>
          <p:cNvSpPr>
            <a:spLocks noChangeArrowheads="1"/>
          </p:cNvSpPr>
          <p:nvPr/>
        </p:nvSpPr>
        <p:spPr bwMode="auto">
          <a:xfrm>
            <a:off x="6911942" y="4811803"/>
            <a:ext cx="4224469" cy="5939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FF0000"/>
            </a:solidFill>
            <a:prstDash val="dash"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Подлежат консолидации в бюджетной отчетности</a:t>
            </a:r>
            <a:endParaRPr lang="ru-RU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Скругленный прямоугольник 89"/>
          <p:cNvSpPr/>
          <p:nvPr/>
        </p:nvSpPr>
        <p:spPr>
          <a:xfrm rot="5400000">
            <a:off x="7742401" y="3731808"/>
            <a:ext cx="136387" cy="699269"/>
          </a:xfrm>
          <a:prstGeom prst="round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91" name="Скругленный прямоугольник 90"/>
          <p:cNvSpPr/>
          <p:nvPr/>
        </p:nvSpPr>
        <p:spPr>
          <a:xfrm rot="5400000">
            <a:off x="9586173" y="3817054"/>
            <a:ext cx="140761" cy="669540"/>
          </a:xfrm>
          <a:prstGeom prst="round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cxnSp>
        <p:nvCxnSpPr>
          <p:cNvPr id="94" name="Соединительная линия уступом 93"/>
          <p:cNvCxnSpPr/>
          <p:nvPr/>
        </p:nvCxnSpPr>
        <p:spPr>
          <a:xfrm rot="16200000" flipH="1">
            <a:off x="7636052" y="4355370"/>
            <a:ext cx="568301" cy="180020"/>
          </a:xfrm>
          <a:prstGeom prst="bentConnector3">
            <a:avLst/>
          </a:prstGeom>
          <a:ln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Соединительная линия уступом 98"/>
          <p:cNvCxnSpPr/>
          <p:nvPr/>
        </p:nvCxnSpPr>
        <p:spPr>
          <a:xfrm rot="5400000">
            <a:off x="9253754" y="4369537"/>
            <a:ext cx="495734" cy="346207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AutoShape 35"/>
          <p:cNvSpPr>
            <a:spLocks noChangeArrowheads="1"/>
          </p:cNvSpPr>
          <p:nvPr/>
        </p:nvSpPr>
        <p:spPr bwMode="auto">
          <a:xfrm>
            <a:off x="620635" y="5649770"/>
            <a:ext cx="10755952" cy="71602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ТОФК1 </a:t>
            </a:r>
            <a:r>
              <a:rPr lang="ru-RU" sz="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открыт л/с 03 </a:t>
            </a:r>
            <a:r>
              <a:rPr lang="ru-RU" sz="8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государственному заказчику </a:t>
            </a:r>
            <a:r>
              <a:rPr lang="ru-RU" sz="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государственному </a:t>
            </a:r>
            <a:r>
              <a:rPr lang="ru-RU" sz="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контракту</a:t>
            </a:r>
          </a:p>
          <a:p>
            <a:r>
              <a:rPr lang="ru-RU" sz="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**ТОФК2 – открыт л/с 41 </a:t>
            </a:r>
            <a:r>
              <a:rPr lang="ru-RU" sz="8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исполнителю</a:t>
            </a:r>
            <a:r>
              <a:rPr lang="ru-RU" sz="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государственному </a:t>
            </a:r>
            <a:r>
              <a:rPr lang="ru-RU" sz="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контракту</a:t>
            </a:r>
          </a:p>
          <a:p>
            <a:r>
              <a:rPr lang="ru-RU" sz="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r>
              <a:rPr lang="ru-RU" sz="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ТОФК3 </a:t>
            </a:r>
            <a:r>
              <a:rPr lang="ru-RU" sz="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открыт л/с 41 </a:t>
            </a:r>
            <a:r>
              <a:rPr lang="ru-RU" sz="8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соисполнителю</a:t>
            </a:r>
            <a:r>
              <a:rPr lang="ru-RU" sz="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государственному контракту</a:t>
            </a:r>
          </a:p>
        </p:txBody>
      </p:sp>
    </p:spTree>
    <p:extLst>
      <p:ext uri="{BB962C8B-B14F-4D97-AF65-F5344CB8AC3E}">
        <p14:creationId xmlns:p14="http://schemas.microsoft.com/office/powerpoint/2010/main" val="53810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37600" y="6226838"/>
            <a:ext cx="2844800" cy="365125"/>
          </a:xfrm>
        </p:spPr>
        <p:txBody>
          <a:bodyPr/>
          <a:lstStyle/>
          <a:p>
            <a:pPr>
              <a:defRPr/>
            </a:pPr>
            <a:fld id="{992B9794-4CC1-4699-AC48-2885840D71E3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023775"/>
              </p:ext>
            </p:extLst>
          </p:nvPr>
        </p:nvGraphicFramePr>
        <p:xfrm>
          <a:off x="553129" y="1307554"/>
          <a:ext cx="11041228" cy="4969421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2760307"/>
                <a:gridCol w="2760307"/>
                <a:gridCol w="2760307"/>
                <a:gridCol w="2760307"/>
              </a:tblGrid>
              <a:tr h="324115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ТОФК3***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ТОФК2**</a:t>
                      </a:r>
                      <a:endParaRPr lang="ru-RU" sz="1400" b="1" kern="12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ТОФК1*</a:t>
                      </a:r>
                      <a:endParaRPr lang="ru-RU" sz="1400" b="1" kern="12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prstClr val="black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МОУ ФК</a:t>
                      </a:r>
                      <a:endParaRPr lang="ru-RU" sz="1400" b="1" kern="12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21920" marR="12192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453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Блок-схема: документ 13"/>
          <p:cNvSpPr/>
          <p:nvPr/>
        </p:nvSpPr>
        <p:spPr>
          <a:xfrm>
            <a:off x="792491" y="1936417"/>
            <a:ext cx="2274328" cy="642990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Платежное поручение на возврат излишне уплаченной суммы</a:t>
            </a:r>
          </a:p>
        </p:txBody>
      </p:sp>
      <p:sp>
        <p:nvSpPr>
          <p:cNvPr id="34" name="Блок-схема: перфолента 33"/>
          <p:cNvSpPr/>
          <p:nvPr/>
        </p:nvSpPr>
        <p:spPr>
          <a:xfrm>
            <a:off x="6480043" y="2219369"/>
            <a:ext cx="2016224" cy="599089"/>
          </a:xfrm>
          <a:prstGeom prst="flowChartPunchedTape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возврате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Блок-схема: перфолента 35"/>
          <p:cNvSpPr/>
          <p:nvPr/>
        </p:nvSpPr>
        <p:spPr>
          <a:xfrm>
            <a:off x="3503713" y="2219369"/>
            <a:ext cx="2112233" cy="599089"/>
          </a:xfrm>
          <a:prstGeom prst="flowChartPunchedTape">
            <a:avLst/>
          </a:prstGeom>
          <a:solidFill>
            <a:schemeClr val="accent1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возврате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Прямая со стрелкой 36"/>
          <p:cNvCxnSpPr/>
          <p:nvPr/>
        </p:nvCxnSpPr>
        <p:spPr>
          <a:xfrm>
            <a:off x="10128299" y="2723423"/>
            <a:ext cx="0" cy="2597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36" idx="3"/>
          </p:cNvCxnSpPr>
          <p:nvPr/>
        </p:nvCxnSpPr>
        <p:spPr>
          <a:xfrm flipV="1">
            <a:off x="5615945" y="2507399"/>
            <a:ext cx="839667" cy="115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Блок-схема: документ 42"/>
          <p:cNvSpPr/>
          <p:nvPr/>
        </p:nvSpPr>
        <p:spPr>
          <a:xfrm>
            <a:off x="3503712" y="2983215"/>
            <a:ext cx="2112233" cy="532296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Бухгалтерская справка (ф.0504833)</a:t>
            </a:r>
            <a:endParaRPr lang="ru-RU" sz="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Блок-схема: документ 43"/>
          <p:cNvSpPr/>
          <p:nvPr/>
        </p:nvSpPr>
        <p:spPr>
          <a:xfrm>
            <a:off x="6480042" y="2977991"/>
            <a:ext cx="2016225" cy="537520"/>
          </a:xfrm>
          <a:prstGeom prst="flowChartDocumen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Бухгалтерская справка (ф.0504833)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44005" y="3731535"/>
            <a:ext cx="2408312" cy="10050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на л/с ПБС восстановления кассовой выплаты из ФБ по обязательству государственного заказчика</a:t>
            </a:r>
          </a:p>
          <a:p>
            <a:pPr algn="ctr"/>
            <a:r>
              <a:rPr lang="ru-RU" sz="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30900 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830  </a:t>
            </a:r>
            <a:r>
              <a:rPr lang="ru-RU" sz="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1 40220 </a:t>
            </a:r>
            <a:r>
              <a:rPr lang="ru-RU" sz="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ххх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(расчеты с МОУ 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ФК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8991523" y="3734623"/>
            <a:ext cx="2289053" cy="1005024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 бухгалтерской записи по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зачислению на счет № 40105 остатка со счета       № 40501 </a:t>
            </a:r>
          </a:p>
          <a:p>
            <a:pPr algn="ctr"/>
            <a:r>
              <a:rPr lang="ru-RU" sz="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1 20211 610 </a:t>
            </a:r>
            <a:r>
              <a:rPr lang="ru-RU" sz="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40220 550</a:t>
            </a:r>
          </a:p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«красное </a:t>
            </a:r>
            <a:r>
              <a:rPr lang="ru-RU" sz="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сторно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(расчеты с ТОФК3)</a:t>
            </a:r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422663" y="3731535"/>
            <a:ext cx="2274328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поступления на л/с НУБП (возврат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r>
              <a:rPr lang="ru-RU" sz="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9 20315 510 </a:t>
            </a:r>
            <a:r>
              <a:rPr lang="ru-RU" sz="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9 30715 000</a:t>
            </a:r>
            <a:endParaRPr lang="ru-RU" sz="9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407701" y="4772605"/>
            <a:ext cx="2274328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на л/с НУБП перечисления поступлений (возврата)</a:t>
            </a:r>
          </a:p>
          <a:p>
            <a:pPr algn="ctr"/>
            <a:r>
              <a:rPr lang="ru-RU" sz="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9 30715 000 </a:t>
            </a:r>
            <a:r>
              <a:rPr lang="ru-RU" sz="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9 20315 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610</a:t>
            </a:r>
            <a:endParaRPr lang="ru-RU" sz="900" b="1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7632173" y="2723423"/>
            <a:ext cx="0" cy="2545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4943872" y="2728647"/>
            <a:ext cx="0" cy="2545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10032438" y="3263483"/>
            <a:ext cx="3903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796480" y="2723423"/>
            <a:ext cx="2274328" cy="75608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поступления на л/с НУБП (возврат)</a:t>
            </a:r>
          </a:p>
          <a:p>
            <a:pPr algn="ctr"/>
            <a:r>
              <a:rPr lang="ru-RU" sz="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9 20315 510 </a:t>
            </a:r>
            <a:r>
              <a:rPr lang="ru-RU" sz="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9 30715 000</a:t>
            </a:r>
            <a:endParaRPr lang="ru-RU" sz="900" b="1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778628" y="4257675"/>
            <a:ext cx="2274328" cy="972131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 бухгалтерской записи по перечислению остатка со счета № 40501 на счет № 40105 МОУ ФК</a:t>
            </a:r>
          </a:p>
          <a:p>
            <a:pPr algn="ctr"/>
            <a:r>
              <a:rPr lang="ru-RU" sz="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8 21101 560 </a:t>
            </a:r>
            <a:r>
              <a:rPr lang="ru-RU" sz="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20315 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610</a:t>
            </a:r>
          </a:p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«красное </a:t>
            </a:r>
            <a:r>
              <a:rPr lang="ru-RU" sz="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сторно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cxnSp>
        <p:nvCxnSpPr>
          <p:cNvPr id="52" name="Прямая со стрелкой 51"/>
          <p:cNvCxnSpPr/>
          <p:nvPr/>
        </p:nvCxnSpPr>
        <p:spPr>
          <a:xfrm>
            <a:off x="7632176" y="3443503"/>
            <a:ext cx="0" cy="291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H="1">
            <a:off x="5682030" y="4222564"/>
            <a:ext cx="22195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>
            <a:off x="5615944" y="3246751"/>
            <a:ext cx="288035" cy="26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5903979" y="3249363"/>
            <a:ext cx="0" cy="21328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flipH="1">
            <a:off x="5680206" y="5371832"/>
            <a:ext cx="22195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>
            <a:off x="10032437" y="3551515"/>
            <a:ext cx="0" cy="1831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Блок-схема: документ 68"/>
          <p:cNvSpPr/>
          <p:nvPr/>
        </p:nvSpPr>
        <p:spPr>
          <a:xfrm>
            <a:off x="778629" y="3659527"/>
            <a:ext cx="2292179" cy="536402"/>
          </a:xfrm>
          <a:prstGeom prst="flowChartDocumen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Бухгалтерская справка (ф.0504833)</a:t>
            </a:r>
          </a:p>
        </p:txBody>
      </p:sp>
      <p:sp>
        <p:nvSpPr>
          <p:cNvPr id="89" name="AutoShape 35"/>
          <p:cNvSpPr>
            <a:spLocks noChangeArrowheads="1"/>
          </p:cNvSpPr>
          <p:nvPr/>
        </p:nvSpPr>
        <p:spPr bwMode="auto">
          <a:xfrm>
            <a:off x="6073744" y="5164582"/>
            <a:ext cx="2650161" cy="5939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FF0000"/>
            </a:solidFill>
            <a:prstDash val="dash"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Подлежат консолидации в бюджетной отчетности</a:t>
            </a:r>
            <a:endParaRPr lang="ru-RU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Скругленный прямоугольник 89"/>
          <p:cNvSpPr/>
          <p:nvPr/>
        </p:nvSpPr>
        <p:spPr>
          <a:xfrm rot="5400000">
            <a:off x="6633224" y="4051289"/>
            <a:ext cx="259667" cy="669460"/>
          </a:xfrm>
          <a:prstGeom prst="round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cxnSp>
        <p:nvCxnSpPr>
          <p:cNvPr id="94" name="Соединительная линия уступом 93"/>
          <p:cNvCxnSpPr>
            <a:endCxn id="89" idx="0"/>
          </p:cNvCxnSpPr>
          <p:nvPr/>
        </p:nvCxnSpPr>
        <p:spPr>
          <a:xfrm rot="16200000" flipH="1">
            <a:off x="6873529" y="4639284"/>
            <a:ext cx="618545" cy="432048"/>
          </a:xfrm>
          <a:prstGeom prst="bentConnector3">
            <a:avLst>
              <a:gd name="adj1" fmla="val 63199"/>
            </a:avLst>
          </a:prstGeom>
          <a:ln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AutoShape 35"/>
          <p:cNvSpPr>
            <a:spLocks noChangeArrowheads="1"/>
          </p:cNvSpPr>
          <p:nvPr/>
        </p:nvSpPr>
        <p:spPr bwMode="auto">
          <a:xfrm>
            <a:off x="1350687" y="1038234"/>
            <a:ext cx="8880987" cy="230527"/>
          </a:xfrm>
          <a:prstGeom prst="roundRect">
            <a:avLst>
              <a:gd name="adj" fmla="val 16667"/>
            </a:avLst>
          </a:prstGeo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 в случае возврата средств</a:t>
            </a:r>
            <a:endParaRPr lang="ru-RU" sz="1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Блок-схема: перфолента 44"/>
          <p:cNvSpPr/>
          <p:nvPr/>
        </p:nvSpPr>
        <p:spPr>
          <a:xfrm>
            <a:off x="8976320" y="2196343"/>
            <a:ext cx="2289053" cy="599089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возврате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8" name="Прямая со стрелкой 47"/>
          <p:cNvCxnSpPr/>
          <p:nvPr/>
        </p:nvCxnSpPr>
        <p:spPr>
          <a:xfrm>
            <a:off x="2543605" y="2458417"/>
            <a:ext cx="0" cy="2650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Прямоугольник 59"/>
          <p:cNvSpPr/>
          <p:nvPr/>
        </p:nvSpPr>
        <p:spPr>
          <a:xfrm>
            <a:off x="778628" y="5323109"/>
            <a:ext cx="2292179" cy="784691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л/с НУБП перечисления поступлений (возврата)</a:t>
            </a:r>
          </a:p>
          <a:p>
            <a:pPr algn="ctr"/>
            <a:r>
              <a:rPr lang="ru-RU" sz="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9 30715 000 </a:t>
            </a:r>
            <a:r>
              <a:rPr lang="ru-RU" sz="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9 20315 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610</a:t>
            </a:r>
            <a:endParaRPr lang="ru-RU" sz="900" b="1" dirty="0"/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 flipH="1">
            <a:off x="3103445" y="3999738"/>
            <a:ext cx="151385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V="1">
            <a:off x="3254829" y="3999738"/>
            <a:ext cx="1" cy="17085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 flipH="1">
            <a:off x="3032879" y="4739647"/>
            <a:ext cx="22195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 flipH="1">
            <a:off x="3070809" y="5708300"/>
            <a:ext cx="184020" cy="59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>
            <a:off x="4271797" y="2015071"/>
            <a:ext cx="0" cy="324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Блок-схема: документ 75"/>
          <p:cNvSpPr/>
          <p:nvPr/>
        </p:nvSpPr>
        <p:spPr>
          <a:xfrm>
            <a:off x="8976321" y="2992115"/>
            <a:ext cx="2241196" cy="532296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Бухгалтерская справка (ф.0504833)</a:t>
            </a:r>
            <a:endParaRPr lang="ru-RU" sz="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8" name="Прямая соединительная линия 77"/>
          <p:cNvCxnSpPr/>
          <p:nvPr/>
        </p:nvCxnSpPr>
        <p:spPr>
          <a:xfrm flipH="1">
            <a:off x="3070808" y="2003343"/>
            <a:ext cx="6769608" cy="117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/>
          <p:nvPr/>
        </p:nvCxnSpPr>
        <p:spPr>
          <a:xfrm>
            <a:off x="9840416" y="2003344"/>
            <a:ext cx="0" cy="3006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Прямоугольник 83"/>
          <p:cNvSpPr/>
          <p:nvPr/>
        </p:nvSpPr>
        <p:spPr>
          <a:xfrm>
            <a:off x="8991525" y="4946530"/>
            <a:ext cx="2289052" cy="1071176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зачисления на счет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40105 средств перечисленных ранее для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оплаты целевых расходов</a:t>
            </a:r>
          </a:p>
          <a:p>
            <a:pPr algn="ctr"/>
            <a:r>
              <a:rPr lang="ru-RU" sz="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1 20211 510 </a:t>
            </a:r>
            <a:r>
              <a:rPr lang="ru-RU" sz="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21200 660</a:t>
            </a:r>
          </a:p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(расчеты с ТОФК3)</a:t>
            </a:r>
            <a:endParaRPr lang="ru-RU" sz="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Скругленный прямоугольник 90"/>
          <p:cNvSpPr/>
          <p:nvPr/>
        </p:nvSpPr>
        <p:spPr>
          <a:xfrm rot="5400000">
            <a:off x="10463279" y="5247486"/>
            <a:ext cx="236785" cy="706057"/>
          </a:xfrm>
          <a:prstGeom prst="round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cxnSp>
        <p:nvCxnSpPr>
          <p:cNvPr id="99" name="Соединительная линия уступом 98"/>
          <p:cNvCxnSpPr>
            <a:stCxn id="91" idx="3"/>
            <a:endCxn id="89" idx="3"/>
          </p:cNvCxnSpPr>
          <p:nvPr/>
        </p:nvCxnSpPr>
        <p:spPr>
          <a:xfrm rot="5400000" flipH="1">
            <a:off x="9524116" y="4661353"/>
            <a:ext cx="257343" cy="1857766"/>
          </a:xfrm>
          <a:prstGeom prst="bentConnector4">
            <a:avLst>
              <a:gd name="adj1" fmla="val -88831"/>
              <a:gd name="adj2" fmla="val 53186"/>
            </a:avLst>
          </a:prstGeom>
          <a:ln>
            <a:solidFill>
              <a:schemeClr val="accent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 flipH="1">
            <a:off x="11260525" y="3158083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единительная линия 119"/>
          <p:cNvCxnSpPr/>
          <p:nvPr/>
        </p:nvCxnSpPr>
        <p:spPr>
          <a:xfrm flipH="1">
            <a:off x="11568609" y="3158084"/>
            <a:ext cx="16300" cy="21075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 стрелкой 120"/>
          <p:cNvCxnSpPr/>
          <p:nvPr/>
        </p:nvCxnSpPr>
        <p:spPr>
          <a:xfrm flipH="1">
            <a:off x="11252616" y="4186527"/>
            <a:ext cx="310696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 стрелкой 121"/>
          <p:cNvCxnSpPr/>
          <p:nvPr/>
        </p:nvCxnSpPr>
        <p:spPr>
          <a:xfrm flipH="1">
            <a:off x="11240540" y="5270448"/>
            <a:ext cx="33484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AutoShape 35"/>
          <p:cNvSpPr>
            <a:spLocks noChangeArrowheads="1"/>
          </p:cNvSpPr>
          <p:nvPr/>
        </p:nvSpPr>
        <p:spPr bwMode="auto">
          <a:xfrm>
            <a:off x="563733" y="6208290"/>
            <a:ext cx="11021176" cy="39325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sz="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ТОФК1 </a:t>
            </a:r>
            <a:r>
              <a:rPr lang="ru-RU" sz="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открыт л/с 03 </a:t>
            </a:r>
            <a:r>
              <a:rPr lang="ru-RU" sz="8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государственному заказчику </a:t>
            </a:r>
            <a:r>
              <a:rPr lang="ru-RU" sz="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государственному </a:t>
            </a:r>
            <a:r>
              <a:rPr lang="ru-RU" sz="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контракту</a:t>
            </a:r>
          </a:p>
          <a:p>
            <a:r>
              <a:rPr lang="ru-RU" sz="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**ТОФК2 – открыт л/с 41 </a:t>
            </a:r>
            <a:r>
              <a:rPr lang="ru-RU" sz="8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исполнителю</a:t>
            </a:r>
            <a:r>
              <a:rPr lang="ru-RU" sz="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государственному </a:t>
            </a:r>
            <a:r>
              <a:rPr lang="ru-RU" sz="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контракту</a:t>
            </a:r>
          </a:p>
          <a:p>
            <a:r>
              <a:rPr lang="ru-RU" sz="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r>
              <a:rPr lang="ru-RU" sz="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ТОФК3 </a:t>
            </a:r>
            <a:r>
              <a:rPr lang="ru-RU" sz="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открыт л/с 41 </a:t>
            </a:r>
            <a:r>
              <a:rPr lang="ru-RU" sz="8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соисполнителю</a:t>
            </a:r>
            <a:r>
              <a:rPr lang="ru-RU" sz="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государственному контракту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4559829" y="116633"/>
            <a:ext cx="71654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Учетная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отражения в бюджетном (казначейском) учете ТОФК операций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применением Казначейского обеспечения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обязательств (механизм «прямое подкрепление»)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18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40208</TotalTime>
  <Words>1825</Words>
  <Application>Microsoft Office PowerPoint</Application>
  <PresentationFormat>Произвольный</PresentationFormat>
  <Paragraphs>272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Макурина Аида Сабирхановна</cp:lastModifiedBy>
  <cp:revision>1519</cp:revision>
  <cp:lastPrinted>2019-01-21T07:29:02Z</cp:lastPrinted>
  <dcterms:created xsi:type="dcterms:W3CDTF">2015-03-03T16:27:21Z</dcterms:created>
  <dcterms:modified xsi:type="dcterms:W3CDTF">2019-01-22T13:42:59Z</dcterms:modified>
</cp:coreProperties>
</file>