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7" r:id="rId2"/>
    <p:sldId id="370" r:id="rId3"/>
    <p:sldId id="375" r:id="rId4"/>
    <p:sldId id="381" r:id="rId5"/>
    <p:sldId id="380" r:id="rId6"/>
    <p:sldId id="358" r:id="rId7"/>
    <p:sldId id="376" r:id="rId8"/>
    <p:sldId id="383" r:id="rId9"/>
    <p:sldId id="356" r:id="rId10"/>
    <p:sldId id="377" r:id="rId11"/>
    <p:sldId id="378" r:id="rId12"/>
    <p:sldId id="379" r:id="rId13"/>
    <p:sldId id="385" r:id="rId14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0DC"/>
    <a:srgbClr val="ED1B23"/>
    <a:srgbClr val="25AE88"/>
    <a:srgbClr val="EFCE4A"/>
    <a:srgbClr val="8DC63F"/>
    <a:srgbClr val="43B05C"/>
    <a:srgbClr val="23A37F"/>
    <a:srgbClr val="7283BF"/>
    <a:srgbClr val="45BDE5"/>
    <a:srgbClr val="F79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3" autoAdjust="0"/>
    <p:restoredTop sz="95716" autoAdjust="0"/>
  </p:normalViewPr>
  <p:slideViewPr>
    <p:cSldViewPr>
      <p:cViewPr>
        <p:scale>
          <a:sx n="100" d="100"/>
          <a:sy n="100" d="100"/>
        </p:scale>
        <p:origin x="-207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4D349-972D-48DD-87CE-800601116AA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4C5D6D-5EB2-4A78-B517-D1631C7FA0F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0503154) (месячный)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8E4F2-3359-4B47-97F1-CC65F2DB6111}" type="parTrans" cxnId="{6D97C75D-48AC-4AC5-92CB-0F4C58145902}">
      <dgm:prSet/>
      <dgm:spPr/>
      <dgm:t>
        <a:bodyPr/>
        <a:lstStyle/>
        <a:p>
          <a:endParaRPr lang="ru-RU" sz="1300"/>
        </a:p>
      </dgm:t>
    </dgm:pt>
    <dgm:pt modelId="{F6C8972B-7642-4DBC-A17B-830488A3C31F}" type="sibTrans" cxnId="{6D97C75D-48AC-4AC5-92CB-0F4C58145902}">
      <dgm:prSet/>
      <dgm:spPr/>
      <dgm:t>
        <a:bodyPr/>
        <a:lstStyle/>
        <a:p>
          <a:endParaRPr lang="ru-RU" sz="1300"/>
        </a:p>
      </dgm:t>
    </dgm:pt>
    <dgm:pt modelId="{52F88587-ABC0-4E4B-A5FC-9E96AED7BAC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(ф. 0521462) 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33874B-FEBF-4ABD-953C-D2E343E2AB67}" type="parTrans" cxnId="{22D241FE-D05D-44EE-967D-7FE2D866C184}">
      <dgm:prSet/>
      <dgm:spPr/>
      <dgm:t>
        <a:bodyPr/>
        <a:lstStyle/>
        <a:p>
          <a:endParaRPr lang="ru-RU" sz="1300"/>
        </a:p>
      </dgm:t>
    </dgm:pt>
    <dgm:pt modelId="{234C199C-7CAC-4870-B4FC-AF547BB6CDDD}" type="sibTrans" cxnId="{22D241FE-D05D-44EE-967D-7FE2D866C184}">
      <dgm:prSet/>
      <dgm:spPr/>
      <dgm:t>
        <a:bodyPr/>
        <a:lstStyle/>
        <a:p>
          <a:endParaRPr lang="ru-RU" sz="1300"/>
        </a:p>
      </dgm:t>
    </dgm:pt>
    <dgm:pt modelId="{D8DE2119-A3E3-4781-AD00-BE9BD7C733B7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2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E9A981-72A9-4685-887F-F4EDECCF430D}" type="parTrans" cxnId="{2E31FB05-91A0-4B9B-9BF9-D89BB7A08F72}">
      <dgm:prSet/>
      <dgm:spPr/>
      <dgm:t>
        <a:bodyPr/>
        <a:lstStyle/>
        <a:p>
          <a:endParaRPr lang="ru-RU" sz="1300"/>
        </a:p>
      </dgm:t>
    </dgm:pt>
    <dgm:pt modelId="{80771C8D-BBFC-4940-89B1-E57734135256}" type="sibTrans" cxnId="{2E31FB05-91A0-4B9B-9BF9-D89BB7A08F72}">
      <dgm:prSet/>
      <dgm:spPr/>
      <dgm:t>
        <a:bodyPr/>
        <a:lstStyle/>
        <a:p>
          <a:endParaRPr lang="ru-RU" sz="1300"/>
        </a:p>
      </dgm:t>
    </dgm:pt>
    <dgm:pt modelId="{935DCDCB-D683-43F3-AE14-8E07AC283D19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0503155)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DF6081-351C-4CC5-B303-62225ADA431E}" type="parTrans" cxnId="{6549DEDE-313C-4D2C-8141-AB0FE5412142}">
      <dgm:prSet/>
      <dgm:spPr/>
      <dgm:t>
        <a:bodyPr/>
        <a:lstStyle/>
        <a:p>
          <a:endParaRPr lang="ru-RU" sz="1300"/>
        </a:p>
      </dgm:t>
    </dgm:pt>
    <dgm:pt modelId="{739AD047-6E9C-4A15-8DE5-063D31C2505F}" type="sibTrans" cxnId="{6549DEDE-313C-4D2C-8141-AB0FE5412142}">
      <dgm:prSet/>
      <dgm:spPr/>
      <dgm:t>
        <a:bodyPr/>
        <a:lstStyle/>
        <a:p>
          <a:endParaRPr lang="ru-RU" sz="1300"/>
        </a:p>
      </dgm:t>
    </dgm:pt>
    <dgm:pt modelId="{4C1830DF-911B-431D-B3DA-AD03C402A28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2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B7BC17-CF73-4CF4-BAA5-8C936AC191DB}" type="sibTrans" cxnId="{D8CA8C6C-3400-48B4-8771-64DC7263792F}">
      <dgm:prSet/>
      <dgm:spPr/>
      <dgm:t>
        <a:bodyPr/>
        <a:lstStyle/>
        <a:p>
          <a:endParaRPr lang="ru-RU" sz="1300"/>
        </a:p>
      </dgm:t>
    </dgm:pt>
    <dgm:pt modelId="{C0F7C112-3BB0-4FC5-A50E-EB1A87EDB0FE}" type="parTrans" cxnId="{D8CA8C6C-3400-48B4-8771-64DC7263792F}">
      <dgm:prSet/>
      <dgm:spPr/>
      <dgm:t>
        <a:bodyPr/>
        <a:lstStyle/>
        <a:p>
          <a:endParaRPr lang="ru-RU" sz="1300"/>
        </a:p>
      </dgm:t>
    </dgm:pt>
    <dgm:pt modelId="{3379784E-8C97-452C-B35B-F9AA8976A57A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17C0F-F1D5-424A-8E32-8B5C67C8C2D9}" type="parTrans" cxnId="{EBDD3FD4-EA66-4BE4-A539-CB0BA60027EB}">
      <dgm:prSet/>
      <dgm:spPr/>
      <dgm:t>
        <a:bodyPr/>
        <a:lstStyle/>
        <a:p>
          <a:endParaRPr lang="ru-RU" sz="1300"/>
        </a:p>
      </dgm:t>
    </dgm:pt>
    <dgm:pt modelId="{92287157-1F85-4084-A711-881C69C6E3EA}" type="sibTrans" cxnId="{EBDD3FD4-EA66-4BE4-A539-CB0BA60027EB}">
      <dgm:prSet/>
      <dgm:spPr>
        <a:ln>
          <a:solidFill>
            <a:schemeClr val="accent4">
              <a:lumMod val="50000"/>
              <a:alpha val="41000"/>
            </a:schemeClr>
          </a:solidFill>
        </a:ln>
      </dgm:spPr>
      <dgm:t>
        <a:bodyPr/>
        <a:lstStyle/>
        <a:p>
          <a:endParaRPr lang="ru-RU" sz="1300"/>
        </a:p>
      </dgm:t>
    </dgm:pt>
    <dgm:pt modelId="{F7B3FDDD-6864-44DE-8702-DEB753539CC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</a:t>
          </a:r>
          <a:endParaRPr lang="ru-RU" sz="1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3B063-06DC-4363-A077-58860DD16D6A}" type="parTrans" cxnId="{2CA82E2F-2471-4882-8D8F-41D4402467BD}">
      <dgm:prSet/>
      <dgm:spPr/>
      <dgm:t>
        <a:bodyPr/>
        <a:lstStyle/>
        <a:p>
          <a:endParaRPr lang="ru-RU" sz="1300"/>
        </a:p>
      </dgm:t>
    </dgm:pt>
    <dgm:pt modelId="{1BC933FC-E5CD-4B57-96C3-D6B96D08D5DE}" type="sibTrans" cxnId="{2CA82E2F-2471-4882-8D8F-41D4402467BD}">
      <dgm:prSet/>
      <dgm:spPr/>
      <dgm:t>
        <a:bodyPr/>
        <a:lstStyle/>
        <a:p>
          <a:endParaRPr lang="ru-RU" sz="1300"/>
        </a:p>
      </dgm:t>
    </dgm:pt>
    <dgm:pt modelId="{B1D94514-E415-4320-974B-92F33275F7D8}" type="pres">
      <dgm:prSet presAssocID="{AAE4D349-972D-48DD-87CE-800601116A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6CCDA9-E75C-4C24-AC45-5DF3A673E181}" type="pres">
      <dgm:prSet presAssocID="{AAE4D349-972D-48DD-87CE-800601116AAD}" presName="Name1" presStyleCnt="0"/>
      <dgm:spPr/>
      <dgm:t>
        <a:bodyPr/>
        <a:lstStyle/>
        <a:p>
          <a:endParaRPr lang="ru-RU"/>
        </a:p>
      </dgm:t>
    </dgm:pt>
    <dgm:pt modelId="{EE12027A-BA52-401B-93DF-83BA2A3EC66F}" type="pres">
      <dgm:prSet presAssocID="{AAE4D349-972D-48DD-87CE-800601116AAD}" presName="cycle" presStyleCnt="0"/>
      <dgm:spPr/>
      <dgm:t>
        <a:bodyPr/>
        <a:lstStyle/>
        <a:p>
          <a:endParaRPr lang="ru-RU"/>
        </a:p>
      </dgm:t>
    </dgm:pt>
    <dgm:pt modelId="{D915158A-2877-48DE-AC32-E3074C9B4A86}" type="pres">
      <dgm:prSet presAssocID="{AAE4D349-972D-48DD-87CE-800601116AAD}" presName="srcNode" presStyleLbl="node1" presStyleIdx="0" presStyleCnt="7"/>
      <dgm:spPr/>
      <dgm:t>
        <a:bodyPr/>
        <a:lstStyle/>
        <a:p>
          <a:endParaRPr lang="ru-RU"/>
        </a:p>
      </dgm:t>
    </dgm:pt>
    <dgm:pt modelId="{6431F3B2-57CC-4ADF-B9B8-F518077F894F}" type="pres">
      <dgm:prSet presAssocID="{AAE4D349-972D-48DD-87CE-800601116AAD}" presName="conn" presStyleLbl="parChTrans1D2" presStyleIdx="0" presStyleCnt="1" custLinFactNeighborX="-384" custLinFactNeighborY="-710"/>
      <dgm:spPr/>
      <dgm:t>
        <a:bodyPr/>
        <a:lstStyle/>
        <a:p>
          <a:endParaRPr lang="ru-RU"/>
        </a:p>
      </dgm:t>
    </dgm:pt>
    <dgm:pt modelId="{5B5CA652-0862-4C23-B121-1ABA4C8EA8F7}" type="pres">
      <dgm:prSet presAssocID="{AAE4D349-972D-48DD-87CE-800601116AAD}" presName="extraNode" presStyleLbl="node1" presStyleIdx="0" presStyleCnt="7"/>
      <dgm:spPr/>
      <dgm:t>
        <a:bodyPr/>
        <a:lstStyle/>
        <a:p>
          <a:endParaRPr lang="ru-RU"/>
        </a:p>
      </dgm:t>
    </dgm:pt>
    <dgm:pt modelId="{20862D57-D13D-475B-8970-A34B0EC85382}" type="pres">
      <dgm:prSet presAssocID="{AAE4D349-972D-48DD-87CE-800601116AAD}" presName="dstNode" presStyleLbl="node1" presStyleIdx="0" presStyleCnt="7"/>
      <dgm:spPr/>
      <dgm:t>
        <a:bodyPr/>
        <a:lstStyle/>
        <a:p>
          <a:endParaRPr lang="ru-RU"/>
        </a:p>
      </dgm:t>
    </dgm:pt>
    <dgm:pt modelId="{B42BED02-EDA3-4768-A724-3743DED839BC}" type="pres">
      <dgm:prSet presAssocID="{3379784E-8C97-452C-B35B-F9AA8976A57A}" presName="text_1" presStyleLbl="node1" presStyleIdx="0" presStyleCnt="7" custScaleX="101607" custLinFactNeighborX="-125" custLinFactNeighborY="-26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BE497-B268-45CB-B9EC-61C57C5A4F23}" type="pres">
      <dgm:prSet presAssocID="{3379784E-8C97-452C-B35B-F9AA8976A57A}" presName="accent_1" presStyleCnt="0"/>
      <dgm:spPr/>
      <dgm:t>
        <a:bodyPr/>
        <a:lstStyle/>
        <a:p>
          <a:endParaRPr lang="ru-RU"/>
        </a:p>
      </dgm:t>
    </dgm:pt>
    <dgm:pt modelId="{EC848C40-CCED-44EA-A75B-47BA56E90193}" type="pres">
      <dgm:prSet presAssocID="{3379784E-8C97-452C-B35B-F9AA8976A57A}" presName="accentRepeatNode" presStyleLbl="solidFgAcc1" presStyleIdx="0" presStyleCnt="7" custLinFactNeighborX="-6787" custLinFactNeighborY="-24339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B9C5B830-C622-4342-B824-377E75934B7B}" type="pres">
      <dgm:prSet presAssocID="{D8DE2119-A3E3-4781-AD00-BE9BD7C733B7}" presName="text_2" presStyleLbl="node1" presStyleIdx="1" presStyleCnt="7" custScaleX="103318" custScaleY="83762" custLinFactNeighborX="-936" custLinFactNeighborY="-64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B0398-82CB-47F5-8FD8-9F5D0525105A}" type="pres">
      <dgm:prSet presAssocID="{D8DE2119-A3E3-4781-AD00-BE9BD7C733B7}" presName="accent_2" presStyleCnt="0"/>
      <dgm:spPr/>
      <dgm:t>
        <a:bodyPr/>
        <a:lstStyle/>
        <a:p>
          <a:endParaRPr lang="ru-RU"/>
        </a:p>
      </dgm:t>
    </dgm:pt>
    <dgm:pt modelId="{D6162928-09BD-412F-8E15-627139129080}" type="pres">
      <dgm:prSet presAssocID="{D8DE2119-A3E3-4781-AD00-BE9BD7C733B7}" presName="accentRepeatNode" presStyleLbl="solidFgAcc1" presStyleIdx="1" presStyleCnt="7" custLinFactNeighborX="-17834" custLinFactNeighborY="-47786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6DE87408-9C72-4897-B621-D69E45ADA14E}" type="pres">
      <dgm:prSet presAssocID="{4C1830DF-911B-431D-B3DA-AD03C402A28D}" presName="text_3" presStyleLbl="node1" presStyleIdx="2" presStyleCnt="7" custScaleX="101356" custScaleY="96770" custLinFactNeighborX="-4" custLinFactNeighborY="-84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6783B-7D9C-4B4C-843B-F3F8DFA01611}" type="pres">
      <dgm:prSet presAssocID="{4C1830DF-911B-431D-B3DA-AD03C402A28D}" presName="accent_3" presStyleCnt="0"/>
      <dgm:spPr/>
      <dgm:t>
        <a:bodyPr/>
        <a:lstStyle/>
        <a:p>
          <a:endParaRPr lang="ru-RU"/>
        </a:p>
      </dgm:t>
    </dgm:pt>
    <dgm:pt modelId="{AFB864DB-33DD-4ECB-A6D0-4D12A4B4FB9A}" type="pres">
      <dgm:prSet presAssocID="{4C1830DF-911B-431D-B3DA-AD03C402A28D}" presName="accentRepeatNode" presStyleLbl="solidFgAcc1" presStyleIdx="2" presStyleCnt="7" custScaleX="111691" custScaleY="95287" custLinFactNeighborX="-15585" custLinFactNeighborY="-63274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2FC8A8CB-FA5F-421A-83CE-F6E7C28D55B9}" type="pres">
      <dgm:prSet presAssocID="{52F88587-ABC0-4E4B-A5FC-9E96AED7BACD}" presName="text_4" presStyleLbl="node1" presStyleIdx="3" presStyleCnt="7" custScaleX="102399" custScaleY="118377" custLinFactNeighborX="-654" custLinFactNeighborY="-9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3673B-6953-416B-B18F-B037F19B6ECF}" type="pres">
      <dgm:prSet presAssocID="{52F88587-ABC0-4E4B-A5FC-9E96AED7BACD}" presName="accent_4" presStyleCnt="0"/>
      <dgm:spPr/>
      <dgm:t>
        <a:bodyPr/>
        <a:lstStyle/>
        <a:p>
          <a:endParaRPr lang="ru-RU"/>
        </a:p>
      </dgm:t>
    </dgm:pt>
    <dgm:pt modelId="{A9C1C454-8472-481E-A7DC-089ADD20BECB}" type="pres">
      <dgm:prSet presAssocID="{52F88587-ABC0-4E4B-A5FC-9E96AED7BACD}" presName="accentRepeatNode" presStyleLbl="solidFgAcc1" presStyleIdx="3" presStyleCnt="7" custLinFactNeighborX="-10606" custLinFactNeighborY="-77899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3452273C-332C-4CC4-A613-AD90F9C1E963}" type="pres">
      <dgm:prSet presAssocID="{944C5D6D-5EB2-4A78-B517-D1631C7FA0F3}" presName="text_5" presStyleLbl="node1" presStyleIdx="4" presStyleCnt="7" custScaleX="100175" custScaleY="101831" custLinFactY="-10494" custLinFactNeighborX="66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F0467-C812-45C3-8A7A-A8BAB334DD51}" type="pres">
      <dgm:prSet presAssocID="{944C5D6D-5EB2-4A78-B517-D1631C7FA0F3}" presName="accent_5" presStyleCnt="0"/>
      <dgm:spPr/>
      <dgm:t>
        <a:bodyPr/>
        <a:lstStyle/>
        <a:p>
          <a:endParaRPr lang="ru-RU"/>
        </a:p>
      </dgm:t>
    </dgm:pt>
    <dgm:pt modelId="{997280DC-AC86-4800-924C-634D2BBE37EF}" type="pres">
      <dgm:prSet presAssocID="{944C5D6D-5EB2-4A78-B517-D1631C7FA0F3}" presName="accentRepeatNode" presStyleLbl="solidFgAcc1" presStyleIdx="4" presStyleCnt="7" custLinFactNeighborX="4190" custLinFactNeighborY="-84313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90FE4426-D2D0-4FA9-9DC6-CD3519E823CD}" type="pres">
      <dgm:prSet presAssocID="{935DCDCB-D683-43F3-AE14-8E07AC283D19}" presName="text_6" presStyleLbl="node1" presStyleIdx="5" presStyleCnt="7" custScaleX="97729" custScaleY="127540" custLinFactY="-13895" custLinFactNeighborX="185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8A229-3269-42F8-86D8-7DFEF8EFEAB1}" type="pres">
      <dgm:prSet presAssocID="{935DCDCB-D683-43F3-AE14-8E07AC283D19}" presName="accent_6" presStyleCnt="0"/>
      <dgm:spPr/>
      <dgm:t>
        <a:bodyPr/>
        <a:lstStyle/>
        <a:p>
          <a:endParaRPr lang="ru-RU"/>
        </a:p>
      </dgm:t>
    </dgm:pt>
    <dgm:pt modelId="{2E674B86-A1AC-496A-8E3A-08B26DE53605}" type="pres">
      <dgm:prSet presAssocID="{935DCDCB-D683-43F3-AE14-8E07AC283D19}" presName="accentRepeatNode" presStyleLbl="solidFgAcc1" presStyleIdx="5" presStyleCnt="7" custScaleX="102740" custScaleY="111496" custLinFactNeighborX="25409" custLinFactNeighborY="-88455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D3EA2524-6AB6-4009-9675-3C62439681CC}" type="pres">
      <dgm:prSet presAssocID="{F7B3FDDD-6864-44DE-8702-DEB753539CC3}" presName="text_7" presStyleLbl="node1" presStyleIdx="6" presStyleCnt="7" custScaleX="94354" custScaleY="109097" custLinFactY="-18568" custLinFactNeighborX="343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6C580-22D7-4469-8F47-E0F68C24D5D2}" type="pres">
      <dgm:prSet presAssocID="{F7B3FDDD-6864-44DE-8702-DEB753539CC3}" presName="accent_7" presStyleCnt="0"/>
      <dgm:spPr/>
      <dgm:t>
        <a:bodyPr/>
        <a:lstStyle/>
        <a:p>
          <a:endParaRPr lang="ru-RU"/>
        </a:p>
      </dgm:t>
    </dgm:pt>
    <dgm:pt modelId="{7070691D-C6C6-4BDC-9A19-B466E1AF8C2B}" type="pres">
      <dgm:prSet presAssocID="{F7B3FDDD-6864-44DE-8702-DEB753539CC3}" presName="accentRepeatNode" presStyleLbl="solidFgAcc1" presStyleIdx="6" presStyleCnt="7" custScaleX="102688" custScaleY="111618" custLinFactNeighborX="59854" custLinFactNeighborY="-86863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9525">
          <a:solidFill>
            <a:schemeClr val="bg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75F9CE33-C778-4C77-810E-CD9394DB4E88}" type="presOf" srcId="{F7B3FDDD-6864-44DE-8702-DEB753539CC3}" destId="{D3EA2524-6AB6-4009-9675-3C62439681CC}" srcOrd="0" destOrd="0" presId="urn:microsoft.com/office/officeart/2008/layout/VerticalCurvedList"/>
    <dgm:cxn modelId="{A7FF051B-2592-4813-B958-A4262DE2C6B7}" type="presOf" srcId="{4C1830DF-911B-431D-B3DA-AD03C402A28D}" destId="{6DE87408-9C72-4897-B621-D69E45ADA14E}" srcOrd="0" destOrd="0" presId="urn:microsoft.com/office/officeart/2008/layout/VerticalCurvedList"/>
    <dgm:cxn modelId="{22D241FE-D05D-44EE-967D-7FE2D866C184}" srcId="{AAE4D349-972D-48DD-87CE-800601116AAD}" destId="{52F88587-ABC0-4E4B-A5FC-9E96AED7BACD}" srcOrd="3" destOrd="0" parTransId="{F933874B-FEBF-4ABD-953C-D2E343E2AB67}" sibTransId="{234C199C-7CAC-4870-B4FC-AF547BB6CDDD}"/>
    <dgm:cxn modelId="{2D8410AB-05DA-400C-B7A6-25C493D18B2C}" type="presOf" srcId="{935DCDCB-D683-43F3-AE14-8E07AC283D19}" destId="{90FE4426-D2D0-4FA9-9DC6-CD3519E823CD}" srcOrd="0" destOrd="0" presId="urn:microsoft.com/office/officeart/2008/layout/VerticalCurvedList"/>
    <dgm:cxn modelId="{1C37586F-89F3-4489-B548-01AE370902C8}" type="presOf" srcId="{944C5D6D-5EB2-4A78-B517-D1631C7FA0F3}" destId="{3452273C-332C-4CC4-A613-AD90F9C1E963}" srcOrd="0" destOrd="0" presId="urn:microsoft.com/office/officeart/2008/layout/VerticalCurvedList"/>
    <dgm:cxn modelId="{2CA82E2F-2471-4882-8D8F-41D4402467BD}" srcId="{AAE4D349-972D-48DD-87CE-800601116AAD}" destId="{F7B3FDDD-6864-44DE-8702-DEB753539CC3}" srcOrd="6" destOrd="0" parTransId="{F923B063-06DC-4363-A077-58860DD16D6A}" sibTransId="{1BC933FC-E5CD-4B57-96C3-D6B96D08D5DE}"/>
    <dgm:cxn modelId="{F9C3B27C-7E16-4C9A-BDC7-74DFF1C28B89}" type="presOf" srcId="{3379784E-8C97-452C-B35B-F9AA8976A57A}" destId="{B42BED02-EDA3-4768-A724-3743DED839BC}" srcOrd="0" destOrd="0" presId="urn:microsoft.com/office/officeart/2008/layout/VerticalCurvedList"/>
    <dgm:cxn modelId="{2E31FB05-91A0-4B9B-9BF9-D89BB7A08F72}" srcId="{AAE4D349-972D-48DD-87CE-800601116AAD}" destId="{D8DE2119-A3E3-4781-AD00-BE9BD7C733B7}" srcOrd="1" destOrd="0" parTransId="{99E9A981-72A9-4685-887F-F4EDECCF430D}" sibTransId="{80771C8D-BBFC-4940-89B1-E57734135256}"/>
    <dgm:cxn modelId="{619707A4-59B8-40D8-90F0-14DED8EF0AAC}" type="presOf" srcId="{52F88587-ABC0-4E4B-A5FC-9E96AED7BACD}" destId="{2FC8A8CB-FA5F-421A-83CE-F6E7C28D55B9}" srcOrd="0" destOrd="0" presId="urn:microsoft.com/office/officeart/2008/layout/VerticalCurvedList"/>
    <dgm:cxn modelId="{C9FD0572-EEAB-40FB-8A76-3CB32D53A8AC}" type="presOf" srcId="{92287157-1F85-4084-A711-881C69C6E3EA}" destId="{6431F3B2-57CC-4ADF-B9B8-F518077F894F}" srcOrd="0" destOrd="0" presId="urn:microsoft.com/office/officeart/2008/layout/VerticalCurvedList"/>
    <dgm:cxn modelId="{D8CA8C6C-3400-48B4-8771-64DC7263792F}" srcId="{AAE4D349-972D-48DD-87CE-800601116AAD}" destId="{4C1830DF-911B-431D-B3DA-AD03C402A28D}" srcOrd="2" destOrd="0" parTransId="{C0F7C112-3BB0-4FC5-A50E-EB1A87EDB0FE}" sibTransId="{85B7BC17-CF73-4CF4-BAA5-8C936AC191DB}"/>
    <dgm:cxn modelId="{6D97C75D-48AC-4AC5-92CB-0F4C58145902}" srcId="{AAE4D349-972D-48DD-87CE-800601116AAD}" destId="{944C5D6D-5EB2-4A78-B517-D1631C7FA0F3}" srcOrd="4" destOrd="0" parTransId="{B4F8E4F2-3359-4B47-97F1-CC65F2DB6111}" sibTransId="{F6C8972B-7642-4DBC-A17B-830488A3C31F}"/>
    <dgm:cxn modelId="{BFC8D9A0-31F3-4D0E-90BD-698902279DD4}" type="presOf" srcId="{D8DE2119-A3E3-4781-AD00-BE9BD7C733B7}" destId="{B9C5B830-C622-4342-B824-377E75934B7B}" srcOrd="0" destOrd="0" presId="urn:microsoft.com/office/officeart/2008/layout/VerticalCurvedList"/>
    <dgm:cxn modelId="{EBDD3FD4-EA66-4BE4-A539-CB0BA60027EB}" srcId="{AAE4D349-972D-48DD-87CE-800601116AAD}" destId="{3379784E-8C97-452C-B35B-F9AA8976A57A}" srcOrd="0" destOrd="0" parTransId="{3C617C0F-F1D5-424A-8E32-8B5C67C8C2D9}" sibTransId="{92287157-1F85-4084-A711-881C69C6E3EA}"/>
    <dgm:cxn modelId="{6549DEDE-313C-4D2C-8141-AB0FE5412142}" srcId="{AAE4D349-972D-48DD-87CE-800601116AAD}" destId="{935DCDCB-D683-43F3-AE14-8E07AC283D19}" srcOrd="5" destOrd="0" parTransId="{52DF6081-351C-4CC5-B303-62225ADA431E}" sibTransId="{739AD047-6E9C-4A15-8DE5-063D31C2505F}"/>
    <dgm:cxn modelId="{CAE9A8F2-B716-4F97-AF03-4577C401891D}" type="presOf" srcId="{AAE4D349-972D-48DD-87CE-800601116AAD}" destId="{B1D94514-E415-4320-974B-92F33275F7D8}" srcOrd="0" destOrd="0" presId="urn:microsoft.com/office/officeart/2008/layout/VerticalCurvedList"/>
    <dgm:cxn modelId="{EEB5DEE3-F2EC-4400-96F7-79501C0BA57B}" type="presParOf" srcId="{B1D94514-E415-4320-974B-92F33275F7D8}" destId="{F96CCDA9-E75C-4C24-AC45-5DF3A673E181}" srcOrd="0" destOrd="0" presId="urn:microsoft.com/office/officeart/2008/layout/VerticalCurvedList"/>
    <dgm:cxn modelId="{CFBEA7E0-B04A-4712-90FB-A1DA83F5860A}" type="presParOf" srcId="{F96CCDA9-E75C-4C24-AC45-5DF3A673E181}" destId="{EE12027A-BA52-401B-93DF-83BA2A3EC66F}" srcOrd="0" destOrd="0" presId="urn:microsoft.com/office/officeart/2008/layout/VerticalCurvedList"/>
    <dgm:cxn modelId="{94568B5D-9F26-4E5F-9AA5-4FE2A6410F62}" type="presParOf" srcId="{EE12027A-BA52-401B-93DF-83BA2A3EC66F}" destId="{D915158A-2877-48DE-AC32-E3074C9B4A86}" srcOrd="0" destOrd="0" presId="urn:microsoft.com/office/officeart/2008/layout/VerticalCurvedList"/>
    <dgm:cxn modelId="{2F7DD33A-E805-4B3D-AD41-148BF2CF2B5F}" type="presParOf" srcId="{EE12027A-BA52-401B-93DF-83BA2A3EC66F}" destId="{6431F3B2-57CC-4ADF-B9B8-F518077F894F}" srcOrd="1" destOrd="0" presId="urn:microsoft.com/office/officeart/2008/layout/VerticalCurvedList"/>
    <dgm:cxn modelId="{55E718F4-D4A8-44A4-B2A8-04C911E9FCFB}" type="presParOf" srcId="{EE12027A-BA52-401B-93DF-83BA2A3EC66F}" destId="{5B5CA652-0862-4C23-B121-1ABA4C8EA8F7}" srcOrd="2" destOrd="0" presId="urn:microsoft.com/office/officeart/2008/layout/VerticalCurvedList"/>
    <dgm:cxn modelId="{0F160B49-A6E8-4DF8-92C9-F169A15D1408}" type="presParOf" srcId="{EE12027A-BA52-401B-93DF-83BA2A3EC66F}" destId="{20862D57-D13D-475B-8970-A34B0EC85382}" srcOrd="3" destOrd="0" presId="urn:microsoft.com/office/officeart/2008/layout/VerticalCurvedList"/>
    <dgm:cxn modelId="{B9DF3ACF-A8B2-4E60-86F1-0E6D6D97A1CA}" type="presParOf" srcId="{F96CCDA9-E75C-4C24-AC45-5DF3A673E181}" destId="{B42BED02-EDA3-4768-A724-3743DED839BC}" srcOrd="1" destOrd="0" presId="urn:microsoft.com/office/officeart/2008/layout/VerticalCurvedList"/>
    <dgm:cxn modelId="{5F0B7393-F7B5-4729-B6F0-32683D2FFD13}" type="presParOf" srcId="{F96CCDA9-E75C-4C24-AC45-5DF3A673E181}" destId="{38ABE497-B268-45CB-B9EC-61C57C5A4F23}" srcOrd="2" destOrd="0" presId="urn:microsoft.com/office/officeart/2008/layout/VerticalCurvedList"/>
    <dgm:cxn modelId="{D795951A-736E-49D1-8E13-3834290704BF}" type="presParOf" srcId="{38ABE497-B268-45CB-B9EC-61C57C5A4F23}" destId="{EC848C40-CCED-44EA-A75B-47BA56E90193}" srcOrd="0" destOrd="0" presId="urn:microsoft.com/office/officeart/2008/layout/VerticalCurvedList"/>
    <dgm:cxn modelId="{6A6D31B3-75E8-494E-8228-14558C34E4C3}" type="presParOf" srcId="{F96CCDA9-E75C-4C24-AC45-5DF3A673E181}" destId="{B9C5B830-C622-4342-B824-377E75934B7B}" srcOrd="3" destOrd="0" presId="urn:microsoft.com/office/officeart/2008/layout/VerticalCurvedList"/>
    <dgm:cxn modelId="{01E561B5-2ED8-4271-984B-755884932A8C}" type="presParOf" srcId="{F96CCDA9-E75C-4C24-AC45-5DF3A673E181}" destId="{56FB0398-82CB-47F5-8FD8-9F5D0525105A}" srcOrd="4" destOrd="0" presId="urn:microsoft.com/office/officeart/2008/layout/VerticalCurvedList"/>
    <dgm:cxn modelId="{AEAC20D6-E2DB-43B7-8099-8E021564665C}" type="presParOf" srcId="{56FB0398-82CB-47F5-8FD8-9F5D0525105A}" destId="{D6162928-09BD-412F-8E15-627139129080}" srcOrd="0" destOrd="0" presId="urn:microsoft.com/office/officeart/2008/layout/VerticalCurvedList"/>
    <dgm:cxn modelId="{2F89BA8A-2F82-4A94-B108-2D9E18F2F085}" type="presParOf" srcId="{F96CCDA9-E75C-4C24-AC45-5DF3A673E181}" destId="{6DE87408-9C72-4897-B621-D69E45ADA14E}" srcOrd="5" destOrd="0" presId="urn:microsoft.com/office/officeart/2008/layout/VerticalCurvedList"/>
    <dgm:cxn modelId="{7811DD37-780F-4FF9-9512-CDB6DE2228F7}" type="presParOf" srcId="{F96CCDA9-E75C-4C24-AC45-5DF3A673E181}" destId="{BA56783B-7D9C-4B4C-843B-F3F8DFA01611}" srcOrd="6" destOrd="0" presId="urn:microsoft.com/office/officeart/2008/layout/VerticalCurvedList"/>
    <dgm:cxn modelId="{7ED96E44-7EC9-4BDC-940D-B25A82FE3440}" type="presParOf" srcId="{BA56783B-7D9C-4B4C-843B-F3F8DFA01611}" destId="{AFB864DB-33DD-4ECB-A6D0-4D12A4B4FB9A}" srcOrd="0" destOrd="0" presId="urn:microsoft.com/office/officeart/2008/layout/VerticalCurvedList"/>
    <dgm:cxn modelId="{B1600D77-18FE-4A63-AA78-B3E3BF518F69}" type="presParOf" srcId="{F96CCDA9-E75C-4C24-AC45-5DF3A673E181}" destId="{2FC8A8CB-FA5F-421A-83CE-F6E7C28D55B9}" srcOrd="7" destOrd="0" presId="urn:microsoft.com/office/officeart/2008/layout/VerticalCurvedList"/>
    <dgm:cxn modelId="{8479B74B-68D0-418F-B5D1-E19121FD0287}" type="presParOf" srcId="{F96CCDA9-E75C-4C24-AC45-5DF3A673E181}" destId="{3083673B-6953-416B-B18F-B037F19B6ECF}" srcOrd="8" destOrd="0" presId="urn:microsoft.com/office/officeart/2008/layout/VerticalCurvedList"/>
    <dgm:cxn modelId="{6D922460-C982-4D2B-B33A-A4DE5D068842}" type="presParOf" srcId="{3083673B-6953-416B-B18F-B037F19B6ECF}" destId="{A9C1C454-8472-481E-A7DC-089ADD20BECB}" srcOrd="0" destOrd="0" presId="urn:microsoft.com/office/officeart/2008/layout/VerticalCurvedList"/>
    <dgm:cxn modelId="{4B9616BD-C584-43BE-85FC-9D0E69D49486}" type="presParOf" srcId="{F96CCDA9-E75C-4C24-AC45-5DF3A673E181}" destId="{3452273C-332C-4CC4-A613-AD90F9C1E963}" srcOrd="9" destOrd="0" presId="urn:microsoft.com/office/officeart/2008/layout/VerticalCurvedList"/>
    <dgm:cxn modelId="{64EEE5F1-B498-4B6A-89B6-D38BF46F917C}" type="presParOf" srcId="{F96CCDA9-E75C-4C24-AC45-5DF3A673E181}" destId="{BBEF0467-C812-45C3-8A7A-A8BAB334DD51}" srcOrd="10" destOrd="0" presId="urn:microsoft.com/office/officeart/2008/layout/VerticalCurvedList"/>
    <dgm:cxn modelId="{B7B9DAE2-F29E-492C-B1B5-DFC4C6808BAA}" type="presParOf" srcId="{BBEF0467-C812-45C3-8A7A-A8BAB334DD51}" destId="{997280DC-AC86-4800-924C-634D2BBE37EF}" srcOrd="0" destOrd="0" presId="urn:microsoft.com/office/officeart/2008/layout/VerticalCurvedList"/>
    <dgm:cxn modelId="{D4653468-3F3B-4A69-9965-38F75626678C}" type="presParOf" srcId="{F96CCDA9-E75C-4C24-AC45-5DF3A673E181}" destId="{90FE4426-D2D0-4FA9-9DC6-CD3519E823CD}" srcOrd="11" destOrd="0" presId="urn:microsoft.com/office/officeart/2008/layout/VerticalCurvedList"/>
    <dgm:cxn modelId="{A635EFCA-33E5-44BD-A656-A64F96D27EE7}" type="presParOf" srcId="{F96CCDA9-E75C-4C24-AC45-5DF3A673E181}" destId="{E738A229-3269-42F8-86D8-7DFEF8EFEAB1}" srcOrd="12" destOrd="0" presId="urn:microsoft.com/office/officeart/2008/layout/VerticalCurvedList"/>
    <dgm:cxn modelId="{13B1B6B6-9C24-48FC-8E58-4B54787F9458}" type="presParOf" srcId="{E738A229-3269-42F8-86D8-7DFEF8EFEAB1}" destId="{2E674B86-A1AC-496A-8E3A-08B26DE53605}" srcOrd="0" destOrd="0" presId="urn:microsoft.com/office/officeart/2008/layout/VerticalCurvedList"/>
    <dgm:cxn modelId="{D11C323D-EAA4-49E0-A267-966ADA6FE750}" type="presParOf" srcId="{F96CCDA9-E75C-4C24-AC45-5DF3A673E181}" destId="{D3EA2524-6AB6-4009-9675-3C62439681CC}" srcOrd="13" destOrd="0" presId="urn:microsoft.com/office/officeart/2008/layout/VerticalCurvedList"/>
    <dgm:cxn modelId="{D6318FF4-CE9B-4EED-B0D0-4C5D777620DE}" type="presParOf" srcId="{F96CCDA9-E75C-4C24-AC45-5DF3A673E181}" destId="{1506C580-22D7-4469-8F47-E0F68C24D5D2}" srcOrd="14" destOrd="0" presId="urn:microsoft.com/office/officeart/2008/layout/VerticalCurvedList"/>
    <dgm:cxn modelId="{D892C0A3-2A98-446C-B501-BFAFC2D60E68}" type="presParOf" srcId="{1506C580-22D7-4469-8F47-E0F68C24D5D2}" destId="{7070691D-C6C6-4BDC-9A19-B466E1AF8C2B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1984F1-1772-471F-B509-A564FAAA7AA8}" type="doc">
      <dgm:prSet loTypeId="urn:microsoft.com/office/officeart/2005/8/layout/process2" loCatId="process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F0943F72-E0BE-4D5D-8AE4-0DD2F14247F5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200" dirty="0" smtClean="0"/>
            <a:t>Запустить утверждение Свода в открытом контуре</a:t>
          </a:r>
        </a:p>
        <a:p>
          <a:r>
            <a:rPr lang="ru-RU" sz="2200" dirty="0" smtClean="0"/>
            <a:t>(ф. 0503129, 0503124, 0521413, 0531981)</a:t>
          </a:r>
          <a:endParaRPr lang="ru-RU" sz="2200" dirty="0"/>
        </a:p>
      </dgm:t>
    </dgm:pt>
    <dgm:pt modelId="{9F9A1C2C-57BB-4687-8A78-ADA89AF950DA}" type="parTrans" cxnId="{95DB094C-1271-4BA8-9FB2-5FBA3885D3C0}">
      <dgm:prSet/>
      <dgm:spPr/>
      <dgm:t>
        <a:bodyPr/>
        <a:lstStyle/>
        <a:p>
          <a:endParaRPr lang="ru-RU"/>
        </a:p>
      </dgm:t>
    </dgm:pt>
    <dgm:pt modelId="{5F9772B9-7034-4FBC-AFC4-FB1BDA84CEDF}" type="sibTrans" cxnId="{95DB094C-1271-4BA8-9FB2-5FBA3885D3C0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>
            <a:ln w="19050">
              <a:solidFill>
                <a:schemeClr val="accent5">
                  <a:lumMod val="75000"/>
                </a:schemeClr>
              </a:solidFill>
            </a:ln>
          </a:endParaRPr>
        </a:p>
      </dgm:t>
    </dgm:pt>
    <dgm:pt modelId="{EBE39F78-D8E3-41C6-BCAC-85BD62634CE6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200" dirty="0" smtClean="0"/>
            <a:t>Специалист</a:t>
          </a:r>
          <a:endParaRPr lang="ru-RU" sz="2200" dirty="0"/>
        </a:p>
      </dgm:t>
    </dgm:pt>
    <dgm:pt modelId="{901CE03A-307B-47C7-A0C4-157315792A3B}" type="parTrans" cxnId="{8AACD7F9-7D9D-4AD4-80BC-A878CE7DD1F8}">
      <dgm:prSet/>
      <dgm:spPr/>
      <dgm:t>
        <a:bodyPr/>
        <a:lstStyle/>
        <a:p>
          <a:endParaRPr lang="ru-RU"/>
        </a:p>
      </dgm:t>
    </dgm:pt>
    <dgm:pt modelId="{023884B3-893E-4ED6-A221-4759BEE357B3}" type="sibTrans" cxnId="{8AACD7F9-7D9D-4AD4-80BC-A878CE7DD1F8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77434F1-6E26-4861-8951-29F03B79EA00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Отправка в </a:t>
          </a:r>
          <a:r>
            <a:rPr lang="ru-RU" b="1" u="sng" dirty="0" smtClean="0"/>
            <a:t>закрытый контур «Своды»</a:t>
          </a:r>
          <a:endParaRPr lang="ru-RU" b="1" u="sng" dirty="0"/>
        </a:p>
      </dgm:t>
    </dgm:pt>
    <dgm:pt modelId="{C792F311-07A9-4CF6-82B4-6159AA457DFD}" type="parTrans" cxnId="{DE5C809D-4CDF-4CB5-B681-3F2715576FCC}">
      <dgm:prSet/>
      <dgm:spPr/>
      <dgm:t>
        <a:bodyPr/>
        <a:lstStyle/>
        <a:p>
          <a:endParaRPr lang="ru-RU"/>
        </a:p>
      </dgm:t>
    </dgm:pt>
    <dgm:pt modelId="{CA3BC9EC-5231-44BF-B075-C921402C6BC0}" type="sibTrans" cxnId="{DE5C809D-4CDF-4CB5-B681-3F2715576FCC}">
      <dgm:prSet/>
      <dgm:spPr/>
      <dgm:t>
        <a:bodyPr/>
        <a:lstStyle/>
        <a:p>
          <a:endParaRPr lang="ru-RU"/>
        </a:p>
      </dgm:t>
    </dgm:pt>
    <dgm:pt modelId="{F38FB7B7-AAC9-4E71-BA01-CF710A4C648F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200" dirty="0" smtClean="0"/>
            <a:t>Руководитель</a:t>
          </a:r>
          <a:r>
            <a:rPr lang="ru-RU" sz="2000" dirty="0" smtClean="0"/>
            <a:t> </a:t>
          </a:r>
          <a:endParaRPr lang="ru-RU" sz="2000" dirty="0"/>
        </a:p>
      </dgm:t>
    </dgm:pt>
    <dgm:pt modelId="{986E3167-C68F-4AAA-89DD-07FCCBEED726}" type="parTrans" cxnId="{8FA3CD79-49D7-418B-A826-A6253B3F07D0}">
      <dgm:prSet/>
      <dgm:spPr/>
      <dgm:t>
        <a:bodyPr/>
        <a:lstStyle/>
        <a:p>
          <a:endParaRPr lang="ru-RU"/>
        </a:p>
      </dgm:t>
    </dgm:pt>
    <dgm:pt modelId="{63BA3760-D90C-4450-B32C-C35F128FB40F}" type="sibTrans" cxnId="{8FA3CD79-49D7-418B-A826-A6253B3F07D0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9D3EA981-179D-4106-B164-1513D9D621F3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2200" dirty="0" smtClean="0"/>
            <a:t> Главный бухгалтер</a:t>
          </a:r>
          <a:endParaRPr lang="ru-RU" sz="2200" dirty="0"/>
        </a:p>
      </dgm:t>
    </dgm:pt>
    <dgm:pt modelId="{AC1FD4BD-10C4-4637-A5C0-7440616815F3}" type="parTrans" cxnId="{F12179A9-4F8D-453B-ADAF-18FBC72BB1EA}">
      <dgm:prSet/>
      <dgm:spPr/>
      <dgm:t>
        <a:bodyPr/>
        <a:lstStyle/>
        <a:p>
          <a:endParaRPr lang="ru-RU"/>
        </a:p>
      </dgm:t>
    </dgm:pt>
    <dgm:pt modelId="{D6A6F87C-5539-461B-A412-3D7D2A9EB7E0}" type="sibTrans" cxnId="{F12179A9-4F8D-453B-ADAF-18FBC72BB1E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DFC9871A-7E2E-46C2-BD8D-AD97DA62E65B}" type="pres">
      <dgm:prSet presAssocID="{991984F1-1772-471F-B509-A564FAAA7AA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CFA07F-C52C-4F33-BB90-F742A9006EE8}" type="pres">
      <dgm:prSet presAssocID="{F0943F72-E0BE-4D5D-8AE4-0DD2F14247F5}" presName="node" presStyleLbl="node1" presStyleIdx="0" presStyleCnt="5" custScaleX="300828" custScaleY="163340" custLinFactNeighborX="0" custLinFactNeighborY="-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8C662-65D7-4833-8D1F-7A93EFF9A0A1}" type="pres">
      <dgm:prSet presAssocID="{5F9772B9-7034-4FBC-AFC4-FB1BDA84CEDF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1499800-8545-481B-B44A-A030748F1FAA}" type="pres">
      <dgm:prSet presAssocID="{5F9772B9-7034-4FBC-AFC4-FB1BDA84CEDF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E6BE0BFD-FDAA-4547-82D2-661DAD97E044}" type="pres">
      <dgm:prSet presAssocID="{EBE39F78-D8E3-41C6-BCAC-85BD62634CE6}" presName="node" presStyleLbl="node1" presStyleIdx="1" presStyleCnt="5" custScaleX="303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B9B9E-F593-400A-BC7C-AC7B5A9F07A4}" type="pres">
      <dgm:prSet presAssocID="{023884B3-893E-4ED6-A221-4759BEE357B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A14EEC3-BEBB-45BF-820E-62E6A17C2F62}" type="pres">
      <dgm:prSet presAssocID="{023884B3-893E-4ED6-A221-4759BEE357B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C48D0BF-B2CB-48E9-8164-EFAB31B16953}" type="pres">
      <dgm:prSet presAssocID="{9D3EA981-179D-4106-B164-1513D9D621F3}" presName="node" presStyleLbl="node1" presStyleIdx="2" presStyleCnt="5" custScaleX="300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B8E52C-5169-4E8F-A57F-C8353F86D01E}" type="pres">
      <dgm:prSet presAssocID="{D6A6F87C-5539-461B-A412-3D7D2A9EB7E0}" presName="sibTrans" presStyleLbl="sibTrans2D1" presStyleIdx="2" presStyleCnt="4"/>
      <dgm:spPr/>
      <dgm:t>
        <a:bodyPr/>
        <a:lstStyle/>
        <a:p>
          <a:endParaRPr lang="ru-RU"/>
        </a:p>
      </dgm:t>
    </dgm:pt>
    <dgm:pt modelId="{F1EB5545-35E5-407F-9C49-CB635A3B02A3}" type="pres">
      <dgm:prSet presAssocID="{D6A6F87C-5539-461B-A412-3D7D2A9EB7E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9E435F7B-9A7C-4401-B3C9-792B53329738}" type="pres">
      <dgm:prSet presAssocID="{F38FB7B7-AAC9-4E71-BA01-CF710A4C648F}" presName="node" presStyleLbl="node1" presStyleIdx="3" presStyleCnt="5" custScaleX="303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4D6D6-6C38-49E0-AA16-455AA214FA58}" type="pres">
      <dgm:prSet presAssocID="{63BA3760-D90C-4450-B32C-C35F128FB40F}" presName="sibTrans" presStyleLbl="sibTrans2D1" presStyleIdx="3" presStyleCnt="4"/>
      <dgm:spPr/>
      <dgm:t>
        <a:bodyPr/>
        <a:lstStyle/>
        <a:p>
          <a:endParaRPr lang="ru-RU"/>
        </a:p>
      </dgm:t>
    </dgm:pt>
    <dgm:pt modelId="{AE310FCA-82CB-4E88-9E3C-C43CD0101313}" type="pres">
      <dgm:prSet presAssocID="{63BA3760-D90C-4450-B32C-C35F128FB40F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C1A28E7-E409-4163-9E7E-530B47807356}" type="pres">
      <dgm:prSet presAssocID="{E77434F1-6E26-4861-8951-29F03B79EA00}" presName="node" presStyleLbl="node1" presStyleIdx="4" presStyleCnt="5" custScaleX="3034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DB16C4-AD25-4BC8-86AD-5EBDEA9D15B2}" type="presOf" srcId="{E77434F1-6E26-4861-8951-29F03B79EA00}" destId="{2C1A28E7-E409-4163-9E7E-530B47807356}" srcOrd="0" destOrd="0" presId="urn:microsoft.com/office/officeart/2005/8/layout/process2"/>
    <dgm:cxn modelId="{D04D6376-1EFC-47A4-B917-BC059B0A2BF3}" type="presOf" srcId="{63BA3760-D90C-4450-B32C-C35F128FB40F}" destId="{AE310FCA-82CB-4E88-9E3C-C43CD0101313}" srcOrd="1" destOrd="0" presId="urn:microsoft.com/office/officeart/2005/8/layout/process2"/>
    <dgm:cxn modelId="{EF67CF0D-CC26-4DE6-B789-4E265F79F971}" type="presOf" srcId="{D6A6F87C-5539-461B-A412-3D7D2A9EB7E0}" destId="{28B8E52C-5169-4E8F-A57F-C8353F86D01E}" srcOrd="0" destOrd="0" presId="urn:microsoft.com/office/officeart/2005/8/layout/process2"/>
    <dgm:cxn modelId="{95DB094C-1271-4BA8-9FB2-5FBA3885D3C0}" srcId="{991984F1-1772-471F-B509-A564FAAA7AA8}" destId="{F0943F72-E0BE-4D5D-8AE4-0DD2F14247F5}" srcOrd="0" destOrd="0" parTransId="{9F9A1C2C-57BB-4687-8A78-ADA89AF950DA}" sibTransId="{5F9772B9-7034-4FBC-AFC4-FB1BDA84CEDF}"/>
    <dgm:cxn modelId="{785AC6CB-3D63-430B-8A0F-334F2C295FE5}" type="presOf" srcId="{9D3EA981-179D-4106-B164-1513D9D621F3}" destId="{EC48D0BF-B2CB-48E9-8164-EFAB31B16953}" srcOrd="0" destOrd="0" presId="urn:microsoft.com/office/officeart/2005/8/layout/process2"/>
    <dgm:cxn modelId="{F12179A9-4F8D-453B-ADAF-18FBC72BB1EA}" srcId="{991984F1-1772-471F-B509-A564FAAA7AA8}" destId="{9D3EA981-179D-4106-B164-1513D9D621F3}" srcOrd="2" destOrd="0" parTransId="{AC1FD4BD-10C4-4637-A5C0-7440616815F3}" sibTransId="{D6A6F87C-5539-461B-A412-3D7D2A9EB7E0}"/>
    <dgm:cxn modelId="{DE5C809D-4CDF-4CB5-B681-3F2715576FCC}" srcId="{991984F1-1772-471F-B509-A564FAAA7AA8}" destId="{E77434F1-6E26-4861-8951-29F03B79EA00}" srcOrd="4" destOrd="0" parTransId="{C792F311-07A9-4CF6-82B4-6159AA457DFD}" sibTransId="{CA3BC9EC-5231-44BF-B075-C921402C6BC0}"/>
    <dgm:cxn modelId="{56074681-8E0A-40A3-A17B-523BBDA58F79}" type="presOf" srcId="{F0943F72-E0BE-4D5D-8AE4-0DD2F14247F5}" destId="{4ACFA07F-C52C-4F33-BB90-F742A9006EE8}" srcOrd="0" destOrd="0" presId="urn:microsoft.com/office/officeart/2005/8/layout/process2"/>
    <dgm:cxn modelId="{CE82EB0B-4ED1-49CB-A308-33277F6DDB14}" type="presOf" srcId="{63BA3760-D90C-4450-B32C-C35F128FB40F}" destId="{A784D6D6-6C38-49E0-AA16-455AA214FA58}" srcOrd="0" destOrd="0" presId="urn:microsoft.com/office/officeart/2005/8/layout/process2"/>
    <dgm:cxn modelId="{998C8EA6-951C-4FBF-84FF-4CE352CD47A1}" type="presOf" srcId="{023884B3-893E-4ED6-A221-4759BEE357B3}" destId="{CA14EEC3-BEBB-45BF-820E-62E6A17C2F62}" srcOrd="1" destOrd="0" presId="urn:microsoft.com/office/officeart/2005/8/layout/process2"/>
    <dgm:cxn modelId="{9062EBE9-B442-4B8E-A6D3-202ECBAAC61D}" type="presOf" srcId="{991984F1-1772-471F-B509-A564FAAA7AA8}" destId="{DFC9871A-7E2E-46C2-BD8D-AD97DA62E65B}" srcOrd="0" destOrd="0" presId="urn:microsoft.com/office/officeart/2005/8/layout/process2"/>
    <dgm:cxn modelId="{42419D92-9BE0-42F0-9ED3-9F91A9DA6167}" type="presOf" srcId="{5F9772B9-7034-4FBC-AFC4-FB1BDA84CEDF}" destId="{5B08C662-65D7-4833-8D1F-7A93EFF9A0A1}" srcOrd="0" destOrd="0" presId="urn:microsoft.com/office/officeart/2005/8/layout/process2"/>
    <dgm:cxn modelId="{8FA3CD79-49D7-418B-A826-A6253B3F07D0}" srcId="{991984F1-1772-471F-B509-A564FAAA7AA8}" destId="{F38FB7B7-AAC9-4E71-BA01-CF710A4C648F}" srcOrd="3" destOrd="0" parTransId="{986E3167-C68F-4AAA-89DD-07FCCBEED726}" sibTransId="{63BA3760-D90C-4450-B32C-C35F128FB40F}"/>
    <dgm:cxn modelId="{89CF7695-A059-4B1E-B295-FA408B7D27AA}" type="presOf" srcId="{F38FB7B7-AAC9-4E71-BA01-CF710A4C648F}" destId="{9E435F7B-9A7C-4401-B3C9-792B53329738}" srcOrd="0" destOrd="0" presId="urn:microsoft.com/office/officeart/2005/8/layout/process2"/>
    <dgm:cxn modelId="{B86B5552-BA28-46FC-97F8-48EFED35BD15}" type="presOf" srcId="{5F9772B9-7034-4FBC-AFC4-FB1BDA84CEDF}" destId="{F1499800-8545-481B-B44A-A030748F1FAA}" srcOrd="1" destOrd="0" presId="urn:microsoft.com/office/officeart/2005/8/layout/process2"/>
    <dgm:cxn modelId="{0929A0A4-47B4-4364-A2AB-C341E142A980}" type="presOf" srcId="{023884B3-893E-4ED6-A221-4759BEE357B3}" destId="{1A7B9B9E-F593-400A-BC7C-AC7B5A9F07A4}" srcOrd="0" destOrd="0" presId="urn:microsoft.com/office/officeart/2005/8/layout/process2"/>
    <dgm:cxn modelId="{00B61471-C0A7-4975-A156-F37ECDCC01E4}" type="presOf" srcId="{EBE39F78-D8E3-41C6-BCAC-85BD62634CE6}" destId="{E6BE0BFD-FDAA-4547-82D2-661DAD97E044}" srcOrd="0" destOrd="0" presId="urn:microsoft.com/office/officeart/2005/8/layout/process2"/>
    <dgm:cxn modelId="{8AACD7F9-7D9D-4AD4-80BC-A878CE7DD1F8}" srcId="{991984F1-1772-471F-B509-A564FAAA7AA8}" destId="{EBE39F78-D8E3-41C6-BCAC-85BD62634CE6}" srcOrd="1" destOrd="0" parTransId="{901CE03A-307B-47C7-A0C4-157315792A3B}" sibTransId="{023884B3-893E-4ED6-A221-4759BEE357B3}"/>
    <dgm:cxn modelId="{96621F56-B905-4656-B0E7-0BAFA3376B75}" type="presOf" srcId="{D6A6F87C-5539-461B-A412-3D7D2A9EB7E0}" destId="{F1EB5545-35E5-407F-9C49-CB635A3B02A3}" srcOrd="1" destOrd="0" presId="urn:microsoft.com/office/officeart/2005/8/layout/process2"/>
    <dgm:cxn modelId="{24FE18DF-74CE-4F99-A576-8AE65BA2C880}" type="presParOf" srcId="{DFC9871A-7E2E-46C2-BD8D-AD97DA62E65B}" destId="{4ACFA07F-C52C-4F33-BB90-F742A9006EE8}" srcOrd="0" destOrd="0" presId="urn:microsoft.com/office/officeart/2005/8/layout/process2"/>
    <dgm:cxn modelId="{BC0382EE-F211-4426-9258-7E1631723833}" type="presParOf" srcId="{DFC9871A-7E2E-46C2-BD8D-AD97DA62E65B}" destId="{5B08C662-65D7-4833-8D1F-7A93EFF9A0A1}" srcOrd="1" destOrd="0" presId="urn:microsoft.com/office/officeart/2005/8/layout/process2"/>
    <dgm:cxn modelId="{4B2802A3-10D5-4E10-A96C-C46A76B74657}" type="presParOf" srcId="{5B08C662-65D7-4833-8D1F-7A93EFF9A0A1}" destId="{F1499800-8545-481B-B44A-A030748F1FAA}" srcOrd="0" destOrd="0" presId="urn:microsoft.com/office/officeart/2005/8/layout/process2"/>
    <dgm:cxn modelId="{3FE302E3-99C1-41B6-AA65-55004BDAF334}" type="presParOf" srcId="{DFC9871A-7E2E-46C2-BD8D-AD97DA62E65B}" destId="{E6BE0BFD-FDAA-4547-82D2-661DAD97E044}" srcOrd="2" destOrd="0" presId="urn:microsoft.com/office/officeart/2005/8/layout/process2"/>
    <dgm:cxn modelId="{89557E4A-4BD7-4FC8-B7F3-55275446FC42}" type="presParOf" srcId="{DFC9871A-7E2E-46C2-BD8D-AD97DA62E65B}" destId="{1A7B9B9E-F593-400A-BC7C-AC7B5A9F07A4}" srcOrd="3" destOrd="0" presId="urn:microsoft.com/office/officeart/2005/8/layout/process2"/>
    <dgm:cxn modelId="{99A92384-A7BB-4D1C-97E3-AF8A8CFBD03A}" type="presParOf" srcId="{1A7B9B9E-F593-400A-BC7C-AC7B5A9F07A4}" destId="{CA14EEC3-BEBB-45BF-820E-62E6A17C2F62}" srcOrd="0" destOrd="0" presId="urn:microsoft.com/office/officeart/2005/8/layout/process2"/>
    <dgm:cxn modelId="{E906D4D1-C8A0-41F1-A445-861BDDB7A6ED}" type="presParOf" srcId="{DFC9871A-7E2E-46C2-BD8D-AD97DA62E65B}" destId="{EC48D0BF-B2CB-48E9-8164-EFAB31B16953}" srcOrd="4" destOrd="0" presId="urn:microsoft.com/office/officeart/2005/8/layout/process2"/>
    <dgm:cxn modelId="{A29D5144-0649-458A-8832-FB06E92C23CC}" type="presParOf" srcId="{DFC9871A-7E2E-46C2-BD8D-AD97DA62E65B}" destId="{28B8E52C-5169-4E8F-A57F-C8353F86D01E}" srcOrd="5" destOrd="0" presId="urn:microsoft.com/office/officeart/2005/8/layout/process2"/>
    <dgm:cxn modelId="{E4FF601C-4013-4F2D-9494-60814551A6CE}" type="presParOf" srcId="{28B8E52C-5169-4E8F-A57F-C8353F86D01E}" destId="{F1EB5545-35E5-407F-9C49-CB635A3B02A3}" srcOrd="0" destOrd="0" presId="urn:microsoft.com/office/officeart/2005/8/layout/process2"/>
    <dgm:cxn modelId="{201E2D9D-EE7B-4019-9E34-85B71BE63D5E}" type="presParOf" srcId="{DFC9871A-7E2E-46C2-BD8D-AD97DA62E65B}" destId="{9E435F7B-9A7C-4401-B3C9-792B53329738}" srcOrd="6" destOrd="0" presId="urn:microsoft.com/office/officeart/2005/8/layout/process2"/>
    <dgm:cxn modelId="{56E2F1A5-8930-4007-879E-86EADBDA6FE1}" type="presParOf" srcId="{DFC9871A-7E2E-46C2-BD8D-AD97DA62E65B}" destId="{A784D6D6-6C38-49E0-AA16-455AA214FA58}" srcOrd="7" destOrd="0" presId="urn:microsoft.com/office/officeart/2005/8/layout/process2"/>
    <dgm:cxn modelId="{07D91232-CBBA-40AD-A5BB-13022DB0D01F}" type="presParOf" srcId="{A784D6D6-6C38-49E0-AA16-455AA214FA58}" destId="{AE310FCA-82CB-4E88-9E3C-C43CD0101313}" srcOrd="0" destOrd="0" presId="urn:microsoft.com/office/officeart/2005/8/layout/process2"/>
    <dgm:cxn modelId="{A69A4794-4BFF-44CC-879A-D3C8A3F31EB5}" type="presParOf" srcId="{DFC9871A-7E2E-46C2-BD8D-AD97DA62E65B}" destId="{2C1A28E7-E409-4163-9E7E-530B47807356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1F3B2-57CC-4ADF-B9B8-F518077F894F}">
      <dsp:nvSpPr>
        <dsp:cNvPr id="0" name=""/>
        <dsp:cNvSpPr/>
      </dsp:nvSpPr>
      <dsp:spPr>
        <a:xfrm>
          <a:off x="-5530897" y="-886501"/>
          <a:ext cx="6533229" cy="6533229"/>
        </a:xfrm>
        <a:prstGeom prst="blockArc">
          <a:avLst>
            <a:gd name="adj1" fmla="val 18900000"/>
            <a:gd name="adj2" fmla="val 2700000"/>
            <a:gd name="adj3" fmla="val 331"/>
          </a:avLst>
        </a:prstGeom>
        <a:noFill/>
        <a:ln w="25400" cap="flat" cmpd="sng" algn="ctr">
          <a:solidFill>
            <a:schemeClr val="accent4">
              <a:lumMod val="50000"/>
              <a:alpha val="41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BED02-EDA3-4768-A724-3743DED839BC}">
      <dsp:nvSpPr>
        <dsp:cNvPr id="0" name=""/>
        <dsp:cNvSpPr/>
      </dsp:nvSpPr>
      <dsp:spPr>
        <a:xfrm>
          <a:off x="233472" y="101602"/>
          <a:ext cx="6587867" cy="441040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3472" y="101602"/>
        <a:ext cx="6587867" cy="441040"/>
      </dsp:txXfrm>
    </dsp:sp>
    <dsp:sp modelId="{EC848C40-CCED-44EA-A75B-47BA56E90193}">
      <dsp:nvSpPr>
        <dsp:cNvPr id="0" name=""/>
        <dsp:cNvSpPr/>
      </dsp:nvSpPr>
      <dsp:spPr>
        <a:xfrm>
          <a:off x="0" y="31306"/>
          <a:ext cx="551300" cy="55130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5B830-C622-4342-B824-377E75934B7B}">
      <dsp:nvSpPr>
        <dsp:cNvPr id="0" name=""/>
        <dsp:cNvSpPr/>
      </dsp:nvSpPr>
      <dsp:spPr>
        <a:xfrm>
          <a:off x="535188" y="633934"/>
          <a:ext cx="6286149" cy="369424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5188" y="633934"/>
        <a:ext cx="6286149" cy="369424"/>
      </dsp:txXfrm>
    </dsp:sp>
    <dsp:sp modelId="{D6162928-09BD-412F-8E15-627139129080}">
      <dsp:nvSpPr>
        <dsp:cNvPr id="0" name=""/>
        <dsp:cNvSpPr/>
      </dsp:nvSpPr>
      <dsp:spPr>
        <a:xfrm>
          <a:off x="319106" y="563991"/>
          <a:ext cx="551300" cy="55130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E87408-9C72-4897-B621-D69E45ADA14E}">
      <dsp:nvSpPr>
        <dsp:cNvPr id="0" name=""/>
        <dsp:cNvSpPr/>
      </dsp:nvSpPr>
      <dsp:spPr>
        <a:xfrm>
          <a:off x="871943" y="1180034"/>
          <a:ext cx="5944937" cy="426794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1943" y="1180034"/>
        <a:ext cx="5944937" cy="426794"/>
      </dsp:txXfrm>
    </dsp:sp>
    <dsp:sp modelId="{AFB864DB-33DD-4ECB-A6D0-4D12A4B4FB9A}">
      <dsp:nvSpPr>
        <dsp:cNvPr id="0" name=""/>
        <dsp:cNvSpPr/>
      </dsp:nvSpPr>
      <dsp:spPr>
        <a:xfrm>
          <a:off x="518148" y="1153061"/>
          <a:ext cx="615753" cy="52531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8A8CB-FA5F-421A-83CE-F6E7C28D55B9}">
      <dsp:nvSpPr>
        <dsp:cNvPr id="0" name=""/>
        <dsp:cNvSpPr/>
      </dsp:nvSpPr>
      <dsp:spPr>
        <a:xfrm>
          <a:off x="874408" y="1739201"/>
          <a:ext cx="5934554" cy="522090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lvl="0" algn="l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(ф. 0521462) 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4408" y="1739201"/>
        <a:ext cx="5934554" cy="522090"/>
      </dsp:txXfrm>
    </dsp:sp>
    <dsp:sp modelId="{A9C1C454-8472-481E-A7DC-089ADD20BECB}">
      <dsp:nvSpPr>
        <dsp:cNvPr id="0" name=""/>
        <dsp:cNvSpPr/>
      </dsp:nvSpPr>
      <dsp:spPr>
        <a:xfrm>
          <a:off x="647707" y="1721391"/>
          <a:ext cx="551300" cy="55130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2273C-332C-4CC4-A613-AD90F9C1E963}">
      <dsp:nvSpPr>
        <dsp:cNvPr id="0" name=""/>
        <dsp:cNvSpPr/>
      </dsp:nvSpPr>
      <dsp:spPr>
        <a:xfrm>
          <a:off x="945583" y="2376566"/>
          <a:ext cx="5875667" cy="449115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0503154) (месячный)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583" y="2376566"/>
        <a:ext cx="5875667" cy="449115"/>
      </dsp:txXfrm>
    </dsp:sp>
    <dsp:sp modelId="{997280DC-AC86-4800-924C-634D2BBE37EF}">
      <dsp:nvSpPr>
        <dsp:cNvPr id="0" name=""/>
        <dsp:cNvSpPr/>
      </dsp:nvSpPr>
      <dsp:spPr>
        <a:xfrm>
          <a:off x="659394" y="2347979"/>
          <a:ext cx="551300" cy="55130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E4426-D2D0-4FA9-9DC6-CD3519E823CD}">
      <dsp:nvSpPr>
        <dsp:cNvPr id="0" name=""/>
        <dsp:cNvSpPr/>
      </dsp:nvSpPr>
      <dsp:spPr>
        <a:xfrm>
          <a:off x="875207" y="2966337"/>
          <a:ext cx="5946099" cy="562503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0503155)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5207" y="2966337"/>
        <a:ext cx="5946099" cy="562503"/>
      </dsp:txXfrm>
    </dsp:sp>
    <dsp:sp modelId="{2E674B86-A1AC-496A-8E3A-08B26DE53605}">
      <dsp:nvSpPr>
        <dsp:cNvPr id="0" name=""/>
        <dsp:cNvSpPr/>
      </dsp:nvSpPr>
      <dsp:spPr>
        <a:xfrm>
          <a:off x="549952" y="2954919"/>
          <a:ext cx="566406" cy="61467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A2524-6AB6-4009-9675-3C62439681CC}">
      <dsp:nvSpPr>
        <dsp:cNvPr id="0" name=""/>
        <dsp:cNvSpPr/>
      </dsp:nvSpPr>
      <dsp:spPr>
        <a:xfrm>
          <a:off x="699292" y="3648346"/>
          <a:ext cx="6117606" cy="481161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0076" tIns="30480" rIns="30480" bIns="304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</a:t>
          </a:r>
          <a:endParaRPr lang="ru-RU" sz="1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9292" y="3648346"/>
        <a:ext cx="6117606" cy="481161"/>
      </dsp:txXfrm>
    </dsp:sp>
    <dsp:sp modelId="{7070691D-C6C6-4BDC-9A19-B466E1AF8C2B}">
      <dsp:nvSpPr>
        <dsp:cNvPr id="0" name=""/>
        <dsp:cNvSpPr/>
      </dsp:nvSpPr>
      <dsp:spPr>
        <a:xfrm>
          <a:off x="340589" y="3625308"/>
          <a:ext cx="566119" cy="61535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bg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CFA07F-C52C-4F33-BB90-F742A9006EE8}">
      <dsp:nvSpPr>
        <dsp:cNvPr id="0" name=""/>
        <dsp:cNvSpPr/>
      </dsp:nvSpPr>
      <dsp:spPr>
        <a:xfrm>
          <a:off x="81939" y="1927"/>
          <a:ext cx="6343479" cy="861076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Запустить утверждение Свода в открытом контуре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(ф. 0503129, 0503124, 0521413, 0531981)</a:t>
          </a:r>
          <a:endParaRPr lang="ru-RU" sz="2200" kern="1200" dirty="0"/>
        </a:p>
      </dsp:txBody>
      <dsp:txXfrm>
        <a:off x="107159" y="27147"/>
        <a:ext cx="6293039" cy="810636"/>
      </dsp:txXfrm>
    </dsp:sp>
    <dsp:sp modelId="{5B08C662-65D7-4833-8D1F-7A93EFF9A0A1}">
      <dsp:nvSpPr>
        <dsp:cNvPr id="0" name=""/>
        <dsp:cNvSpPr/>
      </dsp:nvSpPr>
      <dsp:spPr>
        <a:xfrm rot="5400000">
          <a:off x="3153990" y="877309"/>
          <a:ext cx="199378" cy="237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ln w="19050">
              <a:solidFill>
                <a:schemeClr val="accent5">
                  <a:lumMod val="75000"/>
                </a:schemeClr>
              </a:solidFill>
            </a:ln>
          </a:endParaRPr>
        </a:p>
      </dsp:txBody>
      <dsp:txXfrm rot="-5400000">
        <a:off x="3182512" y="896233"/>
        <a:ext cx="142335" cy="139565"/>
      </dsp:txXfrm>
    </dsp:sp>
    <dsp:sp modelId="{E6BE0BFD-FDAA-4547-82D2-661DAD97E044}">
      <dsp:nvSpPr>
        <dsp:cNvPr id="0" name=""/>
        <dsp:cNvSpPr/>
      </dsp:nvSpPr>
      <dsp:spPr>
        <a:xfrm>
          <a:off x="53978" y="1128841"/>
          <a:ext cx="6399401" cy="527168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Специалист</a:t>
          </a:r>
          <a:endParaRPr lang="ru-RU" sz="2200" kern="1200" dirty="0"/>
        </a:p>
      </dsp:txBody>
      <dsp:txXfrm>
        <a:off x="69418" y="1144281"/>
        <a:ext cx="6368521" cy="496288"/>
      </dsp:txXfrm>
    </dsp:sp>
    <dsp:sp modelId="{1A7B9B9E-F593-400A-BC7C-AC7B5A9F07A4}">
      <dsp:nvSpPr>
        <dsp:cNvPr id="0" name=""/>
        <dsp:cNvSpPr/>
      </dsp:nvSpPr>
      <dsp:spPr>
        <a:xfrm rot="5400000">
          <a:off x="3154835" y="1669189"/>
          <a:ext cx="197688" cy="237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182512" y="1688957"/>
        <a:ext cx="142335" cy="138382"/>
      </dsp:txXfrm>
    </dsp:sp>
    <dsp:sp modelId="{EC48D0BF-B2CB-48E9-8164-EFAB31B16953}">
      <dsp:nvSpPr>
        <dsp:cNvPr id="0" name=""/>
        <dsp:cNvSpPr/>
      </dsp:nvSpPr>
      <dsp:spPr>
        <a:xfrm>
          <a:off x="81939" y="1919594"/>
          <a:ext cx="6343479" cy="527168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Главный бухгалтер</a:t>
          </a:r>
          <a:endParaRPr lang="ru-RU" sz="2200" kern="1200" dirty="0"/>
        </a:p>
      </dsp:txBody>
      <dsp:txXfrm>
        <a:off x="97379" y="1935034"/>
        <a:ext cx="6312599" cy="496288"/>
      </dsp:txXfrm>
    </dsp:sp>
    <dsp:sp modelId="{28B8E52C-5169-4E8F-A57F-C8353F86D01E}">
      <dsp:nvSpPr>
        <dsp:cNvPr id="0" name=""/>
        <dsp:cNvSpPr/>
      </dsp:nvSpPr>
      <dsp:spPr>
        <a:xfrm rot="5400000">
          <a:off x="3154835" y="2459941"/>
          <a:ext cx="197688" cy="237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182512" y="2479709"/>
        <a:ext cx="142335" cy="138382"/>
      </dsp:txXfrm>
    </dsp:sp>
    <dsp:sp modelId="{9E435F7B-9A7C-4401-B3C9-792B53329738}">
      <dsp:nvSpPr>
        <dsp:cNvPr id="0" name=""/>
        <dsp:cNvSpPr/>
      </dsp:nvSpPr>
      <dsp:spPr>
        <a:xfrm>
          <a:off x="53978" y="2710346"/>
          <a:ext cx="6399401" cy="527168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Руководитель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69418" y="2725786"/>
        <a:ext cx="6368521" cy="496288"/>
      </dsp:txXfrm>
    </dsp:sp>
    <dsp:sp modelId="{A784D6D6-6C38-49E0-AA16-455AA214FA58}">
      <dsp:nvSpPr>
        <dsp:cNvPr id="0" name=""/>
        <dsp:cNvSpPr/>
      </dsp:nvSpPr>
      <dsp:spPr>
        <a:xfrm rot="5400000">
          <a:off x="3154835" y="3250694"/>
          <a:ext cx="197688" cy="2372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-5400000">
        <a:off x="3182512" y="3270462"/>
        <a:ext cx="142335" cy="138382"/>
      </dsp:txXfrm>
    </dsp:sp>
    <dsp:sp modelId="{2C1A28E7-E409-4163-9E7E-530B47807356}">
      <dsp:nvSpPr>
        <dsp:cNvPr id="0" name=""/>
        <dsp:cNvSpPr/>
      </dsp:nvSpPr>
      <dsp:spPr>
        <a:xfrm>
          <a:off x="54337" y="3501098"/>
          <a:ext cx="6398684" cy="527168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Отправка в </a:t>
          </a:r>
          <a:r>
            <a:rPr lang="ru-RU" sz="2200" b="1" u="sng" kern="1200" dirty="0" smtClean="0"/>
            <a:t>закрытый контур «Своды»</a:t>
          </a:r>
          <a:endParaRPr lang="ru-RU" sz="2200" b="1" u="sng" kern="1200" dirty="0"/>
        </a:p>
      </dsp:txBody>
      <dsp:txXfrm>
        <a:off x="69777" y="3516538"/>
        <a:ext cx="6367804" cy="496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2BAF9-ED2F-094F-B169-010D0C8476F5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21173-3A7F-684A-918B-55D96954B4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3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324C6DE-181D-424A-9197-7B131F869AD4}" type="datetimeFigureOut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F605595B-784D-6E48-B1CC-2BCE0EC847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4209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BE187DD-7B37-4727-9CE6-1D6DC031F52F}" type="slidenum">
              <a:rPr lang="ru-RU" altLang="ru-RU" sz="1200" smtClean="0"/>
              <a:pPr>
                <a:spcBef>
                  <a:spcPct val="0"/>
                </a:spcBef>
              </a:pPr>
              <a:t>2</a:t>
            </a:fld>
            <a:endParaRPr lang="ru-RU" alt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5595B-784D-6E48-B1CC-2BCE0EC847BD}" type="slidenum">
              <a:rPr lang="ru-RU" altLang="ru-RU" smtClean="0"/>
              <a:pPr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3836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08B57-6238-B441-A202-A6ED4C554EE1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1E3E9-ACC6-A140-8156-AEE0C8ED0A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924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02A81-B12E-9E4D-85FA-4B873F0CB074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43537-02CC-9A44-8CEA-072C5E8ED5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280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44ED-5729-7A4A-B118-8FA1C960CABE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A2044-280E-C543-B6D7-D84D5E6C6D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1204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2895-C7E4-E943-8A0E-98D43881F37F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B227D-0F6F-2341-AEBE-97D7A05F92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440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5AA70-8215-C34B-873B-0EE5DA86F8D2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26001-7890-F440-ADE1-8A0E050DB4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96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7DE1A-2A2E-B94C-B352-E4E4BE6778B0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993DC-05E1-5247-A00C-2BF7BDFEF9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7188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51D1C-6A0E-634B-AA0C-00C8F599D418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65340-AA72-9E47-B245-FD194AD8E9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6712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A9C01-06E4-7140-ADC4-7B9211B2D064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90F01-3F45-2349-B475-EE9D4082BE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546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0423-9050-2543-B173-4DFA2D980759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39AE8-9F60-B44A-AF30-AE595EEA20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166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F8404-E943-774D-B051-CC944282A6D5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55498-74A4-8745-875E-F0948889E8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900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B2CE9-6BBE-8D46-9518-823E39FE290A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447EE-C683-734C-80FE-0691E7BB12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711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1FE5F-C439-A243-B49E-2E82E0681514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1E124-1958-3349-97C1-7C5B57037A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076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7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58783A-CAA2-E446-9DD3-18A5D501029D}" type="datetime1">
              <a:rPr lang="ru-RU" smtClean="0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3B947CB-D091-4F45-9714-401601D548E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295213"/>
            <a:ext cx="671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Сроки представления </a:t>
            </a:r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отчетности </a:t>
            </a:r>
            <a:r>
              <a:rPr lang="ru-RU" alt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ТОФК </a:t>
            </a:r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за 2018 год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>
            <a:off x="755576" y="1700808"/>
            <a:ext cx="3314518" cy="967842"/>
          </a:xfrm>
          <a:prstGeom prst="round2Same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b="1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Предварительно</a:t>
            </a:r>
          </a:p>
          <a:p>
            <a:pPr algn="ctr"/>
            <a:r>
              <a:rPr lang="ru-RU" altLang="ru-RU" sz="1800" b="1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</a:t>
            </a:r>
            <a:r>
              <a:rPr lang="ru-RU" altLang="ru-RU" sz="18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а 01.01.2019 (месячная)</a:t>
            </a:r>
            <a:r>
              <a:rPr lang="ru-RU" alt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</a:p>
        </p:txBody>
      </p:sp>
      <p:sp>
        <p:nvSpPr>
          <p:cNvPr id="17" name="Прямоугольник с двумя скругленными соседними углами 16"/>
          <p:cNvSpPr/>
          <p:nvPr/>
        </p:nvSpPr>
        <p:spPr>
          <a:xfrm>
            <a:off x="755576" y="3379986"/>
            <a:ext cx="3314518" cy="1345158"/>
          </a:xfrm>
          <a:prstGeom prst="round2Same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1800" b="1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Окончательно</a:t>
            </a:r>
          </a:p>
          <a:p>
            <a:pPr algn="ctr"/>
            <a:r>
              <a:rPr lang="ru-RU" altLang="ru-RU" sz="1800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за 2018 год (годовая)</a:t>
            </a:r>
            <a:r>
              <a:rPr lang="ru-RU" alt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</a:p>
          <a:p>
            <a:pPr algn="ctr"/>
            <a:endParaRPr lang="ru-RU" sz="1800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 rot="5400000">
            <a:off x="6092467" y="156672"/>
            <a:ext cx="967839" cy="4056116"/>
          </a:xfrm>
          <a:prstGeom prst="wedgeRoundRectCallout">
            <a:avLst>
              <a:gd name="adj1" fmla="val -23133"/>
              <a:gd name="adj2" fmla="val 6181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В сроки, установленные </a:t>
            </a:r>
            <a:r>
              <a:rPr lang="ru-RU" altLang="ru-RU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письмом</a:t>
            </a:r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Федерального казначейства</a:t>
            </a:r>
          </a:p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от  14.12.2018 № 07-04-05/02-27213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 rot="5400000">
            <a:off x="6288354" y="1639960"/>
            <a:ext cx="576065" cy="4056119"/>
          </a:xfrm>
          <a:prstGeom prst="wedgeRoundRectCallout">
            <a:avLst>
              <a:gd name="adj1" fmla="val -21681"/>
              <a:gd name="adj2" fmla="val 61699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Не позднее </a:t>
            </a:r>
            <a:r>
              <a:rPr lang="ru-RU" altLang="ru-RU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11 февраля 2019 года </a:t>
            </a:r>
          </a:p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(в электронном виде)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 rot="5400000">
            <a:off x="5929526" y="2698296"/>
            <a:ext cx="1293726" cy="4056118"/>
          </a:xfrm>
          <a:prstGeom prst="wedgeRoundRectCallout">
            <a:avLst>
              <a:gd name="adj1" fmla="val -22921"/>
              <a:gd name="adj2" fmla="val 6190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Не позднее </a:t>
            </a:r>
            <a:r>
              <a:rPr lang="ru-RU" altLang="ru-RU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11 марта 2019 года</a:t>
            </a:r>
          </a:p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(на бумажном носителе </a:t>
            </a:r>
          </a:p>
          <a:p>
            <a:pPr algn="ctr"/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(ф. 0503124 и ф. 0503129), содержащая сведения, составляющие государственную тайну 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28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crosoft Excel - 4700_Приложение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t="18053" r="24701" b="16548"/>
          <a:stretch/>
        </p:blipFill>
        <p:spPr>
          <a:xfrm>
            <a:off x="13719" y="1124744"/>
            <a:ext cx="9106449" cy="44644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5472729"/>
            <a:ext cx="504056" cy="5040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719" y="3284992"/>
            <a:ext cx="1188000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4693416"/>
            <a:ext cx="3816424" cy="463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>
            <a:stCxn id="9" idx="1"/>
          </p:cNvCxnSpPr>
          <p:nvPr/>
        </p:nvCxnSpPr>
        <p:spPr>
          <a:xfrm flipH="1" flipV="1">
            <a:off x="4644008" y="5176199"/>
            <a:ext cx="936104" cy="59306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8"/>
          <p:cNvSpPr>
            <a:spLocks noChangeArrowheads="1"/>
          </p:cNvSpPr>
          <p:nvPr/>
        </p:nvSpPr>
        <p:spPr bwMode="auto">
          <a:xfrm>
            <a:off x="6156175" y="5353761"/>
            <a:ext cx="27363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Заполняется в числовых форматах с указанием всех знаков после запятой.</a:t>
            </a:r>
          </a:p>
          <a:p>
            <a:pPr algn="just"/>
            <a:r>
              <a:rPr lang="ru-RU" sz="1200" dirty="0" smtClean="0"/>
              <a:t>Например: </a:t>
            </a:r>
            <a:r>
              <a:rPr lang="ru-RU" sz="1200" dirty="0"/>
              <a:t>8,5881506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0112" y="5258060"/>
            <a:ext cx="3384376" cy="1022399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91580" y="288383"/>
            <a:ext cx="77048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Осуществление мониторинга исполнения федерального бюджета в 2019 году</a:t>
            </a:r>
          </a:p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(письмо Федерального </a:t>
            </a:r>
            <a:r>
              <a:rPr lang="ru-RU" altLang="ru-RU" sz="14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казначейства от 26.12.2018 </a:t>
            </a:r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№ 07-04-05/02-28276)</a:t>
            </a:r>
            <a:endParaRPr lang="ru-RU" altLang="ru-RU" sz="145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8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crosoft Excel - 4700_Приложение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" t="17917" r="19062" b="5122"/>
          <a:stretch/>
        </p:blipFill>
        <p:spPr>
          <a:xfrm>
            <a:off x="33164" y="1052736"/>
            <a:ext cx="9111064" cy="49685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75856" y="4365104"/>
            <a:ext cx="3996444" cy="1223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>
            <a:stCxn id="7" idx="1"/>
          </p:cNvCxnSpPr>
          <p:nvPr/>
        </p:nvCxnSpPr>
        <p:spPr>
          <a:xfrm flipH="1" flipV="1">
            <a:off x="4788024" y="5589096"/>
            <a:ext cx="792088" cy="4271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5580112" y="5651141"/>
            <a:ext cx="3384376" cy="730188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769260"/>
            <a:ext cx="504056" cy="504056"/>
          </a:xfrm>
          <a:prstGeom prst="rect">
            <a:avLst/>
          </a:prstGeom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111949" y="5673152"/>
            <a:ext cx="285253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100" dirty="0" smtClean="0">
                <a:latin typeface="SF UI Text" charset="0"/>
                <a:ea typeface="SF UI Text" charset="0"/>
                <a:cs typeface="SF UI Text" charset="0"/>
              </a:rPr>
              <a:t>Заполняется в числовых форматах с указанием всех знаков после запятой.</a:t>
            </a:r>
          </a:p>
          <a:p>
            <a:pPr algn="just"/>
            <a:r>
              <a:rPr lang="ru-RU" sz="1100" dirty="0" smtClean="0"/>
              <a:t>Например</a:t>
            </a:r>
            <a:r>
              <a:rPr lang="ru-RU" sz="1100" dirty="0"/>
              <a:t>: 8,5881506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705" y="3068960"/>
            <a:ext cx="1146919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791580" y="288383"/>
            <a:ext cx="77048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Осуществление мониторинга исполнения федерального бюджета в 2019 году</a:t>
            </a:r>
          </a:p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(письмо Федерального </a:t>
            </a:r>
            <a:r>
              <a:rPr lang="ru-RU" altLang="ru-RU" sz="14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казначейства от 26.12.2018 </a:t>
            </a:r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№ 07-04-05/02-28276)</a:t>
            </a:r>
            <a:endParaRPr lang="ru-RU" altLang="ru-RU" sz="145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24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Microsoft Excel - 4700_Приложение 9 на 01 01 20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" t="16954" r="30738" b="11378"/>
          <a:stretch/>
        </p:blipFill>
        <p:spPr>
          <a:xfrm>
            <a:off x="21458" y="1013954"/>
            <a:ext cx="9019663" cy="52323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58" y="2296638"/>
            <a:ext cx="786879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2509914"/>
            <a:ext cx="2376264" cy="9415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509914"/>
            <a:ext cx="936104" cy="9415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79713" y="1885887"/>
            <a:ext cx="4176463" cy="63433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79713" y="1886900"/>
            <a:ext cx="1944215" cy="6368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07505" y="1196752"/>
            <a:ext cx="1872208" cy="792088"/>
          </a:xfrm>
          <a:prstGeom prst="roundRect">
            <a:avLst/>
          </a:prstGeom>
          <a:noFill/>
          <a:ln w="1905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9" y="1349554"/>
            <a:ext cx="384544" cy="384544"/>
          </a:xfrm>
          <a:prstGeom prst="rect">
            <a:avLst/>
          </a:prstGeom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65040" y="1219399"/>
            <a:ext cx="16561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100" dirty="0" smtClean="0"/>
              <a:t>Графы 7, 11-14 заполняются начиная с отчетности на 29.01.2019 г.</a:t>
            </a:r>
            <a:endParaRPr lang="ru-RU" sz="11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573069" y="2527862"/>
            <a:ext cx="468052" cy="94151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8028384" y="2205344"/>
            <a:ext cx="544685" cy="314874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/>
          <p:nvPr/>
        </p:nvSpPr>
        <p:spPr>
          <a:xfrm>
            <a:off x="6588224" y="1604118"/>
            <a:ext cx="1512168" cy="601225"/>
          </a:xfrm>
          <a:prstGeom prst="round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535" y="1761222"/>
            <a:ext cx="287016" cy="287016"/>
          </a:xfrm>
          <a:prstGeom prst="rect">
            <a:avLst/>
          </a:prstGeom>
        </p:spPr>
      </p:pic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6873739" y="1670443"/>
            <a:ext cx="12251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100" dirty="0" smtClean="0"/>
              <a:t>Графа 15 не заполняется</a:t>
            </a:r>
            <a:endParaRPr lang="ru-RU" sz="11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563887" y="5373217"/>
            <a:ext cx="5009181" cy="63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 стрелкой 35"/>
          <p:cNvCxnSpPr>
            <a:endCxn id="35" idx="1"/>
          </p:cNvCxnSpPr>
          <p:nvPr/>
        </p:nvCxnSpPr>
        <p:spPr>
          <a:xfrm flipV="1">
            <a:off x="2951820" y="5688217"/>
            <a:ext cx="612067" cy="3595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Скругленный прямоугольник 37"/>
          <p:cNvSpPr/>
          <p:nvPr/>
        </p:nvSpPr>
        <p:spPr>
          <a:xfrm>
            <a:off x="2121222" y="6058188"/>
            <a:ext cx="2486685" cy="413978"/>
          </a:xfrm>
          <a:prstGeom prst="roundRect">
            <a:avLst/>
          </a:prstGeom>
          <a:noFill/>
          <a:ln w="1905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48" y="6112121"/>
            <a:ext cx="268348" cy="268348"/>
          </a:xfrm>
          <a:prstGeom prst="rect">
            <a:avLst/>
          </a:prstGeom>
        </p:spPr>
      </p:pic>
      <p:sp>
        <p:nvSpPr>
          <p:cNvPr id="40" name="Прямоугольник 39"/>
          <p:cNvSpPr>
            <a:spLocks noChangeArrowheads="1"/>
          </p:cNvSpPr>
          <p:nvPr/>
        </p:nvSpPr>
        <p:spPr bwMode="auto">
          <a:xfrm>
            <a:off x="2411760" y="6030852"/>
            <a:ext cx="23443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100" dirty="0" smtClean="0"/>
              <a:t>Итоговые строки отображаются по каждой форме МБТ</a:t>
            </a:r>
            <a:endParaRPr lang="ru-RU" sz="1100" dirty="0"/>
          </a:p>
        </p:txBody>
      </p:sp>
      <p:sp>
        <p:nvSpPr>
          <p:cNvPr id="41" name="Text Box 5"/>
          <p:cNvSpPr txBox="1">
            <a:spLocks noChangeArrowheads="1"/>
          </p:cNvSpPr>
          <p:nvPr/>
        </p:nvSpPr>
        <p:spPr bwMode="auto">
          <a:xfrm>
            <a:off x="791580" y="288383"/>
            <a:ext cx="77048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Осуществление мониторинга исполнения федерального бюджета в 2019 году</a:t>
            </a:r>
          </a:p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(письмо Федерального </a:t>
            </a:r>
            <a:r>
              <a:rPr lang="ru-RU" altLang="ru-RU" sz="14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казначейства от 26.12.2018 </a:t>
            </a:r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№ 07-04-05/02-28276)</a:t>
            </a:r>
            <a:endParaRPr lang="ru-RU" altLang="ru-RU" sz="145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11760" y="3423498"/>
            <a:ext cx="864000" cy="169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411759" y="5117967"/>
            <a:ext cx="193966" cy="288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21458" y="5320499"/>
            <a:ext cx="2390301" cy="682717"/>
          </a:xfrm>
          <a:prstGeom prst="roundRect">
            <a:avLst/>
          </a:prstGeom>
          <a:noFill/>
          <a:ln w="1905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4" y="5505964"/>
            <a:ext cx="273437" cy="273437"/>
          </a:xfrm>
          <a:prstGeom prst="rect">
            <a:avLst/>
          </a:prstGeom>
        </p:spPr>
      </p:pic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251519" y="5296216"/>
            <a:ext cx="2306927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050" dirty="0" smtClean="0"/>
              <a:t>Отражается группа доходов </a:t>
            </a:r>
          </a:p>
          <a:p>
            <a:r>
              <a:rPr lang="ru-RU" sz="1050" dirty="0" smtClean="0"/>
              <a:t>202 - </a:t>
            </a:r>
            <a:r>
              <a:rPr lang="ru-RU" sz="1050" dirty="0"/>
              <a:t>безвозмездные поступления от других бюджетов бюджетной системы </a:t>
            </a:r>
            <a:r>
              <a:rPr lang="ru-RU" sz="1050" dirty="0" smtClean="0"/>
              <a:t>РФ</a:t>
            </a:r>
            <a:endParaRPr lang="ru-RU" sz="1050" dirty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8497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791580" y="288383"/>
            <a:ext cx="770485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Осуществление мониторинга исполнения федерального бюджета в 2019 году</a:t>
            </a:r>
          </a:p>
          <a:p>
            <a:pPr algn="ctr" eaLnBrk="1" hangingPunct="1"/>
            <a:r>
              <a:rPr lang="ru-RU" altLang="ru-RU" sz="14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(письмо Федерального казначейства от 26.12.2018 № 07-04-05/02-28276)</a:t>
            </a:r>
            <a:endParaRPr lang="ru-RU" altLang="ru-RU" sz="145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pic>
        <p:nvPicPr>
          <p:cNvPr id="6" name="Рисунок 5" descr="Microsoft Excel - Копия Приложение 9_уточненный шаблон (8) (2)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7535" r="8334" b="8749"/>
          <a:stretch/>
        </p:blipFill>
        <p:spPr>
          <a:xfrm>
            <a:off x="28203" y="1340768"/>
            <a:ext cx="912337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2687057" y="5194989"/>
            <a:ext cx="6277431" cy="720083"/>
            <a:chOff x="947896" y="2466809"/>
            <a:chExt cx="5769475" cy="485845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947896" y="2492311"/>
              <a:ext cx="5769474" cy="459809"/>
            </a:xfrm>
            <a:prstGeom prst="rect">
              <a:avLst/>
            </a:prstGeom>
            <a:solidFill>
              <a:schemeClr val="accent4">
                <a:lumMod val="50000"/>
                <a:alpha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рямоугольник 27"/>
            <p:cNvSpPr/>
            <p:nvPr/>
          </p:nvSpPr>
          <p:spPr>
            <a:xfrm>
              <a:off x="947897" y="2466809"/>
              <a:ext cx="5769474" cy="48584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8411" tIns="30480" rIns="30480" bIns="30480" numCol="1" spcCol="1270" anchor="ctr" anchorCtr="0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2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Отчет о поступлениях в федеральный бюджет в разрезе администраторов доходов федерального бюджета и администраторов источников финансирования дефицита федерального бюджета (ф. 0531340)</a:t>
              </a:r>
              <a:endParaRPr lang="ru-RU" sz="12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19205591"/>
              </p:ext>
            </p:extLst>
          </p:nvPr>
        </p:nvGraphicFramePr>
        <p:xfrm>
          <a:off x="2147596" y="980729"/>
          <a:ext cx="6888900" cy="4852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52763" y="-81523"/>
            <a:ext cx="5961062" cy="969496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defRPr/>
            </a:pP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Компоненты (сервисы) системы </a:t>
            </a: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«Электронный бюджет» </a:t>
            </a:r>
            <a:b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</a:br>
            <a:r>
              <a:rPr lang="ru-RU" altLang="ru-RU" sz="1900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(завершение исполнения задач 2016 г.)</a:t>
            </a:r>
            <a:endParaRPr lang="ru-RU" altLang="ru-RU" sz="19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41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042150" y="6411386"/>
            <a:ext cx="2057400" cy="3661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880"/>
              </a:spcBef>
              <a:buFont typeface="Arial" pitchFamily="34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</a:defRPr>
            </a:lvl1pPr>
            <a:lvl2pPr marL="653778" indent="-251453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0581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Calibri" pitchFamily="34" charset="0"/>
              </a:defRPr>
            </a:lvl3pPr>
            <a:lvl4pPr marL="1408136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1046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46893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83326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19759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6192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46C864-84A6-4C68-939B-8EED2BA6C87D}" type="slidenum">
              <a:rPr lang="ru-RU" altLang="ru-RU" sz="1200" b="1" smtClean="0">
                <a:latin typeface="Times New Roman" pitchFamily="18" charset="0"/>
                <a:cs typeface="Times New Roman" pitchFamily="18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44" y="3145395"/>
            <a:ext cx="2309538" cy="157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36" descr="2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094" y="1636774"/>
            <a:ext cx="365125" cy="42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502" y="1052736"/>
            <a:ext cx="37068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929" y="2187902"/>
            <a:ext cx="405801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785" y="2815571"/>
            <a:ext cx="341313" cy="40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785" y="3415925"/>
            <a:ext cx="341313" cy="40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86" y="1776740"/>
            <a:ext cx="1471164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1540" y="3125211"/>
            <a:ext cx="169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ТОФК</a:t>
            </a:r>
            <a:endParaRPr lang="ru-RU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99568" y="191013"/>
            <a:ext cx="6710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Формы </a:t>
            </a:r>
            <a:r>
              <a:rPr lang="ru-RU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бюджетной отчетности, направляемые ТОФК в систему «Электронный бюджет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» на 01.01.2019 г.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5" y="5996779"/>
            <a:ext cx="8568952" cy="360925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8"/>
          <p:cNvSpPr>
            <a:spLocks noChangeArrowheads="1"/>
          </p:cNvSpPr>
          <p:nvPr/>
        </p:nvSpPr>
        <p:spPr bwMode="auto">
          <a:xfrm>
            <a:off x="1187624" y="6056914"/>
            <a:ext cx="75608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В сроки, установленные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письмом 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1200" dirty="0">
                <a:latin typeface="SF UI Text" charset="0"/>
                <a:ea typeface="SF UI Text" charset="0"/>
                <a:cs typeface="SF UI Text" charset="0"/>
              </a:rPr>
              <a:t>к</a:t>
            </a:r>
            <a:r>
              <a:rPr lang="ru-RU" altLang="ru-RU" sz="1200" dirty="0" smtClean="0">
                <a:latin typeface="SF UI Text" charset="0"/>
                <a:ea typeface="SF UI Text" charset="0"/>
                <a:cs typeface="SF UI Text" charset="0"/>
              </a:rPr>
              <a:t>азначейства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от 14.12.2018 </a:t>
            </a:r>
            <a:r>
              <a:rPr lang="ru-RU" altLang="ru-RU" sz="1200" b="1" dirty="0">
                <a:latin typeface="SF UI Text" charset="0"/>
                <a:ea typeface="SF UI Text" charset="0"/>
                <a:cs typeface="SF UI Text" charset="0"/>
              </a:rPr>
              <a:t>№ </a:t>
            </a:r>
            <a:r>
              <a:rPr lang="ru-RU" altLang="ru-RU" sz="1200" b="1" dirty="0" smtClean="0">
                <a:latin typeface="SF UI Text" charset="0"/>
                <a:ea typeface="SF UI Text" charset="0"/>
                <a:cs typeface="SF UI Text" charset="0"/>
              </a:rPr>
              <a:t>07-04-05/02-27213</a:t>
            </a:r>
            <a:endParaRPr lang="ru-RU" altLang="ru-RU" sz="1200" b="1" dirty="0">
              <a:latin typeface="SF UI Text" charset="0"/>
              <a:ea typeface="SF UI Text" charset="0"/>
              <a:cs typeface="SF UI Text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11" y="5996779"/>
            <a:ext cx="380089" cy="348123"/>
          </a:xfrm>
          <a:prstGeom prst="rect">
            <a:avLst/>
          </a:prstGeom>
        </p:spPr>
      </p:pic>
      <p:sp>
        <p:nvSpPr>
          <p:cNvPr id="25" name="Овал 24"/>
          <p:cNvSpPr/>
          <p:nvPr/>
        </p:nvSpPr>
        <p:spPr>
          <a:xfrm>
            <a:off x="2196651" y="5231516"/>
            <a:ext cx="545398" cy="60094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  <a:alpha val="27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9" name="Picture 36" descr="2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502" y="5360991"/>
            <a:ext cx="399536" cy="34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65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Формы бюджетной отчетности, направляемые ТОФК </a:t>
            </a:r>
            <a:endPara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  <a:p>
            <a:pPr algn="ctr" eaLnBrk="1" hangingPunct="1"/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 периодичностью «годовые»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5721" y="2184813"/>
            <a:ext cx="1584175" cy="13876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12654" y="2591990"/>
            <a:ext cx="1210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АСФК</a:t>
            </a:r>
            <a:endParaRPr lang="ru-RU" sz="2800" b="1" dirty="0"/>
          </a:p>
        </p:txBody>
      </p:sp>
      <p:sp>
        <p:nvSpPr>
          <p:cNvPr id="13" name="Выноска со стрелкой влево 12"/>
          <p:cNvSpPr/>
          <p:nvPr/>
        </p:nvSpPr>
        <p:spPr>
          <a:xfrm>
            <a:off x="2131228" y="1412776"/>
            <a:ext cx="6689243" cy="3139554"/>
          </a:xfrm>
          <a:prstGeom prst="leftArrowCallout">
            <a:avLst>
              <a:gd name="adj1" fmla="val 5970"/>
              <a:gd name="adj2" fmla="val 6915"/>
              <a:gd name="adj3" fmla="val 19521"/>
              <a:gd name="adj4" fmla="val 8424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87838" y="1628800"/>
            <a:ext cx="568875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/>
              <a:t>ф. </a:t>
            </a:r>
            <a:r>
              <a:rPr lang="ru-RU" sz="2200" dirty="0" smtClean="0"/>
              <a:t>0503111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0503110 к ф. </a:t>
            </a:r>
            <a:r>
              <a:rPr lang="ru-RU" sz="2200" dirty="0" smtClean="0"/>
              <a:t>0503140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</a:t>
            </a:r>
            <a:r>
              <a:rPr lang="ru-RU" sz="2200" dirty="0" smtClean="0"/>
              <a:t>0503160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</a:t>
            </a:r>
            <a:r>
              <a:rPr lang="ru-RU" sz="2200" dirty="0" smtClean="0"/>
              <a:t>0503140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</a:t>
            </a:r>
            <a:r>
              <a:rPr lang="ru-RU" sz="2200" dirty="0" smtClean="0"/>
              <a:t>0503154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</a:t>
            </a:r>
            <a:r>
              <a:rPr lang="ru-RU" sz="2200" dirty="0" smtClean="0"/>
              <a:t>0521441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0503150 (Федеральный </a:t>
            </a:r>
            <a:r>
              <a:rPr lang="ru-RU" sz="2200" dirty="0" smtClean="0"/>
              <a:t>бюджет, ГВБФ)</a:t>
            </a:r>
          </a:p>
          <a:p>
            <a:pPr lvl="0"/>
            <a:r>
              <a:rPr lang="ru-RU" sz="2200" dirty="0" smtClean="0"/>
              <a:t>ф</a:t>
            </a:r>
            <a:r>
              <a:rPr lang="ru-RU" sz="2200" dirty="0"/>
              <a:t>. 0503110 к ф. 0503150</a:t>
            </a:r>
          </a:p>
          <a:p>
            <a:endParaRPr lang="ru-RU" sz="2200" dirty="0"/>
          </a:p>
        </p:txBody>
      </p:sp>
      <p:sp>
        <p:nvSpPr>
          <p:cNvPr id="19" name="Овал 18"/>
          <p:cNvSpPr/>
          <p:nvPr/>
        </p:nvSpPr>
        <p:spPr>
          <a:xfrm>
            <a:off x="547053" y="4606307"/>
            <a:ext cx="1584175" cy="13876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71087" y="5047043"/>
            <a:ext cx="936103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2800" b="1" dirty="0"/>
              <a:t>ЭБ</a:t>
            </a:r>
          </a:p>
          <a:p>
            <a:pPr algn="ctr"/>
            <a:endParaRPr lang="ru-RU" sz="2800" b="1" dirty="0"/>
          </a:p>
        </p:txBody>
      </p:sp>
      <p:sp>
        <p:nvSpPr>
          <p:cNvPr id="20" name="Выноска со стрелкой влево 19"/>
          <p:cNvSpPr/>
          <p:nvPr/>
        </p:nvSpPr>
        <p:spPr>
          <a:xfrm>
            <a:off x="2143829" y="4941167"/>
            <a:ext cx="6689243" cy="720081"/>
          </a:xfrm>
          <a:prstGeom prst="leftArrowCallout">
            <a:avLst>
              <a:gd name="adj1" fmla="val 23102"/>
              <a:gd name="adj2" fmla="val 26056"/>
              <a:gd name="adj3" fmla="val 72868"/>
              <a:gd name="adj4" fmla="val 84248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75856" y="5127709"/>
            <a:ext cx="26642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ф. 0503154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80632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95536" y="1052736"/>
            <a:ext cx="828092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altLang="ru-RU" sz="2200" b="1" dirty="0" smtClean="0">
                <a:latin typeface="SF UI Text" charset="0"/>
                <a:ea typeface="SF UI Text" charset="0"/>
                <a:cs typeface="SF UI Text" charset="0"/>
              </a:rPr>
              <a:t>Приказом</a:t>
            </a:r>
            <a:r>
              <a:rPr lang="ru-RU" altLang="ru-RU" sz="2200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sz="2200" dirty="0"/>
              <a:t>Минфина России </a:t>
            </a:r>
            <a:r>
              <a:rPr lang="ru-RU" sz="2200" b="1" dirty="0"/>
              <a:t>от 30.11.2018 №</a:t>
            </a:r>
            <a:r>
              <a:rPr lang="ru-RU" sz="2200" b="1" dirty="0" smtClean="0"/>
              <a:t> 244н </a:t>
            </a:r>
            <a:br>
              <a:rPr lang="ru-RU" sz="2200" b="1" dirty="0" smtClean="0"/>
            </a:br>
            <a:r>
              <a:rPr lang="ru-RU" sz="2200" dirty="0" smtClean="0"/>
              <a:t>«О внесении изменений в </a:t>
            </a:r>
            <a:r>
              <a:rPr lang="ru-RU" sz="2200" b="1" dirty="0" smtClean="0"/>
              <a:t>Инструкцию</a:t>
            </a:r>
            <a:r>
              <a:rPr lang="ru-RU" sz="2200" dirty="0" smtClean="0"/>
              <a:t> о порядке составления и представления годовой, квартальной и месячной отчетности об исполнении бюджетов бюджетной системы Российской Федерации, утвержденную приказом Министерства финансов Российской Федерации </a:t>
            </a:r>
            <a:br>
              <a:rPr lang="ru-RU" sz="2200" dirty="0" smtClean="0"/>
            </a:br>
            <a:r>
              <a:rPr lang="ru-RU" sz="2200" b="1" dirty="0" smtClean="0"/>
              <a:t>от 28 декабря 2010 г. № 191н</a:t>
            </a:r>
            <a:r>
              <a:rPr lang="ru-RU" sz="2200" dirty="0" smtClean="0"/>
              <a:t>», </a:t>
            </a:r>
            <a:r>
              <a:rPr lang="ru-RU" sz="2200" b="1" u="sng" dirty="0" smtClean="0"/>
              <a:t>начиная с отчетности за 2018 год</a:t>
            </a:r>
            <a:r>
              <a:rPr lang="ru-RU" sz="2200" u="sng" dirty="0" smtClean="0"/>
              <a:t>,</a:t>
            </a:r>
            <a:r>
              <a:rPr lang="ru-RU" sz="2200" dirty="0" smtClean="0"/>
              <a:t> изменены следующие формы бюджетной отчетности:</a:t>
            </a:r>
          </a:p>
          <a:p>
            <a:pPr algn="just"/>
            <a:endParaRPr lang="ru-RU" sz="2200" dirty="0" smtClean="0"/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sz="2200" dirty="0" smtClean="0"/>
              <a:t>Справка </a:t>
            </a:r>
            <a:r>
              <a:rPr lang="ru-RU" sz="2200" dirty="0"/>
              <a:t>по заключению счетов бюджетного учета отчетного финансового года </a:t>
            </a:r>
            <a:r>
              <a:rPr lang="ru-RU" sz="2200" b="1" dirty="0"/>
              <a:t>(ф. 0503110</a:t>
            </a:r>
            <a:r>
              <a:rPr lang="ru-RU" sz="2200" b="1" dirty="0" smtClean="0"/>
              <a:t>)</a:t>
            </a:r>
            <a:r>
              <a:rPr lang="ru-RU" altLang="ru-RU" sz="2200" dirty="0" smtClean="0">
                <a:latin typeface="SF UI Text" charset="0"/>
                <a:ea typeface="SF UI Text" charset="0"/>
                <a:cs typeface="SF UI Text" charset="0"/>
              </a:rPr>
              <a:t>;</a:t>
            </a:r>
          </a:p>
          <a:p>
            <a:pPr marL="285750" indent="-285750" algn="just" eaLnBrk="1" hangingPunct="1">
              <a:buFont typeface="Wingdings" pitchFamily="2" charset="2"/>
              <a:buChar char="Ø"/>
            </a:pPr>
            <a:endParaRPr lang="ru-RU" altLang="ru-RU" sz="2200" b="1" u="sng" dirty="0" smtClean="0">
              <a:latin typeface="SF UI Text" charset="0"/>
              <a:ea typeface="SF UI Text" charset="0"/>
              <a:cs typeface="SF UI Text" charset="0"/>
            </a:endParaRPr>
          </a:p>
          <a:p>
            <a:pPr marL="285750" indent="-285750" algn="just" eaLnBrk="1" hangingPunct="1">
              <a:buFont typeface="Wingdings" pitchFamily="2" charset="2"/>
              <a:buChar char="Ø"/>
            </a:pPr>
            <a:r>
              <a:rPr lang="ru-RU" sz="2200" dirty="0" smtClean="0"/>
              <a:t>Баланс по поступлениям и выбытиям бюджетных средств </a:t>
            </a:r>
            <a:r>
              <a:rPr lang="ru-RU" sz="2200" b="1" dirty="0" smtClean="0"/>
              <a:t>(ф</a:t>
            </a:r>
            <a:r>
              <a:rPr lang="ru-RU" sz="2200" b="1" dirty="0"/>
              <a:t>. 0503140</a:t>
            </a:r>
            <a:r>
              <a:rPr lang="ru-RU" sz="2200" b="1" dirty="0" smtClean="0"/>
              <a:t>)</a:t>
            </a:r>
            <a:endParaRPr lang="ru-RU" altLang="ru-RU" sz="2200" b="1" u="sng" dirty="0" smtClean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3568" y="192351"/>
            <a:ext cx="7704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Изменения форм бюджетной отчетности ТОФК </a:t>
            </a:r>
            <a:endParaRPr lang="ru-RU" altLang="ru-RU" sz="24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6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crosoft Excel - для ВКС 5900_01 10 2018_0503154  [Режим совместимости]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18489" r="47813" b="11806"/>
          <a:stretch/>
        </p:blipFill>
        <p:spPr>
          <a:xfrm>
            <a:off x="2377071" y="1029898"/>
            <a:ext cx="6696744" cy="5060686"/>
          </a:xfrm>
          <a:prstGeom prst="rect">
            <a:avLst/>
          </a:prstGeom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280950" y="99387"/>
            <a:ext cx="69585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Баланс по операциям бюджетных, автономных учреждений и иных юридических лиц</a:t>
            </a:r>
          </a:p>
          <a:p>
            <a:pPr algn="ctr" eaLnBrk="1" hangingPunct="1"/>
            <a:r>
              <a:rPr lang="ru-RU" alt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(ф. 0503154)</a:t>
            </a:r>
            <a:endParaRPr lang="ru-RU" altLang="ru-RU" sz="18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8990" y="4459976"/>
            <a:ext cx="2239429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050" dirty="0" smtClean="0"/>
              <a:t>Графа 3 заполняется только для БУ, АУ, которым открыт л/с для учета операций </a:t>
            </a:r>
            <a:r>
              <a:rPr lang="ru-RU" sz="1050" dirty="0" err="1" smtClean="0"/>
              <a:t>неучастников</a:t>
            </a:r>
            <a:r>
              <a:rPr lang="ru-RU" sz="1050" dirty="0" smtClean="0"/>
              <a:t> бюджетного процесса</a:t>
            </a:r>
            <a:r>
              <a:rPr lang="en-US" sz="1050" dirty="0" smtClean="0"/>
              <a:t> (</a:t>
            </a:r>
            <a:r>
              <a:rPr lang="ru-RU" sz="1050" dirty="0" smtClean="0"/>
              <a:t>41 л/с)</a:t>
            </a:r>
            <a:endParaRPr lang="ru-RU" sz="1050" dirty="0"/>
          </a:p>
          <a:p>
            <a:endParaRPr lang="ru-RU" sz="11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77" y="3861048"/>
            <a:ext cx="2168295" cy="1357556"/>
          </a:xfrm>
          <a:prstGeom prst="roundRect">
            <a:avLst/>
          </a:prstGeom>
          <a:noFill/>
          <a:ln w="28575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18" y="3975604"/>
            <a:ext cx="484372" cy="484372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1331640" y="5218604"/>
            <a:ext cx="1045430" cy="29862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377070" y="5373214"/>
            <a:ext cx="3446951" cy="2880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77071" y="5661248"/>
            <a:ext cx="3446951" cy="2780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236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Справка по консолидируемым расчетам 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(ф. 0503125)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323528" y="1340768"/>
            <a:ext cx="8568952" cy="1815882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Приказом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 Федерального казначейства 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от 27.11.2018 </a:t>
            </a:r>
            <a:r>
              <a:rPr lang="ru-RU" altLang="ru-RU" b="1" dirty="0">
                <a:latin typeface="SF UI Text" charset="0"/>
                <a:ea typeface="SF UI Text" charset="0"/>
                <a:cs typeface="SF UI Text" charset="0"/>
              </a:rPr>
              <a:t>№ 380 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«О внесении изменений в </a:t>
            </a:r>
            <a:r>
              <a:rPr lang="ru-RU" altLang="ru-RU" b="1" dirty="0" smtClean="0">
                <a:latin typeface="SF UI Text" charset="0"/>
                <a:ea typeface="SF UI Text" charset="0"/>
                <a:cs typeface="SF UI Text" charset="0"/>
              </a:rPr>
              <a:t>приказ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dirty="0">
                <a:latin typeface="SF UI Text" charset="0"/>
                <a:ea typeface="SF UI Text" charset="0"/>
                <a:cs typeface="SF UI Text" charset="0"/>
              </a:rPr>
              <a:t>Федерального казначейства </a:t>
            </a:r>
            <a:r>
              <a:rPr lang="ru-RU" altLang="ru-RU" b="1" dirty="0">
                <a:latin typeface="SF UI Text" charset="0"/>
                <a:ea typeface="SF UI Text" charset="0"/>
                <a:cs typeface="SF UI Text" charset="0"/>
              </a:rPr>
              <a:t>от 04.12.2015 № 339 </a:t>
            </a:r>
            <a:r>
              <a:rPr lang="ru-RU" altLang="ru-RU" dirty="0">
                <a:latin typeface="SF UI Text" charset="0"/>
                <a:ea typeface="SF UI Text" charset="0"/>
                <a:cs typeface="SF UI Text" charset="0"/>
              </a:rPr>
              <a:t>«Особенности формирования 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</a:t>
            </a:r>
            <a:r>
              <a:rPr lang="ru-RU" altLang="ru-RU" dirty="0" smtClean="0">
                <a:latin typeface="SF UI Text" charset="0"/>
                <a:ea typeface="SF UI Text" charset="0"/>
                <a:cs typeface="SF UI Text" charset="0"/>
              </a:rPr>
              <a:t>» </a:t>
            </a:r>
            <a:r>
              <a:rPr lang="ru-RU" altLang="ru-RU" b="1" u="sng" dirty="0" smtClean="0">
                <a:latin typeface="SF UI Text" charset="0"/>
                <a:ea typeface="SF UI Text" charset="0"/>
                <a:cs typeface="SF UI Text" charset="0"/>
              </a:rPr>
              <a:t>изменен срок представления ф</a:t>
            </a:r>
            <a:r>
              <a:rPr lang="ru-RU" altLang="ru-RU" b="1" u="sng" dirty="0">
                <a:latin typeface="SF UI Text" charset="0"/>
                <a:ea typeface="SF UI Text" charset="0"/>
                <a:cs typeface="SF UI Text" charset="0"/>
              </a:rPr>
              <a:t>. 0503125 </a:t>
            </a:r>
            <a:r>
              <a:rPr lang="ru-RU" altLang="ru-RU" b="1" u="sng" dirty="0" smtClean="0">
                <a:latin typeface="SF UI Text" charset="0"/>
                <a:ea typeface="SF UI Text" charset="0"/>
                <a:cs typeface="SF UI Text" charset="0"/>
              </a:rPr>
              <a:t>в МОУ ФК :</a:t>
            </a:r>
            <a:endParaRPr lang="ru-RU" altLang="ru-RU" b="1" u="sng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5820" y="3645024"/>
            <a:ext cx="3384375" cy="1944216"/>
          </a:xfrm>
          <a:prstGeom prst="round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007" y="3797115"/>
            <a:ext cx="540000" cy="540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75820" y="4348278"/>
            <a:ext cx="33843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dirty="0" smtClean="0">
                <a:latin typeface="SF UI Text" charset="0"/>
                <a:ea typeface="SF UI Text" charset="0"/>
                <a:cs typeface="SF UI Text" charset="0"/>
              </a:rPr>
              <a:t>ф. </a:t>
            </a:r>
            <a:r>
              <a:rPr lang="ru-RU" sz="1500" dirty="0">
                <a:latin typeface="SF UI Text" charset="0"/>
                <a:ea typeface="SF UI Text" charset="0"/>
                <a:cs typeface="SF UI Text" charset="0"/>
              </a:rPr>
              <a:t>0503125 «Справка по консолидируемым </a:t>
            </a:r>
            <a:r>
              <a:rPr lang="ru-RU" sz="1500" dirty="0" smtClean="0">
                <a:latin typeface="SF UI Text" charset="0"/>
                <a:ea typeface="SF UI Text" charset="0"/>
                <a:cs typeface="SF UI Text" charset="0"/>
              </a:rPr>
              <a:t>расчетам» </a:t>
            </a:r>
          </a:p>
          <a:p>
            <a:pPr algn="ctr"/>
            <a:r>
              <a:rPr lang="ru-RU" sz="1500" dirty="0" smtClean="0">
                <a:latin typeface="SF UI Text" charset="0"/>
                <a:ea typeface="SF UI Text" charset="0"/>
                <a:cs typeface="SF UI Text" charset="0"/>
              </a:rPr>
              <a:t>(по кассовому исполнению Федерального бюджета) </a:t>
            </a:r>
            <a:endParaRPr lang="ru-RU" altLang="ru-RU" sz="1500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 rot="5400000">
            <a:off x="6135503" y="1834867"/>
            <a:ext cx="741581" cy="4464496"/>
          </a:xfrm>
          <a:prstGeom prst="wedgeRoundRectCallout">
            <a:avLst>
              <a:gd name="adj1" fmla="val -20565"/>
              <a:gd name="adj2" fmla="val 61179"/>
              <a:gd name="adj3" fmla="val 16667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Предварительно:</a:t>
            </a:r>
            <a:r>
              <a:rPr lang="ru-RU" altLang="ru-RU" dirty="0" smtClean="0">
                <a:solidFill>
                  <a:schemeClr val="tx1"/>
                </a:solidFill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ежемесячно, 2 числа месяца, следующего за отчетным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rot="5400000">
            <a:off x="5878226" y="3040781"/>
            <a:ext cx="1311795" cy="4464497"/>
          </a:xfrm>
          <a:prstGeom prst="wedgeRoundRectCallout">
            <a:avLst>
              <a:gd name="adj1" fmla="val -23133"/>
              <a:gd name="adj2" fmla="val 61819"/>
              <a:gd name="adj3" fmla="val 16667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altLang="ru-RU" u="sng" dirty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О</a:t>
            </a:r>
            <a:r>
              <a:rPr lang="ru-RU" altLang="ru-RU" u="sng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кончательно:</a:t>
            </a:r>
            <a:r>
              <a:rPr lang="ru-RU" altLang="ru-RU" dirty="0" smtClean="0">
                <a:solidFill>
                  <a:schemeClr val="tx1"/>
                </a:solidFill>
                <a:latin typeface="SF UI Text" charset="0"/>
                <a:ea typeface="SF UI Text" charset="0"/>
                <a:cs typeface="SF UI Text" charset="0"/>
              </a:rPr>
              <a:t> 3 числа месяца, следующего за отчетным (в случае выявления расхождений в предварительных Справках (ф. 0503125)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285852" y="188640"/>
            <a:ext cx="6710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Справка по консолидируемым расчетам 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(ф. 0503125)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18044" y="1556792"/>
            <a:ext cx="808640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400" dirty="0" smtClean="0">
                <a:latin typeface="SF UI Text" charset="0"/>
                <a:ea typeface="SF UI Text" charset="0"/>
                <a:cs typeface="SF UI Text" charset="0"/>
              </a:rPr>
              <a:t>Начиная </a:t>
            </a:r>
            <a:r>
              <a:rPr lang="ru-RU" altLang="ru-RU" sz="2400" dirty="0">
                <a:latin typeface="SF UI Text" charset="0"/>
                <a:ea typeface="SF UI Text" charset="0"/>
                <a:cs typeface="SF UI Text" charset="0"/>
              </a:rPr>
              <a:t>с отчетности </a:t>
            </a:r>
            <a:r>
              <a:rPr lang="ru-RU" altLang="ru-RU" sz="2400" u="sng" dirty="0">
                <a:latin typeface="SF UI Text" charset="0"/>
                <a:ea typeface="SF UI Text" charset="0"/>
                <a:cs typeface="SF UI Text" charset="0"/>
              </a:rPr>
              <a:t>по состоянию на </a:t>
            </a:r>
            <a:r>
              <a:rPr lang="ru-RU" altLang="ru-RU" sz="2400" u="sng" dirty="0" smtClean="0">
                <a:latin typeface="SF UI Text" charset="0"/>
                <a:ea typeface="SF UI Text" charset="0"/>
                <a:cs typeface="SF UI Text" charset="0"/>
              </a:rPr>
              <a:t>01.02.2019 г.,</a:t>
            </a:r>
            <a:r>
              <a:rPr lang="ru-RU" altLang="ru-RU" sz="2400" dirty="0" smtClean="0">
                <a:latin typeface="SF UI Text" charset="0"/>
                <a:ea typeface="SF UI Text" charset="0"/>
                <a:cs typeface="SF UI Text" charset="0"/>
              </a:rPr>
              <a:t> ТОФК формируется и представляется </a:t>
            </a:r>
            <a:r>
              <a:rPr lang="ru-RU" altLang="ru-RU" sz="2400" dirty="0">
                <a:latin typeface="SF UI Text" charset="0"/>
                <a:ea typeface="SF UI Text" charset="0"/>
                <a:cs typeface="SF UI Text" charset="0"/>
              </a:rPr>
              <a:t>в МОУ ФК </a:t>
            </a:r>
            <a:r>
              <a:rPr lang="ru-RU" altLang="ru-RU" sz="2400" dirty="0" smtClean="0">
                <a:latin typeface="SF UI Text" charset="0"/>
                <a:ea typeface="SF UI Text" charset="0"/>
                <a:cs typeface="SF UI Text" charset="0"/>
              </a:rPr>
              <a:t>Справка по консолидируемым расчетам (ф. 0503125) по </a:t>
            </a:r>
            <a:r>
              <a:rPr lang="ru-RU" altLang="ru-RU" sz="2400" dirty="0">
                <a:latin typeface="SF UI Text" charset="0"/>
                <a:ea typeface="SF UI Text" charset="0"/>
                <a:cs typeface="SF UI Text" charset="0"/>
              </a:rPr>
              <a:t>счету 100 2 08 01000 01 0000 1 40210 </a:t>
            </a:r>
            <a:r>
              <a:rPr lang="ru-RU" altLang="ru-RU" sz="2400" b="1" u="sng" dirty="0">
                <a:latin typeface="SF UI Text" charset="0"/>
                <a:ea typeface="SF UI Text" charset="0"/>
                <a:cs typeface="SF UI Text" charset="0"/>
              </a:rPr>
              <a:t>150 </a:t>
            </a:r>
            <a:r>
              <a:rPr lang="ru-RU" altLang="ru-RU" sz="2400" dirty="0">
                <a:latin typeface="SF UI Text" charset="0"/>
                <a:ea typeface="SF UI Text" charset="0"/>
                <a:cs typeface="SF UI Text" charset="0"/>
              </a:rPr>
              <a:t>«Поступления в бюджет по безвозмездным денежным поступлениям</a:t>
            </a:r>
            <a:r>
              <a:rPr lang="ru-RU" altLang="ru-RU" sz="2400" dirty="0" smtClean="0">
                <a:latin typeface="SF UI Text" charset="0"/>
                <a:ea typeface="SF UI Text" charset="0"/>
                <a:cs typeface="SF UI Text" charset="0"/>
              </a:rPr>
              <a:t>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2549" y="3865116"/>
            <a:ext cx="7957391" cy="1944216"/>
          </a:xfrm>
          <a:prstGeom prst="roundRect">
            <a:avLst/>
          </a:prstGeom>
          <a:noFill/>
          <a:ln w="28575">
            <a:solidFill>
              <a:srgbClr val="EFCE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31639"/>
            <a:ext cx="1211169" cy="1211169"/>
          </a:xfrm>
          <a:prstGeom prst="rect">
            <a:avLst/>
          </a:prstGeom>
        </p:spPr>
      </p:pic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2051720" y="4237059"/>
            <a:ext cx="619268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000" dirty="0" smtClean="0">
                <a:latin typeface="SF UI Text" charset="0"/>
                <a:ea typeface="SF UI Text" charset="0"/>
                <a:cs typeface="SF UI Text" charset="0"/>
              </a:rPr>
              <a:t>Ранее (до 01.01.2019 г.) формировалась и представлялась Справка (ф. 0503125) по счету 100 </a:t>
            </a:r>
            <a:r>
              <a:rPr lang="ru-RU" altLang="ru-RU" sz="2000" dirty="0">
                <a:latin typeface="SF UI Text" charset="0"/>
                <a:ea typeface="SF UI Text" charset="0"/>
                <a:cs typeface="SF UI Text" charset="0"/>
              </a:rPr>
              <a:t>2 08 01000 01 0000 1 40210 </a:t>
            </a:r>
            <a:r>
              <a:rPr lang="ru-RU" altLang="ru-RU" sz="2000" b="1" u="sng" dirty="0">
                <a:latin typeface="SF UI Text" charset="0"/>
                <a:ea typeface="SF UI Text" charset="0"/>
                <a:cs typeface="SF UI Text" charset="0"/>
              </a:rPr>
              <a:t>180</a:t>
            </a:r>
            <a:r>
              <a:rPr lang="ru-RU" altLang="ru-RU" sz="2000" b="1" dirty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2000" dirty="0">
                <a:latin typeface="SF UI Text" charset="0"/>
                <a:ea typeface="SF UI Text" charset="0"/>
                <a:cs typeface="SF UI Text" charset="0"/>
              </a:rPr>
              <a:t>«Поступления в бюджет по прочим доходам</a:t>
            </a:r>
            <a:r>
              <a:rPr lang="ru-RU" altLang="ru-RU" sz="2000" dirty="0" smtClean="0">
                <a:latin typeface="SF UI Text" charset="0"/>
                <a:ea typeface="SF UI Text" charset="0"/>
                <a:cs typeface="SF UI Text" charset="0"/>
              </a:rPr>
              <a:t>»</a:t>
            </a:r>
            <a:endParaRPr lang="ru-RU" altLang="ru-RU" sz="2000" u="sng" dirty="0">
              <a:solidFill>
                <a:srgbClr val="162387"/>
              </a:solidFill>
              <a:latin typeface="SF UI Text" charset="0"/>
              <a:ea typeface="SF UI Text" charset="0"/>
              <a:cs typeface="SF UI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59" y="5085184"/>
            <a:ext cx="7894809" cy="1091839"/>
          </a:xfrm>
          <a:prstGeom prst="roundRect">
            <a:avLst/>
          </a:prstGeom>
          <a:noFill/>
          <a:ln w="12700">
            <a:solidFill>
              <a:srgbClr val="F793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52" y="5334103"/>
            <a:ext cx="594000" cy="594000"/>
          </a:xfrm>
          <a:prstGeom prst="rect">
            <a:avLst/>
          </a:prstGeom>
        </p:spPr>
      </p:pic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1392537" y="5277160"/>
            <a:ext cx="71138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latin typeface="SF UI Text" charset="0"/>
                <a:ea typeface="SF UI Text" charset="0"/>
                <a:cs typeface="SF UI Text" charset="0"/>
              </a:rPr>
              <a:t>* </a:t>
            </a:r>
            <a:r>
              <a:rPr lang="ru-RU" altLang="ru-RU" sz="2000" dirty="0" smtClean="0">
                <a:latin typeface="SF UI Text" charset="0"/>
                <a:ea typeface="SF UI Text" charset="0"/>
                <a:cs typeface="SF UI Text" charset="0"/>
              </a:rPr>
              <a:t>В соответствии с </a:t>
            </a:r>
            <a:r>
              <a:rPr lang="ru-RU" altLang="ru-RU" sz="2000" b="1" dirty="0" smtClean="0">
                <a:latin typeface="SF UI Text" charset="0"/>
                <a:ea typeface="SF UI Text" charset="0"/>
                <a:cs typeface="SF UI Text" charset="0"/>
              </a:rPr>
              <a:t>пунктом 10 письма </a:t>
            </a:r>
            <a:r>
              <a:rPr lang="ru-RU" altLang="ru-RU" sz="2000" dirty="0">
                <a:latin typeface="SF UI Text" charset="0"/>
                <a:ea typeface="SF UI Text" charset="0"/>
                <a:cs typeface="SF UI Text" charset="0"/>
              </a:rPr>
              <a:t>Федерального</a:t>
            </a:r>
            <a:r>
              <a:rPr lang="ru-RU" altLang="ru-RU" sz="2000" b="1" dirty="0">
                <a:latin typeface="SF UI Text" charset="0"/>
                <a:ea typeface="SF UI Text" charset="0"/>
                <a:cs typeface="SF UI Text" charset="0"/>
              </a:rPr>
              <a:t> </a:t>
            </a:r>
            <a:r>
              <a:rPr lang="ru-RU" altLang="ru-RU" sz="2000" dirty="0">
                <a:latin typeface="SF UI Text" charset="0"/>
                <a:ea typeface="SF UI Text" charset="0"/>
                <a:cs typeface="SF UI Text" charset="0"/>
              </a:rPr>
              <a:t>казначейства </a:t>
            </a:r>
            <a:r>
              <a:rPr lang="ru-RU" altLang="ru-RU" sz="2000" b="1" dirty="0">
                <a:latin typeface="SF UI Text" charset="0"/>
                <a:ea typeface="SF UI Text" charset="0"/>
                <a:cs typeface="SF UI Text" charset="0"/>
              </a:rPr>
              <a:t>от </a:t>
            </a:r>
            <a:r>
              <a:rPr lang="ru-RU" altLang="ru-RU" sz="2000" b="1" dirty="0" smtClean="0">
                <a:latin typeface="SF UI Text" charset="0"/>
                <a:ea typeface="SF UI Text" charset="0"/>
                <a:cs typeface="SF UI Text" charset="0"/>
              </a:rPr>
              <a:t>28.12.2018 </a:t>
            </a:r>
            <a:r>
              <a:rPr lang="ru-RU" altLang="ru-RU" sz="2000" b="1" dirty="0">
                <a:latin typeface="SF UI Text" charset="0"/>
                <a:ea typeface="SF UI Text" charset="0"/>
                <a:cs typeface="SF UI Text" charset="0"/>
              </a:rPr>
              <a:t>№ </a:t>
            </a:r>
            <a:r>
              <a:rPr lang="ru-RU" altLang="ru-RU" sz="2000" b="1" dirty="0" smtClean="0">
                <a:latin typeface="SF UI Text" charset="0"/>
                <a:ea typeface="SF UI Text" charset="0"/>
                <a:cs typeface="SF UI Text" charset="0"/>
              </a:rPr>
              <a:t>07-04-05/02-28648 </a:t>
            </a:r>
            <a:endParaRPr lang="ru-RU" altLang="ru-RU" sz="2000" b="1" dirty="0">
              <a:latin typeface="SF UI Text" charset="0"/>
              <a:ea typeface="SF UI Text" charset="0"/>
              <a:cs typeface="SF UI Text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99248" y="116632"/>
            <a:ext cx="74715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Особенности составления ТОФК 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Пояснительной записки (ф.0503160) за 2018 год</a:t>
            </a:r>
            <a:endParaRPr lang="ru-RU" altLang="ru-RU" sz="200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611559" y="1484784"/>
            <a:ext cx="8064897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200" dirty="0" smtClean="0">
                <a:latin typeface="SF UI Text" charset="0"/>
                <a:ea typeface="SF UI Text" charset="0"/>
                <a:cs typeface="SF UI Text" charset="0"/>
              </a:rPr>
              <a:t>Сведения о поступлениях в бюджетную систему Российской Федерации доходов от уплаты акцизов на автомобильный бензин, прямогонный бензин, дизельное топливо, моторные масла для дизельных и (или) карбюраторных (инженерных) двигателей, производимых на территории Российской Федерации* </a:t>
            </a:r>
            <a:r>
              <a:rPr lang="ru-RU" altLang="ru-RU" sz="2200" u="sng" dirty="0" smtClean="0">
                <a:latin typeface="SF UI Text" charset="0"/>
                <a:ea typeface="SF UI Text" charset="0"/>
                <a:cs typeface="SF UI Text" charset="0"/>
              </a:rPr>
              <a:t>дополнительно отражаются в Пояснительной записке (ф. 0503160)</a:t>
            </a:r>
            <a:r>
              <a:rPr lang="ru-RU" altLang="ru-RU" sz="2200" dirty="0" smtClean="0">
                <a:latin typeface="SF UI Text" charset="0"/>
                <a:ea typeface="SF UI Text" charset="0"/>
                <a:cs typeface="SF UI Text" charset="0"/>
              </a:rPr>
              <a:t> за 2018 год с периодичностью </a:t>
            </a:r>
            <a:r>
              <a:rPr lang="ru-RU" altLang="ru-RU" sz="2200" b="1" dirty="0" smtClean="0">
                <a:latin typeface="SF UI Text" charset="0"/>
                <a:ea typeface="SF UI Text" charset="0"/>
                <a:cs typeface="SF UI Text" charset="0"/>
              </a:rPr>
              <a:t>- годовая</a:t>
            </a:r>
          </a:p>
        </p:txBody>
      </p:sp>
    </p:spTree>
    <p:extLst>
      <p:ext uri="{BB962C8B-B14F-4D97-AF65-F5344CB8AC3E}">
        <p14:creationId xmlns:p14="http://schemas.microsoft.com/office/powerpoint/2010/main" val="3710267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 flipH="1">
            <a:off x="7524750" y="3716338"/>
            <a:ext cx="143986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68660" y="116632"/>
            <a:ext cx="8352928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6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Формирование и направление отчетности из АСФК открытого контура ТОФК</a:t>
            </a:r>
            <a:r>
              <a:rPr lang="ru-RU" altLang="ru-RU" sz="16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 </a:t>
            </a:r>
            <a:r>
              <a:rPr lang="ru-RU" altLang="ru-RU" sz="16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F UI Display" charset="0"/>
                <a:ea typeface="SF UI Display" charset="0"/>
                <a:cs typeface="SF UI Display" charset="0"/>
              </a:rPr>
              <a:t>в связи с централизацией закрытого контура в МОУ ФК</a:t>
            </a:r>
            <a:endParaRPr lang="ru-RU" altLang="ru-RU" sz="1650" b="1" dirty="0">
              <a:solidFill>
                <a:schemeClr val="tx1">
                  <a:lumMod val="85000"/>
                  <a:lumOff val="15000"/>
                </a:schemeClr>
              </a:solidFill>
              <a:latin typeface="SF UI Display" charset="0"/>
              <a:ea typeface="SF UI Display" charset="0"/>
              <a:cs typeface="SF UI Display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80687589"/>
              </p:ext>
            </p:extLst>
          </p:nvPr>
        </p:nvGraphicFramePr>
        <p:xfrm>
          <a:off x="1475656" y="1556792"/>
          <a:ext cx="6507359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164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34655</TotalTime>
  <Words>839</Words>
  <Application>Microsoft Office PowerPoint</Application>
  <PresentationFormat>Экран (4:3)</PresentationFormat>
  <Paragraphs>88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Компоненты (сервисы) системы «Электронный бюджет»  (завершение исполнения задач 2016 г.)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Кривенец Анна Николаевна</cp:lastModifiedBy>
  <cp:revision>1018</cp:revision>
  <cp:lastPrinted>2019-01-22T15:10:22Z</cp:lastPrinted>
  <dcterms:created xsi:type="dcterms:W3CDTF">2012-02-14T07:53:23Z</dcterms:created>
  <dcterms:modified xsi:type="dcterms:W3CDTF">2019-01-23T06:23:09Z</dcterms:modified>
</cp:coreProperties>
</file>