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466" r:id="rId2"/>
    <p:sldId id="567" r:id="rId3"/>
    <p:sldId id="580" r:id="rId4"/>
    <p:sldId id="581" r:id="rId5"/>
    <p:sldId id="582" r:id="rId6"/>
    <p:sldId id="583" r:id="rId7"/>
    <p:sldId id="584" r:id="rId8"/>
    <p:sldId id="585" r:id="rId9"/>
    <p:sldId id="586" r:id="rId10"/>
    <p:sldId id="587" r:id="rId11"/>
    <p:sldId id="588" r:id="rId12"/>
    <p:sldId id="595" r:id="rId13"/>
    <p:sldId id="590" r:id="rId14"/>
    <p:sldId id="594" r:id="rId15"/>
    <p:sldId id="591" r:id="rId16"/>
    <p:sldId id="596" r:id="rId17"/>
    <p:sldId id="597" r:id="rId18"/>
    <p:sldId id="599" r:id="rId19"/>
    <p:sldId id="601" r:id="rId20"/>
    <p:sldId id="600" r:id="rId21"/>
    <p:sldId id="592" r:id="rId22"/>
    <p:sldId id="593" r:id="rId23"/>
    <p:sldId id="605" r:id="rId24"/>
    <p:sldId id="572" r:id="rId25"/>
    <p:sldId id="604" r:id="rId26"/>
    <p:sldId id="575" r:id="rId27"/>
    <p:sldId id="576" r:id="rId28"/>
    <p:sldId id="577" r:id="rId29"/>
    <p:sldId id="578" r:id="rId30"/>
    <p:sldId id="470" r:id="rId31"/>
    <p:sldId id="546" r:id="rId32"/>
    <p:sldId id="573" r:id="rId33"/>
    <p:sldId id="461" r:id="rId34"/>
  </p:sldIdLst>
  <p:sldSz cx="12192000" cy="6858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5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асильев Евгений Николаевич" initials="ВЕН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C8FF"/>
    <a:srgbClr val="FFC3D5"/>
    <a:srgbClr val="FBA6C1"/>
    <a:srgbClr val="C3D3F3"/>
    <a:srgbClr val="D9E6FF"/>
    <a:srgbClr val="AEBFF4"/>
    <a:srgbClr val="9BABED"/>
    <a:srgbClr val="FBBAC1"/>
    <a:srgbClr val="F9978E"/>
    <a:srgbClr val="FF8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46F890A9-2807-4EBB-B81D-B2AA78EC7F39}" styleName="Темный стиль 2 —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27" autoAdjust="0"/>
    <p:restoredTop sz="94923" autoAdjust="0"/>
  </p:normalViewPr>
  <p:slideViewPr>
    <p:cSldViewPr snapToGrid="0">
      <p:cViewPr varScale="1">
        <p:scale>
          <a:sx n="114" d="100"/>
          <a:sy n="114" d="100"/>
        </p:scale>
        <p:origin x="540" y="114"/>
      </p:cViewPr>
      <p:guideLst>
        <p:guide orient="horz" pos="425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98EF5A-374C-490F-A561-3AD0FE4C8991}" type="doc">
      <dgm:prSet loTypeId="urn:microsoft.com/office/officeart/2005/8/layout/hProcess6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767D036-3E2A-4929-99BE-7347A5764AB2}">
      <dgm:prSet phldrT="[Текст]"/>
      <dgm:spPr/>
      <dgm:t>
        <a:bodyPr/>
        <a:lstStyle/>
        <a:p>
          <a:r>
            <a:rPr lang="ru-RU" dirty="0"/>
            <a:t>2017</a:t>
          </a:r>
        </a:p>
      </dgm:t>
    </dgm:pt>
    <dgm:pt modelId="{F2346DF8-11E2-4753-BBE6-B245D4B93D91}" type="parTrans" cxnId="{72F2FD92-61BC-4773-9C58-AD77080944A1}">
      <dgm:prSet/>
      <dgm:spPr/>
      <dgm:t>
        <a:bodyPr/>
        <a:lstStyle/>
        <a:p>
          <a:endParaRPr lang="ru-RU"/>
        </a:p>
      </dgm:t>
    </dgm:pt>
    <dgm:pt modelId="{30056F92-C58C-49B4-8B64-D46A78C31A5C}" type="sibTrans" cxnId="{72F2FD92-61BC-4773-9C58-AD77080944A1}">
      <dgm:prSet/>
      <dgm:spPr/>
      <dgm:t>
        <a:bodyPr/>
        <a:lstStyle/>
        <a:p>
          <a:endParaRPr lang="ru-RU"/>
        </a:p>
      </dgm:t>
    </dgm:pt>
    <dgm:pt modelId="{7BB0D626-A474-415F-A1B3-3140FD5B1BDB}">
      <dgm:prSet phldrT="[Текст]" custT="1"/>
      <dgm:spPr/>
      <dgm:t>
        <a:bodyPr lIns="36000" rIns="0"/>
        <a:lstStyle/>
        <a:p>
          <a:pPr algn="l"/>
          <a:r>
            <a:rPr lang="ru-RU" sz="1600" dirty="0"/>
            <a:t>Старт учетных процедур по бюджетным и денежным обязатель-ствам</a:t>
          </a:r>
        </a:p>
      </dgm:t>
    </dgm:pt>
    <dgm:pt modelId="{D87EF8D6-1976-4E6B-8714-79947BEF3C20}" type="parTrans" cxnId="{2C45F209-E199-4116-B55B-947756C425B9}">
      <dgm:prSet/>
      <dgm:spPr/>
      <dgm:t>
        <a:bodyPr/>
        <a:lstStyle/>
        <a:p>
          <a:endParaRPr lang="ru-RU"/>
        </a:p>
      </dgm:t>
    </dgm:pt>
    <dgm:pt modelId="{370FDA6F-71A2-4019-9496-B057A1DC046D}" type="sibTrans" cxnId="{2C45F209-E199-4116-B55B-947756C425B9}">
      <dgm:prSet/>
      <dgm:spPr/>
      <dgm:t>
        <a:bodyPr/>
        <a:lstStyle/>
        <a:p>
          <a:endParaRPr lang="ru-RU"/>
        </a:p>
      </dgm:t>
    </dgm:pt>
    <dgm:pt modelId="{85808F33-8505-4BA3-9205-3F3A5E557A41}">
      <dgm:prSet phldrT="[Текст]"/>
      <dgm:spPr/>
      <dgm:t>
        <a:bodyPr/>
        <a:lstStyle/>
        <a:p>
          <a:r>
            <a:rPr lang="ru-RU" dirty="0"/>
            <a:t>2018</a:t>
          </a:r>
        </a:p>
      </dgm:t>
    </dgm:pt>
    <dgm:pt modelId="{9D42BD64-16B6-44F2-9934-F51EEC1CA1A9}" type="parTrans" cxnId="{FFB72174-35AE-4B18-8261-38558060239A}">
      <dgm:prSet/>
      <dgm:spPr/>
      <dgm:t>
        <a:bodyPr/>
        <a:lstStyle/>
        <a:p>
          <a:endParaRPr lang="ru-RU"/>
        </a:p>
      </dgm:t>
    </dgm:pt>
    <dgm:pt modelId="{57740F1C-B656-4BFC-BC42-CB91D57723F2}" type="sibTrans" cxnId="{FFB72174-35AE-4B18-8261-38558060239A}">
      <dgm:prSet/>
      <dgm:spPr/>
      <dgm:t>
        <a:bodyPr/>
        <a:lstStyle/>
        <a:p>
          <a:endParaRPr lang="ru-RU"/>
        </a:p>
      </dgm:t>
    </dgm:pt>
    <dgm:pt modelId="{E3A291CC-527F-44E2-9157-A04E92C29886}">
      <dgm:prSet phldrT="[Текст]" custT="1"/>
      <dgm:spPr/>
      <dgm:t>
        <a:bodyPr lIns="36000" rIns="0"/>
        <a:lstStyle/>
        <a:p>
          <a:pPr marL="0" indent="0" algn="l">
            <a:tabLst/>
          </a:pPr>
          <a:r>
            <a:rPr lang="ru-RU" sz="1600" dirty="0"/>
            <a:t> Уточнение целевой учетной модели,</a:t>
          </a:r>
        </a:p>
      </dgm:t>
    </dgm:pt>
    <dgm:pt modelId="{2370FFCC-1D7D-47BA-A91D-76E4DB7C4630}" type="parTrans" cxnId="{71931541-7BF3-45C5-96AF-48E4BE770C2C}">
      <dgm:prSet/>
      <dgm:spPr/>
      <dgm:t>
        <a:bodyPr/>
        <a:lstStyle/>
        <a:p>
          <a:endParaRPr lang="ru-RU"/>
        </a:p>
      </dgm:t>
    </dgm:pt>
    <dgm:pt modelId="{29E7083F-2BD1-440F-961A-249F76FE9CD4}" type="sibTrans" cxnId="{71931541-7BF3-45C5-96AF-48E4BE770C2C}">
      <dgm:prSet/>
      <dgm:spPr/>
      <dgm:t>
        <a:bodyPr/>
        <a:lstStyle/>
        <a:p>
          <a:endParaRPr lang="ru-RU"/>
        </a:p>
      </dgm:t>
    </dgm:pt>
    <dgm:pt modelId="{9FAF5B7C-7E82-454B-91C2-A52A63B23AA8}">
      <dgm:prSet phldrT="[Текст]"/>
      <dgm:spPr/>
      <dgm:t>
        <a:bodyPr/>
        <a:lstStyle/>
        <a:p>
          <a:r>
            <a:rPr lang="ru-RU" dirty="0"/>
            <a:t>2019</a:t>
          </a:r>
        </a:p>
      </dgm:t>
    </dgm:pt>
    <dgm:pt modelId="{CADDA2FC-2737-45E0-B35D-9D384A31C97C}" type="parTrans" cxnId="{49F3EBA9-4033-4B21-8723-F095D8D80D50}">
      <dgm:prSet/>
      <dgm:spPr/>
      <dgm:t>
        <a:bodyPr/>
        <a:lstStyle/>
        <a:p>
          <a:endParaRPr lang="ru-RU"/>
        </a:p>
      </dgm:t>
    </dgm:pt>
    <dgm:pt modelId="{5E64C92D-576D-4B9F-9E69-DFB406C72F1F}" type="sibTrans" cxnId="{49F3EBA9-4033-4B21-8723-F095D8D80D50}">
      <dgm:prSet/>
      <dgm:spPr/>
      <dgm:t>
        <a:bodyPr/>
        <a:lstStyle/>
        <a:p>
          <a:endParaRPr lang="ru-RU"/>
        </a:p>
      </dgm:t>
    </dgm:pt>
    <dgm:pt modelId="{A6CE1D9A-C71A-4FA5-9DD2-D0E38EF7379F}">
      <dgm:prSet phldrT="[Текст]" custT="1"/>
      <dgm:spPr/>
      <dgm:t>
        <a:bodyPr lIns="36000" rIns="0"/>
        <a:lstStyle/>
        <a:p>
          <a:pPr marL="0" indent="0" algn="l">
            <a:tabLst/>
          </a:pPr>
          <a:r>
            <a:rPr lang="ru-RU" sz="1600" dirty="0"/>
            <a:t> Внесение изменений в норматив-ные право-вые акты,</a:t>
          </a:r>
        </a:p>
      </dgm:t>
    </dgm:pt>
    <dgm:pt modelId="{342DD232-4A60-461B-9A07-351B9781242A}" type="parTrans" cxnId="{1C6E10FD-FDC8-44F9-863A-4EB3373F31A3}">
      <dgm:prSet/>
      <dgm:spPr/>
      <dgm:t>
        <a:bodyPr/>
        <a:lstStyle/>
        <a:p>
          <a:endParaRPr lang="ru-RU"/>
        </a:p>
      </dgm:t>
    </dgm:pt>
    <dgm:pt modelId="{78DB4CCE-5749-4278-9312-5A133C6C7320}" type="sibTrans" cxnId="{1C6E10FD-FDC8-44F9-863A-4EB3373F31A3}">
      <dgm:prSet/>
      <dgm:spPr/>
      <dgm:t>
        <a:bodyPr/>
        <a:lstStyle/>
        <a:p>
          <a:endParaRPr lang="ru-RU"/>
        </a:p>
      </dgm:t>
    </dgm:pt>
    <dgm:pt modelId="{28D10C26-5AB1-4040-8C58-90429AFA3E11}">
      <dgm:prSet phldrT="[Текст]"/>
      <dgm:spPr/>
      <dgm:t>
        <a:bodyPr/>
        <a:lstStyle/>
        <a:p>
          <a:r>
            <a:rPr lang="ru-RU" dirty="0"/>
            <a:t>2020</a:t>
          </a:r>
        </a:p>
      </dgm:t>
    </dgm:pt>
    <dgm:pt modelId="{9F5CAABA-4173-4517-B943-C9B499F156E2}" type="parTrans" cxnId="{EFA784F3-E136-479A-AC31-637479E9EA7F}">
      <dgm:prSet/>
      <dgm:spPr/>
      <dgm:t>
        <a:bodyPr/>
        <a:lstStyle/>
        <a:p>
          <a:endParaRPr lang="ru-RU"/>
        </a:p>
      </dgm:t>
    </dgm:pt>
    <dgm:pt modelId="{DEEE84F2-C149-4FA1-8400-8AAF0688E923}" type="sibTrans" cxnId="{EFA784F3-E136-479A-AC31-637479E9EA7F}">
      <dgm:prSet/>
      <dgm:spPr/>
      <dgm:t>
        <a:bodyPr/>
        <a:lstStyle/>
        <a:p>
          <a:endParaRPr lang="ru-RU"/>
        </a:p>
      </dgm:t>
    </dgm:pt>
    <dgm:pt modelId="{2B8DA85D-0E28-4063-BBA4-BB43C7F819F3}">
      <dgm:prSet phldrT="[Текст]" custT="1"/>
      <dgm:spPr/>
      <dgm:t>
        <a:bodyPr lIns="36000" rIns="0"/>
        <a:lstStyle/>
        <a:p>
          <a:pPr marL="0" indent="0"/>
          <a:r>
            <a:rPr lang="ru-RU" sz="1600" dirty="0"/>
            <a:t> Ведение учета по уточненной целевой учетной модели</a:t>
          </a:r>
        </a:p>
      </dgm:t>
    </dgm:pt>
    <dgm:pt modelId="{B54ED042-6D75-4DF9-84B5-CAD8A16A2255}" type="parTrans" cxnId="{EE563215-AC67-4BB8-B849-340D2F0F9F9C}">
      <dgm:prSet/>
      <dgm:spPr/>
      <dgm:t>
        <a:bodyPr/>
        <a:lstStyle/>
        <a:p>
          <a:endParaRPr lang="ru-RU"/>
        </a:p>
      </dgm:t>
    </dgm:pt>
    <dgm:pt modelId="{7BE6C8F0-6E90-4F8B-B1E2-2A19C2B3618F}" type="sibTrans" cxnId="{EE563215-AC67-4BB8-B849-340D2F0F9F9C}">
      <dgm:prSet/>
      <dgm:spPr/>
      <dgm:t>
        <a:bodyPr/>
        <a:lstStyle/>
        <a:p>
          <a:endParaRPr lang="ru-RU"/>
        </a:p>
      </dgm:t>
    </dgm:pt>
    <dgm:pt modelId="{CBD3B569-6E33-4824-8115-1F4C2B08581D}">
      <dgm:prSet phldrT="[Текст]" custT="1"/>
      <dgm:spPr/>
      <dgm:t>
        <a:bodyPr lIns="36000" rIns="0"/>
        <a:lstStyle/>
        <a:p>
          <a:pPr marL="0" indent="0" algn="l">
            <a:tabLst/>
          </a:pPr>
          <a:r>
            <a:rPr lang="ru-RU" sz="1600" dirty="0"/>
            <a:t> Доработка ИС ФК</a:t>
          </a:r>
        </a:p>
      </dgm:t>
    </dgm:pt>
    <dgm:pt modelId="{892CF528-41C4-42E1-8699-2723501B7F87}" type="parTrans" cxnId="{A434B924-C260-48FB-9249-BC0DBE5413CB}">
      <dgm:prSet/>
      <dgm:spPr/>
      <dgm:t>
        <a:bodyPr/>
        <a:lstStyle/>
        <a:p>
          <a:endParaRPr lang="ru-RU"/>
        </a:p>
      </dgm:t>
    </dgm:pt>
    <dgm:pt modelId="{1BD7A83C-5F49-4241-9540-D833680E95E5}" type="sibTrans" cxnId="{A434B924-C260-48FB-9249-BC0DBE5413CB}">
      <dgm:prSet/>
      <dgm:spPr/>
      <dgm:t>
        <a:bodyPr/>
        <a:lstStyle/>
        <a:p>
          <a:endParaRPr lang="ru-RU"/>
        </a:p>
      </dgm:t>
    </dgm:pt>
    <dgm:pt modelId="{BCFA86AF-876E-4FEB-A749-3DB71C4FEC43}">
      <dgm:prSet phldrT="[Текст]" custT="1"/>
      <dgm:spPr/>
      <dgm:t>
        <a:bodyPr lIns="36000" rIns="0"/>
        <a:lstStyle/>
        <a:p>
          <a:pPr marL="0" indent="0" algn="l">
            <a:tabLst/>
          </a:pPr>
          <a:r>
            <a:rPr lang="ru-RU" sz="1600" dirty="0"/>
            <a:t> Подготов-ка проектов изменений в норматив-ные право-вые акты</a:t>
          </a:r>
        </a:p>
      </dgm:t>
    </dgm:pt>
    <dgm:pt modelId="{6F210ECA-C9DA-4056-A0BD-351CCCFD929E}" type="sibTrans" cxnId="{18C39854-EAF2-4AB7-A9BE-274930FC5EA0}">
      <dgm:prSet/>
      <dgm:spPr/>
      <dgm:t>
        <a:bodyPr/>
        <a:lstStyle/>
        <a:p>
          <a:endParaRPr lang="ru-RU"/>
        </a:p>
      </dgm:t>
    </dgm:pt>
    <dgm:pt modelId="{16C986DE-A5BB-4D55-8094-F089B3C9A227}" type="parTrans" cxnId="{18C39854-EAF2-4AB7-A9BE-274930FC5EA0}">
      <dgm:prSet/>
      <dgm:spPr/>
      <dgm:t>
        <a:bodyPr/>
        <a:lstStyle/>
        <a:p>
          <a:endParaRPr lang="ru-RU"/>
        </a:p>
      </dgm:t>
    </dgm:pt>
    <dgm:pt modelId="{EC0E9F3B-DD66-40D2-A92F-EEEE017E17E5}" type="pres">
      <dgm:prSet presAssocID="{E998EF5A-374C-490F-A561-3AD0FE4C8991}" presName="theList" presStyleCnt="0">
        <dgm:presLayoutVars>
          <dgm:dir/>
          <dgm:animLvl val="lvl"/>
          <dgm:resizeHandles val="exact"/>
        </dgm:presLayoutVars>
      </dgm:prSet>
      <dgm:spPr/>
    </dgm:pt>
    <dgm:pt modelId="{0B73EA9C-5492-4210-A014-30C0A9CA76CD}" type="pres">
      <dgm:prSet presAssocID="{1767D036-3E2A-4929-99BE-7347A5764AB2}" presName="compNode" presStyleCnt="0"/>
      <dgm:spPr/>
    </dgm:pt>
    <dgm:pt modelId="{2D0B0C82-FE11-4778-8083-7E138EA11366}" type="pres">
      <dgm:prSet presAssocID="{1767D036-3E2A-4929-99BE-7347A5764AB2}" presName="noGeometry" presStyleCnt="0"/>
      <dgm:spPr/>
    </dgm:pt>
    <dgm:pt modelId="{7398E30E-C85A-430F-8DFB-48A4093C131D}" type="pres">
      <dgm:prSet presAssocID="{1767D036-3E2A-4929-99BE-7347A5764AB2}" presName="childTextVisible" presStyleLbl="bgAccFollowNode1" presStyleIdx="0" presStyleCnt="4" custScaleY="207035">
        <dgm:presLayoutVars>
          <dgm:bulletEnabled val="1"/>
        </dgm:presLayoutVars>
      </dgm:prSet>
      <dgm:spPr/>
    </dgm:pt>
    <dgm:pt modelId="{5D5F49F4-1C92-4B29-8372-A9CE9286F631}" type="pres">
      <dgm:prSet presAssocID="{1767D036-3E2A-4929-99BE-7347A5764AB2}" presName="childTextHidden" presStyleLbl="bgAccFollowNode1" presStyleIdx="0" presStyleCnt="4"/>
      <dgm:spPr/>
    </dgm:pt>
    <dgm:pt modelId="{395A229A-032A-4025-88B7-D35BA06AED8F}" type="pres">
      <dgm:prSet presAssocID="{1767D036-3E2A-4929-99BE-7347A5764AB2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CB08A5BF-CB34-4EEA-913C-95BCE00968AF}" type="pres">
      <dgm:prSet presAssocID="{1767D036-3E2A-4929-99BE-7347A5764AB2}" presName="aSpace" presStyleCnt="0"/>
      <dgm:spPr/>
    </dgm:pt>
    <dgm:pt modelId="{F25E7DB0-1FAD-4258-82A6-0A20385512BD}" type="pres">
      <dgm:prSet presAssocID="{85808F33-8505-4BA3-9205-3F3A5E557A41}" presName="compNode" presStyleCnt="0"/>
      <dgm:spPr/>
    </dgm:pt>
    <dgm:pt modelId="{9346DDD9-C8B5-4BA3-8F42-B10DC9DC5A16}" type="pres">
      <dgm:prSet presAssocID="{85808F33-8505-4BA3-9205-3F3A5E557A41}" presName="noGeometry" presStyleCnt="0"/>
      <dgm:spPr/>
    </dgm:pt>
    <dgm:pt modelId="{BC30737C-370E-4F18-81B7-CBA2E72DF1E2}" type="pres">
      <dgm:prSet presAssocID="{85808F33-8505-4BA3-9205-3F3A5E557A41}" presName="childTextVisible" presStyleLbl="bgAccFollowNode1" presStyleIdx="1" presStyleCnt="4" custScaleY="207035">
        <dgm:presLayoutVars>
          <dgm:bulletEnabled val="1"/>
        </dgm:presLayoutVars>
      </dgm:prSet>
      <dgm:spPr/>
    </dgm:pt>
    <dgm:pt modelId="{95A09023-22C2-49A7-8E1E-FCBA1A14EFBF}" type="pres">
      <dgm:prSet presAssocID="{85808F33-8505-4BA3-9205-3F3A5E557A41}" presName="childTextHidden" presStyleLbl="bgAccFollowNode1" presStyleIdx="1" presStyleCnt="4"/>
      <dgm:spPr/>
    </dgm:pt>
    <dgm:pt modelId="{0CA973B3-48EA-4BEF-8580-48AB9EFFF51A}" type="pres">
      <dgm:prSet presAssocID="{85808F33-8505-4BA3-9205-3F3A5E557A41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4305A6A8-66A2-48C7-A177-4557332BA6BA}" type="pres">
      <dgm:prSet presAssocID="{85808F33-8505-4BA3-9205-3F3A5E557A41}" presName="aSpace" presStyleCnt="0"/>
      <dgm:spPr/>
    </dgm:pt>
    <dgm:pt modelId="{2D9F931B-8BE5-4F0F-85BA-F2E62F108F20}" type="pres">
      <dgm:prSet presAssocID="{9FAF5B7C-7E82-454B-91C2-A52A63B23AA8}" presName="compNode" presStyleCnt="0"/>
      <dgm:spPr/>
    </dgm:pt>
    <dgm:pt modelId="{ACE86B97-EA0F-40AD-8508-D695E43F4598}" type="pres">
      <dgm:prSet presAssocID="{9FAF5B7C-7E82-454B-91C2-A52A63B23AA8}" presName="noGeometry" presStyleCnt="0"/>
      <dgm:spPr/>
    </dgm:pt>
    <dgm:pt modelId="{8F36DD72-6DF1-4D72-8BBD-EAFCB8CD223D}" type="pres">
      <dgm:prSet presAssocID="{9FAF5B7C-7E82-454B-91C2-A52A63B23AA8}" presName="childTextVisible" presStyleLbl="bgAccFollowNode1" presStyleIdx="2" presStyleCnt="4" custScaleY="207035">
        <dgm:presLayoutVars>
          <dgm:bulletEnabled val="1"/>
        </dgm:presLayoutVars>
      </dgm:prSet>
      <dgm:spPr/>
    </dgm:pt>
    <dgm:pt modelId="{57CA47EC-22E8-4050-9264-1209FFB361FF}" type="pres">
      <dgm:prSet presAssocID="{9FAF5B7C-7E82-454B-91C2-A52A63B23AA8}" presName="childTextHidden" presStyleLbl="bgAccFollowNode1" presStyleIdx="2" presStyleCnt="4"/>
      <dgm:spPr/>
    </dgm:pt>
    <dgm:pt modelId="{0D0F701D-C16B-4F5E-8C25-11748C6D0DBA}" type="pres">
      <dgm:prSet presAssocID="{9FAF5B7C-7E82-454B-91C2-A52A63B23AA8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AEFE4EAC-829E-4244-9EBD-D67E96A3383A}" type="pres">
      <dgm:prSet presAssocID="{9FAF5B7C-7E82-454B-91C2-A52A63B23AA8}" presName="aSpace" presStyleCnt="0"/>
      <dgm:spPr/>
    </dgm:pt>
    <dgm:pt modelId="{B8EC65B9-9B2F-464C-90EE-CD204B1A995B}" type="pres">
      <dgm:prSet presAssocID="{28D10C26-5AB1-4040-8C58-90429AFA3E11}" presName="compNode" presStyleCnt="0"/>
      <dgm:spPr/>
    </dgm:pt>
    <dgm:pt modelId="{C8AF0C6E-368B-43CE-8136-4CE969343C3F}" type="pres">
      <dgm:prSet presAssocID="{28D10C26-5AB1-4040-8C58-90429AFA3E11}" presName="noGeometry" presStyleCnt="0"/>
      <dgm:spPr/>
    </dgm:pt>
    <dgm:pt modelId="{59703FFA-471C-4066-9062-79B50023F686}" type="pres">
      <dgm:prSet presAssocID="{28D10C26-5AB1-4040-8C58-90429AFA3E11}" presName="childTextVisible" presStyleLbl="bgAccFollowNode1" presStyleIdx="3" presStyleCnt="4" custScaleY="207035">
        <dgm:presLayoutVars>
          <dgm:bulletEnabled val="1"/>
        </dgm:presLayoutVars>
      </dgm:prSet>
      <dgm:spPr/>
    </dgm:pt>
    <dgm:pt modelId="{ADE691E7-A3DA-48E0-9112-03DDF845C2AD}" type="pres">
      <dgm:prSet presAssocID="{28D10C26-5AB1-4040-8C58-90429AFA3E11}" presName="childTextHidden" presStyleLbl="bgAccFollowNode1" presStyleIdx="3" presStyleCnt="4"/>
      <dgm:spPr/>
    </dgm:pt>
    <dgm:pt modelId="{96EC3B32-5BC7-48C6-A44B-31DEF39EC433}" type="pres">
      <dgm:prSet presAssocID="{28D10C26-5AB1-4040-8C58-90429AFA3E11}" presName="parentText" presStyleLbl="node1" presStyleIdx="3" presStyleCnt="4">
        <dgm:presLayoutVars>
          <dgm:chMax val="1"/>
          <dgm:bulletEnabled val="1"/>
        </dgm:presLayoutVars>
      </dgm:prSet>
      <dgm:spPr/>
    </dgm:pt>
  </dgm:ptLst>
  <dgm:cxnLst>
    <dgm:cxn modelId="{2C45F209-E199-4116-B55B-947756C425B9}" srcId="{1767D036-3E2A-4929-99BE-7347A5764AB2}" destId="{7BB0D626-A474-415F-A1B3-3140FD5B1BDB}" srcOrd="0" destOrd="0" parTransId="{D87EF8D6-1976-4E6B-8714-79947BEF3C20}" sibTransId="{370FDA6F-71A2-4019-9496-B057A1DC046D}"/>
    <dgm:cxn modelId="{EE563215-AC67-4BB8-B849-340D2F0F9F9C}" srcId="{28D10C26-5AB1-4040-8C58-90429AFA3E11}" destId="{2B8DA85D-0E28-4063-BBA4-BB43C7F819F3}" srcOrd="0" destOrd="0" parTransId="{B54ED042-6D75-4DF9-84B5-CAD8A16A2255}" sibTransId="{7BE6C8F0-6E90-4F8B-B1E2-2A19C2B3618F}"/>
    <dgm:cxn modelId="{C77F8515-9538-416D-9FE2-F8B40CB134B9}" type="presOf" srcId="{7BB0D626-A474-415F-A1B3-3140FD5B1BDB}" destId="{5D5F49F4-1C92-4B29-8372-A9CE9286F631}" srcOrd="1" destOrd="0" presId="urn:microsoft.com/office/officeart/2005/8/layout/hProcess6"/>
    <dgm:cxn modelId="{A434B924-C260-48FB-9249-BC0DBE5413CB}" srcId="{9FAF5B7C-7E82-454B-91C2-A52A63B23AA8}" destId="{CBD3B569-6E33-4824-8115-1F4C2B08581D}" srcOrd="1" destOrd="0" parTransId="{892CF528-41C4-42E1-8699-2723501B7F87}" sibTransId="{1BD7A83C-5F49-4241-9540-D833680E95E5}"/>
    <dgm:cxn modelId="{128A3930-CEB8-4DE1-8A1D-37857C72C334}" type="presOf" srcId="{2B8DA85D-0E28-4063-BBA4-BB43C7F819F3}" destId="{ADE691E7-A3DA-48E0-9112-03DDF845C2AD}" srcOrd="1" destOrd="0" presId="urn:microsoft.com/office/officeart/2005/8/layout/hProcess6"/>
    <dgm:cxn modelId="{50DED738-D9A1-4DCF-B29F-0AFE1DD0C3A1}" type="presOf" srcId="{A6CE1D9A-C71A-4FA5-9DD2-D0E38EF7379F}" destId="{8F36DD72-6DF1-4D72-8BBD-EAFCB8CD223D}" srcOrd="0" destOrd="0" presId="urn:microsoft.com/office/officeart/2005/8/layout/hProcess6"/>
    <dgm:cxn modelId="{859F803F-CE34-4581-AAE4-95CFEBC9DCFE}" type="presOf" srcId="{1767D036-3E2A-4929-99BE-7347A5764AB2}" destId="{395A229A-032A-4025-88B7-D35BA06AED8F}" srcOrd="0" destOrd="0" presId="urn:microsoft.com/office/officeart/2005/8/layout/hProcess6"/>
    <dgm:cxn modelId="{71931541-7BF3-45C5-96AF-48E4BE770C2C}" srcId="{85808F33-8505-4BA3-9205-3F3A5E557A41}" destId="{E3A291CC-527F-44E2-9157-A04E92C29886}" srcOrd="0" destOrd="0" parTransId="{2370FFCC-1D7D-47BA-A91D-76E4DB7C4630}" sibTransId="{29E7083F-2BD1-440F-961A-249F76FE9CD4}"/>
    <dgm:cxn modelId="{C9B06941-BC0A-4494-82C9-C1D9051AD698}" type="presOf" srcId="{BCFA86AF-876E-4FEB-A749-3DB71C4FEC43}" destId="{BC30737C-370E-4F18-81B7-CBA2E72DF1E2}" srcOrd="0" destOrd="1" presId="urn:microsoft.com/office/officeart/2005/8/layout/hProcess6"/>
    <dgm:cxn modelId="{9D7B9361-2CA7-42DF-AB69-9000ED7C9A00}" type="presOf" srcId="{BCFA86AF-876E-4FEB-A749-3DB71C4FEC43}" destId="{95A09023-22C2-49A7-8E1E-FCBA1A14EFBF}" srcOrd="1" destOrd="1" presId="urn:microsoft.com/office/officeart/2005/8/layout/hProcess6"/>
    <dgm:cxn modelId="{07BC2466-6C24-4F2F-902F-316F0F8FEDB0}" type="presOf" srcId="{7BB0D626-A474-415F-A1B3-3140FD5B1BDB}" destId="{7398E30E-C85A-430F-8DFB-48A4093C131D}" srcOrd="0" destOrd="0" presId="urn:microsoft.com/office/officeart/2005/8/layout/hProcess6"/>
    <dgm:cxn modelId="{FFB72174-35AE-4B18-8261-38558060239A}" srcId="{E998EF5A-374C-490F-A561-3AD0FE4C8991}" destId="{85808F33-8505-4BA3-9205-3F3A5E557A41}" srcOrd="1" destOrd="0" parTransId="{9D42BD64-16B6-44F2-9934-F51EEC1CA1A9}" sibTransId="{57740F1C-B656-4BFC-BC42-CB91D57723F2}"/>
    <dgm:cxn modelId="{18C39854-EAF2-4AB7-A9BE-274930FC5EA0}" srcId="{85808F33-8505-4BA3-9205-3F3A5E557A41}" destId="{BCFA86AF-876E-4FEB-A749-3DB71C4FEC43}" srcOrd="1" destOrd="0" parTransId="{16C986DE-A5BB-4D55-8094-F089B3C9A227}" sibTransId="{6F210ECA-C9DA-4056-A0BD-351CCCFD929E}"/>
    <dgm:cxn modelId="{323AC88D-27CE-4F3A-A9D4-B34911B4557C}" type="presOf" srcId="{E3A291CC-527F-44E2-9157-A04E92C29886}" destId="{95A09023-22C2-49A7-8E1E-FCBA1A14EFBF}" srcOrd="1" destOrd="0" presId="urn:microsoft.com/office/officeart/2005/8/layout/hProcess6"/>
    <dgm:cxn modelId="{72F2FD92-61BC-4773-9C58-AD77080944A1}" srcId="{E998EF5A-374C-490F-A561-3AD0FE4C8991}" destId="{1767D036-3E2A-4929-99BE-7347A5764AB2}" srcOrd="0" destOrd="0" parTransId="{F2346DF8-11E2-4753-BBE6-B245D4B93D91}" sibTransId="{30056F92-C58C-49B4-8B64-D46A78C31A5C}"/>
    <dgm:cxn modelId="{6C084994-2CEC-4D7C-8790-D4F4FB9906FF}" type="presOf" srcId="{E998EF5A-374C-490F-A561-3AD0FE4C8991}" destId="{EC0E9F3B-DD66-40D2-A92F-EEEE017E17E5}" srcOrd="0" destOrd="0" presId="urn:microsoft.com/office/officeart/2005/8/layout/hProcess6"/>
    <dgm:cxn modelId="{49F3EBA9-4033-4B21-8723-F095D8D80D50}" srcId="{E998EF5A-374C-490F-A561-3AD0FE4C8991}" destId="{9FAF5B7C-7E82-454B-91C2-A52A63B23AA8}" srcOrd="2" destOrd="0" parTransId="{CADDA2FC-2737-45E0-B35D-9D384A31C97C}" sibTransId="{5E64C92D-576D-4B9F-9E69-DFB406C72F1F}"/>
    <dgm:cxn modelId="{440B7EB4-2786-46E0-9494-BF193E97FDD8}" type="presOf" srcId="{28D10C26-5AB1-4040-8C58-90429AFA3E11}" destId="{96EC3B32-5BC7-48C6-A44B-31DEF39EC433}" srcOrd="0" destOrd="0" presId="urn:microsoft.com/office/officeart/2005/8/layout/hProcess6"/>
    <dgm:cxn modelId="{CE844BB9-B188-436F-9F16-EDF3728EAFED}" type="presOf" srcId="{E3A291CC-527F-44E2-9157-A04E92C29886}" destId="{BC30737C-370E-4F18-81B7-CBA2E72DF1E2}" srcOrd="0" destOrd="0" presId="urn:microsoft.com/office/officeart/2005/8/layout/hProcess6"/>
    <dgm:cxn modelId="{CD516CC1-6776-430E-929A-3636EFB1CFE7}" type="presOf" srcId="{2B8DA85D-0E28-4063-BBA4-BB43C7F819F3}" destId="{59703FFA-471C-4066-9062-79B50023F686}" srcOrd="0" destOrd="0" presId="urn:microsoft.com/office/officeart/2005/8/layout/hProcess6"/>
    <dgm:cxn modelId="{A100FDC6-8F87-4123-828F-E29D6638FFA0}" type="presOf" srcId="{85808F33-8505-4BA3-9205-3F3A5E557A41}" destId="{0CA973B3-48EA-4BEF-8580-48AB9EFFF51A}" srcOrd="0" destOrd="0" presId="urn:microsoft.com/office/officeart/2005/8/layout/hProcess6"/>
    <dgm:cxn modelId="{C5156DCF-4C5F-4067-AFC0-9E3FF23890AC}" type="presOf" srcId="{CBD3B569-6E33-4824-8115-1F4C2B08581D}" destId="{8F36DD72-6DF1-4D72-8BBD-EAFCB8CD223D}" srcOrd="0" destOrd="1" presId="urn:microsoft.com/office/officeart/2005/8/layout/hProcess6"/>
    <dgm:cxn modelId="{A2CA92D3-AF45-4CD5-8F78-DA94DD3ADA0C}" type="presOf" srcId="{A6CE1D9A-C71A-4FA5-9DD2-D0E38EF7379F}" destId="{57CA47EC-22E8-4050-9264-1209FFB361FF}" srcOrd="1" destOrd="0" presId="urn:microsoft.com/office/officeart/2005/8/layout/hProcess6"/>
    <dgm:cxn modelId="{81EE36E2-5D19-4C24-A5E7-2D756951169B}" type="presOf" srcId="{9FAF5B7C-7E82-454B-91C2-A52A63B23AA8}" destId="{0D0F701D-C16B-4F5E-8C25-11748C6D0DBA}" srcOrd="0" destOrd="0" presId="urn:microsoft.com/office/officeart/2005/8/layout/hProcess6"/>
    <dgm:cxn modelId="{EFA784F3-E136-479A-AC31-637479E9EA7F}" srcId="{E998EF5A-374C-490F-A561-3AD0FE4C8991}" destId="{28D10C26-5AB1-4040-8C58-90429AFA3E11}" srcOrd="3" destOrd="0" parTransId="{9F5CAABA-4173-4517-B943-C9B499F156E2}" sibTransId="{DEEE84F2-C149-4FA1-8400-8AAF0688E923}"/>
    <dgm:cxn modelId="{E4F038F7-5D01-4C2C-BB20-D4010C217270}" type="presOf" srcId="{CBD3B569-6E33-4824-8115-1F4C2B08581D}" destId="{57CA47EC-22E8-4050-9264-1209FFB361FF}" srcOrd="1" destOrd="1" presId="urn:microsoft.com/office/officeart/2005/8/layout/hProcess6"/>
    <dgm:cxn modelId="{1C6E10FD-FDC8-44F9-863A-4EB3373F31A3}" srcId="{9FAF5B7C-7E82-454B-91C2-A52A63B23AA8}" destId="{A6CE1D9A-C71A-4FA5-9DD2-D0E38EF7379F}" srcOrd="0" destOrd="0" parTransId="{342DD232-4A60-461B-9A07-351B9781242A}" sibTransId="{78DB4CCE-5749-4278-9312-5A133C6C7320}"/>
    <dgm:cxn modelId="{636068B5-E972-4B7D-ABBC-4CA4C1AF7EEC}" type="presParOf" srcId="{EC0E9F3B-DD66-40D2-A92F-EEEE017E17E5}" destId="{0B73EA9C-5492-4210-A014-30C0A9CA76CD}" srcOrd="0" destOrd="0" presId="urn:microsoft.com/office/officeart/2005/8/layout/hProcess6"/>
    <dgm:cxn modelId="{172A41E3-3CE9-43BB-8123-80A95D1AE184}" type="presParOf" srcId="{0B73EA9C-5492-4210-A014-30C0A9CA76CD}" destId="{2D0B0C82-FE11-4778-8083-7E138EA11366}" srcOrd="0" destOrd="0" presId="urn:microsoft.com/office/officeart/2005/8/layout/hProcess6"/>
    <dgm:cxn modelId="{5C04FF87-047F-4D86-B7AF-ECB820CF83D4}" type="presParOf" srcId="{0B73EA9C-5492-4210-A014-30C0A9CA76CD}" destId="{7398E30E-C85A-430F-8DFB-48A4093C131D}" srcOrd="1" destOrd="0" presId="urn:microsoft.com/office/officeart/2005/8/layout/hProcess6"/>
    <dgm:cxn modelId="{68172687-E515-4C40-94D0-8190E29D4727}" type="presParOf" srcId="{0B73EA9C-5492-4210-A014-30C0A9CA76CD}" destId="{5D5F49F4-1C92-4B29-8372-A9CE9286F631}" srcOrd="2" destOrd="0" presId="urn:microsoft.com/office/officeart/2005/8/layout/hProcess6"/>
    <dgm:cxn modelId="{60C908E1-B31D-4DDD-A52A-1ECFDC214018}" type="presParOf" srcId="{0B73EA9C-5492-4210-A014-30C0A9CA76CD}" destId="{395A229A-032A-4025-88B7-D35BA06AED8F}" srcOrd="3" destOrd="0" presId="urn:microsoft.com/office/officeart/2005/8/layout/hProcess6"/>
    <dgm:cxn modelId="{62466311-9461-4190-9F2E-799194970F62}" type="presParOf" srcId="{EC0E9F3B-DD66-40D2-A92F-EEEE017E17E5}" destId="{CB08A5BF-CB34-4EEA-913C-95BCE00968AF}" srcOrd="1" destOrd="0" presId="urn:microsoft.com/office/officeart/2005/8/layout/hProcess6"/>
    <dgm:cxn modelId="{F9F3C1FF-1F9D-422D-B036-D96F7AE01D17}" type="presParOf" srcId="{EC0E9F3B-DD66-40D2-A92F-EEEE017E17E5}" destId="{F25E7DB0-1FAD-4258-82A6-0A20385512BD}" srcOrd="2" destOrd="0" presId="urn:microsoft.com/office/officeart/2005/8/layout/hProcess6"/>
    <dgm:cxn modelId="{B18A2EA2-A038-4934-88D9-155D71BA2743}" type="presParOf" srcId="{F25E7DB0-1FAD-4258-82A6-0A20385512BD}" destId="{9346DDD9-C8B5-4BA3-8F42-B10DC9DC5A16}" srcOrd="0" destOrd="0" presId="urn:microsoft.com/office/officeart/2005/8/layout/hProcess6"/>
    <dgm:cxn modelId="{56894D2C-7444-4040-9FDC-BB64BA4CD897}" type="presParOf" srcId="{F25E7DB0-1FAD-4258-82A6-0A20385512BD}" destId="{BC30737C-370E-4F18-81B7-CBA2E72DF1E2}" srcOrd="1" destOrd="0" presId="urn:microsoft.com/office/officeart/2005/8/layout/hProcess6"/>
    <dgm:cxn modelId="{095B43D3-6B50-493A-828E-C1E9E31D7235}" type="presParOf" srcId="{F25E7DB0-1FAD-4258-82A6-0A20385512BD}" destId="{95A09023-22C2-49A7-8E1E-FCBA1A14EFBF}" srcOrd="2" destOrd="0" presId="urn:microsoft.com/office/officeart/2005/8/layout/hProcess6"/>
    <dgm:cxn modelId="{80B109EC-0C89-411E-A68E-D2678E0C4B86}" type="presParOf" srcId="{F25E7DB0-1FAD-4258-82A6-0A20385512BD}" destId="{0CA973B3-48EA-4BEF-8580-48AB9EFFF51A}" srcOrd="3" destOrd="0" presId="urn:microsoft.com/office/officeart/2005/8/layout/hProcess6"/>
    <dgm:cxn modelId="{B1CE748A-2C20-491E-B2CE-646CAD9156E1}" type="presParOf" srcId="{EC0E9F3B-DD66-40D2-A92F-EEEE017E17E5}" destId="{4305A6A8-66A2-48C7-A177-4557332BA6BA}" srcOrd="3" destOrd="0" presId="urn:microsoft.com/office/officeart/2005/8/layout/hProcess6"/>
    <dgm:cxn modelId="{6EDA688D-52B4-4BB3-9ED9-0927BBB33BAB}" type="presParOf" srcId="{EC0E9F3B-DD66-40D2-A92F-EEEE017E17E5}" destId="{2D9F931B-8BE5-4F0F-85BA-F2E62F108F20}" srcOrd="4" destOrd="0" presId="urn:microsoft.com/office/officeart/2005/8/layout/hProcess6"/>
    <dgm:cxn modelId="{019B3883-AFF0-4615-849C-DFE332E53774}" type="presParOf" srcId="{2D9F931B-8BE5-4F0F-85BA-F2E62F108F20}" destId="{ACE86B97-EA0F-40AD-8508-D695E43F4598}" srcOrd="0" destOrd="0" presId="urn:microsoft.com/office/officeart/2005/8/layout/hProcess6"/>
    <dgm:cxn modelId="{704B4D18-6DF7-41BD-969C-4AF0F4B5C0C9}" type="presParOf" srcId="{2D9F931B-8BE5-4F0F-85BA-F2E62F108F20}" destId="{8F36DD72-6DF1-4D72-8BBD-EAFCB8CD223D}" srcOrd="1" destOrd="0" presId="urn:microsoft.com/office/officeart/2005/8/layout/hProcess6"/>
    <dgm:cxn modelId="{3F14D13F-4325-4BEF-A17F-F13DD874D69C}" type="presParOf" srcId="{2D9F931B-8BE5-4F0F-85BA-F2E62F108F20}" destId="{57CA47EC-22E8-4050-9264-1209FFB361FF}" srcOrd="2" destOrd="0" presId="urn:microsoft.com/office/officeart/2005/8/layout/hProcess6"/>
    <dgm:cxn modelId="{2E1A71CF-4C62-4830-9B25-D7AA5C3AC02F}" type="presParOf" srcId="{2D9F931B-8BE5-4F0F-85BA-F2E62F108F20}" destId="{0D0F701D-C16B-4F5E-8C25-11748C6D0DBA}" srcOrd="3" destOrd="0" presId="urn:microsoft.com/office/officeart/2005/8/layout/hProcess6"/>
    <dgm:cxn modelId="{51C8EF29-CB6E-42D7-9EA1-2D172458F4CE}" type="presParOf" srcId="{EC0E9F3B-DD66-40D2-A92F-EEEE017E17E5}" destId="{AEFE4EAC-829E-4244-9EBD-D67E96A3383A}" srcOrd="5" destOrd="0" presId="urn:microsoft.com/office/officeart/2005/8/layout/hProcess6"/>
    <dgm:cxn modelId="{21FF0A87-5391-47AA-9EEC-BDAF0F603F54}" type="presParOf" srcId="{EC0E9F3B-DD66-40D2-A92F-EEEE017E17E5}" destId="{B8EC65B9-9B2F-464C-90EE-CD204B1A995B}" srcOrd="6" destOrd="0" presId="urn:microsoft.com/office/officeart/2005/8/layout/hProcess6"/>
    <dgm:cxn modelId="{3EC6F14E-171C-4630-9FE7-BC9981A216F9}" type="presParOf" srcId="{B8EC65B9-9B2F-464C-90EE-CD204B1A995B}" destId="{C8AF0C6E-368B-43CE-8136-4CE969343C3F}" srcOrd="0" destOrd="0" presId="urn:microsoft.com/office/officeart/2005/8/layout/hProcess6"/>
    <dgm:cxn modelId="{636E6D89-293C-4766-9986-2BA60DDF7599}" type="presParOf" srcId="{B8EC65B9-9B2F-464C-90EE-CD204B1A995B}" destId="{59703FFA-471C-4066-9062-79B50023F686}" srcOrd="1" destOrd="0" presId="urn:microsoft.com/office/officeart/2005/8/layout/hProcess6"/>
    <dgm:cxn modelId="{BDE55EC1-3E8A-4F4D-8AB5-21B6A8AD3997}" type="presParOf" srcId="{B8EC65B9-9B2F-464C-90EE-CD204B1A995B}" destId="{ADE691E7-A3DA-48E0-9112-03DDF845C2AD}" srcOrd="2" destOrd="0" presId="urn:microsoft.com/office/officeart/2005/8/layout/hProcess6"/>
    <dgm:cxn modelId="{DB414962-9823-4398-BDBB-178ADBAB87D7}" type="presParOf" srcId="{B8EC65B9-9B2F-464C-90EE-CD204B1A995B}" destId="{96EC3B32-5BC7-48C6-A44B-31DEF39EC433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209F8B-B029-4FBF-8B51-3CFD5BFAEA06}" type="doc">
      <dgm:prSet loTypeId="urn:microsoft.com/office/officeart/2005/8/layout/vList6" loCatId="process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8A1DDD6F-978A-40C1-9892-954F52A8E82A}">
      <dgm:prSet phldrT="[Текст]"/>
      <dgm:spPr/>
      <dgm:t>
        <a:bodyPr/>
        <a:lstStyle/>
        <a:p>
          <a:r>
            <a:rPr lang="ru-RU" dirty="0"/>
            <a:t>2018</a:t>
          </a:r>
        </a:p>
      </dgm:t>
    </dgm:pt>
    <dgm:pt modelId="{531FC77F-5A10-4C00-9271-79656358CB71}" type="parTrans" cxnId="{1B85391B-E089-413F-ACA5-A9744E91B9E2}">
      <dgm:prSet/>
      <dgm:spPr/>
      <dgm:t>
        <a:bodyPr/>
        <a:lstStyle/>
        <a:p>
          <a:endParaRPr lang="ru-RU"/>
        </a:p>
      </dgm:t>
    </dgm:pt>
    <dgm:pt modelId="{F5A0FDE3-B051-4419-AA70-BA88115C21DB}" type="sibTrans" cxnId="{1B85391B-E089-413F-ACA5-A9744E91B9E2}">
      <dgm:prSet/>
      <dgm:spPr/>
      <dgm:t>
        <a:bodyPr/>
        <a:lstStyle/>
        <a:p>
          <a:endParaRPr lang="ru-RU"/>
        </a:p>
      </dgm:t>
    </dgm:pt>
    <dgm:pt modelId="{5CD68C78-BDD3-4B31-91E8-D97189892014}">
      <dgm:prSet phldrT="[Текст]"/>
      <dgm:spPr/>
      <dgm:t>
        <a:bodyPr anchor="ctr" anchorCtr="0"/>
        <a:lstStyle/>
        <a:p>
          <a:pPr algn="l" rtl="0" eaLnBrk="0" fontAlgn="base" hangingPunct="0">
            <a:spcBef>
              <a:spcPct val="0"/>
            </a:spcBef>
            <a:spcAft>
              <a:spcPct val="0"/>
            </a:spcAft>
          </a:pPr>
          <a:r>
            <a:rPr lang="ru-RU" kern="1200" dirty="0">
              <a:latin typeface="Times New Roman" pitchFamily="18" charset="0"/>
              <a:ea typeface="+mn-ea"/>
              <a:cs typeface="Times New Roman" panose="02020603050405020304" pitchFamily="18" charset="0"/>
            </a:rPr>
            <a:t>Автоматизированная система Федерального казначейства</a:t>
          </a:r>
        </a:p>
      </dgm:t>
    </dgm:pt>
    <dgm:pt modelId="{677EBC1F-E95A-47EF-9118-93613F38F59B}" type="parTrans" cxnId="{12E94E63-C573-4CCD-AF1B-538830D93705}">
      <dgm:prSet/>
      <dgm:spPr/>
      <dgm:t>
        <a:bodyPr/>
        <a:lstStyle/>
        <a:p>
          <a:endParaRPr lang="ru-RU"/>
        </a:p>
      </dgm:t>
    </dgm:pt>
    <dgm:pt modelId="{C5C66F44-AD92-4D7C-AAF6-2033A229FAEE}" type="sibTrans" cxnId="{12E94E63-C573-4CCD-AF1B-538830D93705}">
      <dgm:prSet/>
      <dgm:spPr/>
      <dgm:t>
        <a:bodyPr/>
        <a:lstStyle/>
        <a:p>
          <a:endParaRPr lang="ru-RU"/>
        </a:p>
      </dgm:t>
    </dgm:pt>
    <dgm:pt modelId="{5BA8F162-51EC-4591-8123-533863D44F59}">
      <dgm:prSet phldrT="[Текст]"/>
      <dgm:spPr/>
      <dgm:t>
        <a:bodyPr/>
        <a:lstStyle/>
        <a:p>
          <a:r>
            <a:rPr lang="ru-RU" dirty="0"/>
            <a:t>20ХХ</a:t>
          </a:r>
        </a:p>
      </dgm:t>
    </dgm:pt>
    <dgm:pt modelId="{519D0E9A-C85C-48CC-ACAC-8181D35AC111}" type="parTrans" cxnId="{B9F57DCA-B595-4315-83E9-16FBE8FFC5DD}">
      <dgm:prSet/>
      <dgm:spPr/>
      <dgm:t>
        <a:bodyPr/>
        <a:lstStyle/>
        <a:p>
          <a:endParaRPr lang="ru-RU"/>
        </a:p>
      </dgm:t>
    </dgm:pt>
    <dgm:pt modelId="{667555FC-D85C-483E-874E-EBF55733FAD9}" type="sibTrans" cxnId="{B9F57DCA-B595-4315-83E9-16FBE8FFC5DD}">
      <dgm:prSet/>
      <dgm:spPr/>
      <dgm:t>
        <a:bodyPr/>
        <a:lstStyle/>
        <a:p>
          <a:endParaRPr lang="ru-RU"/>
        </a:p>
      </dgm:t>
    </dgm:pt>
    <dgm:pt modelId="{27251753-AFEC-4D50-BA24-EC4125E89EA2}">
      <dgm:prSet phldrT="[Текст]"/>
      <dgm:spPr/>
      <dgm:t>
        <a:bodyPr/>
        <a:lstStyle/>
        <a:p>
          <a:r>
            <a:rPr lang="ru-RU" dirty="0"/>
            <a:t>2019</a:t>
          </a:r>
        </a:p>
      </dgm:t>
    </dgm:pt>
    <dgm:pt modelId="{7A02A32F-A69D-4C36-93AC-CD83D4AE42A6}" type="parTrans" cxnId="{A989B213-9253-4B70-813E-FA4945CE2636}">
      <dgm:prSet/>
      <dgm:spPr/>
      <dgm:t>
        <a:bodyPr/>
        <a:lstStyle/>
        <a:p>
          <a:endParaRPr lang="ru-RU"/>
        </a:p>
      </dgm:t>
    </dgm:pt>
    <dgm:pt modelId="{19C0A34E-D630-4F57-A8C0-1E5DD50F0CC6}" type="sibTrans" cxnId="{A989B213-9253-4B70-813E-FA4945CE2636}">
      <dgm:prSet/>
      <dgm:spPr/>
      <dgm:t>
        <a:bodyPr/>
        <a:lstStyle/>
        <a:p>
          <a:endParaRPr lang="ru-RU"/>
        </a:p>
      </dgm:t>
    </dgm:pt>
    <dgm:pt modelId="{3D8A6CCE-F358-4F4D-948C-1055F01EBC2E}">
      <dgm:prSet/>
      <dgm:spPr/>
      <dgm:t>
        <a:bodyPr anchor="ctr" anchorCtr="0"/>
        <a:lstStyle/>
        <a:p>
          <a:pPr algn="l" rtl="0" eaLnBrk="0" fontAlgn="base" hangingPunct="0">
            <a:spcBef>
              <a:spcPct val="0"/>
            </a:spcBef>
            <a:spcAft>
              <a:spcPct val="0"/>
            </a:spcAft>
          </a:pPr>
          <a:r>
            <a:rPr lang="ru-RU" b="1" kern="1200" dirty="0">
              <a:solidFill>
                <a:srgbClr val="FF0000"/>
              </a:solidFill>
              <a:latin typeface="Times New Roman" pitchFamily="18" charset="0"/>
              <a:ea typeface="+mn-ea"/>
              <a:cs typeface="Times New Roman" panose="02020603050405020304" pitchFamily="18" charset="0"/>
            </a:rPr>
            <a:t>ПУиО ГИИС «Электронный бюджет»</a:t>
          </a:r>
        </a:p>
      </dgm:t>
    </dgm:pt>
    <dgm:pt modelId="{F00B510C-0165-4926-9DE0-16236191426E}" type="parTrans" cxnId="{55722194-116F-4D1D-B606-010CF4E5E57C}">
      <dgm:prSet/>
      <dgm:spPr/>
      <dgm:t>
        <a:bodyPr/>
        <a:lstStyle/>
        <a:p>
          <a:endParaRPr lang="ru-RU"/>
        </a:p>
      </dgm:t>
    </dgm:pt>
    <dgm:pt modelId="{20E32CE6-0A83-4B98-BCCC-02508978E27A}" type="sibTrans" cxnId="{55722194-116F-4D1D-B606-010CF4E5E57C}">
      <dgm:prSet/>
      <dgm:spPr/>
      <dgm:t>
        <a:bodyPr/>
        <a:lstStyle/>
        <a:p>
          <a:endParaRPr lang="ru-RU"/>
        </a:p>
      </dgm:t>
    </dgm:pt>
    <dgm:pt modelId="{CB76BD69-7570-4393-8209-96B039EFBA15}">
      <dgm:prSet phldrT="[Текст]"/>
      <dgm:spPr/>
      <dgm:t>
        <a:bodyPr anchor="ctr" anchorCtr="0"/>
        <a:lstStyle/>
        <a:p>
          <a:pPr algn="l">
            <a:spcBef>
              <a:spcPct val="0"/>
            </a:spcBef>
            <a:spcAft>
              <a:spcPct val="15000"/>
            </a:spcAft>
          </a:pPr>
          <a:r>
            <a:rPr lang="ru-RU" kern="1200" dirty="0">
              <a:latin typeface="Times New Roman" pitchFamily="18" charset="0"/>
              <a:ea typeface="+mn-ea"/>
              <a:cs typeface="Times New Roman" panose="02020603050405020304" pitchFamily="18" charset="0"/>
            </a:rPr>
            <a:t>Автоматизированная система Федерального казначейства</a:t>
          </a:r>
          <a:endParaRPr lang="ru-RU" kern="1200" dirty="0"/>
        </a:p>
      </dgm:t>
    </dgm:pt>
    <dgm:pt modelId="{F4C987F8-E17B-4509-B710-314867DF0F7D}" type="parTrans" cxnId="{239E157A-A930-4EB0-8AD7-DB530789BA07}">
      <dgm:prSet/>
      <dgm:spPr/>
      <dgm:t>
        <a:bodyPr/>
        <a:lstStyle/>
        <a:p>
          <a:endParaRPr lang="ru-RU"/>
        </a:p>
      </dgm:t>
    </dgm:pt>
    <dgm:pt modelId="{CB27EB09-E370-40B6-9580-22D59E23F7CC}" type="sibTrans" cxnId="{239E157A-A930-4EB0-8AD7-DB530789BA07}">
      <dgm:prSet/>
      <dgm:spPr/>
      <dgm:t>
        <a:bodyPr/>
        <a:lstStyle/>
        <a:p>
          <a:endParaRPr lang="ru-RU"/>
        </a:p>
      </dgm:t>
    </dgm:pt>
    <dgm:pt modelId="{004B9565-666C-42F4-B946-B4A4A47A0A98}">
      <dgm:prSet/>
      <dgm:spPr/>
      <dgm:t>
        <a:bodyPr anchor="ctr" anchorCtr="0"/>
        <a:lstStyle/>
        <a:p>
          <a:pPr algn="l">
            <a:spcBef>
              <a:spcPct val="0"/>
            </a:spcBef>
            <a:spcAft>
              <a:spcPct val="15000"/>
            </a:spcAft>
          </a:pPr>
          <a:r>
            <a:rPr lang="ru-RU" b="0" kern="120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anose="02020603050405020304" pitchFamily="18" charset="0"/>
            </a:rPr>
            <a:t>ПУиО ГИИС «Электронный бюджет»</a:t>
          </a:r>
          <a:endParaRPr lang="ru-RU" b="0" kern="1200" dirty="0">
            <a:solidFill>
              <a:schemeClr val="tx1"/>
            </a:solidFill>
          </a:endParaRPr>
        </a:p>
      </dgm:t>
    </dgm:pt>
    <dgm:pt modelId="{3E72863B-DE45-4BE8-82A5-2231A8167B4E}" type="parTrans" cxnId="{382FEE93-5362-4A6A-8A49-62DF023F827E}">
      <dgm:prSet/>
      <dgm:spPr/>
      <dgm:t>
        <a:bodyPr/>
        <a:lstStyle/>
        <a:p>
          <a:endParaRPr lang="ru-RU"/>
        </a:p>
      </dgm:t>
    </dgm:pt>
    <dgm:pt modelId="{9410AED6-338A-4685-B5E1-89488FF929E0}" type="sibTrans" cxnId="{382FEE93-5362-4A6A-8A49-62DF023F827E}">
      <dgm:prSet/>
      <dgm:spPr/>
      <dgm:t>
        <a:bodyPr/>
        <a:lstStyle/>
        <a:p>
          <a:endParaRPr lang="ru-RU"/>
        </a:p>
      </dgm:t>
    </dgm:pt>
    <dgm:pt modelId="{4C8B7A92-CEF8-48A1-ADC4-8F75B4B76689}">
      <dgm:prSet phldrT="[Текст]"/>
      <dgm:spPr/>
      <dgm:t>
        <a:bodyPr anchor="ctr" anchorCtr="0"/>
        <a:lstStyle/>
        <a:p>
          <a:pPr algn="l" rtl="0" eaLnBrk="0" fontAlgn="base" hangingPunct="0">
            <a:spcBef>
              <a:spcPct val="0"/>
            </a:spcBef>
            <a:spcAft>
              <a:spcPct val="0"/>
            </a:spcAft>
          </a:pPr>
          <a:endParaRPr lang="ru-RU" kern="1200" dirty="0">
            <a:solidFill>
              <a:prstClr val="black"/>
            </a:solidFill>
            <a:latin typeface="Times New Roman" pitchFamily="18" charset="0"/>
            <a:ea typeface="+mn-ea"/>
            <a:cs typeface="Times New Roman" panose="02020603050405020304" pitchFamily="18" charset="0"/>
          </a:endParaRPr>
        </a:p>
      </dgm:t>
    </dgm:pt>
    <dgm:pt modelId="{9C7B8202-9B38-4047-AD0B-32BEBF36C64D}" type="parTrans" cxnId="{3636F887-CDF5-4B5D-B384-E7E54EA08EFE}">
      <dgm:prSet/>
      <dgm:spPr/>
      <dgm:t>
        <a:bodyPr/>
        <a:lstStyle/>
        <a:p>
          <a:endParaRPr lang="ru-RU"/>
        </a:p>
      </dgm:t>
    </dgm:pt>
    <dgm:pt modelId="{F3424840-D57E-449F-B700-D19AD4E484EA}" type="sibTrans" cxnId="{3636F887-CDF5-4B5D-B384-E7E54EA08EFE}">
      <dgm:prSet/>
      <dgm:spPr/>
      <dgm:t>
        <a:bodyPr/>
        <a:lstStyle/>
        <a:p>
          <a:endParaRPr lang="ru-RU"/>
        </a:p>
      </dgm:t>
    </dgm:pt>
    <dgm:pt modelId="{0B8FD383-B7E2-42E5-9F6F-9D72E8294A9A}" type="pres">
      <dgm:prSet presAssocID="{D5209F8B-B029-4FBF-8B51-3CFD5BFAEA06}" presName="Name0" presStyleCnt="0">
        <dgm:presLayoutVars>
          <dgm:dir/>
          <dgm:animLvl val="lvl"/>
          <dgm:resizeHandles/>
        </dgm:presLayoutVars>
      </dgm:prSet>
      <dgm:spPr/>
    </dgm:pt>
    <dgm:pt modelId="{6C1B5C19-FA79-4586-8985-6462B392F8B2}" type="pres">
      <dgm:prSet presAssocID="{8A1DDD6F-978A-40C1-9892-954F52A8E82A}" presName="linNode" presStyleCnt="0"/>
      <dgm:spPr/>
    </dgm:pt>
    <dgm:pt modelId="{7431E4CB-0EA6-4928-8F52-7FC0A19860C4}" type="pres">
      <dgm:prSet presAssocID="{8A1DDD6F-978A-40C1-9892-954F52A8E82A}" presName="parentShp" presStyleLbl="node1" presStyleIdx="0" presStyleCnt="3">
        <dgm:presLayoutVars>
          <dgm:bulletEnabled val="1"/>
        </dgm:presLayoutVars>
      </dgm:prSet>
      <dgm:spPr/>
    </dgm:pt>
    <dgm:pt modelId="{295C9C23-AEF6-443B-B1C6-9E937D61675A}" type="pres">
      <dgm:prSet presAssocID="{8A1DDD6F-978A-40C1-9892-954F52A8E82A}" presName="childShp" presStyleLbl="bgAccFollowNode1" presStyleIdx="0" presStyleCnt="3">
        <dgm:presLayoutVars>
          <dgm:bulletEnabled val="1"/>
        </dgm:presLayoutVars>
      </dgm:prSet>
      <dgm:spPr/>
    </dgm:pt>
    <dgm:pt modelId="{8F4A785A-FB28-4FB0-9C80-34939BB986F3}" type="pres">
      <dgm:prSet presAssocID="{F5A0FDE3-B051-4419-AA70-BA88115C21DB}" presName="spacing" presStyleCnt="0"/>
      <dgm:spPr/>
    </dgm:pt>
    <dgm:pt modelId="{CB58F842-D4EC-4FDF-9201-D45A8696283B}" type="pres">
      <dgm:prSet presAssocID="{27251753-AFEC-4D50-BA24-EC4125E89EA2}" presName="linNode" presStyleCnt="0"/>
      <dgm:spPr/>
    </dgm:pt>
    <dgm:pt modelId="{751C5AB7-FF82-4EC5-9F28-3972247E5DA1}" type="pres">
      <dgm:prSet presAssocID="{27251753-AFEC-4D50-BA24-EC4125E89EA2}" presName="parentShp" presStyleLbl="node1" presStyleIdx="1" presStyleCnt="3">
        <dgm:presLayoutVars>
          <dgm:bulletEnabled val="1"/>
        </dgm:presLayoutVars>
      </dgm:prSet>
      <dgm:spPr/>
    </dgm:pt>
    <dgm:pt modelId="{45B4CB84-13CD-4321-B0D5-C9D96D9CDF17}" type="pres">
      <dgm:prSet presAssocID="{27251753-AFEC-4D50-BA24-EC4125E89EA2}" presName="childShp" presStyleLbl="bgAccFollowNode1" presStyleIdx="1" presStyleCnt="3">
        <dgm:presLayoutVars>
          <dgm:bulletEnabled val="1"/>
        </dgm:presLayoutVars>
      </dgm:prSet>
      <dgm:spPr/>
    </dgm:pt>
    <dgm:pt modelId="{FC0917B5-B195-4296-97CA-C1B309FD6A2F}" type="pres">
      <dgm:prSet presAssocID="{19C0A34E-D630-4F57-A8C0-1E5DD50F0CC6}" presName="spacing" presStyleCnt="0"/>
      <dgm:spPr/>
    </dgm:pt>
    <dgm:pt modelId="{A10065A7-341D-4F4C-9EF8-6510576BE29D}" type="pres">
      <dgm:prSet presAssocID="{5BA8F162-51EC-4591-8123-533863D44F59}" presName="linNode" presStyleCnt="0"/>
      <dgm:spPr/>
    </dgm:pt>
    <dgm:pt modelId="{6AA391C8-A762-49B2-88B2-502138B028A8}" type="pres">
      <dgm:prSet presAssocID="{5BA8F162-51EC-4591-8123-533863D44F59}" presName="parentShp" presStyleLbl="node1" presStyleIdx="2" presStyleCnt="3">
        <dgm:presLayoutVars>
          <dgm:bulletEnabled val="1"/>
        </dgm:presLayoutVars>
      </dgm:prSet>
      <dgm:spPr/>
    </dgm:pt>
    <dgm:pt modelId="{D4863836-ECCC-40FA-AD91-319DAA2CB416}" type="pres">
      <dgm:prSet presAssocID="{5BA8F162-51EC-4591-8123-533863D44F59}" presName="childShp" presStyleLbl="bgAccFollowNode1" presStyleIdx="2" presStyleCnt="3">
        <dgm:presLayoutVars>
          <dgm:bulletEnabled val="1"/>
        </dgm:presLayoutVars>
      </dgm:prSet>
      <dgm:spPr/>
    </dgm:pt>
  </dgm:ptLst>
  <dgm:cxnLst>
    <dgm:cxn modelId="{850F370B-3306-49DC-AEDE-38890CB36DDC}" type="presOf" srcId="{5CD68C78-BDD3-4B31-91E8-D97189892014}" destId="{45B4CB84-13CD-4321-B0D5-C9D96D9CDF17}" srcOrd="0" destOrd="0" presId="urn:microsoft.com/office/officeart/2005/8/layout/vList6"/>
    <dgm:cxn modelId="{A989B213-9253-4B70-813E-FA4945CE2636}" srcId="{D5209F8B-B029-4FBF-8B51-3CFD5BFAEA06}" destId="{27251753-AFEC-4D50-BA24-EC4125E89EA2}" srcOrd="1" destOrd="0" parTransId="{7A02A32F-A69D-4C36-93AC-CD83D4AE42A6}" sibTransId="{19C0A34E-D630-4F57-A8C0-1E5DD50F0CC6}"/>
    <dgm:cxn modelId="{B2EA6D17-CDF5-439E-B7FB-EE265629EEF5}" type="presOf" srcId="{4C8B7A92-CEF8-48A1-ADC4-8F75B4B76689}" destId="{45B4CB84-13CD-4321-B0D5-C9D96D9CDF17}" srcOrd="0" destOrd="1" presId="urn:microsoft.com/office/officeart/2005/8/layout/vList6"/>
    <dgm:cxn modelId="{1B85391B-E089-413F-ACA5-A9744E91B9E2}" srcId="{D5209F8B-B029-4FBF-8B51-3CFD5BFAEA06}" destId="{8A1DDD6F-978A-40C1-9892-954F52A8E82A}" srcOrd="0" destOrd="0" parTransId="{531FC77F-5A10-4C00-9271-79656358CB71}" sibTransId="{F5A0FDE3-B051-4419-AA70-BA88115C21DB}"/>
    <dgm:cxn modelId="{12E94E63-C573-4CCD-AF1B-538830D93705}" srcId="{27251753-AFEC-4D50-BA24-EC4125E89EA2}" destId="{5CD68C78-BDD3-4B31-91E8-D97189892014}" srcOrd="0" destOrd="0" parTransId="{677EBC1F-E95A-47EF-9118-93613F38F59B}" sibTransId="{C5C66F44-AD92-4D7C-AAF6-2033A229FAEE}"/>
    <dgm:cxn modelId="{3008DD67-2357-42C1-B90E-F92F1EC9BF2C}" type="presOf" srcId="{D5209F8B-B029-4FBF-8B51-3CFD5BFAEA06}" destId="{0B8FD383-B7E2-42E5-9F6F-9D72E8294A9A}" srcOrd="0" destOrd="0" presId="urn:microsoft.com/office/officeart/2005/8/layout/vList6"/>
    <dgm:cxn modelId="{239E157A-A930-4EB0-8AD7-DB530789BA07}" srcId="{8A1DDD6F-978A-40C1-9892-954F52A8E82A}" destId="{CB76BD69-7570-4393-8209-96B039EFBA15}" srcOrd="0" destOrd="0" parTransId="{F4C987F8-E17B-4509-B710-314867DF0F7D}" sibTransId="{CB27EB09-E370-40B6-9580-22D59E23F7CC}"/>
    <dgm:cxn modelId="{3636F887-CDF5-4B5D-B384-E7E54EA08EFE}" srcId="{27251753-AFEC-4D50-BA24-EC4125E89EA2}" destId="{4C8B7A92-CEF8-48A1-ADC4-8F75B4B76689}" srcOrd="1" destOrd="0" parTransId="{9C7B8202-9B38-4047-AD0B-32BEBF36C64D}" sibTransId="{F3424840-D57E-449F-B700-D19AD4E484EA}"/>
    <dgm:cxn modelId="{8B343C92-EE10-4B73-8A54-C89A89105A58}" type="presOf" srcId="{3D8A6CCE-F358-4F4D-948C-1055F01EBC2E}" destId="{45B4CB84-13CD-4321-B0D5-C9D96D9CDF17}" srcOrd="0" destOrd="2" presId="urn:microsoft.com/office/officeart/2005/8/layout/vList6"/>
    <dgm:cxn modelId="{382FEE93-5362-4A6A-8A49-62DF023F827E}" srcId="{5BA8F162-51EC-4591-8123-533863D44F59}" destId="{004B9565-666C-42F4-B946-B4A4A47A0A98}" srcOrd="0" destOrd="0" parTransId="{3E72863B-DE45-4BE8-82A5-2231A8167B4E}" sibTransId="{9410AED6-338A-4685-B5E1-89488FF929E0}"/>
    <dgm:cxn modelId="{55722194-116F-4D1D-B606-010CF4E5E57C}" srcId="{27251753-AFEC-4D50-BA24-EC4125E89EA2}" destId="{3D8A6CCE-F358-4F4D-948C-1055F01EBC2E}" srcOrd="2" destOrd="0" parTransId="{F00B510C-0165-4926-9DE0-16236191426E}" sibTransId="{20E32CE6-0A83-4B98-BCCC-02508978E27A}"/>
    <dgm:cxn modelId="{185AC3AD-5BFC-466C-8E91-2C5DA72B9A5D}" type="presOf" srcId="{8A1DDD6F-978A-40C1-9892-954F52A8E82A}" destId="{7431E4CB-0EA6-4928-8F52-7FC0A19860C4}" srcOrd="0" destOrd="0" presId="urn:microsoft.com/office/officeart/2005/8/layout/vList6"/>
    <dgm:cxn modelId="{F18ACBC2-BCF4-4F56-BD6F-7FEB78647865}" type="presOf" srcId="{004B9565-666C-42F4-B946-B4A4A47A0A98}" destId="{D4863836-ECCC-40FA-AD91-319DAA2CB416}" srcOrd="0" destOrd="0" presId="urn:microsoft.com/office/officeart/2005/8/layout/vList6"/>
    <dgm:cxn modelId="{ECC3D0C5-FC4B-44DA-BB83-121DA35A12A2}" type="presOf" srcId="{CB76BD69-7570-4393-8209-96B039EFBA15}" destId="{295C9C23-AEF6-443B-B1C6-9E937D61675A}" srcOrd="0" destOrd="0" presId="urn:microsoft.com/office/officeart/2005/8/layout/vList6"/>
    <dgm:cxn modelId="{B9F57DCA-B595-4315-83E9-16FBE8FFC5DD}" srcId="{D5209F8B-B029-4FBF-8B51-3CFD5BFAEA06}" destId="{5BA8F162-51EC-4591-8123-533863D44F59}" srcOrd="2" destOrd="0" parTransId="{519D0E9A-C85C-48CC-ACAC-8181D35AC111}" sibTransId="{667555FC-D85C-483E-874E-EBF55733FAD9}"/>
    <dgm:cxn modelId="{89F16AE8-B3DD-433D-BB8B-A20E04ACE268}" type="presOf" srcId="{27251753-AFEC-4D50-BA24-EC4125E89EA2}" destId="{751C5AB7-FF82-4EC5-9F28-3972247E5DA1}" srcOrd="0" destOrd="0" presId="urn:microsoft.com/office/officeart/2005/8/layout/vList6"/>
    <dgm:cxn modelId="{DEB996EF-10A7-4387-88CA-9B39813EF626}" type="presOf" srcId="{5BA8F162-51EC-4591-8123-533863D44F59}" destId="{6AA391C8-A762-49B2-88B2-502138B028A8}" srcOrd="0" destOrd="0" presId="urn:microsoft.com/office/officeart/2005/8/layout/vList6"/>
    <dgm:cxn modelId="{80442EC3-1675-419C-9E5B-1B2164498ECC}" type="presParOf" srcId="{0B8FD383-B7E2-42E5-9F6F-9D72E8294A9A}" destId="{6C1B5C19-FA79-4586-8985-6462B392F8B2}" srcOrd="0" destOrd="0" presId="urn:microsoft.com/office/officeart/2005/8/layout/vList6"/>
    <dgm:cxn modelId="{4D025665-4A07-47C8-B1ED-7EBE2BCDAA94}" type="presParOf" srcId="{6C1B5C19-FA79-4586-8985-6462B392F8B2}" destId="{7431E4CB-0EA6-4928-8F52-7FC0A19860C4}" srcOrd="0" destOrd="0" presId="urn:microsoft.com/office/officeart/2005/8/layout/vList6"/>
    <dgm:cxn modelId="{67CABEEF-B64F-43B9-829A-64AA8D1720C2}" type="presParOf" srcId="{6C1B5C19-FA79-4586-8985-6462B392F8B2}" destId="{295C9C23-AEF6-443B-B1C6-9E937D61675A}" srcOrd="1" destOrd="0" presId="urn:microsoft.com/office/officeart/2005/8/layout/vList6"/>
    <dgm:cxn modelId="{912B86C7-9094-45E5-95FD-750DE151B187}" type="presParOf" srcId="{0B8FD383-B7E2-42E5-9F6F-9D72E8294A9A}" destId="{8F4A785A-FB28-4FB0-9C80-34939BB986F3}" srcOrd="1" destOrd="0" presId="urn:microsoft.com/office/officeart/2005/8/layout/vList6"/>
    <dgm:cxn modelId="{A8A10B61-567B-49C5-AAFA-0FA073A46410}" type="presParOf" srcId="{0B8FD383-B7E2-42E5-9F6F-9D72E8294A9A}" destId="{CB58F842-D4EC-4FDF-9201-D45A8696283B}" srcOrd="2" destOrd="0" presId="urn:microsoft.com/office/officeart/2005/8/layout/vList6"/>
    <dgm:cxn modelId="{2BA92D01-9F4F-43E5-90D4-0B1BE1681573}" type="presParOf" srcId="{CB58F842-D4EC-4FDF-9201-D45A8696283B}" destId="{751C5AB7-FF82-4EC5-9F28-3972247E5DA1}" srcOrd="0" destOrd="0" presId="urn:microsoft.com/office/officeart/2005/8/layout/vList6"/>
    <dgm:cxn modelId="{82C00B53-FF4A-432F-A3F7-0095D0AA8FE4}" type="presParOf" srcId="{CB58F842-D4EC-4FDF-9201-D45A8696283B}" destId="{45B4CB84-13CD-4321-B0D5-C9D96D9CDF17}" srcOrd="1" destOrd="0" presId="urn:microsoft.com/office/officeart/2005/8/layout/vList6"/>
    <dgm:cxn modelId="{7D911022-B3C9-4457-9FB0-35F4A4C0589F}" type="presParOf" srcId="{0B8FD383-B7E2-42E5-9F6F-9D72E8294A9A}" destId="{FC0917B5-B195-4296-97CA-C1B309FD6A2F}" srcOrd="3" destOrd="0" presId="urn:microsoft.com/office/officeart/2005/8/layout/vList6"/>
    <dgm:cxn modelId="{6323345F-2452-46B7-A484-5586EDD44168}" type="presParOf" srcId="{0B8FD383-B7E2-42E5-9F6F-9D72E8294A9A}" destId="{A10065A7-341D-4F4C-9EF8-6510576BE29D}" srcOrd="4" destOrd="0" presId="urn:microsoft.com/office/officeart/2005/8/layout/vList6"/>
    <dgm:cxn modelId="{23BEAB14-B74C-4B50-A24E-4949043E22D6}" type="presParOf" srcId="{A10065A7-341D-4F4C-9EF8-6510576BE29D}" destId="{6AA391C8-A762-49B2-88B2-502138B028A8}" srcOrd="0" destOrd="0" presId="urn:microsoft.com/office/officeart/2005/8/layout/vList6"/>
    <dgm:cxn modelId="{90E551D1-6CAD-42E0-A2FA-43C64FCD00B5}" type="presParOf" srcId="{A10065A7-341D-4F4C-9EF8-6510576BE29D}" destId="{D4863836-ECCC-40FA-AD91-319DAA2CB41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209F8B-B029-4FBF-8B51-3CFD5BFAEA06}" type="doc">
      <dgm:prSet loTypeId="urn:microsoft.com/office/officeart/2005/8/layout/vList6" loCatId="process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27251753-AFEC-4D50-BA24-EC4125E89EA2}">
      <dgm:prSet phldrT="[Текст]"/>
      <dgm:spPr/>
      <dgm:t>
        <a:bodyPr/>
        <a:lstStyle/>
        <a:p>
          <a:r>
            <a:rPr lang="ru-RU" dirty="0"/>
            <a:t>2019</a:t>
          </a:r>
        </a:p>
      </dgm:t>
    </dgm:pt>
    <dgm:pt modelId="{7A02A32F-A69D-4C36-93AC-CD83D4AE42A6}" type="parTrans" cxnId="{A989B213-9253-4B70-813E-FA4945CE2636}">
      <dgm:prSet/>
      <dgm:spPr/>
      <dgm:t>
        <a:bodyPr/>
        <a:lstStyle/>
        <a:p>
          <a:endParaRPr lang="ru-RU"/>
        </a:p>
      </dgm:t>
    </dgm:pt>
    <dgm:pt modelId="{19C0A34E-D630-4F57-A8C0-1E5DD50F0CC6}" type="sibTrans" cxnId="{A989B213-9253-4B70-813E-FA4945CE2636}">
      <dgm:prSet/>
      <dgm:spPr/>
      <dgm:t>
        <a:bodyPr/>
        <a:lstStyle/>
        <a:p>
          <a:endParaRPr lang="ru-RU"/>
        </a:p>
      </dgm:t>
    </dgm:pt>
    <dgm:pt modelId="{868574C4-169E-4499-AC6B-DC59AB95444F}">
      <dgm:prSet phldrT="[Текст]" custT="1"/>
      <dgm:spPr/>
      <dgm:t>
        <a:bodyPr anchor="ctr" anchorCtr="0"/>
        <a:lstStyle/>
        <a:p>
          <a:pPr algn="l" rtl="0" eaLnBrk="0" fontAlgn="base" hangingPunct="0">
            <a:spcBef>
              <a:spcPct val="0"/>
            </a:spcBef>
            <a:spcAft>
              <a:spcPct val="0"/>
            </a:spcAft>
          </a:pPr>
          <a:r>
            <a:rPr lang="ru-RU" sz="1800" b="1" kern="120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anose="02020603050405020304" pitchFamily="18" charset="0"/>
            </a:rPr>
            <a:t>ПУиО ГИИС «Электронный бюджет»</a:t>
          </a:r>
          <a:endParaRPr lang="ru-RU" sz="2300" kern="1200" dirty="0">
            <a:solidFill>
              <a:prstClr val="black"/>
            </a:solidFill>
            <a:latin typeface="Times New Roman" pitchFamily="18" charset="0"/>
            <a:ea typeface="+mn-ea"/>
            <a:cs typeface="Times New Roman" panose="02020603050405020304" pitchFamily="18" charset="0"/>
          </a:endParaRPr>
        </a:p>
      </dgm:t>
    </dgm:pt>
    <dgm:pt modelId="{32348DE4-C795-4D46-B757-11523FCC1D15}" type="parTrans" cxnId="{D1464C76-C667-48A3-ACD6-7EC372E35DB4}">
      <dgm:prSet/>
      <dgm:spPr/>
      <dgm:t>
        <a:bodyPr/>
        <a:lstStyle/>
        <a:p>
          <a:endParaRPr lang="ru-RU"/>
        </a:p>
      </dgm:t>
    </dgm:pt>
    <dgm:pt modelId="{8491D115-00CD-4EE6-90E2-FDD66FEB99E3}" type="sibTrans" cxnId="{D1464C76-C667-48A3-ACD6-7EC372E35DB4}">
      <dgm:prSet/>
      <dgm:spPr/>
      <dgm:t>
        <a:bodyPr/>
        <a:lstStyle/>
        <a:p>
          <a:endParaRPr lang="ru-RU"/>
        </a:p>
      </dgm:t>
    </dgm:pt>
    <dgm:pt modelId="{0B8FD383-B7E2-42E5-9F6F-9D72E8294A9A}" type="pres">
      <dgm:prSet presAssocID="{D5209F8B-B029-4FBF-8B51-3CFD5BFAEA06}" presName="Name0" presStyleCnt="0">
        <dgm:presLayoutVars>
          <dgm:dir/>
          <dgm:animLvl val="lvl"/>
          <dgm:resizeHandles/>
        </dgm:presLayoutVars>
      </dgm:prSet>
      <dgm:spPr/>
    </dgm:pt>
    <dgm:pt modelId="{CB58F842-D4EC-4FDF-9201-D45A8696283B}" type="pres">
      <dgm:prSet presAssocID="{27251753-AFEC-4D50-BA24-EC4125E89EA2}" presName="linNode" presStyleCnt="0"/>
      <dgm:spPr/>
    </dgm:pt>
    <dgm:pt modelId="{751C5AB7-FF82-4EC5-9F28-3972247E5DA1}" type="pres">
      <dgm:prSet presAssocID="{27251753-AFEC-4D50-BA24-EC4125E89EA2}" presName="parentShp" presStyleLbl="node1" presStyleIdx="0" presStyleCnt="1">
        <dgm:presLayoutVars>
          <dgm:bulletEnabled val="1"/>
        </dgm:presLayoutVars>
      </dgm:prSet>
      <dgm:spPr/>
    </dgm:pt>
    <dgm:pt modelId="{45B4CB84-13CD-4321-B0D5-C9D96D9CDF17}" type="pres">
      <dgm:prSet presAssocID="{27251753-AFEC-4D50-BA24-EC4125E89EA2}" presName="childShp" presStyleLbl="bgAccFollowNode1" presStyleIdx="0" presStyleCnt="1">
        <dgm:presLayoutVars>
          <dgm:bulletEnabled val="1"/>
        </dgm:presLayoutVars>
      </dgm:prSet>
      <dgm:spPr/>
    </dgm:pt>
  </dgm:ptLst>
  <dgm:cxnLst>
    <dgm:cxn modelId="{2A7B3603-5A5F-468B-B647-1D1ED7C04D37}" type="presOf" srcId="{D5209F8B-B029-4FBF-8B51-3CFD5BFAEA06}" destId="{0B8FD383-B7E2-42E5-9F6F-9D72E8294A9A}" srcOrd="0" destOrd="0" presId="urn:microsoft.com/office/officeart/2005/8/layout/vList6"/>
    <dgm:cxn modelId="{A989B213-9253-4B70-813E-FA4945CE2636}" srcId="{D5209F8B-B029-4FBF-8B51-3CFD5BFAEA06}" destId="{27251753-AFEC-4D50-BA24-EC4125E89EA2}" srcOrd="0" destOrd="0" parTransId="{7A02A32F-A69D-4C36-93AC-CD83D4AE42A6}" sibTransId="{19C0A34E-D630-4F57-A8C0-1E5DD50F0CC6}"/>
    <dgm:cxn modelId="{F59D9451-8CB4-4C17-903E-43C5FC10677D}" type="presOf" srcId="{27251753-AFEC-4D50-BA24-EC4125E89EA2}" destId="{751C5AB7-FF82-4EC5-9F28-3972247E5DA1}" srcOrd="0" destOrd="0" presId="urn:microsoft.com/office/officeart/2005/8/layout/vList6"/>
    <dgm:cxn modelId="{D1464C76-C667-48A3-ACD6-7EC372E35DB4}" srcId="{27251753-AFEC-4D50-BA24-EC4125E89EA2}" destId="{868574C4-169E-4499-AC6B-DC59AB95444F}" srcOrd="0" destOrd="0" parTransId="{32348DE4-C795-4D46-B757-11523FCC1D15}" sibTransId="{8491D115-00CD-4EE6-90E2-FDD66FEB99E3}"/>
    <dgm:cxn modelId="{23A4E8EC-E402-436B-816C-8B83695D1395}" type="presOf" srcId="{868574C4-169E-4499-AC6B-DC59AB95444F}" destId="{45B4CB84-13CD-4321-B0D5-C9D96D9CDF17}" srcOrd="0" destOrd="0" presId="urn:microsoft.com/office/officeart/2005/8/layout/vList6"/>
    <dgm:cxn modelId="{7BE1846C-3D24-4AD5-B2C3-EBA619547D9F}" type="presParOf" srcId="{0B8FD383-B7E2-42E5-9F6F-9D72E8294A9A}" destId="{CB58F842-D4EC-4FDF-9201-D45A8696283B}" srcOrd="0" destOrd="0" presId="urn:microsoft.com/office/officeart/2005/8/layout/vList6"/>
    <dgm:cxn modelId="{C4443DEC-851F-420E-BCD8-371B3946459D}" type="presParOf" srcId="{CB58F842-D4EC-4FDF-9201-D45A8696283B}" destId="{751C5AB7-FF82-4EC5-9F28-3972247E5DA1}" srcOrd="0" destOrd="0" presId="urn:microsoft.com/office/officeart/2005/8/layout/vList6"/>
    <dgm:cxn modelId="{F23BC54A-D30C-46C6-BE3B-65CFA94EFA0C}" type="presParOf" srcId="{CB58F842-D4EC-4FDF-9201-D45A8696283B}" destId="{45B4CB84-13CD-4321-B0D5-C9D96D9CDF1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EE4724-F0DC-46EE-8D45-937373CA9020}" type="doc">
      <dgm:prSet loTypeId="urn:microsoft.com/office/officeart/2008/layout/PictureAccentList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ADEE119A-1E79-4052-BDCB-47C9DFA53554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rgbClr val="B9C8FF"/>
            </a:gs>
            <a:gs pos="100000">
              <a:srgbClr val="D9E6FF"/>
            </a:gs>
          </a:gsLst>
          <a:lin ang="2700000" scaled="1"/>
          <a:tileRect/>
        </a:gradFill>
      </dgm:spPr>
      <dgm:t>
        <a:bodyPr/>
        <a:lstStyle/>
        <a:p>
          <a:r>
            <a:rPr lang="ru-RU" altLang="ru-RU" sz="18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rPr>
            <a:t>Ведение казначейского учета и составления бюджетной отчетности по операциям со средствами неучастников бюджетного процесса при казначейском сопровождении целевых средств, учитываемым на лицевых счетах с кодом 71, открытых в ТОФК: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D465E40-1F85-49D6-938E-0ED76037728B}" type="parTrans" cxnId="{B1EE706A-FDFC-4DFE-A265-94AF3F379467}">
      <dgm:prSet/>
      <dgm:spPr/>
      <dgm:t>
        <a:bodyPr/>
        <a:lstStyle/>
        <a:p>
          <a:endParaRPr lang="ru-RU"/>
        </a:p>
      </dgm:t>
    </dgm:pt>
    <dgm:pt modelId="{BFC0E998-269F-4080-94E2-9760B5143D50}" type="sibTrans" cxnId="{B1EE706A-FDFC-4DFE-A265-94AF3F379467}">
      <dgm:prSet/>
      <dgm:spPr/>
      <dgm:t>
        <a:bodyPr/>
        <a:lstStyle/>
        <a:p>
          <a:endParaRPr lang="ru-RU"/>
        </a:p>
      </dgm:t>
    </dgm:pt>
    <dgm:pt modelId="{974763A9-8712-48CB-8DEA-9B7E785B08C8}">
      <dgm:prSet phldrT="[Текст]" custT="1"/>
      <dgm:spPr>
        <a:gradFill rotWithShape="0">
          <a:gsLst>
            <a:gs pos="0">
              <a:srgbClr val="B9C8FF"/>
            </a:gs>
            <a:gs pos="100000">
              <a:srgbClr val="B9C8FF"/>
            </a:gs>
          </a:gsLst>
        </a:gra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altLang="ru-RU" sz="18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rPr>
            <a:t>Централизованное ведение казначейского учета и составления бюджетной отчетности осуществляется МОУ ФК (письмо Федерального казначейства от 28.12.2018 № </a:t>
          </a:r>
          <a:r>
            <a:rPr lang="ru-RU" sz="18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rPr>
            <a:t>07-04-05/02-28648</a:t>
          </a:r>
          <a:r>
            <a:rPr lang="ru-RU" altLang="ru-RU" sz="18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rPr>
            <a:t>)</a:t>
          </a:r>
          <a:endParaRPr lang="ru-RU" sz="1800" dirty="0">
            <a:solidFill>
              <a:prstClr val="black"/>
            </a:solidFill>
            <a:latin typeface="Times New Roman" pitchFamily="18" charset="0"/>
            <a:cs typeface="Times New Roman" panose="02020603050405020304" pitchFamily="18" charset="0"/>
          </a:endParaRPr>
        </a:p>
      </dgm:t>
    </dgm:pt>
    <dgm:pt modelId="{AA084A9B-27F3-4F60-A534-E362269C22C0}" type="sibTrans" cxnId="{730BB320-6B20-452C-9E4A-0C3E74CA56CA}">
      <dgm:prSet/>
      <dgm:spPr/>
      <dgm:t>
        <a:bodyPr/>
        <a:lstStyle/>
        <a:p>
          <a:endParaRPr lang="ru-RU"/>
        </a:p>
      </dgm:t>
    </dgm:pt>
    <dgm:pt modelId="{0325E108-57DA-4448-B20F-18D00426E25A}" type="parTrans" cxnId="{730BB320-6B20-452C-9E4A-0C3E74CA56CA}">
      <dgm:prSet/>
      <dgm:spPr/>
      <dgm:t>
        <a:bodyPr/>
        <a:lstStyle/>
        <a:p>
          <a:endParaRPr lang="ru-RU"/>
        </a:p>
      </dgm:t>
    </dgm:pt>
    <dgm:pt modelId="{112887CB-1D48-4455-80A9-87BC8F4920AF}">
      <dgm:prSet phldrT="[Текст]" custT="1"/>
      <dgm:spPr>
        <a:gradFill rotWithShape="0">
          <a:gsLst>
            <a:gs pos="0">
              <a:srgbClr val="B9C8FF"/>
            </a:gs>
            <a:gs pos="100000">
              <a:srgbClr val="B9C8FF"/>
            </a:gs>
          </a:gsLst>
        </a:gra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altLang="ru-RU" sz="18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rPr>
            <a:t>Ведение лицевых счетов с кодом 71 осуществляется центрами специализации, взаимодействие в подразделениями Банка России по открытию банковских счетов и проведению платежей – расчетными центрами</a:t>
          </a:r>
          <a:endParaRPr lang="ru-RU" sz="1800" dirty="0"/>
        </a:p>
      </dgm:t>
    </dgm:pt>
    <dgm:pt modelId="{E855B9FD-CB12-4AB9-8660-897E9955B46C}" type="sibTrans" cxnId="{3538FB73-62BD-40C0-AFBC-8AB836EB037A}">
      <dgm:prSet/>
      <dgm:spPr/>
      <dgm:t>
        <a:bodyPr/>
        <a:lstStyle/>
        <a:p>
          <a:endParaRPr lang="ru-RU"/>
        </a:p>
      </dgm:t>
    </dgm:pt>
    <dgm:pt modelId="{BE377B54-973F-4C92-B57A-40018D9011AC}" type="parTrans" cxnId="{3538FB73-62BD-40C0-AFBC-8AB836EB037A}">
      <dgm:prSet/>
      <dgm:spPr/>
      <dgm:t>
        <a:bodyPr/>
        <a:lstStyle/>
        <a:p>
          <a:endParaRPr lang="ru-RU"/>
        </a:p>
      </dgm:t>
    </dgm:pt>
    <dgm:pt modelId="{4E4F9067-C0C9-4C6B-AF6A-5AF737F834D8}" type="pres">
      <dgm:prSet presAssocID="{33EE4724-F0DC-46EE-8D45-937373CA9020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89F39216-8E71-42C4-9CB4-37E67253B0B1}" type="pres">
      <dgm:prSet presAssocID="{ADEE119A-1E79-4052-BDCB-47C9DFA53554}" presName="root" presStyleCnt="0">
        <dgm:presLayoutVars>
          <dgm:chMax/>
          <dgm:chPref val="4"/>
        </dgm:presLayoutVars>
      </dgm:prSet>
      <dgm:spPr/>
    </dgm:pt>
    <dgm:pt modelId="{88A98FDD-EE2B-41F8-8641-2576F603E1A7}" type="pres">
      <dgm:prSet presAssocID="{ADEE119A-1E79-4052-BDCB-47C9DFA53554}" presName="rootComposite" presStyleCnt="0">
        <dgm:presLayoutVars/>
      </dgm:prSet>
      <dgm:spPr/>
    </dgm:pt>
    <dgm:pt modelId="{3EACA5FE-D3A6-4DD8-8797-C9F18F71D301}" type="pres">
      <dgm:prSet presAssocID="{ADEE119A-1E79-4052-BDCB-47C9DFA53554}" presName="rootText" presStyleLbl="node0" presStyleIdx="0" presStyleCnt="1" custScaleX="124753" custScaleY="83271">
        <dgm:presLayoutVars>
          <dgm:chMax/>
          <dgm:chPref val="4"/>
        </dgm:presLayoutVars>
      </dgm:prSet>
      <dgm:spPr/>
    </dgm:pt>
    <dgm:pt modelId="{8323AB49-F7DD-4811-9873-A89D1697FA46}" type="pres">
      <dgm:prSet presAssocID="{ADEE119A-1E79-4052-BDCB-47C9DFA53554}" presName="childShape" presStyleCnt="0">
        <dgm:presLayoutVars>
          <dgm:chMax val="0"/>
          <dgm:chPref val="0"/>
        </dgm:presLayoutVars>
      </dgm:prSet>
      <dgm:spPr/>
    </dgm:pt>
    <dgm:pt modelId="{7E17D1CD-B429-46DD-BB8B-A5F5BF693001}" type="pres">
      <dgm:prSet presAssocID="{112887CB-1D48-4455-80A9-87BC8F4920AF}" presName="childComposite" presStyleCnt="0">
        <dgm:presLayoutVars>
          <dgm:chMax val="0"/>
          <dgm:chPref val="0"/>
        </dgm:presLayoutVars>
      </dgm:prSet>
      <dgm:spPr/>
    </dgm:pt>
    <dgm:pt modelId="{8ECCE88F-EC4F-4C7B-B8EF-577F98C3D030}" type="pres">
      <dgm:prSet presAssocID="{112887CB-1D48-4455-80A9-87BC8F4920AF}" presName="Image" presStyleLbl="node1" presStyleIdx="0" presStyleCnt="2" custScaleX="91555" custScaleY="60391"/>
      <dgm:spPr>
        <a:noFill/>
      </dgm:spPr>
    </dgm:pt>
    <dgm:pt modelId="{3FAE4610-8FA9-4107-AA4D-FB1F1D7B7E2C}" type="pres">
      <dgm:prSet presAssocID="{112887CB-1D48-4455-80A9-87BC8F4920AF}" presName="childText" presStyleLbl="lnNode1" presStyleIdx="0" presStyleCnt="2" custScaleX="133875" custScaleY="73036" custLinFactNeighborX="3127" custLinFactNeighborY="963">
        <dgm:presLayoutVars>
          <dgm:chMax val="0"/>
          <dgm:chPref val="0"/>
          <dgm:bulletEnabled val="1"/>
        </dgm:presLayoutVars>
      </dgm:prSet>
      <dgm:spPr/>
    </dgm:pt>
    <dgm:pt modelId="{46A8C89C-925B-4F1E-9A2D-99BE0E4336D0}" type="pres">
      <dgm:prSet presAssocID="{974763A9-8712-48CB-8DEA-9B7E785B08C8}" presName="childComposite" presStyleCnt="0">
        <dgm:presLayoutVars>
          <dgm:chMax val="0"/>
          <dgm:chPref val="0"/>
        </dgm:presLayoutVars>
      </dgm:prSet>
      <dgm:spPr/>
    </dgm:pt>
    <dgm:pt modelId="{F11FB7C5-A0D7-46DB-9BD6-EF74A3C53934}" type="pres">
      <dgm:prSet presAssocID="{974763A9-8712-48CB-8DEA-9B7E785B08C8}" presName="Image" presStyleLbl="node1" presStyleIdx="1" presStyleCnt="2" custScaleX="92679" custScaleY="60454"/>
      <dgm:spPr>
        <a:noFill/>
      </dgm:spPr>
    </dgm:pt>
    <dgm:pt modelId="{C8E3F7E4-941C-4577-B7EA-E618A4277383}" type="pres">
      <dgm:prSet presAssocID="{974763A9-8712-48CB-8DEA-9B7E785B08C8}" presName="childText" presStyleLbl="lnNode1" presStyleIdx="1" presStyleCnt="2" custScaleX="133849" custScaleY="73143" custLinFactNeighborX="3127" custLinFactNeighborY="963">
        <dgm:presLayoutVars>
          <dgm:chMax val="0"/>
          <dgm:chPref val="0"/>
          <dgm:bulletEnabled val="1"/>
        </dgm:presLayoutVars>
      </dgm:prSet>
      <dgm:spPr/>
    </dgm:pt>
  </dgm:ptLst>
  <dgm:cxnLst>
    <dgm:cxn modelId="{730BB320-6B20-452C-9E4A-0C3E74CA56CA}" srcId="{ADEE119A-1E79-4052-BDCB-47C9DFA53554}" destId="{974763A9-8712-48CB-8DEA-9B7E785B08C8}" srcOrd="1" destOrd="0" parTransId="{0325E108-57DA-4448-B20F-18D00426E25A}" sibTransId="{AA084A9B-27F3-4F60-A534-E362269C22C0}"/>
    <dgm:cxn modelId="{B1EE706A-FDFC-4DFE-A265-94AF3F379467}" srcId="{33EE4724-F0DC-46EE-8D45-937373CA9020}" destId="{ADEE119A-1E79-4052-BDCB-47C9DFA53554}" srcOrd="0" destOrd="0" parTransId="{6D465E40-1F85-49D6-938E-0ED76037728B}" sibTransId="{BFC0E998-269F-4080-94E2-9760B5143D50}"/>
    <dgm:cxn modelId="{3538FB73-62BD-40C0-AFBC-8AB836EB037A}" srcId="{ADEE119A-1E79-4052-BDCB-47C9DFA53554}" destId="{112887CB-1D48-4455-80A9-87BC8F4920AF}" srcOrd="0" destOrd="0" parTransId="{BE377B54-973F-4C92-B57A-40018D9011AC}" sibTransId="{E855B9FD-CB12-4AB9-8660-897E9955B46C}"/>
    <dgm:cxn modelId="{8261C180-5A41-41E3-8901-3CBCDC567597}" type="presOf" srcId="{112887CB-1D48-4455-80A9-87BC8F4920AF}" destId="{3FAE4610-8FA9-4107-AA4D-FB1F1D7B7E2C}" srcOrd="0" destOrd="0" presId="urn:microsoft.com/office/officeart/2008/layout/PictureAccentList"/>
    <dgm:cxn modelId="{276ACF95-5EA3-4BF2-957F-CEB322C1DBE1}" type="presOf" srcId="{ADEE119A-1E79-4052-BDCB-47C9DFA53554}" destId="{3EACA5FE-D3A6-4DD8-8797-C9F18F71D301}" srcOrd="0" destOrd="0" presId="urn:microsoft.com/office/officeart/2008/layout/PictureAccentList"/>
    <dgm:cxn modelId="{06288B9D-86F2-4BE4-A7C8-F52A1834C552}" type="presOf" srcId="{33EE4724-F0DC-46EE-8D45-937373CA9020}" destId="{4E4F9067-C0C9-4C6B-AF6A-5AF737F834D8}" srcOrd="0" destOrd="0" presId="urn:microsoft.com/office/officeart/2008/layout/PictureAccentList"/>
    <dgm:cxn modelId="{AED584AA-52B6-4F5E-8C9C-D357944EE0A7}" type="presOf" srcId="{974763A9-8712-48CB-8DEA-9B7E785B08C8}" destId="{C8E3F7E4-941C-4577-B7EA-E618A4277383}" srcOrd="0" destOrd="0" presId="urn:microsoft.com/office/officeart/2008/layout/PictureAccentList"/>
    <dgm:cxn modelId="{1C7F9BB4-D085-4672-BD53-74C7C82C1C69}" type="presParOf" srcId="{4E4F9067-C0C9-4C6B-AF6A-5AF737F834D8}" destId="{89F39216-8E71-42C4-9CB4-37E67253B0B1}" srcOrd="0" destOrd="0" presId="urn:microsoft.com/office/officeart/2008/layout/PictureAccentList"/>
    <dgm:cxn modelId="{2D9CA56C-AEEA-4491-A4D3-F2B2B6516DAA}" type="presParOf" srcId="{89F39216-8E71-42C4-9CB4-37E67253B0B1}" destId="{88A98FDD-EE2B-41F8-8641-2576F603E1A7}" srcOrd="0" destOrd="0" presId="urn:microsoft.com/office/officeart/2008/layout/PictureAccentList"/>
    <dgm:cxn modelId="{F00C6C2F-89A4-4F97-A318-534BB5F40C45}" type="presParOf" srcId="{88A98FDD-EE2B-41F8-8641-2576F603E1A7}" destId="{3EACA5FE-D3A6-4DD8-8797-C9F18F71D301}" srcOrd="0" destOrd="0" presId="urn:microsoft.com/office/officeart/2008/layout/PictureAccentList"/>
    <dgm:cxn modelId="{6B45ED50-6F3A-4BA8-B8A0-9FD0EADB484F}" type="presParOf" srcId="{89F39216-8E71-42C4-9CB4-37E67253B0B1}" destId="{8323AB49-F7DD-4811-9873-A89D1697FA46}" srcOrd="1" destOrd="0" presId="urn:microsoft.com/office/officeart/2008/layout/PictureAccentList"/>
    <dgm:cxn modelId="{2E6515B8-6686-44FF-82B0-BB04F40380DD}" type="presParOf" srcId="{8323AB49-F7DD-4811-9873-A89D1697FA46}" destId="{7E17D1CD-B429-46DD-BB8B-A5F5BF693001}" srcOrd="0" destOrd="0" presId="urn:microsoft.com/office/officeart/2008/layout/PictureAccentList"/>
    <dgm:cxn modelId="{075A3D96-DDB0-4728-B603-D12BAB031AB7}" type="presParOf" srcId="{7E17D1CD-B429-46DD-BB8B-A5F5BF693001}" destId="{8ECCE88F-EC4F-4C7B-B8EF-577F98C3D030}" srcOrd="0" destOrd="0" presId="urn:microsoft.com/office/officeart/2008/layout/PictureAccentList"/>
    <dgm:cxn modelId="{95156AE9-9C25-483C-B6A4-52627A8AB0AE}" type="presParOf" srcId="{7E17D1CD-B429-46DD-BB8B-A5F5BF693001}" destId="{3FAE4610-8FA9-4107-AA4D-FB1F1D7B7E2C}" srcOrd="1" destOrd="0" presId="urn:microsoft.com/office/officeart/2008/layout/PictureAccentList"/>
    <dgm:cxn modelId="{90DC7824-8F43-412B-8F10-DF5937BE134A}" type="presParOf" srcId="{8323AB49-F7DD-4811-9873-A89D1697FA46}" destId="{46A8C89C-925B-4F1E-9A2D-99BE0E4336D0}" srcOrd="1" destOrd="0" presId="urn:microsoft.com/office/officeart/2008/layout/PictureAccentList"/>
    <dgm:cxn modelId="{6C0EEBFF-EDEF-4E32-A28B-7C06487F4BCC}" type="presParOf" srcId="{46A8C89C-925B-4F1E-9A2D-99BE0E4336D0}" destId="{F11FB7C5-A0D7-46DB-9BD6-EF74A3C53934}" srcOrd="0" destOrd="0" presId="urn:microsoft.com/office/officeart/2008/layout/PictureAccentList"/>
    <dgm:cxn modelId="{E0659FCB-1378-42DD-8956-7E79EC115C86}" type="presParOf" srcId="{46A8C89C-925B-4F1E-9A2D-99BE0E4336D0}" destId="{C8E3F7E4-941C-4577-B7EA-E618A4277383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5209F8B-B029-4FBF-8B51-3CFD5BFAEA06}" type="doc">
      <dgm:prSet loTypeId="urn:microsoft.com/office/officeart/2005/8/layout/vList6" loCatId="process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27251753-AFEC-4D50-BA24-EC4125E89EA2}">
      <dgm:prSet phldrT="[Текст]"/>
      <dgm:spPr/>
      <dgm:t>
        <a:bodyPr/>
        <a:lstStyle/>
        <a:p>
          <a:r>
            <a:rPr lang="ru-RU" dirty="0"/>
            <a:t>2019</a:t>
          </a:r>
        </a:p>
      </dgm:t>
    </dgm:pt>
    <dgm:pt modelId="{7A02A32F-A69D-4C36-93AC-CD83D4AE42A6}" type="parTrans" cxnId="{A989B213-9253-4B70-813E-FA4945CE2636}">
      <dgm:prSet/>
      <dgm:spPr/>
      <dgm:t>
        <a:bodyPr/>
        <a:lstStyle/>
        <a:p>
          <a:endParaRPr lang="ru-RU"/>
        </a:p>
      </dgm:t>
    </dgm:pt>
    <dgm:pt modelId="{19C0A34E-D630-4F57-A8C0-1E5DD50F0CC6}" type="sibTrans" cxnId="{A989B213-9253-4B70-813E-FA4945CE2636}">
      <dgm:prSet/>
      <dgm:spPr/>
      <dgm:t>
        <a:bodyPr/>
        <a:lstStyle/>
        <a:p>
          <a:endParaRPr lang="ru-RU"/>
        </a:p>
      </dgm:t>
    </dgm:pt>
    <dgm:pt modelId="{868574C4-169E-4499-AC6B-DC59AB95444F}">
      <dgm:prSet phldrT="[Текст]" custT="1"/>
      <dgm:spPr/>
      <dgm:t>
        <a:bodyPr anchor="ctr" anchorCtr="0"/>
        <a:lstStyle/>
        <a:p>
          <a:pPr algn="l" rtl="0" eaLnBrk="0" fontAlgn="base" hangingPunct="0">
            <a:spcBef>
              <a:spcPct val="0"/>
            </a:spcBef>
            <a:spcAft>
              <a:spcPct val="0"/>
            </a:spcAft>
          </a:pPr>
          <a:r>
            <a:rPr lang="ru-RU" sz="1800" b="1" kern="120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anose="02020603050405020304" pitchFamily="18" charset="0"/>
            </a:rPr>
            <a:t>ПУиО ГИИС «Электронный бюджет»</a:t>
          </a:r>
          <a:endParaRPr lang="ru-RU" sz="2300" kern="1200" dirty="0">
            <a:solidFill>
              <a:prstClr val="black"/>
            </a:solidFill>
            <a:latin typeface="Times New Roman" pitchFamily="18" charset="0"/>
            <a:ea typeface="+mn-ea"/>
            <a:cs typeface="Times New Roman" panose="02020603050405020304" pitchFamily="18" charset="0"/>
          </a:endParaRPr>
        </a:p>
      </dgm:t>
    </dgm:pt>
    <dgm:pt modelId="{32348DE4-C795-4D46-B757-11523FCC1D15}" type="parTrans" cxnId="{D1464C76-C667-48A3-ACD6-7EC372E35DB4}">
      <dgm:prSet/>
      <dgm:spPr/>
      <dgm:t>
        <a:bodyPr/>
        <a:lstStyle/>
        <a:p>
          <a:endParaRPr lang="ru-RU"/>
        </a:p>
      </dgm:t>
    </dgm:pt>
    <dgm:pt modelId="{8491D115-00CD-4EE6-90E2-FDD66FEB99E3}" type="sibTrans" cxnId="{D1464C76-C667-48A3-ACD6-7EC372E35DB4}">
      <dgm:prSet/>
      <dgm:spPr/>
      <dgm:t>
        <a:bodyPr/>
        <a:lstStyle/>
        <a:p>
          <a:endParaRPr lang="ru-RU"/>
        </a:p>
      </dgm:t>
    </dgm:pt>
    <dgm:pt modelId="{0B8FD383-B7E2-42E5-9F6F-9D72E8294A9A}" type="pres">
      <dgm:prSet presAssocID="{D5209F8B-B029-4FBF-8B51-3CFD5BFAEA06}" presName="Name0" presStyleCnt="0">
        <dgm:presLayoutVars>
          <dgm:dir/>
          <dgm:animLvl val="lvl"/>
          <dgm:resizeHandles/>
        </dgm:presLayoutVars>
      </dgm:prSet>
      <dgm:spPr/>
    </dgm:pt>
    <dgm:pt modelId="{CB58F842-D4EC-4FDF-9201-D45A8696283B}" type="pres">
      <dgm:prSet presAssocID="{27251753-AFEC-4D50-BA24-EC4125E89EA2}" presName="linNode" presStyleCnt="0"/>
      <dgm:spPr/>
    </dgm:pt>
    <dgm:pt modelId="{751C5AB7-FF82-4EC5-9F28-3972247E5DA1}" type="pres">
      <dgm:prSet presAssocID="{27251753-AFEC-4D50-BA24-EC4125E89EA2}" presName="parentShp" presStyleLbl="node1" presStyleIdx="0" presStyleCnt="1">
        <dgm:presLayoutVars>
          <dgm:bulletEnabled val="1"/>
        </dgm:presLayoutVars>
      </dgm:prSet>
      <dgm:spPr/>
    </dgm:pt>
    <dgm:pt modelId="{45B4CB84-13CD-4321-B0D5-C9D96D9CDF17}" type="pres">
      <dgm:prSet presAssocID="{27251753-AFEC-4D50-BA24-EC4125E89EA2}" presName="childShp" presStyleLbl="bgAccFollowNode1" presStyleIdx="0" presStyleCnt="1">
        <dgm:presLayoutVars>
          <dgm:bulletEnabled val="1"/>
        </dgm:presLayoutVars>
      </dgm:prSet>
      <dgm:spPr/>
    </dgm:pt>
  </dgm:ptLst>
  <dgm:cxnLst>
    <dgm:cxn modelId="{2A7B3603-5A5F-468B-B647-1D1ED7C04D37}" type="presOf" srcId="{D5209F8B-B029-4FBF-8B51-3CFD5BFAEA06}" destId="{0B8FD383-B7E2-42E5-9F6F-9D72E8294A9A}" srcOrd="0" destOrd="0" presId="urn:microsoft.com/office/officeart/2005/8/layout/vList6"/>
    <dgm:cxn modelId="{A989B213-9253-4B70-813E-FA4945CE2636}" srcId="{D5209F8B-B029-4FBF-8B51-3CFD5BFAEA06}" destId="{27251753-AFEC-4D50-BA24-EC4125E89EA2}" srcOrd="0" destOrd="0" parTransId="{7A02A32F-A69D-4C36-93AC-CD83D4AE42A6}" sibTransId="{19C0A34E-D630-4F57-A8C0-1E5DD50F0CC6}"/>
    <dgm:cxn modelId="{F59D9451-8CB4-4C17-903E-43C5FC10677D}" type="presOf" srcId="{27251753-AFEC-4D50-BA24-EC4125E89EA2}" destId="{751C5AB7-FF82-4EC5-9F28-3972247E5DA1}" srcOrd="0" destOrd="0" presId="urn:microsoft.com/office/officeart/2005/8/layout/vList6"/>
    <dgm:cxn modelId="{D1464C76-C667-48A3-ACD6-7EC372E35DB4}" srcId="{27251753-AFEC-4D50-BA24-EC4125E89EA2}" destId="{868574C4-169E-4499-AC6B-DC59AB95444F}" srcOrd="0" destOrd="0" parTransId="{32348DE4-C795-4D46-B757-11523FCC1D15}" sibTransId="{8491D115-00CD-4EE6-90E2-FDD66FEB99E3}"/>
    <dgm:cxn modelId="{23A4E8EC-E402-436B-816C-8B83695D1395}" type="presOf" srcId="{868574C4-169E-4499-AC6B-DC59AB95444F}" destId="{45B4CB84-13CD-4321-B0D5-C9D96D9CDF17}" srcOrd="0" destOrd="0" presId="urn:microsoft.com/office/officeart/2005/8/layout/vList6"/>
    <dgm:cxn modelId="{7BE1846C-3D24-4AD5-B2C3-EBA619547D9F}" type="presParOf" srcId="{0B8FD383-B7E2-42E5-9F6F-9D72E8294A9A}" destId="{CB58F842-D4EC-4FDF-9201-D45A8696283B}" srcOrd="0" destOrd="0" presId="urn:microsoft.com/office/officeart/2005/8/layout/vList6"/>
    <dgm:cxn modelId="{C4443DEC-851F-420E-BCD8-371B3946459D}" type="presParOf" srcId="{CB58F842-D4EC-4FDF-9201-D45A8696283B}" destId="{751C5AB7-FF82-4EC5-9F28-3972247E5DA1}" srcOrd="0" destOrd="0" presId="urn:microsoft.com/office/officeart/2005/8/layout/vList6"/>
    <dgm:cxn modelId="{F23BC54A-D30C-46C6-BE3B-65CFA94EFA0C}" type="presParOf" srcId="{CB58F842-D4EC-4FDF-9201-D45A8696283B}" destId="{45B4CB84-13CD-4321-B0D5-C9D96D9CDF1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3EE4724-F0DC-46EE-8D45-937373CA9020}" type="doc">
      <dgm:prSet loTypeId="urn:microsoft.com/office/officeart/2008/layout/PictureAccentList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ADEE119A-1E79-4052-BDCB-47C9DFA53554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rgbClr val="B9C8FF"/>
            </a:gs>
            <a:gs pos="100000">
              <a:srgbClr val="D9E6FF"/>
            </a:gs>
          </a:gsLst>
          <a:lin ang="2700000" scaled="1"/>
          <a:tileRect/>
        </a:gradFill>
      </dgm:spPr>
      <dgm:t>
        <a:bodyPr/>
        <a:lstStyle/>
        <a:p>
          <a:r>
            <a:rPr lang="ru-RU" altLang="ru-RU" sz="18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rPr>
            <a:t>Ведение бюджетного учета по операциям с открытыми бюджетными данными главных распорядителей, распорядителей средств федерального бюджета и главных администраторов источников финансирования дефицита федерального бюджета, учитываемым на лицевых счетах с кодами 01, 06 и 07: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D465E40-1F85-49D6-938E-0ED76037728B}" type="parTrans" cxnId="{B1EE706A-FDFC-4DFE-A265-94AF3F379467}">
      <dgm:prSet/>
      <dgm:spPr/>
      <dgm:t>
        <a:bodyPr/>
        <a:lstStyle/>
        <a:p>
          <a:endParaRPr lang="ru-RU"/>
        </a:p>
      </dgm:t>
    </dgm:pt>
    <dgm:pt modelId="{BFC0E998-269F-4080-94E2-9760B5143D50}" type="sibTrans" cxnId="{B1EE706A-FDFC-4DFE-A265-94AF3F379467}">
      <dgm:prSet/>
      <dgm:spPr/>
      <dgm:t>
        <a:bodyPr/>
        <a:lstStyle/>
        <a:p>
          <a:endParaRPr lang="ru-RU"/>
        </a:p>
      </dgm:t>
    </dgm:pt>
    <dgm:pt modelId="{112887CB-1D48-4455-80A9-87BC8F4920AF}">
      <dgm:prSet phldrT="[Текст]" custT="1"/>
      <dgm:spPr>
        <a:gradFill rotWithShape="0">
          <a:gsLst>
            <a:gs pos="0">
              <a:srgbClr val="B9C8FF"/>
            </a:gs>
            <a:gs pos="100000">
              <a:srgbClr val="B9C8FF"/>
            </a:gs>
          </a:gsLst>
        </a:gra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altLang="ru-RU" sz="1800" dirty="0">
              <a:latin typeface="Times New Roman" pitchFamily="18" charset="0"/>
              <a:cs typeface="Times New Roman" pitchFamily="18" charset="0"/>
            </a:rPr>
            <a:t>Проведение тестирования будет инициировано Управлением развития информационных систем Федерального казначейства по мере технической готовности </a:t>
          </a:r>
          <a:r>
            <a:rPr lang="ru-RU" sz="1800" b="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anose="02020603050405020304" pitchFamily="18" charset="0"/>
            </a:rPr>
            <a:t>ГИИС «Электронный бюджет»</a:t>
          </a:r>
          <a:endParaRPr lang="ru-RU" sz="1800" b="0" dirty="0"/>
        </a:p>
      </dgm:t>
    </dgm:pt>
    <dgm:pt modelId="{E855B9FD-CB12-4AB9-8660-897E9955B46C}" type="sibTrans" cxnId="{3538FB73-62BD-40C0-AFBC-8AB836EB037A}">
      <dgm:prSet/>
      <dgm:spPr/>
      <dgm:t>
        <a:bodyPr/>
        <a:lstStyle/>
        <a:p>
          <a:endParaRPr lang="ru-RU"/>
        </a:p>
      </dgm:t>
    </dgm:pt>
    <dgm:pt modelId="{BE377B54-973F-4C92-B57A-40018D9011AC}" type="parTrans" cxnId="{3538FB73-62BD-40C0-AFBC-8AB836EB037A}">
      <dgm:prSet/>
      <dgm:spPr/>
      <dgm:t>
        <a:bodyPr/>
        <a:lstStyle/>
        <a:p>
          <a:endParaRPr lang="ru-RU"/>
        </a:p>
      </dgm:t>
    </dgm:pt>
    <dgm:pt modelId="{4E4F9067-C0C9-4C6B-AF6A-5AF737F834D8}" type="pres">
      <dgm:prSet presAssocID="{33EE4724-F0DC-46EE-8D45-937373CA9020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89F39216-8E71-42C4-9CB4-37E67253B0B1}" type="pres">
      <dgm:prSet presAssocID="{ADEE119A-1E79-4052-BDCB-47C9DFA53554}" presName="root" presStyleCnt="0">
        <dgm:presLayoutVars>
          <dgm:chMax/>
          <dgm:chPref val="4"/>
        </dgm:presLayoutVars>
      </dgm:prSet>
      <dgm:spPr/>
    </dgm:pt>
    <dgm:pt modelId="{88A98FDD-EE2B-41F8-8641-2576F603E1A7}" type="pres">
      <dgm:prSet presAssocID="{ADEE119A-1E79-4052-BDCB-47C9DFA53554}" presName="rootComposite" presStyleCnt="0">
        <dgm:presLayoutVars/>
      </dgm:prSet>
      <dgm:spPr/>
    </dgm:pt>
    <dgm:pt modelId="{3EACA5FE-D3A6-4DD8-8797-C9F18F71D301}" type="pres">
      <dgm:prSet presAssocID="{ADEE119A-1E79-4052-BDCB-47C9DFA53554}" presName="rootText" presStyleLbl="node0" presStyleIdx="0" presStyleCnt="1" custScaleX="124753" custScaleY="83271">
        <dgm:presLayoutVars>
          <dgm:chMax/>
          <dgm:chPref val="4"/>
        </dgm:presLayoutVars>
      </dgm:prSet>
      <dgm:spPr/>
    </dgm:pt>
    <dgm:pt modelId="{8323AB49-F7DD-4811-9873-A89D1697FA46}" type="pres">
      <dgm:prSet presAssocID="{ADEE119A-1E79-4052-BDCB-47C9DFA53554}" presName="childShape" presStyleCnt="0">
        <dgm:presLayoutVars>
          <dgm:chMax val="0"/>
          <dgm:chPref val="0"/>
        </dgm:presLayoutVars>
      </dgm:prSet>
      <dgm:spPr/>
    </dgm:pt>
    <dgm:pt modelId="{7E17D1CD-B429-46DD-BB8B-A5F5BF693001}" type="pres">
      <dgm:prSet presAssocID="{112887CB-1D48-4455-80A9-87BC8F4920AF}" presName="childComposite" presStyleCnt="0">
        <dgm:presLayoutVars>
          <dgm:chMax val="0"/>
          <dgm:chPref val="0"/>
        </dgm:presLayoutVars>
      </dgm:prSet>
      <dgm:spPr/>
    </dgm:pt>
    <dgm:pt modelId="{8ECCE88F-EC4F-4C7B-B8EF-577F98C3D030}" type="pres">
      <dgm:prSet presAssocID="{112887CB-1D48-4455-80A9-87BC8F4920AF}" presName="Image" presStyleLbl="node1" presStyleIdx="0" presStyleCnt="1" custScaleX="91555" custScaleY="60391"/>
      <dgm:spPr>
        <a:noFill/>
      </dgm:spPr>
    </dgm:pt>
    <dgm:pt modelId="{3FAE4610-8FA9-4107-AA4D-FB1F1D7B7E2C}" type="pres">
      <dgm:prSet presAssocID="{112887CB-1D48-4455-80A9-87BC8F4920AF}" presName="childText" presStyleLbl="lnNode1" presStyleIdx="0" presStyleCnt="1" custScaleX="133875" custScaleY="73036" custLinFactNeighborX="3127" custLinFactNeighborY="963">
        <dgm:presLayoutVars>
          <dgm:chMax val="0"/>
          <dgm:chPref val="0"/>
          <dgm:bulletEnabled val="1"/>
        </dgm:presLayoutVars>
      </dgm:prSet>
      <dgm:spPr/>
    </dgm:pt>
  </dgm:ptLst>
  <dgm:cxnLst>
    <dgm:cxn modelId="{0452E213-4216-402E-B5E0-B4F21798935B}" type="presOf" srcId="{ADEE119A-1E79-4052-BDCB-47C9DFA53554}" destId="{3EACA5FE-D3A6-4DD8-8797-C9F18F71D301}" srcOrd="0" destOrd="0" presId="urn:microsoft.com/office/officeart/2008/layout/PictureAccentList"/>
    <dgm:cxn modelId="{B1EE706A-FDFC-4DFE-A265-94AF3F379467}" srcId="{33EE4724-F0DC-46EE-8D45-937373CA9020}" destId="{ADEE119A-1E79-4052-BDCB-47C9DFA53554}" srcOrd="0" destOrd="0" parTransId="{6D465E40-1F85-49D6-938E-0ED76037728B}" sibTransId="{BFC0E998-269F-4080-94E2-9760B5143D50}"/>
    <dgm:cxn modelId="{680B7D4A-7701-4C67-AA2E-69608650E5E1}" type="presOf" srcId="{33EE4724-F0DC-46EE-8D45-937373CA9020}" destId="{4E4F9067-C0C9-4C6B-AF6A-5AF737F834D8}" srcOrd="0" destOrd="0" presId="urn:microsoft.com/office/officeart/2008/layout/PictureAccentList"/>
    <dgm:cxn modelId="{3538FB73-62BD-40C0-AFBC-8AB836EB037A}" srcId="{ADEE119A-1E79-4052-BDCB-47C9DFA53554}" destId="{112887CB-1D48-4455-80A9-87BC8F4920AF}" srcOrd="0" destOrd="0" parTransId="{BE377B54-973F-4C92-B57A-40018D9011AC}" sibTransId="{E855B9FD-CB12-4AB9-8660-897E9955B46C}"/>
    <dgm:cxn modelId="{EF240BED-8B10-47D9-99F2-80B21EE173DE}" type="presOf" srcId="{112887CB-1D48-4455-80A9-87BC8F4920AF}" destId="{3FAE4610-8FA9-4107-AA4D-FB1F1D7B7E2C}" srcOrd="0" destOrd="0" presId="urn:microsoft.com/office/officeart/2008/layout/PictureAccentList"/>
    <dgm:cxn modelId="{31B0A4C5-FB01-4EF0-A2C3-31BC8B107D93}" type="presParOf" srcId="{4E4F9067-C0C9-4C6B-AF6A-5AF737F834D8}" destId="{89F39216-8E71-42C4-9CB4-37E67253B0B1}" srcOrd="0" destOrd="0" presId="urn:microsoft.com/office/officeart/2008/layout/PictureAccentList"/>
    <dgm:cxn modelId="{F86AF689-AA39-4007-A91C-419A01D7B8DB}" type="presParOf" srcId="{89F39216-8E71-42C4-9CB4-37E67253B0B1}" destId="{88A98FDD-EE2B-41F8-8641-2576F603E1A7}" srcOrd="0" destOrd="0" presId="urn:microsoft.com/office/officeart/2008/layout/PictureAccentList"/>
    <dgm:cxn modelId="{D4ED10F5-A412-463C-A76B-B27C1490B71A}" type="presParOf" srcId="{88A98FDD-EE2B-41F8-8641-2576F603E1A7}" destId="{3EACA5FE-D3A6-4DD8-8797-C9F18F71D301}" srcOrd="0" destOrd="0" presId="urn:microsoft.com/office/officeart/2008/layout/PictureAccentList"/>
    <dgm:cxn modelId="{5E0DC679-F08B-4D4A-9BD2-5B550CE8B198}" type="presParOf" srcId="{89F39216-8E71-42C4-9CB4-37E67253B0B1}" destId="{8323AB49-F7DD-4811-9873-A89D1697FA46}" srcOrd="1" destOrd="0" presId="urn:microsoft.com/office/officeart/2008/layout/PictureAccentList"/>
    <dgm:cxn modelId="{60A58C13-B04F-405C-9A1C-8E41CDBE1D7A}" type="presParOf" srcId="{8323AB49-F7DD-4811-9873-A89D1697FA46}" destId="{7E17D1CD-B429-46DD-BB8B-A5F5BF693001}" srcOrd="0" destOrd="0" presId="urn:microsoft.com/office/officeart/2008/layout/PictureAccentList"/>
    <dgm:cxn modelId="{268BF9E5-B74D-4781-9842-5E288FC5EE05}" type="presParOf" srcId="{7E17D1CD-B429-46DD-BB8B-A5F5BF693001}" destId="{8ECCE88F-EC4F-4C7B-B8EF-577F98C3D030}" srcOrd="0" destOrd="0" presId="urn:microsoft.com/office/officeart/2008/layout/PictureAccentList"/>
    <dgm:cxn modelId="{7642A801-D432-45EE-A0FC-AD00B0EF18C9}" type="presParOf" srcId="{7E17D1CD-B429-46DD-BB8B-A5F5BF693001}" destId="{3FAE4610-8FA9-4107-AA4D-FB1F1D7B7E2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5209F8B-B029-4FBF-8B51-3CFD5BFAEA06}" type="doc">
      <dgm:prSet loTypeId="urn:microsoft.com/office/officeart/2005/8/layout/vList6" loCatId="process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27251753-AFEC-4D50-BA24-EC4125E89EA2}">
      <dgm:prSet phldrT="[Текст]"/>
      <dgm:spPr/>
      <dgm:t>
        <a:bodyPr/>
        <a:lstStyle/>
        <a:p>
          <a:r>
            <a:rPr lang="ru-RU" dirty="0"/>
            <a:t>2019</a:t>
          </a:r>
        </a:p>
      </dgm:t>
    </dgm:pt>
    <dgm:pt modelId="{7A02A32F-A69D-4C36-93AC-CD83D4AE42A6}" type="parTrans" cxnId="{A989B213-9253-4B70-813E-FA4945CE2636}">
      <dgm:prSet/>
      <dgm:spPr/>
      <dgm:t>
        <a:bodyPr/>
        <a:lstStyle/>
        <a:p>
          <a:endParaRPr lang="ru-RU"/>
        </a:p>
      </dgm:t>
    </dgm:pt>
    <dgm:pt modelId="{19C0A34E-D630-4F57-A8C0-1E5DD50F0CC6}" type="sibTrans" cxnId="{A989B213-9253-4B70-813E-FA4945CE2636}">
      <dgm:prSet/>
      <dgm:spPr/>
      <dgm:t>
        <a:bodyPr/>
        <a:lstStyle/>
        <a:p>
          <a:endParaRPr lang="ru-RU"/>
        </a:p>
      </dgm:t>
    </dgm:pt>
    <dgm:pt modelId="{868574C4-169E-4499-AC6B-DC59AB95444F}">
      <dgm:prSet phldrT="[Текст]" custT="1"/>
      <dgm:spPr/>
      <dgm:t>
        <a:bodyPr anchor="ctr" anchorCtr="0"/>
        <a:lstStyle/>
        <a:p>
          <a:pPr algn="l" rtl="0" eaLnBrk="0" fontAlgn="base" hangingPunct="0">
            <a:spcBef>
              <a:spcPct val="0"/>
            </a:spcBef>
            <a:spcAft>
              <a:spcPct val="0"/>
            </a:spcAft>
          </a:pPr>
          <a:r>
            <a:rPr lang="ru-RU" sz="1800" b="1" kern="120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anose="02020603050405020304" pitchFamily="18" charset="0"/>
            </a:rPr>
            <a:t>ПУиО ГИИС «Электронный бюджет»</a:t>
          </a:r>
          <a:endParaRPr lang="ru-RU" sz="2300" kern="1200" dirty="0">
            <a:solidFill>
              <a:prstClr val="black"/>
            </a:solidFill>
            <a:latin typeface="Times New Roman" pitchFamily="18" charset="0"/>
            <a:ea typeface="+mn-ea"/>
            <a:cs typeface="Times New Roman" panose="02020603050405020304" pitchFamily="18" charset="0"/>
          </a:endParaRPr>
        </a:p>
      </dgm:t>
    </dgm:pt>
    <dgm:pt modelId="{32348DE4-C795-4D46-B757-11523FCC1D15}" type="parTrans" cxnId="{D1464C76-C667-48A3-ACD6-7EC372E35DB4}">
      <dgm:prSet/>
      <dgm:spPr/>
      <dgm:t>
        <a:bodyPr/>
        <a:lstStyle/>
        <a:p>
          <a:endParaRPr lang="ru-RU"/>
        </a:p>
      </dgm:t>
    </dgm:pt>
    <dgm:pt modelId="{8491D115-00CD-4EE6-90E2-FDD66FEB99E3}" type="sibTrans" cxnId="{D1464C76-C667-48A3-ACD6-7EC372E35DB4}">
      <dgm:prSet/>
      <dgm:spPr/>
      <dgm:t>
        <a:bodyPr/>
        <a:lstStyle/>
        <a:p>
          <a:endParaRPr lang="ru-RU"/>
        </a:p>
      </dgm:t>
    </dgm:pt>
    <dgm:pt modelId="{0B8FD383-B7E2-42E5-9F6F-9D72E8294A9A}" type="pres">
      <dgm:prSet presAssocID="{D5209F8B-B029-4FBF-8B51-3CFD5BFAEA06}" presName="Name0" presStyleCnt="0">
        <dgm:presLayoutVars>
          <dgm:dir/>
          <dgm:animLvl val="lvl"/>
          <dgm:resizeHandles/>
        </dgm:presLayoutVars>
      </dgm:prSet>
      <dgm:spPr/>
    </dgm:pt>
    <dgm:pt modelId="{CB58F842-D4EC-4FDF-9201-D45A8696283B}" type="pres">
      <dgm:prSet presAssocID="{27251753-AFEC-4D50-BA24-EC4125E89EA2}" presName="linNode" presStyleCnt="0"/>
      <dgm:spPr/>
    </dgm:pt>
    <dgm:pt modelId="{751C5AB7-FF82-4EC5-9F28-3972247E5DA1}" type="pres">
      <dgm:prSet presAssocID="{27251753-AFEC-4D50-BA24-EC4125E89EA2}" presName="parentShp" presStyleLbl="node1" presStyleIdx="0" presStyleCnt="1">
        <dgm:presLayoutVars>
          <dgm:bulletEnabled val="1"/>
        </dgm:presLayoutVars>
      </dgm:prSet>
      <dgm:spPr/>
    </dgm:pt>
    <dgm:pt modelId="{45B4CB84-13CD-4321-B0D5-C9D96D9CDF17}" type="pres">
      <dgm:prSet presAssocID="{27251753-AFEC-4D50-BA24-EC4125E89EA2}" presName="childShp" presStyleLbl="bgAccFollowNode1" presStyleIdx="0" presStyleCnt="1">
        <dgm:presLayoutVars>
          <dgm:bulletEnabled val="1"/>
        </dgm:presLayoutVars>
      </dgm:prSet>
      <dgm:spPr/>
    </dgm:pt>
  </dgm:ptLst>
  <dgm:cxnLst>
    <dgm:cxn modelId="{2A7B3603-5A5F-468B-B647-1D1ED7C04D37}" type="presOf" srcId="{D5209F8B-B029-4FBF-8B51-3CFD5BFAEA06}" destId="{0B8FD383-B7E2-42E5-9F6F-9D72E8294A9A}" srcOrd="0" destOrd="0" presId="urn:microsoft.com/office/officeart/2005/8/layout/vList6"/>
    <dgm:cxn modelId="{A989B213-9253-4B70-813E-FA4945CE2636}" srcId="{D5209F8B-B029-4FBF-8B51-3CFD5BFAEA06}" destId="{27251753-AFEC-4D50-BA24-EC4125E89EA2}" srcOrd="0" destOrd="0" parTransId="{7A02A32F-A69D-4C36-93AC-CD83D4AE42A6}" sibTransId="{19C0A34E-D630-4F57-A8C0-1E5DD50F0CC6}"/>
    <dgm:cxn modelId="{F59D9451-8CB4-4C17-903E-43C5FC10677D}" type="presOf" srcId="{27251753-AFEC-4D50-BA24-EC4125E89EA2}" destId="{751C5AB7-FF82-4EC5-9F28-3972247E5DA1}" srcOrd="0" destOrd="0" presId="urn:microsoft.com/office/officeart/2005/8/layout/vList6"/>
    <dgm:cxn modelId="{D1464C76-C667-48A3-ACD6-7EC372E35DB4}" srcId="{27251753-AFEC-4D50-BA24-EC4125E89EA2}" destId="{868574C4-169E-4499-AC6B-DC59AB95444F}" srcOrd="0" destOrd="0" parTransId="{32348DE4-C795-4D46-B757-11523FCC1D15}" sibTransId="{8491D115-00CD-4EE6-90E2-FDD66FEB99E3}"/>
    <dgm:cxn modelId="{23A4E8EC-E402-436B-816C-8B83695D1395}" type="presOf" srcId="{868574C4-169E-4499-AC6B-DC59AB95444F}" destId="{45B4CB84-13CD-4321-B0D5-C9D96D9CDF17}" srcOrd="0" destOrd="0" presId="urn:microsoft.com/office/officeart/2005/8/layout/vList6"/>
    <dgm:cxn modelId="{7BE1846C-3D24-4AD5-B2C3-EBA619547D9F}" type="presParOf" srcId="{0B8FD383-B7E2-42E5-9F6F-9D72E8294A9A}" destId="{CB58F842-D4EC-4FDF-9201-D45A8696283B}" srcOrd="0" destOrd="0" presId="urn:microsoft.com/office/officeart/2005/8/layout/vList6"/>
    <dgm:cxn modelId="{C4443DEC-851F-420E-BCD8-371B3946459D}" type="presParOf" srcId="{CB58F842-D4EC-4FDF-9201-D45A8696283B}" destId="{751C5AB7-FF82-4EC5-9F28-3972247E5DA1}" srcOrd="0" destOrd="0" presId="urn:microsoft.com/office/officeart/2005/8/layout/vList6"/>
    <dgm:cxn modelId="{F23BC54A-D30C-46C6-BE3B-65CFA94EFA0C}" type="presParOf" srcId="{CB58F842-D4EC-4FDF-9201-D45A8696283B}" destId="{45B4CB84-13CD-4321-B0D5-C9D96D9CDF1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3EE4724-F0DC-46EE-8D45-937373CA9020}" type="doc">
      <dgm:prSet loTypeId="urn:microsoft.com/office/officeart/2008/layout/PictureAccentList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ADEE119A-1E79-4052-BDCB-47C9DFA53554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rgbClr val="B9C8FF"/>
            </a:gs>
            <a:gs pos="100000">
              <a:srgbClr val="D9E6FF"/>
            </a:gs>
          </a:gsLst>
          <a:lin ang="2700000" scaled="1"/>
          <a:tileRect/>
        </a:gradFill>
      </dgm:spPr>
      <dgm:t>
        <a:bodyPr/>
        <a:lstStyle/>
        <a:p>
          <a:r>
            <a:rPr lang="ru-RU" sz="1800" b="0" dirty="0">
              <a:latin typeface="Times New Roman" pitchFamily="18" charset="0"/>
              <a:cs typeface="Times New Roman" pitchFamily="18" charset="0"/>
            </a:rPr>
            <a:t>В целях минимизации проблемных вопросов и ситуаций по результатам проверок деятельности</a:t>
          </a:r>
        </a:p>
        <a:p>
          <a:r>
            <a:rPr lang="ru-RU" sz="1800" b="0" dirty="0">
              <a:latin typeface="Times New Roman" pitchFamily="18" charset="0"/>
              <a:cs typeface="Times New Roman" pitchFamily="18" charset="0"/>
            </a:rPr>
            <a:t>ТОФК рекомендуется: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D465E40-1F85-49D6-938E-0ED76037728B}" type="parTrans" cxnId="{B1EE706A-FDFC-4DFE-A265-94AF3F379467}">
      <dgm:prSet/>
      <dgm:spPr/>
      <dgm:t>
        <a:bodyPr/>
        <a:lstStyle/>
        <a:p>
          <a:endParaRPr lang="ru-RU"/>
        </a:p>
      </dgm:t>
    </dgm:pt>
    <dgm:pt modelId="{BFC0E998-269F-4080-94E2-9760B5143D50}" type="sibTrans" cxnId="{B1EE706A-FDFC-4DFE-A265-94AF3F379467}">
      <dgm:prSet/>
      <dgm:spPr/>
      <dgm:t>
        <a:bodyPr/>
        <a:lstStyle/>
        <a:p>
          <a:endParaRPr lang="ru-RU"/>
        </a:p>
      </dgm:t>
    </dgm:pt>
    <dgm:pt modelId="{974763A9-8712-48CB-8DEA-9B7E785B08C8}">
      <dgm:prSet phldrT="[Текст]" custT="1"/>
      <dgm:spPr>
        <a:gradFill rotWithShape="0">
          <a:gsLst>
            <a:gs pos="0">
              <a:srgbClr val="FBA6C1"/>
            </a:gs>
            <a:gs pos="100000">
              <a:srgbClr val="FFC3D5"/>
            </a:gs>
          </a:gsLst>
        </a:gra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800" dirty="0">
              <a:latin typeface="Times New Roman" pitchFamily="18" charset="0"/>
              <a:cs typeface="Times New Roman" pitchFamily="18" charset="0"/>
            </a:rPr>
            <a:t>Направление замечаний и предложений в технологические регламенты в целях обеспечения их соответствия реальным процедурам.</a:t>
          </a:r>
          <a:endParaRPr lang="ru-RU" sz="1800" dirty="0"/>
        </a:p>
      </dgm:t>
    </dgm:pt>
    <dgm:pt modelId="{AA084A9B-27F3-4F60-A534-E362269C22C0}" type="sibTrans" cxnId="{730BB320-6B20-452C-9E4A-0C3E74CA56CA}">
      <dgm:prSet/>
      <dgm:spPr/>
      <dgm:t>
        <a:bodyPr/>
        <a:lstStyle/>
        <a:p>
          <a:endParaRPr lang="ru-RU"/>
        </a:p>
      </dgm:t>
    </dgm:pt>
    <dgm:pt modelId="{0325E108-57DA-4448-B20F-18D00426E25A}" type="parTrans" cxnId="{730BB320-6B20-452C-9E4A-0C3E74CA56CA}">
      <dgm:prSet/>
      <dgm:spPr/>
      <dgm:t>
        <a:bodyPr/>
        <a:lstStyle/>
        <a:p>
          <a:endParaRPr lang="ru-RU"/>
        </a:p>
      </dgm:t>
    </dgm:pt>
    <dgm:pt modelId="{112887CB-1D48-4455-80A9-87BC8F4920AF}">
      <dgm:prSet phldrT="[Текст]" custT="1"/>
      <dgm:spPr>
        <a:gradFill rotWithShape="0">
          <a:gsLst>
            <a:gs pos="0">
              <a:srgbClr val="B9C8FF"/>
            </a:gs>
            <a:gs pos="100000">
              <a:srgbClr val="B9C8FF"/>
            </a:gs>
          </a:gsLst>
        </a:gra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altLang="ru-RU" sz="1800" dirty="0">
              <a:latin typeface="Times New Roman" pitchFamily="18" charset="0"/>
              <a:cs typeface="Times New Roman" pitchFamily="18" charset="0"/>
            </a:rPr>
            <a:t>Проверка процедур ведения учета и составления отчетности на соответствие требованиям технологических регламентов;</a:t>
          </a:r>
          <a:endParaRPr lang="ru-RU" sz="1800" dirty="0"/>
        </a:p>
      </dgm:t>
    </dgm:pt>
    <dgm:pt modelId="{E855B9FD-CB12-4AB9-8660-897E9955B46C}" type="sibTrans" cxnId="{3538FB73-62BD-40C0-AFBC-8AB836EB037A}">
      <dgm:prSet/>
      <dgm:spPr/>
      <dgm:t>
        <a:bodyPr/>
        <a:lstStyle/>
        <a:p>
          <a:endParaRPr lang="ru-RU"/>
        </a:p>
      </dgm:t>
    </dgm:pt>
    <dgm:pt modelId="{BE377B54-973F-4C92-B57A-40018D9011AC}" type="parTrans" cxnId="{3538FB73-62BD-40C0-AFBC-8AB836EB037A}">
      <dgm:prSet/>
      <dgm:spPr/>
      <dgm:t>
        <a:bodyPr/>
        <a:lstStyle/>
        <a:p>
          <a:endParaRPr lang="ru-RU"/>
        </a:p>
      </dgm:t>
    </dgm:pt>
    <dgm:pt modelId="{4E4F9067-C0C9-4C6B-AF6A-5AF737F834D8}" type="pres">
      <dgm:prSet presAssocID="{33EE4724-F0DC-46EE-8D45-937373CA9020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89F39216-8E71-42C4-9CB4-37E67253B0B1}" type="pres">
      <dgm:prSet presAssocID="{ADEE119A-1E79-4052-BDCB-47C9DFA53554}" presName="root" presStyleCnt="0">
        <dgm:presLayoutVars>
          <dgm:chMax/>
          <dgm:chPref val="4"/>
        </dgm:presLayoutVars>
      </dgm:prSet>
      <dgm:spPr/>
    </dgm:pt>
    <dgm:pt modelId="{88A98FDD-EE2B-41F8-8641-2576F603E1A7}" type="pres">
      <dgm:prSet presAssocID="{ADEE119A-1E79-4052-BDCB-47C9DFA53554}" presName="rootComposite" presStyleCnt="0">
        <dgm:presLayoutVars/>
      </dgm:prSet>
      <dgm:spPr/>
    </dgm:pt>
    <dgm:pt modelId="{3EACA5FE-D3A6-4DD8-8797-C9F18F71D301}" type="pres">
      <dgm:prSet presAssocID="{ADEE119A-1E79-4052-BDCB-47C9DFA53554}" presName="rootText" presStyleLbl="node0" presStyleIdx="0" presStyleCnt="1" custScaleX="124753" custScaleY="83271">
        <dgm:presLayoutVars>
          <dgm:chMax/>
          <dgm:chPref val="4"/>
        </dgm:presLayoutVars>
      </dgm:prSet>
      <dgm:spPr/>
    </dgm:pt>
    <dgm:pt modelId="{8323AB49-F7DD-4811-9873-A89D1697FA46}" type="pres">
      <dgm:prSet presAssocID="{ADEE119A-1E79-4052-BDCB-47C9DFA53554}" presName="childShape" presStyleCnt="0">
        <dgm:presLayoutVars>
          <dgm:chMax val="0"/>
          <dgm:chPref val="0"/>
        </dgm:presLayoutVars>
      </dgm:prSet>
      <dgm:spPr/>
    </dgm:pt>
    <dgm:pt modelId="{7E17D1CD-B429-46DD-BB8B-A5F5BF693001}" type="pres">
      <dgm:prSet presAssocID="{112887CB-1D48-4455-80A9-87BC8F4920AF}" presName="childComposite" presStyleCnt="0">
        <dgm:presLayoutVars>
          <dgm:chMax val="0"/>
          <dgm:chPref val="0"/>
        </dgm:presLayoutVars>
      </dgm:prSet>
      <dgm:spPr/>
    </dgm:pt>
    <dgm:pt modelId="{8ECCE88F-EC4F-4C7B-B8EF-577F98C3D030}" type="pres">
      <dgm:prSet presAssocID="{112887CB-1D48-4455-80A9-87BC8F4920AF}" presName="Image" presStyleLbl="node1" presStyleIdx="0" presStyleCnt="2" custScaleX="91555" custScaleY="60391"/>
      <dgm:spPr>
        <a:noFill/>
      </dgm:spPr>
    </dgm:pt>
    <dgm:pt modelId="{3FAE4610-8FA9-4107-AA4D-FB1F1D7B7E2C}" type="pres">
      <dgm:prSet presAssocID="{112887CB-1D48-4455-80A9-87BC8F4920AF}" presName="childText" presStyleLbl="lnNode1" presStyleIdx="0" presStyleCnt="2" custScaleX="133875" custScaleY="73036" custLinFactNeighborX="3127" custLinFactNeighborY="963">
        <dgm:presLayoutVars>
          <dgm:chMax val="0"/>
          <dgm:chPref val="0"/>
          <dgm:bulletEnabled val="1"/>
        </dgm:presLayoutVars>
      </dgm:prSet>
      <dgm:spPr/>
    </dgm:pt>
    <dgm:pt modelId="{46A8C89C-925B-4F1E-9A2D-99BE0E4336D0}" type="pres">
      <dgm:prSet presAssocID="{974763A9-8712-48CB-8DEA-9B7E785B08C8}" presName="childComposite" presStyleCnt="0">
        <dgm:presLayoutVars>
          <dgm:chMax val="0"/>
          <dgm:chPref val="0"/>
        </dgm:presLayoutVars>
      </dgm:prSet>
      <dgm:spPr/>
    </dgm:pt>
    <dgm:pt modelId="{F11FB7C5-A0D7-46DB-9BD6-EF74A3C53934}" type="pres">
      <dgm:prSet presAssocID="{974763A9-8712-48CB-8DEA-9B7E785B08C8}" presName="Image" presStyleLbl="node1" presStyleIdx="1" presStyleCnt="2" custScaleX="92679" custScaleY="60454"/>
      <dgm:spPr>
        <a:noFill/>
      </dgm:spPr>
    </dgm:pt>
    <dgm:pt modelId="{C8E3F7E4-941C-4577-B7EA-E618A4277383}" type="pres">
      <dgm:prSet presAssocID="{974763A9-8712-48CB-8DEA-9B7E785B08C8}" presName="childText" presStyleLbl="lnNode1" presStyleIdx="1" presStyleCnt="2" custScaleX="133849" custScaleY="73143" custLinFactNeighborX="3127" custLinFactNeighborY="963">
        <dgm:presLayoutVars>
          <dgm:chMax val="0"/>
          <dgm:chPref val="0"/>
          <dgm:bulletEnabled val="1"/>
        </dgm:presLayoutVars>
      </dgm:prSet>
      <dgm:spPr/>
    </dgm:pt>
  </dgm:ptLst>
  <dgm:cxnLst>
    <dgm:cxn modelId="{8B18B812-4125-4A18-9CCE-896C651E9473}" type="presOf" srcId="{974763A9-8712-48CB-8DEA-9B7E785B08C8}" destId="{C8E3F7E4-941C-4577-B7EA-E618A4277383}" srcOrd="0" destOrd="0" presId="urn:microsoft.com/office/officeart/2008/layout/PictureAccentList"/>
    <dgm:cxn modelId="{730BB320-6B20-452C-9E4A-0C3E74CA56CA}" srcId="{ADEE119A-1E79-4052-BDCB-47C9DFA53554}" destId="{974763A9-8712-48CB-8DEA-9B7E785B08C8}" srcOrd="1" destOrd="0" parTransId="{0325E108-57DA-4448-B20F-18D00426E25A}" sibTransId="{AA084A9B-27F3-4F60-A534-E362269C22C0}"/>
    <dgm:cxn modelId="{B1EE706A-FDFC-4DFE-A265-94AF3F379467}" srcId="{33EE4724-F0DC-46EE-8D45-937373CA9020}" destId="{ADEE119A-1E79-4052-BDCB-47C9DFA53554}" srcOrd="0" destOrd="0" parTransId="{6D465E40-1F85-49D6-938E-0ED76037728B}" sibTransId="{BFC0E998-269F-4080-94E2-9760B5143D50}"/>
    <dgm:cxn modelId="{3538FB73-62BD-40C0-AFBC-8AB836EB037A}" srcId="{ADEE119A-1E79-4052-BDCB-47C9DFA53554}" destId="{112887CB-1D48-4455-80A9-87BC8F4920AF}" srcOrd="0" destOrd="0" parTransId="{BE377B54-973F-4C92-B57A-40018D9011AC}" sibTransId="{E855B9FD-CB12-4AB9-8660-897E9955B46C}"/>
    <dgm:cxn modelId="{569F7C82-8F9B-4669-AF90-0AD8FF94EBEA}" type="presOf" srcId="{ADEE119A-1E79-4052-BDCB-47C9DFA53554}" destId="{3EACA5FE-D3A6-4DD8-8797-C9F18F71D301}" srcOrd="0" destOrd="0" presId="urn:microsoft.com/office/officeart/2008/layout/PictureAccentList"/>
    <dgm:cxn modelId="{40B476C7-49C9-497B-B56F-6AD330E61506}" type="presOf" srcId="{33EE4724-F0DC-46EE-8D45-937373CA9020}" destId="{4E4F9067-C0C9-4C6B-AF6A-5AF737F834D8}" srcOrd="0" destOrd="0" presId="urn:microsoft.com/office/officeart/2008/layout/PictureAccentList"/>
    <dgm:cxn modelId="{699685D3-CC99-437E-B1AB-A3B0E2589954}" type="presOf" srcId="{112887CB-1D48-4455-80A9-87BC8F4920AF}" destId="{3FAE4610-8FA9-4107-AA4D-FB1F1D7B7E2C}" srcOrd="0" destOrd="0" presId="urn:microsoft.com/office/officeart/2008/layout/PictureAccentList"/>
    <dgm:cxn modelId="{B3B672AE-64E0-4CEF-800C-6E5BABFA1D4E}" type="presParOf" srcId="{4E4F9067-C0C9-4C6B-AF6A-5AF737F834D8}" destId="{89F39216-8E71-42C4-9CB4-37E67253B0B1}" srcOrd="0" destOrd="0" presId="urn:microsoft.com/office/officeart/2008/layout/PictureAccentList"/>
    <dgm:cxn modelId="{95AC9EF0-C881-48BC-9061-6F9A23C26884}" type="presParOf" srcId="{89F39216-8E71-42C4-9CB4-37E67253B0B1}" destId="{88A98FDD-EE2B-41F8-8641-2576F603E1A7}" srcOrd="0" destOrd="0" presId="urn:microsoft.com/office/officeart/2008/layout/PictureAccentList"/>
    <dgm:cxn modelId="{3320DFC5-8239-4769-97D4-D277FFA11E01}" type="presParOf" srcId="{88A98FDD-EE2B-41F8-8641-2576F603E1A7}" destId="{3EACA5FE-D3A6-4DD8-8797-C9F18F71D301}" srcOrd="0" destOrd="0" presId="urn:microsoft.com/office/officeart/2008/layout/PictureAccentList"/>
    <dgm:cxn modelId="{42D9D113-5B3D-4050-B9CA-EF3C2AE04A24}" type="presParOf" srcId="{89F39216-8E71-42C4-9CB4-37E67253B0B1}" destId="{8323AB49-F7DD-4811-9873-A89D1697FA46}" srcOrd="1" destOrd="0" presId="urn:microsoft.com/office/officeart/2008/layout/PictureAccentList"/>
    <dgm:cxn modelId="{3D926303-7806-4894-8EB5-3C896AFFAC38}" type="presParOf" srcId="{8323AB49-F7DD-4811-9873-A89D1697FA46}" destId="{7E17D1CD-B429-46DD-BB8B-A5F5BF693001}" srcOrd="0" destOrd="0" presId="urn:microsoft.com/office/officeart/2008/layout/PictureAccentList"/>
    <dgm:cxn modelId="{B1E0D4AA-6E00-42C1-9084-1CBCCEFEA489}" type="presParOf" srcId="{7E17D1CD-B429-46DD-BB8B-A5F5BF693001}" destId="{8ECCE88F-EC4F-4C7B-B8EF-577F98C3D030}" srcOrd="0" destOrd="0" presId="urn:microsoft.com/office/officeart/2008/layout/PictureAccentList"/>
    <dgm:cxn modelId="{8B6C6C60-B508-4029-B628-E798B789A18B}" type="presParOf" srcId="{7E17D1CD-B429-46DD-BB8B-A5F5BF693001}" destId="{3FAE4610-8FA9-4107-AA4D-FB1F1D7B7E2C}" srcOrd="1" destOrd="0" presId="urn:microsoft.com/office/officeart/2008/layout/PictureAccentList"/>
    <dgm:cxn modelId="{7146F080-B9BF-4E95-8EFE-D4EACB10A4EA}" type="presParOf" srcId="{8323AB49-F7DD-4811-9873-A89D1697FA46}" destId="{46A8C89C-925B-4F1E-9A2D-99BE0E4336D0}" srcOrd="1" destOrd="0" presId="urn:microsoft.com/office/officeart/2008/layout/PictureAccentList"/>
    <dgm:cxn modelId="{97A92F7C-2F62-4CDD-A60C-02A0E39C2175}" type="presParOf" srcId="{46A8C89C-925B-4F1E-9A2D-99BE0E4336D0}" destId="{F11FB7C5-A0D7-46DB-9BD6-EF74A3C53934}" srcOrd="0" destOrd="0" presId="urn:microsoft.com/office/officeart/2008/layout/PictureAccentList"/>
    <dgm:cxn modelId="{F2AEC11A-2C2C-4C99-B148-500953B7B8DB}" type="presParOf" srcId="{46A8C89C-925B-4F1E-9A2D-99BE0E4336D0}" destId="{C8E3F7E4-941C-4577-B7EA-E618A4277383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98E30E-C85A-430F-8DFB-48A4093C131D}">
      <dsp:nvSpPr>
        <dsp:cNvPr id="0" name=""/>
        <dsp:cNvSpPr/>
      </dsp:nvSpPr>
      <dsp:spPr>
        <a:xfrm>
          <a:off x="592462" y="711337"/>
          <a:ext cx="2345466" cy="4244700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10160" rIns="0" bIns="101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Старт учетных процедур по бюджетным и денежным обязатель-ствам</a:t>
          </a:r>
        </a:p>
      </dsp:txBody>
      <dsp:txXfrm>
        <a:off x="1178828" y="1348042"/>
        <a:ext cx="1143415" cy="2971290"/>
      </dsp:txXfrm>
    </dsp:sp>
    <dsp:sp modelId="{395A229A-032A-4025-88B7-D35BA06AED8F}">
      <dsp:nvSpPr>
        <dsp:cNvPr id="0" name=""/>
        <dsp:cNvSpPr/>
      </dsp:nvSpPr>
      <dsp:spPr>
        <a:xfrm>
          <a:off x="6095" y="2247320"/>
          <a:ext cx="1172733" cy="117273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000" kern="1200" dirty="0"/>
            <a:t>2017</a:t>
          </a:r>
        </a:p>
      </dsp:txBody>
      <dsp:txXfrm>
        <a:off x="177838" y="2419063"/>
        <a:ext cx="829247" cy="829247"/>
      </dsp:txXfrm>
    </dsp:sp>
    <dsp:sp modelId="{BC30737C-370E-4F18-81B7-CBA2E72DF1E2}">
      <dsp:nvSpPr>
        <dsp:cNvPr id="0" name=""/>
        <dsp:cNvSpPr/>
      </dsp:nvSpPr>
      <dsp:spPr>
        <a:xfrm>
          <a:off x="3670887" y="711337"/>
          <a:ext cx="2345466" cy="4244700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-1003952"/>
            <a:satOff val="12787"/>
            <a:lumOff val="1499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-1003952"/>
              <a:satOff val="12787"/>
              <a:lumOff val="149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10160" rIns="0" bIns="10160" numCol="1" spcCol="1270" anchor="ctr" anchorCtr="0">
          <a:noAutofit/>
        </a:bodyPr>
        <a:lstStyle/>
        <a:p>
          <a:pPr marL="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  <a:tabLst/>
          </a:pPr>
          <a:r>
            <a:rPr lang="ru-RU" sz="1600" kern="1200" dirty="0"/>
            <a:t> Уточнение целевой учетной модели,</a:t>
          </a:r>
        </a:p>
        <a:p>
          <a:pPr marL="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  <a:tabLst/>
          </a:pPr>
          <a:r>
            <a:rPr lang="ru-RU" sz="1600" kern="1200" dirty="0"/>
            <a:t> Подготов-ка проектов изменений в норматив-ные право-вые акты</a:t>
          </a:r>
        </a:p>
      </dsp:txBody>
      <dsp:txXfrm>
        <a:off x="4257254" y="1348042"/>
        <a:ext cx="1143415" cy="2971290"/>
      </dsp:txXfrm>
    </dsp:sp>
    <dsp:sp modelId="{0CA973B3-48EA-4BEF-8580-48AB9EFFF51A}">
      <dsp:nvSpPr>
        <dsp:cNvPr id="0" name=""/>
        <dsp:cNvSpPr/>
      </dsp:nvSpPr>
      <dsp:spPr>
        <a:xfrm>
          <a:off x="3084520" y="2247320"/>
          <a:ext cx="1172733" cy="1172733"/>
        </a:xfrm>
        <a:prstGeom prst="ellipse">
          <a:avLst/>
        </a:prstGeom>
        <a:solidFill>
          <a:schemeClr val="accent4">
            <a:hueOff val="-1500215"/>
            <a:satOff val="0"/>
            <a:lumOff val="54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000" kern="1200" dirty="0"/>
            <a:t>2018</a:t>
          </a:r>
        </a:p>
      </dsp:txBody>
      <dsp:txXfrm>
        <a:off x="3256263" y="2419063"/>
        <a:ext cx="829247" cy="829247"/>
      </dsp:txXfrm>
    </dsp:sp>
    <dsp:sp modelId="{8F36DD72-6DF1-4D72-8BBD-EAFCB8CD223D}">
      <dsp:nvSpPr>
        <dsp:cNvPr id="0" name=""/>
        <dsp:cNvSpPr/>
      </dsp:nvSpPr>
      <dsp:spPr>
        <a:xfrm>
          <a:off x="6749312" y="711337"/>
          <a:ext cx="2345466" cy="4244700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-2007904"/>
            <a:satOff val="25575"/>
            <a:lumOff val="2997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-2007904"/>
              <a:satOff val="25575"/>
              <a:lumOff val="299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10160" rIns="0" bIns="10160" numCol="1" spcCol="1270" anchor="ctr" anchorCtr="0">
          <a:noAutofit/>
        </a:bodyPr>
        <a:lstStyle/>
        <a:p>
          <a:pPr marL="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  <a:tabLst/>
          </a:pPr>
          <a:r>
            <a:rPr lang="ru-RU" sz="1600" kern="1200" dirty="0"/>
            <a:t> Внесение изменений в норматив-ные право-вые акты,</a:t>
          </a:r>
        </a:p>
        <a:p>
          <a:pPr marL="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  <a:tabLst/>
          </a:pPr>
          <a:r>
            <a:rPr lang="ru-RU" sz="1600" kern="1200" dirty="0"/>
            <a:t> Доработка ИС ФК</a:t>
          </a:r>
        </a:p>
      </dsp:txBody>
      <dsp:txXfrm>
        <a:off x="7335679" y="1348042"/>
        <a:ext cx="1143415" cy="2971290"/>
      </dsp:txXfrm>
    </dsp:sp>
    <dsp:sp modelId="{0D0F701D-C16B-4F5E-8C25-11748C6D0DBA}">
      <dsp:nvSpPr>
        <dsp:cNvPr id="0" name=""/>
        <dsp:cNvSpPr/>
      </dsp:nvSpPr>
      <dsp:spPr>
        <a:xfrm>
          <a:off x="6162945" y="2247320"/>
          <a:ext cx="1172733" cy="1172733"/>
        </a:xfrm>
        <a:prstGeom prst="ellipse">
          <a:avLst/>
        </a:prstGeom>
        <a:solidFill>
          <a:schemeClr val="accent4">
            <a:hueOff val="-3000431"/>
            <a:satOff val="0"/>
            <a:lumOff val="10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000" kern="1200" dirty="0"/>
            <a:t>2019</a:t>
          </a:r>
        </a:p>
      </dsp:txBody>
      <dsp:txXfrm>
        <a:off x="6334688" y="2419063"/>
        <a:ext cx="829247" cy="829247"/>
      </dsp:txXfrm>
    </dsp:sp>
    <dsp:sp modelId="{59703FFA-471C-4066-9062-79B50023F686}">
      <dsp:nvSpPr>
        <dsp:cNvPr id="0" name=""/>
        <dsp:cNvSpPr/>
      </dsp:nvSpPr>
      <dsp:spPr>
        <a:xfrm>
          <a:off x="9827737" y="711337"/>
          <a:ext cx="2345466" cy="4244700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-3011856"/>
            <a:satOff val="38362"/>
            <a:lumOff val="449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-3011856"/>
              <a:satOff val="38362"/>
              <a:lumOff val="44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0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 Ведение учета по уточненной целевой учетной модели</a:t>
          </a:r>
        </a:p>
      </dsp:txBody>
      <dsp:txXfrm>
        <a:off x="10414104" y="1348042"/>
        <a:ext cx="1143415" cy="2971290"/>
      </dsp:txXfrm>
    </dsp:sp>
    <dsp:sp modelId="{96EC3B32-5BC7-48C6-A44B-31DEF39EC433}">
      <dsp:nvSpPr>
        <dsp:cNvPr id="0" name=""/>
        <dsp:cNvSpPr/>
      </dsp:nvSpPr>
      <dsp:spPr>
        <a:xfrm>
          <a:off x="9241370" y="2247320"/>
          <a:ext cx="1172733" cy="1172733"/>
        </a:xfrm>
        <a:prstGeom prst="ellipse">
          <a:avLst/>
        </a:prstGeom>
        <a:solidFill>
          <a:schemeClr val="accent4">
            <a:hueOff val="-4500646"/>
            <a:satOff val="0"/>
            <a:lumOff val="1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000" kern="1200" dirty="0"/>
            <a:t>2020</a:t>
          </a:r>
        </a:p>
      </dsp:txBody>
      <dsp:txXfrm>
        <a:off x="9413113" y="2419063"/>
        <a:ext cx="829247" cy="8292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5C9C23-AEF6-443B-B1C6-9E937D61675A}">
      <dsp:nvSpPr>
        <dsp:cNvPr id="0" name=""/>
        <dsp:cNvSpPr/>
      </dsp:nvSpPr>
      <dsp:spPr>
        <a:xfrm>
          <a:off x="3515360" y="0"/>
          <a:ext cx="5273040" cy="1312168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latin typeface="Times New Roman" pitchFamily="18" charset="0"/>
              <a:ea typeface="+mn-ea"/>
              <a:cs typeface="Times New Roman" panose="02020603050405020304" pitchFamily="18" charset="0"/>
            </a:rPr>
            <a:t>Автоматизированная система Федерального казначейства</a:t>
          </a:r>
          <a:endParaRPr lang="ru-RU" sz="1800" kern="1200" dirty="0"/>
        </a:p>
      </dsp:txBody>
      <dsp:txXfrm>
        <a:off x="3515360" y="164021"/>
        <a:ext cx="4780977" cy="984126"/>
      </dsp:txXfrm>
    </dsp:sp>
    <dsp:sp modelId="{7431E4CB-0EA6-4928-8F52-7FC0A19860C4}">
      <dsp:nvSpPr>
        <dsp:cNvPr id="0" name=""/>
        <dsp:cNvSpPr/>
      </dsp:nvSpPr>
      <dsp:spPr>
        <a:xfrm>
          <a:off x="0" y="0"/>
          <a:ext cx="3515360" cy="1312168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2018</a:t>
          </a:r>
        </a:p>
      </dsp:txBody>
      <dsp:txXfrm>
        <a:off x="64055" y="64055"/>
        <a:ext cx="3387250" cy="1184058"/>
      </dsp:txXfrm>
    </dsp:sp>
    <dsp:sp modelId="{45B4CB84-13CD-4321-B0D5-C9D96D9CDF17}">
      <dsp:nvSpPr>
        <dsp:cNvPr id="0" name=""/>
        <dsp:cNvSpPr/>
      </dsp:nvSpPr>
      <dsp:spPr>
        <a:xfrm>
          <a:off x="3515360" y="1443384"/>
          <a:ext cx="5273040" cy="1312168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1450" lvl="1" indent="-171450" algn="l" defTabSz="800100" rtl="0" eaLnBrk="0" fontAlgn="base" hangingPunct="0">
            <a:lnSpc>
              <a:spcPct val="90000"/>
            </a:lnSpc>
            <a:spcBef>
              <a:spcPct val="0"/>
            </a:spcBef>
            <a:spcAft>
              <a:spcPct val="0"/>
            </a:spcAft>
            <a:buChar char="•"/>
          </a:pPr>
          <a:r>
            <a:rPr lang="ru-RU" sz="1800" kern="1200" dirty="0">
              <a:latin typeface="Times New Roman" pitchFamily="18" charset="0"/>
              <a:ea typeface="+mn-ea"/>
              <a:cs typeface="Times New Roman" panose="02020603050405020304" pitchFamily="18" charset="0"/>
            </a:rPr>
            <a:t>Автоматизированная система Федерального казначейства</a:t>
          </a:r>
        </a:p>
        <a:p>
          <a:pPr marL="171450" lvl="1" indent="-171450" algn="l" defTabSz="800100" rtl="0" eaLnBrk="0" fontAlgn="base" hangingPunct="0">
            <a:lnSpc>
              <a:spcPct val="90000"/>
            </a:lnSpc>
            <a:spcBef>
              <a:spcPct val="0"/>
            </a:spcBef>
            <a:spcAft>
              <a:spcPct val="0"/>
            </a:spcAft>
            <a:buChar char="•"/>
          </a:pPr>
          <a:endParaRPr lang="ru-RU" sz="1800" kern="1200" dirty="0">
            <a:solidFill>
              <a:prstClr val="black"/>
            </a:solidFill>
            <a:latin typeface="Times New Roman" pitchFamily="18" charset="0"/>
            <a:ea typeface="+mn-ea"/>
            <a:cs typeface="Times New Roman" panose="02020603050405020304" pitchFamily="18" charset="0"/>
          </a:endParaRPr>
        </a:p>
        <a:p>
          <a:pPr marL="171450" lvl="1" indent="-171450" algn="l" defTabSz="800100" rtl="0" eaLnBrk="0" fontAlgn="base" hangingPunct="0">
            <a:lnSpc>
              <a:spcPct val="90000"/>
            </a:lnSpc>
            <a:spcBef>
              <a:spcPct val="0"/>
            </a:spcBef>
            <a:spcAft>
              <a:spcPct val="0"/>
            </a:spcAft>
            <a:buChar char="•"/>
          </a:pPr>
          <a:r>
            <a:rPr lang="ru-RU" sz="1800" b="1" kern="1200" dirty="0">
              <a:solidFill>
                <a:srgbClr val="FF0000"/>
              </a:solidFill>
              <a:latin typeface="Times New Roman" pitchFamily="18" charset="0"/>
              <a:ea typeface="+mn-ea"/>
              <a:cs typeface="Times New Roman" panose="02020603050405020304" pitchFamily="18" charset="0"/>
            </a:rPr>
            <a:t>ПУиО ГИИС «Электронный бюджет»</a:t>
          </a:r>
        </a:p>
      </dsp:txBody>
      <dsp:txXfrm>
        <a:off x="3515360" y="1607405"/>
        <a:ext cx="4780977" cy="984126"/>
      </dsp:txXfrm>
    </dsp:sp>
    <dsp:sp modelId="{751C5AB7-FF82-4EC5-9F28-3972247E5DA1}">
      <dsp:nvSpPr>
        <dsp:cNvPr id="0" name=""/>
        <dsp:cNvSpPr/>
      </dsp:nvSpPr>
      <dsp:spPr>
        <a:xfrm>
          <a:off x="0" y="1443384"/>
          <a:ext cx="3515360" cy="1312168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2019</a:t>
          </a:r>
        </a:p>
      </dsp:txBody>
      <dsp:txXfrm>
        <a:off x="64055" y="1507439"/>
        <a:ext cx="3387250" cy="1184058"/>
      </dsp:txXfrm>
    </dsp:sp>
    <dsp:sp modelId="{D4863836-ECCC-40FA-AD91-319DAA2CB416}">
      <dsp:nvSpPr>
        <dsp:cNvPr id="0" name=""/>
        <dsp:cNvSpPr/>
      </dsp:nvSpPr>
      <dsp:spPr>
        <a:xfrm>
          <a:off x="3515360" y="2886769"/>
          <a:ext cx="5273040" cy="1312168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b="0" kern="120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anose="02020603050405020304" pitchFamily="18" charset="0"/>
            </a:rPr>
            <a:t>ПУиО ГИИС «Электронный бюджет»</a:t>
          </a:r>
          <a:endParaRPr lang="ru-RU" sz="1800" b="0" kern="1200" dirty="0">
            <a:solidFill>
              <a:schemeClr val="tx1"/>
            </a:solidFill>
          </a:endParaRPr>
        </a:p>
      </dsp:txBody>
      <dsp:txXfrm>
        <a:off x="3515360" y="3050790"/>
        <a:ext cx="4780977" cy="984126"/>
      </dsp:txXfrm>
    </dsp:sp>
    <dsp:sp modelId="{6AA391C8-A762-49B2-88B2-502138B028A8}">
      <dsp:nvSpPr>
        <dsp:cNvPr id="0" name=""/>
        <dsp:cNvSpPr/>
      </dsp:nvSpPr>
      <dsp:spPr>
        <a:xfrm>
          <a:off x="0" y="2886769"/>
          <a:ext cx="3515360" cy="1312168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20ХХ</a:t>
          </a:r>
        </a:p>
      </dsp:txBody>
      <dsp:txXfrm>
        <a:off x="64055" y="2950824"/>
        <a:ext cx="3387250" cy="11840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B4CB84-13CD-4321-B0D5-C9D96D9CDF17}">
      <dsp:nvSpPr>
        <dsp:cNvPr id="0" name=""/>
        <dsp:cNvSpPr/>
      </dsp:nvSpPr>
      <dsp:spPr>
        <a:xfrm>
          <a:off x="3844812" y="0"/>
          <a:ext cx="5767219" cy="13144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1450" lvl="1" indent="-171450" algn="l" defTabSz="800100" rtl="0" eaLnBrk="0" fontAlgn="base" hangingPunct="0">
            <a:lnSpc>
              <a:spcPct val="90000"/>
            </a:lnSpc>
            <a:spcBef>
              <a:spcPct val="0"/>
            </a:spcBef>
            <a:spcAft>
              <a:spcPct val="0"/>
            </a:spcAft>
            <a:buChar char="•"/>
          </a:pPr>
          <a:r>
            <a:rPr lang="ru-RU" sz="1800" b="1" kern="120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anose="02020603050405020304" pitchFamily="18" charset="0"/>
            </a:rPr>
            <a:t>ПУиО ГИИС «Электронный бюджет»</a:t>
          </a:r>
          <a:endParaRPr lang="ru-RU" sz="2300" kern="1200" dirty="0">
            <a:solidFill>
              <a:prstClr val="black"/>
            </a:solidFill>
            <a:latin typeface="Times New Roman" pitchFamily="18" charset="0"/>
            <a:ea typeface="+mn-ea"/>
            <a:cs typeface="Times New Roman" panose="02020603050405020304" pitchFamily="18" charset="0"/>
          </a:endParaRPr>
        </a:p>
      </dsp:txBody>
      <dsp:txXfrm>
        <a:off x="3844812" y="164306"/>
        <a:ext cx="5274300" cy="985838"/>
      </dsp:txXfrm>
    </dsp:sp>
    <dsp:sp modelId="{751C5AB7-FF82-4EC5-9F28-3972247E5DA1}">
      <dsp:nvSpPr>
        <dsp:cNvPr id="0" name=""/>
        <dsp:cNvSpPr/>
      </dsp:nvSpPr>
      <dsp:spPr>
        <a:xfrm>
          <a:off x="0" y="0"/>
          <a:ext cx="3844812" cy="1314450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2019</a:t>
          </a:r>
        </a:p>
      </dsp:txBody>
      <dsp:txXfrm>
        <a:off x="64166" y="64166"/>
        <a:ext cx="3716480" cy="11861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ACA5FE-D3A6-4DD8-8797-C9F18F71D301}">
      <dsp:nvSpPr>
        <dsp:cNvPr id="0" name=""/>
        <dsp:cNvSpPr/>
      </dsp:nvSpPr>
      <dsp:spPr>
        <a:xfrm>
          <a:off x="5525" y="1180970"/>
          <a:ext cx="11025248" cy="819292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rgbClr val="B9C8FF"/>
            </a:gs>
            <a:gs pos="100000">
              <a:srgbClr val="D9E6FF"/>
            </a:gs>
          </a:gsLst>
          <a:lin ang="2700000" scaled="1"/>
          <a:tileRect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800" kern="12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rPr>
            <a:t>Ведение казначейского учета и составления бюджетной отчетности по операциям со средствами неучастников бюджетного процесса при казначейском сопровождении целевых средств, учитываемым на лицевых счетах с кодом 71, открытых в ТОФК: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521" y="1204966"/>
        <a:ext cx="10977256" cy="771300"/>
      </dsp:txXfrm>
    </dsp:sp>
    <dsp:sp modelId="{8ECCE88F-EC4F-4C7B-B8EF-577F98C3D030}">
      <dsp:nvSpPr>
        <dsp:cNvPr id="0" name=""/>
        <dsp:cNvSpPr/>
      </dsp:nvSpPr>
      <dsp:spPr>
        <a:xfrm>
          <a:off x="619403" y="2239569"/>
          <a:ext cx="900797" cy="594179"/>
        </a:xfrm>
        <a:prstGeom prst="roundRect">
          <a:avLst>
            <a:gd name="adj" fmla="val 16670"/>
          </a:avLst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FAE4610-8FA9-4107-AA4D-FB1F1D7B7E2C}">
      <dsp:nvSpPr>
        <dsp:cNvPr id="0" name=""/>
        <dsp:cNvSpPr/>
      </dsp:nvSpPr>
      <dsp:spPr>
        <a:xfrm>
          <a:off x="544286" y="2186837"/>
          <a:ext cx="10435210" cy="718591"/>
        </a:xfrm>
        <a:prstGeom prst="roundRect">
          <a:avLst>
            <a:gd name="adj" fmla="val 16670"/>
          </a:avLst>
        </a:prstGeom>
        <a:gradFill rotWithShape="0">
          <a:gsLst>
            <a:gs pos="0">
              <a:srgbClr val="B9C8FF"/>
            </a:gs>
            <a:gs pos="100000">
              <a:srgbClr val="B9C8FF"/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altLang="ru-RU" sz="1800" kern="12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rPr>
            <a:t>Ведение лицевых счетов с кодом 71 осуществляется центрами специализации, взаимодействие в подразделениями Банка России по открытию банковских счетов и проведению платежей – расчетными центрами</a:t>
          </a:r>
          <a:endParaRPr lang="ru-RU" sz="1800" kern="1200" dirty="0"/>
        </a:p>
      </dsp:txBody>
      <dsp:txXfrm>
        <a:off x="579371" y="2221922"/>
        <a:ext cx="10365040" cy="648421"/>
      </dsp:txXfrm>
    </dsp:sp>
    <dsp:sp modelId="{F11FB7C5-A0D7-46DB-9BD6-EF74A3C53934}">
      <dsp:nvSpPr>
        <dsp:cNvPr id="0" name=""/>
        <dsp:cNvSpPr/>
      </dsp:nvSpPr>
      <dsp:spPr>
        <a:xfrm>
          <a:off x="614887" y="3076443"/>
          <a:ext cx="911856" cy="594799"/>
        </a:xfrm>
        <a:prstGeom prst="roundRect">
          <a:avLst>
            <a:gd name="adj" fmla="val 16670"/>
          </a:avLst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8E3F7E4-941C-4577-B7EA-E618A4277383}">
      <dsp:nvSpPr>
        <dsp:cNvPr id="0" name=""/>
        <dsp:cNvSpPr/>
      </dsp:nvSpPr>
      <dsp:spPr>
        <a:xfrm>
          <a:off x="546312" y="3023495"/>
          <a:ext cx="10433183" cy="719644"/>
        </a:xfrm>
        <a:prstGeom prst="roundRect">
          <a:avLst>
            <a:gd name="adj" fmla="val 16670"/>
          </a:avLst>
        </a:prstGeom>
        <a:gradFill rotWithShape="0">
          <a:gsLst>
            <a:gs pos="0">
              <a:srgbClr val="B9C8FF"/>
            </a:gs>
            <a:gs pos="100000">
              <a:srgbClr val="B9C8FF"/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altLang="ru-RU" sz="1800" kern="12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rPr>
            <a:t>Централизованное ведение казначейского учета и составления бюджетной отчетности осуществляется МОУ ФК (письмо Федерального казначейства от 28.12.2018 № </a:t>
          </a:r>
          <a:r>
            <a:rPr lang="ru-RU" sz="1800" kern="12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rPr>
            <a:t>07-04-05/02-28648</a:t>
          </a:r>
          <a:r>
            <a:rPr lang="ru-RU" altLang="ru-RU" sz="1800" kern="12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rPr>
            <a:t>)</a:t>
          </a:r>
          <a:endParaRPr lang="ru-RU" sz="1800" kern="1200" dirty="0">
            <a:solidFill>
              <a:prstClr val="black"/>
            </a:solidFill>
            <a:latin typeface="Times New Roman" pitchFamily="18" charset="0"/>
            <a:cs typeface="Times New Roman" panose="02020603050405020304" pitchFamily="18" charset="0"/>
          </a:endParaRPr>
        </a:p>
      </dsp:txBody>
      <dsp:txXfrm>
        <a:off x="581448" y="3058631"/>
        <a:ext cx="10362911" cy="6493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B4CB84-13CD-4321-B0D5-C9D96D9CDF17}">
      <dsp:nvSpPr>
        <dsp:cNvPr id="0" name=""/>
        <dsp:cNvSpPr/>
      </dsp:nvSpPr>
      <dsp:spPr>
        <a:xfrm>
          <a:off x="3844812" y="0"/>
          <a:ext cx="5767219" cy="13144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1450" lvl="1" indent="-171450" algn="l" defTabSz="800100" rtl="0" eaLnBrk="0" fontAlgn="base" hangingPunct="0">
            <a:lnSpc>
              <a:spcPct val="90000"/>
            </a:lnSpc>
            <a:spcBef>
              <a:spcPct val="0"/>
            </a:spcBef>
            <a:spcAft>
              <a:spcPct val="0"/>
            </a:spcAft>
            <a:buChar char="•"/>
          </a:pPr>
          <a:r>
            <a:rPr lang="ru-RU" sz="1800" b="1" kern="120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anose="02020603050405020304" pitchFamily="18" charset="0"/>
            </a:rPr>
            <a:t>ПУиО ГИИС «Электронный бюджет»</a:t>
          </a:r>
          <a:endParaRPr lang="ru-RU" sz="2300" kern="1200" dirty="0">
            <a:solidFill>
              <a:prstClr val="black"/>
            </a:solidFill>
            <a:latin typeface="Times New Roman" pitchFamily="18" charset="0"/>
            <a:ea typeface="+mn-ea"/>
            <a:cs typeface="Times New Roman" panose="02020603050405020304" pitchFamily="18" charset="0"/>
          </a:endParaRPr>
        </a:p>
      </dsp:txBody>
      <dsp:txXfrm>
        <a:off x="3844812" y="164306"/>
        <a:ext cx="5274300" cy="985838"/>
      </dsp:txXfrm>
    </dsp:sp>
    <dsp:sp modelId="{751C5AB7-FF82-4EC5-9F28-3972247E5DA1}">
      <dsp:nvSpPr>
        <dsp:cNvPr id="0" name=""/>
        <dsp:cNvSpPr/>
      </dsp:nvSpPr>
      <dsp:spPr>
        <a:xfrm>
          <a:off x="0" y="0"/>
          <a:ext cx="3844812" cy="1314450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2019</a:t>
          </a:r>
        </a:p>
      </dsp:txBody>
      <dsp:txXfrm>
        <a:off x="64166" y="64166"/>
        <a:ext cx="3716480" cy="118611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ACA5FE-D3A6-4DD8-8797-C9F18F71D301}">
      <dsp:nvSpPr>
        <dsp:cNvPr id="0" name=""/>
        <dsp:cNvSpPr/>
      </dsp:nvSpPr>
      <dsp:spPr>
        <a:xfrm>
          <a:off x="5525" y="1599825"/>
          <a:ext cx="11025248" cy="819292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rgbClr val="B9C8FF"/>
            </a:gs>
            <a:gs pos="100000">
              <a:srgbClr val="D9E6FF"/>
            </a:gs>
          </a:gsLst>
          <a:lin ang="2700000" scaled="1"/>
          <a:tileRect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800" kern="12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rPr>
            <a:t>Ведение бюджетного учета по операциям с открытыми бюджетными данными главных распорядителей, распорядителей средств федерального бюджета и главных администраторов источников финансирования дефицита федерального бюджета, учитываемым на лицевых счетах с кодами 01, 06 и 07: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521" y="1623821"/>
        <a:ext cx="10977256" cy="771300"/>
      </dsp:txXfrm>
    </dsp:sp>
    <dsp:sp modelId="{8ECCE88F-EC4F-4C7B-B8EF-577F98C3D030}">
      <dsp:nvSpPr>
        <dsp:cNvPr id="0" name=""/>
        <dsp:cNvSpPr/>
      </dsp:nvSpPr>
      <dsp:spPr>
        <a:xfrm>
          <a:off x="619403" y="2658424"/>
          <a:ext cx="900797" cy="594179"/>
        </a:xfrm>
        <a:prstGeom prst="roundRect">
          <a:avLst>
            <a:gd name="adj" fmla="val 16670"/>
          </a:avLst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FAE4610-8FA9-4107-AA4D-FB1F1D7B7E2C}">
      <dsp:nvSpPr>
        <dsp:cNvPr id="0" name=""/>
        <dsp:cNvSpPr/>
      </dsp:nvSpPr>
      <dsp:spPr>
        <a:xfrm>
          <a:off x="544286" y="2605693"/>
          <a:ext cx="10435210" cy="718591"/>
        </a:xfrm>
        <a:prstGeom prst="roundRect">
          <a:avLst>
            <a:gd name="adj" fmla="val 16670"/>
          </a:avLst>
        </a:prstGeom>
        <a:gradFill rotWithShape="0">
          <a:gsLst>
            <a:gs pos="0">
              <a:srgbClr val="B9C8FF"/>
            </a:gs>
            <a:gs pos="100000">
              <a:srgbClr val="B9C8FF"/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altLang="ru-RU" sz="1800" kern="1200" dirty="0">
              <a:latin typeface="Times New Roman" pitchFamily="18" charset="0"/>
              <a:cs typeface="Times New Roman" pitchFamily="18" charset="0"/>
            </a:rPr>
            <a:t>Проведение тестирования будет инициировано Управлением развития информационных систем Федерального казначейства по мере технической готовности </a:t>
          </a:r>
          <a:r>
            <a:rPr lang="ru-RU" sz="1800" b="0" kern="120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anose="02020603050405020304" pitchFamily="18" charset="0"/>
            </a:rPr>
            <a:t>ГИИС «Электронный бюджет»</a:t>
          </a:r>
          <a:endParaRPr lang="ru-RU" sz="1800" b="0" kern="1200" dirty="0"/>
        </a:p>
      </dsp:txBody>
      <dsp:txXfrm>
        <a:off x="579371" y="2640778"/>
        <a:ext cx="10365040" cy="64842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B4CB84-13CD-4321-B0D5-C9D96D9CDF17}">
      <dsp:nvSpPr>
        <dsp:cNvPr id="0" name=""/>
        <dsp:cNvSpPr/>
      </dsp:nvSpPr>
      <dsp:spPr>
        <a:xfrm>
          <a:off x="3844812" y="0"/>
          <a:ext cx="5767219" cy="1314450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1450" lvl="1" indent="-171450" algn="l" defTabSz="800100" rtl="0" eaLnBrk="0" fontAlgn="base" hangingPunct="0">
            <a:lnSpc>
              <a:spcPct val="90000"/>
            </a:lnSpc>
            <a:spcBef>
              <a:spcPct val="0"/>
            </a:spcBef>
            <a:spcAft>
              <a:spcPct val="0"/>
            </a:spcAft>
            <a:buChar char="•"/>
          </a:pPr>
          <a:r>
            <a:rPr lang="ru-RU" sz="1800" b="1" kern="120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anose="02020603050405020304" pitchFamily="18" charset="0"/>
            </a:rPr>
            <a:t>ПУиО ГИИС «Электронный бюджет»</a:t>
          </a:r>
          <a:endParaRPr lang="ru-RU" sz="2300" kern="1200" dirty="0">
            <a:solidFill>
              <a:prstClr val="black"/>
            </a:solidFill>
            <a:latin typeface="Times New Roman" pitchFamily="18" charset="0"/>
            <a:ea typeface="+mn-ea"/>
            <a:cs typeface="Times New Roman" panose="02020603050405020304" pitchFamily="18" charset="0"/>
          </a:endParaRPr>
        </a:p>
      </dsp:txBody>
      <dsp:txXfrm>
        <a:off x="3844812" y="164306"/>
        <a:ext cx="5274300" cy="985838"/>
      </dsp:txXfrm>
    </dsp:sp>
    <dsp:sp modelId="{751C5AB7-FF82-4EC5-9F28-3972247E5DA1}">
      <dsp:nvSpPr>
        <dsp:cNvPr id="0" name=""/>
        <dsp:cNvSpPr/>
      </dsp:nvSpPr>
      <dsp:spPr>
        <a:xfrm>
          <a:off x="0" y="0"/>
          <a:ext cx="3844812" cy="1314450"/>
        </a:xfrm>
        <a:prstGeom prst="roundRect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2019</a:t>
          </a:r>
        </a:p>
      </dsp:txBody>
      <dsp:txXfrm>
        <a:off x="64166" y="64166"/>
        <a:ext cx="3716480" cy="118611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ACA5FE-D3A6-4DD8-8797-C9F18F71D301}">
      <dsp:nvSpPr>
        <dsp:cNvPr id="0" name=""/>
        <dsp:cNvSpPr/>
      </dsp:nvSpPr>
      <dsp:spPr>
        <a:xfrm>
          <a:off x="5525" y="1180970"/>
          <a:ext cx="11025248" cy="819292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rgbClr val="B9C8FF"/>
            </a:gs>
            <a:gs pos="100000">
              <a:srgbClr val="D9E6FF"/>
            </a:gs>
          </a:gsLst>
          <a:lin ang="2700000" scaled="1"/>
          <a:tileRect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kern="1200" dirty="0">
              <a:latin typeface="Times New Roman" pitchFamily="18" charset="0"/>
              <a:cs typeface="Times New Roman" pitchFamily="18" charset="0"/>
            </a:rPr>
            <a:t>В целях минимизации проблемных вопросов и ситуаций по результатам проверок деятельности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kern="1200" dirty="0">
              <a:latin typeface="Times New Roman" pitchFamily="18" charset="0"/>
              <a:cs typeface="Times New Roman" pitchFamily="18" charset="0"/>
            </a:rPr>
            <a:t>ТОФК рекомендуется: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521" y="1204966"/>
        <a:ext cx="10977256" cy="771300"/>
      </dsp:txXfrm>
    </dsp:sp>
    <dsp:sp modelId="{8ECCE88F-EC4F-4C7B-B8EF-577F98C3D030}">
      <dsp:nvSpPr>
        <dsp:cNvPr id="0" name=""/>
        <dsp:cNvSpPr/>
      </dsp:nvSpPr>
      <dsp:spPr>
        <a:xfrm>
          <a:off x="619403" y="2239569"/>
          <a:ext cx="900797" cy="594179"/>
        </a:xfrm>
        <a:prstGeom prst="roundRect">
          <a:avLst>
            <a:gd name="adj" fmla="val 16670"/>
          </a:avLst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FAE4610-8FA9-4107-AA4D-FB1F1D7B7E2C}">
      <dsp:nvSpPr>
        <dsp:cNvPr id="0" name=""/>
        <dsp:cNvSpPr/>
      </dsp:nvSpPr>
      <dsp:spPr>
        <a:xfrm>
          <a:off x="544286" y="2186837"/>
          <a:ext cx="10435210" cy="718591"/>
        </a:xfrm>
        <a:prstGeom prst="roundRect">
          <a:avLst>
            <a:gd name="adj" fmla="val 16670"/>
          </a:avLst>
        </a:prstGeom>
        <a:gradFill rotWithShape="0">
          <a:gsLst>
            <a:gs pos="0">
              <a:srgbClr val="B9C8FF"/>
            </a:gs>
            <a:gs pos="100000">
              <a:srgbClr val="B9C8FF"/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altLang="ru-RU" sz="1800" kern="1200" dirty="0">
              <a:latin typeface="Times New Roman" pitchFamily="18" charset="0"/>
              <a:cs typeface="Times New Roman" pitchFamily="18" charset="0"/>
            </a:rPr>
            <a:t>Проверка процедур ведения учета и составления отчетности на соответствие требованиям технологических регламентов;</a:t>
          </a:r>
          <a:endParaRPr lang="ru-RU" sz="1800" kern="1200" dirty="0"/>
        </a:p>
      </dsp:txBody>
      <dsp:txXfrm>
        <a:off x="579371" y="2221922"/>
        <a:ext cx="10365040" cy="648421"/>
      </dsp:txXfrm>
    </dsp:sp>
    <dsp:sp modelId="{F11FB7C5-A0D7-46DB-9BD6-EF74A3C53934}">
      <dsp:nvSpPr>
        <dsp:cNvPr id="0" name=""/>
        <dsp:cNvSpPr/>
      </dsp:nvSpPr>
      <dsp:spPr>
        <a:xfrm>
          <a:off x="614887" y="3076443"/>
          <a:ext cx="911856" cy="594799"/>
        </a:xfrm>
        <a:prstGeom prst="roundRect">
          <a:avLst>
            <a:gd name="adj" fmla="val 16670"/>
          </a:avLst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8E3F7E4-941C-4577-B7EA-E618A4277383}">
      <dsp:nvSpPr>
        <dsp:cNvPr id="0" name=""/>
        <dsp:cNvSpPr/>
      </dsp:nvSpPr>
      <dsp:spPr>
        <a:xfrm>
          <a:off x="546312" y="3023495"/>
          <a:ext cx="10433183" cy="719644"/>
        </a:xfrm>
        <a:prstGeom prst="roundRect">
          <a:avLst>
            <a:gd name="adj" fmla="val 16670"/>
          </a:avLst>
        </a:prstGeom>
        <a:gradFill rotWithShape="0">
          <a:gsLst>
            <a:gs pos="0">
              <a:srgbClr val="FBA6C1"/>
            </a:gs>
            <a:gs pos="100000">
              <a:srgbClr val="FFC3D5"/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Направление замечаний и предложений в технологические регламенты в целях обеспечения их соответствия реальным процедурам.</a:t>
          </a:r>
          <a:endParaRPr lang="ru-RU" sz="1800" kern="1200" dirty="0"/>
        </a:p>
      </dsp:txBody>
      <dsp:txXfrm>
        <a:off x="581448" y="3058631"/>
        <a:ext cx="10362911" cy="6493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4BA734B-FAC0-46BC-80F9-E7661BB2AE94}" type="datetimeFigureOut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fld id="{554C9139-BBC6-40C5-8B20-57C3C61EC0A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43465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8E6D0C69-D162-4FE9-A3D6-099E8C56B979}" type="datetimeFigureOut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99EEF8CD-677E-43FF-B347-82C2A683339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3058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8B31EDCE-2FC2-48DE-93F5-78BFC5B3C2AF}" type="slidenum">
              <a:rPr lang="ru-RU" altLang="ru-RU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ru-RU" alt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1CDE3-1C5D-40EF-AD86-C59F4683A3D6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62CD4-50CF-4FA6-9880-CB3F7C85A95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70120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12183-51FE-439D-B91E-ECBD2255602C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F96AE-F8BB-4775-95CA-27F4B3FFC4C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14842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3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13D49-6AB2-485E-BEA4-C34C57B14294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46FBB-1DF7-4425-8755-130DE1F91D7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61288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F835-BFC8-4307-92E6-88EB9CDBE1E0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77A2B-B5F5-4D1F-81EE-06AA310F59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46708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2" y="170974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2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3BFC9-316D-467B-8121-63D561FCB120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32C0B-7F0C-4EA8-A076-81CFDBF59A6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90079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287E6-7B32-48DC-9D47-9605317F7543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48A65-7172-42D8-8BEC-B21203F1606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13935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365129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90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44277-4CAA-4B89-91B7-96B4D172FEA2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7F516-DE25-4482-9630-51C07F8855E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52641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BD743-B275-44AB-9B9F-DC1D980EFAC2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1F45E-3B07-49CB-A49B-4D41253E9C5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37119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C0475-3DAF-4EBE-BC8A-E581441FF059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09804-0D71-4FFC-85D2-1A66C865A54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66379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1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304CA-AB70-4235-95FD-AC7AB9C88504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63444-F408-4219-A8C6-EC084C221C8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84689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1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E2492-9777-4C55-B0DD-31C25B8337C5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6CA09-3E68-45BB-A868-494378437C9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82299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1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1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E9F068-213D-4D46-A08A-69D1CDF584ED}" type="datetime1">
              <a:rPr lang="ru-RU"/>
              <a:pPr>
                <a:defRPr/>
              </a:pPr>
              <a:t>22.01.2019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BBB73D42-0058-495A-8DC5-9A0071C3158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238126" y="2509214"/>
            <a:ext cx="11715750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600" b="1" dirty="0">
                <a:latin typeface="Times New Roman" pitchFamily="18" charset="0"/>
                <a:cs typeface="Times New Roman" pitchFamily="18" charset="0"/>
              </a:rPr>
              <a:t>Особенности ведения бюджетного и казначейского учета</a:t>
            </a:r>
          </a:p>
          <a:p>
            <a:pPr algn="ctr"/>
            <a:r>
              <a:rPr lang="ru-RU" altLang="ru-RU" sz="2600" b="1" dirty="0">
                <a:latin typeface="Times New Roman" pitchFamily="18" charset="0"/>
                <a:cs typeface="Times New Roman" pitchFamily="18" charset="0"/>
              </a:rPr>
              <a:t>и составления бюджетной отчетности</a:t>
            </a:r>
          </a:p>
          <a:p>
            <a:pPr algn="ctr"/>
            <a:r>
              <a:rPr lang="ru-RU" altLang="ru-RU" sz="2600" b="1" dirty="0">
                <a:latin typeface="Times New Roman" pitchFamily="18" charset="0"/>
                <a:cs typeface="Times New Roman" pitchFamily="18" charset="0"/>
              </a:rPr>
              <a:t>территориальными органами Федерального казначейства</a:t>
            </a:r>
          </a:p>
          <a:p>
            <a:pPr algn="ctr"/>
            <a:r>
              <a:rPr lang="ru-RU" altLang="ru-RU" sz="2600" b="1" dirty="0">
                <a:latin typeface="Times New Roman" pitchFamily="18" charset="0"/>
                <a:cs typeface="Times New Roman" pitchFamily="18" charset="0"/>
              </a:rPr>
              <a:t>в 2019 году</a:t>
            </a:r>
          </a:p>
        </p:txBody>
      </p:sp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5603873" y="4891088"/>
            <a:ext cx="6588126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i="1" dirty="0">
                <a:latin typeface="Times New Roman" pitchFamily="18" charset="0"/>
                <a:cs typeface="Times New Roman" pitchFamily="18" charset="0"/>
              </a:rPr>
              <a:t>Васильев Евгений Николаевич</a:t>
            </a:r>
          </a:p>
          <a:p>
            <a:pPr algn="ctr"/>
            <a:endParaRPr lang="ru-RU" altLang="ru-RU" sz="1600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600" i="1" dirty="0">
                <a:latin typeface="Times New Roman" pitchFamily="18" charset="0"/>
                <a:cs typeface="Times New Roman" pitchFamily="18" charset="0"/>
              </a:rPr>
              <a:t>заместитель начальника</a:t>
            </a:r>
          </a:p>
          <a:p>
            <a:pPr algn="ctr"/>
            <a:r>
              <a:rPr lang="ru-RU" altLang="ru-RU" sz="1600" i="1" dirty="0">
                <a:latin typeface="Times New Roman" pitchFamily="18" charset="0"/>
                <a:cs typeface="Times New Roman" pitchFamily="18" charset="0"/>
              </a:rPr>
              <a:t>Управления бюджетного учета и отчетности</a:t>
            </a:r>
          </a:p>
          <a:p>
            <a:pPr algn="ctr"/>
            <a:r>
              <a:rPr lang="ru-RU" altLang="ru-RU" sz="1600" i="1" dirty="0">
                <a:latin typeface="Times New Roman" pitchFamily="18" charset="0"/>
                <a:cs typeface="Times New Roman" pitchFamily="18" charset="0"/>
              </a:rPr>
              <a:t> Федерального казначейства</a:t>
            </a:r>
          </a:p>
          <a:p>
            <a:pPr algn="ctr"/>
            <a:endParaRPr lang="ru-RU" altLang="ru-RU" sz="1600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600" i="1" dirty="0">
                <a:latin typeface="Times New Roman" pitchFamily="18" charset="0"/>
                <a:cs typeface="Times New Roman" pitchFamily="18" charset="0"/>
              </a:rPr>
              <a:t>Январь 2019 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10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2019 году</a:t>
            </a:r>
          </a:p>
        </p:txBody>
      </p:sp>
      <p:sp>
        <p:nvSpPr>
          <p:cNvPr id="5" name="AutoShape 35"/>
          <p:cNvSpPr>
            <a:spLocks noChangeArrowheads="1"/>
          </p:cNvSpPr>
          <p:nvPr/>
        </p:nvSpPr>
        <p:spPr bwMode="auto">
          <a:xfrm>
            <a:off x="2888454" y="3025867"/>
            <a:ext cx="6415089" cy="72698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7. Составление и представление ТОФК Отчетов (ф. 0503129)</a:t>
            </a:r>
          </a:p>
        </p:txBody>
      </p:sp>
      <p:sp>
        <p:nvSpPr>
          <p:cNvPr id="6" name="Стрелка вправо 5"/>
          <p:cNvSpPr>
            <a:spLocks noChangeArrowheads="1"/>
          </p:cNvSpPr>
          <p:nvPr/>
        </p:nvSpPr>
        <p:spPr bwMode="auto">
          <a:xfrm rot="5400000">
            <a:off x="3815405" y="3769193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916238" y="4526203"/>
            <a:ext cx="3995090" cy="80779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Приказ Минфина России от 28.12.2010 № 191н</a:t>
            </a:r>
          </a:p>
        </p:txBody>
      </p:sp>
      <p:pic>
        <p:nvPicPr>
          <p:cNvPr id="13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115" y="4267180"/>
            <a:ext cx="818170" cy="61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7040814" y="4535725"/>
            <a:ext cx="3996000" cy="80726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Приказ Федерального казначейства от 04.12.2015 № 339 </a:t>
            </a:r>
          </a:p>
        </p:txBody>
      </p:sp>
      <p:sp>
        <p:nvSpPr>
          <p:cNvPr id="9" name="Стрелка вправо 8"/>
          <p:cNvSpPr>
            <a:spLocks noChangeArrowheads="1"/>
          </p:cNvSpPr>
          <p:nvPr/>
        </p:nvSpPr>
        <p:spPr bwMode="auto">
          <a:xfrm rot="5400000">
            <a:off x="7923282" y="3786183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7730" y="4228282"/>
            <a:ext cx="818170" cy="61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2705101" y="1365295"/>
            <a:ext cx="6781801" cy="81593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Письмо Федерального казначейства </a:t>
            </a:r>
          </a:p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от 26.12.2018 № 07-04-05/02-28349</a:t>
            </a:r>
          </a:p>
        </p:txBody>
      </p:sp>
      <p:sp>
        <p:nvSpPr>
          <p:cNvPr id="12" name="Стрелка вправо 11"/>
          <p:cNvSpPr>
            <a:spLocks noChangeArrowheads="1"/>
          </p:cNvSpPr>
          <p:nvPr/>
        </p:nvSpPr>
        <p:spPr bwMode="auto">
          <a:xfrm rot="5400000">
            <a:off x="5833517" y="224416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761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6486525" y="2675664"/>
            <a:ext cx="4991100" cy="3706086"/>
          </a:xfrm>
          <a:prstGeom prst="roundRect">
            <a:avLst/>
          </a:prstGeom>
          <a:noFill/>
          <a:ln w="44450">
            <a:solidFill>
              <a:schemeClr val="bg1">
                <a:lumMod val="50000"/>
              </a:schemeClr>
            </a:solidFill>
            <a:prstDash val="dash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11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5" name="AutoShape 35"/>
          <p:cNvSpPr>
            <a:spLocks noChangeArrowheads="1"/>
          </p:cNvSpPr>
          <p:nvPr/>
        </p:nvSpPr>
        <p:spPr bwMode="auto">
          <a:xfrm>
            <a:off x="2085976" y="1181903"/>
            <a:ext cx="8020050" cy="74214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Ведение ТОФК учета бюджетных и денежных обязательств получателей средств федерального бюджета в 2020 году</a:t>
            </a:r>
          </a:p>
        </p:txBody>
      </p:sp>
      <p:sp>
        <p:nvSpPr>
          <p:cNvPr id="9" name="Стрелка вправо 8"/>
          <p:cNvSpPr>
            <a:spLocks noChangeArrowheads="1"/>
          </p:cNvSpPr>
          <p:nvPr/>
        </p:nvSpPr>
        <p:spPr bwMode="auto">
          <a:xfrm rot="5400000">
            <a:off x="2737890" y="198390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857250" y="2822620"/>
            <a:ext cx="2114551" cy="124455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Внесение изменений в приказ Минфина России от 30.12.2015 № 221н </a:t>
            </a: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auto">
          <a:xfrm>
            <a:off x="3095626" y="2789283"/>
            <a:ext cx="2152649" cy="1277893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Внесение изменений в приказ Федерального казначейства от 17.10.2016 № 21н</a:t>
            </a:r>
          </a:p>
        </p:txBody>
      </p:sp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6856972" y="4214782"/>
            <a:ext cx="2152233" cy="127789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Внесение изменений в приказ Минфина России от 28.12.2010 № 191н</a:t>
            </a:r>
          </a:p>
        </p:txBody>
      </p:sp>
      <p:sp>
        <p:nvSpPr>
          <p:cNvPr id="15" name="AutoShape 35"/>
          <p:cNvSpPr>
            <a:spLocks noChangeArrowheads="1"/>
          </p:cNvSpPr>
          <p:nvPr/>
        </p:nvSpPr>
        <p:spPr bwMode="auto">
          <a:xfrm>
            <a:off x="857250" y="4224308"/>
            <a:ext cx="2114551" cy="131123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Внесение изменений в приказ Минфина России от 30.09.2008 № 104н</a:t>
            </a: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9137015" y="4214782"/>
            <a:ext cx="2038350" cy="127789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Внесение изменений в приказ Федерального казначейства от 04.12.2015 №</a:t>
            </a:r>
            <a:r>
              <a:rPr lang="en-US" altLang="ru-RU" sz="1600" dirty="0">
                <a:latin typeface="Times New Roman" pitchFamily="18" charset="0"/>
                <a:cs typeface="Times New Roman" pitchFamily="18" charset="0"/>
              </a:rPr>
              <a:t> 339</a:t>
            </a:r>
            <a:endParaRPr lang="ru-RU" alt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6856972" y="2803573"/>
            <a:ext cx="4318393" cy="131123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Внесение изменений в порядок ведения ТОФК бюджетного учета и формирования регистров бюджетного учета по операциям с бюджетными и денежными обязательствами получателей средств федерального бюджета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8766800" y="1983906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00901" y="5724526"/>
            <a:ext cx="3705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бюджетного учета и составление бюджетной отчетности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52451" y="2675664"/>
            <a:ext cx="5000625" cy="3706086"/>
          </a:xfrm>
          <a:prstGeom prst="roundRect">
            <a:avLst/>
          </a:prstGeom>
          <a:noFill/>
          <a:ln w="44450">
            <a:solidFill>
              <a:schemeClr val="bg1">
                <a:lumMod val="50000"/>
              </a:schemeClr>
            </a:solidFill>
            <a:prstDash val="dash"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48670" y="5724526"/>
            <a:ext cx="4613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учета ТОФК и отражения на лицевых счетах операций с обязательствами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2020 году</a:t>
            </a:r>
          </a:p>
        </p:txBody>
      </p:sp>
    </p:spTree>
    <p:extLst>
      <p:ext uri="{BB962C8B-B14F-4D97-AF65-F5344CB8AC3E}">
        <p14:creationId xmlns:p14="http://schemas.microsoft.com/office/powerpoint/2010/main" val="3352934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12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2134790" y="2771537"/>
            <a:ext cx="7922420" cy="96214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Актуализация форм Сведений о бюджетном обязательстве (ф. 0506101) и Сведений о денежном обязательстве (ф. 0506102)</a:t>
            </a: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2085976" y="1181903"/>
            <a:ext cx="8020050" cy="74214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Ведение ТОФК учета бюджетных и денежных обязательств получателей средств федерального бюджета в 2020 году</a:t>
            </a:r>
          </a:p>
        </p:txBody>
      </p:sp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 rot="5400000">
            <a:off x="5833517" y="199678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126" y="2464094"/>
            <a:ext cx="818170" cy="61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2020 году</a:t>
            </a:r>
          </a:p>
        </p:txBody>
      </p:sp>
    </p:spTree>
    <p:extLst>
      <p:ext uri="{BB962C8B-B14F-4D97-AF65-F5344CB8AC3E}">
        <p14:creationId xmlns:p14="http://schemas.microsoft.com/office/powerpoint/2010/main" val="3886645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13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00127"/>
            <a:ext cx="11058526" cy="552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2020 году</a:t>
            </a:r>
          </a:p>
        </p:txBody>
      </p:sp>
    </p:spTree>
    <p:extLst>
      <p:ext uri="{BB962C8B-B14F-4D97-AF65-F5344CB8AC3E}">
        <p14:creationId xmlns:p14="http://schemas.microsoft.com/office/powerpoint/2010/main" val="30283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14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839" y="817564"/>
            <a:ext cx="10353675" cy="585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2020 году</a:t>
            </a:r>
          </a:p>
        </p:txBody>
      </p:sp>
    </p:spTree>
    <p:extLst>
      <p:ext uri="{BB962C8B-B14F-4D97-AF65-F5344CB8AC3E}">
        <p14:creationId xmlns:p14="http://schemas.microsoft.com/office/powerpoint/2010/main" val="3977810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15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7" y="849174"/>
            <a:ext cx="10504133" cy="582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2020 году</a:t>
            </a:r>
          </a:p>
        </p:txBody>
      </p:sp>
    </p:spTree>
    <p:extLst>
      <p:ext uri="{BB962C8B-B14F-4D97-AF65-F5344CB8AC3E}">
        <p14:creationId xmlns:p14="http://schemas.microsoft.com/office/powerpoint/2010/main" val="2483163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16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2085976" y="1181903"/>
            <a:ext cx="8020050" cy="74214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Ведение ТОФК учета бюджетных и денежных обязательств получателей средств федерального бюджета в 2020 году</a:t>
            </a:r>
          </a:p>
        </p:txBody>
      </p:sp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 rot="5400000">
            <a:off x="5833517" y="199678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2259807" y="2744002"/>
            <a:ext cx="7672388" cy="1037825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Учет ТОФК денежных обязательств получателей средств федерального бюджета на плановый период и иные очередные годы (за пределами планового периода)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2020 году</a:t>
            </a:r>
          </a:p>
        </p:txBody>
      </p:sp>
    </p:spTree>
    <p:extLst>
      <p:ext uri="{BB962C8B-B14F-4D97-AF65-F5344CB8AC3E}">
        <p14:creationId xmlns:p14="http://schemas.microsoft.com/office/powerpoint/2010/main" val="36833316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17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2085976" y="1181903"/>
            <a:ext cx="8020050" cy="74214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Ведение ТОФК учета бюджетных и денежных обязательств получателей средств федерального бюджета в 2020 году</a:t>
            </a:r>
          </a:p>
        </p:txBody>
      </p:sp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 rot="5400000">
            <a:off x="5833517" y="199678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2260201" y="2733677"/>
            <a:ext cx="7671600" cy="10368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Расширение перечня денежных обязательств получателей средств федерального бюджета, требующих последующего подтверждения целевого расходования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596201"/>
              </p:ext>
            </p:extLst>
          </p:nvPr>
        </p:nvGraphicFramePr>
        <p:xfrm>
          <a:off x="3396456" y="3930380"/>
          <a:ext cx="5189538" cy="275336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5189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0" dirty="0"/>
                        <a:t>Документ-основание о предварительной оплате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ru-RU" dirty="0"/>
                        <a:t>Контракт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Договор</a:t>
                      </a:r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6155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Соглашение</a:t>
                      </a:r>
                      <a:r>
                        <a:rPr lang="ru-RU" baseline="0" dirty="0"/>
                        <a:t> о предоставлении межбюджетного трансферта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Соглашении о предоставлении субсидии</a:t>
                      </a:r>
                      <a:r>
                        <a:rPr lang="ru-RU" baseline="0" dirty="0"/>
                        <a:t> юридическому лицу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Прочие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Левая фигурная скобка 9"/>
          <p:cNvSpPr/>
          <p:nvPr/>
        </p:nvSpPr>
        <p:spPr>
          <a:xfrm>
            <a:off x="3086098" y="4320245"/>
            <a:ext cx="228601" cy="714375"/>
          </a:xfrm>
          <a:prstGeom prst="leftBrace">
            <a:avLst>
              <a:gd name="adj1" fmla="val 25000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Левая фигурная скобка 10"/>
          <p:cNvSpPr/>
          <p:nvPr/>
        </p:nvSpPr>
        <p:spPr>
          <a:xfrm flipH="1" flipV="1">
            <a:off x="8640664" y="4307252"/>
            <a:ext cx="200025" cy="2376488"/>
          </a:xfrm>
          <a:prstGeom prst="leftBrace">
            <a:avLst>
              <a:gd name="adj1" fmla="val 25000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824216" y="4354266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Авансовые</a:t>
            </a:r>
          </a:p>
          <a:p>
            <a:pPr algn="ctr"/>
            <a:r>
              <a:rPr lang="ru-RU" dirty="0"/>
              <a:t>платежи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640665" y="4907147"/>
            <a:ext cx="2582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Платежи, требующие последующего подтверждения целевого расходования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2020 году</a:t>
            </a:r>
          </a:p>
        </p:txBody>
      </p:sp>
    </p:spTree>
    <p:extLst>
      <p:ext uri="{BB962C8B-B14F-4D97-AF65-F5344CB8AC3E}">
        <p14:creationId xmlns:p14="http://schemas.microsoft.com/office/powerpoint/2010/main" val="25777808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18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2085976" y="1181903"/>
            <a:ext cx="8020050" cy="74214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Ведение ТОФК учета бюджетных и денежных обязательств получателей средств федерального бюджета в 2020 году</a:t>
            </a:r>
          </a:p>
        </p:txBody>
      </p:sp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 rot="5400000">
            <a:off x="5833517" y="199678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1919288" y="2733674"/>
            <a:ext cx="8353424" cy="1209676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Обособленный учет ТОФК операций с денежными обязательствами получателей средств федерального бюджета, требующими последующего подтверждения в текущем финансовом году и кассово исполненными в отчетном финансовом году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320190"/>
              </p:ext>
            </p:extLst>
          </p:nvPr>
        </p:nvGraphicFramePr>
        <p:xfrm>
          <a:off x="1268413" y="4459453"/>
          <a:ext cx="9655177" cy="1752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111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43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Код счета бюджетного учета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Наименование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502</a:t>
                      </a:r>
                      <a:r>
                        <a:rPr lang="ru-RU" b="1" u="sng" dirty="0">
                          <a:solidFill>
                            <a:srgbClr val="FF0000"/>
                          </a:solidFill>
                        </a:rPr>
                        <a:t>П</a:t>
                      </a:r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Принятое бюджетное обязательство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502</a:t>
                      </a:r>
                      <a:r>
                        <a:rPr lang="ru-RU" b="1" u="sng" dirty="0">
                          <a:solidFill>
                            <a:srgbClr val="FF0000"/>
                          </a:solidFill>
                        </a:rPr>
                        <a:t>П</a:t>
                      </a:r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Принятое денежное обязательство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502</a:t>
                      </a:r>
                      <a:r>
                        <a:rPr lang="ru-RU" b="1" u="sng" dirty="0">
                          <a:solidFill>
                            <a:srgbClr val="FF0000"/>
                          </a:solidFill>
                        </a:rPr>
                        <a:t>П</a:t>
                      </a:r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Авансовое денежное обязательство отчетного</a:t>
                      </a:r>
                      <a:r>
                        <a:rPr lang="ru-RU" baseline="0" dirty="0"/>
                        <a:t> года, по которому был перечислен «авансовый платеж»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2020 году</a:t>
            </a:r>
          </a:p>
        </p:txBody>
      </p:sp>
    </p:spTree>
    <p:extLst>
      <p:ext uri="{BB962C8B-B14F-4D97-AF65-F5344CB8AC3E}">
        <p14:creationId xmlns:p14="http://schemas.microsoft.com/office/powerpoint/2010/main" val="13907401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19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2134790" y="2771537"/>
            <a:ext cx="7922420" cy="96214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Обособленный учет ТОФК бюджетных и денежных обязательств получателей средств федерального бюджета, принятых на четвертый год после текущего финансового года</a:t>
            </a: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2085976" y="1181903"/>
            <a:ext cx="8020050" cy="74214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Ведение ТОФК учета бюджетных и денежных обязательств получателей средств федерального бюджета в 2020 году</a:t>
            </a:r>
          </a:p>
        </p:txBody>
      </p:sp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 rot="5400000">
            <a:off x="5833517" y="199678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15055"/>
              </p:ext>
            </p:extLst>
          </p:nvPr>
        </p:nvGraphicFramePr>
        <p:xfrm>
          <a:off x="2032000" y="4005791"/>
          <a:ext cx="8128000" cy="12801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Перенос бюджетных и денежных обязательств</a:t>
                      </a:r>
                      <a:r>
                        <a:rPr lang="ru-RU" baseline="0" dirty="0"/>
                        <a:t> на и</a:t>
                      </a:r>
                      <a:r>
                        <a:rPr lang="ru-RU" dirty="0"/>
                        <a:t>ные очередные годы</a:t>
                      </a:r>
                    </a:p>
                    <a:p>
                      <a:pPr algn="ctr"/>
                      <a:r>
                        <a:rPr lang="ru-RU" dirty="0"/>
                        <a:t>(за пределами планового периода)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4-ый</a:t>
                      </a:r>
                      <a:r>
                        <a:rPr lang="ru-RU" baseline="0" dirty="0"/>
                        <a:t> год планового периода</a:t>
                      </a:r>
                    </a:p>
                    <a:p>
                      <a:r>
                        <a:rPr lang="ru-RU" baseline="0" dirty="0"/>
                        <a:t>(</a:t>
                      </a:r>
                      <a:r>
                        <a:rPr lang="ru-RU" baseline="0" dirty="0">
                          <a:solidFill>
                            <a:srgbClr val="FF0000"/>
                          </a:solidFill>
                        </a:rPr>
                        <a:t>счета 502</a:t>
                      </a:r>
                      <a:r>
                        <a:rPr lang="ru-RU" b="1" u="sng" baseline="0" dirty="0">
                          <a:solidFill>
                            <a:srgbClr val="FF0000"/>
                          </a:solidFill>
                        </a:rPr>
                        <a:t>9</a:t>
                      </a:r>
                      <a:r>
                        <a:rPr lang="ru-RU" baseline="0" dirty="0">
                          <a:solidFill>
                            <a:srgbClr val="FF0000"/>
                          </a:solidFill>
                        </a:rPr>
                        <a:t>Х</a:t>
                      </a:r>
                      <a:r>
                        <a:rPr lang="ru-RU" baseline="0" dirty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5-ый и последующие годы планового периода (</a:t>
                      </a:r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счета 502</a:t>
                      </a:r>
                      <a:r>
                        <a:rPr lang="ru-RU" b="1" u="sng" dirty="0">
                          <a:solidFill>
                            <a:srgbClr val="FF0000"/>
                          </a:solidFill>
                        </a:rPr>
                        <a:t>9</a:t>
                      </a:r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Х</a:t>
                      </a:r>
                      <a:r>
                        <a:rPr lang="ru-RU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Стрелка вправо 14"/>
          <p:cNvSpPr>
            <a:spLocks noChangeArrowheads="1"/>
          </p:cNvSpPr>
          <p:nvPr/>
        </p:nvSpPr>
        <p:spPr bwMode="auto">
          <a:xfrm rot="5400000">
            <a:off x="3763272" y="5263862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 rot="5400000">
            <a:off x="7839971" y="531819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845810"/>
              </p:ext>
            </p:extLst>
          </p:nvPr>
        </p:nvGraphicFramePr>
        <p:xfrm>
          <a:off x="2031999" y="6035358"/>
          <a:ext cx="8128000" cy="6400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0" dirty="0"/>
                        <a:t>3-ий</a:t>
                      </a:r>
                      <a:r>
                        <a:rPr lang="ru-RU" b="0" baseline="0" dirty="0"/>
                        <a:t> год планового периода</a:t>
                      </a:r>
                    </a:p>
                    <a:p>
                      <a:r>
                        <a:rPr lang="ru-RU" b="0" baseline="0" dirty="0"/>
                        <a:t>(</a:t>
                      </a:r>
                      <a:r>
                        <a:rPr lang="ru-RU" b="0" baseline="0" dirty="0">
                          <a:solidFill>
                            <a:srgbClr val="FF0000"/>
                          </a:solidFill>
                        </a:rPr>
                        <a:t>счета 502</a:t>
                      </a:r>
                      <a:r>
                        <a:rPr lang="ru-RU" b="1" u="sng" baseline="0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ru-RU" b="0" baseline="0" dirty="0">
                          <a:solidFill>
                            <a:srgbClr val="FF0000"/>
                          </a:solidFill>
                        </a:rPr>
                        <a:t>Х</a:t>
                      </a:r>
                      <a:r>
                        <a:rPr lang="ru-RU" b="0" baseline="0" dirty="0"/>
                        <a:t>)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/>
                        <a:t>5-ый и последующие годы планового периода (</a:t>
                      </a:r>
                      <a:r>
                        <a:rPr lang="ru-RU" b="0" dirty="0">
                          <a:solidFill>
                            <a:srgbClr val="FF0000"/>
                          </a:solidFill>
                        </a:rPr>
                        <a:t>счета 502</a:t>
                      </a:r>
                      <a:r>
                        <a:rPr lang="ru-RU" b="1" u="sng" dirty="0">
                          <a:solidFill>
                            <a:srgbClr val="FF0000"/>
                          </a:solidFill>
                        </a:rPr>
                        <a:t>9</a:t>
                      </a:r>
                      <a:r>
                        <a:rPr lang="ru-RU" b="0" dirty="0">
                          <a:solidFill>
                            <a:srgbClr val="FF0000"/>
                          </a:solidFill>
                        </a:rPr>
                        <a:t>Х</a:t>
                      </a:r>
                      <a:r>
                        <a:rPr lang="ru-RU" b="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2020 году</a:t>
            </a:r>
          </a:p>
        </p:txBody>
      </p:sp>
    </p:spTree>
    <p:extLst>
      <p:ext uri="{BB962C8B-B14F-4D97-AF65-F5344CB8AC3E}">
        <p14:creationId xmlns:p14="http://schemas.microsoft.com/office/powerpoint/2010/main" val="2214763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69180932"/>
              </p:ext>
            </p:extLst>
          </p:nvPr>
        </p:nvGraphicFramePr>
        <p:xfrm>
          <a:off x="0" y="822188"/>
          <a:ext cx="12179300" cy="5667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6719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20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2085976" y="1181903"/>
            <a:ext cx="8020050" cy="74214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Ведение ТОФК учета бюджетных и денежных обязательств получателей средств федерального бюджета в 2020 году</a:t>
            </a:r>
          </a:p>
        </p:txBody>
      </p:sp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 rot="5400000">
            <a:off x="5833517" y="199678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1919288" y="2719388"/>
            <a:ext cx="8353426" cy="1452017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Обеспечение подтверждения нескольких кассово исполненных денежных обязательств, требующих последующего подтверждения, на основании представленных получателями средств федерального бюджета одних Сведений о денежных обязательств (ф. 0506102) в разрезе учетных номеров денежных обязательств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2020 году</a:t>
            </a:r>
          </a:p>
        </p:txBody>
      </p:sp>
    </p:spTree>
    <p:extLst>
      <p:ext uri="{BB962C8B-B14F-4D97-AF65-F5344CB8AC3E}">
        <p14:creationId xmlns:p14="http://schemas.microsoft.com/office/powerpoint/2010/main" val="31605993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21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5" name="AutoShape 35"/>
          <p:cNvSpPr>
            <a:spLocks noChangeArrowheads="1"/>
          </p:cNvSpPr>
          <p:nvPr/>
        </p:nvSpPr>
        <p:spPr bwMode="auto">
          <a:xfrm>
            <a:off x="152401" y="1857377"/>
            <a:ext cx="2324098" cy="189547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Внесение изменений в приказ Федерального казначейства от 17.10.2016 № 21н</a:t>
            </a: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auto">
          <a:xfrm>
            <a:off x="152404" y="4048126"/>
            <a:ext cx="2324097" cy="191452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Внесение изменений в приказ Минфина России от 30.09.2008 </a:t>
            </a:r>
          </a:p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№ 104н</a:t>
            </a:r>
          </a:p>
        </p:txBody>
      </p:sp>
      <p:sp>
        <p:nvSpPr>
          <p:cNvPr id="13" name="Стрелка вправо 12"/>
          <p:cNvSpPr>
            <a:spLocks noChangeArrowheads="1"/>
          </p:cNvSpPr>
          <p:nvPr/>
        </p:nvSpPr>
        <p:spPr bwMode="auto">
          <a:xfrm>
            <a:off x="2676525" y="2196318"/>
            <a:ext cx="562942" cy="1200149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3425032" y="1857375"/>
            <a:ext cx="2575719" cy="4105276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Обеспечение отражения на лицевых счетах</a:t>
            </a:r>
            <a:r>
              <a:rPr lang="en-US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открытых получателям средств федерального бюджета в ТОФК</a:t>
            </a:r>
            <a:r>
              <a:rPr lang="en-US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операций с бюджетными и денежными обязательствами и передачи соответствующих показателей указанных лицевых счетов</a:t>
            </a:r>
          </a:p>
        </p:txBody>
      </p:sp>
      <p:sp>
        <p:nvSpPr>
          <p:cNvPr id="15" name="Стрелка вправо 14"/>
          <p:cNvSpPr>
            <a:spLocks noChangeArrowheads="1"/>
          </p:cNvSpPr>
          <p:nvPr/>
        </p:nvSpPr>
        <p:spPr bwMode="auto">
          <a:xfrm>
            <a:off x="2676525" y="4387068"/>
            <a:ext cx="562943" cy="1200149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>
            <a:off x="6162674" y="3305176"/>
            <a:ext cx="609600" cy="1200149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6924675" y="1857375"/>
            <a:ext cx="5019676" cy="607992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Обособленное отражение операций с принимаемыми бюджетными обязательствами </a:t>
            </a:r>
          </a:p>
        </p:txBody>
      </p:sp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6924675" y="2744806"/>
            <a:ext cx="5019676" cy="865168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Отражение операций с денежными обязательствами на плановый период и иные очередные годы (за пределами планового периода)</a:t>
            </a:r>
          </a:p>
        </p:txBody>
      </p:sp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6924675" y="3886201"/>
            <a:ext cx="5019676" cy="7620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Обособленное отражение операций с денежными обязательствами</a:t>
            </a:r>
            <a:r>
              <a:rPr lang="en-US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требующими последующего подтверждения</a:t>
            </a:r>
          </a:p>
        </p:txBody>
      </p:sp>
      <p:sp>
        <p:nvSpPr>
          <p:cNvPr id="21" name="AutoShape 35"/>
          <p:cNvSpPr>
            <a:spLocks noChangeArrowheads="1"/>
          </p:cNvSpPr>
          <p:nvPr/>
        </p:nvSpPr>
        <p:spPr bwMode="auto">
          <a:xfrm>
            <a:off x="6924675" y="4932342"/>
            <a:ext cx="5019675" cy="1030308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Обособленное отражение операций с денежными обязательствами</a:t>
            </a:r>
            <a:r>
              <a:rPr lang="en-US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требующими последующего подтверждения, кассово исполненными в отчетном финансовом году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2020 году</a:t>
            </a:r>
          </a:p>
        </p:txBody>
      </p:sp>
    </p:spTree>
    <p:extLst>
      <p:ext uri="{BB962C8B-B14F-4D97-AF65-F5344CB8AC3E}">
        <p14:creationId xmlns:p14="http://schemas.microsoft.com/office/powerpoint/2010/main" val="29400215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22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5" name="AutoShape 35"/>
          <p:cNvSpPr>
            <a:spLocks noChangeArrowheads="1"/>
          </p:cNvSpPr>
          <p:nvPr/>
        </p:nvSpPr>
        <p:spPr bwMode="auto">
          <a:xfrm>
            <a:off x="123826" y="1557223"/>
            <a:ext cx="2895599" cy="276712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700" dirty="0">
                <a:latin typeface="Times New Roman" pitchFamily="18" charset="0"/>
                <a:cs typeface="Times New Roman" pitchFamily="18" charset="0"/>
              </a:rPr>
              <a:t>Внесение изменений в порядок ведения ТОФК бюджетного учета и формирования регистров бюджетного учета по операциям с бюджетными и денежными обязательствами получателей средств федерального бюджета</a:t>
            </a:r>
          </a:p>
        </p:txBody>
      </p:sp>
      <p:sp>
        <p:nvSpPr>
          <p:cNvPr id="6" name="Стрелка вправо 5"/>
          <p:cNvSpPr>
            <a:spLocks noChangeArrowheads="1"/>
          </p:cNvSpPr>
          <p:nvPr/>
        </p:nvSpPr>
        <p:spPr bwMode="auto">
          <a:xfrm>
            <a:off x="3143250" y="2409827"/>
            <a:ext cx="609600" cy="1057274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3910807" y="2047758"/>
            <a:ext cx="8138318" cy="685919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Обособленное отражение операций с денежными обязательствами</a:t>
            </a:r>
            <a:r>
              <a:rPr lang="en-US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требующими последующего подтверждения и кассово исполненными в отчетном финансовом году</a:t>
            </a: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3910807" y="2816842"/>
            <a:ext cx="8138318" cy="888385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Изменение порядка отражения операций переноса в первый рабочий день текущего финансового года неисполненных на конец отчетного финансового года обязательств </a:t>
            </a:r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3910807" y="1285699"/>
            <a:ext cx="8138318" cy="676453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Отражение операций с денежными обязательствами на плановый период и иные очередные годы (за пределами планового периода)</a:t>
            </a:r>
          </a:p>
        </p:txBody>
      </p:sp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3910807" y="3805119"/>
            <a:ext cx="8138318" cy="824032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Актуализация формы и порядка формирования Ведомости (ф. 0531444)</a:t>
            </a:r>
            <a:endParaRPr lang="ru-RU" alt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123826" y="4851708"/>
            <a:ext cx="2895599" cy="164434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Внесение изменений в приказы Минфина России от 28.12.2010 № 191н</a:t>
            </a:r>
            <a:r>
              <a:rPr lang="en-US" altLang="ru-RU" sz="16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 Федерального казначейства от 04.12.2015 №</a:t>
            </a:r>
            <a:r>
              <a:rPr lang="en-US" altLang="ru-RU" sz="1600" dirty="0">
                <a:latin typeface="Times New Roman" pitchFamily="18" charset="0"/>
                <a:cs typeface="Times New Roman" pitchFamily="18" charset="0"/>
              </a:rPr>
              <a:t> 339</a:t>
            </a:r>
            <a:endParaRPr lang="ru-RU" alt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>
            <a:spLocks noChangeArrowheads="1"/>
          </p:cNvSpPr>
          <p:nvPr/>
        </p:nvSpPr>
        <p:spPr bwMode="auto">
          <a:xfrm>
            <a:off x="3143250" y="5145242"/>
            <a:ext cx="609600" cy="1057274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auto">
          <a:xfrm>
            <a:off x="3910805" y="5261863"/>
            <a:ext cx="8138318" cy="824032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Актуализация формы и порядка составления Отчета (ф. 0503129)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2020 году</a:t>
            </a:r>
          </a:p>
        </p:txBody>
      </p:sp>
    </p:spTree>
    <p:extLst>
      <p:ext uri="{BB962C8B-B14F-4D97-AF65-F5344CB8AC3E}">
        <p14:creationId xmlns:p14="http://schemas.microsoft.com/office/powerpoint/2010/main" val="7418373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23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10807" y="66677"/>
            <a:ext cx="820281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Альтернативный порядок ведения бюджетного учета бюджетных и денежных обязательств получателей средств федерального бюджета в 2020 году</a:t>
            </a: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2085976" y="2289370"/>
            <a:ext cx="8020050" cy="74214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Альтернативный порядок ведения бюджетного учета бюджетных и денежных обязательств получателей средств федерального бюджета в 2020 году </a:t>
            </a:r>
          </a:p>
        </p:txBody>
      </p:sp>
      <p:sp>
        <p:nvSpPr>
          <p:cNvPr id="15" name="Стрелка вправо 14"/>
          <p:cNvSpPr>
            <a:spLocks noChangeArrowheads="1"/>
          </p:cNvSpPr>
          <p:nvPr/>
        </p:nvSpPr>
        <p:spPr bwMode="auto">
          <a:xfrm rot="5400000">
            <a:off x="2625173" y="306527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890113" y="3822287"/>
            <a:ext cx="3995090" cy="807799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Учет бюджетных обязательств</a:t>
            </a:r>
          </a:p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(в разрезе аналитик лицевого счета)</a:t>
            </a:r>
          </a:p>
        </p:txBody>
      </p:sp>
      <p:pic>
        <p:nvPicPr>
          <p:cNvPr id="18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988" y="3563264"/>
            <a:ext cx="818170" cy="61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7014688" y="3831809"/>
            <a:ext cx="3996000" cy="80726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Учет денежных обязательств</a:t>
            </a:r>
          </a:p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(в разрезе аналитик лицевого счета)</a:t>
            </a:r>
          </a:p>
        </p:txBody>
      </p:sp>
      <p:sp>
        <p:nvSpPr>
          <p:cNvPr id="20" name="Стрелка вправо 19"/>
          <p:cNvSpPr>
            <a:spLocks noChangeArrowheads="1"/>
          </p:cNvSpPr>
          <p:nvPr/>
        </p:nvSpPr>
        <p:spPr bwMode="auto">
          <a:xfrm rot="5400000">
            <a:off x="8750205" y="306527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1604" y="3524365"/>
            <a:ext cx="818170" cy="61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36717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24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Централизация закрытого контура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Федерального казначейства</a:t>
            </a:r>
          </a:p>
        </p:txBody>
      </p:sp>
      <p:sp>
        <p:nvSpPr>
          <p:cNvPr id="8" name="Стрелка вправо 7"/>
          <p:cNvSpPr>
            <a:spLocks noChangeArrowheads="1"/>
          </p:cNvSpPr>
          <p:nvPr/>
        </p:nvSpPr>
        <p:spPr bwMode="auto">
          <a:xfrm rot="5400000">
            <a:off x="5833517" y="2196784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2524125" y="2918277"/>
            <a:ext cx="7143751" cy="67547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Письмо Федерального казначейства от 19.05.2015 № 07-04-05/02-308</a:t>
            </a: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3143247" y="4364602"/>
            <a:ext cx="5905503" cy="60880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 закрытом контуре ТОФК проставляется проводка:</a:t>
            </a:r>
          </a:p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Дебет 1 501(3)Х5 000 Кредит 1 501(3)Х4 000</a:t>
            </a:r>
          </a:p>
        </p:txBody>
      </p:sp>
      <p:pic>
        <p:nvPicPr>
          <p:cNvPr id="1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665" y="4054113"/>
            <a:ext cx="818170" cy="61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2705101" y="1365295"/>
            <a:ext cx="6781801" cy="81593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Передача показателей лицевых счетов по бюджетным данным</a:t>
            </a:r>
          </a:p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при переводе клиентов в МОУ ФК</a:t>
            </a: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 rot="5400000">
            <a:off x="5833516" y="361192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право 16"/>
          <p:cNvSpPr>
            <a:spLocks noChangeArrowheads="1"/>
          </p:cNvSpPr>
          <p:nvPr/>
        </p:nvSpPr>
        <p:spPr bwMode="auto">
          <a:xfrm rot="5400000">
            <a:off x="5833517" y="5027070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3007923" y="5723980"/>
            <a:ext cx="6176150" cy="607992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Формирование регистров бюджетного учета осуществляется с учетом операций закрытого контура</a:t>
            </a:r>
          </a:p>
        </p:txBody>
      </p:sp>
      <p:pic>
        <p:nvPicPr>
          <p:cNvPr id="19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829" y="5287830"/>
            <a:ext cx="776324" cy="667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5849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25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Централизация закрытого контура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Федерального казначейства</a:t>
            </a:r>
          </a:p>
        </p:txBody>
      </p:sp>
      <p:sp>
        <p:nvSpPr>
          <p:cNvPr id="8" name="Стрелка вправо 7"/>
          <p:cNvSpPr>
            <a:spLocks noChangeArrowheads="1"/>
          </p:cNvSpPr>
          <p:nvPr/>
        </p:nvSpPr>
        <p:spPr bwMode="auto">
          <a:xfrm rot="5400000">
            <a:off x="5833517" y="2196784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2524125" y="2918277"/>
            <a:ext cx="7143751" cy="67547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Письмо Федерального казначейства от 18.08.2017 №07-04-05/02-691 </a:t>
            </a: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1246690" y="4364601"/>
            <a:ext cx="4660183" cy="6768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Показатели, включенные в Акт (ф. 0531728)</a:t>
            </a:r>
          </a:p>
        </p:txBody>
      </p:sp>
      <p:pic>
        <p:nvPicPr>
          <p:cNvPr id="1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594" y="4057158"/>
            <a:ext cx="818170" cy="61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2705101" y="1365295"/>
            <a:ext cx="6781801" cy="81593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Передача показателей лицевых счетов по бюджетным и денежным обязательствам при переводе клиентов в МОУ ФК</a:t>
            </a: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 rot="5400000">
            <a:off x="3314297" y="3612132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6274199" y="4364601"/>
            <a:ext cx="4662000" cy="6768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Авансовые денежные обязательства, кассово исполненные в отчетном году</a:t>
            </a:r>
          </a:p>
        </p:txBody>
      </p:sp>
      <p:pic>
        <p:nvPicPr>
          <p:cNvPr id="19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3007" y="3956507"/>
            <a:ext cx="776324" cy="667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Стрелка вправо 12"/>
          <p:cNvSpPr>
            <a:spLocks noChangeArrowheads="1"/>
          </p:cNvSpPr>
          <p:nvPr/>
        </p:nvSpPr>
        <p:spPr bwMode="auto">
          <a:xfrm rot="5400000">
            <a:off x="8341807" y="3612132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sz="17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AutoShape 35"/>
          <p:cNvSpPr>
            <a:spLocks noChangeArrowheads="1"/>
          </p:cNvSpPr>
          <p:nvPr/>
        </p:nvSpPr>
        <p:spPr bwMode="auto">
          <a:xfrm>
            <a:off x="1246690" y="5828106"/>
            <a:ext cx="4660183" cy="847333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Показатели передаются, автоматизированная обработка Акт (ф. 0531728)</a:t>
            </a:r>
          </a:p>
        </p:txBody>
      </p:sp>
      <p:sp>
        <p:nvSpPr>
          <p:cNvPr id="20" name="Стрелка вправо 19"/>
          <p:cNvSpPr>
            <a:spLocks noChangeArrowheads="1"/>
          </p:cNvSpPr>
          <p:nvPr/>
        </p:nvSpPr>
        <p:spPr bwMode="auto">
          <a:xfrm rot="5400000">
            <a:off x="3314296" y="5091832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право 20"/>
          <p:cNvSpPr>
            <a:spLocks noChangeArrowheads="1"/>
          </p:cNvSpPr>
          <p:nvPr/>
        </p:nvSpPr>
        <p:spPr bwMode="auto">
          <a:xfrm rot="5400000">
            <a:off x="8342714" y="5091832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sz="17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6276016" y="5828106"/>
            <a:ext cx="4660183" cy="847333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Показатели </a:t>
            </a:r>
            <a:r>
              <a:rPr lang="ru-RU" altLang="ru-RU" sz="1700" b="1" u="sng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НЕ</a:t>
            </a:r>
            <a:r>
              <a:rPr lang="ru-RU" altLang="ru-RU" sz="17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передаются, сторнирование обязательств на основании Бухгалтерской справки (ф. 0504833)</a:t>
            </a:r>
          </a:p>
        </p:txBody>
      </p:sp>
      <p:pic>
        <p:nvPicPr>
          <p:cNvPr id="23" name="Picture 2" descr="23 июня 2012 - Архив изображений - Хостинг картинок и изобра…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8169" y="5445342"/>
            <a:ext cx="666000" cy="66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69005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26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Переход на ведение учета и составление отчетности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 ГИИС «Электронный бюджет»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008629949"/>
              </p:ext>
            </p:extLst>
          </p:nvPr>
        </p:nvGraphicFramePr>
        <p:xfrm>
          <a:off x="2127249" y="1771649"/>
          <a:ext cx="8788401" cy="4198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-526193" y="3405485"/>
            <a:ext cx="42100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Ведение бюджетного (казначейского) учета и составление бюджетной отчетности ТОФК</a:t>
            </a:r>
          </a:p>
        </p:txBody>
      </p:sp>
      <p:pic>
        <p:nvPicPr>
          <p:cNvPr id="6" name="Picture 2" descr="C:\Users\1\AppData\Local\Microsoft\Windows\Temporary Internet Files\Content.IE5\FUZSU1KV\MC900434750[1].png">
            <a:extLst>
              <a:ext uri="{FF2B5EF4-FFF2-40B4-BE49-F238E27FC236}">
                <a16:creationId xmlns:a16="http://schemas.microsoft.com/office/drawing/2014/main" id="{893CF196-52D7-4379-8B13-B38AA97BFE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730" y="4119516"/>
            <a:ext cx="251054" cy="215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20185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27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Переход на ведение учета и составление отчетности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 ГИИС «Электронный бюджет»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24522964"/>
              </p:ext>
            </p:extLst>
          </p:nvPr>
        </p:nvGraphicFramePr>
        <p:xfrm>
          <a:off x="1289050" y="1421969"/>
          <a:ext cx="9612032" cy="1314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" name="Picture 2" descr="C:\Users\1\AppData\Local\Microsoft\Windows\Temporary Internet Files\Content.IE5\FUZSU1KV\MC900441310[1].png">
            <a:extLst>
              <a:ext uri="{FF2B5EF4-FFF2-40B4-BE49-F238E27FC236}">
                <a16:creationId xmlns:a16="http://schemas.microsoft.com/office/drawing/2014/main" id="{95B4F1A4-0F09-417F-AC77-BB455A47E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28" y="3974437"/>
            <a:ext cx="7731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C:\Users\1\AppData\Local\Microsoft\Windows\Temporary Internet Files\Content.IE5\FUZSU1KV\MC900441310[1].png">
            <a:extLst>
              <a:ext uri="{FF2B5EF4-FFF2-40B4-BE49-F238E27FC236}">
                <a16:creationId xmlns:a16="http://schemas.microsoft.com/office/drawing/2014/main" id="{C95F78B2-6966-4599-B095-ECCA7CD14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28" y="5203323"/>
            <a:ext cx="7731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AutoShape 35">
            <a:extLst>
              <a:ext uri="{FF2B5EF4-FFF2-40B4-BE49-F238E27FC236}">
                <a16:creationId xmlns:a16="http://schemas.microsoft.com/office/drawing/2014/main" id="{53183A01-CA77-48D8-9CAF-07F50C3BFC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9600" y="3750509"/>
            <a:ext cx="10131163" cy="1028883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1. Ведение казначейского учета и составления бюджетной отчетности по операциям со средствами неучастников бюджетного процесса при казначейском сопровождении целевых средств, учитываемым на лицевых счетах с кодом 71, открытых в ТОФК.</a:t>
            </a:r>
          </a:p>
        </p:txBody>
      </p:sp>
      <p:sp>
        <p:nvSpPr>
          <p:cNvPr id="18" name="AutoShape 35">
            <a:extLst>
              <a:ext uri="{FF2B5EF4-FFF2-40B4-BE49-F238E27FC236}">
                <a16:creationId xmlns:a16="http://schemas.microsoft.com/office/drawing/2014/main" id="{3D836CC1-B5DB-466F-87CB-9DD46E67E3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9600" y="4979393"/>
            <a:ext cx="10131163" cy="116885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2. Ведение бюджетного учета по операциям с открытыми бюджетными данными главных распорядителей, распорядителей средств федерального бюджета и главных администраторов источников финансирования дефицита федерального бюджета, учитываемым на лицевых счетах с кодами 01, 06 и 07.</a:t>
            </a:r>
          </a:p>
        </p:txBody>
      </p:sp>
    </p:spTree>
    <p:extLst>
      <p:ext uri="{BB962C8B-B14F-4D97-AF65-F5344CB8AC3E}">
        <p14:creationId xmlns:p14="http://schemas.microsoft.com/office/powerpoint/2010/main" val="42518956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28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17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76" y="4459419"/>
            <a:ext cx="7731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3572592035"/>
              </p:ext>
            </p:extLst>
          </p:nvPr>
        </p:nvGraphicFramePr>
        <p:xfrm>
          <a:off x="698400" y="2156400"/>
          <a:ext cx="11036300" cy="4914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76" y="5316669"/>
            <a:ext cx="7731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Схема 10">
            <a:extLst>
              <a:ext uri="{FF2B5EF4-FFF2-40B4-BE49-F238E27FC236}">
                <a16:creationId xmlns:a16="http://schemas.microsoft.com/office/drawing/2014/main" id="{8B150911-2081-4726-A9D0-681A55933C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8519468"/>
              </p:ext>
            </p:extLst>
          </p:nvPr>
        </p:nvGraphicFramePr>
        <p:xfrm>
          <a:off x="1289050" y="1421969"/>
          <a:ext cx="9612032" cy="1314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TextBox 17">
            <a:extLst>
              <a:ext uri="{FF2B5EF4-FFF2-40B4-BE49-F238E27FC236}">
                <a16:creationId xmlns:a16="http://schemas.microsoft.com/office/drawing/2014/main" id="{9EC558B1-3750-4E32-A0EF-6471CF7AA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Переход на ведение учета и составление отчетности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 ГИИС «Электронный бюджет»</a:t>
            </a:r>
          </a:p>
        </p:txBody>
      </p:sp>
    </p:spTree>
    <p:extLst>
      <p:ext uri="{BB962C8B-B14F-4D97-AF65-F5344CB8AC3E}">
        <p14:creationId xmlns:p14="http://schemas.microsoft.com/office/powerpoint/2010/main" val="36719177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29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17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84" y="4817386"/>
            <a:ext cx="7731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1270817142"/>
              </p:ext>
            </p:extLst>
          </p:nvPr>
        </p:nvGraphicFramePr>
        <p:xfrm>
          <a:off x="699316" y="2155628"/>
          <a:ext cx="11036300" cy="4914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Схема 9">
            <a:extLst>
              <a:ext uri="{FF2B5EF4-FFF2-40B4-BE49-F238E27FC236}">
                <a16:creationId xmlns:a16="http://schemas.microsoft.com/office/drawing/2014/main" id="{E8D7245D-2605-41C5-8C50-B2E23E5EAE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8519468"/>
              </p:ext>
            </p:extLst>
          </p:nvPr>
        </p:nvGraphicFramePr>
        <p:xfrm>
          <a:off x="1289050" y="1421969"/>
          <a:ext cx="9612032" cy="1314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TextBox 17">
            <a:extLst>
              <a:ext uri="{FF2B5EF4-FFF2-40B4-BE49-F238E27FC236}">
                <a16:creationId xmlns:a16="http://schemas.microsoft.com/office/drawing/2014/main" id="{56E19B14-4172-427C-B2A4-6EC4FEB64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Переход на ведение учета и составление отчетности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 ГИИС «Электронный бюджет»</a:t>
            </a:r>
          </a:p>
        </p:txBody>
      </p:sp>
    </p:spTree>
    <p:extLst>
      <p:ext uri="{BB962C8B-B14F-4D97-AF65-F5344CB8AC3E}">
        <p14:creationId xmlns:p14="http://schemas.microsoft.com/office/powerpoint/2010/main" val="2536435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3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5" name="AutoShape 35"/>
          <p:cNvSpPr>
            <a:spLocks noChangeArrowheads="1"/>
          </p:cNvSpPr>
          <p:nvPr/>
        </p:nvSpPr>
        <p:spPr bwMode="auto">
          <a:xfrm>
            <a:off x="2543176" y="1439076"/>
            <a:ext cx="7105650" cy="74214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Особенности ведения ТОФК учета бюджетных и денежных обязательств получателей средств федерального бюджета в 2019 году</a:t>
            </a:r>
          </a:p>
        </p:txBody>
      </p:sp>
      <p:sp>
        <p:nvSpPr>
          <p:cNvPr id="9" name="Стрелка вправо 8"/>
          <p:cNvSpPr>
            <a:spLocks noChangeArrowheads="1"/>
          </p:cNvSpPr>
          <p:nvPr/>
        </p:nvSpPr>
        <p:spPr bwMode="auto">
          <a:xfrm rot="5400000">
            <a:off x="5833517" y="2320366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2705101" y="3092540"/>
            <a:ext cx="6781801" cy="81593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Письмо Федерального казначейства </a:t>
            </a:r>
          </a:p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от 26.12.2018 № 07-04-05/02-28349</a:t>
            </a:r>
          </a:p>
        </p:txBody>
      </p:sp>
      <p:pic>
        <p:nvPicPr>
          <p:cNvPr id="11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9193" y="2667134"/>
            <a:ext cx="835413" cy="717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Стрелка вправо 31"/>
          <p:cNvSpPr>
            <a:spLocks noChangeArrowheads="1"/>
          </p:cNvSpPr>
          <p:nvPr/>
        </p:nvSpPr>
        <p:spPr bwMode="auto">
          <a:xfrm rot="5400000">
            <a:off x="5833517" y="4037403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AutoShape 35"/>
          <p:cNvSpPr>
            <a:spLocks noChangeArrowheads="1"/>
          </p:cNvSpPr>
          <p:nvPr/>
        </p:nvSpPr>
        <p:spPr bwMode="auto">
          <a:xfrm>
            <a:off x="2705102" y="4787559"/>
            <a:ext cx="6781799" cy="1225505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Ведение ТОФК бюджетного учета операций с бюджетными и денежными обязательствами получателей средств федерального бюджета и составление бюджетной отчетности осуществляется в порядке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аналогичном порядку 2018 года</a:t>
            </a:r>
            <a:r>
              <a:rPr lang="en-US" altLang="ru-RU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с учетом допущений</a:t>
            </a:r>
          </a:p>
        </p:txBody>
      </p:sp>
      <p:pic>
        <p:nvPicPr>
          <p:cNvPr id="34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9193" y="4376188"/>
            <a:ext cx="835413" cy="717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2019 году</a:t>
            </a:r>
          </a:p>
        </p:txBody>
      </p:sp>
    </p:spTree>
    <p:extLst>
      <p:ext uri="{BB962C8B-B14F-4D97-AF65-F5344CB8AC3E}">
        <p14:creationId xmlns:p14="http://schemas.microsoft.com/office/powerpoint/2010/main" val="16144369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30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710469" y="1410502"/>
            <a:ext cx="8771057" cy="66792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Федеральный закон от 29.11.2018 № 459-ФЗ</a:t>
            </a:r>
          </a:p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«О федеральном бюджете на 2019 год и на плановый период 2020 и 2021 годов»</a:t>
            </a:r>
          </a:p>
        </p:txBody>
      </p:sp>
      <p:sp>
        <p:nvSpPr>
          <p:cNvPr id="18" name="Стрелка вправо 17"/>
          <p:cNvSpPr>
            <a:spLocks noChangeArrowheads="1"/>
          </p:cNvSpPr>
          <p:nvPr/>
        </p:nvSpPr>
        <p:spPr bwMode="auto">
          <a:xfrm rot="5400000">
            <a:off x="5833516" y="212664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AutoShape 35"/>
          <p:cNvSpPr>
            <a:spLocks noChangeArrowheads="1"/>
          </p:cNvSpPr>
          <p:nvPr/>
        </p:nvSpPr>
        <p:spPr bwMode="auto">
          <a:xfrm>
            <a:off x="1710469" y="2798085"/>
            <a:ext cx="8771057" cy="361224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Статья 4. Особенности администрирования доходов бюджетов бюджетной системы Российской Федерации в 2019 году</a:t>
            </a:r>
          </a:p>
          <a:p>
            <a:pPr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……</a:t>
            </a:r>
          </a:p>
          <a:p>
            <a:pPr algn="just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3. Установить, что в 2019 году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невыясненные поступления, которые зачислены в федеральный бюджет до 1 января 2016 года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и по которым по состоянию на 1 января 2019 года не осуществлены возврат, зачет, уточнение,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подлежат отражению Федеральным казначейством по коду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классификации доходов бюджетов, предусмотренному для учета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прочих неналоговых доходов федерального бюджета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4. Указанные в части 3 настоящей статьи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прочие неналоговые доходы федерального бюджета возврату, зачету, уточнению не подлежат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4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3406" y="2297436"/>
            <a:ext cx="1001297" cy="100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Списание невыясненных поступлений прошлых лет, 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зачисленных в федеральный бюджет</a:t>
            </a:r>
          </a:p>
        </p:txBody>
      </p:sp>
      <p:pic>
        <p:nvPicPr>
          <p:cNvPr id="2050" name="Picture 2" descr="C:\Users\johhnny\AppData\Local\Microsoft\Windows\Temporary Internet Files\Content.IE5\9TNB6GF8\cartoon-1294983_960_72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5389565"/>
            <a:ext cx="1194793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31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7" y="66675"/>
            <a:ext cx="82684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Решение контрольного совета Федерального казначейства</a:t>
            </a:r>
          </a:p>
        </p:txBody>
      </p:sp>
      <p:sp>
        <p:nvSpPr>
          <p:cNvPr id="39" name="Стрелка вправо 38"/>
          <p:cNvSpPr>
            <a:spLocks noChangeArrowheads="1"/>
          </p:cNvSpPr>
          <p:nvPr/>
        </p:nvSpPr>
        <p:spPr bwMode="auto">
          <a:xfrm rot="5400000">
            <a:off x="2080015" y="2424329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AutoShape 35"/>
          <p:cNvSpPr>
            <a:spLocks noChangeArrowheads="1"/>
          </p:cNvSpPr>
          <p:nvPr/>
        </p:nvSpPr>
        <p:spPr bwMode="auto">
          <a:xfrm>
            <a:off x="1877487" y="1594901"/>
            <a:ext cx="8437029" cy="76269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Выявление нарушений при проведении проверок ТОФК осуществляется на основании положений…………</a:t>
            </a:r>
          </a:p>
        </p:txBody>
      </p:sp>
      <p:sp>
        <p:nvSpPr>
          <p:cNvPr id="43" name="AutoShape 35"/>
          <p:cNvSpPr>
            <a:spLocks noChangeArrowheads="1"/>
          </p:cNvSpPr>
          <p:nvPr/>
        </p:nvSpPr>
        <p:spPr bwMode="auto">
          <a:xfrm>
            <a:off x="1045069" y="3143857"/>
            <a:ext cx="2594858" cy="188380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законодательных, нормативных правовых актов регуляторов</a:t>
            </a:r>
          </a:p>
        </p:txBody>
      </p:sp>
      <p:sp>
        <p:nvSpPr>
          <p:cNvPr id="46" name="Стрелка вправо 45"/>
          <p:cNvSpPr>
            <a:spLocks noChangeArrowheads="1"/>
          </p:cNvSpPr>
          <p:nvPr/>
        </p:nvSpPr>
        <p:spPr bwMode="auto">
          <a:xfrm rot="5400000">
            <a:off x="9537806" y="2424328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AutoShape 35"/>
          <p:cNvSpPr>
            <a:spLocks noChangeArrowheads="1"/>
          </p:cNvSpPr>
          <p:nvPr/>
        </p:nvSpPr>
        <p:spPr bwMode="auto">
          <a:xfrm>
            <a:off x="8503053" y="3142085"/>
            <a:ext cx="2594473" cy="1885578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технологических регламентов Федерального казначейства</a:t>
            </a:r>
          </a:p>
        </p:txBody>
      </p:sp>
      <p:sp>
        <p:nvSpPr>
          <p:cNvPr id="49" name="Стрелка вправо 48"/>
          <p:cNvSpPr>
            <a:spLocks noChangeArrowheads="1"/>
          </p:cNvSpPr>
          <p:nvPr/>
        </p:nvSpPr>
        <p:spPr bwMode="auto">
          <a:xfrm rot="5400000">
            <a:off x="5833517" y="2424329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AutoShape 35"/>
          <p:cNvSpPr>
            <a:spLocks noChangeArrowheads="1"/>
          </p:cNvSpPr>
          <p:nvPr/>
        </p:nvSpPr>
        <p:spPr bwMode="auto">
          <a:xfrm>
            <a:off x="4798571" y="3143857"/>
            <a:ext cx="2594858" cy="188380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системных, адресных разъяснений Федерального казначейства и других государственных органов</a:t>
            </a:r>
          </a:p>
        </p:txBody>
      </p:sp>
      <p:pic>
        <p:nvPicPr>
          <p:cNvPr id="41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946" y="2758352"/>
            <a:ext cx="776324" cy="667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72722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32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17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4" y="3681411"/>
            <a:ext cx="7731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3200049838"/>
              </p:ext>
            </p:extLst>
          </p:nvPr>
        </p:nvGraphicFramePr>
        <p:xfrm>
          <a:off x="838200" y="1419357"/>
          <a:ext cx="11036300" cy="4914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2" descr="C:\Users\1\AppData\Local\Microsoft\Windows\Temporary Internet Files\Content.IE5\FUZSU1KV\MC900434750[1].png"/>
          <p:cNvPicPr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38" y="4561912"/>
            <a:ext cx="774000" cy="5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7">
            <a:extLst>
              <a:ext uri="{FF2B5EF4-FFF2-40B4-BE49-F238E27FC236}">
                <a16:creationId xmlns:a16="http://schemas.microsoft.com/office/drawing/2014/main" id="{C775BEA0-6D88-43B4-BFB7-1914908B8B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0807" y="66675"/>
            <a:ext cx="82684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Решение контрольного совета Федерального казначейства</a:t>
            </a:r>
          </a:p>
        </p:txBody>
      </p:sp>
    </p:spTree>
    <p:extLst>
      <p:ext uri="{BB962C8B-B14F-4D97-AF65-F5344CB8AC3E}">
        <p14:creationId xmlns:p14="http://schemas.microsoft.com/office/powerpoint/2010/main" val="19948626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4"/>
          <p:cNvSpPr>
            <a:spLocks/>
          </p:cNvSpPr>
          <p:nvPr/>
        </p:nvSpPr>
        <p:spPr bwMode="auto">
          <a:xfrm>
            <a:off x="3521076" y="2349502"/>
            <a:ext cx="51498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marL="342900" indent="-342900">
              <a:lnSpc>
                <a:spcPct val="95000"/>
              </a:lnSpc>
              <a:spcBef>
                <a:spcPts val="575"/>
              </a:spcBef>
              <a:buClr>
                <a:srgbClr val="014B65"/>
              </a:buClr>
              <a:buFont typeface="Lucida Grande"/>
              <a:buNone/>
            </a:pPr>
            <a:r>
              <a:rPr lang="ru-RU" altLang="ru-RU" sz="3600" b="1" dirty="0">
                <a:latin typeface="Times New Roman" pitchFamily="18" charset="0"/>
                <a:cs typeface="Times New Roman" pitchFamily="18" charset="0"/>
                <a:sym typeface="Lucida Grande"/>
              </a:rPr>
              <a:t>Благодарю за внимание!</a:t>
            </a:r>
            <a:endParaRPr lang="en-US" altLang="ru-RU" sz="3600" b="1" dirty="0"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24579" name="Picture 25" descr="circle_422_2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014" y="3644900"/>
            <a:ext cx="4117975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Rectangle 26"/>
          <p:cNvSpPr>
            <a:spLocks/>
          </p:cNvSpPr>
          <p:nvPr/>
        </p:nvSpPr>
        <p:spPr bwMode="auto">
          <a:xfrm>
            <a:off x="6291767" y="5013326"/>
            <a:ext cx="184731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ts val="763"/>
              </a:spcBef>
            </a:pPr>
            <a:endParaRPr lang="en-US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4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2019 году</a:t>
            </a:r>
          </a:p>
        </p:txBody>
      </p:sp>
      <p:sp>
        <p:nvSpPr>
          <p:cNvPr id="5" name="AutoShape 35"/>
          <p:cNvSpPr>
            <a:spLocks noChangeArrowheads="1"/>
          </p:cNvSpPr>
          <p:nvPr/>
        </p:nvSpPr>
        <p:spPr bwMode="auto">
          <a:xfrm>
            <a:off x="2995614" y="3000377"/>
            <a:ext cx="6200775" cy="85725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1. Постановка на учет ТОФК бюджетных и денежных обязательств получателей средств федерального бюджета</a:t>
            </a:r>
          </a:p>
        </p:txBody>
      </p:sp>
      <p:sp>
        <p:nvSpPr>
          <p:cNvPr id="6" name="Стрелка вправо 5"/>
          <p:cNvSpPr>
            <a:spLocks noChangeArrowheads="1"/>
          </p:cNvSpPr>
          <p:nvPr/>
        </p:nvSpPr>
        <p:spPr bwMode="auto">
          <a:xfrm rot="5400000">
            <a:off x="5833517" y="3924782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2995614" y="4707789"/>
            <a:ext cx="6200775" cy="87407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Приказ Минфина России от 30.12.2015 № 221н </a:t>
            </a:r>
          </a:p>
        </p:txBody>
      </p:sp>
      <p:pic>
        <p:nvPicPr>
          <p:cNvPr id="8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9697" y="4400346"/>
            <a:ext cx="818170" cy="61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2705101" y="1365295"/>
            <a:ext cx="6781801" cy="81593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Письмо Федерального казначейства </a:t>
            </a:r>
          </a:p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от 26.12.2018 № 07-04-05/02-28349</a:t>
            </a:r>
          </a:p>
        </p:txBody>
      </p:sp>
      <p:sp>
        <p:nvSpPr>
          <p:cNvPr id="10" name="Стрелка вправо 9"/>
          <p:cNvSpPr>
            <a:spLocks noChangeArrowheads="1"/>
          </p:cNvSpPr>
          <p:nvPr/>
        </p:nvSpPr>
        <p:spPr bwMode="auto">
          <a:xfrm rot="5400000">
            <a:off x="5833517" y="224416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725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5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2019 году</a:t>
            </a:r>
          </a:p>
        </p:txBody>
      </p:sp>
      <p:sp>
        <p:nvSpPr>
          <p:cNvPr id="5" name="AutoShape 35"/>
          <p:cNvSpPr>
            <a:spLocks noChangeArrowheads="1"/>
          </p:cNvSpPr>
          <p:nvPr/>
        </p:nvSpPr>
        <p:spPr bwMode="auto">
          <a:xfrm>
            <a:off x="2924176" y="3020225"/>
            <a:ext cx="6343649" cy="88084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2. Отражение операций с бюджетными и денежными обязательствами на лицевых счетах, открытых получателям средств федерального бюджета в ТОФК</a:t>
            </a:r>
          </a:p>
        </p:txBody>
      </p:sp>
      <p:sp>
        <p:nvSpPr>
          <p:cNvPr id="6" name="Стрелка вправо 5"/>
          <p:cNvSpPr>
            <a:spLocks noChangeArrowheads="1"/>
          </p:cNvSpPr>
          <p:nvPr/>
        </p:nvSpPr>
        <p:spPr bwMode="auto">
          <a:xfrm rot="5400000">
            <a:off x="5833513" y="3934035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2924174" y="4702648"/>
            <a:ext cx="6343649" cy="61002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Приказ Федерального казначейства от 17.10.2016 № 21н </a:t>
            </a:r>
          </a:p>
        </p:txBody>
      </p:sp>
      <p:pic>
        <p:nvPicPr>
          <p:cNvPr id="8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738" y="4392771"/>
            <a:ext cx="818170" cy="61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35"/>
          <p:cNvSpPr>
            <a:spLocks noChangeArrowheads="1"/>
          </p:cNvSpPr>
          <p:nvPr/>
        </p:nvSpPr>
        <p:spPr bwMode="auto">
          <a:xfrm>
            <a:off x="2705101" y="1365295"/>
            <a:ext cx="6781801" cy="81593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Письмо Федерального казначейства </a:t>
            </a:r>
          </a:p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от 26.12.2018 № 07-04-05/02-28349</a:t>
            </a:r>
          </a:p>
        </p:txBody>
      </p:sp>
      <p:sp>
        <p:nvSpPr>
          <p:cNvPr id="13" name="Стрелка вправо 12"/>
          <p:cNvSpPr>
            <a:spLocks noChangeArrowheads="1"/>
          </p:cNvSpPr>
          <p:nvPr/>
        </p:nvSpPr>
        <p:spPr bwMode="auto">
          <a:xfrm rot="5400000">
            <a:off x="5833517" y="224416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473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6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2019 году</a:t>
            </a:r>
          </a:p>
        </p:txBody>
      </p:sp>
      <p:sp>
        <p:nvSpPr>
          <p:cNvPr id="5" name="AutoShape 35"/>
          <p:cNvSpPr>
            <a:spLocks noChangeArrowheads="1"/>
          </p:cNvSpPr>
          <p:nvPr/>
        </p:nvSpPr>
        <p:spPr bwMode="auto">
          <a:xfrm>
            <a:off x="2995611" y="3020227"/>
            <a:ext cx="6200775" cy="100884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3. Отражение в бюджетном учете ТОФК операций с бюджетными и денежными обязательствами получателей средств федерального бюджета</a:t>
            </a:r>
          </a:p>
        </p:txBody>
      </p:sp>
      <p:sp>
        <p:nvSpPr>
          <p:cNvPr id="6" name="Стрелка вправо 5"/>
          <p:cNvSpPr>
            <a:spLocks noChangeArrowheads="1"/>
          </p:cNvSpPr>
          <p:nvPr/>
        </p:nvSpPr>
        <p:spPr bwMode="auto">
          <a:xfrm rot="5400000">
            <a:off x="5833517" y="4139642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2995610" y="4868076"/>
            <a:ext cx="6200775" cy="63737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 порядке, реализованном в ИС «АСФК» на дату проведения операции</a:t>
            </a:r>
          </a:p>
        </p:txBody>
      </p:sp>
      <p:pic>
        <p:nvPicPr>
          <p:cNvPr id="9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1542" y="4473667"/>
            <a:ext cx="749689" cy="64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2705101" y="1365295"/>
            <a:ext cx="6781801" cy="81593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Письмо Федерального казначейства </a:t>
            </a:r>
          </a:p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от 26.12.2018 № 07-04-05/02-28349</a:t>
            </a:r>
          </a:p>
        </p:txBody>
      </p:sp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 rot="5400000">
            <a:off x="5833517" y="224416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55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7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2019 году</a:t>
            </a:r>
          </a:p>
        </p:txBody>
      </p:sp>
      <p:sp>
        <p:nvSpPr>
          <p:cNvPr id="5" name="AutoShape 35"/>
          <p:cNvSpPr>
            <a:spLocks noChangeArrowheads="1"/>
          </p:cNvSpPr>
          <p:nvPr/>
        </p:nvSpPr>
        <p:spPr bwMode="auto">
          <a:xfrm>
            <a:off x="2705101" y="2982926"/>
            <a:ext cx="6781801" cy="100884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4. Отражение в бюджетном учете ТОФК операций по зачету авансовых денежных обязательств получателей средств федерального бюджета</a:t>
            </a:r>
          </a:p>
        </p:txBody>
      </p:sp>
      <p:sp>
        <p:nvSpPr>
          <p:cNvPr id="6" name="Стрелка вправо 5"/>
          <p:cNvSpPr>
            <a:spLocks noChangeArrowheads="1"/>
          </p:cNvSpPr>
          <p:nvPr/>
        </p:nvSpPr>
        <p:spPr bwMode="auto">
          <a:xfrm rot="5400000">
            <a:off x="5833517" y="407376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2705101" y="4802201"/>
            <a:ext cx="6781801" cy="6461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По мере представления получателями средств федерального бюджета Сведений о денежных обязательствах (ф. 0506102) </a:t>
            </a:r>
          </a:p>
        </p:txBody>
      </p:sp>
      <p:pic>
        <p:nvPicPr>
          <p:cNvPr id="9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1281" y="4348133"/>
            <a:ext cx="749689" cy="64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2705101" y="1365295"/>
            <a:ext cx="6781801" cy="81593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Письмо Федерального казначейства </a:t>
            </a:r>
          </a:p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от 26.12.2018 № 07-04-05/02-28349</a:t>
            </a:r>
          </a:p>
        </p:txBody>
      </p:sp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 rot="5400000">
            <a:off x="5833517" y="224416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810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8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2019 году</a:t>
            </a:r>
          </a:p>
        </p:txBody>
      </p:sp>
      <p:sp>
        <p:nvSpPr>
          <p:cNvPr id="5" name="AutoShape 35"/>
          <p:cNvSpPr>
            <a:spLocks noChangeArrowheads="1"/>
          </p:cNvSpPr>
          <p:nvPr/>
        </p:nvSpPr>
        <p:spPr bwMode="auto">
          <a:xfrm>
            <a:off x="2524125" y="2988899"/>
            <a:ext cx="7143750" cy="118982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5. Отражение в бюджетном учете ТОФК операций по зачету перенесенных в первый рабочий день текущего финансового года авансовых денежных обязательств получателей средств федерального бюджета, кассово исполненных в отчетном финансовом году</a:t>
            </a:r>
          </a:p>
        </p:txBody>
      </p:sp>
      <p:sp>
        <p:nvSpPr>
          <p:cNvPr id="6" name="Стрелка вправо 5"/>
          <p:cNvSpPr>
            <a:spLocks noChangeArrowheads="1"/>
          </p:cNvSpPr>
          <p:nvPr/>
        </p:nvSpPr>
        <p:spPr bwMode="auto">
          <a:xfrm rot="5400000">
            <a:off x="5833517" y="4260715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2524125" y="5025298"/>
            <a:ext cx="7143751" cy="67547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В порядке, установленном письмом Федерального казначейства от 08.02.2018 № 07-04-05/02-1987</a:t>
            </a: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1094725" y="5914728"/>
            <a:ext cx="4667250" cy="60880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Дебет 1 50212 000 Кредит 1 50213 000</a:t>
            </a:r>
          </a:p>
        </p:txBody>
      </p:sp>
      <p:pic>
        <p:nvPicPr>
          <p:cNvPr id="13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889" y="5698338"/>
            <a:ext cx="818170" cy="61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6430025" y="5914728"/>
            <a:ext cx="4667250" cy="608801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Дебет 1 50211 000 Кредит 1 50212 000</a:t>
            </a:r>
          </a:p>
        </p:txBody>
      </p:sp>
      <p:pic>
        <p:nvPicPr>
          <p:cNvPr id="15" name="Picture 2" descr="23 июня 2012 - Архив изображений - Хостинг картинок и изобра…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1656" y="5741986"/>
            <a:ext cx="571241" cy="57124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AutoShape 35"/>
          <p:cNvSpPr>
            <a:spLocks noChangeArrowheads="1"/>
          </p:cNvSpPr>
          <p:nvPr/>
        </p:nvSpPr>
        <p:spPr bwMode="auto">
          <a:xfrm>
            <a:off x="2705101" y="1365295"/>
            <a:ext cx="6781801" cy="81593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Письмо Федерального казначейства </a:t>
            </a:r>
          </a:p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от 26.12.2018 № 07-04-05/02-28349</a:t>
            </a: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 rot="5400000">
            <a:off x="5833517" y="224416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170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9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3910807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Бюджетный учет бюджетных и денежных обязательств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получателей средств федерального бюджета в 2019 году</a:t>
            </a:r>
          </a:p>
        </p:txBody>
      </p:sp>
      <p:sp>
        <p:nvSpPr>
          <p:cNvPr id="5" name="AutoShape 35"/>
          <p:cNvSpPr>
            <a:spLocks noChangeArrowheads="1"/>
          </p:cNvSpPr>
          <p:nvPr/>
        </p:nvSpPr>
        <p:spPr bwMode="auto">
          <a:xfrm>
            <a:off x="2919412" y="2979041"/>
            <a:ext cx="6353177" cy="50442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6. Формирование ТОФК Ведомости (ф. 0531444) </a:t>
            </a:r>
          </a:p>
        </p:txBody>
      </p:sp>
      <p:sp>
        <p:nvSpPr>
          <p:cNvPr id="6" name="Стрелка вправо 5"/>
          <p:cNvSpPr>
            <a:spLocks noChangeArrowheads="1"/>
          </p:cNvSpPr>
          <p:nvPr/>
        </p:nvSpPr>
        <p:spPr bwMode="auto">
          <a:xfrm rot="5400000">
            <a:off x="5814463" y="3582222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2919410" y="4320182"/>
            <a:ext cx="6353177" cy="1008849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Необходимость формирования определяется главным бухгалтером (начальником Отдела бюджетного учета и отчетности по операциям бюджетов) ТОФК </a:t>
            </a:r>
          </a:p>
        </p:txBody>
      </p:sp>
      <p:pic>
        <p:nvPicPr>
          <p:cNvPr id="9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7743" y="4011497"/>
            <a:ext cx="749689" cy="64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2705101" y="1365295"/>
            <a:ext cx="6781801" cy="81593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Письмо Федерального казначейства </a:t>
            </a:r>
          </a:p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от 26.12.2018 № 07-04-05/02-28349</a:t>
            </a:r>
          </a:p>
        </p:txBody>
      </p:sp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 rot="5400000">
            <a:off x="5833517" y="2244167"/>
            <a:ext cx="524969" cy="66805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0663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22872</TotalTime>
  <Words>2061</Words>
  <Application>Microsoft Office PowerPoint</Application>
  <PresentationFormat>Широкоэкранный</PresentationFormat>
  <Paragraphs>261</Paragraphs>
  <Slides>33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Lucida Grande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johhnny</cp:lastModifiedBy>
  <cp:revision>1432</cp:revision>
  <cp:lastPrinted>2016-09-06T08:44:08Z</cp:lastPrinted>
  <dcterms:created xsi:type="dcterms:W3CDTF">2015-03-03T16:27:21Z</dcterms:created>
  <dcterms:modified xsi:type="dcterms:W3CDTF">2019-01-22T20:44:52Z</dcterms:modified>
</cp:coreProperties>
</file>