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02" r:id="rId2"/>
    <p:sldId id="303" r:id="rId3"/>
    <p:sldId id="304" r:id="rId4"/>
    <p:sldId id="305" r:id="rId5"/>
    <p:sldId id="309" r:id="rId6"/>
    <p:sldId id="306" r:id="rId7"/>
    <p:sldId id="307" r:id="rId8"/>
    <p:sldId id="308" r:id="rId9"/>
    <p:sldId id="311" r:id="rId10"/>
  </p:sldIdLst>
  <p:sldSz cx="12801600" cy="9601200" type="A3"/>
  <p:notesSz cx="6797675" cy="9926638"/>
  <p:defaultTextStyle>
    <a:defPPr>
      <a:defRPr lang="ru-RU"/>
    </a:defPPr>
    <a:lvl1pPr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11B"/>
    <a:srgbClr val="FFAFAF"/>
    <a:srgbClr val="70B073"/>
    <a:srgbClr val="FF5050"/>
    <a:srgbClr val="008000"/>
    <a:srgbClr val="FFBEBD"/>
    <a:srgbClr val="99FDFD"/>
    <a:srgbClr val="5DC3B7"/>
    <a:srgbClr val="73AD7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2193" autoAdjust="0"/>
  </p:normalViewPr>
  <p:slideViewPr>
    <p:cSldViewPr>
      <p:cViewPr>
        <p:scale>
          <a:sx n="50" d="100"/>
          <a:sy n="50" d="100"/>
        </p:scale>
        <p:origin x="-437" y="499"/>
      </p:cViewPr>
      <p:guideLst>
        <p:guide orient="horz" pos="3024"/>
        <p:guide pos="3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7969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7969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B2ADA3-F9FA-4A29-B2FD-402FBBF461AD}" type="datetimeFigureOut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7969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991F2EB-E4A7-4AA5-A01E-F5599F5F4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0282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246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098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8947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8796" algn="l" defTabSz="127969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1F2EB-E4A7-4AA5-A01E-F5599F5F4D8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1F2EB-E4A7-4AA5-A01E-F5599F5F4D8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6E541-24E0-4B76-8C07-FEE42285A8F2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6DF3-C179-4BFE-A78F-99C58CC5C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190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03D9C-3412-4B46-82F4-BD2D594B0099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565F-A4D2-458E-A70A-13A4E579D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73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994960" y="537845"/>
            <a:ext cx="4031615" cy="114703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03D09-8E4B-4CB1-AC6F-286F71A1C63F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04B5D-11F4-41AD-9F88-36EA9BA32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993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B4480-C0DD-4F83-A029-6D8634930CF1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C4DE8-553B-44D3-8C21-F81D2560B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2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EC1F-109D-421A-BB9E-E3F4F1F46010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2A6CD-C464-4324-94A8-5BAD7D786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12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2481E-FD72-45C2-B85B-FEE496C3EC83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AE87-E656-4316-84DF-35593253AB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961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3B4C7-A162-424A-890D-7AB26674EE97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0BA39-3C3E-40B4-8FCC-62B19FEE65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760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0766C-FE15-42E6-BC55-1C934251ADDA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BD4C0-9201-4402-A5B4-D36E226FC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338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9E446-C21C-47CE-ADEF-A4B779BE673A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E408B-1FBF-4E5F-BDF6-721905F78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197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C6931-A024-4C43-A8C3-299E6176231D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99E5F-58D3-4D1A-837D-2D62309C5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537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3B893-3CD7-44D4-98E1-24A289ECADAC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D770E-86ED-4867-A756-777495453D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63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 defTabSz="1279698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51E371-3965-4492-AB16-ACCDC46CF275}" type="datetime1">
              <a:rPr lang="ru-RU"/>
              <a:pPr>
                <a:defRPr/>
              </a:pPr>
              <a:t>17.08.2016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 defTabSz="1279698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wrap="square" lIns="128001" tIns="64001" rIns="128001" bIns="6400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3A1751-58D2-41AB-A8F8-C0416EEB9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398463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8613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712168" y="2640360"/>
            <a:ext cx="10945216" cy="266255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 defTabSz="127969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4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Особенности осуществления контроля в сфере закупок органами </a:t>
            </a:r>
            <a:br>
              <a:rPr lang="ru-RU" sz="4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464696" y="6240761"/>
            <a:ext cx="655272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01" tIns="64001" rIns="128001" bIns="64001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12796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Мальцев Андрей Анатольевич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Начальник Управления по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контролю в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сфере контрактных отношений</a:t>
            </a:r>
            <a:endParaRPr kumimoji="0" lang="ru-RU" sz="28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79425" marR="0" lvl="0" indent="-479425" algn="ctr" defTabSz="127952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1144216" y="1920280"/>
            <a:ext cx="11017224" cy="6984776"/>
          </a:xfrm>
        </p:spPr>
        <p:txBody>
          <a:bodyPr>
            <a:normAutofit/>
          </a:bodyPr>
          <a:lstStyle/>
          <a:p>
            <a:pPr marL="0" indent="0" algn="ctr" defTabSz="127969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 выступления</a:t>
            </a:r>
          </a:p>
          <a:p>
            <a:pPr marL="0" indent="0" algn="ctr" defTabSz="127969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Полномочия Федерального казначейства в сфере закупок;</a:t>
            </a: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Контроль в сфере закупок. Основные выводы;</a:t>
            </a: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Инструменты перехода к мониторингу в сфере закупок.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568152" y="1560240"/>
            <a:ext cx="11953328" cy="73448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 соответствии с частью 8 статьи 99   44-ФЗ  Федеральное казначейство осуществляет контроль в отношении: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1) соблюдения требований к обоснованию закупок, предусмотренных статьей 18 настоящего Федерального закона, и обоснованности закупок;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2) соблюдения правил нормирования в сфере закупок, предусмотренного статьей 19 настоящего Федерального закона;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3) обоснования начальной (максимальной) цены контракта, цены контракта, заключаемого с единственным поставщиком (подрядчиком, исполнителем), включенной в план-график;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) применения заказчиком мер ответственности и совершения иных действий в случае нарушения поставщиком (подрядчиком, исполнителем) условий контракта;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5) соответствия поставленного товара, выполненной работы (ее результата) или оказанной услуги условиям контракта;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6) своевременности, полноты и достоверности отражения в документах учета поставленного товара, выполненной работы (ее результата) или оказанной услуги;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7) соответствия использования поставленного товара, выполненной работы (ее результата) или оказанной услуги целям осуществления закупки.</a:t>
            </a: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352128" y="1632248"/>
            <a:ext cx="11809312" cy="7272808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68152" y="1704256"/>
          <a:ext cx="11665296" cy="6253802"/>
        </p:xfrm>
        <a:graphic>
          <a:graphicData uri="http://schemas.openxmlformats.org/drawingml/2006/table">
            <a:tbl>
              <a:tblPr/>
              <a:tblGrid>
                <a:gridCol w="8146311"/>
                <a:gridCol w="3518985"/>
              </a:tblGrid>
              <a:tr h="3594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нарушения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Статья КоАП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023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Непредставление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документов в срок . Пункт 13 Постановления Правительства РФ от 28.11.2013 № 1092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Часть 1 статьи 19.7.2 </a:t>
                      </a:r>
                      <a:r>
                        <a:rPr lang="ru-RU" sz="20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КоАП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50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Представление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документов не в полном объеме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Часть 1 статьи 19.7.2 </a:t>
                      </a:r>
                      <a:r>
                        <a:rPr lang="ru-RU" sz="20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КоАП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2814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Нарушения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установлении и размещении в ЕИС нормативных затрат на обеспечение функций государственных органов, органов управления государственными внебюджетными фондами, муниципальных органов (включая соответственно территориальные органы и подведомственные казенные учреждения). Статья 19 Закона № 44-ФЗ; Постановления Правительства РФ от 19.05.2015 № 479 и от 20.10.2014 № 1084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Нарушения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 установлении требований к закупаемым заказчиком товарам, работам, услугам (в том числе 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предельной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цене товаров, работ, услуг). Статья 19 Закона № 44-ФЗ; Постановления Правительства РФ от 02.09.2015 № 926 и от 02.09.2015 № 927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69767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Отсутствие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обоснования применения метода определения НМЦК, отличного от указанных в ч.1 ст.22 Федерального закона от 5 апреля 2013 г. № 44-ФЗ. Часть 12 статьи 22 Закона № 44-ФЗ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49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Ошибка 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расчете НМЦК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Статья 7.29.3. </a:t>
                      </a:r>
                      <a:r>
                        <a:rPr lang="ru-RU" sz="2000" b="0" i="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КоАП</a:t>
                      </a:r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2168" y="1560239"/>
          <a:ext cx="11449271" cy="7056787"/>
        </p:xfrm>
        <a:graphic>
          <a:graphicData uri="http://schemas.openxmlformats.org/drawingml/2006/table">
            <a:tbl>
              <a:tblPr/>
              <a:tblGrid>
                <a:gridCol w="4290303"/>
                <a:gridCol w="462225"/>
                <a:gridCol w="1847938"/>
                <a:gridCol w="2690960"/>
                <a:gridCol w="2157845"/>
              </a:tblGrid>
              <a:tr h="315882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Обоснование НМЦК   в приложении 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к </a:t>
                      </a:r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аукционной документации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75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Объект закупки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800" b="0" i="0" u="none" strike="noStrike"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Количество, рулон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Стоимость, руб.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Цена за рулон, руб.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9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Полиэтиленовый мешок 20 л. Рулон 30 шт.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800" b="0" i="0" u="none" strike="noStrike"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1 600 000,00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28 784 000,00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       17,99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9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Полиэтиленовый мешок 60 л.  Рулон 20 шт.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800" b="0" i="0" u="none" strike="noStrike"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500 000,00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15 240 000,00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       30,48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9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Полиэтиленовый мешок 120 л.  Рулон 10 шт.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800" b="0" i="0" u="none" strike="noStrike"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2 200 000,00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205 458 000,00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       93,39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8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4 300 000,00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249 482 000,00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405">
                <a:tc gridSpan="2">
                  <a:txBody>
                    <a:bodyPr/>
                    <a:lstStyle/>
                    <a:p>
                      <a:pPr algn="l" fontAlgn="t"/>
                      <a:endParaRPr lang="ru-RU" sz="1800" b="1" i="0" u="none" strike="noStrike" baseline="0" dirty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aseline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800" b="1" i="0" u="none" strike="noStrike" baseline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800" b="0" i="0" u="none" strike="noStrike" baseline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5882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Расчет НМЦК, проведенный контролерами ФК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7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Объект закупки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Количество, рулон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Стоимость, руб.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Цена за рулон, руб.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9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Полиэтиленовый мешок 20 л. Рулон 30 шт.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1 600 000,00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30 720 000,00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       19,20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89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Полиэтиленовый мешок 60 л.  Рулон 20 шт.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500 000,00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15 300 000,00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       30,60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226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Полиэтиленовый мешок 120 л.  Рулон 10 шт.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2 200 000,00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84 920 000,00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          38,60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82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4 300 000,00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130 940 000,00  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baseline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 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82">
                <a:tc>
                  <a:txBody>
                    <a:bodyPr/>
                    <a:lstStyle/>
                    <a:p>
                      <a:pPr algn="l" fontAlgn="t"/>
                      <a:endParaRPr lang="ru-RU" sz="1800" b="1" i="0" u="none" strike="noStrike" baseline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endParaRPr lang="ru-RU" sz="1800" b="1" i="0" u="none" strike="noStrike" baseline="0" dirty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endParaRPr lang="ru-RU" sz="1800" b="1" i="0" u="none" strike="noStrike" baseline="0" dirty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800" b="0" i="0" u="none" strike="noStrike" baseline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00778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Разница между НМЦК, обоснованной Заказчиком, и суммой, рассчитанной по ценам контролеров ФК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endParaRPr lang="ru-RU" sz="1800" b="1" i="0" u="none" strike="noStrike" baseline="0" dirty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baseline="0" dirty="0">
                          <a:solidFill>
                            <a:schemeClr val="tx2"/>
                          </a:solidFill>
                          <a:latin typeface="Times New Roman" pitchFamily="18" charset="0"/>
                        </a:rPr>
                        <a:t>     118 542 000,00   </a:t>
                      </a: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800" b="0" i="0" u="none" strike="noStrike" baseline="0" dirty="0">
                        <a:solidFill>
                          <a:schemeClr val="tx2"/>
                        </a:solidFill>
                        <a:latin typeface="Times New Roman" pitchFamily="18" charset="0"/>
                      </a:endParaRPr>
                    </a:p>
                  </a:txBody>
                  <a:tcPr marL="7620" marR="7620" marT="762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144588" y="1920875"/>
            <a:ext cx="11017250" cy="6983413"/>
          </a:xfrm>
        </p:spPr>
        <p:txBody>
          <a:bodyPr>
            <a:normAutofit/>
          </a:bodyPr>
          <a:lstStyle/>
          <a:p>
            <a:pPr marL="0" indent="0" algn="ctr" defTabSz="127969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</a:p>
          <a:p>
            <a:pPr marL="0" indent="0" algn="ctr" defTabSz="1279698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Формальное соблюдение норм 44-ФЗ  не  гарантирует  отсутствие  возможности  злоупотреблений  в  сфере  закупок;</a:t>
            </a: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Отсутствие  каталога товаров, работ, услуг  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(каталога  ТРУ)  значительно  затрудняет  процесс  контроля  и  действия добросовестных  Заказчиков;</a:t>
            </a: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Необходимо  совершенствование инструментов  контроля в  сфере закупок.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1144216" y="1920280"/>
            <a:ext cx="11017224" cy="6984776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24136" y="2928392"/>
            <a:ext cx="5877236" cy="6048672"/>
          </a:xfrm>
          <a:prstGeom prst="round2DiagRect">
            <a:avLst/>
          </a:prstGeom>
          <a:solidFill>
            <a:srgbClr val="EAEFFA"/>
          </a:solidFill>
          <a:ln>
            <a:solidFill>
              <a:srgbClr val="FFFDFB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372" tIns="45687" rIns="91372" bIns="45687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endParaRPr lang="ru-RU" sz="1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630082" algn="l"/>
              </a:tabLst>
            </a:pPr>
            <a:r>
              <a:rPr lang="ru-RU" sz="12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Официальные сайты и информационные системы: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Официальный сайт ЕИС www.zakupki.gov.ru;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ГИС ГМП;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ГИС «Электронный бюджет»; 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АИС «Налог»;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АСК НДС; 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Единая информационная система об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операциях (сделках) с денежными средствами или иным имуществом.</a:t>
            </a:r>
          </a:p>
          <a:p>
            <a:pPr algn="ctr">
              <a:spcAft>
                <a:spcPts val="0"/>
              </a:spcAft>
              <a:tabLst>
                <a:tab pos="630082" algn="l"/>
              </a:tabLst>
            </a:pPr>
            <a:r>
              <a:rPr lang="ru-RU" sz="12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Иные справочники и информационные ресурсы: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ЕГРЮЛ, ЕГРИП, Единый государственный реестр налогоплательщиков;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реестр контрактов (Федеральный закон № 44-ФЗ);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реестр договоров (Федеральный закон № 223-ФЗ);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реестр соглашений (договоров); 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иные информационные ресурсы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(реестр жалоб, результаты контроля, мониторинга, аудита);</a:t>
            </a:r>
          </a:p>
          <a:p>
            <a:pPr algn="ctr">
              <a:spcAft>
                <a:spcPts val="0"/>
              </a:spcAft>
              <a:tabLst>
                <a:tab pos="630082" algn="l"/>
              </a:tabLst>
            </a:pPr>
            <a:r>
              <a:rPr lang="ru-RU" sz="12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Планируемые </a:t>
            </a:r>
            <a:r>
              <a:rPr lang="ru-RU" sz="12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информационные ресурсы: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каталог ТРУ с информацией о структуре образования цены с расчетом себестоимости по элементам затрат;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система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референтных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цен товаров, работ, услуг;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информация соответствующего органа об организациях и физических лицах, относящихся к «группе риска», в отношении которых имеются сведения:</a:t>
            </a:r>
          </a:p>
          <a:p>
            <a:pPr algn="just">
              <a:spcAft>
                <a:spcPts val="0"/>
              </a:spcAft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об их причастности к экстремистской деятельности или терроризму;</a:t>
            </a:r>
          </a:p>
          <a:p>
            <a:pPr algn="just">
              <a:spcAft>
                <a:spcPts val="0"/>
              </a:spcAft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об уклонении от уплаты налогов;</a:t>
            </a:r>
          </a:p>
          <a:p>
            <a:pPr algn="just">
              <a:spcAft>
                <a:spcPts val="0"/>
              </a:spcAft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об имеющейся дебиторской задолженности;</a:t>
            </a:r>
          </a:p>
          <a:p>
            <a:pPr algn="just">
              <a:spcAft>
                <a:spcPts val="0"/>
              </a:spcAft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о нахождении в реестре недобросовестных поставщиков;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информация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имеющаяся в соответствующем органе (мониторинг сайтов, казначейское или банковское сопровождение, расчеты, санкционирование, межведомственное взаимодействие, результаты контроля, обращения организаций и граждан);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информация, поступающая из территориальных органов.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630082" algn="l"/>
              </a:tabLst>
            </a:pPr>
            <a:endParaRPr lang="ru-RU" sz="1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832848" y="3000400"/>
            <a:ext cx="5544616" cy="5976664"/>
          </a:xfrm>
          <a:prstGeom prst="round2DiagRect">
            <a:avLst/>
          </a:prstGeom>
          <a:solidFill>
            <a:srgbClr val="D9E2F7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контроля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всей информации о закупках, имеющейся в информационных системах (т.е.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предмета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закончить незаконно (неправомерно) начатую операцию, чем обеспечивается повышение качества контроля в сфере закупок;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автоматического контроля являются источниками для определения объектов контроля, для которых целесообразно продолжение проверочных мероприятий иными (традиционными) формами и методами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этого обеспечивается: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Эффективное администрирование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случаев нарушений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РФ в сфере бюджетного и закупочного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процессов;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своевременности, полноты и достоверности отражения в документах учета поставленного товара, выполненной работы (ее результата) или оказанной услуги;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эффективности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и использования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соответствия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поставленного товара, выполненной работы (ее результата) или оказанной услуги целям осуществления закупки;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Адресность и целевой характер использования бюджетных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6184" y="2352328"/>
            <a:ext cx="4968552" cy="520278"/>
          </a:xfrm>
          <a:prstGeom prst="roundRect">
            <a:avLst/>
          </a:prstGeom>
          <a:solidFill>
            <a:srgbClr val="FEE9DA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372" tIns="45687" rIns="91372" bIns="45687" rtlCol="0" anchor="ctr"/>
          <a:lstStyle/>
          <a:p>
            <a:pPr algn="ctr"/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ресурсы: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76864" y="2352328"/>
            <a:ext cx="5086351" cy="485771"/>
          </a:xfrm>
          <a:prstGeom prst="roundRect">
            <a:avLst/>
          </a:prstGeom>
          <a:solidFill>
            <a:srgbClr val="FEE9DA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мониторинга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60240" y="1488232"/>
            <a:ext cx="10729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ИНФОРМАЦИОННЫХ РЕСУРСОВ В ЦЕЛЯХ КОНТРОЛЯ В СФЕРЕ  ЗАКУПОК</a:t>
            </a:r>
            <a:endParaRPr lang="ru-RU" altLang="ru-RU" sz="2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144588" y="1920875"/>
            <a:ext cx="11017250" cy="6983413"/>
          </a:xfrm>
        </p:spPr>
        <p:txBody>
          <a:bodyPr>
            <a:normAutofit/>
          </a:bodyPr>
          <a:lstStyle/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методики определения рыночных цен в настоящее время – необходимое условие формирования обоснованной позиции контролера в сфере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закупок;</a:t>
            </a: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Контроль данных из информационных систем 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(КДИС)  – первый шаг к мониторингу в сфере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закупок.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" y="0"/>
            <a:ext cx="12814935" cy="136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174480"/>
            <a:ext cx="128016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144588" y="1920875"/>
            <a:ext cx="11017250" cy="6983413"/>
          </a:xfrm>
        </p:spPr>
        <p:txBody>
          <a:bodyPr>
            <a:normAutofit/>
          </a:bodyPr>
          <a:lstStyle/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defTabSz="1279698" eaLnBrk="1" fontAlgn="auto" hangingPunct="1">
              <a:spcBef>
                <a:spcPts val="1800"/>
              </a:spcBef>
              <a:spcAft>
                <a:spcPts val="1800"/>
              </a:spcAft>
              <a:buNone/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 ЗА  ВНИМАНИЕ.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57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9978</TotalTime>
  <Words>998</Words>
  <Application>Microsoft Office PowerPoint</Application>
  <PresentationFormat>A3 (297x420 мм)</PresentationFormat>
  <Paragraphs>126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Мулихова Наталья Николаевна</dc:creator>
  <cp:lastModifiedBy>Андрей Мальцев</cp:lastModifiedBy>
  <cp:revision>718</cp:revision>
  <cp:lastPrinted>2016-02-17T14:51:42Z</cp:lastPrinted>
  <dcterms:created xsi:type="dcterms:W3CDTF">2015-02-24T17:22:15Z</dcterms:created>
  <dcterms:modified xsi:type="dcterms:W3CDTF">2016-08-17T20:02:58Z</dcterms:modified>
</cp:coreProperties>
</file>