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6"/>
  </p:notesMasterIdLst>
  <p:sldIdLst>
    <p:sldId id="258" r:id="rId10"/>
    <p:sldId id="451" r:id="rId11"/>
    <p:sldId id="485" r:id="rId12"/>
    <p:sldId id="486" r:id="rId13"/>
    <p:sldId id="410" r:id="rId14"/>
    <p:sldId id="473" r:id="rId15"/>
    <p:sldId id="474" r:id="rId16"/>
    <p:sldId id="490" r:id="rId17"/>
    <p:sldId id="443" r:id="rId18"/>
    <p:sldId id="365" r:id="rId19"/>
    <p:sldId id="377" r:id="rId20"/>
    <p:sldId id="455" r:id="rId21"/>
    <p:sldId id="481" r:id="rId22"/>
    <p:sldId id="406" r:id="rId23"/>
    <p:sldId id="482" r:id="rId24"/>
    <p:sldId id="475" r:id="rId25"/>
    <p:sldId id="476" r:id="rId26"/>
    <p:sldId id="483" r:id="rId27"/>
    <p:sldId id="487" r:id="rId28"/>
    <p:sldId id="488" r:id="rId29"/>
    <p:sldId id="429" r:id="rId30"/>
    <p:sldId id="444" r:id="rId31"/>
    <p:sldId id="484" r:id="rId32"/>
    <p:sldId id="379" r:id="rId33"/>
    <p:sldId id="480" r:id="rId34"/>
    <p:sldId id="273" r:id="rId3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orient="horz" pos="48">
          <p15:clr>
            <a:srgbClr val="A4A3A4"/>
          </p15:clr>
        </p15:guide>
        <p15:guide id="6" pos="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D0646E"/>
    <a:srgbClr val="949494"/>
    <a:srgbClr val="D2DEEF"/>
    <a:srgbClr val="CFD5EA"/>
    <a:srgbClr val="FFFFFF"/>
    <a:srgbClr val="4E9FBA"/>
    <a:srgbClr val="DB9731"/>
    <a:srgbClr val="90B15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811" autoAdjust="0"/>
  </p:normalViewPr>
  <p:slideViewPr>
    <p:cSldViewPr snapToGrid="0">
      <p:cViewPr varScale="1">
        <p:scale>
          <a:sx n="102" d="100"/>
          <a:sy n="102" d="100"/>
        </p:scale>
        <p:origin x="-774" y="-102"/>
      </p:cViewPr>
      <p:guideLst>
        <p:guide orient="horz" pos="30"/>
        <p:guide pos="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2;&#1091;&#1084;&#1077;&#1085;&#1090;&#1099;\2019\1%20&#1056;&#1040;&#1041;&#1054;&#1063;&#1048;&#1045;%20&#1044;&#1054;&#1050;&#1059;&#1052;&#1045;&#1053;&#1058;&#1067;\&#1057;&#1086;&#1074;&#1077;&#1090;%20&#1087;&#1086;%20&#1042;&#1050;&#1050;&#1056;%20&#1040;&#1054;\26.03.2019\&#1042;&#1089;&#1103;&#1082;&#1086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2;&#1091;&#1084;&#1077;&#1085;&#1090;&#1099;\2019\1%20&#1056;&#1040;&#1041;&#1054;&#1063;&#1048;&#1045;%20&#1044;&#1054;&#1050;&#1059;&#1052;&#1045;&#1053;&#1058;&#1067;\&#1057;&#1086;&#1074;&#1077;&#1090;%20&#1087;&#1086;%20&#1042;&#1050;&#1050;&#1056;%20&#1040;&#1054;\26.03.2019\&#1042;&#1089;&#1103;&#1082;&#1086;&#107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1\&#1057;&#1086;&#1074;&#1077;&#1090;%20&#1087;&#1086;%20&#1042;&#1050;&#1050;&#1056;%20&#1040;&#1054;\26.03.2019\&#1042;&#1089;&#1103;&#1082;&#1086;&#107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1\&#1057;&#1086;&#1074;&#1077;&#1090;%20&#1087;&#1086;%20&#1042;&#1050;&#1050;&#1056;%20&#1040;&#1054;\26.03.2019\&#1042;&#1089;&#1103;&#1082;&#1086;&#1077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1\&#1057;&#1086;&#1074;&#1077;&#1090;%20&#1087;&#1086;%20&#1042;&#1050;&#1050;&#1056;%20&#1040;&#1054;\26.03.2019\&#1042;&#1089;&#1103;&#1082;&#1086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о недопустимости нарушения требований законодательства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Предупреждения о недопустимости нарушения требований законодательства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2.0065110267216032E-17"/>
                  <c:y val="0.15973372376813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B2-46F1-AAC0-E657EC74AE7E}"/>
                </c:ext>
              </c:extLst>
            </c:dLbl>
            <c:dLbl>
              <c:idx val="1"/>
              <c:layout>
                <c:manualLayout>
                  <c:x val="0"/>
                  <c:y val="0.23960058565220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B2-46F1-AAC0-E657EC74AE7E}"/>
                </c:ext>
              </c:extLst>
            </c:dLbl>
            <c:dLbl>
              <c:idx val="2"/>
              <c:layout>
                <c:manualLayout>
                  <c:x val="4.3778928133269956E-3"/>
                  <c:y val="0.2396005856522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B2-46F1-AAC0-E657EC74AE7E}"/>
                </c:ext>
              </c:extLst>
            </c:dLbl>
            <c:dLbl>
              <c:idx val="3"/>
              <c:layout>
                <c:manualLayout>
                  <c:x val="-2.188946406663578E-3"/>
                  <c:y val="0.2032974666139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B2-46F1-AAC0-E657EC74AE7E}"/>
                </c:ext>
              </c:extLst>
            </c:dLbl>
            <c:dLbl>
              <c:idx val="4"/>
              <c:layout>
                <c:manualLayout>
                  <c:x val="-8.0260441068864129E-17"/>
                  <c:y val="0.17425497138342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B2-46F1-AAC0-E657EC74AE7E}"/>
                </c:ext>
              </c:extLst>
            </c:dLbl>
            <c:dLbl>
              <c:idx val="5"/>
              <c:layout>
                <c:manualLayout>
                  <c:x val="2.1889464066634171E-3"/>
                  <c:y val="0.2250793380369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B2-46F1-AAC0-E657EC74AE7E}"/>
                </c:ext>
              </c:extLst>
            </c:dLbl>
            <c:dLbl>
              <c:idx val="6"/>
              <c:layout>
                <c:manualLayout>
                  <c:x val="0"/>
                  <c:y val="0.18151559519106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9B2-46F1-AAC0-E657EC74AE7E}"/>
                </c:ext>
              </c:extLst>
            </c:dLbl>
            <c:dLbl>
              <c:idx val="7"/>
              <c:layout>
                <c:manualLayout>
                  <c:x val="2.1889464066634978E-3"/>
                  <c:y val="-7.2606238076426358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16*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9B2-46F1-AAC0-E657EC74A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Лист1!$B$6:$I$6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Лист1!$B$7:$I$7</c:f>
              <c:numCache>
                <c:formatCode>General</c:formatCode>
                <c:ptCount val="8"/>
                <c:pt idx="0">
                  <c:v>87</c:v>
                </c:pt>
                <c:pt idx="1">
                  <c:v>181</c:v>
                </c:pt>
                <c:pt idx="2">
                  <c:v>209</c:v>
                </c:pt>
                <c:pt idx="3">
                  <c:v>149</c:v>
                </c:pt>
                <c:pt idx="4">
                  <c:v>120</c:v>
                </c:pt>
                <c:pt idx="5">
                  <c:v>150</c:v>
                </c:pt>
                <c:pt idx="6">
                  <c:v>126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B2-46F1-AAC0-E657EC74A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27"/>
        <c:axId val="84164096"/>
        <c:axId val="80438976"/>
      </c:barChart>
      <c:catAx>
        <c:axId val="8416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0438976"/>
        <c:crosses val="autoZero"/>
        <c:auto val="1"/>
        <c:lblAlgn val="ctr"/>
        <c:lblOffset val="100"/>
        <c:noMultiLvlLbl val="0"/>
      </c:catAx>
      <c:valAx>
        <c:axId val="80438976"/>
        <c:scaling>
          <c:orientation val="minMax"/>
          <c:max val="230"/>
          <c:min val="0"/>
        </c:scaling>
        <c:delete val="0"/>
        <c:axPos val="l"/>
        <c:majorGridlines>
          <c:spPr>
            <a:ln>
              <a:prstDash val="dash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16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выявленных нарушений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Предписания об устранении выявленных нарушений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0580393572431915E-17"/>
                  <c:y val="0.1124567609223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DE-4BFA-BF8E-DDC6A042263A}"/>
                </c:ext>
              </c:extLst>
            </c:dLbl>
            <c:dLbl>
              <c:idx val="1"/>
              <c:layout>
                <c:manualLayout>
                  <c:x val="0"/>
                  <c:y val="0.25798903976302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DE-4BFA-BF8E-DDC6A042263A}"/>
                </c:ext>
              </c:extLst>
            </c:dLbl>
            <c:dLbl>
              <c:idx val="2"/>
              <c:layout>
                <c:manualLayout>
                  <c:x val="-4.4903195604861067E-3"/>
                  <c:y val="0.22491352184468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DE-4BFA-BF8E-DDC6A042263A}"/>
                </c:ext>
              </c:extLst>
            </c:dLbl>
            <c:dLbl>
              <c:idx val="3"/>
              <c:layout>
                <c:manualLayout>
                  <c:x val="0"/>
                  <c:y val="0.2579890397630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DE-4BFA-BF8E-DDC6A042263A}"/>
                </c:ext>
              </c:extLst>
            </c:dLbl>
            <c:dLbl>
              <c:idx val="4"/>
              <c:layout>
                <c:manualLayout>
                  <c:x val="0"/>
                  <c:y val="0.2910645576813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DE-4BFA-BF8E-DDC6A042263A}"/>
                </c:ext>
              </c:extLst>
            </c:dLbl>
            <c:dLbl>
              <c:idx val="5"/>
              <c:layout>
                <c:manualLayout>
                  <c:x val="-8.2321574289727661E-17"/>
                  <c:y val="0.30429476484869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DE-4BFA-BF8E-DDC6A042263A}"/>
                </c:ext>
              </c:extLst>
            </c:dLbl>
            <c:dLbl>
              <c:idx val="6"/>
              <c:layout>
                <c:manualLayout>
                  <c:x val="0"/>
                  <c:y val="0.31090986843236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DE-4BFA-BF8E-DDC6A042263A}"/>
                </c:ext>
              </c:extLst>
            </c:dLbl>
            <c:dLbl>
              <c:idx val="7"/>
              <c:layout>
                <c:manualLayout>
                  <c:x val="0"/>
                  <c:y val="0.125686968089677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DE-4BFA-BF8E-DDC6A0422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Лист1!$B$12:$I$12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Лист1!$B$13:$I$13</c:f>
              <c:numCache>
                <c:formatCode>General</c:formatCode>
                <c:ptCount val="8"/>
                <c:pt idx="0">
                  <c:v>9</c:v>
                </c:pt>
                <c:pt idx="1">
                  <c:v>37</c:v>
                </c:pt>
                <c:pt idx="2">
                  <c:v>28</c:v>
                </c:pt>
                <c:pt idx="3">
                  <c:v>34</c:v>
                </c:pt>
                <c:pt idx="4">
                  <c:v>44</c:v>
                </c:pt>
                <c:pt idx="5">
                  <c:v>46</c:v>
                </c:pt>
                <c:pt idx="6">
                  <c:v>45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6DE-4BFA-BF8E-DDC6A0422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84162560"/>
        <c:axId val="80440128"/>
      </c:barChart>
      <c:catAx>
        <c:axId val="8416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0440128"/>
        <c:crosses val="autoZero"/>
        <c:auto val="1"/>
        <c:lblAlgn val="ctr"/>
        <c:lblOffset val="100"/>
        <c:noMultiLvlLbl val="0"/>
      </c:catAx>
      <c:valAx>
        <c:axId val="8044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16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 приостановлении членства в СРО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Предписания о приостановлении членства в СРО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06912596514174E-3"/>
                  <c:y val="0.10993972678633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3C-4151-96D8-E0991AAC7671}"/>
                </c:ext>
              </c:extLst>
            </c:dLbl>
            <c:dLbl>
              <c:idx val="1"/>
              <c:layout>
                <c:manualLayout>
                  <c:x val="-2.2006912596514174E-3"/>
                  <c:y val="0.1215123296059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3C-4151-96D8-E0991AAC7671}"/>
                </c:ext>
              </c:extLst>
            </c:dLbl>
            <c:dLbl>
              <c:idx val="2"/>
              <c:layout>
                <c:manualLayout>
                  <c:x val="-2.2006912596514981E-3"/>
                  <c:y val="0.10993972678633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3C-4151-96D8-E0991AAC7671}"/>
                </c:ext>
              </c:extLst>
            </c:dLbl>
            <c:dLbl>
              <c:idx val="3"/>
              <c:layout>
                <c:manualLayout>
                  <c:x val="0"/>
                  <c:y val="0.10993972678633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3C-4151-96D8-E0991AAC7671}"/>
                </c:ext>
              </c:extLst>
            </c:dLbl>
            <c:dLbl>
              <c:idx val="4"/>
              <c:layout>
                <c:manualLayout>
                  <c:x val="-4.4013825193028348E-3"/>
                  <c:y val="0.1735890422942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3C-4151-96D8-E0991AAC7671}"/>
                </c:ext>
              </c:extLst>
            </c:dLbl>
            <c:dLbl>
              <c:idx val="5"/>
              <c:layout>
                <c:manualLayout>
                  <c:x val="2.2006912596513367E-3"/>
                  <c:y val="0.25459726203152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3C-4151-96D8-E0991AAC7671}"/>
                </c:ext>
              </c:extLst>
            </c:dLbl>
            <c:dLbl>
              <c:idx val="6"/>
              <c:layout>
                <c:manualLayout>
                  <c:x val="4.4013825193028348E-3"/>
                  <c:y val="0.29510137190017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3C-4151-96D8-E0991AAC767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1*</a:t>
                    </a:r>
                  </a:p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3C-4151-96D8-E0991AAC7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Лист1!$B$18:$I$18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Лист1!$B$19:$I$19</c:f>
              <c:numCache>
                <c:formatCode>General</c:formatCode>
                <c:ptCount val="8"/>
                <c:pt idx="0">
                  <c:v>5</c:v>
                </c:pt>
                <c:pt idx="1">
                  <c:v>32</c:v>
                </c:pt>
                <c:pt idx="2">
                  <c:v>5</c:v>
                </c:pt>
                <c:pt idx="3">
                  <c:v>5</c:v>
                </c:pt>
                <c:pt idx="4">
                  <c:v>13</c:v>
                </c:pt>
                <c:pt idx="5">
                  <c:v>20</c:v>
                </c:pt>
                <c:pt idx="6">
                  <c:v>27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3C-4151-96D8-E0991AAC7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85495808"/>
        <c:axId val="80442432"/>
      </c:barChart>
      <c:catAx>
        <c:axId val="854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442432"/>
        <c:crosses val="autoZero"/>
        <c:auto val="1"/>
        <c:lblAlgn val="ctr"/>
        <c:lblOffset val="100"/>
        <c:noMultiLvlLbl val="0"/>
      </c:catAx>
      <c:valAx>
        <c:axId val="804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49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исключении из членов СРО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Предписания об исключении из членов СРО</c:v>
                </c:pt>
              </c:strCache>
            </c:strRef>
          </c:tx>
          <c:spPr>
            <a:solidFill>
              <a:srgbClr val="D0646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362858419363642E-3"/>
                  <c:y val="0.10298331769362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7D-48E6-8B5A-A063248CE166}"/>
                </c:ext>
              </c:extLst>
            </c:dLbl>
            <c:dLbl>
              <c:idx val="1"/>
              <c:layout>
                <c:manualLayout>
                  <c:x val="0"/>
                  <c:y val="0.14875368111301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7D-48E6-8B5A-A063248CE166}"/>
                </c:ext>
              </c:extLst>
            </c:dLbl>
            <c:dLbl>
              <c:idx val="2"/>
              <c:layout>
                <c:manualLayout>
                  <c:x val="-2.3681429209681712E-3"/>
                  <c:y val="0.13158979483074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7D-48E6-8B5A-A063248CE166}"/>
                </c:ext>
              </c:extLst>
            </c:dLbl>
            <c:dLbl>
              <c:idx val="3"/>
              <c:layout>
                <c:manualLayout>
                  <c:x val="-2.3681429209681712E-3"/>
                  <c:y val="0.11442590854847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7D-48E6-8B5A-A063248CE166}"/>
                </c:ext>
              </c:extLst>
            </c:dLbl>
            <c:dLbl>
              <c:idx val="4"/>
              <c:layout>
                <c:manualLayout>
                  <c:x val="4.7362858419362558E-3"/>
                  <c:y val="0.13158979483074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7D-48E6-8B5A-A063248CE166}"/>
                </c:ext>
              </c:extLst>
            </c:dLbl>
            <c:dLbl>
              <c:idx val="5"/>
              <c:layout>
                <c:manualLayout>
                  <c:x val="4.7362858419362558E-3"/>
                  <c:y val="0.1201472039758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7D-48E6-8B5A-A063248CE166}"/>
                </c:ext>
              </c:extLst>
            </c:dLbl>
            <c:dLbl>
              <c:idx val="6"/>
              <c:layout>
                <c:manualLayout>
                  <c:x val="-2.3681429209683452E-3"/>
                  <c:y val="0.11442590854847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7D-48E6-8B5A-A063248CE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Лист1!$B$24:$I$24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Лист1!$B$25:$I$25</c:f>
              <c:numCache>
                <c:formatCode>General</c:formatCode>
                <c:ptCount val="8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7D-48E6-8B5A-A063248CE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85496320"/>
        <c:axId val="80444160"/>
      </c:barChart>
      <c:catAx>
        <c:axId val="854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444160"/>
        <c:crosses val="autoZero"/>
        <c:auto val="1"/>
        <c:lblAlgn val="ctr"/>
        <c:lblOffset val="100"/>
        <c:noMultiLvlLbl val="0"/>
      </c:catAx>
      <c:valAx>
        <c:axId val="804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4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11291486073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57-439E-8554-42C3007347DA}"/>
                </c:ext>
              </c:extLst>
            </c:dLbl>
            <c:dLbl>
              <c:idx val="1"/>
              <c:layout>
                <c:manualLayout>
                  <c:x val="-1.1148803430531117E-3"/>
                  <c:y val="0.16112914860735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57-439E-8554-42C3007347DA}"/>
                </c:ext>
              </c:extLst>
            </c:dLbl>
            <c:dLbl>
              <c:idx val="2"/>
              <c:layout>
                <c:manualLayout>
                  <c:x val="-1.1148803430530709E-3"/>
                  <c:y val="0.20716604820945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57-439E-8554-42C3007347DA}"/>
                </c:ext>
              </c:extLst>
            </c:dLbl>
            <c:dLbl>
              <c:idx val="3"/>
              <c:layout>
                <c:manualLayout>
                  <c:x val="2.2297606861061419E-3"/>
                  <c:y val="0.16112914860735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57-439E-8554-42C3007347DA}"/>
                </c:ext>
              </c:extLst>
            </c:dLbl>
            <c:dLbl>
              <c:idx val="4"/>
              <c:layout>
                <c:manualLayout>
                  <c:x val="0"/>
                  <c:y val="0.168801965207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57-439E-8554-42C3007347DA}"/>
                </c:ext>
              </c:extLst>
            </c:dLbl>
            <c:dLbl>
              <c:idx val="5"/>
              <c:layout>
                <c:manualLayout>
                  <c:x val="-2.2297606861061419E-3"/>
                  <c:y val="0.168801965207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57-439E-8554-42C3007347DA}"/>
                </c:ext>
              </c:extLst>
            </c:dLbl>
            <c:dLbl>
              <c:idx val="6"/>
              <c:layout>
                <c:manualLayout>
                  <c:x val="-1.1148803430530709E-3"/>
                  <c:y val="0.16880196520770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57-439E-8554-42C3007347DA}"/>
                </c:ext>
              </c:extLst>
            </c:dLbl>
            <c:dLbl>
              <c:idx val="7"/>
              <c:layout>
                <c:manualLayout>
                  <c:x val="0"/>
                  <c:y val="0.16112914860735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657-439E-8554-42C300734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Лист1!$B$30:$I$30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Лист1!$B$32:$I$32</c:f>
              <c:numCache>
                <c:formatCode>General</c:formatCode>
                <c:ptCount val="8"/>
                <c:pt idx="0">
                  <c:v>123</c:v>
                </c:pt>
                <c:pt idx="1">
                  <c:v>305</c:v>
                </c:pt>
                <c:pt idx="2">
                  <c:v>320</c:v>
                </c:pt>
                <c:pt idx="3">
                  <c:v>258</c:v>
                </c:pt>
                <c:pt idx="4">
                  <c:v>260</c:v>
                </c:pt>
                <c:pt idx="5">
                  <c:v>260</c:v>
                </c:pt>
                <c:pt idx="6">
                  <c:v>262</c:v>
                </c:pt>
                <c:pt idx="7">
                  <c:v>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7-439E-8554-42C300734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85497344"/>
        <c:axId val="93642752"/>
      </c:barChart>
      <c:catAx>
        <c:axId val="854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642752"/>
        <c:crosses val="autoZero"/>
        <c:auto val="1"/>
        <c:lblAlgn val="ctr"/>
        <c:lblOffset val="100"/>
        <c:noMultiLvlLbl val="0"/>
      </c:catAx>
      <c:valAx>
        <c:axId val="9364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4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1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0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0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9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7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1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7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2CBB6E-AFF5-4AA1-B776-410D7638D8E9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80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3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7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8DC69-DD7A-435E-BB76-5052C14525C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8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8" y="3602041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3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5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9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25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9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7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1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58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3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7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5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84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23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8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1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3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2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63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7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8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86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42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2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3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17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71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84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3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36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6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3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5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99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51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88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8565-1B8B-42C1-A50A-D620064CDB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32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CE61-3B63-4884-BE05-ACB9EFE9F5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36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CA83-2278-4521-A9E5-D37AAD653F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3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1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1F16-C4FA-4C9D-B592-3ED6923E4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3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6D9-6CB0-4945-85EC-5C6ABFA10A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8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5ECB-FEFA-4400-98AD-A8DDB11752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64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52FB-5C13-4714-B5C3-D578410F9A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8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AE51-E6F6-4E1F-82BB-F44A134F53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6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CC45-9450-4604-B695-71CF2BC705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6297-C08B-4965-8D2F-3F2B5462B4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24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BD21-D733-47D7-A479-EA74F06197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64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86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12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62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44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78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3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63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07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99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20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20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29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8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82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42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63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7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144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46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4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342F-7D2F-41D3-99FF-E480501B8F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5CBE-8FA7-4CDA-9848-8532FDDA43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1" y="1985355"/>
            <a:ext cx="10419908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внешнего контроля качества работы аудиторских организаций в 2018 году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2019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марта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90805" y="4714463"/>
            <a:ext cx="529640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Федерального казначейства</a:t>
            </a:r>
          </a:p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Людмила Халиловна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77158"/>
              </p:ext>
            </p:extLst>
          </p:nvPr>
        </p:nvGraphicFramePr>
        <p:xfrm>
          <a:off x="486887" y="887563"/>
          <a:ext cx="11322256" cy="581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0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2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Поддержание в актуальном состоянии и размещение на сайте перечня актов, содержащих обязательные требования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 30 декабря 2016 г. № 541 «Об утверждении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 аудиторской деятельности», и Порядка ведения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правовых актов, содержащих обязательные требования,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размещен на официальном сайте Федерального казначейства www.roskazna.ru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5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Обобщение и размещение на сайте результатов правоприменительной практики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декабря 2016 г. № 544 «Об утверждении Порядка обобщения и анализа правоприменительной практики Федерального казначейства по осуществлению внешнего контроля качества работы аудиторских организаций, указанных в части 3 статьи 5 Федерального закона от 30 декабря 2008 г. № 307-ФЗ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 аудиторской 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Федерального казначейства от 28 февраля 2019 г. № 57 «Об утверждении обзора правоприменительной практики Федерального казначейства по осуществлению внешнего контроля качества работы аудиторских организаций, проводящих обязательный аудит бухгалтерской (финансовой) отчетности организаций, указанных в части 3 статьи Федерального закона от 30 декабря 2008 г. № 307-ФЗ «Об аудиторской деятельности», за 2018 год»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Обобщение правоприменительной практики размещено на официальном сайте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казначейства www.roskazna.ru</a:t>
                      </a: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подконтрольных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субъектов по вопросам  соблюдения обязательных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требований, ведение разъяснительной работы относительно процедур контроля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Обеспечена работа Совета ВККР АО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регулярной основе проводятся семинары, круглые столы, совещания с участием представителей аудиторского сообщества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Создана Контрольная комиссия Федерального казначейства по рассмотрению результатов внешнего контроля качества работы аудиторских организаций (приказ Федерального казначейства от 27 апреля 2017 г.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98)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3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2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самообследования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размещение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сайте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доклада об итогах профилактической работы за год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риказ Федерального казначейства от 26 февраля 2019 г. № 53 «Об утверждении Программы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профилактических мероприятий, направленных на предупреждение нарушений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организаций, на 2019 год»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Подготовлен и рассмотрен на заседании коллегии доклад об итогах профилактической работы за 2017 год и размещен 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официальном сайте Федерального казначейства www.roskazna.ru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Проведено </a:t>
                      </a:r>
                      <a:r>
                        <a:rPr lang="ru-RU" sz="12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704583" y="223864"/>
            <a:ext cx="7090913" cy="570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ПРОФИЛАКТИКЕ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ОБЯЗАТЕЛЬНЫХ ТРЕБОВАНИЙ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606" y="6513512"/>
            <a:ext cx="367635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3429000" y="222419"/>
            <a:ext cx="8463628" cy="8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ОРГАНИЗАЦИЙ, ОКАЗЫВАЮЩИХ УСЛУГИ ПО ПРОВЕДЕНИЮ </a:t>
            </a:r>
          </a:p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АУДИТА БУХГАЛТЕРСКОЙ (ФИНАНСОВОЙ) ОТЧЕТНОСТИ ОБЩЕСТВЕННО ЗНАЧИМЫХ ХОЗЯЙСТВУЮЩИХ СУБЪЕКТОВ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71625" y="1011019"/>
            <a:ext cx="11512083" cy="18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 Федерального закона «Об аудиторской деятельности» аудиторские организации обязаны уведомлять уполномоченный федеральный орган по контролю и надзору о начале оказания услуг по проведению обязательного аудита бухгалтерской (финансовой) отчетности организаций, указанных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Федерального закона «Об аудиторской деятельности», в течение 20 рабочих дней, следующих за датой заключения первого договора на проведение данного аудита в текущем календарном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обязанности влечет исключение аудиторской организации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 аудиторов.</a:t>
            </a:r>
          </a:p>
          <a:p>
            <a:pPr indent="36000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Сформированный на основании уведомлений аудиторских организаций реестр размещен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Федерального казначейства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67181"/>
              </p:ext>
            </p:extLst>
          </p:nvPr>
        </p:nvGraphicFramePr>
        <p:xfrm>
          <a:off x="149647" y="2887128"/>
          <a:ext cx="3927826" cy="285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1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«Новый Аудит» 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1026602342755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10.07.2017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«Екатеринбургский Аудит-Центр»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1036604386367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05.06.2017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6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1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Интераудит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1037700089965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08.08.2017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«Аудит. Консалтинг»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1083668017795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27.01.2017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22514" y="5985644"/>
            <a:ext cx="11210304" cy="58705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2" y="5817506"/>
            <a:ext cx="1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7" y="6021506"/>
            <a:ext cx="1075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планирования контрольной и надзорной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которая будет включать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электронный сервис для подачи уведомлений о начале оказания услуг по проведению аудита ОЗХС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39509" y="2633175"/>
            <a:ext cx="161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539173" y="2555225"/>
            <a:ext cx="1378344" cy="3419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52138"/>
              </p:ext>
            </p:extLst>
          </p:nvPr>
        </p:nvGraphicFramePr>
        <p:xfrm>
          <a:off x="4267233" y="2887881"/>
          <a:ext cx="3850072" cy="286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0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Аудиторская организация «ТМ ГРУПП»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1097746367058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«ГРЕЙН-АУДИТ»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1022201767268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6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1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«АК «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АудитСистемКонсалтинг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5137746254047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20.12.2018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«О.С.В.-АУДИТ»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1027802727787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16.04.2018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02922"/>
              </p:ext>
            </p:extLst>
          </p:nvPr>
        </p:nvGraphicFramePr>
        <p:xfrm>
          <a:off x="8222213" y="2886075"/>
          <a:ext cx="3850072" cy="286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0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юридического лица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ОГРН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Дата договора</a:t>
                      </a:r>
                    </a:p>
                  </a:txBody>
                  <a:tcPr marL="9333" marR="9333" marT="9333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«Актив-Аудит»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1022301975530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«Аудит Безопасность Консалтинг»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1070275007439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09.01.2019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59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ЭккаунтПрофи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1027739660805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13.03.2019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6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ООО «Шельф-Аудит»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1026102584750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12.03.2019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9479809" y="2577189"/>
            <a:ext cx="1378344" cy="3419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7747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48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10229"/>
              </p:ext>
            </p:extLst>
          </p:nvPr>
        </p:nvGraphicFramePr>
        <p:xfrm>
          <a:off x="7722451" y="741112"/>
          <a:ext cx="4469550" cy="6053104"/>
        </p:xfrm>
        <a:graphic>
          <a:graphicData uri="http://schemas.openxmlformats.org/drawingml/2006/table">
            <a:tbl>
              <a:tblPr/>
              <a:tblGrid>
                <a:gridCol w="446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907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6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Совещания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проекту Соглашения об аудиторской деятельности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 Евразийского экономического союза (6 февраля, 1 августа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14 ноября 2018 года)</a:t>
                      </a: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81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Обучающий семинар проводимый оценщиками ФАТФ с 4 по 5 апреля 2018 г.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на тему: Участие Федерального казначейства в национальной системе ПОД/ФТ (31 июля 2018 г.)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Совещания в рамках подготовки к 4 раунду взаимных оценок ФАТФ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(г. Новосибирск с 27 по 29 марта 2018 года МРУ </a:t>
                      </a:r>
                      <a:r>
                        <a:rPr kumimoji="0" lang="ru-RU" alt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Росфинмониторинга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Москва 29 и 30 ноября, 6 декабря  2018 года </a:t>
                      </a:r>
                      <a:r>
                        <a:rPr kumimoji="0" lang="ru-RU" alt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Росфинмониторинг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«Совершенствование механизмов противодействия легализации (отмыванию) денежных средств, приобретенных незаконным путем» (г. Москва, 20 июня, МГУ им. М.В. Ломоносова)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по вопросам выявления нарушений в области ПОД/ФТ при осуществлении ВККР АО (17 января 2019 г., г. Нижний Новгород)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7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 на тему: «Об эффективности осуществления Федеральным казначейством функции по ВККР аудиторских организаций и актуальные вопросы развития аудиторской деятельности. Организация и осуществление внешнего контроля качества членов СЗТО СРО ААС уполномоченными экспертами СРО ААС» (г. Санкт-Петербург, 18 апреля 2018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6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Всероссийские совещания: на тему: «Исполнение государственной функции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ВККР АО» (г. Санкт-Петербург, 16-17 мая 2018 года), на тему: «Развитие механизмов внутреннего контроля и аудита» (г. Красноярск 4-5 июля 2018 г.) 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6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Совещания по актуальным вопросам внешнего контроля качества работы аудиторских организаций и ведения раздельного учета (г. Новосибирск – 5-6 ноября 2018 года; г. Санкт-Петербург – 8-10 ноября 2018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2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Совещания по актуальным вопросам внешнего контроля качества работы аудиторских организаций и ведения раздельного учета (Республика Узбекистан, г. Ташкент – 23-27 апреля, 27-30 июня и 27-28 сентября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года; Республика Сербия, г. Белград – 23-27 октября 2018 года; Республика Беларусь, г. Минск – 21-23 ноября 2018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57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представителями Совета по международным стандартам аудита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заданиям, обеспечивающих уверенность (</a:t>
                      </a:r>
                      <a:r>
                        <a:rPr kumimoji="0" lang="en-US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IAASB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по рассмотрению одобренных проектов изменений в МСА 220, 315, 540, МССУ 4400,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МСКК 1 и 2 (г. Москва 9 октября 2018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 defTabSz="1219170">
              <a:defRPr/>
            </a:pPr>
            <a:r>
              <a:rPr sz="1867" dirty="0">
                <a:solidFill>
                  <a:srgbClr val="4472C4">
                    <a:lumMod val="75000"/>
                  </a:srgbClr>
                </a:solidFill>
                <a:latin typeface="Open Sans Condensed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98385"/>
              </p:ext>
            </p:extLst>
          </p:nvPr>
        </p:nvGraphicFramePr>
        <p:xfrm>
          <a:off x="42608" y="760868"/>
          <a:ext cx="7679843" cy="5988250"/>
        </p:xfrm>
        <a:graphic>
          <a:graphicData uri="http://schemas.openxmlformats.org/drawingml/2006/table">
            <a:tbl>
              <a:tblPr/>
              <a:tblGrid>
                <a:gridCol w="7679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086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defTabSz="1219170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ПРЕДЛОЖЕНИЯ И РАЗРАБОТАНЫ ДОКУМЕНТЫ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696">
                <a:tc>
                  <a:txBody>
                    <a:bodyPr/>
                    <a:lstStyle/>
                    <a:p>
                      <a:pPr marL="31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внесению изменений в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Федерального закона «О государственном контроле (надзоре) и муниципальном контроле в Российской Федерации» (направлены в Минэкономразвития России 14 мата 2018 г.)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6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по вопросу формирования списка членов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областей профессиональной компетенции и квалификационных навыков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их сотрудников в части осуществления надзорных функций (направлены в Минфин России 12 марта 2018 г.)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 об осуществлении Федеральным казначейством государственной функции по ВККР АО, проводящих аудит бухгалтерской (финансовой) отчетности организаций, указанных в части 3 статьи 5 Федерального закона от 30 декабря 2008 г. № 307-ФЗ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деятельности», за 2017 год (направлен в Минфин России  28 февраля 2018 г.)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Вопросник эффективности национальной системы ПОД/ФТ (направлен в Минфин России 29 августа 2018 года) и статистическая информация по формам НР3, НР4 (направлена в Минфин России 26 февраля 2018 г., 20 июля 2018 года)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Предложения по возможным критериям оценки аудиторами операций и сделок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</a:rPr>
                        <a:t>аудируемого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лица на предмет их осуществления в целях легализации преступных доходов и финансированию терроризма (направлены в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</a:rPr>
                        <a:t>Росфинмониторинг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28 мая  2018 г.) </a:t>
                      </a: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совершенствованию законодательства Российской Федерации в части внесения изменений в Федеральный закон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 (направлены в Минфин России 15 февраля 2018 г.), а также по уточнению отдельных положений проекта федерального закона № 273179-7 «О внесении изменений в отдельные законодательные акты Российской Федерации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 наделении Банка России полномочиями в сфере аудиторской деятельности)» (направлены в Минфин России 26 октября 2018 года)</a:t>
                      </a: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13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проект федерального закона «О внесении изменений в Уголовный кодекс Российской Федерации </a:t>
                      </a:r>
                      <a:b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статьи 31 и 151 Уголовно-процессуального кодекса Российской Федерации (в части установления уголовной ответственности за подписание, публикацию и раскрытие заведомо ложного аудиторского заключения)» (направлен в Минфин России 16 февраля 2018 г.)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9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 перечень документов и (или) информации, запрашиваемых и получаемых в рамках межведомственного информационного взаимодействия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3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доработке Классификатора нарушений и недостатков с учетом вступивших в силу изменений требований законодательства РФ, а также по результатам проведенного обобщения практики применения Классификатора (одобрен Советом </a:t>
                      </a:r>
                      <a:b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аудиторской деятельности 21 сентября 2018 года (протокол от 21 сентября 2018 г. № 41)</a:t>
                      </a: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9462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к проектам Федеральных законов «О внесении изменений в Федеральный закон «О противодействии легализации (отмыванию) доходов, полученных преступным путем, и финансированию терроризма» (по вопросу контроля в сфере противодействия легализации (отмыванию) доходов, полученных преступным путем, и финансированию терроризма и финансированию распространения оружия массового уничтожения)» и «О внесении изменений в отдельные законодательные акты Российской Федерации (в части имплементации рекомендаций 22 и 23 Группы разработки финансовых мер борьбы с отмыванием денег)» (направлены в Минфин России 3 ноября 2018 года)</a:t>
                      </a: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88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часть 4 статьи 10.1 Федерального закона «Об аудиторской деятельности» в части расширения оснований проведения внеплановых проверок за устранением выявленных нарушений в случае вынесения меры воздействия в виде приостановления членства в СРО (рассматриваются Советом по аудиторской деятельности)</a:t>
                      </a: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67481" y="17877"/>
            <a:ext cx="779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087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СОВЕРШЕНСТВОВАНИЮ НОРМАТИВНОГО ПРАВОВОГО РЕГУЛИРОВАНИЯ АУДИТОРСКОЙ ДЕЯТЕЛЬНОСТИ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ПО ДАННОМУ НАПРАВЛЕНИЮ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12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1"/>
          <p:cNvSpPr txBox="1">
            <a:spLocks noChangeArrowheads="1"/>
          </p:cNvSpPr>
          <p:nvPr/>
        </p:nvSpPr>
        <p:spPr bwMode="auto">
          <a:xfrm>
            <a:off x="3890864" y="90503"/>
            <a:ext cx="8197843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РЕЗУЛЬТАТОВ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ВНЕШНЕГО КОНТРОЛЯ КАЧЕСТВА РАБОТЫ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РАБОЧИЕ ГРУППЫ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8844" y="808261"/>
            <a:ext cx="5708104" cy="64048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комиссия</a:t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результатов проверок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420" y="1511323"/>
            <a:ext cx="5691769" cy="1697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проверок, а также иных материалов, являющихся результатами проведения проверок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предложений по принятию решений о мерах воздействия, применяемых по результатам проверок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 на решения территориальных органов Казначейства России о применении мер воздействия в отношении аудиторских организаций, допустивших нарушения законодательства в сфере аудиторской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 rot="16200000">
            <a:off x="-203955" y="3909515"/>
            <a:ext cx="1341788" cy="50303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27789" y="3751850"/>
            <a:ext cx="1268558" cy="804282"/>
          </a:xfrm>
          <a:prstGeom prst="rect">
            <a:avLst/>
          </a:prstGeom>
          <a:solidFill>
            <a:srgbClr val="D2DEE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подразделение ФК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832656" y="4055440"/>
            <a:ext cx="539660" cy="185201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1258" y="3285576"/>
            <a:ext cx="3004177" cy="1750919"/>
          </a:xfrm>
          <a:prstGeom prst="roundRect">
            <a:avLst/>
          </a:prstGeom>
          <a:solidFill>
            <a:srgbClr val="D9EE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4" name="Рисунок 47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18" y="4648177"/>
            <a:ext cx="1333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8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97" y="4648176"/>
            <a:ext cx="147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37"/>
          <p:cNvSpPr>
            <a:spLocks noChangeArrowheads="1"/>
          </p:cNvSpPr>
          <p:nvPr/>
        </p:nvSpPr>
        <p:spPr bwMode="auto">
          <a:xfrm>
            <a:off x="2361733" y="3438686"/>
            <a:ext cx="1102684" cy="51778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1000">
                <a:schemeClr val="bg1">
                  <a:lumMod val="88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ln w="19050">
            <a:solidFill>
              <a:srgbClr val="8497B0"/>
            </a:solidFill>
            <a:miter lim="800000"/>
            <a:headEnd/>
            <a:tailEnd/>
          </a:ln>
        </p:spPr>
        <p:txBody>
          <a:bodyPr lIns="77713" tIns="38856" rIns="77713" bIns="38856" anchor="ctr"/>
          <a:lstStyle>
            <a:lvl1pPr defTabSz="10874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44988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Результаты контроля</a:t>
            </a:r>
          </a:p>
        </p:txBody>
      </p:sp>
      <p:sp>
        <p:nvSpPr>
          <p:cNvPr id="17" name="Прямоугольник 38"/>
          <p:cNvSpPr>
            <a:spLocks noChangeArrowheads="1"/>
          </p:cNvSpPr>
          <p:nvPr/>
        </p:nvSpPr>
        <p:spPr bwMode="auto">
          <a:xfrm>
            <a:off x="2376802" y="4152422"/>
            <a:ext cx="2587053" cy="39724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1000">
                <a:schemeClr val="bg1">
                  <a:lumMod val="88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ln w="19050">
            <a:solidFill>
              <a:srgbClr val="8497B0"/>
            </a:solidFill>
            <a:miter lim="800000"/>
            <a:headEnd/>
            <a:tailEnd/>
          </a:ln>
        </p:spPr>
        <p:txBody>
          <a:bodyPr lIns="77713" tIns="38856" rIns="77713" bIns="38856" anchor="ctr"/>
          <a:lstStyle>
            <a:lvl1pPr defTabSz="10874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44988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100" b="1" dirty="0">
                <a:solidFill>
                  <a:prstClr val="black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Решение </a:t>
            </a:r>
          </a:p>
          <a:p>
            <a:pPr algn="ctr" defTabSz="144988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100" b="1" dirty="0">
                <a:solidFill>
                  <a:prstClr val="black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Комиссии ФК</a:t>
            </a:r>
          </a:p>
        </p:txBody>
      </p: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3670329" y="3438686"/>
            <a:ext cx="1293528" cy="51778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1000">
                <a:schemeClr val="bg1">
                  <a:lumMod val="88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ln w="19050">
            <a:solidFill>
              <a:srgbClr val="8497B0"/>
            </a:solidFill>
            <a:miter lim="800000"/>
            <a:headEnd/>
            <a:tailEnd/>
          </a:ln>
        </p:spPr>
        <p:txBody>
          <a:bodyPr lIns="77713" tIns="38856" rIns="77713" bIns="38856" anchor="ctr"/>
          <a:lstStyle>
            <a:lvl1pPr defTabSz="10874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7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100" b="1" dirty="0">
                <a:solidFill>
                  <a:prstClr val="black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Заключение на возражение</a:t>
            </a: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3294436" y="3615916"/>
            <a:ext cx="539660" cy="185201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113102" y="3953517"/>
            <a:ext cx="539660" cy="185201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 rot="16200000">
            <a:off x="4974535" y="3909516"/>
            <a:ext cx="1341788" cy="50303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инстанция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027538" y="4068434"/>
            <a:ext cx="539660" cy="185201"/>
          </a:xfrm>
          <a:prstGeom prst="downArrow">
            <a:avLst/>
          </a:prstGeom>
          <a:solidFill>
            <a:srgbClr val="FFCC9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6089" y="5111143"/>
            <a:ext cx="1803796" cy="755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Коллегиальный подход к принятию решений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093152" y="5111143"/>
            <a:ext cx="1803796" cy="755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досудебного урегулирования споров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49165" y="5111143"/>
            <a:ext cx="1803796" cy="755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принятия решений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6096000" y="808261"/>
            <a:ext cx="5865845" cy="64048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внешнего контроля качества работы аудиторских организаций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12241" y="1511323"/>
            <a:ext cx="5849604" cy="1697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по принятию рекомендаций по проведению проверок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классификации нарушений, выявляемых при проведении проверок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правоприменительной практики в сфере надзора за аудитом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обобщение международного опыта системы государственного контроля и надзора за аудиторской деятельностью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вопросов в сфере надзора за аудитом</a:t>
            </a:r>
          </a:p>
        </p:txBody>
      </p:sp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13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112241" y="3318690"/>
            <a:ext cx="5833818" cy="48853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Совете созданы и функционируют следующие рабочие группы: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6464285" y="3912898"/>
            <a:ext cx="5481773" cy="577362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подготовке классификатора нарушений, выявляемых при проведении проверок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6463793" y="5206073"/>
            <a:ext cx="5482266" cy="716641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вопросам вовлеченности аудиторских организаций 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предстоящую оценку ФАТФ и соблюдения ими законодательства 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коррупции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6463793" y="4580375"/>
            <a:ext cx="5482265" cy="53002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обобщению правоприменительной </a:t>
            </a:r>
            <a:r>
              <a:rPr lang="ru-RU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</a:p>
          <a:p>
            <a:pPr algn="ctr">
              <a:defRPr/>
            </a:pPr>
            <a:r>
              <a:rPr lang="ru-RU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методологической работы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94369" y="3808245"/>
            <a:ext cx="2" cy="17561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0" idx="1"/>
          </p:cNvCxnSpPr>
          <p:nvPr/>
        </p:nvCxnSpPr>
        <p:spPr>
          <a:xfrm flipH="1" flipV="1">
            <a:off x="6294369" y="5564393"/>
            <a:ext cx="169424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1" idx="1"/>
          </p:cNvCxnSpPr>
          <p:nvPr/>
        </p:nvCxnSpPr>
        <p:spPr>
          <a:xfrm flipH="1">
            <a:off x="6294369" y="4845387"/>
            <a:ext cx="1694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9" idx="1"/>
          </p:cNvCxnSpPr>
          <p:nvPr/>
        </p:nvCxnSpPr>
        <p:spPr>
          <a:xfrm flipH="1">
            <a:off x="6294371" y="4201579"/>
            <a:ext cx="169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 bwMode="auto">
          <a:xfrm>
            <a:off x="188844" y="5985287"/>
            <a:ext cx="11757213" cy="798068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357188" algn="just" defTabSz="342892" font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</a:p>
          <a:p>
            <a:pPr marL="625475" indent="-1714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4 заседания Совета по организации внешнего контроля качества работы аудиторских организаций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171450" algn="just" defTabSz="342892" fontAlgn="ctr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результаты проверок 78 аудиторских организаций на Контрольных комиссиях Федерального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(из них 8 –  в Центральном аппарате)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3845" y="5999600"/>
            <a:ext cx="10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" y="0"/>
            <a:ext cx="1217461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Box 101"/>
          <p:cNvSpPr txBox="1">
            <a:spLocks noChangeArrowheads="1"/>
          </p:cNvSpPr>
          <p:nvPr/>
        </p:nvSpPr>
        <p:spPr bwMode="auto">
          <a:xfrm>
            <a:off x="4175185" y="7686"/>
            <a:ext cx="7650768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1917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ОСПАРИВАНИИ В СУДЕ АУДИТОРСКИМИ ОРГАНИЗАЦИЯМИ РЕЗУЛЬТАТОВ ПРОВЕДЕНИЯ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 ОРГАНИЗАЦИЙ В 2018 ГОДУ И ИСТЕКШЕМ ПЕРИОДЕ 2019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03862" y="749426"/>
            <a:ext cx="2588472" cy="82744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«Аваль»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893775" y="749426"/>
            <a:ext cx="8917700" cy="82744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Аудиторская фирма «Аваль» к Казначейству России об оспаривании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устранении выявленных по результатам внешней проверки качества работы нарушений от 19 июля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удовлетворены (дело А40-174834/17-147-1512), включая апелляционную и кассационную инстанции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98604" y="1573810"/>
            <a:ext cx="2585150" cy="123082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«ФБК Поволжье»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883753" y="1573810"/>
            <a:ext cx="8928105" cy="1230824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«ФБК Поволжье» к УФК по Республике Татарстан о признании недействительным предписания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приостановлении членства ООО «ФБК Поволжье» сроком на 90 дней от 5 апреля 2018 г. №11-26-10/1587 в первой инстанции удовлетворено частично в части пунктов 4, 8, 9, 12.2 (дело А65-12211/2018). По результатам рассмотрения дела в апелляционной инстанции решение суда оставлено без изменения, 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Федерального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Татарстан и ООО «ФБК Поволжье»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удовлетворены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98605" y="2808378"/>
            <a:ext cx="2595171" cy="85854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«НКЦ «Аудитор-Ч»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93775" y="2808379"/>
            <a:ext cx="8917700" cy="858549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«НКЦ «Аудитор-Ч» к УФК по Республике Татарстан о признании недействительным предписания </a:t>
            </a:r>
            <a:b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приостановлении членства ООО «НКЦ «Аудитор-Ч» сроком на 90 дней от 27 апреля 2018 г. № 11-26-10/2107 </a:t>
            </a:r>
            <a:b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 А65-16104/2018) не удовлетворены, включая апелляционную инстанцию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4280" y="5374433"/>
            <a:ext cx="11507195" cy="35624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АУДИТОРСКИХ ЗАКЛЮЧЕНИЙ ЗАВЕДОМО ЛОЖНЫМИ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04280" y="5777329"/>
            <a:ext cx="4277051" cy="105268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«КОРН-АУДИТ»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Арбитражного суда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 заключение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бухгалтерской отчетности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Пересвет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-Инвест» за 2011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признано заведомо ложным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А40-224307/16-51-2250)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33257" y="5777329"/>
            <a:ext cx="6978602" cy="105268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«АУДИТОРСКАЯ ФИРМА «ЛИТА»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Арбитражного суда Ростовской области аудиторское заключение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бухгалтерской отчетности ООО «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Уверен.ру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год признано заведомо ложным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№ А53-14617/18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ООО «Аудиторская фирма «Лита» подало апелляционную жалобу. По результатам рассмотрения дела в апелляционной инстанции жалоба оставлена без удовлетворения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841" y="5245265"/>
            <a:ext cx="10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3619" y="3669467"/>
            <a:ext cx="2595171" cy="78122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«АФ «Уральский союз»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898789" y="3669468"/>
            <a:ext cx="8917700" cy="78122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АО «АФ «Уральский союз» о признании незаконным предписания Федерального казначейства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выявленных по результатам внешней проверки качества работы нарушений от 19 июня 2018 г.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19-00-11/12600 (дело № А40-182093/18-79-2009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судом первой инстанции не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3335" y="6498896"/>
            <a:ext cx="388665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4280" y="4444297"/>
            <a:ext cx="2588472" cy="83677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«Аудиторская и консалтинговая фирма «ТОП-АУДИТ»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894192" y="4444297"/>
            <a:ext cx="8931761" cy="836772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«Аудиторская и консалтинговая фирма «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ТОП-АУДИТ» к Казначейству России об оспаривании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 приостановлении членства ООО «АКФ «ТОП-АУДИТ» в саморегулируемой организации аудиторов </a:t>
            </a:r>
            <a:b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(дело А40-313682/2018). Заседание суда назначено на 5 апреля 2019 года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" y="-72856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Box 101"/>
          <p:cNvSpPr txBox="1">
            <a:spLocks noChangeArrowheads="1"/>
          </p:cNvSpPr>
          <p:nvPr/>
        </p:nvSpPr>
        <p:spPr bwMode="auto">
          <a:xfrm>
            <a:off x="3962400" y="78239"/>
            <a:ext cx="8112592" cy="5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0" tIns="38871" rIns="77740" bIns="38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ПО ВОПРОСАМ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 ОРГАНИЗАЦИЙ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03695" y="709187"/>
            <a:ext cx="11962613" cy="351766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342892" font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с 2016 года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Международного форума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регуляторов аудиторской деятельности (IFIAR)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12378" y="1060954"/>
            <a:ext cx="11953930" cy="1103743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сотрудничества за 2018 год подготовлены и направлены в Минфин России: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по системам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странах-членах IFIAR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по формированию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членов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IFIAR, квалификационных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в части осуществления надзорных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анкеты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ежегодного Обзора выявленных нарушений по результатам осуществления внешнего контроля качества работы аудиторских организаций, относящихся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Федерального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анкеты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степени удовлетворенности членством в организации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736" y="2754508"/>
            <a:ext cx="11955256" cy="116437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b"/>
          <a:lstStyle/>
          <a:p>
            <a:pPr algn="ctr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203200" algn="just">
              <a:buFont typeface="Times New Roman" panose="02020603050405020304" pitchFamily="18" charset="0"/>
              <a:buChar char="−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203200" algn="just">
              <a:buFont typeface="Times New Roman" panose="02020603050405020304" pitchFamily="18" charset="0"/>
              <a:buChar char="−"/>
              <a:defRPr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203200" algn="just">
              <a:buFont typeface="Times New Roman" panose="02020603050405020304" pitchFamily="18" charset="0"/>
              <a:buChar char="−"/>
              <a:defRPr/>
            </a:pP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378" y="2754508"/>
            <a:ext cx="11962616" cy="492443"/>
          </a:xfrm>
          <a:prstGeom prst="rect">
            <a:avLst/>
          </a:prstGeom>
          <a:solidFill>
            <a:srgbClr val="8497B0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Договором о Евразийском экономическом союзе от 29 мая 2014 года разработан проект Соглашения об осуществлении аудиторской деятельности в рамках Евразийского экономического союза, в разработке которого принимали участие Минфин России и Федеральное казначейство</a:t>
            </a:r>
            <a:endParaRPr lang="ru-RU" sz="1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378" y="3956623"/>
            <a:ext cx="11971298" cy="892552"/>
          </a:xfrm>
          <a:prstGeom prst="rect">
            <a:avLst/>
          </a:prstGeom>
          <a:solidFill>
            <a:srgbClr val="8497B0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встречи с Казначейством Министерства финансов Республики Узбекистан (с 23 по 27 апреля, с 27 по 30 июня, с 27 по 28 сентября), Казначейским управлением Министерства финансов Республики </a:t>
            </a: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Сербия (г. Белград, 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23 по 27 </a:t>
            </a:r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года), Главным государственным казначейством Министерства финансов  Республики Беларусь (г. Минск, с 21 по 23 ноября 2018 года), а также совещание в г. Санкт-Петербурге по вопросам обмена опытом в сферах внутреннего контроля и аудита, надзора за аудиторской деятельностью,  контроля (надзора) в финансово-бюджетной сфере</a:t>
            </a:r>
            <a:endParaRPr lang="ru-RU" sz="1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19736" y="4863732"/>
            <a:ext cx="11962614" cy="1362993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проведенных встреч с Казначейством Министерства финансов Республики Узбекистан: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19 сентября 2018 года Постановление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Узбекистан «О мерах по дальнейшему развитию аудиторской деятельности в Республике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Узбекистан» (имплементация МСА, проведение с межрегиональными объединениями аудиторов не реже одного раза в три года ВККР АО, упрощение процесса лицензирования аудиторской деятельности, внедрение новых норм по сертификации аудиторов, обеспечение здоровой конкурентной среды на рынке аудиторских услуг)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Подготавливается законопроект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внесению изменений и дополнений в Закон Республики Узбекистан «Об аудиторской деятельности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(внедрение механизмов предотвращения конфликта интересов, установление единых правил профессиональной деятельности аудиторов, проведение ВККР АО)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проект Правил внутреннего контроля по противодействию легализации доходов, полученных от преступной деятельности, и финансированию терроризма в аудиторских организациях в новой редакции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378" y="3209627"/>
            <a:ext cx="119699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Соглашения определяет: требования к лицам, осуществляющим и участвующим в аудиторской деятельности, ведение реестра аудиторских организаций,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аудиторов 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аудиторов, стандарты аудиторской деятельности, организацию внешнего контроля качества работы аудиторских организаций, индивидуальных аудиторов и аудиторов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Также проект определяет требования к внешнему контролю контроля качества работы аудиторских организаций, индивидуальных аудиторов и аудиторов: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9736" y="6279501"/>
            <a:ext cx="11946572" cy="521743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69875"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на постоянной основе проводится анализ деятельности членов Международного форума независимых регуляторов аудиторской деятельности </a:t>
            </a:r>
            <a:r>
              <a:rPr lang="en-US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(IFIAR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сближения подходов при осуществлении надзора за аудиторской деятельностью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174" y="6152077"/>
            <a:ext cx="10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15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6726" y="2152632"/>
            <a:ext cx="11966294" cy="534583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7800" algn="ctr" defTabSz="342892" font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приняло участие в 13-м инспекторском семинаре Международного форума независимых регуляторов аудиторской деятельности (</a:t>
            </a:r>
            <a:r>
              <a:rPr lang="en-US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IFIAR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состоялся в период с 6 по 9 марта 2019 года в г. Париже 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36" y="2013060"/>
            <a:ext cx="10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4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КОНТРОЛЯ ЗА АУДИТОРСКОЙ ДЕЯТЕЛЬНОСТЬЮ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РОССИЙСКОЙ ФЕДЕРАЦИИ И АНАЛОГИЧНЫМИ МЕЖДУНАРОДНЫМИ ПРАКТИКАМИ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96649"/>
              </p:ext>
            </p:extLst>
          </p:nvPr>
        </p:nvGraphicFramePr>
        <p:xfrm>
          <a:off x="157854" y="802420"/>
          <a:ext cx="11852593" cy="5852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1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3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6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33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4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95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Орган, уполномоченный на осуществление контроля и надзора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Федеральное казначейство</a:t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аудиторских организаций, оказывающих услуги по аудиту ОЗХС)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 по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надзору за учетом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публичных компаниях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аудиторов и аудиторских организаций, оказывающие услуги по аудиту ОЗХС)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 по финансовой отчетности </a:t>
                      </a:r>
                      <a:b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аудиторов и аудиторских организаций, оказывающих услуги по аудиту ОЗХС)</a:t>
                      </a:r>
                    </a:p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(только крупные АО)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Верховный совет по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аудиту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аудиторов и аудиторских организаций, оказывающие услуги по аудиту ОЗХС)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Профессиональная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организация аудиторов 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Auditor Oversight Body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аудиторских организаций, оказывающих услуги по аудиту ОЗХС)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89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Саморегулируемые организации аудиторов</a:t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своих членов)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Институт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аттестованных аудиторов 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своих членов)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СРО: Институт сертифицированных бухгалтеров и аудиторов Англии и Уэльса и Институт сертифицированных бухгалтеров и аудиторов Шотландии</a:t>
                      </a:r>
                    </a:p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(мелкие АО)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Саморегулируемые организации аудиторов</a:t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иных аудиторов и аудиторских организаций под надзором Верховного совета по аудиту)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Профессиональная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организация аудиторов 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German Auditor Oversight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Comission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 отношении аудиторских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органихаций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аудирующих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ОЗХС)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Санкции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Предупреждение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Предписание об устранении выявленных по результатам внешней проверки качества работы нарушений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Предписание о приостановлении членства аудиторской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организации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СРО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аудиторов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Предписание об исключении сведений об аудиторской организации из реестра аудиторов и аудиторских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Временное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дисциплинарное взыскание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Ограничение деятельности, совершения операций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Штрафы (до 15 млн. долл.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случае умышленных или намеренных действий)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Порицание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Предписание получения дополнительного профессионального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Ограничение деятельности (с установлением определенных условий)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 (ограничений по суммам штрафа не существует)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Приостановление нахождения в реестре аудиторов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Исключение из реестра аудиторов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 и лишение свободы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(в размере до 75 000 евро и до 5 лет лишения свободы). Даже в случае нарушения конфиденциальности сведений предусмотрена уголовная ответственность до 1 года лишения свободы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Предупреждение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Выговор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Временный запрет деятельности до 5 лет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Исключение из реестра аудиторских организаций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Отзыв почетного звания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Выговор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 до 500 000 евро)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Временное лишение права оказания аудиторских услуг сроком от 1 до 5 лет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Запрет на оказания аудиторских услуг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34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05303"/>
              </p:ext>
            </p:extLst>
          </p:nvPr>
        </p:nvGraphicFramePr>
        <p:xfrm>
          <a:off x="164941" y="634554"/>
          <a:ext cx="11760255" cy="6205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8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8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12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589"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Аудиторские</a:t>
                      </a:r>
                      <a:r>
                        <a:rPr lang="ru-RU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</a:t>
                      </a: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надзору за отчетностью публичных компаний </a:t>
                      </a:r>
                      <a:r>
                        <a:rPr lang="en-US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(PCAOB)</a:t>
                      </a:r>
                      <a:endParaRPr lang="ru-RU" sz="95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(США)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Федеральное</a:t>
                      </a: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казначейство</a:t>
                      </a:r>
                      <a:endParaRPr lang="ru-RU" sz="95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 по финансовой отчетности (</a:t>
                      </a:r>
                      <a:r>
                        <a:rPr lang="en-US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Financial Reporting Council)</a:t>
                      </a:r>
                      <a:endParaRPr lang="ru-RU" sz="95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(Великобритания)</a:t>
                      </a:r>
                      <a:r>
                        <a:rPr lang="en-US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18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Deloitte &amp;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Touche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LLP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выражения положительного мнения о достоверности бухгалтерской отчетности </a:t>
                      </a:r>
                      <a:r>
                        <a:rPr lang="ru-RU" sz="950" b="1" u="sng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проинспектировал в достаточной степени систему контроля качества </a:t>
                      </a:r>
                      <a:r>
                        <a:rPr lang="ru-RU" sz="950" b="1" u="sng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 модификации мнения  в аудиторском  заключении;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Нарушения при аудите резервов на возможные потери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недостатки в политике и процедурах </a:t>
                      </a:r>
                      <a:r>
                        <a:rPr lang="ru-RU" sz="950" b="1" u="sng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лица, обеспечивающих соблюдение этических норм и принципов независимости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нарушения при проведении аудита резервов на возможные потери и непредвиденные 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5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0733">
                <a:tc vMerge="1">
                  <a:txBody>
                    <a:bodyPr/>
                    <a:lstStyle/>
                    <a:p>
                      <a:pPr algn="ctr"/>
                      <a:endParaRPr lang="ru-RU" sz="100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lang="ru-RU" sz="9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неверно оценил риски существенного искажения бухгалтерской отчетности по определенным бухгалтерским счетам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Ряд рабочих документов составлен на английском языке в отсутствие перевода на русский язык;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аудиторских процедур лицами без аттестата аудитора или с ненадлежащим типом аттестата;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Аудиторы группы не обеспечили надлежащий контроль </a:t>
                      </a:r>
                      <a:b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аудиторами соответствующих компонентов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объективной оценки и подтверждения прогнозов руководства </a:t>
                      </a:r>
                      <a:r>
                        <a:rPr lang="ru-RU" sz="9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лица, а также при тестировании финансовых моделей по формированию бухгалтерских оценок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869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PricewaterhouseCoopers LLP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выражения положительного мнения о достоверности бухгалтерской отчетности </a:t>
                      </a:r>
                      <a:r>
                        <a:rPr lang="ru-RU" sz="9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проинспектировал в достаточной степени систему контроля качества </a:t>
                      </a:r>
                      <a:r>
                        <a:rPr lang="ru-RU" sz="9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неверно оценил риски существенного искажения бухгалтерской отчетности по определенным бухгалтерским счетам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lang="ru-RU" sz="9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лицом при формировании бухгалтерских оценок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Аудиторское заключение не содержит специального раздела  </a:t>
                      </a:r>
                      <a:b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 результатах возлагаемой на аудитора дополнительной работы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резервов на возможные убытки по ссудам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Аудиторы группы не обеспечили надлежащий контроль за аудиторами соответствующих компонентов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нарушения (в 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не собрано достаточно аудиторских доказательств) в работе экспертов аудитора по актуарным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вопросам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недостатки в политике и процедурах 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лица, обеспечивающих соблюдение принципов независимости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915">
                <a:tc row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Ernst &amp; Young LLP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выражения положительного мнения о достоверности бухгалтерской отчетности </a:t>
                      </a:r>
                      <a:r>
                        <a:rPr lang="ru-RU" sz="95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8835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95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проинспектировал в достаточной степени систему контроля качества </a:t>
                      </a:r>
                      <a:r>
                        <a:rPr lang="ru-RU" sz="9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lang="ru-RU" sz="9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Ряд рабочих документов составлен на английском языке в отсутствие перевода на русский язык;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Нарушение порядка  составления аудиторского заключения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Нарушение требований по хранению документации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 аудиторских процедур лицами, не обладающими квалификационными аттестатами аудитора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объективной оценки и подтверждения допущений руководства </a:t>
                      </a:r>
                      <a:r>
                        <a:rPr lang="ru-RU" sz="9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при тестировании моделей обесценения кредитов и допущений </a:t>
                      </a:r>
                      <a:r>
                        <a:rPr lang="ru-RU" sz="9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 при формирований резервов на возможные убытки по ссудам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недостатки в методике оценки аудитором пенсионных активов </a:t>
                      </a:r>
                      <a:r>
                        <a:rPr lang="ru-RU" sz="9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нарушения (в </a:t>
                      </a:r>
                      <a:r>
                        <a:rPr lang="ru-RU" sz="9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не собрано достаточно аудиторских доказательств) в работе экспертов аудитора по актуарными вопросам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4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НАРУШЕНИЯ, ВЫЯВЛЯЕМЫЕ ФЕДЕРАЛЬНЫМ КАЗНАЧЕЙСТВОМ, СОВЕТОМ ПО НАДЗОРУ </a:t>
            </a:r>
          </a:p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ОТЧЕТНОСТЬЮ ПУБЛИЧНЫХ КОМПАНИЙ (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PCAOB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СОВЕТОМ ПО ФИНАНСОВОЙ ОТЧЕТНОСТИ (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FRC)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34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9905"/>
              </p:ext>
            </p:extLst>
          </p:nvPr>
        </p:nvGraphicFramePr>
        <p:xfrm>
          <a:off x="164941" y="634552"/>
          <a:ext cx="11732264" cy="61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1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7180"/>
                <a:gridCol w="3722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774">
                <a:tc>
                  <a:txBody>
                    <a:bodyPr/>
                    <a:lstStyle/>
                    <a:p>
                      <a:pPr algn="ctr"/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Аудиторские</a:t>
                      </a:r>
                      <a:r>
                        <a:rPr lang="ru-RU" sz="95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95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</a:t>
                      </a: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надзору за отчетностью публичных компаний </a:t>
                      </a:r>
                      <a:r>
                        <a:rPr lang="en-US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(PCAOB</a:t>
                      </a: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(США)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казначейство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Совет по финансовой отчетности (</a:t>
                      </a:r>
                      <a:r>
                        <a:rPr lang="en-US" sz="95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Financial Reporting Council)</a:t>
                      </a:r>
                      <a:r>
                        <a:rPr lang="en-US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95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5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Великобритания)</a:t>
                      </a:r>
                      <a:endParaRPr lang="ru-RU" sz="9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36">
                <a:tc row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BDO USA, LLP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Нарушенные стандарты аудиторской деятельности: Аудит системы внутреннего контроля за достоверностью финансовой отчетности; Оценка результатов аудита;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Несоблюдение внутрифирменных стандартов Компании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нарушения в системе контроля качества аудитора (в </a:t>
                      </a:r>
                      <a:r>
                        <a:rPr lang="ru-RU" sz="950" b="1" u="sng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5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при проведении обзорных проверок качества выполнения заданий)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5615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90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выражения положительного мнения о достоверности бухгалтерской отчетности </a:t>
                      </a:r>
                      <a:r>
                        <a:rPr kumimoji="0" lang="ru-RU" sz="9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проинспектировал в достаточной степени систему контроля качества </a:t>
                      </a:r>
                      <a:r>
                        <a:rPr kumimoji="0" lang="ru-RU" sz="9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kumimoji="0" lang="ru-RU" sz="9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Нарушенные стандарты аудиторской деятельности: Реагирование аудитора на риск существенного искажения бухгалтерской отчетности; Аудиторские доказательства; Недобросовестные действия; Аудит справедливой стоимости и раскрытие информации; Инвентаризация; Аудит деривативных инструментов и инвестиций в финансовые инструменты; Аудит бухгалтерских оценок; Аудиторская выборка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Аудиторское заключение не содержит специального раздела  о результатах возлагаемой на аудитора дополнительной работы;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Ряд рабочих документов составлен на английском языке в отсутствие перевода на русский язык;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недостатки в политике и процедурах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лица, обеспечивающих соблюдение принципов независимости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организовал надлежащее обучение своих сотрудников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 и резервов на возможные убытки </a:t>
                      </a:r>
                      <a:b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ссудам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обеспечил надлежащее информационное взаимодействие с руководством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6781">
                <a:tc row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Grant Thornton LLP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выражения положительного мнения о достоверности бухгалтерской отчетности </a:t>
                      </a:r>
                      <a:r>
                        <a:rPr kumimoji="0" lang="ru-RU" sz="950" b="1" i="0" u="sng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проинспектировал в достаточной степени систему контроля качества </a:t>
                      </a:r>
                      <a:r>
                        <a:rPr kumimoji="0" lang="ru-RU" sz="950" b="1" i="0" u="sng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Нарушенные стандарты аудиторской деятельности: Аудиторские доказательства; Аудит системы внутреннего контроля за достоверностью финансовой отчетности; Аудиторская выборка; Оценка результатов аудита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Аудиторское заключение не содержит сведений, предусмотренных стандартами аудиторской деятельности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1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аудиторском заключении недостаточно точно изложена информация о проведенных аудиторских процедурах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3745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90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проанализировал в достаточной степени допущения и данные, используемые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аудируемым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лицом при формировании бухгалтерских оценок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Нарушенные стандарты аудиторской деятельности: Реагирование аудитора на риск существенного искажения бухгалтерской отчетности; Аналитические процедуры; Аудит бухгалтерских оценок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Несвоевременная фиксация и оформление аудиторских доказательств;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Выявлены недостатки в политике и процедурах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лица, обеспечивающих соблюдение принципов независимости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объективной оценки и подтверждения допущений руководства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для объективной оценки учетной политики и принципов раскрытия информации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обеспечил надлежащее информационное взаимодействие с руководством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Аудитор не собрал достаточно аудиторских доказательств при проведении аудита доходов </a:t>
                      </a:r>
                      <a:r>
                        <a:rPr kumimoji="0" lang="ru-RU" sz="95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аудируемого</a:t>
                      </a:r>
                      <a:r>
                        <a:rPr kumimoji="0" lang="ru-RU" sz="9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01"/>
          <p:cNvSpPr txBox="1">
            <a:spLocks noChangeArrowheads="1"/>
          </p:cNvSpPr>
          <p:nvPr/>
        </p:nvSpPr>
        <p:spPr bwMode="auto">
          <a:xfrm>
            <a:off x="2331436" y="177639"/>
            <a:ext cx="9757272" cy="4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НАРУШЕНИЯ, ВЫЯВЛЯЕМЫЕ ФЕДЕРАЛЬНЫМ КАЗНАЧЕЙСТВОМ, СОВЕТОМ ПО НАДЗОРУ </a:t>
            </a:r>
          </a:p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ОТЧЕТНОСТЬЮ ПУБЛИЧНЫХ КОМПАНИЙ (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PCAOB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СОВЕТОМ ПО ФИНАНСОВОЙ ОТЧЕТНОСТИ (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FRC)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аудиторов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марта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2000" cy="54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004878" y="783679"/>
            <a:ext cx="8139794" cy="139581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tabLst>
                <a:tab pos="21590" algn="l"/>
                <a:tab pos="201930" algn="l"/>
              </a:tabLs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квартале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типовых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нарушениях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сфере ПОД/ФТ, выявляемых в ходе внешнего контроля качества работы аудиторских организаций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002128" y="2213632"/>
            <a:ext cx="8142629" cy="144444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250828"/>
            <a:ext cx="7903029" cy="5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СОВЕТА ПО ОРГАНИЗАЦИИ ВНЕШНЕГО КОНТРОЛЯ КАЧЕСТВА РАБОТЫ АУДИТОРСКИХ ОРГАНИЗАЦИЙ НА 2019 ГОД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92513" y="3705224"/>
            <a:ext cx="8152544" cy="146393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21590" algn="l"/>
                <a:tab pos="20193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Третье заседание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за 9 месяцев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с международными регуляторами аудиторской деятельности</a:t>
            </a:r>
          </a:p>
          <a:p>
            <a:pPr marL="19304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004877" y="5243804"/>
            <a:ext cx="8139795" cy="148818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ВККР АО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аудиторов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работы Совета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внешнего контроля качества работы аудиторских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 2020 год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4021" y="6412906"/>
            <a:ext cx="340651" cy="319083"/>
          </a:xfrm>
          <a:ln>
            <a:noFill/>
          </a:ln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" y="1243971"/>
            <a:ext cx="3959972" cy="31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" y="4447447"/>
            <a:ext cx="3815441" cy="6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311615"/>
            <a:ext cx="791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САМОРЕГУЛИРУЕМЫМИ ОРГАНИЗАЦИЯМИ </a:t>
            </a:r>
            <a:b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ВНЕШНЕГО КОНТРОЛЯ КАЧЕСТВА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44" y="979512"/>
            <a:ext cx="5826991" cy="570120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НАПРАВЛЕНИЯ ВЗАИМОДЕЙСТВИЯ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891" y="1309948"/>
            <a:ext cx="5632544" cy="3575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ВККР аудиторских организаций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73091" y="979514"/>
            <a:ext cx="5712794" cy="5701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СОВЕРШЕНСТВОВАНИЯ ВЗАИМОДЕЙСТВИЯ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67891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ФАТФ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93165" y="1294103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о заявлениях о выходе из состава членов СРО аудиторов (в целях сокращения количества уклоняющихся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ВККР АО);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о планах проверок (в целях избегания дублирования проверок)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00719" y="2347043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мнениями по различным вопросам ВККР АО в целях его совершенствования, совместного анализа практики осуществления ВККР АО, работы по предупреждению нарушений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00719" y="3385999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комплексных обучающих программ семинаров и лекций, направленных на предотвращение нарушений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00719" y="4420612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Единообразные требования к качеству аудиторских услуг и иной деятельности, осуществляемой аудиторскими организациями;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493165" y="5464320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обсуждение результатов выявленных нарушений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в Управлениях Федерального казначейства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единообразной, открытой и объективной практики применения мер воздействия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081764" y="1840365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классификатора нарушений, выявляемых при осуществлении ВККР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3975220" y="184308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 правоприменительной практики и осуществлению методологической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6224" y="3014631"/>
            <a:ext cx="5644211" cy="37610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рассмотрению результатов ВККР аудиторских организаций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56224" y="3390734"/>
            <a:ext cx="5632545" cy="56343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Федеральным казначейством и его территориальными органами с участием СРО рассмотрены результаты внешних проверок качества </a:t>
            </a:r>
            <a:r>
              <a:rPr lang="ru-RU" sz="105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05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организаций, </a:t>
            </a:r>
            <a:b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истекшем периоде 2019 года -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224" y="4050166"/>
            <a:ext cx="5632544" cy="4655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мероприятий, семинаров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56224" y="4506458"/>
            <a:ext cx="5620879" cy="208095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осуществления Федеральным казначейством функции по ВККР аудиторских организаций и актуальные вопросы развития аудиторской деятельности. Организация и осуществление внешнего контроля качества членов СЗТО СРО ААС уполномоченными экспертами СРО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ААС»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«Внешний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аудиторской деятельности: проблемы и перспективы. Взаимодействие аудиторского сообщества с государственными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«Совершенствование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противодействия легализации (отмыванию) денежных средств, приобретенных незаконным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совещание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«Исполнение государственной функции по ВККР АО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командой оценщиков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финансовых мер по борьбе с отмыванием денег (ФАТФ) в рамках проведения 4 раунда взаимных оценок ФАТФ</a:t>
            </a:r>
            <a:endPara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20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31" idx="2"/>
            <a:endCxn id="40" idx="0"/>
          </p:cNvCxnSpPr>
          <p:nvPr/>
        </p:nvCxnSpPr>
        <p:spPr>
          <a:xfrm>
            <a:off x="2984163" y="1667517"/>
            <a:ext cx="4376" cy="172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4" idx="0"/>
          </p:cNvCxnSpPr>
          <p:nvPr/>
        </p:nvCxnSpPr>
        <p:spPr>
          <a:xfrm flipH="1" flipV="1">
            <a:off x="1074665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889860" y="175394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4666" y="1753941"/>
            <a:ext cx="38151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типовых нарушениях в сфере ПОД/ФТ, выявляемых в ходе внешнего контроля качества работы аудиторских организаций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марта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329764" y="4029057"/>
            <a:ext cx="11625943" cy="2326822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документы планирования специальных тестов в области ПОД/ФТ;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Неполучение надлежащих и достаточного характера аудиторских доказательств в ходе аудита в области соблюдения аудитором требований ПОД/ФТ (в том числе,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источников);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руководству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в целях выяснения наличия у них сведений о фактически совершенных или подозреваемых недобросовестных действиях, а также факторах риска в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Ненадлежащее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документальное оформление информации о фактах недобросовестных действий, которую аудитор довел до сведения руководства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и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установленных законодательством Российской Федерации, уполномоченных государственных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buAutoNum type="arabicPeriod" startAt="5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выводов о соблюдении/несоблюдении требований в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</a:p>
          <a:p>
            <a:pPr indent="177800" algn="just">
              <a:buAutoNum type="arabicPeriod" startAt="5"/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Невыявление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внутреннего контроля нарушений в части документирования, планирования, наличия достаточных доказательств при осуществлении аудиторских процедур в части ПОД/ФТ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22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494638" y="170327"/>
            <a:ext cx="8504263" cy="8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ТРЕБОВАНИЙ ЗАКОНОДАТЕЛЬСТВА РОССИЙСКОЙ ФЕДЕРАЦИИ В СФЕРЕ ПРОТИВОДЕЙСТВИЯ ЛЕГАЛИЗАЦИИ (ОТМЫВАНИЯ) ДОХОДОВ, ПОЛУЧЕННЫХ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ПРЕСТУПНЫМ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ПУТЕМ, И ФИНАНСИРОВАНИЯ ТЕРРОРИЗМА В ХОДЕ ВНЕШНЕГО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РАБОТЫ АУДИТОРСКИХ ОРГАНИЗАЦИЙ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83" y="1208046"/>
            <a:ext cx="11625943" cy="523220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в рамках осуществления внешнего контроля качества работы аудиторских организаций проводится,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проверка соблюдения аудиторской организацией требований законодательства Российской Федерации в области ПОД/ФТ</a:t>
            </a:r>
          </a:p>
        </p:txBody>
      </p:sp>
      <p:grpSp>
        <p:nvGrpSpPr>
          <p:cNvPr id="24" name="Группа 26"/>
          <p:cNvGrpSpPr>
            <a:grpSpLocks/>
          </p:cNvGrpSpPr>
          <p:nvPr/>
        </p:nvGrpSpPr>
        <p:grpSpPr bwMode="auto">
          <a:xfrm>
            <a:off x="344383" y="3024021"/>
            <a:ext cx="11654518" cy="394295"/>
            <a:chOff x="4621427" y="3253946"/>
            <a:chExt cx="3122140" cy="461225"/>
          </a:xfrm>
        </p:grpSpPr>
        <p:sp>
          <p:nvSpPr>
            <p:cNvPr id="25" name="Равнобедренный треугольник 24"/>
            <p:cNvSpPr/>
            <p:nvPr/>
          </p:nvSpPr>
          <p:spPr bwMode="auto">
            <a:xfrm rot="10800000">
              <a:off x="4636914" y="3459339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4621427" y="3253946"/>
              <a:ext cx="3106653" cy="311289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Выявлено нарушений</a:t>
              </a:r>
              <a:endPara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36770"/>
              </p:ext>
            </p:extLst>
          </p:nvPr>
        </p:nvGraphicFramePr>
        <p:xfrm>
          <a:off x="498832" y="3500744"/>
          <a:ext cx="10923589" cy="42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0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09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98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9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11282">
                  <a:extLst>
                    <a:ext uri="{9D8B030D-6E8A-4147-A177-3AD203B41FA5}">
                      <a16:colId xmlns="" xmlns:a16="http://schemas.microsoft.com/office/drawing/2014/main" val="1490747897"/>
                    </a:ext>
                  </a:extLst>
                </a:gridCol>
              </a:tblGrid>
              <a:tr h="2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4381" y="1857826"/>
            <a:ext cx="4557817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30 декабря 2008 г. № 307-ФЗ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аудиторской деятельности», Федеральный закон от 7 августа 2001 г. № 115-ФЗ «О противодействии легализации (отмыванию) доходов, полученных преступным путем, и финансированию терроризма», Стандарты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Кодекс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этики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4601" y="1857826"/>
            <a:ext cx="1708394" cy="106076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Минфина России в сфере ПОД/ФТ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59333" y="1845866"/>
            <a:ext cx="2902713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Внутрифирменные документы аудиторской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соблюдения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аудируемыми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лицами и самой аудиторской организацией требований ПОД/ФТ</a:t>
            </a:r>
          </a:p>
          <a:p>
            <a:pPr indent="36000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8801" y="1845865"/>
            <a:ext cx="2006600" cy="10727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документы, разрабатываемые Саморегулируемыми организациями аудиторов для своих членов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763" y="6428484"/>
            <a:ext cx="116259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 результатам вынесенных мер воздействия в 2019 году по проверкам 2018 года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3679\Desktop\Презентация по ВККР РАБОЧЧИЙ ВАРИАНТ\Материалы\karta-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65" y="788848"/>
            <a:ext cx="9763125" cy="60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67203" y="144820"/>
            <a:ext cx="8244581" cy="830981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СФЕРЕ ПРОТИВОДЕЙСТВИЯ ЛЕГАЛИЗАЦИИ (ОТМЫВАНИЮ) ДОХОДОВ,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ПРЕСТУПНЫМ ПУТЕМ, И ФИНАНСИРОВАНИЯ ТЕРРОРИЗМА, ВЫЯВЛЯЕМЫЕ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ВНЕШНЕГО КОНТРОЛЯ КАЧЕСТВА РАБОТЫ АУДИТОРСКИХ ОРГАНИЗАЦИЙ ТЕРРИТОРИАЛЬНЫМИ ОРГАНАМИ ФЕДЕРАЛЬНОГО КАЗНАЧЕЙСТВА ПО СУБЪЕКТАМ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2001" y="4257939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91051" y="3514412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01977" y="5649859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140984" y="537539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03769" y="524204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46804" y="5396360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59039" y="563725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42848" y="4886185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33667" y="4984291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26538" y="455294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30100" y="1419246"/>
            <a:ext cx="2696438" cy="1152503"/>
          </a:xfrm>
          <a:prstGeom prst="wedgeRoundRectCallout">
            <a:avLst>
              <a:gd name="adj1" fmla="val 38340"/>
              <a:gd name="adj2" fmla="val 13341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Санкт-Петербургу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7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41848" y="2648609"/>
            <a:ext cx="2696438" cy="1152503"/>
          </a:xfrm>
          <a:prstGeom prst="wedgeRoundRectCallout">
            <a:avLst>
              <a:gd name="adj1" fmla="val 21738"/>
              <a:gd name="adj2" fmla="val 18713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892225" y="5472482"/>
            <a:ext cx="2781148" cy="1152503"/>
          </a:xfrm>
          <a:prstGeom prst="wedgeRoundRectCallout">
            <a:avLst>
              <a:gd name="adj1" fmla="val -63394"/>
              <a:gd name="adj2" fmla="val -3188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краю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68046" y="3809804"/>
            <a:ext cx="2696438" cy="1152503"/>
          </a:xfrm>
          <a:prstGeom prst="wedgeRoundRectCallout">
            <a:avLst>
              <a:gd name="adj1" fmla="val 30216"/>
              <a:gd name="adj2" fmla="val 7307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3426538" y="1009673"/>
            <a:ext cx="2696438" cy="1152503"/>
          </a:xfrm>
          <a:prstGeom prst="wedgeRoundRectCallout">
            <a:avLst>
              <a:gd name="adj1" fmla="val -60568"/>
              <a:gd name="adj2" fmla="val 228454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39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- 0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6122976" y="1009672"/>
            <a:ext cx="2696438" cy="1152503"/>
          </a:xfrm>
          <a:prstGeom prst="wedgeRoundRectCallout">
            <a:avLst>
              <a:gd name="adj1" fmla="val 17499"/>
              <a:gd name="adj2" fmla="val 4911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 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8829709" y="1009673"/>
            <a:ext cx="2696438" cy="1152503"/>
          </a:xfrm>
          <a:prstGeom prst="wedgeRoundRectCallout">
            <a:avLst>
              <a:gd name="adj1" fmla="val 18206"/>
              <a:gd name="adj2" fmla="val 4745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Московской области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01.01.2019 функция по ВККР АО передана УФК по г. Москве)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4459193" y="2162176"/>
            <a:ext cx="2945918" cy="1152503"/>
          </a:xfrm>
          <a:prstGeom prst="wedgeRoundRectCallout">
            <a:avLst>
              <a:gd name="adj1" fmla="val -81737"/>
              <a:gd name="adj2" fmla="val 157345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4708672" y="3295893"/>
            <a:ext cx="2979767" cy="1152503"/>
          </a:xfrm>
          <a:prstGeom prst="wedgeRoundRectCallout">
            <a:avLst>
              <a:gd name="adj1" fmla="val -79064"/>
              <a:gd name="adj2" fmla="val 8793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Республике Татарстан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5588663" y="4448396"/>
            <a:ext cx="2696438" cy="1152503"/>
          </a:xfrm>
          <a:prstGeom prst="wedgeRoundRectCallout">
            <a:avLst>
              <a:gd name="adj1" fmla="val -86708"/>
              <a:gd name="adj2" fmla="val -130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Свердловской области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8782952" y="3771743"/>
            <a:ext cx="2696438" cy="1152503"/>
          </a:xfrm>
          <a:prstGeom prst="wedgeRoundRectCallout">
            <a:avLst>
              <a:gd name="adj1" fmla="val 3016"/>
              <a:gd name="adj2" fmla="val 87955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Хабаровскому краю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ctr">
              <a:tabLst>
                <a:tab pos="361950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8667" y="6498896"/>
            <a:ext cx="423333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7405111" y="5608945"/>
            <a:ext cx="3149672" cy="1152503"/>
          </a:xfrm>
          <a:prstGeom prst="wedgeRoundRectCallout">
            <a:avLst>
              <a:gd name="adj1" fmla="val -73126"/>
              <a:gd name="adj2" fmla="val -42524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algn="ctr">
              <a:tabLst>
                <a:tab pos="93663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Красноярскому краю</a:t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2019 года УФК по Новосибирской области)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3663" algn="l"/>
              </a:tabLs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tabLst>
                <a:tab pos="93663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24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2444059" y="67227"/>
            <a:ext cx="9757272" cy="6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МЕЖДУНАРОДНОЙ ОЦЕНКЕ ЭФФЕКТИВНОСТИ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В СФЕРЕ ПРОТИВОДЕЙСТВИЯ ЛЕГАЛИЗАЦИИ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ОТМЫВАНИЯ) </a:t>
            </a:r>
            <a:b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ПОЛУЧЕННЫХ ПРЕСТУПНЫМ ПУТЕМ, И ФИНАНСИРОВАНИЯ ТЕРРОРИЗМА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78" y="793298"/>
            <a:ext cx="11752948" cy="738664"/>
          </a:xfrm>
          <a:prstGeom prst="rect">
            <a:avLst/>
          </a:prstGeom>
          <a:solidFill>
            <a:srgbClr val="8497B0"/>
          </a:solidFill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совместно с Минфином России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Росфинмониторингом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осуществляют подготовку к предстоящей оценке эффективности национальной системы ПОД/ФТ (противодействия отмыванию доходов, полученных преступным путем, </a:t>
            </a:r>
            <a:b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финансированию терроризма) в области аудиторской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3723" y="1719686"/>
            <a:ext cx="11752948" cy="76935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и осуществляет деятельность Рабочая группа по вопросам вовлеченности аудиторских организаций в предстоящую оценку ФАТФ и соблюдения ими требований Федерального закона от 7 августа 2001 г. № 115-ФЗ «О противодействии легализации (отмыванию) доходов, полученных преступным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путем, и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терроризма» с целью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контроля качества работы аудиторских организаций,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 в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антиотмывочную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области ПОД/ФТ,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необходимых для успешного прохождения Российской Федерацией оценки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ФАТФ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80487" y="1531964"/>
            <a:ext cx="2367196" cy="17553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7899" y="6165304"/>
            <a:ext cx="11757337" cy="688424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7800" algn="ctr" defTabSz="342892" font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 2019 года состоялась встреча представителей Казначейства России, Минфина России и СРО аудиторов с командой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оценщиков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финансовых мер по борьбе с отмыванием денег (ФАТФ)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4 раунда взаимных оценок ФАТФ </a:t>
            </a:r>
            <a:b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надзора за аудиторской деятельностью)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574" y="6094017"/>
            <a:ext cx="33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98784" y="2556849"/>
            <a:ext cx="11747887" cy="351737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законопроект «О внесении изменений в Федеральный закон «О противодействии легализации (отмыванию) доходов, полученных преступным путем, и финансированию терроризма» и статью 13 Федерального закона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аудиторской деятельности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соответствии с которым на аудиторов возложена обязанность по использованию личного кабинета на официальном сайте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уведомлению уполномоченного органа 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любых оснований полагать, что сделки или финансовые операции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могли или могут быть осуществлены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ОД/ФТ 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внесению изменений в статью 2 законопроекта «О внесении изменений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115-ФЗ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статью 9.1 Федерального закона № 115-ФЗ 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участие в проведении НОР и СОР в сфере аудиторской деятельности (сформированы и согласованы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показателей оценки ФАТФ в области аудиторской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в части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категоризации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аудиторской деятельности по уровню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риска) и проведена самооценка)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ПОД/ФТ для аудиторских организаций и ревизоров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Минфина России и СРО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аудиторов) 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проекты методических рекомендаций по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аудиторскими организациями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аудиторами при оказании аудиторских услуг рисков легализации (отмывания) доходов, полученных преступным путем,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терроризма (одобрены Советом по аудиторской деятельности (протокол от 14 декабря 2018 г. № 43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осуществлению контроля соблюдения аудиторскими организациями и индивидуальными аудиторами законодательства Российской Федерации 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 и ФРОМУ (одобрены Советом по аудиторской деятельности (протокол от 15 февраля 2019 г. № 45))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Правила осуществления контроля соблюдения аудиторскими организациями, проводящими аудит ОЗХС, законодательства о ПОД/ФТ и ФРОМУ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информация в части деятельности Федерального казначейства по Вопроснику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ПОД/ФТ и техническому соответствию системы ПОД/ФТ рекомендациям ФАТФ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деятельность по анализу сведений, характеризующих эффективность национальной системы ПОД/ФТ</a:t>
            </a:r>
          </a:p>
          <a:p>
            <a:pPr indent="93663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совещания посредством ВКС с ТОФК, а также совещания по обсуждению практики выявления нарушений в области ПОД/ФТ при осуществлении ВККР АО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УФК по Новосибирской и Нижегородской областям с представителями Росфинмониторинга </a:t>
            </a:r>
          </a:p>
        </p:txBody>
      </p:sp>
    </p:spTree>
    <p:extLst>
      <p:ext uri="{BB962C8B-B14F-4D97-AF65-F5344CB8AC3E}">
        <p14:creationId xmlns:p14="http://schemas.microsoft.com/office/powerpoint/2010/main" val="25947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" y="-72856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185935" y="737122"/>
            <a:ext cx="8708732" cy="518045"/>
          </a:xfrm>
          <a:prstGeom prst="rect">
            <a:avLst/>
          </a:prstGeom>
          <a:solidFill>
            <a:srgbClr val="D2DEE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Роль, значение и достигнутые результаты ВККР АО в 2018 году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947214" y="737121"/>
            <a:ext cx="3036695" cy="518045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947214" y="1317846"/>
            <a:ext cx="3036694" cy="90945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риск-ориентированной модели осуществления ВККР АО, основанной на интегральной оценке объектов контроля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947220" y="2407750"/>
            <a:ext cx="3036694" cy="2276998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Стратегии развития аудиторской деятельности в Российской Федерации на 2020-2025 годы, определяющей особую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контроля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аудиторской деятельности и предусматривающей введение национальных стандартов аудита, инновационных методов контроля и дополнительных мер воздействия к аудиторским организациям, нарушившим законодательство Российской Федерации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8947220" y="4884773"/>
            <a:ext cx="3036694" cy="763415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инновационных подходов к организации и осуществлению ВККР АО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947220" y="5851066"/>
            <a:ext cx="3036694" cy="871703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методологии, предусматривающей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проведения проверок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ВККР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5928" y="1321384"/>
            <a:ext cx="8708733" cy="157266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независимый  орган контроля (как финансово, так и организационно), приоритетами которого являются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формального контроля к контролю по существу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превентивный характер осуществления контроля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риск-ориентированного подхода, как при планировании, так и при проведении контрольных мероприятий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и открытость контроля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5925" y="2978485"/>
            <a:ext cx="8708736" cy="131573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признание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Международном форуме независимых регуляторов аудиторской деятельности (IFIAR)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Соглашения об осуществлении аудиторской деятельности в рамках Евразийского экономического союза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 государственной власти иностранных государств в части передачи практики российского опыта осуществления ВККР АО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5935" y="4398998"/>
            <a:ext cx="8708736" cy="69143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российской модели контрольно-надзорной деятельности международной практике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Сближение подходов проведения ВККР АО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Сопоставимость выявляемых нарушений в ходе ВККР АО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5930" y="5221492"/>
            <a:ext cx="8708736" cy="150127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 государственной власти и представителями аудиторского сообщества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подготовка нормативных и методических документов в иных сферах деятельности, сопряженных с аудитом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функционирование Совета по ВККР АО, Рабочих групп, Контрольных комиссий по рассмотрению результатов ВККР АО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профилактической и разъяснительной работы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к прохождению Российской Федерацией четвертого раунда взаимных оценок ФАТФ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285667" y="41663"/>
            <a:ext cx="7772401" cy="520312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ДЕЯТЕЛЬНОСТИ ПО ВНЕШНЕМУ КОНТРОЛЮ КАЧЕСТВА РАБОТЫ АУДИТОРСКИХ ОРГАНИЗАЦИЙ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9080" y="6498901"/>
            <a:ext cx="409575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5"/>
            <a:ext cx="10515601" cy="784225"/>
          </a:xfrm>
          <a:prstGeom prst="rect">
            <a:avLst/>
          </a:prstGeom>
        </p:spPr>
        <p:txBody>
          <a:bodyPr lIns="91440" tIns="45720" rIns="91440" bIns="4572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None/>
            </a:pPr>
            <a:r>
              <a:rPr lang="ru-RU" sz="5067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26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марта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2028808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1" y="6403009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5273" y="746444"/>
            <a:ext cx="11765053" cy="599492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EA9584-6FC9-446B-89E9-C9D48C4D1663}" type="slidenum">
              <a:rPr lang="ru-RU" b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2472612" y="58932"/>
            <a:ext cx="9582081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ОРГАНИЗАЦИИ ВНЕШНЕГО КОНТРОЛЯ КАЧЕСТВА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144" y="830424"/>
            <a:ext cx="6265922" cy="118499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и СРОА обеспечить выполнение протокольных решений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совещания по вопросам осуществления государственной функции по ВККР АО, определенных частью 3 статьи 5 Федерального закона «Об аудиторской деятельности» в части разработки методических рекомендаций в целях обеспечения деятельности по ВККР АО  (п. 2.1 протокола от 26 июня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8, п. 2.4 протокола от 14 декабря 2019 г. № 10)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127" y="2091748"/>
            <a:ext cx="6265922" cy="85114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доработать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дальнейшего развития аудиторской деятельности в Российской Федерации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3.3 протокола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2018 года №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п. 2.3 протокола от 14 декабря 2019 г. № 10)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8122" y="4389436"/>
            <a:ext cx="6265927" cy="104098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СРОА представить предложения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внесению изменений в Классификатор нарушений и недостатков, выявляемых в ходе ВККР и по подготовке разъяснений аудиторскому сообществу при осуществлении аудиторской деятельности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гражданско-правового договора (п. 6.2 протокола от 25 сентября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№ 9)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121" y="5522980"/>
            <a:ext cx="6265921" cy="11074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СРОА в срок до 1 марта 2019 года сформировать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разъяснению положений части 3 статьи 5 Федерального закона «Об аудиторской деятельности» и направить в Минфин России для рассмотрения на Рабочем органе Совета по аудиторской деятельности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6458608" y="1308622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6458584" y="2403024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71993" y="830424"/>
            <a:ext cx="4940563" cy="1184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КАЗНАЧЕЙСТВА РОССИИ ВОПРОС РАЗРАБОТКИ МЕТОДИЧЕСКИХ РЕКОМЕНДАЦИЙ ВКЛЮЧЕН В СТРАТКАРТУ ФК НА 2019 ГОД </a:t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 РЕАЛИЗАЦИИ – 31 ДЕКАБРЯ 2019 ГОДА)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1993" y="2091748"/>
            <a:ext cx="4940563" cy="85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КАЗНАЧЕЙСТВА РОССИИ ВОПРОС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ДОРАБОТКИ ПРЕДЛОЖЕНИЙ В ПРОЕКТ СТРАТЕГИИ РАЗВИТИЯ АУДИТОРСКОЙ ДЕЯТЕЛЬНОСТИ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В СТРАТКАРТУ ФК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(СРОК РЕАЛИЗАЦИИ – 30 ИЮНЯ 2019 ГОДА)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71993" y="4389435"/>
            <a:ext cx="4940542" cy="1040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ДОРАБОТКА КЛАССИФИКАТОРА В ЧАСТИ ПЕРЕСМОТРА КЛАССИФИКАЦИИ НАРУШЕНИЙ И ПРИНЦИПА СИСТЕМНОСТИ. СЛЕДУЮЩЕЕ ЗАСЕДАНИЕ РАБОЧЕЙ ГРУППЫ ЗАПЛАНИРОВАНО В АПРЕЛЕ 2019 ГОДА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62662" y="5522979"/>
            <a:ext cx="4949894" cy="1107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НАПРАВЛЕНЫ В МИНФИН РОССИИ. ПОЛУЧЕН ОТВЕТ О ПРЕДОСТАВЛЕНИИ ПРЕДЛОЖЕНИЙ ПО ВНЕСЕНИЮ ИЗМЕНЕНИЙ В ФЕДЕРАЛЬНЫЙ ЗАКОН «ОБ АУДИТОРСКОЙ ДЕЯТЕЛЬНОСТИ». УКАЗАННЫЙ ВОПРОС БУДЕТ РАССМОТРЕН НА БЛИЖАЙШЕМ ЗАСЕДАНИИ РАБОЧЕЙ ГРУППЫ ПО ПОДГОТОВКЕ КЛАССИФИКАТОРА НАРУШЕНИЙ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8122" y="3020949"/>
            <a:ext cx="6265942" cy="128046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совместно с представителями </a:t>
            </a:r>
            <a:r>
              <a:rPr lang="ru-RU" sz="1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иных заинтересованных государственных органов и организаций в срок до 1 апреля 2019 года провести конференцию,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посвященную вопросам осуществления аудита долгосрочных программ развития, доработки тендерных документов на оказание услуг, пользователем которых является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Росимущество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совершенствования процедур оценки конкурсных заявок (п. 2.5 протокола от 14 декабря 2018 г. № 10)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458584" y="3546883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71993" y="3020948"/>
            <a:ext cx="4940542" cy="1280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АКТУАЛИЗАЦИИ ПРОЕКТОВ   ТИПОВОГО СТАНДАРТА </a:t>
            </a:r>
            <a:b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ТЕХНИЧЕСКОГО ЗАДАНИЯ НА ПРОВЕДЕНИЕ АУДИТА ДПР РАССМОТРЕН РАБОЧИМ ОРГАНОМ СОВЕТА ПО АУДИТОРСКОЙ ДЕЯТЕЛЬНОСТИ И СОВЕТОМ ПО АУДИТОРСКОЙ ДЕЯТЕЛЬНОСТИ </a:t>
            </a:r>
            <a:b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 МИНЭКОНОМРАЗВИТИЯ РОССИИ. РЕШЕНИЕ БУДЕТ ПРИНЯТО 28 МАРТА 2019 ГОДА</a:t>
            </a: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6458608" y="5962382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6458608" y="4795629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2554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осуществления Федеральным казначейством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функции по внешнему контролю качества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и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2019 года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марта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9596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57674" y="171520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ФЕДЕРАЛЬНЫМ КАЗНАЧЕЙСТВОМ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ВНЕШНЕМУ КОНТРОЛЮ КАЧЕСТВА РАБОТЫ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2012-2018 ГОДАХ И ИСТЕКШЕМ ПЕРИОДЕ 2019 ГОДА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86576"/>
              </p:ext>
            </p:extLst>
          </p:nvPr>
        </p:nvGraphicFramePr>
        <p:xfrm>
          <a:off x="194133" y="792679"/>
          <a:ext cx="11835944" cy="3886509"/>
        </p:xfrm>
        <a:graphic>
          <a:graphicData uri="http://schemas.openxmlformats.org/drawingml/2006/table">
            <a:tbl>
              <a:tblPr/>
              <a:tblGrid>
                <a:gridCol w="536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6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1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92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71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71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75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790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2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запланированных проверок на очередной год 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внешних проверок, в том числе: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аудиторских организаций, в отношении которых применены меры воздействия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решений о применении мер воздействия в виде: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предупреждений о недопустимости нарушения требований Федерального закона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аудиторской деятельности», стандартов аудиторской деятельности, правил независимости аудиторов и аудиторских организаций, кодекса профессиональной этики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предписаний, обязывающих аудиторские организации устранить выявленные </a:t>
                      </a:r>
                      <a:b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результатам внешних проверок нарушения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 приостановлении членства аудиторской организации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предписаний в саморегулируемые организации аудиторов об исключении сведений  аудиторской организации из саморегулируемой организации аудиторов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составленных протоколов об административных правонарушениях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19.4.1 КоАП РФ (уклонение от проведения внешних проверок)</a:t>
                      </a:r>
                    </a:p>
                  </a:txBody>
                  <a:tcPr marL="58465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0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19.5 КоАП РФ (невыполнение в законный срок предписания, обязывающего устранить выявленные по результатам внешней проверки нарушения)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19.7 КоАП РФ (предоставление сведений (информации) в неполном объеме или искаженном виде)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51396"/>
              </p:ext>
            </p:extLst>
          </p:nvPr>
        </p:nvGraphicFramePr>
        <p:xfrm>
          <a:off x="194133" y="4861968"/>
          <a:ext cx="11835942" cy="1958718"/>
        </p:xfrm>
        <a:graphic>
          <a:graphicData uri="http://schemas.openxmlformats.org/drawingml/2006/table">
            <a:tbl>
              <a:tblPr/>
              <a:tblGrid>
                <a:gridCol w="536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6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14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7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65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71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617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692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82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показателей Государственной программы   Российской Федерации «Управление государственными финансами и регулирование финансовых рынков»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Результативность внешних проверок качества работы аудиторских организаций, </a:t>
                      </a:r>
                      <a:b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учетом риск-ориентированного подхода к планированию и назначению контрольных мероприятий (показатель 7.6)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Качество результатов внешних проверок качества работы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7.7)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проверенных аудиторских организаций, проводящих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(показатель 7.8)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465" marR="584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32,2%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01" y="4610993"/>
            <a:ext cx="11846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22 меры воздействия по результатам проверок 2018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6591"/>
            <a:ext cx="12193588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" name="Прямоугольник 262"/>
          <p:cNvSpPr/>
          <p:nvPr/>
        </p:nvSpPr>
        <p:spPr>
          <a:xfrm>
            <a:off x="3818687" y="59517"/>
            <a:ext cx="83408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 ПРИНЯТЫХ  РЕШЕНИЙ О ПРИМЕНЕНИИ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ВОЗДЕЙСТВИЯ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АУДИТОРСКИМ ОРГАНИЗАЦИЯМ, НАРУШИВШИМ ТРЕБОВАНИЯ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ЗАКОНОДАТЕЛЬСТВА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ФЕДЕРАЦИИ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2012 – 2018 ГОДАХ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ИСТЕКШЕМ ПЕРИОДЕ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2019 ГОДА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2" name="Диаграмма 2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56090"/>
              </p:ext>
            </p:extLst>
          </p:nvPr>
        </p:nvGraphicFramePr>
        <p:xfrm>
          <a:off x="356357" y="816843"/>
          <a:ext cx="5801878" cy="174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3503031" y="1591121"/>
            <a:ext cx="530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64%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4071240" y="1491420"/>
            <a:ext cx="615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67%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777524" y="1544609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61%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090969" y="1390714"/>
            <a:ext cx="716550" cy="16390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287454" y="1441029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69%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609123" y="1535135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78%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740363" y="1766580"/>
            <a:ext cx="749344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84%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3" name="Диаграмма 2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38805"/>
              </p:ext>
            </p:extLst>
          </p:nvPr>
        </p:nvGraphicFramePr>
        <p:xfrm>
          <a:off x="6174602" y="689285"/>
          <a:ext cx="5656613" cy="191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81156" y="1447845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11%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9303" y="1211874"/>
            <a:ext cx="825178" cy="16480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14%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68028" y="1294277"/>
            <a:ext cx="641575" cy="21897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18%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11814" y="1878080"/>
            <a:ext cx="490403" cy="1472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09603" y="1031080"/>
            <a:ext cx="689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23%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99150" y="993844"/>
            <a:ext cx="676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20%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75228" y="992461"/>
            <a:ext cx="61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22%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082017"/>
              </p:ext>
            </p:extLst>
          </p:nvPr>
        </p:nvGraphicFramePr>
        <p:xfrm>
          <a:off x="326608" y="2454653"/>
          <a:ext cx="5770914" cy="219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38100" y="3969271"/>
            <a:ext cx="601215" cy="1687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63622" y="2863402"/>
            <a:ext cx="980805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4491" y="3962584"/>
            <a:ext cx="647677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8501" y="3947707"/>
            <a:ext cx="806746" cy="19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89202" y="3602872"/>
            <a:ext cx="468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70409" y="3320014"/>
            <a:ext cx="490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85929" y="3014037"/>
            <a:ext cx="609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13%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633382"/>
              </p:ext>
            </p:extLst>
          </p:nvPr>
        </p:nvGraphicFramePr>
        <p:xfrm>
          <a:off x="6351628" y="2438425"/>
          <a:ext cx="5362852" cy="221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611814" y="3956417"/>
            <a:ext cx="696186" cy="1753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72222" y="3645383"/>
            <a:ext cx="525941" cy="14738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81512" y="2937786"/>
            <a:ext cx="490403" cy="116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98163" y="3813919"/>
            <a:ext cx="686320" cy="1820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231353" y="2957303"/>
            <a:ext cx="488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778123" y="3283783"/>
            <a:ext cx="563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411514" y="3299746"/>
            <a:ext cx="522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sz="1200" b="1" dirty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544" y="4935675"/>
            <a:ext cx="108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ИСКЛЮЧЕНИЯ АУДИТОРСКИХ ОРГАНИЗАЦИЙ ИЗ ПЛАНА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В 2012 – 2019 ГОДАХ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201582"/>
              </p:ext>
            </p:extLst>
          </p:nvPr>
        </p:nvGraphicFramePr>
        <p:xfrm>
          <a:off x="323122" y="5212463"/>
          <a:ext cx="11391357" cy="165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686431" y="6371670"/>
            <a:ext cx="400689" cy="194320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90225" y="6209768"/>
            <a:ext cx="664197" cy="16190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6,5%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90968" y="6383650"/>
            <a:ext cx="358275" cy="181015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90148" y="6203062"/>
            <a:ext cx="618975" cy="1425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3,5%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51453" y="5849289"/>
            <a:ext cx="459913" cy="72342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06971" y="5928582"/>
            <a:ext cx="467396" cy="63608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76577" y="5804391"/>
            <a:ext cx="467396" cy="770047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57086" y="5631483"/>
            <a:ext cx="876184" cy="19838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10,3%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31353" y="5665891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12,0%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28151" y="5534774"/>
            <a:ext cx="62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14,0%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81512" y="6212301"/>
            <a:ext cx="507960" cy="342698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19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733394" y="6296667"/>
            <a:ext cx="507960" cy="250750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15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02516" y="5932769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7,3%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777871" y="6033661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5,7%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108340" y="6401223"/>
            <a:ext cx="507960" cy="146193"/>
          </a:xfrm>
          <a:prstGeom prst="rect">
            <a:avLst/>
          </a:prstGeom>
          <a:solidFill>
            <a:srgbClr val="DB9731"/>
          </a:soli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/>
            <a:r>
              <a:rPr lang="en-US" sz="1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7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137189" y="6168333"/>
            <a:ext cx="536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2,6%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129876" y="1808493"/>
            <a:ext cx="552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127">
              <a:defRPr/>
            </a:pPr>
            <a:r>
              <a:rPr lang="en-US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37</a:t>
            </a:r>
            <a:r>
              <a:rPr lang="ru-RU" sz="1200" b="1" dirty="0" smtClean="0">
                <a:latin typeface="Times New Roman" panose="02020603050405020304" pitchFamily="18" charset="0"/>
                <a:ea typeface="Open Sans Condensed" pitchFamily="34" charset="0"/>
                <a:cs typeface="Times New Roman" panose="02020603050405020304" pitchFamily="18" charset="0"/>
              </a:rPr>
              <a:t>%</a:t>
            </a:r>
            <a:endParaRPr lang="ru-RU" sz="1200" b="1" dirty="0">
              <a:latin typeface="Times New Roman" panose="02020603050405020304" pitchFamily="18" charset="0"/>
              <a:ea typeface="Open Sans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0302" y="4600412"/>
            <a:ext cx="11846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предупреждений, 9 предписаний об устранении выявленных нарушений и 1 предписание о приостановлении членства в СРО по проверкам 2018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6" grpId="0"/>
      <p:bldP spid="18" grpId="0"/>
      <p:bldP spid="19" grpId="0"/>
      <p:bldP spid="20" grpId="0"/>
      <p:bldP spid="26" grpId="0"/>
      <p:bldP spid="27" grpId="0"/>
      <p:bldP spid="28" grpId="0"/>
      <p:bldP spid="34" grpId="0"/>
      <p:bldP spid="35" grpId="0"/>
      <p:bldP spid="36" grpId="0"/>
      <p:bldP spid="38" grpId="0"/>
      <p:bldP spid="43" grpId="0" animBg="1"/>
      <p:bldP spid="46" grpId="0" animBg="1"/>
      <p:bldP spid="47" grpId="0" animBg="1"/>
      <p:bldP spid="48" grpId="0" animBg="1"/>
      <p:bldP spid="50" grpId="0"/>
      <p:bldP spid="51" grpId="0"/>
      <p:bldP spid="52" grpId="0" animBg="1"/>
      <p:bldP spid="53" grpId="0" animBg="1"/>
      <p:bldP spid="56" grpId="0"/>
      <p:bldP spid="57" grpId="0"/>
      <p:bldP spid="58" grpId="0" animBg="1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3679\Desktop\Презентация по ВККР РАБОЧЧИЙ ВАРИАНТ\Материалы\karta-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17" y="788848"/>
            <a:ext cx="9763125" cy="60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62882" y="184243"/>
            <a:ext cx="9465795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ОСУЩЕСТВЛЕНИЯ ФЕДЕРАЛЬНЫМ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КАЗНАЧЕЙСТВОМ ФУНКЦИИ ПО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ВНЕШНЕМУ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РАБОТЫ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УПРАВЛЕНИЙ ФЕДЕРАЛЬНОГО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ПО СУБЪЕКТАМ РОССИЙСКОЙ ФЕДЕРАЦИИ В 2018 ГОДУ И ИСТЕКШЕМ ПЕРИОДЕ 2019 ГОДА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97353" y="4257939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16403" y="3514412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066336" y="537539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29121" y="5242043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72156" y="5396360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84391" y="563725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68200" y="4886185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59019" y="4984291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51890" y="4552947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55452" y="1419246"/>
            <a:ext cx="2696438" cy="1152503"/>
          </a:xfrm>
          <a:prstGeom prst="wedgeRoundRectCallout">
            <a:avLst>
              <a:gd name="adj1" fmla="val 38340"/>
              <a:gd name="adj2" fmla="val 13341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26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21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3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67200" y="2648609"/>
            <a:ext cx="2696438" cy="1152503"/>
          </a:xfrm>
          <a:prstGeom prst="wedgeRoundRectCallout">
            <a:avLst>
              <a:gd name="adj1" fmla="val 21738"/>
              <a:gd name="adj2" fmla="val 18713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13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10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817577" y="5472482"/>
            <a:ext cx="2696438" cy="1152503"/>
          </a:xfrm>
          <a:prstGeom prst="wedgeRoundRectCallout">
            <a:avLst>
              <a:gd name="adj1" fmla="val -63394"/>
              <a:gd name="adj2" fmla="val -3188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11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7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 1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93398" y="3809804"/>
            <a:ext cx="2696438" cy="1152503"/>
          </a:xfrm>
          <a:prstGeom prst="wedgeRoundRectCallout">
            <a:avLst>
              <a:gd name="adj1" fmla="val 30216"/>
              <a:gd name="adj2" fmla="val 7307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10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8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 1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3351890" y="1009673"/>
            <a:ext cx="2696438" cy="1152503"/>
          </a:xfrm>
          <a:prstGeom prst="wedgeRoundRectCallout">
            <a:avLst>
              <a:gd name="adj1" fmla="val -60568"/>
              <a:gd name="adj2" fmla="val 228454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6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4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6048328" y="1009672"/>
            <a:ext cx="2696438" cy="1152503"/>
          </a:xfrm>
          <a:prstGeom prst="wedgeRoundRectCallout">
            <a:avLst>
              <a:gd name="adj1" fmla="val 17499"/>
              <a:gd name="adj2" fmla="val 4911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35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25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7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8755061" y="1009673"/>
            <a:ext cx="2696438" cy="1152503"/>
          </a:xfrm>
          <a:prstGeom prst="wedgeRoundRectCallout">
            <a:avLst>
              <a:gd name="adj1" fmla="val 18206"/>
              <a:gd name="adj2" fmla="val 4745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Московской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36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33</a:t>
            </a:r>
          </a:p>
          <a:p>
            <a:pPr algn="just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2019 года функция по осуществлению ВККР АО передана УФК </a:t>
            </a:r>
            <a:b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г. Москве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4384545" y="2162176"/>
            <a:ext cx="2696438" cy="1152503"/>
          </a:xfrm>
          <a:prstGeom prst="wedgeRoundRectCallout">
            <a:avLst>
              <a:gd name="adj1" fmla="val -84588"/>
              <a:gd name="adj2" fmla="val 155726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18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13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проверок: 3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4634025" y="3295893"/>
            <a:ext cx="2696438" cy="1152503"/>
          </a:xfrm>
          <a:prstGeom prst="wedgeRoundRectCallout">
            <a:avLst>
              <a:gd name="adj1" fmla="val -82822"/>
              <a:gd name="adj2" fmla="val 87129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Республике Татарстан: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19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14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проверок: 3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3 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5514015" y="4448396"/>
            <a:ext cx="2696438" cy="1152503"/>
          </a:xfrm>
          <a:prstGeom prst="wedgeRoundRectCallout">
            <a:avLst>
              <a:gd name="adj1" fmla="val -86708"/>
              <a:gd name="adj2" fmla="val -130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Свердловской области: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23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17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 2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8708304" y="3771743"/>
            <a:ext cx="2696438" cy="1152503"/>
          </a:xfrm>
          <a:prstGeom prst="wedgeRoundRectCallout">
            <a:avLst>
              <a:gd name="adj1" fmla="val 3016"/>
              <a:gd name="adj2" fmla="val 87955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Хабаровскому краю: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15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8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 0 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0 </a:t>
            </a: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904" y="6498896"/>
            <a:ext cx="332096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66204" y="5656374"/>
            <a:ext cx="73888" cy="76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7330463" y="5656374"/>
            <a:ext cx="2696438" cy="1152503"/>
          </a:xfrm>
          <a:prstGeom prst="wedgeRoundRectCallout">
            <a:avLst>
              <a:gd name="adj1" fmla="val -71525"/>
              <a:gd name="adj2" fmla="val -44952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numCol="1"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Красноярскому краю</a:t>
            </a:r>
          </a:p>
          <a:p>
            <a:pPr marL="361950" indent="-361950" algn="ctr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01.01.2019 УФК по Новосибирской обл.):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24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году: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проверок: 4</a:t>
            </a:r>
          </a:p>
          <a:p>
            <a:pPr marL="361950" indent="-361950">
              <a:tabLst>
                <a:tab pos="361950" algn="l"/>
              </a:tabLst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мер воздействия: 2</a:t>
            </a:r>
          </a:p>
        </p:txBody>
      </p:sp>
    </p:spTree>
    <p:extLst>
      <p:ext uri="{BB962C8B-B14F-4D97-AF65-F5344CB8AC3E}">
        <p14:creationId xmlns:p14="http://schemas.microsoft.com/office/powerpoint/2010/main" val="40547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3" y="441805"/>
            <a:ext cx="7763255" cy="480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738787"/>
              </p:ext>
            </p:extLst>
          </p:nvPr>
        </p:nvGraphicFramePr>
        <p:xfrm>
          <a:off x="290182" y="874205"/>
          <a:ext cx="5533621" cy="635766"/>
        </p:xfrm>
        <a:graphic>
          <a:graphicData uri="http://schemas.openxmlformats.org/drawingml/2006/table">
            <a:tbl>
              <a:tblPr/>
              <a:tblGrid>
                <a:gridCol w="136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9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584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8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2 354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465411" y="1619367"/>
            <a:ext cx="3200400" cy="50323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endParaRPr lang="ru-RU" sz="1300" b="1" dirty="0">
                <a:solidFill>
                  <a:schemeClr val="bg1"/>
                </a:solidFill>
                <a:latin typeface="Open Sans Condensed" pitchFamily="34" charset="0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07000"/>
                </a:lnSpc>
                <a:defRPr/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788338" y="1783561"/>
            <a:ext cx="866789" cy="159096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8985" y="94862"/>
            <a:ext cx="9465795" cy="584759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ПО РЕЗУЛЬТАТАМ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1082599" y="2292242"/>
            <a:ext cx="1044740" cy="2676580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</a:t>
            </a: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</a:t>
            </a:r>
          </a:p>
          <a:p>
            <a:pPr marL="107997" algn="ctr">
              <a:lnSpc>
                <a:spcPct val="107000"/>
              </a:lnSpc>
              <a:defRPr/>
            </a:pPr>
            <a:endParaRPr lang="ru-RU" alt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4355197" y="1807413"/>
            <a:ext cx="871133" cy="159096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2579414" y="1645137"/>
            <a:ext cx="871135" cy="187215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3897096" y="2226193"/>
            <a:ext cx="1044741" cy="2808677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страхового дела»,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97" algn="ctr">
              <a:lnSpc>
                <a:spcPct val="107000"/>
              </a:lnSpc>
              <a:defRPr/>
            </a:pP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банках и банковской деятельности» </a:t>
            </a:r>
            <a:b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70821" y="720134"/>
            <a:ext cx="4478203" cy="2400905"/>
          </a:xfrm>
          <a:prstGeom prst="wedgeRoundRectCallout">
            <a:avLst>
              <a:gd name="adj1" fmla="val -72828"/>
              <a:gd name="adj2" fmla="val -22977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86543"/>
              </p:ext>
            </p:extLst>
          </p:nvPr>
        </p:nvGraphicFramePr>
        <p:xfrm>
          <a:off x="6899819" y="815184"/>
          <a:ext cx="4153398" cy="2140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2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2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4" name="Скругленная соединительная линия 3"/>
          <p:cNvCxnSpPr>
            <a:cxnSpLocks/>
          </p:cNvCxnSpPr>
          <p:nvPr/>
        </p:nvCxnSpPr>
        <p:spPr>
          <a:xfrm rot="16200000" flipH="1">
            <a:off x="4866816" y="1729926"/>
            <a:ext cx="1618811" cy="1163415"/>
          </a:xfrm>
          <a:prstGeom prst="curvedConnector3">
            <a:avLst>
              <a:gd name="adj1" fmla="val 36743"/>
            </a:avLst>
          </a:prstGeom>
          <a:ln w="38100">
            <a:solidFill>
              <a:srgbClr val="FF0000"/>
            </a:solidFill>
            <a:headEnd type="oval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94414"/>
              </p:ext>
            </p:extLst>
          </p:nvPr>
        </p:nvGraphicFramePr>
        <p:xfrm>
          <a:off x="279111" y="4307529"/>
          <a:ext cx="5544694" cy="2481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9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0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18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06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734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</a:t>
                      </a:r>
                      <a:b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Классификатором нарушений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2 426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7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неустранимые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Несущественные</a:t>
                      </a:r>
                      <a:r>
                        <a:rPr lang="ru-RU" sz="120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Скругленная прямоугольная выноска 59"/>
          <p:cNvSpPr/>
          <p:nvPr/>
        </p:nvSpPr>
        <p:spPr>
          <a:xfrm>
            <a:off x="5943600" y="3189456"/>
            <a:ext cx="6104231" cy="2894103"/>
          </a:xfrm>
          <a:prstGeom prst="wedgeRoundRectCallout">
            <a:avLst>
              <a:gd name="adj1" fmla="val 18074"/>
              <a:gd name="adj2" fmla="val -48928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216084" y="3774671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Москве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16083" y="4227273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г. Санкт-Петербургу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16082" y="4681951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Краснодарскому краю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16082" y="5143243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Ростовской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82726" y="3317800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Ставропольскому краю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313076" y="3774712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13076" y="4227273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13076" y="4681951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13076" y="5143284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179721" y="3317800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082726" y="3775312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Нижегородской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082726" y="4227273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Республике Татарстан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082724" y="5149061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Новосибирской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795100" y="5609670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Хабаровскому краю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1179718" y="3775353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179718" y="4227314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179718" y="4675721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179718" y="5149061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948080" y="5609711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082725" y="4675721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Свердловской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16084" y="3317759"/>
            <a:ext cx="2029215" cy="39287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313076" y="3317800"/>
            <a:ext cx="619634" cy="3928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fld id="{F8FF5DD0-1489-4E45-B2C6-8977F80E297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27576" y="6151729"/>
            <a:ext cx="5957204" cy="59430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вынесенных мер воздействия, в том числе по проверкам 2018 года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16765</TotalTime>
  <Words>6360</Words>
  <Application>Microsoft Office PowerPoint</Application>
  <PresentationFormat>Произвольный</PresentationFormat>
  <Paragraphs>1062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Тема Office</vt:lpstr>
      <vt:lpstr>1_Тема Office</vt:lpstr>
      <vt:lpstr>3_Тема Office</vt:lpstr>
      <vt:lpstr>2_Тема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Журавлев Иван Сергеевич</cp:lastModifiedBy>
  <cp:revision>1369</cp:revision>
  <cp:lastPrinted>2019-03-28T06:56:34Z</cp:lastPrinted>
  <dcterms:created xsi:type="dcterms:W3CDTF">2017-06-26T12:05:56Z</dcterms:created>
  <dcterms:modified xsi:type="dcterms:W3CDTF">2019-03-28T14:31:19Z</dcterms:modified>
</cp:coreProperties>
</file>