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  <p:sldMasterId id="2147483821" r:id="rId2"/>
  </p:sldMasterIdLst>
  <p:notesMasterIdLst>
    <p:notesMasterId r:id="rId20"/>
  </p:notesMasterIdLst>
  <p:sldIdLst>
    <p:sldId id="656" r:id="rId3"/>
    <p:sldId id="628" r:id="rId4"/>
    <p:sldId id="657" r:id="rId5"/>
    <p:sldId id="672" r:id="rId6"/>
    <p:sldId id="679" r:id="rId7"/>
    <p:sldId id="682" r:id="rId8"/>
    <p:sldId id="680" r:id="rId9"/>
    <p:sldId id="660" r:id="rId10"/>
    <p:sldId id="675" r:id="rId11"/>
    <p:sldId id="678" r:id="rId12"/>
    <p:sldId id="669" r:id="rId13"/>
    <p:sldId id="670" r:id="rId14"/>
    <p:sldId id="664" r:id="rId15"/>
    <p:sldId id="684" r:id="rId16"/>
    <p:sldId id="685" r:id="rId17"/>
    <p:sldId id="671" r:id="rId18"/>
    <p:sldId id="659" r:id="rId19"/>
  </p:sldIdLst>
  <p:sldSz cx="12801600" cy="9601200" type="A3"/>
  <p:notesSz cx="6645275" cy="9775825"/>
  <p:embeddedFontLst>
    <p:embeddedFont>
      <p:font typeface="Calibri Light" panose="020B0604020202020204" charset="0"/>
      <p:regular r:id="rId21"/>
      <p:italic r:id="rId22"/>
    </p:embeddedFont>
    <p:embeddedFont>
      <p:font typeface="Open Sans Condensed" panose="020B0604020202020204" charset="0"/>
      <p:bold r:id="rId23"/>
    </p:embeddedFont>
    <p:embeddedFont>
      <p:font typeface="Calibri" panose="020F0502020204030204" pitchFamily="34" charset="0"/>
      <p:regular r:id="rId24"/>
      <p:bold r:id="rId25"/>
      <p:italic r:id="rId26"/>
      <p:boldItalic r:id="rId27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467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935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6403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18707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733853" algn="l" defTabSz="109353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3280627" algn="l" defTabSz="109353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827411" algn="l" defTabSz="109353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4374159" algn="l" defTabSz="109353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581">
          <p15:clr>
            <a:srgbClr val="A4A3A4"/>
          </p15:clr>
        </p15:guide>
        <p15:guide id="2" pos="17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F"/>
    <a:srgbClr val="EFFFEF"/>
    <a:srgbClr val="E5FFE5"/>
    <a:srgbClr val="FFCCFF"/>
    <a:srgbClr val="0000FF"/>
    <a:srgbClr val="FF0066"/>
    <a:srgbClr val="FF3399"/>
    <a:srgbClr val="008000"/>
    <a:srgbClr val="33CC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5522" autoAdjust="0"/>
  </p:normalViewPr>
  <p:slideViewPr>
    <p:cSldViewPr snapToGrid="0">
      <p:cViewPr>
        <p:scale>
          <a:sx n="82" d="100"/>
          <a:sy n="82" d="100"/>
        </p:scale>
        <p:origin x="-1458" y="-36"/>
      </p:cViewPr>
      <p:guideLst>
        <p:guide orient="horz" pos="5580"/>
        <p:guide pos="17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0343" cy="489339"/>
          </a:xfrm>
          <a:prstGeom prst="rect">
            <a:avLst/>
          </a:prstGeom>
        </p:spPr>
        <p:txBody>
          <a:bodyPr vert="horz" lIns="90312" tIns="45157" rIns="90312" bIns="4515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380" y="4"/>
            <a:ext cx="2880343" cy="489339"/>
          </a:xfrm>
          <a:prstGeom prst="rect">
            <a:avLst/>
          </a:prstGeom>
        </p:spPr>
        <p:txBody>
          <a:bodyPr vert="horz" lIns="90312" tIns="45157" rIns="90312" bIns="45157" rtlCol="0"/>
          <a:lstStyle>
            <a:lvl1pPr algn="r">
              <a:defRPr sz="1200"/>
            </a:lvl1pPr>
          </a:lstStyle>
          <a:p>
            <a:fld id="{364AC6B0-C38D-44B3-B1E5-026FABB06AC7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4713" y="730250"/>
            <a:ext cx="4895850" cy="3671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2" tIns="45157" rIns="90312" bIns="4515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222" y="4643245"/>
            <a:ext cx="5316841" cy="4399356"/>
          </a:xfrm>
          <a:prstGeom prst="rect">
            <a:avLst/>
          </a:prstGeom>
        </p:spPr>
        <p:txBody>
          <a:bodyPr vert="horz" lIns="90312" tIns="45157" rIns="90312" bIns="4515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4928"/>
            <a:ext cx="2880343" cy="489338"/>
          </a:xfrm>
          <a:prstGeom prst="rect">
            <a:avLst/>
          </a:prstGeom>
        </p:spPr>
        <p:txBody>
          <a:bodyPr vert="horz" lIns="90312" tIns="45157" rIns="90312" bIns="4515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380" y="9284928"/>
            <a:ext cx="2880343" cy="489338"/>
          </a:xfrm>
          <a:prstGeom prst="rect">
            <a:avLst/>
          </a:prstGeom>
        </p:spPr>
        <p:txBody>
          <a:bodyPr vert="horz" lIns="90312" tIns="45157" rIns="90312" bIns="45157" rtlCol="0" anchor="b"/>
          <a:lstStyle>
            <a:lvl1pPr algn="r">
              <a:defRPr sz="1200"/>
            </a:lvl1pPr>
          </a:lstStyle>
          <a:p>
            <a:fld id="{C608DC69-DD7A-435E-BB76-5052C14525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0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6769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3539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0309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7079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33853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80627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27411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74159" algn="l" defTabSz="10935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571310"/>
            <a:ext cx="9601200" cy="334264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900"/>
            </a:lvl1pPr>
            <a:lvl2pPr marL="546769" indent="0" algn="ctr">
              <a:buNone/>
              <a:defRPr sz="2400"/>
            </a:lvl2pPr>
            <a:lvl3pPr marL="1093539" indent="0" algn="ctr">
              <a:buNone/>
              <a:defRPr sz="2200"/>
            </a:lvl3pPr>
            <a:lvl4pPr marL="1640309" indent="0" algn="ctr">
              <a:buNone/>
              <a:defRPr sz="1900"/>
            </a:lvl4pPr>
            <a:lvl5pPr marL="2187079" indent="0" algn="ctr">
              <a:buNone/>
              <a:defRPr sz="1900"/>
            </a:lvl5pPr>
            <a:lvl6pPr marL="2733853" indent="0" algn="ctr">
              <a:buNone/>
              <a:defRPr sz="1900"/>
            </a:lvl6pPr>
            <a:lvl7pPr marL="3280627" indent="0" algn="ctr">
              <a:buNone/>
              <a:defRPr sz="1900"/>
            </a:lvl7pPr>
            <a:lvl8pPr marL="3827411" indent="0" algn="ctr">
              <a:buNone/>
              <a:defRPr sz="1900"/>
            </a:lvl8pPr>
            <a:lvl9pPr marL="4374159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61145" y="511268"/>
            <a:ext cx="2760345" cy="8136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0110" y="511268"/>
            <a:ext cx="8121015" cy="8136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1571310"/>
            <a:ext cx="9601200" cy="334264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900"/>
            </a:lvl1pPr>
            <a:lvl2pPr marL="548374" indent="0" algn="ctr">
              <a:buNone/>
              <a:defRPr sz="2400"/>
            </a:lvl2pPr>
            <a:lvl3pPr marL="1096747" indent="0" algn="ctr">
              <a:buNone/>
              <a:defRPr sz="2200"/>
            </a:lvl3pPr>
            <a:lvl4pPr marL="1645121" indent="0" algn="ctr">
              <a:buNone/>
              <a:defRPr sz="1900"/>
            </a:lvl4pPr>
            <a:lvl5pPr marL="2193494" indent="0" algn="ctr">
              <a:buNone/>
              <a:defRPr sz="1900"/>
            </a:lvl5pPr>
            <a:lvl6pPr marL="2741868" indent="0" algn="ctr">
              <a:buNone/>
              <a:defRPr sz="1900"/>
            </a:lvl6pPr>
            <a:lvl7pPr marL="3290241" indent="0" algn="ctr">
              <a:buNone/>
              <a:defRPr sz="1900"/>
            </a:lvl7pPr>
            <a:lvl8pPr marL="3838615" indent="0" algn="ctr">
              <a:buNone/>
              <a:defRPr sz="1900"/>
            </a:lvl8pPr>
            <a:lvl9pPr marL="4386988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47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0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83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674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6451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934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418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902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386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869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6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2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1779" y="2353631"/>
            <a:ext cx="5415676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74" indent="0">
              <a:buNone/>
              <a:defRPr sz="2400" b="1"/>
            </a:lvl2pPr>
            <a:lvl3pPr marL="1096747" indent="0">
              <a:buNone/>
              <a:defRPr sz="2200" b="1"/>
            </a:lvl3pPr>
            <a:lvl4pPr marL="1645121" indent="0">
              <a:buNone/>
              <a:defRPr sz="1900" b="1"/>
            </a:lvl4pPr>
            <a:lvl5pPr marL="2193494" indent="0">
              <a:buNone/>
              <a:defRPr sz="1900" b="1"/>
            </a:lvl5pPr>
            <a:lvl6pPr marL="2741868" indent="0">
              <a:buNone/>
              <a:defRPr sz="1900" b="1"/>
            </a:lvl6pPr>
            <a:lvl7pPr marL="3290241" indent="0">
              <a:buNone/>
              <a:defRPr sz="1900" b="1"/>
            </a:lvl7pPr>
            <a:lvl8pPr marL="3838615" indent="0">
              <a:buNone/>
              <a:defRPr sz="1900" b="1"/>
            </a:lvl8pPr>
            <a:lvl9pPr marL="438698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1779" y="3507108"/>
            <a:ext cx="5415676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810" y="2353631"/>
            <a:ext cx="5442347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74" indent="0">
              <a:buNone/>
              <a:defRPr sz="2400" b="1"/>
            </a:lvl2pPr>
            <a:lvl3pPr marL="1096747" indent="0">
              <a:buNone/>
              <a:defRPr sz="2200" b="1"/>
            </a:lvl3pPr>
            <a:lvl4pPr marL="1645121" indent="0">
              <a:buNone/>
              <a:defRPr sz="1900" b="1"/>
            </a:lvl4pPr>
            <a:lvl5pPr marL="2193494" indent="0">
              <a:buNone/>
              <a:defRPr sz="1900" b="1"/>
            </a:lvl5pPr>
            <a:lvl6pPr marL="2741868" indent="0">
              <a:buNone/>
              <a:defRPr sz="1900" b="1"/>
            </a:lvl6pPr>
            <a:lvl7pPr marL="3290241" indent="0">
              <a:buNone/>
              <a:defRPr sz="1900" b="1"/>
            </a:lvl7pPr>
            <a:lvl8pPr marL="3838615" indent="0">
              <a:buNone/>
              <a:defRPr sz="1900" b="1"/>
            </a:lvl8pPr>
            <a:lvl9pPr marL="438698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0810" y="3507108"/>
            <a:ext cx="5442347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87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33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91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84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4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84" y="2880365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8374" indent="0">
              <a:buNone/>
              <a:defRPr sz="1600"/>
            </a:lvl2pPr>
            <a:lvl3pPr marL="1096747" indent="0">
              <a:buNone/>
              <a:defRPr sz="1400"/>
            </a:lvl3pPr>
            <a:lvl4pPr marL="1645121" indent="0">
              <a:buNone/>
              <a:defRPr sz="1200"/>
            </a:lvl4pPr>
            <a:lvl5pPr marL="2193494" indent="0">
              <a:buNone/>
              <a:defRPr sz="1200"/>
            </a:lvl5pPr>
            <a:lvl6pPr marL="2741868" indent="0">
              <a:buNone/>
              <a:defRPr sz="1200"/>
            </a:lvl6pPr>
            <a:lvl7pPr marL="3290241" indent="0">
              <a:buNone/>
              <a:defRPr sz="1200"/>
            </a:lvl7pPr>
            <a:lvl8pPr marL="3838615" indent="0">
              <a:buNone/>
              <a:defRPr sz="1200"/>
            </a:lvl8pPr>
            <a:lvl9pPr marL="438698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84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4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8374" indent="0">
              <a:buNone/>
              <a:defRPr sz="3400"/>
            </a:lvl2pPr>
            <a:lvl3pPr marL="1096747" indent="0">
              <a:buNone/>
              <a:defRPr sz="2900"/>
            </a:lvl3pPr>
            <a:lvl4pPr marL="1645121" indent="0">
              <a:buNone/>
              <a:defRPr sz="2400"/>
            </a:lvl4pPr>
            <a:lvl5pPr marL="2193494" indent="0">
              <a:buNone/>
              <a:defRPr sz="2400"/>
            </a:lvl5pPr>
            <a:lvl6pPr marL="2741868" indent="0">
              <a:buNone/>
              <a:defRPr sz="2400"/>
            </a:lvl6pPr>
            <a:lvl7pPr marL="3290241" indent="0">
              <a:buNone/>
              <a:defRPr sz="2400"/>
            </a:lvl7pPr>
            <a:lvl8pPr marL="3838615" indent="0">
              <a:buNone/>
              <a:defRPr sz="2400"/>
            </a:lvl8pPr>
            <a:lvl9pPr marL="4386988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784" y="2880365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8374" indent="0">
              <a:buNone/>
              <a:defRPr sz="1600"/>
            </a:lvl2pPr>
            <a:lvl3pPr marL="1096747" indent="0">
              <a:buNone/>
              <a:defRPr sz="1400"/>
            </a:lvl3pPr>
            <a:lvl4pPr marL="1645121" indent="0">
              <a:buNone/>
              <a:defRPr sz="1200"/>
            </a:lvl4pPr>
            <a:lvl5pPr marL="2193494" indent="0">
              <a:buNone/>
              <a:defRPr sz="1200"/>
            </a:lvl5pPr>
            <a:lvl6pPr marL="2741868" indent="0">
              <a:buNone/>
              <a:defRPr sz="1200"/>
            </a:lvl6pPr>
            <a:lvl7pPr marL="3290241" indent="0">
              <a:buNone/>
              <a:defRPr sz="1200"/>
            </a:lvl7pPr>
            <a:lvl8pPr marL="3838615" indent="0">
              <a:buNone/>
              <a:defRPr sz="1200"/>
            </a:lvl8pPr>
            <a:lvl9pPr marL="438698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32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58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61145" y="511181"/>
            <a:ext cx="2760345" cy="8136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80110" y="511181"/>
            <a:ext cx="8121015" cy="8136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1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676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353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6403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870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338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8062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2741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7415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1779" y="2353631"/>
            <a:ext cx="5415676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6769" indent="0">
              <a:buNone/>
              <a:defRPr sz="2400" b="1"/>
            </a:lvl2pPr>
            <a:lvl3pPr marL="1093539" indent="0">
              <a:buNone/>
              <a:defRPr sz="2200" b="1"/>
            </a:lvl3pPr>
            <a:lvl4pPr marL="1640309" indent="0">
              <a:buNone/>
              <a:defRPr sz="1900" b="1"/>
            </a:lvl4pPr>
            <a:lvl5pPr marL="2187079" indent="0">
              <a:buNone/>
              <a:defRPr sz="1900" b="1"/>
            </a:lvl5pPr>
            <a:lvl6pPr marL="2733853" indent="0">
              <a:buNone/>
              <a:defRPr sz="1900" b="1"/>
            </a:lvl6pPr>
            <a:lvl7pPr marL="3280627" indent="0">
              <a:buNone/>
              <a:defRPr sz="1900" b="1"/>
            </a:lvl7pPr>
            <a:lvl8pPr marL="3827411" indent="0">
              <a:buNone/>
              <a:defRPr sz="1900" b="1"/>
            </a:lvl8pPr>
            <a:lvl9pPr marL="437415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81779" y="3507108"/>
            <a:ext cx="5415676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810" y="2353631"/>
            <a:ext cx="5442347" cy="115347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6769" indent="0">
              <a:buNone/>
              <a:defRPr sz="2400" b="1"/>
            </a:lvl2pPr>
            <a:lvl3pPr marL="1093539" indent="0">
              <a:buNone/>
              <a:defRPr sz="2200" b="1"/>
            </a:lvl3pPr>
            <a:lvl4pPr marL="1640309" indent="0">
              <a:buNone/>
              <a:defRPr sz="1900" b="1"/>
            </a:lvl4pPr>
            <a:lvl5pPr marL="2187079" indent="0">
              <a:buNone/>
              <a:defRPr sz="1900" b="1"/>
            </a:lvl5pPr>
            <a:lvl6pPr marL="2733853" indent="0">
              <a:buNone/>
              <a:defRPr sz="1900" b="1"/>
            </a:lvl6pPr>
            <a:lvl7pPr marL="3280627" indent="0">
              <a:buNone/>
              <a:defRPr sz="1900" b="1"/>
            </a:lvl7pPr>
            <a:lvl8pPr marL="3827411" indent="0">
              <a:buNone/>
              <a:defRPr sz="1900" b="1"/>
            </a:lvl8pPr>
            <a:lvl9pPr marL="437415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0810" y="3507108"/>
            <a:ext cx="5442347" cy="5158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849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4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849" y="2880452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6769" indent="0">
              <a:buNone/>
              <a:defRPr sz="1600"/>
            </a:lvl2pPr>
            <a:lvl3pPr marL="1093539" indent="0">
              <a:buNone/>
              <a:defRPr sz="1400"/>
            </a:lvl3pPr>
            <a:lvl4pPr marL="1640309" indent="0">
              <a:buNone/>
              <a:defRPr sz="1200"/>
            </a:lvl4pPr>
            <a:lvl5pPr marL="2187079" indent="0">
              <a:buNone/>
              <a:defRPr sz="1200"/>
            </a:lvl5pPr>
            <a:lvl6pPr marL="2733853" indent="0">
              <a:buNone/>
              <a:defRPr sz="1200"/>
            </a:lvl6pPr>
            <a:lvl7pPr marL="3280627" indent="0">
              <a:buNone/>
              <a:defRPr sz="1200"/>
            </a:lvl7pPr>
            <a:lvl8pPr marL="3827411" indent="0">
              <a:buNone/>
              <a:defRPr sz="1200"/>
            </a:lvl8pPr>
            <a:lvl9pPr marL="4374159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849" y="640081"/>
            <a:ext cx="4128849" cy="2240280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4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6769" indent="0">
              <a:buNone/>
              <a:defRPr sz="3400"/>
            </a:lvl2pPr>
            <a:lvl3pPr marL="1093539" indent="0">
              <a:buNone/>
              <a:defRPr sz="2900"/>
            </a:lvl3pPr>
            <a:lvl4pPr marL="1640309" indent="0">
              <a:buNone/>
              <a:defRPr sz="2400"/>
            </a:lvl4pPr>
            <a:lvl5pPr marL="2187079" indent="0">
              <a:buNone/>
              <a:defRPr sz="2400"/>
            </a:lvl5pPr>
            <a:lvl6pPr marL="2733853" indent="0">
              <a:buNone/>
              <a:defRPr sz="2400"/>
            </a:lvl6pPr>
            <a:lvl7pPr marL="3280627" indent="0">
              <a:buNone/>
              <a:defRPr sz="2400"/>
            </a:lvl7pPr>
            <a:lvl8pPr marL="3827411" indent="0">
              <a:buNone/>
              <a:defRPr sz="2400"/>
            </a:lvl8pPr>
            <a:lvl9pPr marL="4374159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1849" y="2880452"/>
            <a:ext cx="4128849" cy="5336225"/>
          </a:xfrm>
        </p:spPr>
        <p:txBody>
          <a:bodyPr/>
          <a:lstStyle>
            <a:lvl1pPr marL="0" indent="0">
              <a:buNone/>
              <a:defRPr sz="1900"/>
            </a:lvl1pPr>
            <a:lvl2pPr marL="546769" indent="0">
              <a:buNone/>
              <a:defRPr sz="1600"/>
            </a:lvl2pPr>
            <a:lvl3pPr marL="1093539" indent="0">
              <a:buNone/>
              <a:defRPr sz="1400"/>
            </a:lvl3pPr>
            <a:lvl4pPr marL="1640309" indent="0">
              <a:buNone/>
              <a:defRPr sz="1200"/>
            </a:lvl4pPr>
            <a:lvl5pPr marL="2187079" indent="0">
              <a:buNone/>
              <a:defRPr sz="1200"/>
            </a:lvl5pPr>
            <a:lvl6pPr marL="2733853" indent="0">
              <a:buNone/>
              <a:defRPr sz="1200"/>
            </a:lvl6pPr>
            <a:lvl7pPr marL="3280627" indent="0">
              <a:buNone/>
              <a:defRPr sz="1200"/>
            </a:lvl7pPr>
            <a:lvl8pPr marL="3827411" indent="0">
              <a:buNone/>
              <a:defRPr sz="1200"/>
            </a:lvl8pPr>
            <a:lvl9pPr marL="4374159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352" tIns="54683" rIns="109352" bIns="54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80110" y="2555875"/>
            <a:ext cx="11041380" cy="609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352" tIns="54683" rIns="109352" bIns="54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0110" y="8898986"/>
            <a:ext cx="2880360" cy="511175"/>
          </a:xfrm>
          <a:prstGeom prst="rect">
            <a:avLst/>
          </a:prstGeom>
        </p:spPr>
        <p:txBody>
          <a:bodyPr vert="horz" lIns="109352" tIns="54683" rIns="109352" bIns="5468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10.02.2016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40530" y="8898986"/>
            <a:ext cx="4320540" cy="511175"/>
          </a:xfrm>
          <a:prstGeom prst="rect">
            <a:avLst/>
          </a:prstGeom>
        </p:spPr>
        <p:txBody>
          <a:bodyPr vert="horz" lIns="109352" tIns="54683" rIns="109352" bIns="5468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41130" y="8898986"/>
            <a:ext cx="2880360" cy="511175"/>
          </a:xfrm>
          <a:prstGeom prst="rect">
            <a:avLst/>
          </a:prstGeom>
        </p:spPr>
        <p:txBody>
          <a:bodyPr vert="horz" lIns="109352" tIns="54683" rIns="109352" bIns="546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5pPr>
      <a:lvl6pPr marL="546769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6pPr>
      <a:lvl7pPr marL="1093539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7pPr>
      <a:lvl8pPr marL="1640309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8pPr>
      <a:lvl9pPr marL="2187079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9pPr>
    </p:titleStyle>
    <p:bodyStyle>
      <a:lvl1pPr marL="273385" indent="-273385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20154" indent="-27338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66924" indent="-27338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3697" indent="-27338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0468" indent="-273385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07240" indent="-273385" algn="l" defTabSz="1093539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554038" indent="-273385" algn="l" defTabSz="1093539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00778" indent="-273385" algn="l" defTabSz="1093539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647547" indent="-273385" algn="l" defTabSz="1093539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6769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3539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0309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87079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3853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0627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7411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4159" algn="l" defTabSz="109353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676" tIns="54837" rIns="109676" bIns="548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80110" y="2555875"/>
            <a:ext cx="11041380" cy="609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676" tIns="54837" rIns="109676" bIns="548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0110" y="8898899"/>
            <a:ext cx="2880360" cy="511175"/>
          </a:xfrm>
          <a:prstGeom prst="rect">
            <a:avLst/>
          </a:prstGeom>
        </p:spPr>
        <p:txBody>
          <a:bodyPr vert="horz" lIns="109676" tIns="54837" rIns="109676" bIns="5483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240530" y="8898899"/>
            <a:ext cx="4320540" cy="511175"/>
          </a:xfrm>
          <a:prstGeom prst="rect">
            <a:avLst/>
          </a:prstGeom>
        </p:spPr>
        <p:txBody>
          <a:bodyPr vert="horz" lIns="109676" tIns="54837" rIns="109676" bIns="5483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41130" y="8898899"/>
            <a:ext cx="2880360" cy="511175"/>
          </a:xfrm>
          <a:prstGeom prst="rect">
            <a:avLst/>
          </a:prstGeom>
        </p:spPr>
        <p:txBody>
          <a:bodyPr vert="horz" lIns="109676" tIns="54837" rIns="109676" bIns="5483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5pPr>
      <a:lvl6pPr marL="548374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6pPr>
      <a:lvl7pPr marL="1096747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7pPr>
      <a:lvl8pPr marL="1645121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8pPr>
      <a:lvl9pPr marL="2193494" algn="l" rtl="0" fontAlgn="base">
        <a:lnSpc>
          <a:spcPct val="90000"/>
        </a:lnSpc>
        <a:spcBef>
          <a:spcPct val="0"/>
        </a:spcBef>
        <a:spcAft>
          <a:spcPct val="0"/>
        </a:spcAft>
        <a:defRPr sz="5300">
          <a:solidFill>
            <a:schemeClr val="tx1"/>
          </a:solidFill>
          <a:latin typeface="Calibri Light" pitchFamily="34" charset="0"/>
        </a:defRPr>
      </a:lvl9pPr>
    </p:titleStyle>
    <p:bodyStyle>
      <a:lvl1pPr marL="274187" indent="-274187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22560" indent="-274187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934" indent="-274187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307" indent="-274187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681" indent="-274187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6054" indent="-274187" algn="l" defTabSz="109674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564427" indent="-274187" algn="l" defTabSz="109674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800" indent="-274187" algn="l" defTabSz="109674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661175" indent="-274187" algn="l" defTabSz="1096747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74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747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121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494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868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0241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615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988" algn="l" defTabSz="109674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5029" y="3147330"/>
            <a:ext cx="11091553" cy="2585020"/>
          </a:xfrm>
          <a:prstGeom prst="rect">
            <a:avLst/>
          </a:prstGeom>
          <a:noFill/>
        </p:spPr>
        <p:txBody>
          <a:bodyPr wrap="square" lIns="91152" tIns="45570" rIns="91152" bIns="4557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КАЗНАЧЕЙСКОЕ СОПРОВОЖДЕНИЯ СРЕДСТВ БЮДЖЕТА СУБЪЕКТОВ РОССИЙСКОЙ ФЕДЕРАЦИИ  </a:t>
            </a:r>
            <a:b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</a:br>
            <a:r>
              <a:rPr lang="ru-RU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В 2019 ГОДУ</a:t>
            </a:r>
          </a:p>
          <a:p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0354" y="6904038"/>
            <a:ext cx="6341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1952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Начальник отдела казначейского сопровождения средств бюджета субъектов Российской Федерации (местных бюджетов) Управления казначейского сопровождения Федерального казначейства</a:t>
            </a:r>
          </a:p>
          <a:p>
            <a:pPr algn="r" defTabSz="911952" fontAlgn="auto">
              <a:spcBef>
                <a:spcPts val="0"/>
              </a:spcBef>
              <a:spcAft>
                <a:spcPts val="0"/>
              </a:spcAft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+mn-lt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 defTabSz="911952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Т.П. Манюк  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+mn-lt"/>
              <a:ea typeface="Open Sans Condensed" panose="020B0604020202020204" charset="0"/>
              <a:cs typeface="Open Sans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7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708408" y="5036457"/>
            <a:ext cx="11265878" cy="3889829"/>
          </a:xfrm>
          <a:prstGeom prst="rect">
            <a:avLst/>
          </a:prstGeom>
          <a:solidFill>
            <a:schemeClr val="tx2">
              <a:lumMod val="20000"/>
              <a:lumOff val="80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 flipV="1">
            <a:off x="8894615" y="2520170"/>
            <a:ext cx="0" cy="335953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0"/>
            <a:endCxn id="11" idx="2"/>
          </p:cNvCxnSpPr>
          <p:nvPr/>
        </p:nvCxnSpPr>
        <p:spPr>
          <a:xfrm flipV="1">
            <a:off x="3532908" y="2541689"/>
            <a:ext cx="0" cy="335161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/>
              <a:pPr>
                <a:defRPr/>
              </a:pPr>
              <a:t>10</a:t>
            </a:fld>
            <a:endParaRPr lang="ru-RU" sz="1100" dirty="0"/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558140" y="490221"/>
            <a:ext cx="11720410" cy="103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ОСОБЕННОСТИ КАЗНАЧЕЙСКОГО СОПРОВОЖДЕНИЯ СРЕДСТВ, ПОЛУЧАЕМЫХ ФОНДОМ КАПИТАЛЬНОГО РЕМОНТА ЗА СЧЕТ ВЗНОСОВ НА КАПИТАЛЬНЫЙ РЕМОНТ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ОБЩЕГО ИМУЩЕСТВА В МНОГОКВАРТИРНЫХ ДОМАХ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6274" y="5893308"/>
            <a:ext cx="5213268" cy="1713093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СЧЕТ</a:t>
            </a: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 ФОНДА КАПИТАЛЬНОГО РЕМОНТА </a:t>
            </a: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18345" y="5879709"/>
            <a:ext cx="5213268" cy="1691575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sz="1800" b="1" dirty="0">
                <a:solidFill>
                  <a:schemeClr val="bg2">
                    <a:lumMod val="50000"/>
                  </a:schemeClr>
                </a:solidFill>
              </a:rPr>
              <a:t>СПЕЦИАЛЬНЫЙ СЧЕТ </a:t>
            </a: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ФОНДА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</a:rPr>
              <a:t>КАПИТАЛЬНОГО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РЕМОНТА</a:t>
            </a: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274" y="3063028"/>
            <a:ext cx="10705338" cy="710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i="0" dirty="0" smtClean="0">
                <a:solidFill>
                  <a:schemeClr val="accent2">
                    <a:lumMod val="75000"/>
                  </a:schemeClr>
                </a:solidFill>
              </a:rPr>
              <a:t>В ТЕЧЕНИЕ 30 КАЛЕНДАРНЫХ ДНЕЙ С МОМЕНТА ОТКРЫТИЯ СООТВЕТСТВУЮЩЕГО ЛИЦЕВОГО СЧЕТА</a:t>
            </a:r>
            <a:endParaRPr lang="ru-RU" sz="1700" i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6274" y="1995568"/>
            <a:ext cx="5213268" cy="546121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 b="1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sz="1800" dirty="0" smtClean="0"/>
              <a:t>ЛИЦЕВОЙ СЧЕТ ФОНДА</a:t>
            </a:r>
            <a:endParaRPr lang="ru-RU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418345" y="1995568"/>
            <a:ext cx="5213268" cy="546121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 b="1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sz="1800" dirty="0"/>
              <a:t>СПЕЦИАЛЬНЫЙ ЛИЦЕВОЙ СЧЕТ ФОНДА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47886" y="5312737"/>
            <a:ext cx="2191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ОСТАТОК СРЕДСТВ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19772" y="5298222"/>
            <a:ext cx="2211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ОСТАТОК СРЕДСТВ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377371" y="4843752"/>
            <a:ext cx="1159691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6743" y="5298222"/>
            <a:ext cx="461665" cy="397031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КРЕДИТНАЯ  ОРГАНИЗАЦИЯ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46741" y="1418379"/>
            <a:ext cx="461665" cy="342537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ФЕДЕРАЛЬНОЕ КАЗНАЧЕЙСТВО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72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439" y="237597"/>
            <a:ext cx="11466262" cy="1026053"/>
          </a:xfrm>
        </p:spPr>
        <p:txBody>
          <a:bodyPr>
            <a:noAutofit/>
          </a:bodyPr>
          <a:lstStyle/>
          <a:p>
            <a:pPr algn="r"/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ИДЕНТИФИКАТОР ДОГОВОРА О ПРОВЕДЕНИИ КАПИТАЛЬНОГО 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РЕМОНТА</a:t>
            </a:r>
            <a:b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</a:br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(приказ Федерального казначейства от 9.01.2019 № </a:t>
            </a:r>
            <a:r>
              <a:rPr lang="ru-RU" sz="2000" b="1" spc="20" dirty="0" err="1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3н</a:t>
            </a:r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)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 </a:t>
            </a:r>
            <a:endParaRPr lang="ru-RU" sz="2000" b="1" u="sng" spc="20" dirty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896" y="5194533"/>
            <a:ext cx="5733130" cy="539465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ХХХХХХХХХХХХХХХХХХ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ХХ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5351" y="6892058"/>
            <a:ext cx="3926030" cy="1093463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уникальный номер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реестровой записи реестра договоров о проведении капитального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ремонта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1456" y="6960880"/>
            <a:ext cx="1056906" cy="354799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КР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945390" y="8898895"/>
            <a:ext cx="548638" cy="51117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110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 sz="11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3579" y="4086262"/>
            <a:ext cx="6066656" cy="775856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Формируется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ТЕРРИТОРИАЛЬНЫМ ОРГАНОМ ФЕДЕРАЛЬНОГО КАЗНАЧЕЙСТВА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62150" y="1504950"/>
            <a:ext cx="8686800" cy="983796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РЕЕСТР ДОГОВОРОВ О ПРОВЕДЕНИИ КАПИТАЛЬНОГО РЕМОНТА, ЗАКЛЮЧЕННЫХ ЗАКАЗЧИКОМ 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(постановление Правительства РФ от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01.07.2016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№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615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808511" y="3801094"/>
            <a:ext cx="8979658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  <a:endCxn id="20" idx="0"/>
          </p:cNvCxnSpPr>
          <p:nvPr/>
        </p:nvCxnSpPr>
        <p:spPr>
          <a:xfrm flipH="1">
            <a:off x="6303448" y="2488746"/>
            <a:ext cx="2102" cy="36875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52482" y="2857501"/>
            <a:ext cx="2101932" cy="454546"/>
          </a:xfrm>
          <a:prstGeom prst="rect">
            <a:avLst/>
          </a:prstGeom>
          <a:solidFill>
            <a:srgbClr val="FFEFEF">
              <a:alpha val="3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 b="1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ru-RU" dirty="0" smtClean="0"/>
              <a:t>КОНТРАКТ (ДОГОВОР)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7559640" y="3188935"/>
            <a:ext cx="810455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236772" y="3188935"/>
            <a:ext cx="760021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13954" y="2993591"/>
            <a:ext cx="1763485" cy="38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содержится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51374" y="3004886"/>
            <a:ext cx="1716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не включается </a:t>
            </a:r>
            <a:endParaRPr lang="ru-RU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3896" y="4086262"/>
            <a:ext cx="5733130" cy="775856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Формируется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ФОНДОМ </a:t>
            </a:r>
            <a:r>
              <a:rPr lang="ru-RU" dirty="0"/>
              <a:t> </a:t>
            </a:r>
          </a:p>
          <a:p>
            <a:r>
              <a:rPr lang="ru-RU" dirty="0"/>
              <a:t>после формирования реестровой записи в реестре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10788169" y="3801094"/>
            <a:ext cx="0" cy="28516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1813954" y="3801094"/>
            <a:ext cx="0" cy="30479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493579" y="5194533"/>
            <a:ext cx="6187044" cy="539465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ХХХХХХХХХХХ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ХХ 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H="1">
            <a:off x="6303074" y="4442530"/>
            <a:ext cx="1" cy="3542182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378042" y="6936615"/>
            <a:ext cx="902066" cy="601021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код ТОФК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221974" y="6938915"/>
            <a:ext cx="566195" cy="354799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076927" y="6970238"/>
            <a:ext cx="603696" cy="354799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Г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57" name="Правая фигурная скобка 56"/>
          <p:cNvSpPr/>
          <p:nvPr/>
        </p:nvSpPr>
        <p:spPr>
          <a:xfrm rot="5400000">
            <a:off x="7885241" y="5331382"/>
            <a:ext cx="159254" cy="2952442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58" name="Правая фигурная скобка 57"/>
          <p:cNvSpPr/>
          <p:nvPr/>
        </p:nvSpPr>
        <p:spPr>
          <a:xfrm rot="5400000">
            <a:off x="9763412" y="6460898"/>
            <a:ext cx="131327" cy="665484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301921"/>
              </p:ext>
            </p:extLst>
          </p:nvPr>
        </p:nvGraphicFramePr>
        <p:xfrm>
          <a:off x="6502800" y="5939315"/>
          <a:ext cx="6057435" cy="6845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831"/>
                <a:gridCol w="771896"/>
                <a:gridCol w="700644"/>
                <a:gridCol w="1190679"/>
                <a:gridCol w="425385"/>
              </a:tblGrid>
              <a:tr h="34228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разряды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342282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1-11</a:t>
                      </a:r>
                      <a:endParaRPr lang="ru-RU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93539" rtl="0" eaLnBrk="1" latinLnBrk="0" hangingPunct="1"/>
                      <a:r>
                        <a:rPr lang="ru-RU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12-13</a:t>
                      </a:r>
                      <a:endParaRPr lang="ru-RU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93539" rtl="0" eaLnBrk="1" latinLnBrk="0" hangingPunct="1"/>
                      <a:r>
                        <a:rPr lang="ru-RU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14-15</a:t>
                      </a:r>
                      <a:endParaRPr lang="ru-RU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93539" rtl="0" eaLnBrk="1" latinLnBrk="0" hangingPunct="1"/>
                      <a:r>
                        <a:rPr lang="ru-RU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16-19</a:t>
                      </a:r>
                      <a:endParaRPr lang="ru-RU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93539" rtl="0" eaLnBrk="1" latinLnBrk="0" hangingPunct="1"/>
                      <a:r>
                        <a:rPr lang="ru-RU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7" name="Правая фигурная скобка 66"/>
          <p:cNvSpPr/>
          <p:nvPr/>
        </p:nvSpPr>
        <p:spPr>
          <a:xfrm rot="5400000">
            <a:off x="10471805" y="6471877"/>
            <a:ext cx="131327" cy="630989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68" name="Правая фигурная скобка 67"/>
          <p:cNvSpPr/>
          <p:nvPr/>
        </p:nvSpPr>
        <p:spPr>
          <a:xfrm rot="5400000">
            <a:off x="11497705" y="6194862"/>
            <a:ext cx="131327" cy="1191835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69" name="Правая фигурная скобка 68"/>
          <p:cNvSpPr/>
          <p:nvPr/>
        </p:nvSpPr>
        <p:spPr>
          <a:xfrm rot="5400000">
            <a:off x="12349731" y="6636909"/>
            <a:ext cx="105474" cy="315534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621708" y="6970238"/>
            <a:ext cx="2819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идентификационный код заказчика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10921469" y="6964074"/>
            <a:ext cx="12837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порядковый номер</a:t>
            </a:r>
          </a:p>
        </p:txBody>
      </p:sp>
      <p:graphicFrame>
        <p:nvGraphicFramePr>
          <p:cNvPr id="72" name="Таблица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55379"/>
              </p:ext>
            </p:extLst>
          </p:nvPr>
        </p:nvGraphicFramePr>
        <p:xfrm>
          <a:off x="365233" y="5932379"/>
          <a:ext cx="5733129" cy="6775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0062"/>
                <a:gridCol w="1013067"/>
              </a:tblGrid>
              <a:tr h="2724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разряды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34228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1-18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19-20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" name="Правая фигурная скобка 72"/>
          <p:cNvSpPr/>
          <p:nvPr/>
        </p:nvSpPr>
        <p:spPr>
          <a:xfrm rot="5400000">
            <a:off x="2597397" y="4501797"/>
            <a:ext cx="159254" cy="4639538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74" name="Правая фигурная скобка 73"/>
          <p:cNvSpPr/>
          <p:nvPr/>
        </p:nvSpPr>
        <p:spPr>
          <a:xfrm rot="5400000">
            <a:off x="5550359" y="6339227"/>
            <a:ext cx="131327" cy="964678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5753" y="8511482"/>
            <a:ext cx="9830728" cy="613467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54418" rIns="504000" bIns="54418" anchor="ctr"/>
          <a:lstStyle>
            <a:defPPr>
              <a:defRPr lang="ru-RU"/>
            </a:defPPr>
            <a:lvl1pPr marL="285750" indent="-285750" algn="just">
              <a:buFont typeface="Wingdings" panose="05000000000000000000" pitchFamily="2" charset="2"/>
              <a:buChar char="Ø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i="1" dirty="0" smtClean="0"/>
              <a:t>НА СРЕДСТВА ВЗНОСОВ </a:t>
            </a:r>
            <a:r>
              <a:rPr lang="ru-RU" sz="1600" i="1" dirty="0" smtClean="0"/>
              <a:t>НА КАПИТАЛЬНЫЙ РЕМОНТ </a:t>
            </a:r>
            <a:r>
              <a:rPr lang="ru-RU" sz="1600" b="1" i="1" dirty="0" smtClean="0"/>
              <a:t>ИДЕНТИФИКАТОР</a:t>
            </a:r>
            <a:r>
              <a:rPr lang="ru-RU" sz="1600" i="1" dirty="0" smtClean="0"/>
              <a:t> </a:t>
            </a:r>
            <a:r>
              <a:rPr lang="ru-RU" sz="1600" b="1" i="1" dirty="0" smtClean="0"/>
              <a:t>НЕ ПРИСВАИВАЕТСЯ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137867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576" y="355072"/>
            <a:ext cx="11732723" cy="984546"/>
          </a:xfrm>
        </p:spPr>
        <p:txBody>
          <a:bodyPr>
            <a:noAutofit/>
          </a:bodyPr>
          <a:lstStyle/>
          <a:p>
            <a:pPr algn="r"/>
            <a:r>
              <a:rPr 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ИДЕНТИФИКАТОР  СОГЛАШЕНИЯ О ПРЕДОСТАВЛЕНИИ СУБСИДИИ ФОНДУ 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КАПИТАЛЬНОГО РЕМОНТА, ФОНДУ РАЗВИТИЯ 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ПРОМЫШЛЕННОСТИ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/>
            </a:r>
            <a:b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</a:br>
            <a:r>
              <a:rPr 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(приказ Федерального казначейства от 9.01.2019 № </a:t>
            </a:r>
            <a:r>
              <a:rPr lang="ru-RU" sz="2000" b="1" spc="20" dirty="0" err="1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3н</a:t>
            </a:r>
            <a:r>
              <a:rPr 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6349" y="6726933"/>
            <a:ext cx="4162852" cy="601021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идентификационный номер налогоплательщика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7396" y="6726933"/>
            <a:ext cx="2364204" cy="1093463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«</a:t>
            </a:r>
            <a:r>
              <a:rPr lang="ru-RU" b="1" dirty="0"/>
              <a:t>А</a:t>
            </a:r>
            <a:r>
              <a:rPr lang="ru-RU" dirty="0"/>
              <a:t>» - фонд капитального ремонта</a:t>
            </a:r>
          </a:p>
          <a:p>
            <a:r>
              <a:rPr lang="ru-RU" dirty="0"/>
              <a:t>«</a:t>
            </a:r>
            <a:r>
              <a:rPr lang="ru-RU" b="1" dirty="0"/>
              <a:t>Б</a:t>
            </a:r>
            <a:r>
              <a:rPr lang="ru-RU" dirty="0"/>
              <a:t>» – фонд развития промышленности</a:t>
            </a: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2766346" y="4134789"/>
            <a:ext cx="251151" cy="4757155"/>
          </a:xfrm>
          <a:prstGeom prst="rightBrace">
            <a:avLst>
              <a:gd name="adj1" fmla="val 67818"/>
              <a:gd name="adj2" fmla="val 4981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 rot="5400000">
            <a:off x="6145261" y="5657378"/>
            <a:ext cx="262664" cy="1700463"/>
          </a:xfrm>
          <a:prstGeom prst="rightBrace">
            <a:avLst>
              <a:gd name="adj1" fmla="val 29405"/>
              <a:gd name="adj2" fmla="val 4703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945390" y="8898895"/>
            <a:ext cx="548638" cy="51117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110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 sz="11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3347" y="2432898"/>
            <a:ext cx="11669880" cy="1515877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sz="1800" dirty="0"/>
              <a:t>Формируется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ТЕРРИТОРИАЛЬНЫМ ОРГАНОМ ФЕДЕРАЛЬНОГО КАЗНАЧЕЙСТВА  </a:t>
            </a:r>
            <a:r>
              <a:rPr lang="ru-RU" sz="1800" dirty="0"/>
              <a:t>или 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ФИНАНСОВЫМ ОРГАНОМ СУБЪЕКТА РОССИЙСКОЙ ФЕДЕРАЦИИ</a:t>
            </a:r>
            <a:r>
              <a:rPr lang="ru-RU" sz="1800" dirty="0"/>
              <a:t>, в котором открыт лицевой счет главному распорядителю средств бюджета субъекта Российской Федерации, предоставляющему из бюджета субъекта Российской Федерации  субсидию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3344" y="4295737"/>
            <a:ext cx="11526492" cy="939557"/>
          </a:xfrm>
          <a:prstGeom prst="rect">
            <a:avLst/>
          </a:prstGeom>
          <a:noFill/>
        </p:spPr>
        <p:txBody>
          <a:bodyPr wrap="square" lIns="107508" tIns="53755" rIns="107508" bIns="53755" rtlCol="0">
            <a:spAutoFit/>
          </a:bodyPr>
          <a:lstStyle/>
          <a:p>
            <a:r>
              <a:rPr lang="ru-RU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ХХ      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55322"/>
              </p:ext>
            </p:extLst>
          </p:nvPr>
        </p:nvGraphicFramePr>
        <p:xfrm>
          <a:off x="507721" y="5265173"/>
          <a:ext cx="11675506" cy="9708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51679"/>
                <a:gridCol w="1813061"/>
                <a:gridCol w="1672881"/>
                <a:gridCol w="2111405"/>
                <a:gridCol w="1226480"/>
              </a:tblGrid>
              <a:tr h="485411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разряды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485411">
                <a:tc>
                  <a:txBody>
                    <a:bodyPr/>
                    <a:lstStyle/>
                    <a:p>
                      <a:pPr marL="0" algn="ctr" defTabSz="1093539" rtl="0" eaLnBrk="1" latinLnBrk="0" hangingPunct="1"/>
                      <a:r>
                        <a:rPr lang="ru-RU" sz="20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1-10</a:t>
                      </a:r>
                      <a:endParaRPr lang="ru-RU" sz="20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11-12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13-14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15-19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26362" y="6832261"/>
            <a:ext cx="1700462" cy="354799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/>
          <a:p>
            <a:pPr algn="ctr"/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код ТОФК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47285" y="6809885"/>
            <a:ext cx="1379620" cy="354799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год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7905765" y="5729227"/>
            <a:ext cx="262660" cy="1564104"/>
          </a:xfrm>
          <a:prstGeom prst="rightBrace">
            <a:avLst>
              <a:gd name="adj1" fmla="val 29405"/>
              <a:gd name="adj2" fmla="val 4703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53574" y="6863468"/>
            <a:ext cx="1483822" cy="847242"/>
          </a:xfrm>
          <a:prstGeom prst="rect">
            <a:avLst/>
          </a:prstGeom>
          <a:noFill/>
        </p:spPr>
        <p:txBody>
          <a:bodyPr wrap="square" lIns="107528" tIns="53764" rIns="107528" bIns="53764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chemeClr val="bg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порядковый</a:t>
            </a:r>
          </a:p>
          <a:p>
            <a:r>
              <a:rPr lang="ru-RU" dirty="0"/>
              <a:t>номер</a:t>
            </a:r>
          </a:p>
          <a:p>
            <a:endParaRPr lang="ru-RU" dirty="0"/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9779504" y="5537671"/>
            <a:ext cx="286850" cy="1938710"/>
          </a:xfrm>
          <a:prstGeom prst="rightBrace">
            <a:avLst>
              <a:gd name="adj1" fmla="val 29405"/>
              <a:gd name="adj2" fmla="val 4703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  <p:sp>
        <p:nvSpPr>
          <p:cNvPr id="24" name="Правая фигурная скобка 23"/>
          <p:cNvSpPr/>
          <p:nvPr/>
        </p:nvSpPr>
        <p:spPr>
          <a:xfrm rot="5400000">
            <a:off x="11448468" y="5938571"/>
            <a:ext cx="324101" cy="1145416"/>
          </a:xfrm>
          <a:prstGeom prst="rightBrace">
            <a:avLst>
              <a:gd name="adj1" fmla="val 29405"/>
              <a:gd name="adj2" fmla="val 47034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7528" tIns="53764" rIns="107528" bIns="53764" rtlCol="0" anchor="ctr"/>
          <a:lstStyle/>
          <a:p>
            <a:pPr algn="ctr"/>
            <a:endParaRPr lang="ru-RU" sz="1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1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774700" y="821465"/>
            <a:ext cx="11214100" cy="133794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ИДЕНТИФИКАТОР В ОБЯЗАТЕЛЬНОМ ПОРЯДКЕ УКАЗЫВАЕТСЯ: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2081511" y="9086851"/>
            <a:ext cx="720090" cy="514350"/>
          </a:xfrm>
        </p:spPr>
        <p:txBody>
          <a:bodyPr/>
          <a:lstStyle/>
          <a:p>
            <a:pPr>
              <a:defRPr/>
            </a:pPr>
            <a:r>
              <a:rPr lang="ru-RU" sz="1100" dirty="0" smtClean="0"/>
              <a:t>13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774700" y="2501899"/>
            <a:ext cx="11214100" cy="4878259"/>
          </a:xfrm>
          <a:prstGeom prst="rect">
            <a:avLst/>
          </a:prstGeom>
          <a:noFill/>
        </p:spPr>
        <p:txBody>
          <a:bodyPr wrap="square" rIns="252000" rtlCol="0">
            <a:spAutoFit/>
          </a:bodyPr>
          <a:lstStyle/>
          <a:p>
            <a:pPr marL="285750" indent="-28575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 контрактах (договорах), заключенных в рамках исполнения соглашения о предоставлении субсидии,  контрактов (договоров) на капитальный ремонт через символ «/» перед номером договора или в условиях контракта (договора)</a:t>
            </a:r>
          </a:p>
          <a:p>
            <a:pPr marL="285750" indent="-28575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 документах, подтверждающих возникновение денежного обязательства, через символ "/" перед номером документа</a:t>
            </a:r>
          </a:p>
          <a:p>
            <a:pPr marL="285750" indent="-28575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 счете-фактуре в строке  «идентификатор государственного контракта, договора (соглашения)» </a:t>
            </a:r>
          </a:p>
          <a:p>
            <a:pPr marL="285750" indent="-28575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 платежных документах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marL="273050" algn="just"/>
            <a:endParaRPr lang="ru-RU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3050" algn="just"/>
            <a:r>
              <a:rPr lang="ru-RU" sz="2000" b="1" i="1" u="sng" dirty="0" smtClean="0">
                <a:solidFill>
                  <a:schemeClr val="accent2">
                    <a:lumMod val="75000"/>
                  </a:schemeClr>
                </a:solidFill>
              </a:rPr>
              <a:t>СОХРАНЯЕТСЯ НА ВЕСЬ ПЕРИОД  ДЕЙСТВИЯ  КОНТРАКТА (ДОГОВОРА), СОГЛАШЕНИЯ</a:t>
            </a:r>
          </a:p>
          <a:p>
            <a:pPr marL="273050" algn="just"/>
            <a:r>
              <a:rPr lang="ru-RU" i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273050" algn="just"/>
            <a:endParaRPr lang="ru-RU" i="1" u="sng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" r="502" b="28269"/>
          <a:stretch/>
        </p:blipFill>
        <p:spPr bwMode="auto">
          <a:xfrm>
            <a:off x="828000" y="1438848"/>
            <a:ext cx="11124000" cy="737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Прямая со стрелкой 22"/>
          <p:cNvCxnSpPr/>
          <p:nvPr/>
        </p:nvCxnSpPr>
        <p:spPr>
          <a:xfrm flipV="1">
            <a:off x="7905749" y="4614863"/>
            <a:ext cx="0" cy="799080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/>
              <a:pPr>
                <a:defRPr/>
              </a:pPr>
              <a:t>14</a:t>
            </a:fld>
            <a:endParaRPr lang="ru-RU" sz="110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576" y="215372"/>
            <a:ext cx="11732723" cy="98454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5pPr>
            <a:lvl6pPr marL="54676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6pPr>
            <a:lvl7pPr marL="109353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7pPr>
            <a:lvl8pPr marL="164030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8pPr>
            <a:lvl9pPr marL="218707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ОСОБЕННОСТИ ЗАПОЛНЕНИЯ СВЕДЕНИЙ ОБ ОПЕРАЦИЯХ </a:t>
            </a:r>
          </a:p>
          <a:p>
            <a:pPr algn="r"/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 ЦЕЛЕВЫМИ СРЕДСТВАМИ ПО ВЗНОСАМ НА КАПИТАЛЬНЫЙ </a:t>
            </a:r>
            <a:r>
              <a:rPr 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РЕМОНТ </a:t>
            </a:r>
            <a:endParaRPr lang="ru-RU" sz="2000" b="1" spc="20" dirty="0" smtClean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/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ПО 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ФОРМЕ ПРИЛОЖЕНИЯ № 1 К ПРИКАЗУ № </a:t>
            </a:r>
            <a:r>
              <a:rPr lang="ru-RU" sz="2000" b="1" u="sng" spc="20" dirty="0" err="1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259Н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 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/>
            </a:r>
            <a:b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</a:br>
            <a:endParaRPr lang="ru-RU" sz="2000" b="1" spc="20" dirty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30699" y="5919787"/>
            <a:ext cx="1077361" cy="733425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930699" y="4802071"/>
            <a:ext cx="1077361" cy="619125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930699" y="4224338"/>
            <a:ext cx="1077361" cy="390525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72123" y="4224338"/>
            <a:ext cx="3752852" cy="314326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325635" y="5413943"/>
            <a:ext cx="224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 ЗАПОЛНЯЮТСЯ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8467725" y="5750182"/>
            <a:ext cx="2695575" cy="339209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8467725" y="5057776"/>
            <a:ext cx="2695575" cy="583967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8467724" y="4505325"/>
            <a:ext cx="2619376" cy="988783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7505699" y="5194070"/>
            <a:ext cx="0" cy="238124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968422" y="1199918"/>
            <a:ext cx="4039638" cy="1199028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676400" y="1337767"/>
            <a:ext cx="4257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Утверждаются в порядке, установленном финансовым органом субъекта 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2123" y="4842553"/>
            <a:ext cx="3752852" cy="314326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952000" y="2505075"/>
            <a:ext cx="0" cy="3136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1952000" y="6748462"/>
            <a:ext cx="0" cy="1995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952000" y="5919787"/>
            <a:ext cx="0" cy="733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828000" y="6748462"/>
            <a:ext cx="7650" cy="1452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085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" r="321"/>
          <a:stretch/>
        </p:blipFill>
        <p:spPr bwMode="auto">
          <a:xfrm>
            <a:off x="1512000" y="1199918"/>
            <a:ext cx="10152000" cy="818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526905" y="8945562"/>
            <a:ext cx="2880360" cy="51117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/>
              <a:pPr>
                <a:defRPr/>
              </a:pPr>
              <a:t>15</a:t>
            </a:fld>
            <a:endParaRPr lang="ru-RU" sz="11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3576" y="215372"/>
            <a:ext cx="11732723" cy="98454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5pPr>
            <a:lvl6pPr marL="54676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6pPr>
            <a:lvl7pPr marL="109353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7pPr>
            <a:lvl8pPr marL="164030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8pPr>
            <a:lvl9pPr marL="218707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ОСОБЕННОСТИ ЗАПОЛНЕНИЯ СВЕДЕНИЙ ОБ ОПЕРАЦИЯХ </a:t>
            </a:r>
          </a:p>
          <a:p>
            <a:pPr algn="r"/>
            <a:r>
              <a:rPr 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 ЦЕЛЕВЫМИ СРЕДСТВАМИ ПО ВЗНОСАМ НА КАПИТАЛЬНЫЙ </a:t>
            </a:r>
            <a:r>
              <a:rPr 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РЕМОНТ </a:t>
            </a:r>
            <a:endParaRPr lang="ru-RU" sz="2000" b="1" spc="20" dirty="0" smtClean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/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ПО 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ФОРМЕ ПРИЛОЖЕНИЯ № 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 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 ПРИКАЗУ № </a:t>
            </a:r>
            <a:r>
              <a:rPr lang="ru-RU" sz="2000" b="1" u="sng" spc="20" dirty="0" err="1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259Н</a:t>
            </a:r>
            <a:r>
              <a:rPr 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 </a:t>
            </a:r>
            <a: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/>
            </a:r>
            <a:br>
              <a:rPr 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</a:br>
            <a:endParaRPr lang="ru-RU" sz="2000" b="1" spc="20" dirty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8450" y="6010276"/>
            <a:ext cx="2486025" cy="3190874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835449" y="4794819"/>
            <a:ext cx="946976" cy="496203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325634" y="5537522"/>
            <a:ext cx="224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НЕ ЗАПОЛНЯЮТСЯ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5324474" y="5774301"/>
            <a:ext cx="857251" cy="235975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8572499" y="5172076"/>
            <a:ext cx="2262950" cy="602224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7343774" y="5327946"/>
            <a:ext cx="0" cy="238124"/>
          </a:xfrm>
          <a:prstGeom prst="straightConnector1">
            <a:avLst/>
          </a:prstGeom>
          <a:ln w="158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848475" y="1199918"/>
            <a:ext cx="4933950" cy="1428982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676400" y="1337767"/>
            <a:ext cx="4257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Утверждаются в порядке, установленном финансовым органом субъекта 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6375" y="4802072"/>
            <a:ext cx="7848600" cy="488950"/>
          </a:xfrm>
          <a:prstGeom prst="rect">
            <a:avLst/>
          </a:prstGeom>
          <a:noFill/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64000" y="2743200"/>
            <a:ext cx="0" cy="32670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1669400" y="6057900"/>
            <a:ext cx="0" cy="3324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22800" y="6057900"/>
            <a:ext cx="0" cy="3143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938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16</a:t>
            </a:fld>
            <a:endParaRPr lang="ru-RU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696" y="404336"/>
            <a:ext cx="119917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ОСОБЕННОСТИ КАЗНАЧЕЙСКОГО СОПРОВОЖДЕНИЯ СРЕДСТВ, </a:t>
            </a:r>
          </a:p>
          <a:p>
            <a:pPr algn="r">
              <a:defRPr/>
            </a:pP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ПОЛУЧАЕМЫХ ФОНДОМ РАЗВИТИЯ ПРОМЫШЛЕННОСТИ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472" y="2965549"/>
            <a:ext cx="11793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договоры о предоставлении займов, грантов, взносов в уставный капитал, финансовой аренды (лизинга), заключаемые фондом развития промышленности с юридическими лицами 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300410"/>
              </p:ext>
            </p:extLst>
          </p:nvPr>
        </p:nvGraphicFramePr>
        <p:xfrm>
          <a:off x="344374" y="7531464"/>
          <a:ext cx="1185236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413"/>
                <a:gridCol w="105159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0630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Возврат средств, размещенных на депозиты (возврат средств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по договорам займа)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7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0631</a:t>
                      </a:r>
                      <a:endParaRPr lang="ru-RU" sz="2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Проценты, поступившие от размещения средств на депозитах</a:t>
                      </a:r>
                      <a:r>
                        <a:rPr lang="ru-RU" sz="2000" baseline="0" dirty="0" smtClean="0"/>
                        <a:t> (проценты, поступившие по договорам займа), а также доходы по операциям с иными финансовыми инструментами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8105" y="6033408"/>
            <a:ext cx="82378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 i="1" u="sng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ВОЗВРАТ  СРЕДСТВ  И ПРОЦЕНТЫ ЗА ПОЛЬЗОВАНИЕ ПРЕДСТАВЛЕННЫМИ СРЕДСТВАМИ ОСУЩЕСТВЛЯЕТСЯ НА ЛИЦЕВОЙ СЧЕТ, С КОТОРОГО ОСУЩЕСТВЛЯЛОСЬ ПЕРЕЧИСЛЕНИЕ УКАЗАННЫХ СРЕДСТВ 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74353"/>
              </p:ext>
            </p:extLst>
          </p:nvPr>
        </p:nvGraphicFramePr>
        <p:xfrm>
          <a:off x="344374" y="4531180"/>
          <a:ext cx="1185236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413"/>
                <a:gridCol w="105159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0630</a:t>
                      </a:r>
                      <a:endParaRPr lang="ru-RU" sz="20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Выплаты по перечислению  средств в целях их размещения на депозиты , в иные финансовые инструменты</a:t>
                      </a:r>
                      <a:endParaRPr lang="ru-RU" sz="20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4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3473" y="1764839"/>
            <a:ext cx="8232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Подлежат казначейскому сопровождению по обращению финансового органа: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6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2194858" y="8529956"/>
            <a:ext cx="417830" cy="51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40130" indent="-40005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2004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40280" indent="-32004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80360" indent="-32004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52044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416052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80060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544068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17</a:t>
            </a:r>
            <a:endParaRPr lang="ru-RU" altLang="ru-RU" sz="1100" dirty="0">
              <a:solidFill>
                <a:schemeClr val="tx1">
                  <a:lumMod val="50000"/>
                  <a:lumOff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142" y="2078038"/>
            <a:ext cx="12029757" cy="540067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700" b="1" i="1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i="0" dirty="0" smtClean="0">
                <a:solidFill>
                  <a:schemeClr val="bg2">
                    <a:lumMod val="50000"/>
                  </a:schemeClr>
                </a:solidFill>
              </a:rPr>
              <a:t>ПУНКТ 10  ЧАСТЬ 2 СТАТЬИ 5 ЗАКОНА О ФЕДЕРАЛЬНОМ БЮДЖЕТЕ НА 2019 ГОД И НА ПЛАНОВЫЙ ПЕРИОД 2020 И 2021 ГОДОВ</a:t>
            </a:r>
            <a:endParaRPr lang="ru-RU" i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7820" y="3993833"/>
            <a:ext cx="11808143" cy="1731327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r>
              <a:rPr lang="ru-RU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………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10) средства, получаемые юридическими лицами и индивидуальными предпринимателями, </a:t>
            </a:r>
            <a:r>
              <a:rPr lang="ru-RU" sz="2000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в случаях, </a:t>
            </a:r>
            <a:r>
              <a:rPr lang="ru-RU" sz="2000" u="sng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  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    </a:t>
            </a:r>
            <a:r>
              <a:rPr lang="ru-RU" sz="2000" u="sng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установленных </a:t>
            </a:r>
            <a:r>
              <a:rPr lang="ru-RU" sz="2000" u="sng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Правительством Российской Федерации.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5593" y="2784793"/>
            <a:ext cx="11252939" cy="744819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КАЗНАЧЕЙСКОМУ СОПРОВОЖДЕНИЮ ПОДЛЕЖАТ СЛЕДУЮЩИЕ ЦЕЛЕВЫЕ СРЕДСТВА, НАПРАВЛЯЕМЫЕ В ТОМ ЧИСЛЕ НА РЕАЛИЗАЦИЮ НАЦИОНАЛЬНЫХ ПРОЕКТОВ: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+mn-lt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45375" y="6678513"/>
            <a:ext cx="9800587" cy="1246495"/>
          </a:xfrm>
          <a:prstGeom prst="rect">
            <a:avLst/>
          </a:prstGeom>
          <a:solidFill>
            <a:srgbClr val="FFEFEF">
              <a:alpha val="3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endParaRPr lang="ru-RU" sz="14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органы исполнительной власти субъектов РФ (муниципалитетов) могут выйти  с инициативой на Правительство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Российской Федерации  для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принятия соответствующего решения с целью расширения  перечня средств субъектов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Российской Федерации (местных бюджетов),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подлежащих казначейскому сопровождению.</a:t>
            </a:r>
          </a:p>
          <a:p>
            <a:pPr algn="ctr"/>
            <a:endParaRPr lang="ru-RU" sz="16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251141" y="337821"/>
            <a:ext cx="12400209" cy="72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СТАТЬЯ 5 ФЕДЕРАЛЬНОГО ЗАКОНА ОТ 29.11.2018 N 459-ФЗ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"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ФЕДЕРАЛЬНОМ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БЮДЖЕТЕ </a:t>
            </a:r>
            <a:endParaRPr lang="ru-RU" altLang="ru-RU" sz="2000" b="1" spc="20" dirty="0" smtClean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2019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ГОД И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ПЛАНОВЫЙ ПЕРИОД 2020 И 2021 ГОДОВ"</a:t>
            </a:r>
          </a:p>
        </p:txBody>
      </p:sp>
    </p:spTree>
    <p:extLst>
      <p:ext uri="{BB962C8B-B14F-4D97-AF65-F5344CB8AC3E}">
        <p14:creationId xmlns:p14="http://schemas.microsoft.com/office/powerpoint/2010/main" val="3941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2215830" y="9082650"/>
            <a:ext cx="566725" cy="5111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297180" y="364920"/>
            <a:ext cx="12199621" cy="70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5" tIns="45702" rIns="91405" bIns="45702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НОРМАТИВНОЕ ПРАВОВОЕ РЕГУЛИРОВАНИЕ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КАЗНАЧЕЙСКОГО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СОПРОВОЖДЕНИЯ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СРЕДСТВ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БЮДЖЕТОВ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СУБЪЕКТОВ РОССИЙСКОЙ ФЕДЕРАЦИИ В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2018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ГОДУ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0258"/>
              </p:ext>
            </p:extLst>
          </p:nvPr>
        </p:nvGraphicFramePr>
        <p:xfrm>
          <a:off x="123190" y="1944703"/>
          <a:ext cx="12547599" cy="63483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547599"/>
              </a:tblGrid>
              <a:tr h="900097">
                <a:tc>
                  <a:txBody>
                    <a:bodyPr/>
                    <a:lstStyle/>
                    <a:p>
                      <a:pPr marL="0" marR="0" indent="0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Пункты 8, 10 части 2 и часть 8 Статьи 5 Федерального закона от 5 декабря 2017 г. № 362-ФЗ </a:t>
                      </a:r>
                    </a:p>
                    <a:p>
                      <a:pPr marL="0" marR="0" indent="0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 федеральном бюджете на 2018 год и на плановый период 2019 и 2020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78">
                <a:tc>
                  <a:txBody>
                    <a:bodyPr/>
                    <a:lstStyle/>
                    <a:p>
                      <a:pPr marL="358775" marR="0" lvl="1" indent="-358775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Постановление Правительства Российской Федерации </a:t>
                      </a:r>
                      <a:r>
                        <a:rPr lang="ru-RU" sz="1800" b="1" kern="1200" cap="none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от  30 декабря 2017 г. № 1722</a:t>
                      </a:r>
                    </a:p>
                    <a:p>
                      <a:pPr marL="358775" lvl="1" indent="-358775" algn="ctr" defTabSz="1097006" rtl="0" eaLnBrk="1" latinLnBrk="0" hangingPunct="1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Правил казначейского сопровождения средств в случаях, предусмотренных Федеральным законом </a:t>
                      </a:r>
                      <a:b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</a:b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 федеральном бюджете на 2018 год и на плановый период 2019 и 2020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5000"/>
                      </a:schemeClr>
                    </a:solidFill>
                  </a:tcPr>
                </a:tc>
              </a:tr>
              <a:tr h="1796600">
                <a:tc>
                  <a:txBody>
                    <a:bodyPr/>
                    <a:lstStyle/>
                    <a:p>
                      <a:pPr marL="358775" marR="0" lvl="1" indent="-358775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Приказ Министерства финансов Российской Федерации  </a:t>
                      </a:r>
                      <a:r>
                        <a:rPr lang="ru-RU" sz="1800" b="1" kern="1200" cap="none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от 8 декабря 2017 № </a:t>
                      </a:r>
                      <a:r>
                        <a:rPr lang="ru-RU" sz="1800" b="1" kern="1200" cap="none" noProof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220н</a:t>
                      </a:r>
                      <a:endParaRPr lang="ru-RU" sz="1800" b="1" kern="1200" cap="none" noProof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Open Sans Condensed" panose="020B0604020202020204" charset="0"/>
                        <a:cs typeface="Open Sans Condensed" panose="020B0604020202020204" charset="0"/>
                      </a:endParaRPr>
                    </a:p>
                    <a:p>
                      <a:pPr marL="358775" lvl="1" indent="-358775" algn="ctr" defTabSz="1097006" rtl="0" eaLnBrk="1" latinLnBrk="0" hangingPunct="1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Порядка осуществления территориальными органами Федерального казначейства санкционирования расходов, источником финансового обеспечения которых являются целевые средства, при казначейском сопровождении целевых средств в случаях, предусмотренных Федеральным законом «О федеральном бюджете на 2018 год и на плановый период 2019 и 2020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022">
                <a:tc>
                  <a:txBody>
                    <a:bodyPr/>
                    <a:lstStyle/>
                    <a:p>
                      <a:pPr marL="358775" indent="-358775" algn="ctr"/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Приказ Федерального казначейства от 9 января 2018 г. № </a:t>
                      </a:r>
                      <a:r>
                        <a:rPr lang="ru-RU" sz="1800" b="1" kern="1200" cap="non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5н</a:t>
                      </a: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 </a:t>
                      </a:r>
                    </a:p>
                    <a:p>
                      <a:pPr marL="358775" indent="-358775" algn="ctr"/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Порядка формирования идентификатора государственного контракта, контракта учреждения, соглашения, договора о капитальных вложениях</a:t>
                      </a:r>
                      <a:r>
                        <a:rPr lang="ru-RU" sz="1800" b="0" kern="1200" cap="none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 </a:t>
                      </a: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при казначейском сопровождении средств в валюте Российской Федерации в случаях, предусмотренных Федеральным законом «О федеральном бюджете на 2018 год и на плановый период 2019 и 2020 годов»</a:t>
                      </a:r>
                      <a:endParaRPr lang="ru-RU" sz="1800" b="0" i="1" kern="1200" cap="none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Open Sans Condensed" panose="020B0604020202020204" charset="0"/>
                        <a:cs typeface="Open Sans Condensed" panose="020B0604020202020204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7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446723" y="1286033"/>
            <a:ext cx="11912600" cy="4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В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2018 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ГОДУ КАЗНАЧЕЙСКОМУ СОПРОВОЖДЕНИЮ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ПОДЛЕЖАЛИ:</a:t>
            </a:r>
            <a:endParaRPr lang="ru-RU" altLang="ru-RU" sz="2000" b="1" dirty="0">
              <a:solidFill>
                <a:schemeClr val="accent5">
                  <a:lumMod val="50000"/>
                </a:schemeClr>
              </a:solidFill>
              <a:latin typeface="+mn-lt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51248" y="4729481"/>
            <a:ext cx="5984556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t"/>
          <a:lstStyle/>
          <a:p>
            <a:pPr algn="ctr"/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юридическим 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лицам,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крестьянско-фермерским хозяйствам, индивидуальным предпринимателям,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предоставляемые из бюджетов субъектов Российской Федерации (местных бюджетов) 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2299315" y="8738871"/>
            <a:ext cx="417830" cy="51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40130" indent="-40005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2004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40280" indent="-32004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80360" indent="-32004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52044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416052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80060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544068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6" idx="2"/>
          </p:cNvCxnSpPr>
          <p:nvPr/>
        </p:nvCxnSpPr>
        <p:spPr>
          <a:xfrm>
            <a:off x="9443526" y="6834189"/>
            <a:ext cx="0" cy="57340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51247" y="1816100"/>
            <a:ext cx="5984557" cy="103854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700" b="1" i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Часть 8 статьи 5 Закона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обращению финансовых органов субъектов Российской Федерации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(муниципальных образований)  </a:t>
            </a:r>
          </a:p>
        </p:txBody>
      </p:sp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251143" y="337821"/>
            <a:ext cx="12400209" cy="72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СТАТЬЯ 5 ФЕДЕРАЛЬНОГО ЗАКОНА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ОТ 05.12.2017 № 362-ФЗ "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ФЕДЕРАЛЬНОМ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БЮДЖЕТЕ </a:t>
            </a:r>
            <a:endParaRPr lang="ru-RU" altLang="ru-RU" sz="2000" b="1" spc="20" dirty="0" smtClean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2018 ГОД И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ПЛАНОВЫЙ ПЕРИОД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2019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И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2020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ГОДОВ"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1142" y="3429001"/>
            <a:ext cx="5984557" cy="1092200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100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софинансирование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капитальных вложений в объекты государственной собственности субъектов Российской Федерации (муниципальных образований)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28931" y="4729481"/>
            <a:ext cx="2795269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авансовые платежи</a:t>
            </a:r>
          </a:p>
          <a:p>
            <a:pPr algn="ctr">
              <a:defRPr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по государственным (муниципальным) контрактам, заключаемым на сумму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100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000,0 тыс. рублей и более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377089" y="4729481"/>
            <a:ext cx="2858610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юридическим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лицам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предоставляемые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из бюджета субъекта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Российской Федерации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(местного бюджета)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02260" y="7420929"/>
            <a:ext cx="12133543" cy="1317942"/>
          </a:xfrm>
          <a:prstGeom prst="rect">
            <a:avLst/>
          </a:prstGeom>
          <a:solidFill>
            <a:schemeClr val="tx2">
              <a:lumMod val="20000"/>
              <a:lumOff val="80000"/>
              <a:alpha val="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авансовые платежи по контрактам (договорам), заключаемым исполнителями с соисполнителями в рамках исполнения государственных  (муниципальных) контрактов, договоров (соглашений)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793377" y="6834189"/>
            <a:ext cx="0" cy="55340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756093" y="6828315"/>
            <a:ext cx="0" cy="55340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1143" y="1816100"/>
            <a:ext cx="5984557" cy="103854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Пункт 8 части 2 </a:t>
            </a: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статьи 5 Закона </a:t>
            </a:r>
          </a:p>
          <a:p>
            <a:pPr>
              <a:defRPr/>
            </a:pP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51248" y="3429000"/>
            <a:ext cx="5984556" cy="1092202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100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софинансирования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отраслей промышленности и сельского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хозяйства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143" y="3040101"/>
            <a:ext cx="11137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ИСТОЧНИК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: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субсидии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предоставляемые из федерального бюджета бюджету субъекта Российской Федерации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90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8744" y="251024"/>
            <a:ext cx="10053949" cy="70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5" tIns="45702" rIns="91405" bIns="45702">
            <a:spAutoFit/>
          </a:bodyPr>
          <a:lstStyle/>
          <a:p>
            <a:pPr algn="r" eaLnBrk="0" hangingPunct="0"/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КАЗНАЧЕЙСКОЕ СОПРОВОЖДЕНИЕ СРЕДСТВ БЮДЖЕТОВ СУБЪЕКТОВ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 РОССИЙСКОЙ ФЕДЕРАЦИИ (МЕСТНЫХ БЮДЖЕТОВ)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В 2017 – 2018 ГОДАХ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1377" y="1502391"/>
            <a:ext cx="114412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субсидии из бюджетов субъектов Российской Федерации (местных бюджетов) юридическим лицам, крестьянским (фермерским) хозяйствам, индивидуальным предпринимателям в целях оказания поддержки отраслей промышленности и сельского хозяйства в рамках софинансирования расходов из федерального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93302"/>
              </p:ext>
            </p:extLst>
          </p:nvPr>
        </p:nvGraphicFramePr>
        <p:xfrm>
          <a:off x="444500" y="3086100"/>
          <a:ext cx="11963399" cy="1584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9500"/>
                <a:gridCol w="1701800"/>
                <a:gridCol w="1816100"/>
                <a:gridCol w="1955800"/>
                <a:gridCol w="1943100"/>
                <a:gridCol w="1892300"/>
                <a:gridCol w="1574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Количество субъектов РФ/ обращений 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Открыто лицевых счетов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остаток на  начало года 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Поступило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Кассовые выплаты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остаток на  конец года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62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4 847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0,00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11 774,09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7 994,46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3 779,63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76 /103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7 393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3 779,63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16 014,24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13 157,18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6 636,69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845800" y="2702720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млн. руб.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1376" y="4939437"/>
            <a:ext cx="114412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авансовые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платежи по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государственным (муниципальным) контрактам, заключаемым на сумму </a:t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100 000,0 тыс. рублей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более,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субсидии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юридическим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лицам, предоставляемые из бюджета субъекта Российской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Федерации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(местного бюджета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 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рамках софинансирования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капитальных вложений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из федерального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8013"/>
              </p:ext>
            </p:extLst>
          </p:nvPr>
        </p:nvGraphicFramePr>
        <p:xfrm>
          <a:off x="444501" y="6519903"/>
          <a:ext cx="11861799" cy="94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9499"/>
                <a:gridCol w="1686751"/>
                <a:gridCol w="2360333"/>
                <a:gridCol w="2405435"/>
                <a:gridCol w="2104755"/>
                <a:gridCol w="22250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Количество субъектов РФ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Открыто лицевых счетов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Поступило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Кассовые выплаты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остаток на  конец года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  <a:alpha val="76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169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17 204,25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10 933,03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6 271,02</a:t>
                      </a:r>
                      <a:endParaRPr lang="ru-R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731500" y="6139766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млн. руб.</a:t>
            </a:r>
            <a:endParaRPr lang="ru-RU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4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2215830" y="9082650"/>
            <a:ext cx="566725" cy="5111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297180" y="364920"/>
            <a:ext cx="12199621" cy="70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5" tIns="45702" rIns="91405" bIns="45702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НОРМАТИВНОЕ ПРАВОВОЕ РЕГУЛИРОВАНИЕ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КАЗНАЧЕЙСКОГО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СОПРОВОЖДЕНИЯ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СРЕДСТВ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БЮДЖЕТОВ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СУБЪЕКТОВ РОССИЙСКОЙ ФЕДЕРАЦИИ В 2019 ГОДУ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54077"/>
              </p:ext>
            </p:extLst>
          </p:nvPr>
        </p:nvGraphicFramePr>
        <p:xfrm>
          <a:off x="123190" y="1944703"/>
          <a:ext cx="12547599" cy="63483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547599"/>
              </a:tblGrid>
              <a:tr h="900097">
                <a:tc>
                  <a:txBody>
                    <a:bodyPr/>
                    <a:lstStyle/>
                    <a:p>
                      <a:pPr marL="0" marR="0" indent="0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Пункты 8, 10 части 2 и часть 7 Статьи 5 Федерального закона от 29 ноября 2018 г. № 459-ФЗ </a:t>
                      </a:r>
                    </a:p>
                    <a:p>
                      <a:pPr marL="0" marR="0" indent="0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 федеральном бюджете на 2019 год и на плановый период 2020 и 2021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78">
                <a:tc>
                  <a:txBody>
                    <a:bodyPr/>
                    <a:lstStyle/>
                    <a:p>
                      <a:pPr marL="358775" marR="0" lvl="1" indent="-358775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Постановление Правительства Российской Федерации </a:t>
                      </a:r>
                      <a:r>
                        <a:rPr lang="ru-RU" sz="1800" b="1" kern="1200" cap="none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от  30 декабря 2018 г. № 1765</a:t>
                      </a:r>
                    </a:p>
                    <a:p>
                      <a:pPr marL="358775" lvl="1" indent="-358775" algn="ctr" defTabSz="1097006" rtl="0" eaLnBrk="1" latinLnBrk="0" hangingPunct="1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Правил казначейского сопровождения средств в случаях, предусмотренных Федеральным законом </a:t>
                      </a:r>
                      <a:b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</a:b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 федеральном бюджете на 2019 год и на плановый период 2020 и 2021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5000"/>
                      </a:schemeClr>
                    </a:solidFill>
                  </a:tcPr>
                </a:tc>
              </a:tr>
              <a:tr h="1796600">
                <a:tc>
                  <a:txBody>
                    <a:bodyPr/>
                    <a:lstStyle/>
                    <a:p>
                      <a:pPr marL="358775" marR="0" lvl="1" indent="-358775" algn="ctr" defTabSz="1097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Приказ Министерства финансов Российской Федерации  </a:t>
                      </a:r>
                      <a:r>
                        <a:rPr lang="ru-RU" sz="1800" b="1" kern="1200" cap="none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от 11 декабря 2018 № 259н</a:t>
                      </a:r>
                    </a:p>
                    <a:p>
                      <a:pPr marL="358775" lvl="1" indent="-358775" algn="ctr" defTabSz="1097006" rtl="0" eaLnBrk="1" latinLnBrk="0" hangingPunct="1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Порядка осуществления территориальными органами Федерального казначейства санкционирования расходов, источником финансового обеспечения которых являются целевые средства, при казначейском сопровождении целевых средств в случаях, предусмотренных Федеральным законом «О федеральном бюджете на 2019 год и на плановый период 2020 и 2021 годов»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022">
                <a:tc>
                  <a:txBody>
                    <a:bodyPr/>
                    <a:lstStyle/>
                    <a:p>
                      <a:pPr marL="358775" indent="-358775" algn="ctr"/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Приказ Федерального казначейства от 9 января 2019 г. № </a:t>
                      </a:r>
                      <a:r>
                        <a:rPr lang="ru-RU" sz="1800" b="1" kern="1200" cap="none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3н</a:t>
                      </a:r>
                      <a:r>
                        <a:rPr lang="ru-RU" sz="1800" b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 </a:t>
                      </a:r>
                    </a:p>
                    <a:p>
                      <a:pPr marL="358775" indent="-358775" algn="ctr"/>
                      <a:r>
                        <a:rPr lang="ru-RU" sz="1800" b="0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«Об утверждении Порядка формирования идентификатора государственного контракта, контракта учреждения, соглашения, договора о капитальных вложениях, договора о проведении капитального ремонта при казначейском сопровождении средств в валюте Российской Федерации в случаях, предусмотренных Федеральным законом «О федеральном бюджете на 2019 год и на плановый период 2020 и 2021 годов» </a:t>
                      </a:r>
                      <a:r>
                        <a:rPr lang="ru-RU" sz="1800" b="0" i="1" kern="1200" cap="non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Open Sans Condensed" panose="020B0604020202020204" charset="0"/>
                          <a:cs typeface="Open Sans Condensed" panose="020B0604020202020204" charset="0"/>
                        </a:rPr>
                        <a:t>(на регистрации в Минюсте России)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4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446723" y="1286033"/>
            <a:ext cx="11912600" cy="4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В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2019 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ГОДУ КАЗНАЧЕЙСКОМУ СОПРОВОЖДЕНИЮ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ПОДЛЕЖАТ:</a:t>
            </a:r>
            <a:endParaRPr lang="ru-RU" altLang="ru-RU" sz="2000" b="1" dirty="0">
              <a:solidFill>
                <a:schemeClr val="accent5">
                  <a:lumMod val="50000"/>
                </a:schemeClr>
              </a:solidFill>
              <a:latin typeface="+mn-lt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51248" y="4729481"/>
            <a:ext cx="5984556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t"/>
          <a:lstStyle/>
          <a:p>
            <a:pPr algn="ctr"/>
            <a:endParaRPr lang="ru-RU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юридическим 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лицам,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крестьянско-фермерским хозяйствам, индивидуальным предпринимателям,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предоставляемые из бюджетов субъектов Российской Федерации (местных бюджетов) 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2299315" y="8738871"/>
            <a:ext cx="417830" cy="51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40130" indent="-40005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2004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40280" indent="-32004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80360" indent="-32004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52044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416052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80060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544068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D6348C-D7DA-479E-A9DD-03BB09244383}" type="slidenum">
              <a:rPr lang="ru-RU" altLang="ru-RU" sz="11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1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6" idx="2"/>
          </p:cNvCxnSpPr>
          <p:nvPr/>
        </p:nvCxnSpPr>
        <p:spPr>
          <a:xfrm>
            <a:off x="9443526" y="6834189"/>
            <a:ext cx="0" cy="57340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51247" y="1816100"/>
            <a:ext cx="5984557" cy="103854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700" b="1" i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пункт 1 части 7 статьи 5 Закона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обращению финансовых органов субъектов Российской Федерации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(муниципальных образований)  </a:t>
            </a:r>
          </a:p>
        </p:txBody>
      </p:sp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251143" y="337821"/>
            <a:ext cx="12400209" cy="72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СТАТЬЯ 5 ФЕДЕРАЛЬНОГО ЗАКОНА ОТ 29.11.2018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№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459-ФЗ "О ФЕДЕРАЛЬНОМ БЮДЖЕТЕ </a:t>
            </a: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2019 ГОД И НА ПЛАНОВЫЙ ПЕРИОД 2020 И 2021 ГОДОВ"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1142" y="3429001"/>
            <a:ext cx="5984557" cy="1092200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100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софинансирование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капитальных вложений в объекты государственной собственности субъектов Российской Федерации (муниципальных образований)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51143" y="4729481"/>
            <a:ext cx="2873057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авансовые платежи</a:t>
            </a:r>
          </a:p>
          <a:p>
            <a:pPr algn="ctr">
              <a:defRPr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по государственным (муниципальным) контрактам, заключаемым на сумму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100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000,0 тыс. рублей и более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377089" y="4729481"/>
            <a:ext cx="2858610" cy="2104708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юридическим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лицам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предоставляемые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из бюджета субъекта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Российской Федерации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(местного бюджета)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1142" y="7420929"/>
            <a:ext cx="12184661" cy="1317942"/>
          </a:xfrm>
          <a:prstGeom prst="rect">
            <a:avLst/>
          </a:prstGeom>
          <a:solidFill>
            <a:schemeClr val="tx2">
              <a:lumMod val="20000"/>
              <a:lumOff val="80000"/>
              <a:alpha val="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sz="1600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авансовые платежи по контрактам (договорам), заключаемым исполнителями с соисполнителями в рамках исполнения государственных  (муниципальных) контрактов, договоров (соглашений)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793377" y="6834189"/>
            <a:ext cx="0" cy="55340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756093" y="6828315"/>
            <a:ext cx="0" cy="55340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1143" y="1816100"/>
            <a:ext cx="5984557" cy="103854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Пункт 8 части 2 </a:t>
            </a: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статьи 5 Закона </a:t>
            </a:r>
          </a:p>
          <a:p>
            <a:pPr>
              <a:defRPr/>
            </a:pP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51248" y="3429000"/>
            <a:ext cx="5984556" cy="1092202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100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софинансирования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отраслей промышленности и сельского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хозяйства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143" y="3040101"/>
            <a:ext cx="11137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ИСТОЧНИК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: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субсидии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предоставляемые из федерального бюджета бюджету субъекта Российской Федерации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84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446723" y="1286033"/>
            <a:ext cx="11912600" cy="4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Open Sans Condensed" panose="020B0604020202020204" charset="0"/>
                <a:cs typeface="Open Sans Condensed" panose="020B0604020202020204" charset="0"/>
              </a:rPr>
              <a:t>В 2019 ГОДУ КАЗНАЧЕЙСКОМУ СОПРОВОЖДЕНИЮ ПОДЛЕЖАТ: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470900" y="3349947"/>
            <a:ext cx="3843974" cy="3239134"/>
          </a:xfrm>
          <a:prstGeom prst="rect">
            <a:avLst/>
          </a:prstGeom>
          <a:solidFill>
            <a:srgbClr val="FFEFEF">
              <a:alpha val="3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средства,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получаемые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фондом капитального ремонта субъекта Российской Федерации за счет взносов на капитальный ремонт общего имущества в многоквартирных домах,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уплаченных собственниками помещений в многоквартирных домах 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2299315" y="8738871"/>
            <a:ext cx="417830" cy="51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40130" indent="-40005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2004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40280" indent="-32004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80360" indent="-32004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52044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416052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80060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5440680" indent="-32004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D6348C-D7DA-479E-A9DD-03BB09244383}" type="slidenum">
              <a:rPr lang="ru-RU" altLang="ru-RU" sz="11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1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6376352" y="6589080"/>
            <a:ext cx="4445" cy="55340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6723" y="1879600"/>
            <a:ext cx="11912600" cy="738505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700" b="1" i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пункт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части 7 статьи 5 Закона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</a:rPr>
              <a:t>по обращению финансовых органов субъектов Российской Федерации  (муниципальных образований)  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46723" y="7285039"/>
            <a:ext cx="11868151" cy="1317942"/>
          </a:xfrm>
          <a:prstGeom prst="rect">
            <a:avLst/>
          </a:prstGeom>
          <a:solidFill>
            <a:srgbClr val="FFEFEF">
              <a:alpha val="12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расчеты,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связанные с исполнением контрактов (договоров), источником финансового обеспечения которых являются указанные субсидии и средства 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1749426" y="6589080"/>
            <a:ext cx="0" cy="55340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446723" y="337821"/>
            <a:ext cx="11932603" cy="72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СТАТЬЯ 5 ФЕДЕРАЛЬНОГО ЗАКОНА ОТ 29.11.2018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№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459-ФЗ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"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 </a:t>
            </a:r>
            <a:r>
              <a:rPr lang="ru-RU" altLang="ru-RU" sz="2000" b="1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ФЕДЕРАЛЬНОМ </a:t>
            </a: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БЮДЖЕТЕ </a:t>
            </a:r>
            <a:endParaRPr lang="ru-RU" altLang="ru-RU" sz="2000" b="1" spc="20" dirty="0" smtClean="0">
              <a:solidFill>
                <a:schemeClr val="tx1">
                  <a:lumMod val="50000"/>
                  <a:lumOff val="50000"/>
                </a:schemeClr>
              </a:solidFill>
              <a:uFill>
                <a:solidFill>
                  <a:schemeClr val="accent4">
                    <a:lumMod val="60000"/>
                    <a:lumOff val="40000"/>
                  </a:schemeClr>
                </a:solidFill>
              </a:u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2019 </a:t>
            </a:r>
            <a:r>
              <a:rPr lang="ru-RU" altLang="ru-RU" sz="2000" b="1" u="sng" spc="20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ГОД И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C000"/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НА ПЛАНОВЫЙ ПЕРИОД 2020 И 2021 ГОДОВ"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03959" y="3349946"/>
            <a:ext cx="2753677" cy="3239134"/>
          </a:xfrm>
          <a:prstGeom prst="rect">
            <a:avLst/>
          </a:prstGeom>
          <a:solidFill>
            <a:srgbClr val="FFEFEF">
              <a:alpha val="3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468000" rIns="108836" bIns="54418" anchor="t"/>
          <a:lstStyle/>
          <a:p>
            <a:pPr algn="ctr"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фонду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капитального ремонта субъекта Российской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Федерации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деятельности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6723" y="3342166"/>
            <a:ext cx="2753677" cy="3254693"/>
          </a:xfrm>
          <a:prstGeom prst="rect">
            <a:avLst/>
          </a:prstGeom>
          <a:solidFill>
            <a:srgbClr val="FFEFEF">
              <a:alpha val="33000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468000" rIns="108836" bIns="54418" anchor="t"/>
          <a:lstStyle/>
          <a:p>
            <a:pPr algn="ctr"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субсидии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фонду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развития промышленности субъекта Российской Федерации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деятельности</a:t>
            </a: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0381139" y="6589080"/>
            <a:ext cx="4445" cy="55340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4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/>
              <a:pPr>
                <a:defRPr/>
              </a:pPr>
              <a:t>8</a:t>
            </a:fld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70273" y="539569"/>
            <a:ext cx="10964425" cy="119969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2000" i="0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ОБРАЩЕНИЕ ФИНАНСОВОГО ОРГАНА СУБЪЕКТА РОССИЙСКОЙ ФЕДЕРАЦИИ      </a:t>
            </a:r>
          </a:p>
          <a:p>
            <a:pPr>
              <a:defRPr/>
            </a:pPr>
            <a:r>
              <a:rPr lang="ru-RU" sz="2000" i="0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 (МУНИЦИПАЛЬНОГО ОБРАЗОВАНИЯ) ДОЛЖНО СОДЕРЖАТЬ: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0274" y="2057400"/>
            <a:ext cx="10964425" cy="5693866"/>
          </a:xfrm>
          <a:prstGeom prst="rect">
            <a:avLst/>
          </a:prstGeom>
          <a:noFill/>
        </p:spPr>
        <p:txBody>
          <a:bodyPr wrap="square" rIns="252000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наименование фонда капитального ремонта /фонда развития промышленности субъекта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Российской 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Федерации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(далее – Фонд) 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вид средств, подлежащих казначейскому сопровождению</a:t>
            </a:r>
          </a:p>
          <a:p>
            <a:pPr marL="273050" algn="just"/>
            <a:endParaRPr lang="ru-RU" sz="1600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73050" algn="just"/>
            <a:r>
              <a:rPr lang="ru-RU" sz="1600" i="1" u="sng" dirty="0" smtClean="0">
                <a:solidFill>
                  <a:schemeClr val="accent2">
                    <a:lumMod val="75000"/>
                  </a:schemeClr>
                </a:solidFill>
              </a:rPr>
              <a:t>ФИНАНСОВЫЙ </a:t>
            </a:r>
            <a:r>
              <a:rPr lang="ru-RU" sz="1600" i="1" u="sng" dirty="0">
                <a:solidFill>
                  <a:schemeClr val="accent2">
                    <a:lumMod val="75000"/>
                  </a:schemeClr>
                </a:solidFill>
              </a:rPr>
              <a:t>ОРГАН СУБЪЕКТА РОССИЙСКОЙ ФЕДЕРАЦИИ ВПРАВЕ ОПРЕДЕЛИТЬ </a:t>
            </a:r>
            <a:r>
              <a:rPr lang="ru-RU" sz="1600" i="1" u="sng" dirty="0" smtClean="0">
                <a:solidFill>
                  <a:schemeClr val="accent2">
                    <a:lumMod val="75000"/>
                  </a:schemeClr>
                </a:solidFill>
              </a:rPr>
              <a:t>СРЕДСТВА, </a:t>
            </a:r>
            <a:r>
              <a:rPr lang="ru-RU" sz="1600" i="1" u="sng" dirty="0" smtClean="0">
                <a:solidFill>
                  <a:schemeClr val="accent2">
                    <a:lumMod val="75000"/>
                  </a:schemeClr>
                </a:solidFill>
              </a:rPr>
              <a:t>ПОДЛЕЖАЩИЕ </a:t>
            </a:r>
            <a:r>
              <a:rPr lang="ru-RU" sz="1600" i="1" u="sng" dirty="0">
                <a:solidFill>
                  <a:schemeClr val="accent2">
                    <a:lumMod val="75000"/>
                  </a:schemeClr>
                </a:solidFill>
              </a:rPr>
              <a:t>КАЗНАЧЕЙСКОМУ СОПРОВОЖДЕНИЮ </a:t>
            </a:r>
            <a:r>
              <a:rPr lang="ru-RU" sz="1600" i="1" u="sng" dirty="0">
                <a:solidFill>
                  <a:schemeClr val="bg2">
                    <a:lumMod val="25000"/>
                  </a:schemeClr>
                </a:solidFill>
              </a:rPr>
              <a:t>: </a:t>
            </a:r>
            <a:endParaRPr lang="ru-RU" sz="1600" i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3050" algn="just"/>
            <a:endParaRPr lang="ru-RU" sz="1600" i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58800" indent="-285750" algn="just">
              <a:buFont typeface="Wingdings" panose="05000000000000000000" pitchFamily="2" charset="2"/>
              <a:buChar char="§"/>
            </a:pP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субсидии, предоставляемые Фонду, и расчеты по контрактам (договорам), источником финансового обеспечения которых являются указанные субсидии,</a:t>
            </a:r>
          </a:p>
          <a:p>
            <a:pPr marL="273050" algn="just"/>
            <a:endParaRPr lang="ru-RU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3050" algn="just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либо</a:t>
            </a:r>
          </a:p>
          <a:p>
            <a:pPr marL="558800" indent="-285750" algn="just">
              <a:buFont typeface="Wingdings" panose="05000000000000000000" pitchFamily="2" charset="2"/>
              <a:buChar char="§"/>
            </a:pP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средства, получаемые Фондом за счет взносов на капитальный ремонт (</a:t>
            </a:r>
            <a:r>
              <a:rPr lang="ru-RU" sz="1600" i="1" u="sng" dirty="0" smtClean="0">
                <a:solidFill>
                  <a:schemeClr val="bg2">
                    <a:lumMod val="25000"/>
                  </a:schemeClr>
                </a:solidFill>
              </a:rPr>
              <a:t>на «общий» счет 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или </a:t>
            </a:r>
            <a:r>
              <a:rPr lang="ru-RU" sz="1600" i="1" u="sng" dirty="0" smtClean="0">
                <a:solidFill>
                  <a:schemeClr val="bg2">
                    <a:lumMod val="25000"/>
                  </a:schemeClr>
                </a:solidFill>
              </a:rPr>
              <a:t>на специальный счет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) , а также 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</a:rPr>
              <a:t>расчеты 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по контрактам 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</a:rPr>
              <a:t>(договорам), источником финансового обеспечения которых являются указанные 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средства,</a:t>
            </a:r>
          </a:p>
          <a:p>
            <a:pPr marL="273050" algn="just"/>
            <a:endParaRPr lang="ru-RU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3050" algn="just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либо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558800" indent="-285750" algn="just">
              <a:buFont typeface="Wingdings" panose="05000000000000000000" pitchFamily="2" charset="2"/>
              <a:buChar char="§"/>
            </a:pP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субсидии и средства, получаемые Фондом, а также 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</a:rPr>
              <a:t>расчеты 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по </a:t>
            </a:r>
            <a:r>
              <a:rPr lang="ru-RU" sz="1600" i="1" dirty="0">
                <a:solidFill>
                  <a:schemeClr val="bg2">
                    <a:lumMod val="25000"/>
                  </a:schemeClr>
                </a:solidFill>
              </a:rPr>
              <a:t>контрактам (договорам), источником финансового обеспечения которых являются указанные 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</a:rPr>
              <a:t>субсидии и средства.</a:t>
            </a:r>
          </a:p>
          <a:p>
            <a:pPr marL="558800" indent="-285750" algn="just">
              <a:buFont typeface="Wingdings" panose="05000000000000000000" pitchFamily="2" charset="2"/>
              <a:buChar char="§"/>
            </a:pPr>
            <a:endParaRPr lang="ru-RU" sz="1600" i="1" dirty="0">
              <a:solidFill>
                <a:schemeClr val="bg2">
                  <a:lumMod val="25000"/>
                </a:schemeClr>
              </a:solidFill>
            </a:endParaRPr>
          </a:p>
          <a:p>
            <a:pPr marL="266700" indent="-2667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порядок утверждения сведений  об операциях с целевыми средствами по взносам на капитальный ремонт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0274" y="8060909"/>
            <a:ext cx="109644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algn="ctr"/>
            <a: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  <a:t>ФИНАНСОВЫЙ ОРГАН СУБЪЕКТА РОССИЙСКОЙ ФЕДЕРАЦИИ ВПРАВЕ ОПРЕДЕЛИТЬ </a:t>
            </a:r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</a:rPr>
              <a:t>ПРЕДЕЛЬНУЮ СУММУ КОНТРАКТОВ (ДОГОВОРОВ), НЕ СОДЕРЖАЩИЕ АВАНСОВЫЙ ПЛАТЕЖ, КАЗНАЧЕЙСКОЕ СОПРОВОЖДЕНИЕ ПО КОТОРЫМ НЕ ТРЕБУЕТСЯ.</a:t>
            </a:r>
            <a:r>
              <a:rPr lang="ru-RU" b="1" i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b="1" i="1" u="sng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60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 стрелкой 15"/>
          <p:cNvCxnSpPr>
            <a:stCxn id="9" idx="2"/>
            <a:endCxn id="14" idx="0"/>
          </p:cNvCxnSpPr>
          <p:nvPr/>
        </p:nvCxnSpPr>
        <p:spPr>
          <a:xfrm flipH="1">
            <a:off x="9024978" y="4731656"/>
            <a:ext cx="1" cy="128436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2"/>
            <a:endCxn id="11" idx="0"/>
          </p:cNvCxnSpPr>
          <p:nvPr/>
        </p:nvCxnSpPr>
        <p:spPr>
          <a:xfrm flipH="1">
            <a:off x="3532908" y="4731657"/>
            <a:ext cx="1" cy="128436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z="1100" smtClean="0"/>
              <a:pPr>
                <a:defRPr/>
              </a:pPr>
              <a:t>9</a:t>
            </a:fld>
            <a:endParaRPr lang="ru-RU" sz="1100" dirty="0"/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558140" y="490221"/>
            <a:ext cx="11720410" cy="103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36" tIns="54418" rIns="108836" bIns="5441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None/>
              <a:defRPr/>
            </a:pPr>
            <a:r>
              <a:rPr lang="ru-RU" altLang="ru-RU" sz="2000" b="1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ОСОБЕННОСТИ КАЗНАЧЕЙСКОГО СОПРОВОЖДЕНИЯ СРЕДСТВ, ПОЛУЧАЕМЫХ ФОНДОМ КАПИТАЛЬНОГО РЕМОНТА ЗА СЧЕТ ВЗНОСОВ НА КАПИТАЛЬНЫЙ РЕМОНТ </a:t>
            </a:r>
            <a:r>
              <a:rPr lang="ru-RU" altLang="ru-RU" sz="2000" b="1" u="sng" spc="20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chemeClr val="accent4">
                      <a:lumMod val="60000"/>
                      <a:lumOff val="40000"/>
                    </a:schemeClr>
                  </a:solidFill>
                </a:u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ОБЩЕГО ИМУЩЕСТВА В МНОГОКВАРТИРНЫХ ДОМАХ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2590" y="1727201"/>
            <a:ext cx="7552707" cy="818650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2000" i="0" dirty="0">
                <a:solidFill>
                  <a:schemeClr val="accent5">
                    <a:lumMod val="50000"/>
                  </a:schemeClr>
                </a:solidFill>
                <a:ea typeface="Open Sans Condensed" panose="020B0604020202020204" charset="0"/>
                <a:cs typeface="Open Sans Condensed" panose="020B0604020202020204" charset="0"/>
              </a:rPr>
              <a:t>ВЗНОСЫ НА КАПИТАЛЬНЫЙ РЕМОНТ ОБЩЕГО ИМУЩЕСТВА </a:t>
            </a:r>
          </a:p>
          <a:p>
            <a:pPr>
              <a:defRPr/>
            </a:pPr>
            <a:r>
              <a:rPr lang="ru-RU" sz="1700" b="0" i="0" dirty="0" smtClean="0">
                <a:solidFill>
                  <a:schemeClr val="tx2">
                    <a:lumMod val="75000"/>
                  </a:schemeClr>
                </a:solidFill>
              </a:rPr>
              <a:t>(статья 180 Жилищного кодекса )</a:t>
            </a:r>
            <a:endParaRPr lang="ru-RU" sz="1700" b="0" i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6275" y="3040083"/>
            <a:ext cx="5213268" cy="1691574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На счете регионального </a:t>
            </a:r>
            <a:r>
              <a:rPr lang="ru-RU" dirty="0" smtClean="0"/>
              <a:t>оператора, открытого в кредитной организации, </a:t>
            </a:r>
            <a:r>
              <a:rPr lang="ru-RU" dirty="0"/>
              <a:t>в целях формирования фонда капитального ремонта в виде обязательственных прав собственников помещений в многоквартирном доме в отношении регионального оператора (далее – </a:t>
            </a:r>
            <a:r>
              <a:rPr lang="ru-RU" b="1" dirty="0" smtClean="0"/>
              <a:t>«ОБЩИЙ» СЧЕТ ФОНДА КАПИТАЛЬНОГО РЕМОНТА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18345" y="3040081"/>
            <a:ext cx="5213268" cy="1691575"/>
          </a:xfrm>
          <a:prstGeom prst="rect">
            <a:avLst/>
          </a:prstGeom>
          <a:solidFill>
            <a:schemeClr val="accent1">
              <a:lumMod val="20000"/>
              <a:lumOff val="80000"/>
              <a:alpha val="44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На </a:t>
            </a:r>
            <a:r>
              <a:rPr lang="ru-RU" dirty="0" smtClean="0"/>
              <a:t>специальном счете, открытом в кредитной организации,  </a:t>
            </a:r>
            <a:r>
              <a:rPr lang="ru-RU" dirty="0"/>
              <a:t>в целях формирования фонда капитального ремонта в виде денежных средств , находящихся на специальном счете, на основании решения собственников помещений  в многоквартирном доме о выборе регионального оператора в качестве владельца специального счета ( далее – </a:t>
            </a:r>
            <a:r>
              <a:rPr lang="ru-RU" b="1" dirty="0" smtClean="0"/>
              <a:t>СПЕЦИАЛЬНЫЙ </a:t>
            </a:r>
            <a:r>
              <a:rPr lang="ru-RU" b="1" dirty="0"/>
              <a:t>СЧЕТ </a:t>
            </a:r>
            <a:r>
              <a:rPr lang="ru-RU" b="1" dirty="0" smtClean="0"/>
              <a:t>ФОНДА КАПИТАЛЬНОГО </a:t>
            </a:r>
            <a:r>
              <a:rPr lang="ru-RU" b="1" dirty="0"/>
              <a:t>РЕМОНТА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26274" y="4920857"/>
            <a:ext cx="10705338" cy="710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i="0" dirty="0" smtClean="0">
                <a:solidFill>
                  <a:schemeClr val="bg2">
                    <a:lumMod val="25000"/>
                  </a:schemeClr>
                </a:solidFill>
              </a:rPr>
              <a:t>ОБРАЩЕНИЕ ФИНАНСОВОГО ОРГАНА СУБЪЕКТА РОССИЙСКОЙ ФЕДЕРАЦИИ, В КОТОРОМ УКАЗАНЫ СРЕДСТВА ФОНДА КАПИТАЛЬНОГО РЕМОНТА, ПОДЛЕЖАЩИЕ КАЗНАЧЕЙСКОМУ СОПРОВОЖДЕНИЮ    </a:t>
            </a:r>
            <a:endParaRPr lang="ru-RU" sz="1700" i="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6274" y="6016025"/>
            <a:ext cx="5213268" cy="546121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 b="1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ЛИЦЕВОЙ СЧЕТ ФОНДА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18344" y="6016025"/>
            <a:ext cx="5213268" cy="546121"/>
          </a:xfrm>
          <a:prstGeom prst="rect">
            <a:avLst/>
          </a:prstGeom>
          <a:solidFill>
            <a:srgbClr val="EFFFEF">
              <a:alpha val="30000"/>
            </a:srgbClr>
          </a:solidFill>
          <a:ln>
            <a:solidFill>
              <a:schemeClr val="accent5">
                <a:lumMod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400" b="1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 smtClean="0"/>
              <a:t>СПЕЦИАЛЬНЫЙ ЛИЦЕВОЙ СЧЕТ ФОНДА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926274" y="6574826"/>
            <a:ext cx="10705338" cy="710684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6" tIns="54418" rIns="108836" bIns="54418" anchor="ctr"/>
          <a:lstStyle>
            <a:defPPr>
              <a:defRPr lang="ru-RU"/>
            </a:defPPr>
            <a:lvl1pPr algn="ctr">
              <a:defRPr sz="1000" b="1" i="1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1700" dirty="0" smtClean="0">
                <a:solidFill>
                  <a:schemeClr val="bg2">
                    <a:lumMod val="50000"/>
                  </a:schemeClr>
                </a:solidFill>
              </a:rPr>
              <a:t>Основание для открытие лицевого счета:</a:t>
            </a:r>
            <a:endParaRPr lang="ru-RU" sz="17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6275" y="7285510"/>
            <a:ext cx="5213268" cy="1392053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54418" rIns="504000" bIns="54418" anchor="ctr"/>
          <a:lstStyle>
            <a:defPPr>
              <a:defRPr lang="ru-RU"/>
            </a:defPPr>
            <a:lvl1pPr algn="ctr">
              <a:defRPr sz="1500"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обращение финансового органа субъекта Российской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Федерации, в котором поименованы указанные средства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18345" y="7285510"/>
            <a:ext cx="5213268" cy="1394033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54418" rIns="504000" bIns="54418" anchor="ctr"/>
          <a:lstStyle>
            <a:defPPr>
              <a:defRPr lang="ru-RU"/>
            </a:defPPr>
            <a:lvl1pPr marL="285750" indent="-285750" algn="just">
              <a:buFont typeface="Wingdings" panose="05000000000000000000" pitchFamily="2" charset="2"/>
              <a:buChar char="Ø"/>
              <a:defRPr sz="180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решение собственников помещений  в многоквартирном доме о выборе регионального оператора в качестве владельца специального счета</a:t>
            </a:r>
          </a:p>
        </p:txBody>
      </p:sp>
      <p:cxnSp>
        <p:nvCxnSpPr>
          <p:cNvPr id="24" name="Прямая со стрелкой 23"/>
          <p:cNvCxnSpPr>
            <a:stCxn id="14" idx="2"/>
            <a:endCxn id="22" idx="0"/>
          </p:cNvCxnSpPr>
          <p:nvPr/>
        </p:nvCxnSpPr>
        <p:spPr>
          <a:xfrm>
            <a:off x="9024978" y="6562146"/>
            <a:ext cx="1" cy="72336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1" idx="2"/>
            <a:endCxn id="21" idx="0"/>
          </p:cNvCxnSpPr>
          <p:nvPr/>
        </p:nvCxnSpPr>
        <p:spPr>
          <a:xfrm>
            <a:off x="3532908" y="6562146"/>
            <a:ext cx="1" cy="72336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532909" y="2778826"/>
            <a:ext cx="549207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9" idx="0"/>
          </p:cNvCxnSpPr>
          <p:nvPr/>
        </p:nvCxnSpPr>
        <p:spPr>
          <a:xfrm>
            <a:off x="9024979" y="2778826"/>
            <a:ext cx="0" cy="26125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8" idx="0"/>
          </p:cNvCxnSpPr>
          <p:nvPr/>
        </p:nvCxnSpPr>
        <p:spPr>
          <a:xfrm flipV="1">
            <a:off x="3532909" y="2778827"/>
            <a:ext cx="0" cy="261256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278944" y="2545850"/>
            <a:ext cx="0" cy="232976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969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34460</TotalTime>
  <Words>1994</Words>
  <Application>Microsoft Office PowerPoint</Application>
  <PresentationFormat>A3 (297x420 мм)</PresentationFormat>
  <Paragraphs>245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Times New Roman</vt:lpstr>
      <vt:lpstr>Calibri Light</vt:lpstr>
      <vt:lpstr>Wingdings</vt:lpstr>
      <vt:lpstr>Open Sans Condensed</vt:lpstr>
      <vt:lpstr>Calibri</vt:lpstr>
      <vt:lpstr>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ИДЕНТИФИКАТОР ДОГОВОРА О ПРОВЕДЕНИИ КАПИТАЛЬНОГО РЕМОНТА (приказ Федерального казначейства от 9.01.2019 № 3н) </vt:lpstr>
      <vt:lpstr>ИДЕНТИФИКАТОР  СОГЛАШЕНИЯ О ПРЕДОСТАВЛЕНИИ СУБСИДИИ ФОНДУ КАПИТАЛЬНОГО РЕМОНТА, ФОНДУ РАЗВИТИЯ ПРОМЫШЛЕННОСТИ (приказ Федерального казначейства от 9.01.2019 № 3н)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 Татьяна Петровна</cp:lastModifiedBy>
  <cp:revision>2372</cp:revision>
  <cp:lastPrinted>2019-02-07T06:30:16Z</cp:lastPrinted>
  <dcterms:created xsi:type="dcterms:W3CDTF">2015-03-03T16:27:21Z</dcterms:created>
  <dcterms:modified xsi:type="dcterms:W3CDTF">2019-02-07T12:54:29Z</dcterms:modified>
</cp:coreProperties>
</file>