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56" r:id="rId3"/>
    <p:sldId id="510" r:id="rId4"/>
    <p:sldId id="724" r:id="rId5"/>
    <p:sldId id="740" r:id="rId6"/>
    <p:sldId id="727" r:id="rId7"/>
    <p:sldId id="744" r:id="rId8"/>
    <p:sldId id="743" r:id="rId9"/>
    <p:sldId id="742" r:id="rId10"/>
    <p:sldId id="729" r:id="rId11"/>
    <p:sldId id="734" r:id="rId12"/>
    <p:sldId id="719" r:id="rId13"/>
    <p:sldId id="714" r:id="rId14"/>
    <p:sldId id="718" r:id="rId15"/>
    <p:sldId id="730" r:id="rId16"/>
    <p:sldId id="732" r:id="rId17"/>
    <p:sldId id="725" r:id="rId18"/>
    <p:sldId id="726" r:id="rId19"/>
    <p:sldId id="741" r:id="rId20"/>
    <p:sldId id="705" r:id="rId21"/>
    <p:sldId id="706" r:id="rId22"/>
    <p:sldId id="736" r:id="rId23"/>
    <p:sldId id="723" r:id="rId24"/>
    <p:sldId id="701" r:id="rId25"/>
    <p:sldId id="722" r:id="rId26"/>
    <p:sldId id="702" r:id="rId27"/>
    <p:sldId id="704" r:id="rId28"/>
    <p:sldId id="737" r:id="rId29"/>
    <p:sldId id="380" r:id="rId30"/>
  </p:sldIdLst>
  <p:sldSz cx="9144000" cy="5143500" type="screen16x9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666699"/>
    <a:srgbClr val="DC7B22"/>
    <a:srgbClr val="FFFF00"/>
    <a:srgbClr val="FFDBB7"/>
    <a:srgbClr val="33CC33"/>
    <a:srgbClr val="F5BA2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08" autoAdjust="0"/>
    <p:restoredTop sz="96433" autoAdjust="0"/>
  </p:normalViewPr>
  <p:slideViewPr>
    <p:cSldViewPr snapToGrid="0">
      <p:cViewPr varScale="1">
        <p:scale>
          <a:sx n="98" d="100"/>
          <a:sy n="98" d="100"/>
        </p:scale>
        <p:origin x="-51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4D349-972D-48DD-87CE-800601116A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C5D6D-5EB2-4A78-B517-D1631C7FA0F3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закупками (планирование закупок, подготовка документов для размещения в ЕИС ФКС, контроль ст. 99 44-ФЗ, реестры </a:t>
          </a:r>
          <a:r>
            <a:rPr lang="ru-RU" sz="11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госконтрактов</a:t>
          </a:r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банковских гарантий)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8E4F2-3359-4B47-97F1-CC65F2DB6111}" type="parTrans" cxnId="{6D97C75D-48AC-4AC5-92CB-0F4C58145902}">
      <dgm:prSet/>
      <dgm:spPr/>
      <dgm:t>
        <a:bodyPr/>
        <a:lstStyle/>
        <a:p>
          <a:endParaRPr lang="ru-RU" sz="1600"/>
        </a:p>
      </dgm:t>
    </dgm:pt>
    <dgm:pt modelId="{F6C8972B-7642-4DBC-A17B-830488A3C31F}" type="sibTrans" cxnId="{6D97C75D-48AC-4AC5-92CB-0F4C58145902}">
      <dgm:prSet/>
      <dgm:spPr/>
      <dgm:t>
        <a:bodyPr/>
        <a:lstStyle/>
        <a:p>
          <a:endParaRPr lang="ru-RU" sz="1600"/>
        </a:p>
      </dgm:t>
    </dgm:pt>
    <dgm:pt modelId="{52F88587-ABC0-4E4B-A5FC-9E96AED7BAC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расходами (учет бюджетных и денежных обязательств получателей средств федерального бюджета)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3874B-FEBF-4ABD-953C-D2E343E2AB67}" type="parTrans" cxnId="{22D241FE-D05D-44EE-967D-7FE2D866C184}">
      <dgm:prSet/>
      <dgm:spPr/>
      <dgm:t>
        <a:bodyPr/>
        <a:lstStyle/>
        <a:p>
          <a:endParaRPr lang="ru-RU"/>
        </a:p>
      </dgm:t>
    </dgm:pt>
    <dgm:pt modelId="{234C199C-7CAC-4870-B4FC-AF547BB6CDDD}" type="sibTrans" cxnId="{22D241FE-D05D-44EE-967D-7FE2D866C184}">
      <dgm:prSet/>
      <dgm:spPr/>
      <dgm:t>
        <a:bodyPr/>
        <a:lstStyle/>
        <a:p>
          <a:endParaRPr lang="ru-RU"/>
        </a:p>
      </dgm:t>
    </dgm:pt>
    <dgm:pt modelId="{F807CC32-A859-400D-8911-C6155285FA5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расходами (реестр государственных (муниципальных) заданий  и реестр соглашений о предоставлении субсидий)</a:t>
          </a:r>
          <a:endParaRPr lang="ru-RU" sz="1100" dirty="0">
            <a:solidFill>
              <a:srgbClr val="0070C0"/>
            </a:solidFill>
          </a:endParaRPr>
        </a:p>
      </dgm:t>
    </dgm:pt>
    <dgm:pt modelId="{E655CBE6-9392-4ABE-AEE5-72192F6531FC}" type="parTrans" cxnId="{F08E755C-55D3-40A2-8AF4-7DA0E0B23963}">
      <dgm:prSet/>
      <dgm:spPr/>
      <dgm:t>
        <a:bodyPr/>
        <a:lstStyle/>
        <a:p>
          <a:endParaRPr lang="ru-RU"/>
        </a:p>
      </dgm:t>
    </dgm:pt>
    <dgm:pt modelId="{FEDBA7E7-F03D-429A-BF39-0EA9A0A2A04E}" type="sibTrans" cxnId="{F08E755C-55D3-40A2-8AF4-7DA0E0B23963}">
      <dgm:prSet/>
      <dgm:spPr/>
      <dgm:t>
        <a:bodyPr/>
        <a:lstStyle/>
        <a:p>
          <a:endParaRPr lang="ru-RU"/>
        </a:p>
      </dgm:t>
    </dgm:pt>
    <dgm:pt modelId="{D8DE2119-A3E3-4781-AD00-BE9BD7C733B7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ведения НСИ (Реестр участников и </a:t>
          </a:r>
          <a:r>
            <a:rPr lang="ru-RU" sz="11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неучастников</a:t>
          </a:r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бюджетного процесса)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9A981-72A9-4685-887F-F4EDECCF430D}" type="parTrans" cxnId="{2E31FB05-91A0-4B9B-9BF9-D89BB7A08F72}">
      <dgm:prSet/>
      <dgm:spPr/>
      <dgm:t>
        <a:bodyPr/>
        <a:lstStyle/>
        <a:p>
          <a:endParaRPr lang="ru-RU"/>
        </a:p>
      </dgm:t>
    </dgm:pt>
    <dgm:pt modelId="{80771C8D-BBFC-4940-89B1-E57734135256}" type="sibTrans" cxnId="{2E31FB05-91A0-4B9B-9BF9-D89BB7A08F72}">
      <dgm:prSet/>
      <dgm:spPr/>
      <dgm:t>
        <a:bodyPr/>
        <a:lstStyle/>
        <a:p>
          <a:endParaRPr lang="ru-RU"/>
        </a:p>
      </dgm:t>
    </dgm:pt>
    <dgm:pt modelId="{935DCDCB-D683-43F3-AE14-8E07AC283D19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учета и отчетности (формирования сводной отчетности ГАДБ, ГВФ и прием отчетности от ФО)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F6081-351C-4CC5-B303-62225ADA431E}" type="parTrans" cxnId="{6549DEDE-313C-4D2C-8141-AB0FE5412142}">
      <dgm:prSet/>
      <dgm:spPr/>
      <dgm:t>
        <a:bodyPr/>
        <a:lstStyle/>
        <a:p>
          <a:endParaRPr lang="ru-RU"/>
        </a:p>
      </dgm:t>
    </dgm:pt>
    <dgm:pt modelId="{739AD047-6E9C-4A15-8DE5-063D31C2505F}" type="sibTrans" cxnId="{6549DEDE-313C-4D2C-8141-AB0FE5412142}">
      <dgm:prSet/>
      <dgm:spPr/>
      <dgm:t>
        <a:bodyPr/>
        <a:lstStyle/>
        <a:p>
          <a:endParaRPr lang="ru-RU"/>
        </a:p>
      </dgm:t>
    </dgm:pt>
    <dgm:pt modelId="{4C1830DF-911B-431D-B3DA-AD03C402A28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ведения НСИ (б</a:t>
          </a:r>
          <a:r>
            <a:rPr lang="ru-RU" alt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азовые (отраслевые) и ведомственные перечни государственных (муниципальных) услуг и работ)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7BC17-CF73-4CF4-BAA5-8C936AC191DB}" type="sibTrans" cxnId="{D8CA8C6C-3400-48B4-8771-64DC7263792F}">
      <dgm:prSet/>
      <dgm:spPr/>
      <dgm:t>
        <a:bodyPr/>
        <a:lstStyle/>
        <a:p>
          <a:endParaRPr lang="ru-RU"/>
        </a:p>
      </dgm:t>
    </dgm:pt>
    <dgm:pt modelId="{C0F7C112-3BB0-4FC5-A50E-EB1A87EDB0FE}" type="parTrans" cxnId="{D8CA8C6C-3400-48B4-8771-64DC7263792F}">
      <dgm:prSet/>
      <dgm:spPr/>
      <dgm:t>
        <a:bodyPr/>
        <a:lstStyle/>
        <a:p>
          <a:endParaRPr lang="ru-RU"/>
        </a:p>
      </dgm:t>
    </dgm:pt>
    <dgm:pt modelId="{3379784E-8C97-452C-B35B-F9AA8976A57A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портал бюджетной системы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17C0F-F1D5-424A-8E32-8B5C67C8C2D9}" type="parTrans" cxnId="{EBDD3FD4-EA66-4BE4-A539-CB0BA60027EB}">
      <dgm:prSet/>
      <dgm:spPr/>
      <dgm:t>
        <a:bodyPr/>
        <a:lstStyle/>
        <a:p>
          <a:endParaRPr lang="ru-RU"/>
        </a:p>
      </dgm:t>
    </dgm:pt>
    <dgm:pt modelId="{92287157-1F85-4084-A711-881C69C6E3EA}" type="sibTrans" cxnId="{EBDD3FD4-EA66-4BE4-A539-CB0BA60027EB}">
      <dgm:prSet/>
      <dgm:spPr>
        <a:ln>
          <a:solidFill>
            <a:schemeClr val="accent4">
              <a:lumMod val="50000"/>
              <a:alpha val="41000"/>
            </a:schemeClr>
          </a:solidFill>
        </a:ln>
      </dgm:spPr>
      <dgm:t>
        <a:bodyPr/>
        <a:lstStyle/>
        <a:p>
          <a:endParaRPr lang="ru-RU"/>
        </a:p>
      </dgm:t>
    </dgm:pt>
    <dgm:pt modelId="{B1D94514-E415-4320-974B-92F33275F7D8}" type="pres">
      <dgm:prSet presAssocID="{AAE4D349-972D-48DD-87CE-800601116A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6CCDA9-E75C-4C24-AC45-5DF3A673E181}" type="pres">
      <dgm:prSet presAssocID="{AAE4D349-972D-48DD-87CE-800601116AAD}" presName="Name1" presStyleCnt="0"/>
      <dgm:spPr/>
    </dgm:pt>
    <dgm:pt modelId="{EE12027A-BA52-401B-93DF-83BA2A3EC66F}" type="pres">
      <dgm:prSet presAssocID="{AAE4D349-972D-48DD-87CE-800601116AAD}" presName="cycle" presStyleCnt="0"/>
      <dgm:spPr/>
    </dgm:pt>
    <dgm:pt modelId="{D915158A-2877-48DE-AC32-E3074C9B4A86}" type="pres">
      <dgm:prSet presAssocID="{AAE4D349-972D-48DD-87CE-800601116AAD}" presName="srcNode" presStyleLbl="node1" presStyleIdx="0" presStyleCnt="7"/>
      <dgm:spPr/>
    </dgm:pt>
    <dgm:pt modelId="{6431F3B2-57CC-4ADF-B9B8-F518077F894F}" type="pres">
      <dgm:prSet presAssocID="{AAE4D349-972D-48DD-87CE-800601116AAD}" presName="conn" presStyleLbl="parChTrans1D2" presStyleIdx="0" presStyleCnt="1" custLinFactNeighborX="-747" custLinFactNeighborY="1336"/>
      <dgm:spPr/>
      <dgm:t>
        <a:bodyPr/>
        <a:lstStyle/>
        <a:p>
          <a:endParaRPr lang="ru-RU"/>
        </a:p>
      </dgm:t>
    </dgm:pt>
    <dgm:pt modelId="{5B5CA652-0862-4C23-B121-1ABA4C8EA8F7}" type="pres">
      <dgm:prSet presAssocID="{AAE4D349-972D-48DD-87CE-800601116AAD}" presName="extraNode" presStyleLbl="node1" presStyleIdx="0" presStyleCnt="7"/>
      <dgm:spPr/>
    </dgm:pt>
    <dgm:pt modelId="{20862D57-D13D-475B-8970-A34B0EC85382}" type="pres">
      <dgm:prSet presAssocID="{AAE4D349-972D-48DD-87CE-800601116AAD}" presName="dstNode" presStyleLbl="node1" presStyleIdx="0" presStyleCnt="7"/>
      <dgm:spPr/>
    </dgm:pt>
    <dgm:pt modelId="{B42BED02-EDA3-4768-A724-3743DED839BC}" type="pres">
      <dgm:prSet presAssocID="{3379784E-8C97-452C-B35B-F9AA8976A5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BE497-B268-45CB-B9EC-61C57C5A4F23}" type="pres">
      <dgm:prSet presAssocID="{3379784E-8C97-452C-B35B-F9AA8976A57A}" presName="accent_1" presStyleCnt="0"/>
      <dgm:spPr/>
    </dgm:pt>
    <dgm:pt modelId="{EC848C40-CCED-44EA-A75B-47BA56E90193}" type="pres">
      <dgm:prSet presAssocID="{3379784E-8C97-452C-B35B-F9AA8976A57A}" presName="accentRepeatNode" presStyleLbl="solidFgAcc1" presStyleIdx="0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B9C5B830-C622-4342-B824-377E75934B7B}" type="pres">
      <dgm:prSet presAssocID="{D8DE2119-A3E3-4781-AD00-BE9BD7C733B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398-82CB-47F5-8FD8-9F5D0525105A}" type="pres">
      <dgm:prSet presAssocID="{D8DE2119-A3E3-4781-AD00-BE9BD7C733B7}" presName="accent_2" presStyleCnt="0"/>
      <dgm:spPr/>
    </dgm:pt>
    <dgm:pt modelId="{D6162928-09BD-412F-8E15-627139129080}" type="pres">
      <dgm:prSet presAssocID="{D8DE2119-A3E3-4781-AD00-BE9BD7C733B7}" presName="accentRepeatNode" presStyleLbl="solidFgAcc1" presStyleIdx="1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DE87408-9C72-4897-B621-D69E45ADA14E}" type="pres">
      <dgm:prSet presAssocID="{4C1830DF-911B-431D-B3DA-AD03C402A28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6783B-7D9C-4B4C-843B-F3F8DFA01611}" type="pres">
      <dgm:prSet presAssocID="{4C1830DF-911B-431D-B3DA-AD03C402A28D}" presName="accent_3" presStyleCnt="0"/>
      <dgm:spPr/>
    </dgm:pt>
    <dgm:pt modelId="{AFB864DB-33DD-4ECB-A6D0-4D12A4B4FB9A}" type="pres">
      <dgm:prSet presAssocID="{4C1830DF-911B-431D-B3DA-AD03C402A28D}" presName="accentRepeatNode" presStyleLbl="solidFgAcc1" presStyleIdx="2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F4086C1-4C41-4226-BD44-0F23D890215C}" type="pres">
      <dgm:prSet presAssocID="{F807CC32-A859-400D-8911-C6155285FA5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D5A0-9B13-4611-9089-28C1EF0BAF9B}" type="pres">
      <dgm:prSet presAssocID="{F807CC32-A859-400D-8911-C6155285FA5D}" presName="accent_4" presStyleCnt="0"/>
      <dgm:spPr/>
    </dgm:pt>
    <dgm:pt modelId="{2C64FCFB-B4AE-420F-8360-0C85FFCE3741}" type="pres">
      <dgm:prSet presAssocID="{F807CC32-A859-400D-8911-C6155285FA5D}" presName="accentRepeatNode" presStyleLbl="solidFgAcc1" presStyleIdx="3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57983B61-5FC5-45C1-943B-9B71844CC0A4}" type="pres">
      <dgm:prSet presAssocID="{52F88587-ABC0-4E4B-A5FC-9E96AED7BACD}" presName="text_5" presStyleLbl="node1" presStyleIdx="4" presStyleCnt="7" custScaleY="1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ED743-91CC-40D1-8696-EAFF85966066}" type="pres">
      <dgm:prSet presAssocID="{52F88587-ABC0-4E4B-A5FC-9E96AED7BACD}" presName="accent_5" presStyleCnt="0"/>
      <dgm:spPr/>
    </dgm:pt>
    <dgm:pt modelId="{A9C1C454-8472-481E-A7DC-089ADD20BECB}" type="pres">
      <dgm:prSet presAssocID="{52F88587-ABC0-4E4B-A5FC-9E96AED7BACD}" presName="accentRepeatNode" presStyleLbl="solidFgAcc1" presStyleIdx="4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94DCC389-4C7C-4117-A7E8-901F3D459723}" type="pres">
      <dgm:prSet presAssocID="{944C5D6D-5EB2-4A78-B517-D1631C7FA0F3}" presName="text_6" presStyleLbl="node1" presStyleIdx="5" presStyleCnt="7" custScaleY="13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DDB0-1D1B-48F9-A873-CC0E50599CB7}" type="pres">
      <dgm:prSet presAssocID="{944C5D6D-5EB2-4A78-B517-D1631C7FA0F3}" presName="accent_6" presStyleCnt="0"/>
      <dgm:spPr/>
    </dgm:pt>
    <dgm:pt modelId="{997280DC-AC86-4800-924C-634D2BBE37EF}" type="pres">
      <dgm:prSet presAssocID="{944C5D6D-5EB2-4A78-B517-D1631C7FA0F3}" presName="accentRepeatNode" presStyleLbl="solidFgAcc1" presStyleIdx="5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6174526-6B8E-4EF9-B5B1-4664046D0A02}" type="pres">
      <dgm:prSet presAssocID="{935DCDCB-D683-43F3-AE14-8E07AC283D19}" presName="text_7" presStyleLbl="node1" presStyleIdx="6" presStyleCnt="7" custLinFactNeighborY="1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4793-5FD0-4C70-ABCB-E5F0984153D7}" type="pres">
      <dgm:prSet presAssocID="{935DCDCB-D683-43F3-AE14-8E07AC283D19}" presName="accent_7" presStyleCnt="0"/>
      <dgm:spPr/>
    </dgm:pt>
    <dgm:pt modelId="{2E674B86-A1AC-496A-8E3A-08B26DE53605}" type="pres">
      <dgm:prSet presAssocID="{935DCDCB-D683-43F3-AE14-8E07AC283D19}" presName="accentRepeatNode" presStyleLbl="solidFgAcc1" presStyleIdx="6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549DEDE-313C-4D2C-8141-AB0FE5412142}" srcId="{AAE4D349-972D-48DD-87CE-800601116AAD}" destId="{935DCDCB-D683-43F3-AE14-8E07AC283D19}" srcOrd="6" destOrd="0" parTransId="{52DF6081-351C-4CC5-B303-62225ADA431E}" sibTransId="{739AD047-6E9C-4A15-8DE5-063D31C2505F}"/>
    <dgm:cxn modelId="{F08E755C-55D3-40A2-8AF4-7DA0E0B23963}" srcId="{AAE4D349-972D-48DD-87CE-800601116AAD}" destId="{F807CC32-A859-400D-8911-C6155285FA5D}" srcOrd="3" destOrd="0" parTransId="{E655CBE6-9392-4ABE-AEE5-72192F6531FC}" sibTransId="{FEDBA7E7-F03D-429A-BF39-0EA9A0A2A04E}"/>
    <dgm:cxn modelId="{AC59EC49-8F47-4B71-9EA6-73A38DCBD2D5}" type="presOf" srcId="{944C5D6D-5EB2-4A78-B517-D1631C7FA0F3}" destId="{94DCC389-4C7C-4117-A7E8-901F3D459723}" srcOrd="0" destOrd="0" presId="urn:microsoft.com/office/officeart/2008/layout/VerticalCurvedList"/>
    <dgm:cxn modelId="{6D97C75D-48AC-4AC5-92CB-0F4C58145902}" srcId="{AAE4D349-972D-48DD-87CE-800601116AAD}" destId="{944C5D6D-5EB2-4A78-B517-D1631C7FA0F3}" srcOrd="5" destOrd="0" parTransId="{B4F8E4F2-3359-4B47-97F1-CC65F2DB6111}" sibTransId="{F6C8972B-7642-4DBC-A17B-830488A3C31F}"/>
    <dgm:cxn modelId="{D8CA8C6C-3400-48B4-8771-64DC7263792F}" srcId="{AAE4D349-972D-48DD-87CE-800601116AAD}" destId="{4C1830DF-911B-431D-B3DA-AD03C402A28D}" srcOrd="2" destOrd="0" parTransId="{C0F7C112-3BB0-4FC5-A50E-EB1A87EDB0FE}" sibTransId="{85B7BC17-CF73-4CF4-BAA5-8C936AC191DB}"/>
    <dgm:cxn modelId="{32A677F8-8CD8-49B1-ACC6-DC1D65315355}" type="presOf" srcId="{92287157-1F85-4084-A711-881C69C6E3EA}" destId="{6431F3B2-57CC-4ADF-B9B8-F518077F894F}" srcOrd="0" destOrd="0" presId="urn:microsoft.com/office/officeart/2008/layout/VerticalCurvedList"/>
    <dgm:cxn modelId="{390F2A7F-8289-49B2-AEF7-6C2E91D64768}" type="presOf" srcId="{AAE4D349-972D-48DD-87CE-800601116AAD}" destId="{B1D94514-E415-4320-974B-92F33275F7D8}" srcOrd="0" destOrd="0" presId="urn:microsoft.com/office/officeart/2008/layout/VerticalCurvedList"/>
    <dgm:cxn modelId="{EBDD3FD4-EA66-4BE4-A539-CB0BA60027EB}" srcId="{AAE4D349-972D-48DD-87CE-800601116AAD}" destId="{3379784E-8C97-452C-B35B-F9AA8976A57A}" srcOrd="0" destOrd="0" parTransId="{3C617C0F-F1D5-424A-8E32-8B5C67C8C2D9}" sibTransId="{92287157-1F85-4084-A711-881C69C6E3EA}"/>
    <dgm:cxn modelId="{74114FE0-B295-4406-A763-0F65E757FED0}" type="presOf" srcId="{3379784E-8C97-452C-B35B-F9AA8976A57A}" destId="{B42BED02-EDA3-4768-A724-3743DED839BC}" srcOrd="0" destOrd="0" presId="urn:microsoft.com/office/officeart/2008/layout/VerticalCurvedList"/>
    <dgm:cxn modelId="{9C29AF63-4880-4C6B-BB79-D688C5B55110}" type="presOf" srcId="{935DCDCB-D683-43F3-AE14-8E07AC283D19}" destId="{66174526-6B8E-4EF9-B5B1-4664046D0A02}" srcOrd="0" destOrd="0" presId="urn:microsoft.com/office/officeart/2008/layout/VerticalCurvedList"/>
    <dgm:cxn modelId="{22D241FE-D05D-44EE-967D-7FE2D866C184}" srcId="{AAE4D349-972D-48DD-87CE-800601116AAD}" destId="{52F88587-ABC0-4E4B-A5FC-9E96AED7BACD}" srcOrd="4" destOrd="0" parTransId="{F933874B-FEBF-4ABD-953C-D2E343E2AB67}" sibTransId="{234C199C-7CAC-4870-B4FC-AF547BB6CDDD}"/>
    <dgm:cxn modelId="{0B3BF698-5656-4DDD-A7E0-562820E45A41}" type="presOf" srcId="{4C1830DF-911B-431D-B3DA-AD03C402A28D}" destId="{6DE87408-9C72-4897-B621-D69E45ADA14E}" srcOrd="0" destOrd="0" presId="urn:microsoft.com/office/officeart/2008/layout/VerticalCurvedList"/>
    <dgm:cxn modelId="{40F18E56-C2D2-41E7-B8FB-97ECACAF8BC7}" type="presOf" srcId="{D8DE2119-A3E3-4781-AD00-BE9BD7C733B7}" destId="{B9C5B830-C622-4342-B824-377E75934B7B}" srcOrd="0" destOrd="0" presId="urn:microsoft.com/office/officeart/2008/layout/VerticalCurvedList"/>
    <dgm:cxn modelId="{3AD1F9BF-E051-42D8-99A5-B8D50639B160}" type="presOf" srcId="{F807CC32-A859-400D-8911-C6155285FA5D}" destId="{6F4086C1-4C41-4226-BD44-0F23D890215C}" srcOrd="0" destOrd="0" presId="urn:microsoft.com/office/officeart/2008/layout/VerticalCurvedList"/>
    <dgm:cxn modelId="{2E31FB05-91A0-4B9B-9BF9-D89BB7A08F72}" srcId="{AAE4D349-972D-48DD-87CE-800601116AAD}" destId="{D8DE2119-A3E3-4781-AD00-BE9BD7C733B7}" srcOrd="1" destOrd="0" parTransId="{99E9A981-72A9-4685-887F-F4EDECCF430D}" sibTransId="{80771C8D-BBFC-4940-89B1-E57734135256}"/>
    <dgm:cxn modelId="{5D0B4A71-C8D7-4B24-8403-83333B3B8F6C}" type="presOf" srcId="{52F88587-ABC0-4E4B-A5FC-9E96AED7BACD}" destId="{57983B61-5FC5-45C1-943B-9B71844CC0A4}" srcOrd="0" destOrd="0" presId="urn:microsoft.com/office/officeart/2008/layout/VerticalCurvedList"/>
    <dgm:cxn modelId="{BBC63141-0A16-4FBD-B087-287401F90BEC}" type="presParOf" srcId="{B1D94514-E415-4320-974B-92F33275F7D8}" destId="{F96CCDA9-E75C-4C24-AC45-5DF3A673E181}" srcOrd="0" destOrd="0" presId="urn:microsoft.com/office/officeart/2008/layout/VerticalCurvedList"/>
    <dgm:cxn modelId="{E6AE5C61-B94D-4A52-801D-A76BCDB9DB99}" type="presParOf" srcId="{F96CCDA9-E75C-4C24-AC45-5DF3A673E181}" destId="{EE12027A-BA52-401B-93DF-83BA2A3EC66F}" srcOrd="0" destOrd="0" presId="urn:microsoft.com/office/officeart/2008/layout/VerticalCurvedList"/>
    <dgm:cxn modelId="{61B25D7D-F4AB-44CC-8054-10A9B01C8DB0}" type="presParOf" srcId="{EE12027A-BA52-401B-93DF-83BA2A3EC66F}" destId="{D915158A-2877-48DE-AC32-E3074C9B4A86}" srcOrd="0" destOrd="0" presId="urn:microsoft.com/office/officeart/2008/layout/VerticalCurvedList"/>
    <dgm:cxn modelId="{AD12A97B-1778-4D31-84A2-7609CCD060E2}" type="presParOf" srcId="{EE12027A-BA52-401B-93DF-83BA2A3EC66F}" destId="{6431F3B2-57CC-4ADF-B9B8-F518077F894F}" srcOrd="1" destOrd="0" presId="urn:microsoft.com/office/officeart/2008/layout/VerticalCurvedList"/>
    <dgm:cxn modelId="{504E3B0A-75E1-4909-BA5E-66A5231B224B}" type="presParOf" srcId="{EE12027A-BA52-401B-93DF-83BA2A3EC66F}" destId="{5B5CA652-0862-4C23-B121-1ABA4C8EA8F7}" srcOrd="2" destOrd="0" presId="urn:microsoft.com/office/officeart/2008/layout/VerticalCurvedList"/>
    <dgm:cxn modelId="{9949E924-27BB-465C-A017-B595437C5744}" type="presParOf" srcId="{EE12027A-BA52-401B-93DF-83BA2A3EC66F}" destId="{20862D57-D13D-475B-8970-A34B0EC85382}" srcOrd="3" destOrd="0" presId="urn:microsoft.com/office/officeart/2008/layout/VerticalCurvedList"/>
    <dgm:cxn modelId="{AF6B47E1-6044-4E48-A5E5-8BE352DAB7BD}" type="presParOf" srcId="{F96CCDA9-E75C-4C24-AC45-5DF3A673E181}" destId="{B42BED02-EDA3-4768-A724-3743DED839BC}" srcOrd="1" destOrd="0" presId="urn:microsoft.com/office/officeart/2008/layout/VerticalCurvedList"/>
    <dgm:cxn modelId="{D78F6B0B-DCD0-4C5D-A49B-D25C633028BC}" type="presParOf" srcId="{F96CCDA9-E75C-4C24-AC45-5DF3A673E181}" destId="{38ABE497-B268-45CB-B9EC-61C57C5A4F23}" srcOrd="2" destOrd="0" presId="urn:microsoft.com/office/officeart/2008/layout/VerticalCurvedList"/>
    <dgm:cxn modelId="{BF919972-8AC0-4DCC-82CD-BE4882B0425A}" type="presParOf" srcId="{38ABE497-B268-45CB-B9EC-61C57C5A4F23}" destId="{EC848C40-CCED-44EA-A75B-47BA56E90193}" srcOrd="0" destOrd="0" presId="urn:microsoft.com/office/officeart/2008/layout/VerticalCurvedList"/>
    <dgm:cxn modelId="{BBF8EA27-C94E-4DF1-A52E-214872A51A58}" type="presParOf" srcId="{F96CCDA9-E75C-4C24-AC45-5DF3A673E181}" destId="{B9C5B830-C622-4342-B824-377E75934B7B}" srcOrd="3" destOrd="0" presId="urn:microsoft.com/office/officeart/2008/layout/VerticalCurvedList"/>
    <dgm:cxn modelId="{7D725BFF-CB2A-4CD3-BC83-BAF36F3102F9}" type="presParOf" srcId="{F96CCDA9-E75C-4C24-AC45-5DF3A673E181}" destId="{56FB0398-82CB-47F5-8FD8-9F5D0525105A}" srcOrd="4" destOrd="0" presId="urn:microsoft.com/office/officeart/2008/layout/VerticalCurvedList"/>
    <dgm:cxn modelId="{EBADC75A-28C6-4045-9E22-90C066D5024A}" type="presParOf" srcId="{56FB0398-82CB-47F5-8FD8-9F5D0525105A}" destId="{D6162928-09BD-412F-8E15-627139129080}" srcOrd="0" destOrd="0" presId="urn:microsoft.com/office/officeart/2008/layout/VerticalCurvedList"/>
    <dgm:cxn modelId="{F2B3C4B3-A764-4722-B579-17D94E2780A6}" type="presParOf" srcId="{F96CCDA9-E75C-4C24-AC45-5DF3A673E181}" destId="{6DE87408-9C72-4897-B621-D69E45ADA14E}" srcOrd="5" destOrd="0" presId="urn:microsoft.com/office/officeart/2008/layout/VerticalCurvedList"/>
    <dgm:cxn modelId="{3D9F57ED-044C-4992-B73B-1FE2C89C8F70}" type="presParOf" srcId="{F96CCDA9-E75C-4C24-AC45-5DF3A673E181}" destId="{BA56783B-7D9C-4B4C-843B-F3F8DFA01611}" srcOrd="6" destOrd="0" presId="urn:microsoft.com/office/officeart/2008/layout/VerticalCurvedList"/>
    <dgm:cxn modelId="{C86CB38D-4DDF-4A19-B7AA-CBE661B8C08B}" type="presParOf" srcId="{BA56783B-7D9C-4B4C-843B-F3F8DFA01611}" destId="{AFB864DB-33DD-4ECB-A6D0-4D12A4B4FB9A}" srcOrd="0" destOrd="0" presId="urn:microsoft.com/office/officeart/2008/layout/VerticalCurvedList"/>
    <dgm:cxn modelId="{CAFECADF-0420-4017-B33F-1932E8077269}" type="presParOf" srcId="{F96CCDA9-E75C-4C24-AC45-5DF3A673E181}" destId="{6F4086C1-4C41-4226-BD44-0F23D890215C}" srcOrd="7" destOrd="0" presId="urn:microsoft.com/office/officeart/2008/layout/VerticalCurvedList"/>
    <dgm:cxn modelId="{558E9791-4D88-47B7-AAE1-B604043EE2A2}" type="presParOf" srcId="{F96CCDA9-E75C-4C24-AC45-5DF3A673E181}" destId="{A739D5A0-9B13-4611-9089-28C1EF0BAF9B}" srcOrd="8" destOrd="0" presId="urn:microsoft.com/office/officeart/2008/layout/VerticalCurvedList"/>
    <dgm:cxn modelId="{845C1162-18E5-44F4-A324-3D4DE9D3068E}" type="presParOf" srcId="{A739D5A0-9B13-4611-9089-28C1EF0BAF9B}" destId="{2C64FCFB-B4AE-420F-8360-0C85FFCE3741}" srcOrd="0" destOrd="0" presId="urn:microsoft.com/office/officeart/2008/layout/VerticalCurvedList"/>
    <dgm:cxn modelId="{BC9DD974-3422-4DBA-BAE6-76073474BD76}" type="presParOf" srcId="{F96CCDA9-E75C-4C24-AC45-5DF3A673E181}" destId="{57983B61-5FC5-45C1-943B-9B71844CC0A4}" srcOrd="9" destOrd="0" presId="urn:microsoft.com/office/officeart/2008/layout/VerticalCurvedList"/>
    <dgm:cxn modelId="{FF147EA5-29A4-49E4-9439-E292EF7A5FBE}" type="presParOf" srcId="{F96CCDA9-E75C-4C24-AC45-5DF3A673E181}" destId="{4BCED743-91CC-40D1-8696-EAFF85966066}" srcOrd="10" destOrd="0" presId="urn:microsoft.com/office/officeart/2008/layout/VerticalCurvedList"/>
    <dgm:cxn modelId="{81C98DD5-B925-4116-974A-A7AC3B26813D}" type="presParOf" srcId="{4BCED743-91CC-40D1-8696-EAFF85966066}" destId="{A9C1C454-8472-481E-A7DC-089ADD20BECB}" srcOrd="0" destOrd="0" presId="urn:microsoft.com/office/officeart/2008/layout/VerticalCurvedList"/>
    <dgm:cxn modelId="{24A3EF03-8E96-4791-857D-55088C8BB655}" type="presParOf" srcId="{F96CCDA9-E75C-4C24-AC45-5DF3A673E181}" destId="{94DCC389-4C7C-4117-A7E8-901F3D459723}" srcOrd="11" destOrd="0" presId="urn:microsoft.com/office/officeart/2008/layout/VerticalCurvedList"/>
    <dgm:cxn modelId="{DAB27F83-7FAB-4FE3-B26B-2261B5D40156}" type="presParOf" srcId="{F96CCDA9-E75C-4C24-AC45-5DF3A673E181}" destId="{BD07DDB0-1D1B-48F9-A873-CC0E50599CB7}" srcOrd="12" destOrd="0" presId="urn:microsoft.com/office/officeart/2008/layout/VerticalCurvedList"/>
    <dgm:cxn modelId="{E0718C63-E809-4690-B058-56FFBEE6FB90}" type="presParOf" srcId="{BD07DDB0-1D1B-48F9-A873-CC0E50599CB7}" destId="{997280DC-AC86-4800-924C-634D2BBE37EF}" srcOrd="0" destOrd="0" presId="urn:microsoft.com/office/officeart/2008/layout/VerticalCurvedList"/>
    <dgm:cxn modelId="{2571B6B4-C849-4C82-AE40-CA09C77EB2EF}" type="presParOf" srcId="{F96CCDA9-E75C-4C24-AC45-5DF3A673E181}" destId="{66174526-6B8E-4EF9-B5B1-4664046D0A02}" srcOrd="13" destOrd="0" presId="urn:microsoft.com/office/officeart/2008/layout/VerticalCurvedList"/>
    <dgm:cxn modelId="{CED52BF3-0734-4FA5-9EDB-31931C7AC605}" type="presParOf" srcId="{F96CCDA9-E75C-4C24-AC45-5DF3A673E181}" destId="{57214793-5FD0-4C70-ABCB-E5F0984153D7}" srcOrd="14" destOrd="0" presId="urn:microsoft.com/office/officeart/2008/layout/VerticalCurvedList"/>
    <dgm:cxn modelId="{A29EE93D-5979-4496-8705-0BD61E615E4E}" type="presParOf" srcId="{57214793-5FD0-4C70-ABCB-E5F0984153D7}" destId="{2E674B86-A1AC-496A-8E3A-08B26DE5360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BD9CA-8CA2-4BB4-BE4C-645018A8124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59892-C9D9-4828-A022-129335266852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НСИ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DA39D726-DD3C-4D36-8749-D2953BEF69B6}" type="parTrans" cxnId="{194EC973-6E2D-41E4-8C2D-1A9592A493CD}">
      <dgm:prSet/>
      <dgm:spPr/>
      <dgm:t>
        <a:bodyPr/>
        <a:lstStyle/>
        <a:p>
          <a:endParaRPr lang="ru-RU" sz="1000"/>
        </a:p>
      </dgm:t>
    </dgm:pt>
    <dgm:pt modelId="{2694B13B-CC3A-4F30-BD6F-94460E419A05}" type="sibTrans" cxnId="{194EC973-6E2D-41E4-8C2D-1A9592A493CD}">
      <dgm:prSet/>
      <dgm:spPr/>
      <dgm:t>
        <a:bodyPr/>
        <a:lstStyle/>
        <a:p>
          <a:endParaRPr lang="ru-RU" sz="1000"/>
        </a:p>
      </dgm:t>
    </dgm:pt>
    <dgm:pt modelId="{F0F0346E-6374-46AC-8536-DBCD083DB4A5}">
      <dgm:prSet phldrT="[Текст]"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ПУЗ ЭБ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56038E84-27CB-400D-9DCA-5456B3330F77}" type="parTrans" cxnId="{7A541999-6B7F-4698-8D35-621EBD0423D2}">
      <dgm:prSet custT="1"/>
      <dgm:spPr/>
      <dgm:t>
        <a:bodyPr/>
        <a:lstStyle/>
        <a:p>
          <a:endParaRPr lang="ru-RU" sz="1000"/>
        </a:p>
      </dgm:t>
    </dgm:pt>
    <dgm:pt modelId="{7A9F2633-33C9-4B30-AC9D-A539C2624CB6}" type="sibTrans" cxnId="{7A541999-6B7F-4698-8D35-621EBD0423D2}">
      <dgm:prSet/>
      <dgm:spPr/>
      <dgm:t>
        <a:bodyPr/>
        <a:lstStyle/>
        <a:p>
          <a:endParaRPr lang="ru-RU" sz="1000"/>
        </a:p>
      </dgm:t>
    </dgm:pt>
    <dgm:pt modelId="{B5A98184-9FFA-4745-A2A7-0CB22B960EAE}">
      <dgm:prSet phldrT="[Текст]"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ПУР ЭБ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32499DE0-F8AA-4CD4-B4F6-560E3AA9F2AC}" type="parTrans" cxnId="{F5A85550-44A0-4D66-9E7B-E632B0E0044D}">
      <dgm:prSet custT="1"/>
      <dgm:spPr/>
      <dgm:t>
        <a:bodyPr/>
        <a:lstStyle/>
        <a:p>
          <a:endParaRPr lang="ru-RU" sz="1000"/>
        </a:p>
      </dgm:t>
    </dgm:pt>
    <dgm:pt modelId="{49770CA6-A625-4E22-9B98-8AB8261C763B}" type="sibTrans" cxnId="{F5A85550-44A0-4D66-9E7B-E632B0E0044D}">
      <dgm:prSet/>
      <dgm:spPr/>
      <dgm:t>
        <a:bodyPr/>
        <a:lstStyle/>
        <a:p>
          <a:endParaRPr lang="ru-RU" sz="1000"/>
        </a:p>
      </dgm:t>
    </dgm:pt>
    <dgm:pt modelId="{4B8EF090-3523-4482-A26F-8042A6D0B78D}">
      <dgm:prSet phldrT="[Текст]"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БВПГУ ЭБ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B8F4FC9A-0E63-4C74-85B1-D6F7F92E0D66}" type="parTrans" cxnId="{B4BC2AEC-2AAD-4015-844B-246C1958910B}">
      <dgm:prSet custT="1"/>
      <dgm:spPr/>
      <dgm:t>
        <a:bodyPr/>
        <a:lstStyle/>
        <a:p>
          <a:endParaRPr lang="ru-RU" sz="1000"/>
        </a:p>
      </dgm:t>
    </dgm:pt>
    <dgm:pt modelId="{E86B7BE0-D46E-4CC2-9CF2-6E628A92797F}" type="sibTrans" cxnId="{B4BC2AEC-2AAD-4015-844B-246C1958910B}">
      <dgm:prSet/>
      <dgm:spPr/>
      <dgm:t>
        <a:bodyPr/>
        <a:lstStyle/>
        <a:p>
          <a:endParaRPr lang="ru-RU" sz="1000"/>
        </a:p>
      </dgm:t>
    </dgm:pt>
    <dgm:pt modelId="{94BE3868-1153-4DCF-834B-4299CB3D0DB1}">
      <dgm:prSet phldrT="[Текст]"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err="1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ПУиО</a:t>
          </a:r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 ЭБ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7735DB4F-9465-4E0A-98D7-A5B0C027BF4D}" type="parTrans" cxnId="{9F7461CC-9653-4023-9C1F-68E5A2969315}">
      <dgm:prSet custT="1"/>
      <dgm:spPr/>
      <dgm:t>
        <a:bodyPr/>
        <a:lstStyle/>
        <a:p>
          <a:endParaRPr lang="ru-RU" sz="1000"/>
        </a:p>
      </dgm:t>
    </dgm:pt>
    <dgm:pt modelId="{99B36825-A12A-43F8-9A27-FA29AF622EFA}" type="sibTrans" cxnId="{9F7461CC-9653-4023-9C1F-68E5A2969315}">
      <dgm:prSet/>
      <dgm:spPr/>
      <dgm:t>
        <a:bodyPr/>
        <a:lstStyle/>
        <a:p>
          <a:endParaRPr lang="ru-RU" sz="1000"/>
        </a:p>
      </dgm:t>
    </dgm:pt>
    <dgm:pt modelId="{8EB7C209-F750-438D-91B1-1F273A891584}">
      <dgm:prSet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ЕПБС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F8AB5117-F810-4D49-A396-28F601A389C1}" type="parTrans" cxnId="{40E4A213-A472-46F2-88AF-26AFA1873E1B}">
      <dgm:prSet custT="1"/>
      <dgm:spPr/>
      <dgm:t>
        <a:bodyPr/>
        <a:lstStyle/>
        <a:p>
          <a:endParaRPr lang="ru-RU" sz="1000"/>
        </a:p>
      </dgm:t>
    </dgm:pt>
    <dgm:pt modelId="{CAB1F84A-4855-48E6-AF7B-A81FA60407A9}" type="sibTrans" cxnId="{40E4A213-A472-46F2-88AF-26AFA1873E1B}">
      <dgm:prSet/>
      <dgm:spPr/>
      <dgm:t>
        <a:bodyPr/>
        <a:lstStyle/>
        <a:p>
          <a:endParaRPr lang="ru-RU" sz="1000"/>
        </a:p>
      </dgm:t>
    </dgm:pt>
    <dgm:pt modelId="{27D80530-9BDA-431C-BEC3-D0C911CD9A27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АСФК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905BDA45-CF0F-4B50-B058-B161443D70F8}" type="parTrans" cxnId="{3F93EB91-AE9F-486A-8B90-87F19483E242}">
      <dgm:prSet custT="1"/>
      <dgm:spPr/>
      <dgm:t>
        <a:bodyPr/>
        <a:lstStyle/>
        <a:p>
          <a:endParaRPr lang="ru-RU" sz="1000"/>
        </a:p>
      </dgm:t>
    </dgm:pt>
    <dgm:pt modelId="{0BD43BCE-F917-4A55-8E2F-D050013ACA34}" type="sibTrans" cxnId="{3F93EB91-AE9F-486A-8B90-87F19483E242}">
      <dgm:prSet/>
      <dgm:spPr/>
      <dgm:t>
        <a:bodyPr/>
        <a:lstStyle/>
        <a:p>
          <a:endParaRPr lang="ru-RU" sz="1000"/>
        </a:p>
      </dgm:t>
    </dgm:pt>
    <dgm:pt modelId="{00D3B33A-6DD1-486F-84FA-6A824DFA2C49}">
      <dgm:prSet phldrT="[Текст]" custT="1"/>
      <dgm:spPr>
        <a:solidFill>
          <a:srgbClr val="CC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err="1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Бюдж</a:t>
          </a:r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 план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96173D27-5DCB-4401-8808-55285D5CD253}" type="parTrans" cxnId="{3E7E76C1-3B04-4071-8138-8B944366A568}">
      <dgm:prSet/>
      <dgm:spPr/>
      <dgm:t>
        <a:bodyPr/>
        <a:lstStyle/>
        <a:p>
          <a:endParaRPr lang="ru-RU"/>
        </a:p>
      </dgm:t>
    </dgm:pt>
    <dgm:pt modelId="{9F5470AC-1ED9-4461-B245-3ADA10ED1995}" type="sibTrans" cxnId="{3E7E76C1-3B04-4071-8138-8B944366A568}">
      <dgm:prSet/>
      <dgm:spPr/>
      <dgm:t>
        <a:bodyPr/>
        <a:lstStyle/>
        <a:p>
          <a:endParaRPr lang="ru-RU"/>
        </a:p>
      </dgm:t>
    </dgm:pt>
    <dgm:pt modelId="{9E0DFF36-B035-4A8C-8F08-54DB19270C88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ГМУ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38290126-6617-4FAD-8150-4BCDAA0C1CC1}" type="parTrans" cxnId="{B0280C51-28E2-4EA2-9147-8FE02B282731}">
      <dgm:prSet/>
      <dgm:spPr/>
      <dgm:t>
        <a:bodyPr/>
        <a:lstStyle/>
        <a:p>
          <a:endParaRPr lang="ru-RU"/>
        </a:p>
      </dgm:t>
    </dgm:pt>
    <dgm:pt modelId="{FF78B495-8375-459F-80BD-7EBAB8FACBAC}" type="sibTrans" cxnId="{B0280C51-28E2-4EA2-9147-8FE02B282731}">
      <dgm:prSet/>
      <dgm:spPr/>
      <dgm:t>
        <a:bodyPr/>
        <a:lstStyle/>
        <a:p>
          <a:endParaRPr lang="ru-RU"/>
        </a:p>
      </dgm:t>
    </dgm:pt>
    <dgm:pt modelId="{842A41FB-4015-4706-92F7-8343A1A6FB6A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kern="1200" dirty="0" smtClean="0">
              <a:solidFill>
                <a:srgbClr val="00B050"/>
              </a:solidFill>
              <a:latin typeface="Book Antiqua" panose="02040602050305030304" pitchFamily="18" charset="0"/>
              <a:ea typeface="+mn-ea"/>
              <a:cs typeface="Arial" charset="0"/>
            </a:rPr>
            <a:t>ЕИС</a:t>
          </a:r>
          <a:endParaRPr lang="ru-RU" sz="1000" b="1" kern="1200" dirty="0">
            <a:solidFill>
              <a:srgbClr val="00B050"/>
            </a:solidFill>
            <a:latin typeface="Book Antiqua" panose="02040602050305030304" pitchFamily="18" charset="0"/>
            <a:ea typeface="+mn-ea"/>
            <a:cs typeface="Arial" charset="0"/>
          </a:endParaRPr>
        </a:p>
      </dgm:t>
    </dgm:pt>
    <dgm:pt modelId="{B8FDC06D-6AA7-4D92-B5D4-F27265ECE549}" type="parTrans" cxnId="{442D16E8-5375-4808-943F-ABF0017CE9FB}">
      <dgm:prSet/>
      <dgm:spPr/>
      <dgm:t>
        <a:bodyPr/>
        <a:lstStyle/>
        <a:p>
          <a:endParaRPr lang="ru-RU"/>
        </a:p>
      </dgm:t>
    </dgm:pt>
    <dgm:pt modelId="{C6BAA481-3518-4A4E-BE0E-A3F4039AFD84}" type="sibTrans" cxnId="{442D16E8-5375-4808-943F-ABF0017CE9FB}">
      <dgm:prSet/>
      <dgm:spPr/>
      <dgm:t>
        <a:bodyPr/>
        <a:lstStyle/>
        <a:p>
          <a:endParaRPr lang="ru-RU"/>
        </a:p>
      </dgm:t>
    </dgm:pt>
    <dgm:pt modelId="{AD81BEE4-6C09-4AB4-94E4-6CF8681D9B9E}" type="pres">
      <dgm:prSet presAssocID="{67EBD9CA-8CA2-4BB4-BE4C-645018A812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C524B-C2BC-413F-A19C-E223F1732779}" type="pres">
      <dgm:prSet presAssocID="{FD159892-C9D9-4828-A022-129335266852}" presName="centerShape" presStyleLbl="node0" presStyleIdx="0" presStyleCnt="1" custScaleX="116164" custScaleY="116888" custLinFactNeighborX="0" custLinFactNeighborY="-1370"/>
      <dgm:spPr/>
      <dgm:t>
        <a:bodyPr/>
        <a:lstStyle/>
        <a:p>
          <a:endParaRPr lang="ru-RU"/>
        </a:p>
      </dgm:t>
    </dgm:pt>
    <dgm:pt modelId="{76627734-EED0-4FE0-A8FE-6D2D58E244C8}" type="pres">
      <dgm:prSet presAssocID="{56038E84-27CB-400D-9DCA-5456B3330F77}" presName="Name9" presStyleLbl="parChTrans1D2" presStyleIdx="0" presStyleCnt="9"/>
      <dgm:spPr/>
      <dgm:t>
        <a:bodyPr/>
        <a:lstStyle/>
        <a:p>
          <a:endParaRPr lang="ru-RU"/>
        </a:p>
      </dgm:t>
    </dgm:pt>
    <dgm:pt modelId="{FCADA423-79F4-43C9-A72F-158A422B90E6}" type="pres">
      <dgm:prSet presAssocID="{56038E84-27CB-400D-9DCA-5456B3330F77}" presName="connTx" presStyleLbl="parChTrans1D2" presStyleIdx="0" presStyleCnt="9"/>
      <dgm:spPr/>
      <dgm:t>
        <a:bodyPr/>
        <a:lstStyle/>
        <a:p>
          <a:endParaRPr lang="ru-RU"/>
        </a:p>
      </dgm:t>
    </dgm:pt>
    <dgm:pt modelId="{3166E643-2303-43FC-BE79-A0C9B02DF7F5}" type="pres">
      <dgm:prSet presAssocID="{F0F0346E-6374-46AC-8536-DBCD083DB4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4062C-14C5-4547-9544-A72C3C9AE5A1}" type="pres">
      <dgm:prSet presAssocID="{32499DE0-F8AA-4CD4-B4F6-560E3AA9F2AC}" presName="Name9" presStyleLbl="parChTrans1D2" presStyleIdx="1" presStyleCnt="9"/>
      <dgm:spPr/>
      <dgm:t>
        <a:bodyPr/>
        <a:lstStyle/>
        <a:p>
          <a:endParaRPr lang="ru-RU"/>
        </a:p>
      </dgm:t>
    </dgm:pt>
    <dgm:pt modelId="{011EBF34-9BEE-496F-B621-ECFB407B1875}" type="pres">
      <dgm:prSet presAssocID="{32499DE0-F8AA-4CD4-B4F6-560E3AA9F2AC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491C8ED-EC69-42AD-AD52-1A93BAE26268}" type="pres">
      <dgm:prSet presAssocID="{B5A98184-9FFA-4745-A2A7-0CB22B960EA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22E5C-6058-4E6F-8A59-AFD4CE5602A5}" type="pres">
      <dgm:prSet presAssocID="{B8F4FC9A-0E63-4C74-85B1-D6F7F92E0D66}" presName="Name9" presStyleLbl="parChTrans1D2" presStyleIdx="2" presStyleCnt="9"/>
      <dgm:spPr/>
      <dgm:t>
        <a:bodyPr/>
        <a:lstStyle/>
        <a:p>
          <a:endParaRPr lang="ru-RU"/>
        </a:p>
      </dgm:t>
    </dgm:pt>
    <dgm:pt modelId="{0AD2CF45-E598-47E4-B0EF-AB00C529652A}" type="pres">
      <dgm:prSet presAssocID="{B8F4FC9A-0E63-4C74-85B1-D6F7F92E0D66}" presName="connTx" presStyleLbl="parChTrans1D2" presStyleIdx="2" presStyleCnt="9"/>
      <dgm:spPr/>
      <dgm:t>
        <a:bodyPr/>
        <a:lstStyle/>
        <a:p>
          <a:endParaRPr lang="ru-RU"/>
        </a:p>
      </dgm:t>
    </dgm:pt>
    <dgm:pt modelId="{B7063175-F85B-45A6-989A-36839900A971}" type="pres">
      <dgm:prSet presAssocID="{4B8EF090-3523-4482-A26F-8042A6D0B78D}" presName="node" presStyleLbl="node1" presStyleIdx="2" presStyleCnt="9" custScaleX="100984" custScaleY="10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A42F5-F5D4-4933-A6EC-3BCA11BFCDF6}" type="pres">
      <dgm:prSet presAssocID="{7735DB4F-9465-4E0A-98D7-A5B0C027BF4D}" presName="Name9" presStyleLbl="parChTrans1D2" presStyleIdx="3" presStyleCnt="9"/>
      <dgm:spPr/>
      <dgm:t>
        <a:bodyPr/>
        <a:lstStyle/>
        <a:p>
          <a:endParaRPr lang="ru-RU"/>
        </a:p>
      </dgm:t>
    </dgm:pt>
    <dgm:pt modelId="{3FE88A5B-EA3F-4874-A02A-D8EEC5DA2A00}" type="pres">
      <dgm:prSet presAssocID="{7735DB4F-9465-4E0A-98D7-A5B0C027BF4D}" presName="connTx" presStyleLbl="parChTrans1D2" presStyleIdx="3" presStyleCnt="9"/>
      <dgm:spPr/>
      <dgm:t>
        <a:bodyPr/>
        <a:lstStyle/>
        <a:p>
          <a:endParaRPr lang="ru-RU"/>
        </a:p>
      </dgm:t>
    </dgm:pt>
    <dgm:pt modelId="{23FDEC9F-59E3-440E-B709-A3854C2E5C27}" type="pres">
      <dgm:prSet presAssocID="{94BE3868-1153-4DCF-834B-4299CB3D0DB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F42D-4E41-4731-8820-EF3D6F05E05C}" type="pres">
      <dgm:prSet presAssocID="{96173D27-5DCB-4401-8808-55285D5CD253}" presName="Name9" presStyleLbl="parChTrans1D2" presStyleIdx="4" presStyleCnt="9"/>
      <dgm:spPr/>
      <dgm:t>
        <a:bodyPr/>
        <a:lstStyle/>
        <a:p>
          <a:endParaRPr lang="ru-RU"/>
        </a:p>
      </dgm:t>
    </dgm:pt>
    <dgm:pt modelId="{D947FDEB-D7F8-4F96-834F-3F4450A3CDB0}" type="pres">
      <dgm:prSet presAssocID="{96173D27-5DCB-4401-8808-55285D5CD253}" presName="connTx" presStyleLbl="parChTrans1D2" presStyleIdx="4" presStyleCnt="9"/>
      <dgm:spPr/>
      <dgm:t>
        <a:bodyPr/>
        <a:lstStyle/>
        <a:p>
          <a:endParaRPr lang="ru-RU"/>
        </a:p>
      </dgm:t>
    </dgm:pt>
    <dgm:pt modelId="{E7157DA1-FF5A-44F3-9032-06CA7DA6070A}" type="pres">
      <dgm:prSet presAssocID="{00D3B33A-6DD1-486F-84FA-6A824DFA2C4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E0A3-66B8-4E5F-83A9-39E109BC44E7}" type="pres">
      <dgm:prSet presAssocID="{F8AB5117-F810-4D49-A396-28F601A389C1}" presName="Name9" presStyleLbl="parChTrans1D2" presStyleIdx="5" presStyleCnt="9"/>
      <dgm:spPr/>
      <dgm:t>
        <a:bodyPr/>
        <a:lstStyle/>
        <a:p>
          <a:endParaRPr lang="ru-RU"/>
        </a:p>
      </dgm:t>
    </dgm:pt>
    <dgm:pt modelId="{224A33F9-86AC-4565-8913-6E3B99CC3E93}" type="pres">
      <dgm:prSet presAssocID="{F8AB5117-F810-4D49-A396-28F601A389C1}" presName="connTx" presStyleLbl="parChTrans1D2" presStyleIdx="5" presStyleCnt="9"/>
      <dgm:spPr/>
      <dgm:t>
        <a:bodyPr/>
        <a:lstStyle/>
        <a:p>
          <a:endParaRPr lang="ru-RU"/>
        </a:p>
      </dgm:t>
    </dgm:pt>
    <dgm:pt modelId="{253BC854-3917-4B21-BE2C-9853CC5301CE}" type="pres">
      <dgm:prSet presAssocID="{8EB7C209-F750-438D-91B1-1F273A891584}" presName="node" presStyleLbl="node1" presStyleIdx="5" presStyleCnt="9" custScaleX="116921" custScaleY="110600" custRadScaleRad="100620" custRadScaleInc="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DC7E1-0D52-473A-9ED2-861E47EAD3AE}" type="pres">
      <dgm:prSet presAssocID="{38290126-6617-4FAD-8150-4BCDAA0C1CC1}" presName="Name9" presStyleLbl="parChTrans1D2" presStyleIdx="6" presStyleCnt="9"/>
      <dgm:spPr/>
      <dgm:t>
        <a:bodyPr/>
        <a:lstStyle/>
        <a:p>
          <a:endParaRPr lang="ru-RU"/>
        </a:p>
      </dgm:t>
    </dgm:pt>
    <dgm:pt modelId="{E44D4A55-596E-4989-B097-2353B35EEF4C}" type="pres">
      <dgm:prSet presAssocID="{38290126-6617-4FAD-8150-4BCDAA0C1CC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73FF605C-C71B-4CF9-A7D9-A9F78EA94109}" type="pres">
      <dgm:prSet presAssocID="{9E0DFF36-B035-4A8C-8F08-54DB19270C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E38B-2A57-4A4F-85E4-9A66ACFD0382}" type="pres">
      <dgm:prSet presAssocID="{905BDA45-CF0F-4B50-B058-B161443D70F8}" presName="Name9" presStyleLbl="parChTrans1D2" presStyleIdx="7" presStyleCnt="9"/>
      <dgm:spPr/>
      <dgm:t>
        <a:bodyPr/>
        <a:lstStyle/>
        <a:p>
          <a:endParaRPr lang="ru-RU"/>
        </a:p>
      </dgm:t>
    </dgm:pt>
    <dgm:pt modelId="{8F7D06DF-FE67-40B9-93EF-D111FF798AAB}" type="pres">
      <dgm:prSet presAssocID="{905BDA45-CF0F-4B50-B058-B161443D70F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246C083B-4591-48C9-A806-4B03A8CD02E8}" type="pres">
      <dgm:prSet presAssocID="{27D80530-9BDA-431C-BEC3-D0C911CD9A27}" presName="node" presStyleLbl="node1" presStyleIdx="7" presStyleCnt="9" custScaleX="109285" custScaleY="111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1A3A8-08AE-483D-937C-043C98DC14EA}" type="pres">
      <dgm:prSet presAssocID="{B8FDC06D-6AA7-4D92-B5D4-F27265ECE549}" presName="Name9" presStyleLbl="parChTrans1D2" presStyleIdx="8" presStyleCnt="9"/>
      <dgm:spPr/>
      <dgm:t>
        <a:bodyPr/>
        <a:lstStyle/>
        <a:p>
          <a:endParaRPr lang="ru-RU"/>
        </a:p>
      </dgm:t>
    </dgm:pt>
    <dgm:pt modelId="{FF43644E-E2D0-44A3-9A5E-495DDE2E1190}" type="pres">
      <dgm:prSet presAssocID="{B8FDC06D-6AA7-4D92-B5D4-F27265ECE549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AE9C63E-05E5-42F7-8DC9-779F9F89D632}" type="pres">
      <dgm:prSet presAssocID="{842A41FB-4015-4706-92F7-8343A1A6FB6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780C2-93AC-4D98-B012-A3ED846381FC}" type="presOf" srcId="{B8F4FC9A-0E63-4C74-85B1-D6F7F92E0D66}" destId="{F4322E5C-6058-4E6F-8A59-AFD4CE5602A5}" srcOrd="0" destOrd="0" presId="urn:microsoft.com/office/officeart/2005/8/layout/radial1"/>
    <dgm:cxn modelId="{978EB2AD-3EED-41C9-A553-8C4A04CD9E88}" type="presOf" srcId="{F8AB5117-F810-4D49-A396-28F601A389C1}" destId="{80DBE0A3-66B8-4E5F-83A9-39E109BC44E7}" srcOrd="0" destOrd="0" presId="urn:microsoft.com/office/officeart/2005/8/layout/radial1"/>
    <dgm:cxn modelId="{AA5B4457-3217-403B-9D1A-5E16316990F3}" type="presOf" srcId="{96173D27-5DCB-4401-8808-55285D5CD253}" destId="{D947FDEB-D7F8-4F96-834F-3F4450A3CDB0}" srcOrd="1" destOrd="0" presId="urn:microsoft.com/office/officeart/2005/8/layout/radial1"/>
    <dgm:cxn modelId="{7A541999-6B7F-4698-8D35-621EBD0423D2}" srcId="{FD159892-C9D9-4828-A022-129335266852}" destId="{F0F0346E-6374-46AC-8536-DBCD083DB4A5}" srcOrd="0" destOrd="0" parTransId="{56038E84-27CB-400D-9DCA-5456B3330F77}" sibTransId="{7A9F2633-33C9-4B30-AC9D-A539C2624CB6}"/>
    <dgm:cxn modelId="{E19C6FC6-6CC0-4C4C-86B0-9238E4515829}" type="presOf" srcId="{9E0DFF36-B035-4A8C-8F08-54DB19270C88}" destId="{73FF605C-C71B-4CF9-A7D9-A9F78EA94109}" srcOrd="0" destOrd="0" presId="urn:microsoft.com/office/officeart/2005/8/layout/radial1"/>
    <dgm:cxn modelId="{E5FB5C87-6DE4-42FB-8D42-71398F1EAA20}" type="presOf" srcId="{905BDA45-CF0F-4B50-B058-B161443D70F8}" destId="{8F7D06DF-FE67-40B9-93EF-D111FF798AAB}" srcOrd="1" destOrd="0" presId="urn:microsoft.com/office/officeart/2005/8/layout/radial1"/>
    <dgm:cxn modelId="{E84F3847-ED11-49C2-B44D-A800378C7AE0}" type="presOf" srcId="{B8FDC06D-6AA7-4D92-B5D4-F27265ECE549}" destId="{85F1A3A8-08AE-483D-937C-043C98DC14EA}" srcOrd="0" destOrd="0" presId="urn:microsoft.com/office/officeart/2005/8/layout/radial1"/>
    <dgm:cxn modelId="{144E93A1-452B-403B-A507-AE29E18524E0}" type="presOf" srcId="{38290126-6617-4FAD-8150-4BCDAA0C1CC1}" destId="{E44D4A55-596E-4989-B097-2353B35EEF4C}" srcOrd="1" destOrd="0" presId="urn:microsoft.com/office/officeart/2005/8/layout/radial1"/>
    <dgm:cxn modelId="{B4BC2AEC-2AAD-4015-844B-246C1958910B}" srcId="{FD159892-C9D9-4828-A022-129335266852}" destId="{4B8EF090-3523-4482-A26F-8042A6D0B78D}" srcOrd="2" destOrd="0" parTransId="{B8F4FC9A-0E63-4C74-85B1-D6F7F92E0D66}" sibTransId="{E86B7BE0-D46E-4CC2-9CF2-6E628A92797F}"/>
    <dgm:cxn modelId="{FD1C93DF-2640-4C4C-9751-6210793F2389}" type="presOf" srcId="{4B8EF090-3523-4482-A26F-8042A6D0B78D}" destId="{B7063175-F85B-45A6-989A-36839900A971}" srcOrd="0" destOrd="0" presId="urn:microsoft.com/office/officeart/2005/8/layout/radial1"/>
    <dgm:cxn modelId="{C37C8D6C-9AAB-4579-8473-7E4135F3E875}" type="presOf" srcId="{8EB7C209-F750-438D-91B1-1F273A891584}" destId="{253BC854-3917-4B21-BE2C-9853CC5301CE}" srcOrd="0" destOrd="0" presId="urn:microsoft.com/office/officeart/2005/8/layout/radial1"/>
    <dgm:cxn modelId="{31883948-69D0-4A33-9D7F-DAB628A71BA0}" type="presOf" srcId="{7735DB4F-9465-4E0A-98D7-A5B0C027BF4D}" destId="{469A42F5-F5D4-4933-A6EC-3BCA11BFCDF6}" srcOrd="0" destOrd="0" presId="urn:microsoft.com/office/officeart/2005/8/layout/radial1"/>
    <dgm:cxn modelId="{F62F5C09-770B-48AF-BE0C-FB2479B8E8E4}" type="presOf" srcId="{56038E84-27CB-400D-9DCA-5456B3330F77}" destId="{FCADA423-79F4-43C9-A72F-158A422B90E6}" srcOrd="1" destOrd="0" presId="urn:microsoft.com/office/officeart/2005/8/layout/radial1"/>
    <dgm:cxn modelId="{8A5F34B4-E68C-4C5E-A124-1EDCEF667996}" type="presOf" srcId="{96173D27-5DCB-4401-8808-55285D5CD253}" destId="{70F4F42D-4E41-4731-8820-EF3D6F05E05C}" srcOrd="0" destOrd="0" presId="urn:microsoft.com/office/officeart/2005/8/layout/radial1"/>
    <dgm:cxn modelId="{EA44F565-D127-4C4C-9F4A-3038595F0CEE}" type="presOf" srcId="{B8F4FC9A-0E63-4C74-85B1-D6F7F92E0D66}" destId="{0AD2CF45-E598-47E4-B0EF-AB00C529652A}" srcOrd="1" destOrd="0" presId="urn:microsoft.com/office/officeart/2005/8/layout/radial1"/>
    <dgm:cxn modelId="{5C5E1A00-39B5-48BB-A2FA-670674DD31F9}" type="presOf" srcId="{27D80530-9BDA-431C-BEC3-D0C911CD9A27}" destId="{246C083B-4591-48C9-A806-4B03A8CD02E8}" srcOrd="0" destOrd="0" presId="urn:microsoft.com/office/officeart/2005/8/layout/radial1"/>
    <dgm:cxn modelId="{576376F9-BDF8-446B-ACC8-565A68431082}" type="presOf" srcId="{B8FDC06D-6AA7-4D92-B5D4-F27265ECE549}" destId="{FF43644E-E2D0-44A3-9A5E-495DDE2E1190}" srcOrd="1" destOrd="0" presId="urn:microsoft.com/office/officeart/2005/8/layout/radial1"/>
    <dgm:cxn modelId="{B0280C51-28E2-4EA2-9147-8FE02B282731}" srcId="{FD159892-C9D9-4828-A022-129335266852}" destId="{9E0DFF36-B035-4A8C-8F08-54DB19270C88}" srcOrd="6" destOrd="0" parTransId="{38290126-6617-4FAD-8150-4BCDAA0C1CC1}" sibTransId="{FF78B495-8375-459F-80BD-7EBAB8FACBAC}"/>
    <dgm:cxn modelId="{3857B392-F9F3-47EF-8B23-99367C527815}" type="presOf" srcId="{67EBD9CA-8CA2-4BB4-BE4C-645018A8124E}" destId="{AD81BEE4-6C09-4AB4-94E4-6CF8681D9B9E}" srcOrd="0" destOrd="0" presId="urn:microsoft.com/office/officeart/2005/8/layout/radial1"/>
    <dgm:cxn modelId="{3E7E76C1-3B04-4071-8138-8B944366A568}" srcId="{FD159892-C9D9-4828-A022-129335266852}" destId="{00D3B33A-6DD1-486F-84FA-6A824DFA2C49}" srcOrd="4" destOrd="0" parTransId="{96173D27-5DCB-4401-8808-55285D5CD253}" sibTransId="{9F5470AC-1ED9-4461-B245-3ADA10ED1995}"/>
    <dgm:cxn modelId="{A1716FF4-48E5-4FF1-B566-A12CB920A684}" type="presOf" srcId="{842A41FB-4015-4706-92F7-8343A1A6FB6A}" destId="{FAE9C63E-05E5-42F7-8DC9-779F9F89D632}" srcOrd="0" destOrd="0" presId="urn:microsoft.com/office/officeart/2005/8/layout/radial1"/>
    <dgm:cxn modelId="{409C7F7E-3534-4C6D-BB84-9355C6FC940B}" type="presOf" srcId="{F8AB5117-F810-4D49-A396-28F601A389C1}" destId="{224A33F9-86AC-4565-8913-6E3B99CC3E93}" srcOrd="1" destOrd="0" presId="urn:microsoft.com/office/officeart/2005/8/layout/radial1"/>
    <dgm:cxn modelId="{40E4A213-A472-46F2-88AF-26AFA1873E1B}" srcId="{FD159892-C9D9-4828-A022-129335266852}" destId="{8EB7C209-F750-438D-91B1-1F273A891584}" srcOrd="5" destOrd="0" parTransId="{F8AB5117-F810-4D49-A396-28F601A389C1}" sibTransId="{CAB1F84A-4855-48E6-AF7B-A81FA60407A9}"/>
    <dgm:cxn modelId="{F5A85550-44A0-4D66-9E7B-E632B0E0044D}" srcId="{FD159892-C9D9-4828-A022-129335266852}" destId="{B5A98184-9FFA-4745-A2A7-0CB22B960EAE}" srcOrd="1" destOrd="0" parTransId="{32499DE0-F8AA-4CD4-B4F6-560E3AA9F2AC}" sibTransId="{49770CA6-A625-4E22-9B98-8AB8261C763B}"/>
    <dgm:cxn modelId="{67EF6C95-9075-4A3B-9D1C-1DF648ED5AD6}" type="presOf" srcId="{94BE3868-1153-4DCF-834B-4299CB3D0DB1}" destId="{23FDEC9F-59E3-440E-B709-A3854C2E5C27}" srcOrd="0" destOrd="0" presId="urn:microsoft.com/office/officeart/2005/8/layout/radial1"/>
    <dgm:cxn modelId="{DD893331-4228-49CC-A7B0-223E8C67F264}" type="presOf" srcId="{32499DE0-F8AA-4CD4-B4F6-560E3AA9F2AC}" destId="{011EBF34-9BEE-496F-B621-ECFB407B1875}" srcOrd="1" destOrd="0" presId="urn:microsoft.com/office/officeart/2005/8/layout/radial1"/>
    <dgm:cxn modelId="{194EC973-6E2D-41E4-8C2D-1A9592A493CD}" srcId="{67EBD9CA-8CA2-4BB4-BE4C-645018A8124E}" destId="{FD159892-C9D9-4828-A022-129335266852}" srcOrd="0" destOrd="0" parTransId="{DA39D726-DD3C-4D36-8749-D2953BEF69B6}" sibTransId="{2694B13B-CC3A-4F30-BD6F-94460E419A05}"/>
    <dgm:cxn modelId="{442D16E8-5375-4808-943F-ABF0017CE9FB}" srcId="{FD159892-C9D9-4828-A022-129335266852}" destId="{842A41FB-4015-4706-92F7-8343A1A6FB6A}" srcOrd="8" destOrd="0" parTransId="{B8FDC06D-6AA7-4D92-B5D4-F27265ECE549}" sibTransId="{C6BAA481-3518-4A4E-BE0E-A3F4039AFD84}"/>
    <dgm:cxn modelId="{9F7461CC-9653-4023-9C1F-68E5A2969315}" srcId="{FD159892-C9D9-4828-A022-129335266852}" destId="{94BE3868-1153-4DCF-834B-4299CB3D0DB1}" srcOrd="3" destOrd="0" parTransId="{7735DB4F-9465-4E0A-98D7-A5B0C027BF4D}" sibTransId="{99B36825-A12A-43F8-9A27-FA29AF622EFA}"/>
    <dgm:cxn modelId="{E5290681-DD6D-4B14-8BDB-8436499172BC}" type="presOf" srcId="{905BDA45-CF0F-4B50-B058-B161443D70F8}" destId="{FE87E38B-2A57-4A4F-85E4-9A66ACFD0382}" srcOrd="0" destOrd="0" presId="urn:microsoft.com/office/officeart/2005/8/layout/radial1"/>
    <dgm:cxn modelId="{BF659D70-FAFD-4662-8464-5CD582EF57CF}" type="presOf" srcId="{7735DB4F-9465-4E0A-98D7-A5B0C027BF4D}" destId="{3FE88A5B-EA3F-4874-A02A-D8EEC5DA2A00}" srcOrd="1" destOrd="0" presId="urn:microsoft.com/office/officeart/2005/8/layout/radial1"/>
    <dgm:cxn modelId="{325CAC4D-6C1C-4C6C-844D-D43CF7165F99}" type="presOf" srcId="{B5A98184-9FFA-4745-A2A7-0CB22B960EAE}" destId="{2491C8ED-EC69-42AD-AD52-1A93BAE26268}" srcOrd="0" destOrd="0" presId="urn:microsoft.com/office/officeart/2005/8/layout/radial1"/>
    <dgm:cxn modelId="{AB5B5548-DC4C-4534-A3A5-6A16D8E2CC93}" type="presOf" srcId="{32499DE0-F8AA-4CD4-B4F6-560E3AA9F2AC}" destId="{72C4062C-14C5-4547-9544-A72C3C9AE5A1}" srcOrd="0" destOrd="0" presId="urn:microsoft.com/office/officeart/2005/8/layout/radial1"/>
    <dgm:cxn modelId="{84D284E6-F071-4CAF-9C21-79760EE52B89}" type="presOf" srcId="{FD159892-C9D9-4828-A022-129335266852}" destId="{EBFC524B-C2BC-413F-A19C-E223F1732779}" srcOrd="0" destOrd="0" presId="urn:microsoft.com/office/officeart/2005/8/layout/radial1"/>
    <dgm:cxn modelId="{C4171F55-FF84-47F8-A321-D09CAD4195D9}" type="presOf" srcId="{38290126-6617-4FAD-8150-4BCDAA0C1CC1}" destId="{30CDC7E1-0D52-473A-9ED2-861E47EAD3AE}" srcOrd="0" destOrd="0" presId="urn:microsoft.com/office/officeart/2005/8/layout/radial1"/>
    <dgm:cxn modelId="{1A239C54-8E80-4A9C-BC4D-7D64E1BA68CC}" type="presOf" srcId="{56038E84-27CB-400D-9DCA-5456B3330F77}" destId="{76627734-EED0-4FE0-A8FE-6D2D58E244C8}" srcOrd="0" destOrd="0" presId="urn:microsoft.com/office/officeart/2005/8/layout/radial1"/>
    <dgm:cxn modelId="{3F93EB91-AE9F-486A-8B90-87F19483E242}" srcId="{FD159892-C9D9-4828-A022-129335266852}" destId="{27D80530-9BDA-431C-BEC3-D0C911CD9A27}" srcOrd="7" destOrd="0" parTransId="{905BDA45-CF0F-4B50-B058-B161443D70F8}" sibTransId="{0BD43BCE-F917-4A55-8E2F-D050013ACA34}"/>
    <dgm:cxn modelId="{1F562178-6BD5-4BCD-9A34-D058521B5819}" type="presOf" srcId="{00D3B33A-6DD1-486F-84FA-6A824DFA2C49}" destId="{E7157DA1-FF5A-44F3-9032-06CA7DA6070A}" srcOrd="0" destOrd="0" presId="urn:microsoft.com/office/officeart/2005/8/layout/radial1"/>
    <dgm:cxn modelId="{0EFDDA96-6DBF-404A-B7DE-586F0B80D0B1}" type="presOf" srcId="{F0F0346E-6374-46AC-8536-DBCD083DB4A5}" destId="{3166E643-2303-43FC-BE79-A0C9B02DF7F5}" srcOrd="0" destOrd="0" presId="urn:microsoft.com/office/officeart/2005/8/layout/radial1"/>
    <dgm:cxn modelId="{97944B9E-B8A1-41ED-B514-F29248EE01A7}" type="presParOf" srcId="{AD81BEE4-6C09-4AB4-94E4-6CF8681D9B9E}" destId="{EBFC524B-C2BC-413F-A19C-E223F1732779}" srcOrd="0" destOrd="0" presId="urn:microsoft.com/office/officeart/2005/8/layout/radial1"/>
    <dgm:cxn modelId="{5E6FBD67-F8A0-4781-8B5F-41F84BCEE950}" type="presParOf" srcId="{AD81BEE4-6C09-4AB4-94E4-6CF8681D9B9E}" destId="{76627734-EED0-4FE0-A8FE-6D2D58E244C8}" srcOrd="1" destOrd="0" presId="urn:microsoft.com/office/officeart/2005/8/layout/radial1"/>
    <dgm:cxn modelId="{2F8F553B-4EA2-4CB1-849F-5BBC937109BB}" type="presParOf" srcId="{76627734-EED0-4FE0-A8FE-6D2D58E244C8}" destId="{FCADA423-79F4-43C9-A72F-158A422B90E6}" srcOrd="0" destOrd="0" presId="urn:microsoft.com/office/officeart/2005/8/layout/radial1"/>
    <dgm:cxn modelId="{091CF1DA-CA63-4B1F-83B1-B582C57FF941}" type="presParOf" srcId="{AD81BEE4-6C09-4AB4-94E4-6CF8681D9B9E}" destId="{3166E643-2303-43FC-BE79-A0C9B02DF7F5}" srcOrd="2" destOrd="0" presId="urn:microsoft.com/office/officeart/2005/8/layout/radial1"/>
    <dgm:cxn modelId="{DC90B312-EE0F-4FB7-B7E8-A316F3918D52}" type="presParOf" srcId="{AD81BEE4-6C09-4AB4-94E4-6CF8681D9B9E}" destId="{72C4062C-14C5-4547-9544-A72C3C9AE5A1}" srcOrd="3" destOrd="0" presId="urn:microsoft.com/office/officeart/2005/8/layout/radial1"/>
    <dgm:cxn modelId="{2D8671CA-29F5-447D-B339-E332B3F43A2E}" type="presParOf" srcId="{72C4062C-14C5-4547-9544-A72C3C9AE5A1}" destId="{011EBF34-9BEE-496F-B621-ECFB407B1875}" srcOrd="0" destOrd="0" presId="urn:microsoft.com/office/officeart/2005/8/layout/radial1"/>
    <dgm:cxn modelId="{935FE81E-A43E-45E0-A81B-A0CF5AC7AA0E}" type="presParOf" srcId="{AD81BEE4-6C09-4AB4-94E4-6CF8681D9B9E}" destId="{2491C8ED-EC69-42AD-AD52-1A93BAE26268}" srcOrd="4" destOrd="0" presId="urn:microsoft.com/office/officeart/2005/8/layout/radial1"/>
    <dgm:cxn modelId="{2D623401-71B8-4EB5-B81E-D162F80957E8}" type="presParOf" srcId="{AD81BEE4-6C09-4AB4-94E4-6CF8681D9B9E}" destId="{F4322E5C-6058-4E6F-8A59-AFD4CE5602A5}" srcOrd="5" destOrd="0" presId="urn:microsoft.com/office/officeart/2005/8/layout/radial1"/>
    <dgm:cxn modelId="{ADB82B8D-8C4C-4A28-AE82-E4F6C87C4F7B}" type="presParOf" srcId="{F4322E5C-6058-4E6F-8A59-AFD4CE5602A5}" destId="{0AD2CF45-E598-47E4-B0EF-AB00C529652A}" srcOrd="0" destOrd="0" presId="urn:microsoft.com/office/officeart/2005/8/layout/radial1"/>
    <dgm:cxn modelId="{8DA90DC8-457C-436B-9923-5FF1C1B3AD9F}" type="presParOf" srcId="{AD81BEE4-6C09-4AB4-94E4-6CF8681D9B9E}" destId="{B7063175-F85B-45A6-989A-36839900A971}" srcOrd="6" destOrd="0" presId="urn:microsoft.com/office/officeart/2005/8/layout/radial1"/>
    <dgm:cxn modelId="{48011BCC-3B73-4AF9-8398-FB2D080C852B}" type="presParOf" srcId="{AD81BEE4-6C09-4AB4-94E4-6CF8681D9B9E}" destId="{469A42F5-F5D4-4933-A6EC-3BCA11BFCDF6}" srcOrd="7" destOrd="0" presId="urn:microsoft.com/office/officeart/2005/8/layout/radial1"/>
    <dgm:cxn modelId="{44FAE099-C03C-49D4-A70F-1DA06CC5E338}" type="presParOf" srcId="{469A42F5-F5D4-4933-A6EC-3BCA11BFCDF6}" destId="{3FE88A5B-EA3F-4874-A02A-D8EEC5DA2A00}" srcOrd="0" destOrd="0" presId="urn:microsoft.com/office/officeart/2005/8/layout/radial1"/>
    <dgm:cxn modelId="{657E0D78-E733-4B41-A710-3C356AEE97C0}" type="presParOf" srcId="{AD81BEE4-6C09-4AB4-94E4-6CF8681D9B9E}" destId="{23FDEC9F-59E3-440E-B709-A3854C2E5C27}" srcOrd="8" destOrd="0" presId="urn:microsoft.com/office/officeart/2005/8/layout/radial1"/>
    <dgm:cxn modelId="{B2A7B298-D133-4526-A486-5EE2281BA3E5}" type="presParOf" srcId="{AD81BEE4-6C09-4AB4-94E4-6CF8681D9B9E}" destId="{70F4F42D-4E41-4731-8820-EF3D6F05E05C}" srcOrd="9" destOrd="0" presId="urn:microsoft.com/office/officeart/2005/8/layout/radial1"/>
    <dgm:cxn modelId="{32C98A95-B34E-4667-AED0-E377FDD8B3F7}" type="presParOf" srcId="{70F4F42D-4E41-4731-8820-EF3D6F05E05C}" destId="{D947FDEB-D7F8-4F96-834F-3F4450A3CDB0}" srcOrd="0" destOrd="0" presId="urn:microsoft.com/office/officeart/2005/8/layout/radial1"/>
    <dgm:cxn modelId="{F7085EED-3C57-48A7-B6C4-8419EE7E6469}" type="presParOf" srcId="{AD81BEE4-6C09-4AB4-94E4-6CF8681D9B9E}" destId="{E7157DA1-FF5A-44F3-9032-06CA7DA6070A}" srcOrd="10" destOrd="0" presId="urn:microsoft.com/office/officeart/2005/8/layout/radial1"/>
    <dgm:cxn modelId="{5B376346-EC7D-44EC-AAB5-017428C5DD2D}" type="presParOf" srcId="{AD81BEE4-6C09-4AB4-94E4-6CF8681D9B9E}" destId="{80DBE0A3-66B8-4E5F-83A9-39E109BC44E7}" srcOrd="11" destOrd="0" presId="urn:microsoft.com/office/officeart/2005/8/layout/radial1"/>
    <dgm:cxn modelId="{64D64750-E661-4C64-9E9B-8A77750F405D}" type="presParOf" srcId="{80DBE0A3-66B8-4E5F-83A9-39E109BC44E7}" destId="{224A33F9-86AC-4565-8913-6E3B99CC3E93}" srcOrd="0" destOrd="0" presId="urn:microsoft.com/office/officeart/2005/8/layout/radial1"/>
    <dgm:cxn modelId="{12BB4B4F-CF0F-4F88-B9AC-584FBB2AC50D}" type="presParOf" srcId="{AD81BEE4-6C09-4AB4-94E4-6CF8681D9B9E}" destId="{253BC854-3917-4B21-BE2C-9853CC5301CE}" srcOrd="12" destOrd="0" presId="urn:microsoft.com/office/officeart/2005/8/layout/radial1"/>
    <dgm:cxn modelId="{1D49B50E-E16D-4F32-9E6D-FE63A96E2263}" type="presParOf" srcId="{AD81BEE4-6C09-4AB4-94E4-6CF8681D9B9E}" destId="{30CDC7E1-0D52-473A-9ED2-861E47EAD3AE}" srcOrd="13" destOrd="0" presId="urn:microsoft.com/office/officeart/2005/8/layout/radial1"/>
    <dgm:cxn modelId="{80DC4583-9396-456C-A139-30006EDC6FE3}" type="presParOf" srcId="{30CDC7E1-0D52-473A-9ED2-861E47EAD3AE}" destId="{E44D4A55-596E-4989-B097-2353B35EEF4C}" srcOrd="0" destOrd="0" presId="urn:microsoft.com/office/officeart/2005/8/layout/radial1"/>
    <dgm:cxn modelId="{C6949408-5BF5-4538-8EC8-C111FEA6C1B1}" type="presParOf" srcId="{AD81BEE4-6C09-4AB4-94E4-6CF8681D9B9E}" destId="{73FF605C-C71B-4CF9-A7D9-A9F78EA94109}" srcOrd="14" destOrd="0" presId="urn:microsoft.com/office/officeart/2005/8/layout/radial1"/>
    <dgm:cxn modelId="{CDA1E59C-FF3F-4A61-ACE2-AFDDC4D7DD13}" type="presParOf" srcId="{AD81BEE4-6C09-4AB4-94E4-6CF8681D9B9E}" destId="{FE87E38B-2A57-4A4F-85E4-9A66ACFD0382}" srcOrd="15" destOrd="0" presId="urn:microsoft.com/office/officeart/2005/8/layout/radial1"/>
    <dgm:cxn modelId="{679267D2-D86E-429C-94CE-C5B0B97789E5}" type="presParOf" srcId="{FE87E38B-2A57-4A4F-85E4-9A66ACFD0382}" destId="{8F7D06DF-FE67-40B9-93EF-D111FF798AAB}" srcOrd="0" destOrd="0" presId="urn:microsoft.com/office/officeart/2005/8/layout/radial1"/>
    <dgm:cxn modelId="{6F574FCB-4E5F-4C07-973C-F42845AA587B}" type="presParOf" srcId="{AD81BEE4-6C09-4AB4-94E4-6CF8681D9B9E}" destId="{246C083B-4591-48C9-A806-4B03A8CD02E8}" srcOrd="16" destOrd="0" presId="urn:microsoft.com/office/officeart/2005/8/layout/radial1"/>
    <dgm:cxn modelId="{825346C9-BEA9-49A3-9BCC-7FBFDEA12F46}" type="presParOf" srcId="{AD81BEE4-6C09-4AB4-94E4-6CF8681D9B9E}" destId="{85F1A3A8-08AE-483D-937C-043C98DC14EA}" srcOrd="17" destOrd="0" presId="urn:microsoft.com/office/officeart/2005/8/layout/radial1"/>
    <dgm:cxn modelId="{DB533C65-1AA9-4E82-AE06-D715A037E74B}" type="presParOf" srcId="{85F1A3A8-08AE-483D-937C-043C98DC14EA}" destId="{FF43644E-E2D0-44A3-9A5E-495DDE2E1190}" srcOrd="0" destOrd="0" presId="urn:microsoft.com/office/officeart/2005/8/layout/radial1"/>
    <dgm:cxn modelId="{0B0461FC-E3D6-4CA0-ABBD-A3AEBB5E4CD7}" type="presParOf" srcId="{AD81BEE4-6C09-4AB4-94E4-6CF8681D9B9E}" destId="{FAE9C63E-05E5-42F7-8DC9-779F9F89D63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FC8D6-F1E0-45A2-BA65-059442E2ED3F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82CDD654-79FA-45AC-8323-E5F2D05C286C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</a:t>
          </a:r>
          <a:r>
            <a:rPr lang="ru-RU" sz="6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создания и </a:t>
          </a:r>
          <a:r>
            <a:rPr lang="ru-RU" sz="6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+ НПА</a:t>
          </a:r>
          <a:endParaRPr lang="ru-RU" sz="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C46A0-A307-4E71-8F70-F70EDD7774F5}" type="parTrans" cxnId="{17FFD130-E722-4BA3-A2BC-1EEFAD41F6CA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6E291-37CD-42E1-8CB4-F7DA5571AAA3}" type="sibTrans" cxnId="{17FFD130-E722-4BA3-A2BC-1EEFAD41F6CA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D90D9-2C87-4825-919B-C2AFB29A9482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ФТ</a:t>
          </a:r>
        </a:p>
      </dgm:t>
    </dgm:pt>
    <dgm:pt modelId="{8415A3FE-56E5-4451-8B63-AFD7BE9CC450}" type="parTrans" cxnId="{AC4735E9-FB99-489E-8F9D-5570359752C3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94DDE-FFAF-499F-A3F4-7A1ADB127D1E}" type="sibTrans" cxnId="{AC4735E9-FB99-489E-8F9D-5570359752C3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6DD63-E0E2-4AD7-A70E-F2DB962DC155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ТЗ</a:t>
          </a:r>
        </a:p>
      </dgm:t>
    </dgm:pt>
    <dgm:pt modelId="{BCB67858-E346-4B7B-805F-BFFAC378A7D6}" type="parTrans" cxnId="{43FE445E-EAFB-4DF0-A79F-D6D6763D46A4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1DA5D-1D08-4FB9-A03C-5C32F926AA72}" type="sibTrans" cxnId="{43FE445E-EAFB-4DF0-A79F-D6D6763D46A4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51E69-4867-4ADC-B30F-198F510E45A0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эксплуатацию</a:t>
          </a:r>
        </a:p>
      </dgm:t>
    </dgm:pt>
    <dgm:pt modelId="{D27EB972-1A02-4853-BF63-D1E590ED699C}" type="parTrans" cxnId="{D303291D-8E58-4D4B-B387-E7B05946EE8D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FC34C-AB7E-4E30-8AA0-46E9BA48473F}" type="sibTrans" cxnId="{D303291D-8E58-4D4B-B387-E7B05946EE8D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520AD-1405-448D-92DE-DCEE64C3E5D3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Предварительные проектные решения </a:t>
          </a:r>
        </a:p>
      </dgm:t>
    </dgm:pt>
    <dgm:pt modelId="{7BFE8B84-FDF6-4A30-BF5A-BDE5910410F5}" type="parTrans" cxnId="{D34377EC-BF6B-42EE-A0C4-5330E8073B85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D1439-3699-4F81-AABE-530D7C42BD51}" type="sibTrans" cxnId="{D34377EC-BF6B-42EE-A0C4-5330E8073B85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5EABB-C1B5-4F32-B3B7-BFAC886BFCC6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ЧТЗ</a:t>
          </a:r>
        </a:p>
      </dgm:t>
    </dgm:pt>
    <dgm:pt modelId="{B0883746-6314-4240-8E3F-5DD10159E5AB}" type="parTrans" cxnId="{2366FBF3-2A60-4689-88B2-5A71C84252CF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CF3B4-6CCD-4E74-B06D-A97A9255FD8F}" type="sibTrans" cxnId="{2366FBF3-2A60-4689-88B2-5A71C84252CF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310D1-3CB6-4055-BC74-ACAE4B7ECF81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рабочей документации</a:t>
          </a:r>
        </a:p>
      </dgm:t>
    </dgm:pt>
    <dgm:pt modelId="{C98E5DC2-6893-4291-8887-8281BE7203DE}" type="parTrans" cxnId="{61CBC7AA-952C-44A4-AFF5-6645F34B4110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6364E-2158-4608-8284-AD5999724DA5}" type="sibTrans" cxnId="{61CBC7AA-952C-44A4-AFF5-6645F34B4110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5153A-38AA-4678-91AF-A6AC713E19CD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ТР/</a:t>
          </a:r>
          <a:r>
            <a:rPr lang="ru-RU" sz="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ПиМ</a:t>
          </a:r>
          <a:endParaRPr lang="ru-RU" sz="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84CAA-4790-4C70-B425-6C3FB9B0246E}" type="parTrans" cxnId="{D7C381DC-A2D8-4CA5-96C9-74292280333A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B1898-53C2-42CE-A25D-0552ADF4BFB0}" type="sibTrans" cxnId="{D7C381DC-A2D8-4CA5-96C9-74292280333A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0ABAB-D991-41CA-A2CE-6D90387D481D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ПДИ </a:t>
          </a:r>
        </a:p>
      </dgm:t>
    </dgm:pt>
    <dgm:pt modelId="{C1F25CDE-40F8-46B4-BFA3-84EB3D6C534E}" type="parTrans" cxnId="{C86A5A23-F5C5-4924-B99A-6439D76E5CD6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8F31B-334C-4110-B5E2-F230349320C5}" type="sibTrans" cxnId="{C86A5A23-F5C5-4924-B99A-6439D76E5CD6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DCC40-6F44-4FFD-9BAD-2BA1EFD9ADAD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ОЭ</a:t>
          </a:r>
        </a:p>
      </dgm:t>
    </dgm:pt>
    <dgm:pt modelId="{411F9E1B-9608-41DC-9D3B-13C56F005E56}" type="parTrans" cxnId="{F8476C39-FCA3-4B31-B220-CD2FC2CB21D5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C01F5-9B93-4773-BB9F-342C7A081150}" type="sibTrans" cxnId="{F8476C39-FCA3-4B31-B220-CD2FC2CB21D5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DB30D-375B-4FE3-B39D-E0C898CB4217}">
      <dgm:prSet phldrT="[Текст]" custT="1"/>
      <dgm:spPr/>
      <dgm:t>
        <a:bodyPr/>
        <a:lstStyle/>
        <a:p>
          <a:r>
            <a:rPr lang="ru-RU" sz="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ПМИ</a:t>
          </a:r>
        </a:p>
      </dgm:t>
    </dgm:pt>
    <dgm:pt modelId="{F968D64A-5173-4DDA-BEE8-107D83FB7D93}" type="parTrans" cxnId="{9068022F-4D6A-43E6-8E73-BE3D4DD01561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DF079-A2A4-4D66-A764-BCAC70262A59}" type="sibTrans" cxnId="{9068022F-4D6A-43E6-8E73-BE3D4DD01561}">
      <dgm:prSet/>
      <dgm:spPr/>
      <dgm:t>
        <a:bodyPr/>
        <a:lstStyle/>
        <a:p>
          <a:endParaRPr lang="ru-RU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18739-6A26-47EA-8C84-081BEA1E771E}" type="pres">
      <dgm:prSet presAssocID="{0B2FC8D6-F1E0-45A2-BA65-059442E2ED3F}" presName="Name0" presStyleCnt="0">
        <dgm:presLayoutVars>
          <dgm:dir/>
          <dgm:animLvl val="lvl"/>
          <dgm:resizeHandles val="exact"/>
        </dgm:presLayoutVars>
      </dgm:prSet>
      <dgm:spPr/>
    </dgm:pt>
    <dgm:pt modelId="{5B144FB9-2ABC-4D54-A261-84994BDA1AEC}" type="pres">
      <dgm:prSet presAssocID="{82CDD654-79FA-45AC-8323-E5F2D05C286C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08D6B-FEB5-4778-808A-CBBC92DA67D8}" type="pres">
      <dgm:prSet presAssocID="{8656E291-37CD-42E1-8CB4-F7DA5571AAA3}" presName="parTxOnlySpace" presStyleCnt="0"/>
      <dgm:spPr/>
    </dgm:pt>
    <dgm:pt modelId="{B8545F13-8D24-450F-BC6C-927EB2A59FC7}" type="pres">
      <dgm:prSet presAssocID="{BF0D90D9-2C87-4825-919B-C2AFB29A9482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BD50-3E29-496A-A66F-3B2D20D1D3A9}" type="pres">
      <dgm:prSet presAssocID="{B5B94DDE-FFAF-499F-A3F4-7A1ADB127D1E}" presName="parTxOnlySpace" presStyleCnt="0"/>
      <dgm:spPr/>
    </dgm:pt>
    <dgm:pt modelId="{728926AA-7335-4EEB-BBC1-A92F1D8D0C64}" type="pres">
      <dgm:prSet presAssocID="{CBD6DD63-E0E2-4AD7-A70E-F2DB962DC155}" presName="parTxOnly" presStyleLbl="node1" presStyleIdx="2" presStyleCnt="11" custScaleX="114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A193D-4769-426E-A907-4330C49891A2}" type="pres">
      <dgm:prSet presAssocID="{4331DA5D-1D08-4FB9-A03C-5C32F926AA72}" presName="parTxOnlySpace" presStyleCnt="0"/>
      <dgm:spPr/>
    </dgm:pt>
    <dgm:pt modelId="{663DD33B-2D26-42A6-99E3-6C68AEFF0684}" type="pres">
      <dgm:prSet presAssocID="{5B8520AD-1405-448D-92DE-DCEE64C3E5D3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F7B0B-0F1D-4D88-8B2E-13B1A1630E38}" type="pres">
      <dgm:prSet presAssocID="{EB2D1439-3699-4F81-AABE-530D7C42BD51}" presName="parTxOnlySpace" presStyleCnt="0"/>
      <dgm:spPr/>
    </dgm:pt>
    <dgm:pt modelId="{3B8E7A08-EF62-40C6-A374-5125EF7558CE}" type="pres">
      <dgm:prSet presAssocID="{1415EABB-C1B5-4F32-B3B7-BFAC886BFCC6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EEF6-5E0C-4E38-B57C-8436A085B8A9}" type="pres">
      <dgm:prSet presAssocID="{734CF3B4-6CCD-4E74-B06D-A97A9255FD8F}" presName="parTxOnlySpace" presStyleCnt="0"/>
      <dgm:spPr/>
    </dgm:pt>
    <dgm:pt modelId="{8E223C16-916A-4F82-9647-4FA3A06482D0}" type="pres">
      <dgm:prSet presAssocID="{33A310D1-3CB6-4055-BC74-ACAE4B7ECF81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62D13-4AF0-4F65-A458-EE8298F64A92}" type="pres">
      <dgm:prSet presAssocID="{A4F6364E-2158-4608-8284-AD5999724DA5}" presName="parTxOnlySpace" presStyleCnt="0"/>
      <dgm:spPr/>
    </dgm:pt>
    <dgm:pt modelId="{63380164-3EBD-4633-BEE9-46EBF6D32460}" type="pres">
      <dgm:prSet presAssocID="{2BA5153A-38AA-4678-91AF-A6AC713E19CD}" presName="parTxOnly" presStyleLbl="node1" presStyleIdx="6" presStyleCnt="11" custScaleX="99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47FE8-AA70-4A66-AD90-6DB4E5F8A71E}" type="pres">
      <dgm:prSet presAssocID="{B65B1898-53C2-42CE-A25D-0552ADF4BFB0}" presName="parTxOnlySpace" presStyleCnt="0"/>
      <dgm:spPr/>
    </dgm:pt>
    <dgm:pt modelId="{62E83A85-7EE1-488D-9468-A81DA7985966}" type="pres">
      <dgm:prSet presAssocID="{59B0ABAB-D991-41CA-A2CE-6D90387D481D}" presName="parTxOnly" presStyleLbl="node1" presStyleIdx="7" presStyleCnt="11" custScaleX="111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B3167-96E6-4557-9298-7ACCF4B31BA6}" type="pres">
      <dgm:prSet presAssocID="{40B8F31B-334C-4110-B5E2-F230349320C5}" presName="parTxOnlySpace" presStyleCnt="0"/>
      <dgm:spPr/>
    </dgm:pt>
    <dgm:pt modelId="{09BFEF99-5839-441A-8F67-22ACB7BADA9E}" type="pres">
      <dgm:prSet presAssocID="{F56DCC40-6F44-4FFD-9BAD-2BA1EFD9ADAD}" presName="parTxOnly" presStyleLbl="node1" presStyleIdx="8" presStyleCnt="11" custScaleX="105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31AA-077F-4509-B41F-FB800F87CDA5}" type="pres">
      <dgm:prSet presAssocID="{627C01F5-9B93-4773-BB9F-342C7A081150}" presName="parTxOnlySpace" presStyleCnt="0"/>
      <dgm:spPr/>
    </dgm:pt>
    <dgm:pt modelId="{DCF340A5-A763-4343-B8B3-3DD29317242F}" type="pres">
      <dgm:prSet presAssocID="{2D0DB30D-375B-4FE3-B39D-E0C898CB4217}" presName="parTxOnly" presStyleLbl="node1" presStyleIdx="9" presStyleCnt="11" custScaleX="112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E651A-50F2-46EC-8D1C-B835204A0DD0}" type="pres">
      <dgm:prSet presAssocID="{27EDF079-A2A4-4D66-A764-BCAC70262A59}" presName="parTxOnlySpace" presStyleCnt="0"/>
      <dgm:spPr/>
    </dgm:pt>
    <dgm:pt modelId="{AE0F8896-0ACD-49FB-BB60-241B77DD6F20}" type="pres">
      <dgm:prSet presAssocID="{58751E69-4867-4ADC-B30F-198F510E45A0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B344B6-2DF6-4A1F-AB7F-E59F79BD672C}" type="presOf" srcId="{5B8520AD-1405-448D-92DE-DCEE64C3E5D3}" destId="{663DD33B-2D26-42A6-99E3-6C68AEFF0684}" srcOrd="0" destOrd="0" presId="urn:microsoft.com/office/officeart/2005/8/layout/chevron1"/>
    <dgm:cxn modelId="{B23F1A42-5AF8-4990-8680-FEF9BF0BFA87}" type="presOf" srcId="{BF0D90D9-2C87-4825-919B-C2AFB29A9482}" destId="{B8545F13-8D24-450F-BC6C-927EB2A59FC7}" srcOrd="0" destOrd="0" presId="urn:microsoft.com/office/officeart/2005/8/layout/chevron1"/>
    <dgm:cxn modelId="{1F65DE7C-248D-4934-AF7B-603178BFD864}" type="presOf" srcId="{1415EABB-C1B5-4F32-B3B7-BFAC886BFCC6}" destId="{3B8E7A08-EF62-40C6-A374-5125EF7558CE}" srcOrd="0" destOrd="0" presId="urn:microsoft.com/office/officeart/2005/8/layout/chevron1"/>
    <dgm:cxn modelId="{43FE445E-EAFB-4DF0-A79F-D6D6763D46A4}" srcId="{0B2FC8D6-F1E0-45A2-BA65-059442E2ED3F}" destId="{CBD6DD63-E0E2-4AD7-A70E-F2DB962DC155}" srcOrd="2" destOrd="0" parTransId="{BCB67858-E346-4B7B-805F-BFFAC378A7D6}" sibTransId="{4331DA5D-1D08-4FB9-A03C-5C32F926AA72}"/>
    <dgm:cxn modelId="{6C63E119-1C2C-4488-B193-42DDF888DF84}" type="presOf" srcId="{CBD6DD63-E0E2-4AD7-A70E-F2DB962DC155}" destId="{728926AA-7335-4EEB-BBC1-A92F1D8D0C64}" srcOrd="0" destOrd="0" presId="urn:microsoft.com/office/officeart/2005/8/layout/chevron1"/>
    <dgm:cxn modelId="{D7C381DC-A2D8-4CA5-96C9-74292280333A}" srcId="{0B2FC8D6-F1E0-45A2-BA65-059442E2ED3F}" destId="{2BA5153A-38AA-4678-91AF-A6AC713E19CD}" srcOrd="6" destOrd="0" parTransId="{CA484CAA-4790-4C70-B425-6C3FB9B0246E}" sibTransId="{B65B1898-53C2-42CE-A25D-0552ADF4BFB0}"/>
    <dgm:cxn modelId="{C86A5A23-F5C5-4924-B99A-6439D76E5CD6}" srcId="{0B2FC8D6-F1E0-45A2-BA65-059442E2ED3F}" destId="{59B0ABAB-D991-41CA-A2CE-6D90387D481D}" srcOrd="7" destOrd="0" parTransId="{C1F25CDE-40F8-46B4-BFA3-84EB3D6C534E}" sibTransId="{40B8F31B-334C-4110-B5E2-F230349320C5}"/>
    <dgm:cxn modelId="{A60468A0-E7CD-408E-AF60-4C400C62A7F0}" type="presOf" srcId="{2D0DB30D-375B-4FE3-B39D-E0C898CB4217}" destId="{DCF340A5-A763-4343-B8B3-3DD29317242F}" srcOrd="0" destOrd="0" presId="urn:microsoft.com/office/officeart/2005/8/layout/chevron1"/>
    <dgm:cxn modelId="{61CBC7AA-952C-44A4-AFF5-6645F34B4110}" srcId="{0B2FC8D6-F1E0-45A2-BA65-059442E2ED3F}" destId="{33A310D1-3CB6-4055-BC74-ACAE4B7ECF81}" srcOrd="5" destOrd="0" parTransId="{C98E5DC2-6893-4291-8887-8281BE7203DE}" sibTransId="{A4F6364E-2158-4608-8284-AD5999724DA5}"/>
    <dgm:cxn modelId="{AC4735E9-FB99-489E-8F9D-5570359752C3}" srcId="{0B2FC8D6-F1E0-45A2-BA65-059442E2ED3F}" destId="{BF0D90D9-2C87-4825-919B-C2AFB29A9482}" srcOrd="1" destOrd="0" parTransId="{8415A3FE-56E5-4451-8B63-AFD7BE9CC450}" sibTransId="{B5B94DDE-FFAF-499F-A3F4-7A1ADB127D1E}"/>
    <dgm:cxn modelId="{73727983-6B5E-4AC4-9AAF-2606890F9F0C}" type="presOf" srcId="{82CDD654-79FA-45AC-8323-E5F2D05C286C}" destId="{5B144FB9-2ABC-4D54-A261-84994BDA1AEC}" srcOrd="0" destOrd="0" presId="urn:microsoft.com/office/officeart/2005/8/layout/chevron1"/>
    <dgm:cxn modelId="{8B1B8660-07CA-4170-9732-4D4E176F396C}" type="presOf" srcId="{58751E69-4867-4ADC-B30F-198F510E45A0}" destId="{AE0F8896-0ACD-49FB-BB60-241B77DD6F20}" srcOrd="0" destOrd="0" presId="urn:microsoft.com/office/officeart/2005/8/layout/chevron1"/>
    <dgm:cxn modelId="{7C4E7E66-FAE2-4481-A789-4CE210F0D242}" type="presOf" srcId="{59B0ABAB-D991-41CA-A2CE-6D90387D481D}" destId="{62E83A85-7EE1-488D-9468-A81DA7985966}" srcOrd="0" destOrd="0" presId="urn:microsoft.com/office/officeart/2005/8/layout/chevron1"/>
    <dgm:cxn modelId="{F8476C39-FCA3-4B31-B220-CD2FC2CB21D5}" srcId="{0B2FC8D6-F1E0-45A2-BA65-059442E2ED3F}" destId="{F56DCC40-6F44-4FFD-9BAD-2BA1EFD9ADAD}" srcOrd="8" destOrd="0" parTransId="{411F9E1B-9608-41DC-9D3B-13C56F005E56}" sibTransId="{627C01F5-9B93-4773-BB9F-342C7A081150}"/>
    <dgm:cxn modelId="{D303291D-8E58-4D4B-B387-E7B05946EE8D}" srcId="{0B2FC8D6-F1E0-45A2-BA65-059442E2ED3F}" destId="{58751E69-4867-4ADC-B30F-198F510E45A0}" srcOrd="10" destOrd="0" parTransId="{D27EB972-1A02-4853-BF63-D1E590ED699C}" sibTransId="{354FC34C-AB7E-4E30-8AA0-46E9BA48473F}"/>
    <dgm:cxn modelId="{1E893F99-54F4-49CF-98CE-95DCD836798A}" type="presOf" srcId="{F56DCC40-6F44-4FFD-9BAD-2BA1EFD9ADAD}" destId="{09BFEF99-5839-441A-8F67-22ACB7BADA9E}" srcOrd="0" destOrd="0" presId="urn:microsoft.com/office/officeart/2005/8/layout/chevron1"/>
    <dgm:cxn modelId="{F6230747-20AC-47F2-AC6F-47CA392DEACD}" type="presOf" srcId="{2BA5153A-38AA-4678-91AF-A6AC713E19CD}" destId="{63380164-3EBD-4633-BEE9-46EBF6D32460}" srcOrd="0" destOrd="0" presId="urn:microsoft.com/office/officeart/2005/8/layout/chevron1"/>
    <dgm:cxn modelId="{595EE8E9-65AB-4A13-AF95-CBE9F3687208}" type="presOf" srcId="{0B2FC8D6-F1E0-45A2-BA65-059442E2ED3F}" destId="{F9918739-6A26-47EA-8C84-081BEA1E771E}" srcOrd="0" destOrd="0" presId="urn:microsoft.com/office/officeart/2005/8/layout/chevron1"/>
    <dgm:cxn modelId="{17FFD130-E722-4BA3-A2BC-1EEFAD41F6CA}" srcId="{0B2FC8D6-F1E0-45A2-BA65-059442E2ED3F}" destId="{82CDD654-79FA-45AC-8323-E5F2D05C286C}" srcOrd="0" destOrd="0" parTransId="{2D1C46A0-A307-4E71-8F70-F70EDD7774F5}" sibTransId="{8656E291-37CD-42E1-8CB4-F7DA5571AAA3}"/>
    <dgm:cxn modelId="{9068022F-4D6A-43E6-8E73-BE3D4DD01561}" srcId="{0B2FC8D6-F1E0-45A2-BA65-059442E2ED3F}" destId="{2D0DB30D-375B-4FE3-B39D-E0C898CB4217}" srcOrd="9" destOrd="0" parTransId="{F968D64A-5173-4DDA-BEE8-107D83FB7D93}" sibTransId="{27EDF079-A2A4-4D66-A764-BCAC70262A59}"/>
    <dgm:cxn modelId="{5AF80D88-158E-4615-A584-A39BF45B8646}" type="presOf" srcId="{33A310D1-3CB6-4055-BC74-ACAE4B7ECF81}" destId="{8E223C16-916A-4F82-9647-4FA3A06482D0}" srcOrd="0" destOrd="0" presId="urn:microsoft.com/office/officeart/2005/8/layout/chevron1"/>
    <dgm:cxn modelId="{D34377EC-BF6B-42EE-A0C4-5330E8073B85}" srcId="{0B2FC8D6-F1E0-45A2-BA65-059442E2ED3F}" destId="{5B8520AD-1405-448D-92DE-DCEE64C3E5D3}" srcOrd="3" destOrd="0" parTransId="{7BFE8B84-FDF6-4A30-BF5A-BDE5910410F5}" sibTransId="{EB2D1439-3699-4F81-AABE-530D7C42BD51}"/>
    <dgm:cxn modelId="{2366FBF3-2A60-4689-88B2-5A71C84252CF}" srcId="{0B2FC8D6-F1E0-45A2-BA65-059442E2ED3F}" destId="{1415EABB-C1B5-4F32-B3B7-BFAC886BFCC6}" srcOrd="4" destOrd="0" parTransId="{B0883746-6314-4240-8E3F-5DD10159E5AB}" sibTransId="{734CF3B4-6CCD-4E74-B06D-A97A9255FD8F}"/>
    <dgm:cxn modelId="{1F9695FD-8786-40D2-ACD4-E551F7888D7F}" type="presParOf" srcId="{F9918739-6A26-47EA-8C84-081BEA1E771E}" destId="{5B144FB9-2ABC-4D54-A261-84994BDA1AEC}" srcOrd="0" destOrd="0" presId="urn:microsoft.com/office/officeart/2005/8/layout/chevron1"/>
    <dgm:cxn modelId="{CC93E797-A6B5-420B-A728-1B5FB4F2DDBB}" type="presParOf" srcId="{F9918739-6A26-47EA-8C84-081BEA1E771E}" destId="{EA208D6B-FEB5-4778-808A-CBBC92DA67D8}" srcOrd="1" destOrd="0" presId="urn:microsoft.com/office/officeart/2005/8/layout/chevron1"/>
    <dgm:cxn modelId="{6AFE82FC-B189-4904-9BAA-375D8FCF4327}" type="presParOf" srcId="{F9918739-6A26-47EA-8C84-081BEA1E771E}" destId="{B8545F13-8D24-450F-BC6C-927EB2A59FC7}" srcOrd="2" destOrd="0" presId="urn:microsoft.com/office/officeart/2005/8/layout/chevron1"/>
    <dgm:cxn modelId="{EA013DEB-5C94-476B-8453-6EA9E170FEEA}" type="presParOf" srcId="{F9918739-6A26-47EA-8C84-081BEA1E771E}" destId="{BF94BD50-3E29-496A-A66F-3B2D20D1D3A9}" srcOrd="3" destOrd="0" presId="urn:microsoft.com/office/officeart/2005/8/layout/chevron1"/>
    <dgm:cxn modelId="{FDEBAAAB-C6C2-4C2F-A9AB-A298EBA162BA}" type="presParOf" srcId="{F9918739-6A26-47EA-8C84-081BEA1E771E}" destId="{728926AA-7335-4EEB-BBC1-A92F1D8D0C64}" srcOrd="4" destOrd="0" presId="urn:microsoft.com/office/officeart/2005/8/layout/chevron1"/>
    <dgm:cxn modelId="{AF788E33-EB2E-49A0-B6F3-A01344B6BCFD}" type="presParOf" srcId="{F9918739-6A26-47EA-8C84-081BEA1E771E}" destId="{6C4A193D-4769-426E-A907-4330C49891A2}" srcOrd="5" destOrd="0" presId="urn:microsoft.com/office/officeart/2005/8/layout/chevron1"/>
    <dgm:cxn modelId="{6F40875E-B5BF-4743-BCDF-52CB3FA17F79}" type="presParOf" srcId="{F9918739-6A26-47EA-8C84-081BEA1E771E}" destId="{663DD33B-2D26-42A6-99E3-6C68AEFF0684}" srcOrd="6" destOrd="0" presId="urn:microsoft.com/office/officeart/2005/8/layout/chevron1"/>
    <dgm:cxn modelId="{F658BF03-95DD-44D6-9B06-841F3B8CB233}" type="presParOf" srcId="{F9918739-6A26-47EA-8C84-081BEA1E771E}" destId="{397F7B0B-0F1D-4D88-8B2E-13B1A1630E38}" srcOrd="7" destOrd="0" presId="urn:microsoft.com/office/officeart/2005/8/layout/chevron1"/>
    <dgm:cxn modelId="{738FD53C-11E8-49DE-A345-A160F58E7D70}" type="presParOf" srcId="{F9918739-6A26-47EA-8C84-081BEA1E771E}" destId="{3B8E7A08-EF62-40C6-A374-5125EF7558CE}" srcOrd="8" destOrd="0" presId="urn:microsoft.com/office/officeart/2005/8/layout/chevron1"/>
    <dgm:cxn modelId="{374210F7-D56D-458E-B614-53A18E102795}" type="presParOf" srcId="{F9918739-6A26-47EA-8C84-081BEA1E771E}" destId="{7886EEF6-5E0C-4E38-B57C-8436A085B8A9}" srcOrd="9" destOrd="0" presId="urn:microsoft.com/office/officeart/2005/8/layout/chevron1"/>
    <dgm:cxn modelId="{A6300924-8B04-4DCD-BD1B-3EBD5067A566}" type="presParOf" srcId="{F9918739-6A26-47EA-8C84-081BEA1E771E}" destId="{8E223C16-916A-4F82-9647-4FA3A06482D0}" srcOrd="10" destOrd="0" presId="urn:microsoft.com/office/officeart/2005/8/layout/chevron1"/>
    <dgm:cxn modelId="{726CE1A0-E3A5-4ECB-B3B5-38ECCE4FE3EE}" type="presParOf" srcId="{F9918739-6A26-47EA-8C84-081BEA1E771E}" destId="{7E862D13-4AF0-4F65-A458-EE8298F64A92}" srcOrd="11" destOrd="0" presId="urn:microsoft.com/office/officeart/2005/8/layout/chevron1"/>
    <dgm:cxn modelId="{932524A7-CEE3-483D-9135-9590BBCF608F}" type="presParOf" srcId="{F9918739-6A26-47EA-8C84-081BEA1E771E}" destId="{63380164-3EBD-4633-BEE9-46EBF6D32460}" srcOrd="12" destOrd="0" presId="urn:microsoft.com/office/officeart/2005/8/layout/chevron1"/>
    <dgm:cxn modelId="{2A2F0A48-45BD-4D1A-8B91-2A92F6D96525}" type="presParOf" srcId="{F9918739-6A26-47EA-8C84-081BEA1E771E}" destId="{78C47FE8-AA70-4A66-AD90-6DB4E5F8A71E}" srcOrd="13" destOrd="0" presId="urn:microsoft.com/office/officeart/2005/8/layout/chevron1"/>
    <dgm:cxn modelId="{D10C94E3-6C31-49D8-8D47-772B325C9253}" type="presParOf" srcId="{F9918739-6A26-47EA-8C84-081BEA1E771E}" destId="{62E83A85-7EE1-488D-9468-A81DA7985966}" srcOrd="14" destOrd="0" presId="urn:microsoft.com/office/officeart/2005/8/layout/chevron1"/>
    <dgm:cxn modelId="{826253D9-818A-4F5C-8A8D-B8BC37CC7E91}" type="presParOf" srcId="{F9918739-6A26-47EA-8C84-081BEA1E771E}" destId="{0FFB3167-96E6-4557-9298-7ACCF4B31BA6}" srcOrd="15" destOrd="0" presId="urn:microsoft.com/office/officeart/2005/8/layout/chevron1"/>
    <dgm:cxn modelId="{F2551378-E7C7-4476-ACEB-548F2C730E1D}" type="presParOf" srcId="{F9918739-6A26-47EA-8C84-081BEA1E771E}" destId="{09BFEF99-5839-441A-8F67-22ACB7BADA9E}" srcOrd="16" destOrd="0" presId="urn:microsoft.com/office/officeart/2005/8/layout/chevron1"/>
    <dgm:cxn modelId="{F0E75DF9-8812-4719-AEC3-08D6F5C5E999}" type="presParOf" srcId="{F9918739-6A26-47EA-8C84-081BEA1E771E}" destId="{721A31AA-077F-4509-B41F-FB800F87CDA5}" srcOrd="17" destOrd="0" presId="urn:microsoft.com/office/officeart/2005/8/layout/chevron1"/>
    <dgm:cxn modelId="{F65EBF7E-6F0F-47E6-9E26-F07356FF3242}" type="presParOf" srcId="{F9918739-6A26-47EA-8C84-081BEA1E771E}" destId="{DCF340A5-A763-4343-B8B3-3DD29317242F}" srcOrd="18" destOrd="0" presId="urn:microsoft.com/office/officeart/2005/8/layout/chevron1"/>
    <dgm:cxn modelId="{84B65D2E-9715-4FAE-8CEC-899B33B58E2F}" type="presParOf" srcId="{F9918739-6A26-47EA-8C84-081BEA1E771E}" destId="{A8BE651A-50F2-46EC-8D1C-B835204A0DD0}" srcOrd="19" destOrd="0" presId="urn:microsoft.com/office/officeart/2005/8/layout/chevron1"/>
    <dgm:cxn modelId="{5EBB23CB-596F-4633-A5B7-25E428614D16}" type="presParOf" srcId="{F9918739-6A26-47EA-8C84-081BEA1E771E}" destId="{AE0F8896-0ACD-49FB-BB60-241B77DD6F20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3316C-0DBB-43DB-976B-23EEC699C9F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0B9042-FABF-4E32-AA9B-498D9035CCE4}">
      <dgm:prSet phldrT="[Текст]" custT="1"/>
      <dgm:spPr/>
      <dgm:t>
        <a:bodyPr/>
        <a:lstStyle/>
        <a:p>
          <a:r>
            <a:rPr lang="ru-RU" sz="1100" dirty="0" smtClean="0"/>
            <a:t>Мониторинг  подключения организаций и  пользователей ЭБ</a:t>
          </a:r>
          <a:endParaRPr lang="ru-RU" sz="1100" dirty="0"/>
        </a:p>
      </dgm:t>
    </dgm:pt>
    <dgm:pt modelId="{F1FD1D89-68D9-4AE6-ABAF-F69F4B33CC17}" type="parTrans" cxnId="{5173AE91-A8C1-4A01-9A1E-D110E5C112DA}">
      <dgm:prSet/>
      <dgm:spPr/>
      <dgm:t>
        <a:bodyPr/>
        <a:lstStyle/>
        <a:p>
          <a:endParaRPr lang="ru-RU" sz="1400">
            <a:solidFill>
              <a:schemeClr val="tx2"/>
            </a:solidFill>
          </a:endParaRPr>
        </a:p>
      </dgm:t>
    </dgm:pt>
    <dgm:pt modelId="{63E049F2-F43F-4F3D-8F50-5F76FFB5AB96}" type="sibTrans" cxnId="{5173AE91-A8C1-4A01-9A1E-D110E5C112DA}">
      <dgm:prSet/>
      <dgm:spPr/>
      <dgm:t>
        <a:bodyPr/>
        <a:lstStyle/>
        <a:p>
          <a:endParaRPr lang="ru-RU" sz="1400">
            <a:solidFill>
              <a:schemeClr val="tx2"/>
            </a:solidFill>
          </a:endParaRPr>
        </a:p>
      </dgm:t>
    </dgm:pt>
    <dgm:pt modelId="{9D578980-57BC-44CC-8B61-307A45F0EB53}">
      <dgm:prSet phldrT="[Текст]" custT="1"/>
      <dgm:spPr/>
      <dgm:t>
        <a:bodyPr/>
        <a:lstStyle/>
        <a:p>
          <a:r>
            <a:rPr lang="ru-RU" sz="1100" dirty="0" smtClean="0"/>
            <a:t>Мониторинг корректности и достаточности назначения ролей ЭБ</a:t>
          </a:r>
          <a:endParaRPr lang="ru-RU" sz="1100" dirty="0"/>
        </a:p>
      </dgm:t>
    </dgm:pt>
    <dgm:pt modelId="{5422929A-610E-46A1-9F85-1D2C4B89287B}" type="parTrans" cxnId="{C9463C89-E791-4CD7-89B3-79EFDBF48BB5}">
      <dgm:prSet/>
      <dgm:spPr/>
      <dgm:t>
        <a:bodyPr/>
        <a:lstStyle/>
        <a:p>
          <a:endParaRPr lang="ru-RU" sz="1400">
            <a:solidFill>
              <a:schemeClr val="tx2"/>
            </a:solidFill>
          </a:endParaRPr>
        </a:p>
      </dgm:t>
    </dgm:pt>
    <dgm:pt modelId="{3DDDE051-AC5D-4619-83DB-6B862D2B0514}" type="sibTrans" cxnId="{C9463C89-E791-4CD7-89B3-79EFDBF48BB5}">
      <dgm:prSet/>
      <dgm:spPr/>
      <dgm:t>
        <a:bodyPr/>
        <a:lstStyle/>
        <a:p>
          <a:endParaRPr lang="ru-RU" sz="1400">
            <a:solidFill>
              <a:schemeClr val="tx2"/>
            </a:solidFill>
          </a:endParaRPr>
        </a:p>
      </dgm:t>
    </dgm:pt>
    <dgm:pt modelId="{FB101014-30AC-47AA-9482-F85661556F72}">
      <dgm:prSet custT="1"/>
      <dgm:spPr/>
      <dgm:t>
        <a:bodyPr anchor="ctr"/>
        <a:lstStyle/>
        <a:p>
          <a:r>
            <a:rPr lang="ru-RU" sz="1100" dirty="0" smtClean="0"/>
            <a:t>Мониторинг исполнения интеграционных процессов</a:t>
          </a:r>
          <a:endParaRPr lang="ru-RU" sz="1100" dirty="0"/>
        </a:p>
      </dgm:t>
    </dgm:pt>
    <dgm:pt modelId="{0FBF66A4-1858-438D-AA05-EA85490E527C}" type="parTrans" cxnId="{752965CD-B819-43FD-9CF5-0A2C10F4FD80}">
      <dgm:prSet/>
      <dgm:spPr/>
      <dgm:t>
        <a:bodyPr/>
        <a:lstStyle/>
        <a:p>
          <a:endParaRPr lang="ru-RU"/>
        </a:p>
      </dgm:t>
    </dgm:pt>
    <dgm:pt modelId="{30271CBD-442E-4574-A55B-A277ADC873B4}" type="sibTrans" cxnId="{752965CD-B819-43FD-9CF5-0A2C10F4FD80}">
      <dgm:prSet/>
      <dgm:spPr/>
      <dgm:t>
        <a:bodyPr/>
        <a:lstStyle/>
        <a:p>
          <a:endParaRPr lang="ru-RU"/>
        </a:p>
      </dgm:t>
    </dgm:pt>
    <dgm:pt modelId="{DB8DEC0B-4D0D-4CD6-A70B-034BA2CFF920}">
      <dgm:prSet custT="1"/>
      <dgm:spPr/>
      <dgm:t>
        <a:bodyPr anchor="ctr"/>
        <a:lstStyle/>
        <a:p>
          <a:r>
            <a:rPr lang="ru-RU" sz="1100" dirty="0" smtClean="0"/>
            <a:t>Мониторинг исполнения функциональных процессов</a:t>
          </a:r>
          <a:endParaRPr lang="ru-RU" sz="1100" dirty="0"/>
        </a:p>
      </dgm:t>
    </dgm:pt>
    <dgm:pt modelId="{E70DC697-22E6-47BB-AA69-CACEB4748A57}" type="parTrans" cxnId="{2F14D414-68EA-4CE8-9C63-42C3247F8AC8}">
      <dgm:prSet/>
      <dgm:spPr/>
      <dgm:t>
        <a:bodyPr/>
        <a:lstStyle/>
        <a:p>
          <a:endParaRPr lang="ru-RU"/>
        </a:p>
      </dgm:t>
    </dgm:pt>
    <dgm:pt modelId="{3E93EC2C-AD17-4D49-A587-FB8A8944E024}" type="sibTrans" cxnId="{2F14D414-68EA-4CE8-9C63-42C3247F8AC8}">
      <dgm:prSet/>
      <dgm:spPr/>
      <dgm:t>
        <a:bodyPr/>
        <a:lstStyle/>
        <a:p>
          <a:endParaRPr lang="ru-RU"/>
        </a:p>
      </dgm:t>
    </dgm:pt>
    <dgm:pt modelId="{9F423D6D-7C86-4D64-8F9E-EA46A2706FBD}" type="pres">
      <dgm:prSet presAssocID="{C943316C-0DBB-43DB-976B-23EEC699C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7DB51-9565-4904-A48C-935C1ED1CC5C}" type="pres">
      <dgm:prSet presAssocID="{FB101014-30AC-47AA-9482-F85661556F72}" presName="linNode" presStyleCnt="0"/>
      <dgm:spPr/>
    </dgm:pt>
    <dgm:pt modelId="{EC5301AA-378B-4849-84D9-88DA6DA0B420}" type="pres">
      <dgm:prSet presAssocID="{FB101014-30AC-47AA-9482-F85661556F72}" presName="parentText" presStyleLbl="node1" presStyleIdx="0" presStyleCnt="4" custScaleX="112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3914B-0C2F-4887-9E62-D9B5A9DDF847}" type="pres">
      <dgm:prSet presAssocID="{30271CBD-442E-4574-A55B-A277ADC873B4}" presName="sp" presStyleCnt="0"/>
      <dgm:spPr/>
    </dgm:pt>
    <dgm:pt modelId="{FCF2A02E-52BB-4C23-9666-AB487F21B49A}" type="pres">
      <dgm:prSet presAssocID="{DB8DEC0B-4D0D-4CD6-A70B-034BA2CFF920}" presName="linNode" presStyleCnt="0"/>
      <dgm:spPr/>
    </dgm:pt>
    <dgm:pt modelId="{4E8EB0F5-8F85-49BA-91C1-655BACCAAD57}" type="pres">
      <dgm:prSet presAssocID="{DB8DEC0B-4D0D-4CD6-A70B-034BA2CFF920}" presName="parentText" presStyleLbl="node1" presStyleIdx="1" presStyleCnt="4" custScaleX="112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A2E8E-0B33-4BAA-8D9D-9D2CF0EE65BF}" type="pres">
      <dgm:prSet presAssocID="{3E93EC2C-AD17-4D49-A587-FB8A8944E024}" presName="sp" presStyleCnt="0"/>
      <dgm:spPr/>
    </dgm:pt>
    <dgm:pt modelId="{FD649DEE-524E-4413-BC56-13C2C0F1E0CB}" type="pres">
      <dgm:prSet presAssocID="{4C0B9042-FABF-4E32-AA9B-498D9035CCE4}" presName="linNode" presStyleCnt="0"/>
      <dgm:spPr/>
      <dgm:t>
        <a:bodyPr/>
        <a:lstStyle/>
        <a:p>
          <a:endParaRPr lang="ru-RU"/>
        </a:p>
      </dgm:t>
    </dgm:pt>
    <dgm:pt modelId="{EECCBAC5-A887-41EC-95C0-3EE93B1AE516}" type="pres">
      <dgm:prSet presAssocID="{4C0B9042-FABF-4E32-AA9B-498D9035CCE4}" presName="parentText" presStyleLbl="node1" presStyleIdx="2" presStyleCnt="4" custScaleX="114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7C049-14DA-4839-BA4A-3D9CA72783B7}" type="pres">
      <dgm:prSet presAssocID="{63E049F2-F43F-4F3D-8F50-5F76FFB5AB96}" presName="sp" presStyleCnt="0"/>
      <dgm:spPr/>
      <dgm:t>
        <a:bodyPr/>
        <a:lstStyle/>
        <a:p>
          <a:endParaRPr lang="ru-RU"/>
        </a:p>
      </dgm:t>
    </dgm:pt>
    <dgm:pt modelId="{0953AE85-DCC0-4963-83A2-A183DF46EFF6}" type="pres">
      <dgm:prSet presAssocID="{9D578980-57BC-44CC-8B61-307A45F0EB53}" presName="linNode" presStyleCnt="0"/>
      <dgm:spPr/>
      <dgm:t>
        <a:bodyPr/>
        <a:lstStyle/>
        <a:p>
          <a:endParaRPr lang="ru-RU"/>
        </a:p>
      </dgm:t>
    </dgm:pt>
    <dgm:pt modelId="{E9693542-B2B1-4156-92FA-900A9BE1FAEA}" type="pres">
      <dgm:prSet presAssocID="{9D578980-57BC-44CC-8B61-307A45F0EB53}" presName="parentText" presStyleLbl="node1" presStyleIdx="3" presStyleCnt="4" custScaleX="113393" custLinFactNeighborY="-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965CD-B819-43FD-9CF5-0A2C10F4FD80}" srcId="{C943316C-0DBB-43DB-976B-23EEC699C9FF}" destId="{FB101014-30AC-47AA-9482-F85661556F72}" srcOrd="0" destOrd="0" parTransId="{0FBF66A4-1858-438D-AA05-EA85490E527C}" sibTransId="{30271CBD-442E-4574-A55B-A277ADC873B4}"/>
    <dgm:cxn modelId="{69D10640-0A44-4EFE-B7F2-0E9475DD5465}" type="presOf" srcId="{C943316C-0DBB-43DB-976B-23EEC699C9FF}" destId="{9F423D6D-7C86-4D64-8F9E-EA46A2706FBD}" srcOrd="0" destOrd="0" presId="urn:microsoft.com/office/officeart/2005/8/layout/vList5"/>
    <dgm:cxn modelId="{409BB5DF-A2B7-4D48-A353-AB0FC25A0D9D}" type="presOf" srcId="{DB8DEC0B-4D0D-4CD6-A70B-034BA2CFF920}" destId="{4E8EB0F5-8F85-49BA-91C1-655BACCAAD57}" srcOrd="0" destOrd="0" presId="urn:microsoft.com/office/officeart/2005/8/layout/vList5"/>
    <dgm:cxn modelId="{C9463C89-E791-4CD7-89B3-79EFDBF48BB5}" srcId="{C943316C-0DBB-43DB-976B-23EEC699C9FF}" destId="{9D578980-57BC-44CC-8B61-307A45F0EB53}" srcOrd="3" destOrd="0" parTransId="{5422929A-610E-46A1-9F85-1D2C4B89287B}" sibTransId="{3DDDE051-AC5D-4619-83DB-6B862D2B0514}"/>
    <dgm:cxn modelId="{64C5C6AD-8A55-4C69-9DE1-9F3707E2044B}" type="presOf" srcId="{FB101014-30AC-47AA-9482-F85661556F72}" destId="{EC5301AA-378B-4849-84D9-88DA6DA0B420}" srcOrd="0" destOrd="0" presId="urn:microsoft.com/office/officeart/2005/8/layout/vList5"/>
    <dgm:cxn modelId="{E5996BD2-A6A5-4002-8C67-0C668F398C1A}" type="presOf" srcId="{9D578980-57BC-44CC-8B61-307A45F0EB53}" destId="{E9693542-B2B1-4156-92FA-900A9BE1FAEA}" srcOrd="0" destOrd="0" presId="urn:microsoft.com/office/officeart/2005/8/layout/vList5"/>
    <dgm:cxn modelId="{2F14D414-68EA-4CE8-9C63-42C3247F8AC8}" srcId="{C943316C-0DBB-43DB-976B-23EEC699C9FF}" destId="{DB8DEC0B-4D0D-4CD6-A70B-034BA2CFF920}" srcOrd="1" destOrd="0" parTransId="{E70DC697-22E6-47BB-AA69-CACEB4748A57}" sibTransId="{3E93EC2C-AD17-4D49-A587-FB8A8944E024}"/>
    <dgm:cxn modelId="{5D043C18-6C3C-4CF8-861F-C480C33F2EBA}" type="presOf" srcId="{4C0B9042-FABF-4E32-AA9B-498D9035CCE4}" destId="{EECCBAC5-A887-41EC-95C0-3EE93B1AE516}" srcOrd="0" destOrd="0" presId="urn:microsoft.com/office/officeart/2005/8/layout/vList5"/>
    <dgm:cxn modelId="{5173AE91-A8C1-4A01-9A1E-D110E5C112DA}" srcId="{C943316C-0DBB-43DB-976B-23EEC699C9FF}" destId="{4C0B9042-FABF-4E32-AA9B-498D9035CCE4}" srcOrd="2" destOrd="0" parTransId="{F1FD1D89-68D9-4AE6-ABAF-F69F4B33CC17}" sibTransId="{63E049F2-F43F-4F3D-8F50-5F76FFB5AB96}"/>
    <dgm:cxn modelId="{04C41EEC-3899-4416-A924-58B181E40344}" type="presParOf" srcId="{9F423D6D-7C86-4D64-8F9E-EA46A2706FBD}" destId="{3847DB51-9565-4904-A48C-935C1ED1CC5C}" srcOrd="0" destOrd="0" presId="urn:microsoft.com/office/officeart/2005/8/layout/vList5"/>
    <dgm:cxn modelId="{E69981A7-0CA5-48C7-9AE7-E1801EC079D6}" type="presParOf" srcId="{3847DB51-9565-4904-A48C-935C1ED1CC5C}" destId="{EC5301AA-378B-4849-84D9-88DA6DA0B420}" srcOrd="0" destOrd="0" presId="urn:microsoft.com/office/officeart/2005/8/layout/vList5"/>
    <dgm:cxn modelId="{C1D69DEA-8E5C-49FF-B289-DE35DCD5F2CB}" type="presParOf" srcId="{9F423D6D-7C86-4D64-8F9E-EA46A2706FBD}" destId="{2D73914B-0C2F-4887-9E62-D9B5A9DDF847}" srcOrd="1" destOrd="0" presId="urn:microsoft.com/office/officeart/2005/8/layout/vList5"/>
    <dgm:cxn modelId="{135F49DA-3E86-4B6F-B878-31C472195402}" type="presParOf" srcId="{9F423D6D-7C86-4D64-8F9E-EA46A2706FBD}" destId="{FCF2A02E-52BB-4C23-9666-AB487F21B49A}" srcOrd="2" destOrd="0" presId="urn:microsoft.com/office/officeart/2005/8/layout/vList5"/>
    <dgm:cxn modelId="{54CFF763-7436-40F2-B5F5-ED186C4758A9}" type="presParOf" srcId="{FCF2A02E-52BB-4C23-9666-AB487F21B49A}" destId="{4E8EB0F5-8F85-49BA-91C1-655BACCAAD57}" srcOrd="0" destOrd="0" presId="urn:microsoft.com/office/officeart/2005/8/layout/vList5"/>
    <dgm:cxn modelId="{0EB5DD2C-74C9-4436-9D51-69147FAF226E}" type="presParOf" srcId="{9F423D6D-7C86-4D64-8F9E-EA46A2706FBD}" destId="{126A2E8E-0B33-4BAA-8D9D-9D2CF0EE65BF}" srcOrd="3" destOrd="0" presId="urn:microsoft.com/office/officeart/2005/8/layout/vList5"/>
    <dgm:cxn modelId="{FA02024A-883A-41D6-9146-BA3D0DE0A017}" type="presParOf" srcId="{9F423D6D-7C86-4D64-8F9E-EA46A2706FBD}" destId="{FD649DEE-524E-4413-BC56-13C2C0F1E0CB}" srcOrd="4" destOrd="0" presId="urn:microsoft.com/office/officeart/2005/8/layout/vList5"/>
    <dgm:cxn modelId="{513ECCEA-11E9-4D4E-A537-F4986EB9ECC6}" type="presParOf" srcId="{FD649DEE-524E-4413-BC56-13C2C0F1E0CB}" destId="{EECCBAC5-A887-41EC-95C0-3EE93B1AE516}" srcOrd="0" destOrd="0" presId="urn:microsoft.com/office/officeart/2005/8/layout/vList5"/>
    <dgm:cxn modelId="{2298A3DC-0539-46BB-9A74-5E8E791895C1}" type="presParOf" srcId="{9F423D6D-7C86-4D64-8F9E-EA46A2706FBD}" destId="{B577C049-14DA-4839-BA4A-3D9CA72783B7}" srcOrd="5" destOrd="0" presId="urn:microsoft.com/office/officeart/2005/8/layout/vList5"/>
    <dgm:cxn modelId="{9048AFD5-4976-450D-9B79-E5BE76C3E3B3}" type="presParOf" srcId="{9F423D6D-7C86-4D64-8F9E-EA46A2706FBD}" destId="{0953AE85-DCC0-4963-83A2-A183DF46EFF6}" srcOrd="6" destOrd="0" presId="urn:microsoft.com/office/officeart/2005/8/layout/vList5"/>
    <dgm:cxn modelId="{26F21CF9-32E5-4ABE-A2A5-2122180C7826}" type="presParOf" srcId="{0953AE85-DCC0-4963-83A2-A183DF46EFF6}" destId="{E9693542-B2B1-4156-92FA-900A9BE1FA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3A01A-EBBB-442D-909B-69E3888088D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85C545-57C4-4CC4-8636-2F4F790D5255}">
      <dgm:prSet phldrT="[Текст]" custT="1"/>
      <dgm:spPr/>
      <dgm:t>
        <a:bodyPr/>
        <a:lstStyle/>
        <a:p>
          <a:r>
            <a:rPr lang="ru-RU" sz="1400" b="1" dirty="0" smtClean="0"/>
            <a:t>Стандартизация информационного взаимодействия</a:t>
          </a:r>
          <a:endParaRPr lang="en-US" sz="1400" b="1" dirty="0"/>
        </a:p>
      </dgm:t>
    </dgm:pt>
    <dgm:pt modelId="{518E670B-150C-45A0-B513-C120929B9F04}" type="parTrans" cxnId="{A5E042A5-6780-42BA-81BF-16CE244B3AF2}">
      <dgm:prSet/>
      <dgm:spPr/>
      <dgm:t>
        <a:bodyPr/>
        <a:lstStyle/>
        <a:p>
          <a:endParaRPr lang="en-US"/>
        </a:p>
      </dgm:t>
    </dgm:pt>
    <dgm:pt modelId="{ABA98BDA-707B-4E93-B807-BB9202639888}" type="sibTrans" cxnId="{A5E042A5-6780-42BA-81BF-16CE244B3AF2}">
      <dgm:prSet/>
      <dgm:spPr/>
      <dgm:t>
        <a:bodyPr/>
        <a:lstStyle/>
        <a:p>
          <a:endParaRPr lang="en-US"/>
        </a:p>
      </dgm:t>
    </dgm:pt>
    <dgm:pt modelId="{9D48A24E-E162-4A20-888F-AAAC9CB2A4F1}">
      <dgm:prSet phldrT="[Текст]" custT="1"/>
      <dgm:spPr/>
      <dgm:t>
        <a:bodyPr/>
        <a:lstStyle/>
        <a:p>
          <a:r>
            <a:rPr lang="ru-RU" sz="1100" b="0" dirty="0" smtClean="0">
              <a:sym typeface="Symbol"/>
            </a:rPr>
            <a:t> </a:t>
          </a:r>
          <a:r>
            <a:rPr lang="ru-RU" sz="1100" b="0" dirty="0" smtClean="0"/>
            <a:t>Исполнение приказа Минфина (положение об ЭБ №658)</a:t>
          </a:r>
          <a:endParaRPr lang="en-US" sz="1100" b="0" dirty="0"/>
        </a:p>
      </dgm:t>
    </dgm:pt>
    <dgm:pt modelId="{76EE0DF5-1417-4E9D-BD34-C91446E7D8D4}" type="parTrans" cxnId="{F4511E28-E597-44E1-ACFE-63B39D94F4A8}">
      <dgm:prSet/>
      <dgm:spPr/>
      <dgm:t>
        <a:bodyPr/>
        <a:lstStyle/>
        <a:p>
          <a:endParaRPr lang="en-US"/>
        </a:p>
      </dgm:t>
    </dgm:pt>
    <dgm:pt modelId="{098237B1-38AD-46A4-A3D7-14625E2365B3}" type="sibTrans" cxnId="{F4511E28-E597-44E1-ACFE-63B39D94F4A8}">
      <dgm:prSet/>
      <dgm:spPr/>
      <dgm:t>
        <a:bodyPr/>
        <a:lstStyle/>
        <a:p>
          <a:endParaRPr lang="en-US"/>
        </a:p>
      </dgm:t>
    </dgm:pt>
    <dgm:pt modelId="{EBBE363E-8810-4C23-9506-EFE55C3A779F}">
      <dgm:prSet phldrT="[Текст]" custT="1"/>
      <dgm:spPr/>
      <dgm:t>
        <a:bodyPr/>
        <a:lstStyle/>
        <a:p>
          <a:r>
            <a:rPr lang="ru-RU" sz="1400" b="1" dirty="0" smtClean="0"/>
            <a:t>Совершенствование компонента распространения</a:t>
          </a:r>
          <a:endParaRPr lang="en-US" sz="1400" b="1" dirty="0"/>
        </a:p>
      </dgm:t>
    </dgm:pt>
    <dgm:pt modelId="{C31F81BA-3D21-4032-9377-5BB20FCB14EE}" type="parTrans" cxnId="{B4E22917-07DE-4657-ACB0-D6CAF171F53A}">
      <dgm:prSet/>
      <dgm:spPr/>
      <dgm:t>
        <a:bodyPr/>
        <a:lstStyle/>
        <a:p>
          <a:endParaRPr lang="en-US"/>
        </a:p>
      </dgm:t>
    </dgm:pt>
    <dgm:pt modelId="{FD85D4B8-5E6D-4807-9A79-8790CC79233A}" type="sibTrans" cxnId="{B4E22917-07DE-4657-ACB0-D6CAF171F53A}">
      <dgm:prSet/>
      <dgm:spPr/>
      <dgm:t>
        <a:bodyPr/>
        <a:lstStyle/>
        <a:p>
          <a:endParaRPr lang="en-US"/>
        </a:p>
      </dgm:t>
    </dgm:pt>
    <dgm:pt modelId="{79A1F262-691D-4BB2-BC64-35D3386EF518}">
      <dgm:prSet phldrT="[Текст]" custT="1"/>
      <dgm:spPr/>
      <dgm:t>
        <a:bodyPr/>
        <a:lstStyle/>
        <a:p>
          <a:r>
            <a:rPr lang="ru-RU" sz="1400" dirty="0" smtClean="0">
              <a:sym typeface="Symbol"/>
            </a:rPr>
            <a:t> </a:t>
          </a:r>
          <a:r>
            <a:rPr lang="ru-RU" sz="1100" dirty="0" smtClean="0"/>
            <a:t>Повышение производительности отказоустойчивости, масштабируемости за счет использования </a:t>
          </a:r>
          <a:r>
            <a:rPr lang="ru-RU" sz="1100" dirty="0" err="1" smtClean="0"/>
            <a:t>микросервисной</a:t>
          </a:r>
          <a:r>
            <a:rPr lang="ru-RU" sz="1100" dirty="0" smtClean="0"/>
            <a:t> архитектуры</a:t>
          </a:r>
        </a:p>
        <a:p>
          <a:r>
            <a:rPr lang="ru-RU" sz="1100" dirty="0" smtClean="0">
              <a:sym typeface="Symbol"/>
            </a:rPr>
            <a:t> </a:t>
          </a:r>
          <a:r>
            <a:rPr lang="ru" sz="1100" dirty="0" smtClean="0"/>
            <a:t>Подсистема агрегации и визуализации журналов работы модулей для обеспечения функционального мониторинга и мониторинга ошибок</a:t>
          </a:r>
          <a:endParaRPr lang="ru-RU" sz="1100" dirty="0" smtClean="0"/>
        </a:p>
      </dgm:t>
    </dgm:pt>
    <dgm:pt modelId="{0CEF8D5C-E306-416F-ABB9-B4C21377AB8C}" type="parTrans" cxnId="{7355A649-AF07-4747-811A-690B33FFD6F8}">
      <dgm:prSet/>
      <dgm:spPr/>
      <dgm:t>
        <a:bodyPr/>
        <a:lstStyle/>
        <a:p>
          <a:endParaRPr lang="en-US"/>
        </a:p>
      </dgm:t>
    </dgm:pt>
    <dgm:pt modelId="{62D5D1CB-80E9-4594-8113-84B2391D8930}" type="sibTrans" cxnId="{7355A649-AF07-4747-811A-690B33FFD6F8}">
      <dgm:prSet/>
      <dgm:spPr/>
      <dgm:t>
        <a:bodyPr/>
        <a:lstStyle/>
        <a:p>
          <a:endParaRPr lang="en-US"/>
        </a:p>
      </dgm:t>
    </dgm:pt>
    <dgm:pt modelId="{9A7C3A8E-CDBD-41DA-9747-A0BF0257E94A}">
      <dgm:prSet phldrT="[Текст]" custT="1"/>
      <dgm:spPr/>
      <dgm:t>
        <a:bodyPr/>
        <a:lstStyle/>
        <a:p>
          <a:r>
            <a:rPr lang="ru-RU" sz="1100" dirty="0" smtClean="0">
              <a:sym typeface="Symbol"/>
            </a:rPr>
            <a:t></a:t>
          </a:r>
          <a:r>
            <a:rPr lang="ru-RU" sz="1100" dirty="0" smtClean="0"/>
            <a:t> Унифицированный формат XML сообщений</a:t>
          </a:r>
          <a:endParaRPr lang="en-US" sz="1100" dirty="0"/>
        </a:p>
      </dgm:t>
    </dgm:pt>
    <dgm:pt modelId="{48E5C83B-08A8-4B92-A5C7-2244D69DA599}" type="parTrans" cxnId="{B042B8A3-7DBA-45C7-B065-E4369B7A5366}">
      <dgm:prSet/>
      <dgm:spPr/>
      <dgm:t>
        <a:bodyPr/>
        <a:lstStyle/>
        <a:p>
          <a:endParaRPr lang="en-US"/>
        </a:p>
      </dgm:t>
    </dgm:pt>
    <dgm:pt modelId="{76A17A9D-62A0-4864-A033-3896E19ABB67}" type="sibTrans" cxnId="{B042B8A3-7DBA-45C7-B065-E4369B7A5366}">
      <dgm:prSet/>
      <dgm:spPr/>
      <dgm:t>
        <a:bodyPr/>
        <a:lstStyle/>
        <a:p>
          <a:endParaRPr lang="en-US"/>
        </a:p>
      </dgm:t>
    </dgm:pt>
    <dgm:pt modelId="{F6EF5604-44B4-48DD-92B1-73779D0CBFB7}">
      <dgm:prSet custT="1"/>
      <dgm:spPr/>
      <dgm:t>
        <a:bodyPr/>
        <a:lstStyle/>
        <a:p>
          <a:r>
            <a:rPr lang="ru-RU" sz="1100" dirty="0" smtClean="0">
              <a:sym typeface="Symbol"/>
            </a:rPr>
            <a:t></a:t>
          </a:r>
          <a:r>
            <a:rPr lang="ru-RU" sz="1100" dirty="0" smtClean="0"/>
            <a:t> Применение квалифицированной ЭП</a:t>
          </a:r>
          <a:endParaRPr lang="ru-RU" sz="1100" dirty="0"/>
        </a:p>
      </dgm:t>
    </dgm:pt>
    <dgm:pt modelId="{5EED493D-C1E5-4C1B-9802-1E71BEB89BFA}" type="parTrans" cxnId="{E6519595-3F89-45D9-A373-09DAA6DBE89C}">
      <dgm:prSet/>
      <dgm:spPr/>
      <dgm:t>
        <a:bodyPr/>
        <a:lstStyle/>
        <a:p>
          <a:endParaRPr lang="en-US"/>
        </a:p>
      </dgm:t>
    </dgm:pt>
    <dgm:pt modelId="{7D28C5EE-86A8-484E-B660-8FB35F855BA0}" type="sibTrans" cxnId="{E6519595-3F89-45D9-A373-09DAA6DBE89C}">
      <dgm:prSet/>
      <dgm:spPr/>
      <dgm:t>
        <a:bodyPr/>
        <a:lstStyle/>
        <a:p>
          <a:endParaRPr lang="en-US"/>
        </a:p>
      </dgm:t>
    </dgm:pt>
    <dgm:pt modelId="{F7591F9C-CA8C-423D-AD6D-AD3C17270356}">
      <dgm:prSet custT="1"/>
      <dgm:spPr/>
      <dgm:t>
        <a:bodyPr/>
        <a:lstStyle/>
        <a:p>
          <a:r>
            <a:rPr lang="ru-RU" sz="1100" dirty="0" smtClean="0">
              <a:sym typeface="Symbol"/>
            </a:rPr>
            <a:t> </a:t>
          </a:r>
          <a:r>
            <a:rPr lang="ru-RU" sz="1100" dirty="0" smtClean="0"/>
            <a:t>Клиент СМЭВ 3</a:t>
          </a:r>
          <a:endParaRPr lang="ru-RU" sz="1100" dirty="0"/>
        </a:p>
      </dgm:t>
    </dgm:pt>
    <dgm:pt modelId="{DD8253CC-EB11-4C1E-BF05-75CD142B7297}" type="parTrans" cxnId="{02A41C82-362B-4059-B3D1-6C0DFA542799}">
      <dgm:prSet/>
      <dgm:spPr/>
      <dgm:t>
        <a:bodyPr/>
        <a:lstStyle/>
        <a:p>
          <a:endParaRPr lang="en-US"/>
        </a:p>
      </dgm:t>
    </dgm:pt>
    <dgm:pt modelId="{8423758E-888A-4603-AE9A-EFC1DF18052F}" type="sibTrans" cxnId="{02A41C82-362B-4059-B3D1-6C0DFA542799}">
      <dgm:prSet/>
      <dgm:spPr/>
      <dgm:t>
        <a:bodyPr/>
        <a:lstStyle/>
        <a:p>
          <a:endParaRPr lang="en-US"/>
        </a:p>
      </dgm:t>
    </dgm:pt>
    <dgm:pt modelId="{5708DDD6-04D5-42D2-88D4-622E721EC730}">
      <dgm:prSet custT="1"/>
      <dgm:spPr/>
      <dgm:t>
        <a:bodyPr/>
        <a:lstStyle/>
        <a:p>
          <a:r>
            <a:rPr lang="ru-RU" sz="1100" dirty="0" smtClean="0">
              <a:sym typeface="Symbol"/>
            </a:rPr>
            <a:t> </a:t>
          </a:r>
          <a:r>
            <a:rPr lang="ru-RU" sz="1100" dirty="0" smtClean="0"/>
            <a:t>Целостность данных, сохранение      конфиденциальности, подтверждение гарантированной доставки документов</a:t>
          </a:r>
          <a:endParaRPr lang="ru-RU" sz="1100" dirty="0"/>
        </a:p>
      </dgm:t>
    </dgm:pt>
    <dgm:pt modelId="{8545800F-F10E-4AA5-963C-13838132A9DC}" type="parTrans" cxnId="{4F9A1C77-34F1-4209-83E7-3DFC198916A1}">
      <dgm:prSet/>
      <dgm:spPr/>
      <dgm:t>
        <a:bodyPr/>
        <a:lstStyle/>
        <a:p>
          <a:endParaRPr lang="en-US"/>
        </a:p>
      </dgm:t>
    </dgm:pt>
    <dgm:pt modelId="{E326BD41-1DAB-4683-B1F0-9833D01C0FF0}" type="sibTrans" cxnId="{4F9A1C77-34F1-4209-83E7-3DFC198916A1}">
      <dgm:prSet/>
      <dgm:spPr/>
      <dgm:t>
        <a:bodyPr/>
        <a:lstStyle/>
        <a:p>
          <a:endParaRPr lang="en-US"/>
        </a:p>
      </dgm:t>
    </dgm:pt>
    <dgm:pt modelId="{24453DCA-3AAA-4AF4-8CA0-6311E15DB0EA}">
      <dgm:prSet custT="1"/>
      <dgm:spPr/>
      <dgm:t>
        <a:bodyPr/>
        <a:lstStyle/>
        <a:p>
          <a:r>
            <a:rPr lang="ru-RU" sz="1100" dirty="0" smtClean="0">
              <a:sym typeface="Symbol"/>
            </a:rPr>
            <a:t> </a:t>
          </a:r>
          <a:r>
            <a:rPr lang="ru-RU" sz="1100" dirty="0" smtClean="0"/>
            <a:t>Соблюдение требований правовых актов в части форматно-логического контроля и криптографических алгоритмов</a:t>
          </a:r>
          <a:endParaRPr lang="ru-RU" sz="1100" dirty="0"/>
        </a:p>
      </dgm:t>
    </dgm:pt>
    <dgm:pt modelId="{73A3B28C-DF84-4F2C-9164-E13EA40D8E17}" type="parTrans" cxnId="{6CBBCA20-C990-437C-AF8D-684CC483EEC2}">
      <dgm:prSet/>
      <dgm:spPr/>
      <dgm:t>
        <a:bodyPr/>
        <a:lstStyle/>
        <a:p>
          <a:endParaRPr lang="en-US"/>
        </a:p>
      </dgm:t>
    </dgm:pt>
    <dgm:pt modelId="{B70822D7-F007-4A94-AC63-412625544285}" type="sibTrans" cxnId="{6CBBCA20-C990-437C-AF8D-684CC483EEC2}">
      <dgm:prSet/>
      <dgm:spPr/>
      <dgm:t>
        <a:bodyPr/>
        <a:lstStyle/>
        <a:p>
          <a:endParaRPr lang="en-US"/>
        </a:p>
      </dgm:t>
    </dgm:pt>
    <dgm:pt modelId="{F881CA5A-1E7B-4564-9950-7A2CDF9F9A74}">
      <dgm:prSet custT="1"/>
      <dgm:spPr/>
      <dgm:t>
        <a:bodyPr/>
        <a:lstStyle/>
        <a:p>
          <a:pPr rtl="0"/>
          <a:r>
            <a:rPr lang="ru-RU" sz="1100" dirty="0" smtClean="0">
              <a:sym typeface="Symbol"/>
            </a:rPr>
            <a:t> </a:t>
          </a:r>
          <a:r>
            <a:rPr lang="ru" sz="1100" dirty="0" smtClean="0"/>
            <a:t>Подсистема контроля здоровья: метрики и реакции на их нарушение</a:t>
          </a:r>
        </a:p>
        <a:p>
          <a:pPr rtl="0"/>
          <a:r>
            <a:rPr lang="ru-RU" sz="1100" dirty="0" smtClean="0">
              <a:sym typeface="Symbol"/>
            </a:rPr>
            <a:t> </a:t>
          </a:r>
          <a:r>
            <a:rPr lang="ru" sz="1100" dirty="0" smtClean="0"/>
            <a:t>Стратегии гарантированной доставки при  неработоспособности смежных систем</a:t>
          </a:r>
        </a:p>
        <a:p>
          <a:pPr rtl="0"/>
          <a:r>
            <a:rPr lang="ru-RU" sz="1100" dirty="0" smtClean="0">
              <a:sym typeface="Symbol"/>
            </a:rPr>
            <a:t> </a:t>
          </a:r>
          <a:r>
            <a:rPr lang="ru" sz="1100" dirty="0" smtClean="0"/>
            <a:t>Автотестирование и валидация прикладных сценариев</a:t>
          </a:r>
        </a:p>
        <a:p>
          <a:pPr rtl="0"/>
          <a:r>
            <a:rPr lang="ru-RU" sz="1100" dirty="0" smtClean="0">
              <a:sym typeface="Symbol"/>
            </a:rPr>
            <a:t> </a:t>
          </a:r>
          <a:r>
            <a:rPr lang="ru" sz="1100" b="0" dirty="0" smtClean="0"/>
            <a:t>Автоматизация развертывания</a:t>
          </a:r>
          <a:endParaRPr lang="en-US" sz="1100" b="0" dirty="0"/>
        </a:p>
      </dgm:t>
    </dgm:pt>
    <dgm:pt modelId="{C78CCB36-7916-4F7F-B408-4723BB176FF3}" type="parTrans" cxnId="{8878D56C-B3D6-4802-841D-2F57B42E7F98}">
      <dgm:prSet/>
      <dgm:spPr/>
      <dgm:t>
        <a:bodyPr/>
        <a:lstStyle/>
        <a:p>
          <a:endParaRPr lang="en-US"/>
        </a:p>
      </dgm:t>
    </dgm:pt>
    <dgm:pt modelId="{4CE87F12-5FE2-4E03-9137-3243797F3F92}" type="sibTrans" cxnId="{8878D56C-B3D6-4802-841D-2F57B42E7F98}">
      <dgm:prSet/>
      <dgm:spPr/>
      <dgm:t>
        <a:bodyPr/>
        <a:lstStyle/>
        <a:p>
          <a:endParaRPr lang="en-US"/>
        </a:p>
      </dgm:t>
    </dgm:pt>
    <dgm:pt modelId="{9A4943BF-3AB0-422D-A387-F61EED548A7C}" type="pres">
      <dgm:prSet presAssocID="{8BA3A01A-EBBB-442D-909B-69E3888088D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62DDD6-3017-4F58-8C67-323076E819BD}" type="pres">
      <dgm:prSet presAssocID="{0285C545-57C4-4CC4-8636-2F4F790D5255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19ADB-212F-4835-B85F-B5F07EBF3F7B}" type="pres">
      <dgm:prSet presAssocID="{0285C545-57C4-4CC4-8636-2F4F790D5255}" presName="childText1" presStyleLbl="solidAlignAcc1" presStyleIdx="0" presStyleCnt="2" custScaleX="100200" custLinFactNeighborY="-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B26DA-B7CF-486C-A43A-E056F56E3AD1}" type="pres">
      <dgm:prSet presAssocID="{EBBE363E-8810-4C23-9506-EFE55C3A779F}" presName="parentText2" presStyleLbl="node1" presStyleIdx="1" presStyleCnt="2" custLinFactNeighborX="-3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1F9D-8CE1-46E9-BCDF-878A3D8EBBA7}" type="pres">
      <dgm:prSet presAssocID="{EBBE363E-8810-4C23-9506-EFE55C3A779F}" presName="childText2" presStyleLbl="solidAlignAcc1" presStyleIdx="1" presStyleCnt="2" custScaleY="122265" custLinFactNeighborX="0" custLinFactNeighborY="5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1BD04-7811-4453-98ED-8A465CCAA8EB}" type="presOf" srcId="{F881CA5A-1E7B-4564-9950-7A2CDF9F9A74}" destId="{3FBD1F9D-8CE1-46E9-BCDF-878A3D8EBBA7}" srcOrd="0" destOrd="1" presId="urn:microsoft.com/office/officeart/2009/3/layout/IncreasingArrowsProcess"/>
    <dgm:cxn modelId="{4F9A1C77-34F1-4209-83E7-3DFC198916A1}" srcId="{0285C545-57C4-4CC4-8636-2F4F790D5255}" destId="{5708DDD6-04D5-42D2-88D4-622E721EC730}" srcOrd="4" destOrd="0" parTransId="{8545800F-F10E-4AA5-963C-13838132A9DC}" sibTransId="{E326BD41-1DAB-4683-B1F0-9833D01C0FF0}"/>
    <dgm:cxn modelId="{B4E22917-07DE-4657-ACB0-D6CAF171F53A}" srcId="{8BA3A01A-EBBB-442D-909B-69E3888088D9}" destId="{EBBE363E-8810-4C23-9506-EFE55C3A779F}" srcOrd="1" destOrd="0" parTransId="{C31F81BA-3D21-4032-9377-5BB20FCB14EE}" sibTransId="{FD85D4B8-5E6D-4807-9A79-8790CC79233A}"/>
    <dgm:cxn modelId="{200CADDB-5E52-424E-B961-C7F27770C8A7}" type="presOf" srcId="{9D48A24E-E162-4A20-888F-AAAC9CB2A4F1}" destId="{26F19ADB-212F-4835-B85F-B5F07EBF3F7B}" srcOrd="0" destOrd="0" presId="urn:microsoft.com/office/officeart/2009/3/layout/IncreasingArrowsProcess"/>
    <dgm:cxn modelId="{DED72790-A99E-450A-8657-C6E0E7EE9A10}" type="presOf" srcId="{9A7C3A8E-CDBD-41DA-9747-A0BF0257E94A}" destId="{26F19ADB-212F-4835-B85F-B5F07EBF3F7B}" srcOrd="0" destOrd="1" presId="urn:microsoft.com/office/officeart/2009/3/layout/IncreasingArrowsProcess"/>
    <dgm:cxn modelId="{48733DF8-94D3-40D3-88A1-1826CD0057FA}" type="presOf" srcId="{8BA3A01A-EBBB-442D-909B-69E3888088D9}" destId="{9A4943BF-3AB0-422D-A387-F61EED548A7C}" srcOrd="0" destOrd="0" presId="urn:microsoft.com/office/officeart/2009/3/layout/IncreasingArrowsProcess"/>
    <dgm:cxn modelId="{E6519595-3F89-45D9-A373-09DAA6DBE89C}" srcId="{0285C545-57C4-4CC4-8636-2F4F790D5255}" destId="{F6EF5604-44B4-48DD-92B1-73779D0CBFB7}" srcOrd="2" destOrd="0" parTransId="{5EED493D-C1E5-4C1B-9802-1E71BEB89BFA}" sibTransId="{7D28C5EE-86A8-484E-B660-8FB35F855BA0}"/>
    <dgm:cxn modelId="{718C196B-0EAC-40A2-B175-7A0C5D11F47D}" type="presOf" srcId="{0285C545-57C4-4CC4-8636-2F4F790D5255}" destId="{A562DDD6-3017-4F58-8C67-323076E819BD}" srcOrd="0" destOrd="0" presId="urn:microsoft.com/office/officeart/2009/3/layout/IncreasingArrowsProcess"/>
    <dgm:cxn modelId="{8878D56C-B3D6-4802-841D-2F57B42E7F98}" srcId="{EBBE363E-8810-4C23-9506-EFE55C3A779F}" destId="{F881CA5A-1E7B-4564-9950-7A2CDF9F9A74}" srcOrd="1" destOrd="0" parTransId="{C78CCB36-7916-4F7F-B408-4723BB176FF3}" sibTransId="{4CE87F12-5FE2-4E03-9137-3243797F3F92}"/>
    <dgm:cxn modelId="{7355A649-AF07-4747-811A-690B33FFD6F8}" srcId="{EBBE363E-8810-4C23-9506-EFE55C3A779F}" destId="{79A1F262-691D-4BB2-BC64-35D3386EF518}" srcOrd="0" destOrd="0" parTransId="{0CEF8D5C-E306-416F-ABB9-B4C21377AB8C}" sibTransId="{62D5D1CB-80E9-4594-8113-84B2391D8930}"/>
    <dgm:cxn modelId="{14CBAEC1-5018-4834-8C9A-89A589C42C98}" type="presOf" srcId="{F6EF5604-44B4-48DD-92B1-73779D0CBFB7}" destId="{26F19ADB-212F-4835-B85F-B5F07EBF3F7B}" srcOrd="0" destOrd="2" presId="urn:microsoft.com/office/officeart/2009/3/layout/IncreasingArrowsProcess"/>
    <dgm:cxn modelId="{02A41C82-362B-4059-B3D1-6C0DFA542799}" srcId="{0285C545-57C4-4CC4-8636-2F4F790D5255}" destId="{F7591F9C-CA8C-423D-AD6D-AD3C17270356}" srcOrd="3" destOrd="0" parTransId="{DD8253CC-EB11-4C1E-BF05-75CD142B7297}" sibTransId="{8423758E-888A-4603-AE9A-EFC1DF18052F}"/>
    <dgm:cxn modelId="{B042B8A3-7DBA-45C7-B065-E4369B7A5366}" srcId="{0285C545-57C4-4CC4-8636-2F4F790D5255}" destId="{9A7C3A8E-CDBD-41DA-9747-A0BF0257E94A}" srcOrd="1" destOrd="0" parTransId="{48E5C83B-08A8-4B92-A5C7-2244D69DA599}" sibTransId="{76A17A9D-62A0-4864-A033-3896E19ABB67}"/>
    <dgm:cxn modelId="{6CBBCA20-C990-437C-AF8D-684CC483EEC2}" srcId="{0285C545-57C4-4CC4-8636-2F4F790D5255}" destId="{24453DCA-3AAA-4AF4-8CA0-6311E15DB0EA}" srcOrd="5" destOrd="0" parTransId="{73A3B28C-DF84-4F2C-9164-E13EA40D8E17}" sibTransId="{B70822D7-F007-4A94-AC63-412625544285}"/>
    <dgm:cxn modelId="{F4511E28-E597-44E1-ACFE-63B39D94F4A8}" srcId="{0285C545-57C4-4CC4-8636-2F4F790D5255}" destId="{9D48A24E-E162-4A20-888F-AAAC9CB2A4F1}" srcOrd="0" destOrd="0" parTransId="{76EE0DF5-1417-4E9D-BD34-C91446E7D8D4}" sibTransId="{098237B1-38AD-46A4-A3D7-14625E2365B3}"/>
    <dgm:cxn modelId="{EFABB87D-1467-46D5-AAC2-9BB2E11C2F4D}" type="presOf" srcId="{5708DDD6-04D5-42D2-88D4-622E721EC730}" destId="{26F19ADB-212F-4835-B85F-B5F07EBF3F7B}" srcOrd="0" destOrd="4" presId="urn:microsoft.com/office/officeart/2009/3/layout/IncreasingArrowsProcess"/>
    <dgm:cxn modelId="{113E4FFF-B88C-4B43-B9F8-240D0A1AC7A6}" type="presOf" srcId="{24453DCA-3AAA-4AF4-8CA0-6311E15DB0EA}" destId="{26F19ADB-212F-4835-B85F-B5F07EBF3F7B}" srcOrd="0" destOrd="5" presId="urn:microsoft.com/office/officeart/2009/3/layout/IncreasingArrowsProcess"/>
    <dgm:cxn modelId="{CEBC3202-D0D2-4A65-B0DF-FE45D7E58236}" type="presOf" srcId="{F7591F9C-CA8C-423D-AD6D-AD3C17270356}" destId="{26F19ADB-212F-4835-B85F-B5F07EBF3F7B}" srcOrd="0" destOrd="3" presId="urn:microsoft.com/office/officeart/2009/3/layout/IncreasingArrowsProcess"/>
    <dgm:cxn modelId="{A5E042A5-6780-42BA-81BF-16CE244B3AF2}" srcId="{8BA3A01A-EBBB-442D-909B-69E3888088D9}" destId="{0285C545-57C4-4CC4-8636-2F4F790D5255}" srcOrd="0" destOrd="0" parTransId="{518E670B-150C-45A0-B513-C120929B9F04}" sibTransId="{ABA98BDA-707B-4E93-B807-BB9202639888}"/>
    <dgm:cxn modelId="{796A53EA-6869-4592-B96B-A7F009CE9429}" type="presOf" srcId="{EBBE363E-8810-4C23-9506-EFE55C3A779F}" destId="{F7AB26DA-B7CF-486C-A43A-E056F56E3AD1}" srcOrd="0" destOrd="0" presId="urn:microsoft.com/office/officeart/2009/3/layout/IncreasingArrowsProcess"/>
    <dgm:cxn modelId="{E81A65BE-7DF5-4A75-B2CE-DBDD0DCA8C6A}" type="presOf" srcId="{79A1F262-691D-4BB2-BC64-35D3386EF518}" destId="{3FBD1F9D-8CE1-46E9-BCDF-878A3D8EBBA7}" srcOrd="0" destOrd="0" presId="urn:microsoft.com/office/officeart/2009/3/layout/IncreasingArrowsProcess"/>
    <dgm:cxn modelId="{4C723729-9265-46E5-A381-3BBB42A638A3}" type="presParOf" srcId="{9A4943BF-3AB0-422D-A387-F61EED548A7C}" destId="{A562DDD6-3017-4F58-8C67-323076E819BD}" srcOrd="0" destOrd="0" presId="urn:microsoft.com/office/officeart/2009/3/layout/IncreasingArrowsProcess"/>
    <dgm:cxn modelId="{321DE167-0CE5-4973-B089-EE4DB9B3F95F}" type="presParOf" srcId="{9A4943BF-3AB0-422D-A387-F61EED548A7C}" destId="{26F19ADB-212F-4835-B85F-B5F07EBF3F7B}" srcOrd="1" destOrd="0" presId="urn:microsoft.com/office/officeart/2009/3/layout/IncreasingArrowsProcess"/>
    <dgm:cxn modelId="{80C42196-E6BA-4D61-BC5D-8B4C333AE902}" type="presParOf" srcId="{9A4943BF-3AB0-422D-A387-F61EED548A7C}" destId="{F7AB26DA-B7CF-486C-A43A-E056F56E3AD1}" srcOrd="2" destOrd="0" presId="urn:microsoft.com/office/officeart/2009/3/layout/IncreasingArrowsProcess"/>
    <dgm:cxn modelId="{F1D76533-4504-411B-B022-F2B10289B3BA}" type="presParOf" srcId="{9A4943BF-3AB0-422D-A387-F61EED548A7C}" destId="{3FBD1F9D-8CE1-46E9-BCDF-878A3D8EBBA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4D349-972D-48DD-87CE-800601116A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C5D6D-5EB2-4A78-B517-D1631C7FA0F3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noProof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 развитие подсистемы управления расходами в части компонента, обеспечивающего учет бюджетных и денежных обязательств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8E4F2-3359-4B47-97F1-CC65F2DB6111}" type="parTrans" cxnId="{6D97C75D-48AC-4AC5-92CB-0F4C58145902}">
      <dgm:prSet/>
      <dgm:spPr/>
      <dgm:t>
        <a:bodyPr/>
        <a:lstStyle/>
        <a:p>
          <a:endParaRPr lang="ru-RU" sz="1600"/>
        </a:p>
      </dgm:t>
    </dgm:pt>
    <dgm:pt modelId="{F6C8972B-7642-4DBC-A17B-830488A3C31F}" type="sibTrans" cxnId="{6D97C75D-48AC-4AC5-92CB-0F4C58145902}">
      <dgm:prSet/>
      <dgm:spPr/>
      <dgm:t>
        <a:bodyPr/>
        <a:lstStyle/>
        <a:p>
          <a:endParaRPr lang="ru-RU" sz="1600"/>
        </a:p>
      </dgm:t>
    </dgm:pt>
    <dgm:pt modelId="{52F88587-ABC0-4E4B-A5FC-9E96AED7BAC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noProof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и внедрение подсистемы управления расходами в части компонента, обеспечивающего доведение бюджетных данных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3874B-FEBF-4ABD-953C-D2E343E2AB67}" type="parTrans" cxnId="{22D241FE-D05D-44EE-967D-7FE2D866C184}">
      <dgm:prSet/>
      <dgm:spPr/>
      <dgm:t>
        <a:bodyPr/>
        <a:lstStyle/>
        <a:p>
          <a:endParaRPr lang="ru-RU"/>
        </a:p>
      </dgm:t>
    </dgm:pt>
    <dgm:pt modelId="{234C199C-7CAC-4870-B4FC-AF547BB6CDDD}" type="sibTrans" cxnId="{22D241FE-D05D-44EE-967D-7FE2D866C184}">
      <dgm:prSet/>
      <dgm:spPr/>
      <dgm:t>
        <a:bodyPr/>
        <a:lstStyle/>
        <a:p>
          <a:endParaRPr lang="ru-RU"/>
        </a:p>
      </dgm:t>
    </dgm:pt>
    <dgm:pt modelId="{F807CC32-A859-400D-8911-C6155285FA5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 развитие централизованной подсистемы НСИ</a:t>
          </a:r>
          <a:endParaRPr lang="ru-RU" sz="1100" dirty="0">
            <a:solidFill>
              <a:srgbClr val="0070C0"/>
            </a:solidFill>
          </a:endParaRPr>
        </a:p>
      </dgm:t>
    </dgm:pt>
    <dgm:pt modelId="{E655CBE6-9392-4ABE-AEE5-72192F6531FC}" type="parTrans" cxnId="{F08E755C-55D3-40A2-8AF4-7DA0E0B23963}">
      <dgm:prSet/>
      <dgm:spPr/>
      <dgm:t>
        <a:bodyPr/>
        <a:lstStyle/>
        <a:p>
          <a:endParaRPr lang="ru-RU"/>
        </a:p>
      </dgm:t>
    </dgm:pt>
    <dgm:pt modelId="{FEDBA7E7-F03D-429A-BF39-0EA9A0A2A04E}" type="sibTrans" cxnId="{F08E755C-55D3-40A2-8AF4-7DA0E0B23963}">
      <dgm:prSet/>
      <dgm:spPr/>
      <dgm:t>
        <a:bodyPr/>
        <a:lstStyle/>
        <a:p>
          <a:endParaRPr lang="ru-RU"/>
        </a:p>
      </dgm:t>
    </dgm:pt>
    <dgm:pt modelId="{D8DE2119-A3E3-4781-AD00-BE9BD7C733B7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установленного Минфином России порядка регистрации участников системы «Электронный бюджет»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9A981-72A9-4685-887F-F4EDECCF430D}" type="parTrans" cxnId="{2E31FB05-91A0-4B9B-9BF9-D89BB7A08F72}">
      <dgm:prSet/>
      <dgm:spPr/>
      <dgm:t>
        <a:bodyPr/>
        <a:lstStyle/>
        <a:p>
          <a:endParaRPr lang="ru-RU"/>
        </a:p>
      </dgm:t>
    </dgm:pt>
    <dgm:pt modelId="{80771C8D-BBFC-4940-89B1-E57734135256}" type="sibTrans" cxnId="{2E31FB05-91A0-4B9B-9BF9-D89BB7A08F72}">
      <dgm:prSet/>
      <dgm:spPr/>
      <dgm:t>
        <a:bodyPr/>
        <a:lstStyle/>
        <a:p>
          <a:endParaRPr lang="ru-RU"/>
        </a:p>
      </dgm:t>
    </dgm:pt>
    <dgm:pt modelId="{935DCDCB-D683-43F3-AE14-8E07AC283D19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noProof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 развитие подсистемы управления расходами в части компонента, обеспечивающего ведение реестра соглашений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F6081-351C-4CC5-B303-62225ADA431E}" type="parTrans" cxnId="{6549DEDE-313C-4D2C-8141-AB0FE5412142}">
      <dgm:prSet/>
      <dgm:spPr/>
      <dgm:t>
        <a:bodyPr/>
        <a:lstStyle/>
        <a:p>
          <a:endParaRPr lang="ru-RU"/>
        </a:p>
      </dgm:t>
    </dgm:pt>
    <dgm:pt modelId="{739AD047-6E9C-4A15-8DE5-063D31C2505F}" type="sibTrans" cxnId="{6549DEDE-313C-4D2C-8141-AB0FE5412142}">
      <dgm:prSet/>
      <dgm:spPr/>
      <dgm:t>
        <a:bodyPr/>
        <a:lstStyle/>
        <a:p>
          <a:endParaRPr lang="ru-RU"/>
        </a:p>
      </dgm:t>
    </dgm:pt>
    <dgm:pt modelId="{D2F6442E-AA6C-4D44-A6A6-B7E049ECF022}">
      <dgm:prSet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endParaRPr lang="ru-RU" sz="3600" dirty="0"/>
        </a:p>
      </dgm:t>
    </dgm:pt>
    <dgm:pt modelId="{17007149-5061-4836-9182-5F2532D60FDC}" type="parTrans" cxnId="{CCC0AC97-5DE3-4634-91A5-1198D6259475}">
      <dgm:prSet/>
      <dgm:spPr/>
      <dgm:t>
        <a:bodyPr/>
        <a:lstStyle/>
        <a:p>
          <a:endParaRPr lang="ru-RU"/>
        </a:p>
      </dgm:t>
    </dgm:pt>
    <dgm:pt modelId="{4C83B957-B4C2-48F8-A879-6F92F7F044C5}" type="sibTrans" cxnId="{CCC0AC97-5DE3-4634-91A5-1198D6259475}">
      <dgm:prSet/>
      <dgm:spPr/>
      <dgm:t>
        <a:bodyPr/>
        <a:lstStyle/>
        <a:p>
          <a:endParaRPr lang="ru-RU"/>
        </a:p>
      </dgm:t>
    </dgm:pt>
    <dgm:pt modelId="{4C1830DF-911B-431D-B3DA-AD03C402A28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ЕПБС (в том числе мобильной версии) в соответствии с новым приказом Минфина России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7BC17-CF73-4CF4-BAA5-8C936AC191DB}" type="sibTrans" cxnId="{D8CA8C6C-3400-48B4-8771-64DC7263792F}">
      <dgm:prSet/>
      <dgm:spPr/>
      <dgm:t>
        <a:bodyPr/>
        <a:lstStyle/>
        <a:p>
          <a:endParaRPr lang="ru-RU"/>
        </a:p>
      </dgm:t>
    </dgm:pt>
    <dgm:pt modelId="{C0F7C112-3BB0-4FC5-A50E-EB1A87EDB0FE}" type="parTrans" cxnId="{D8CA8C6C-3400-48B4-8771-64DC7263792F}">
      <dgm:prSet/>
      <dgm:spPr/>
      <dgm:t>
        <a:bodyPr/>
        <a:lstStyle/>
        <a:p>
          <a:endParaRPr lang="ru-RU"/>
        </a:p>
      </dgm:t>
    </dgm:pt>
    <dgm:pt modelId="{3379784E-8C97-452C-B35B-F9AA8976A57A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Ввод в эксплуатацию подсистем, компонентов, модулей, оператором которых является Федеральное казначейство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17C0F-F1D5-424A-8E32-8B5C67C8C2D9}" type="parTrans" cxnId="{EBDD3FD4-EA66-4BE4-A539-CB0BA60027EB}">
      <dgm:prSet/>
      <dgm:spPr/>
      <dgm:t>
        <a:bodyPr/>
        <a:lstStyle/>
        <a:p>
          <a:endParaRPr lang="ru-RU"/>
        </a:p>
      </dgm:t>
    </dgm:pt>
    <dgm:pt modelId="{92287157-1F85-4084-A711-881C69C6E3EA}" type="sibTrans" cxnId="{EBDD3FD4-EA66-4BE4-A539-CB0BA60027EB}">
      <dgm:prSet/>
      <dgm:spPr>
        <a:ln>
          <a:solidFill>
            <a:schemeClr val="accent4">
              <a:lumMod val="50000"/>
              <a:alpha val="41000"/>
            </a:schemeClr>
          </a:solidFill>
        </a:ln>
      </dgm:spPr>
      <dgm:t>
        <a:bodyPr/>
        <a:lstStyle/>
        <a:p>
          <a:endParaRPr lang="ru-RU"/>
        </a:p>
      </dgm:t>
    </dgm:pt>
    <dgm:pt modelId="{B1D94514-E415-4320-974B-92F33275F7D8}" type="pres">
      <dgm:prSet presAssocID="{AAE4D349-972D-48DD-87CE-800601116A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6CCDA9-E75C-4C24-AC45-5DF3A673E181}" type="pres">
      <dgm:prSet presAssocID="{AAE4D349-972D-48DD-87CE-800601116AAD}" presName="Name1" presStyleCnt="0"/>
      <dgm:spPr/>
    </dgm:pt>
    <dgm:pt modelId="{EE12027A-BA52-401B-93DF-83BA2A3EC66F}" type="pres">
      <dgm:prSet presAssocID="{AAE4D349-972D-48DD-87CE-800601116AAD}" presName="cycle" presStyleCnt="0"/>
      <dgm:spPr/>
    </dgm:pt>
    <dgm:pt modelId="{D915158A-2877-48DE-AC32-E3074C9B4A86}" type="pres">
      <dgm:prSet presAssocID="{AAE4D349-972D-48DD-87CE-800601116AAD}" presName="srcNode" presStyleLbl="node1" presStyleIdx="0" presStyleCnt="7"/>
      <dgm:spPr/>
    </dgm:pt>
    <dgm:pt modelId="{6431F3B2-57CC-4ADF-B9B8-F518077F894F}" type="pres">
      <dgm:prSet presAssocID="{AAE4D349-972D-48DD-87CE-800601116AAD}" presName="conn" presStyleLbl="parChTrans1D2" presStyleIdx="0" presStyleCnt="1" custLinFactNeighborX="-747" custLinFactNeighborY="1336"/>
      <dgm:spPr/>
      <dgm:t>
        <a:bodyPr/>
        <a:lstStyle/>
        <a:p>
          <a:endParaRPr lang="ru-RU"/>
        </a:p>
      </dgm:t>
    </dgm:pt>
    <dgm:pt modelId="{5B5CA652-0862-4C23-B121-1ABA4C8EA8F7}" type="pres">
      <dgm:prSet presAssocID="{AAE4D349-972D-48DD-87CE-800601116AAD}" presName="extraNode" presStyleLbl="node1" presStyleIdx="0" presStyleCnt="7"/>
      <dgm:spPr/>
    </dgm:pt>
    <dgm:pt modelId="{20862D57-D13D-475B-8970-A34B0EC85382}" type="pres">
      <dgm:prSet presAssocID="{AAE4D349-972D-48DD-87CE-800601116AAD}" presName="dstNode" presStyleLbl="node1" presStyleIdx="0" presStyleCnt="7"/>
      <dgm:spPr/>
    </dgm:pt>
    <dgm:pt modelId="{B42BED02-EDA3-4768-A724-3743DED839BC}" type="pres">
      <dgm:prSet presAssocID="{3379784E-8C97-452C-B35B-F9AA8976A5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BE497-B268-45CB-B9EC-61C57C5A4F23}" type="pres">
      <dgm:prSet presAssocID="{3379784E-8C97-452C-B35B-F9AA8976A57A}" presName="accent_1" presStyleCnt="0"/>
      <dgm:spPr/>
    </dgm:pt>
    <dgm:pt modelId="{EC848C40-CCED-44EA-A75B-47BA56E90193}" type="pres">
      <dgm:prSet presAssocID="{3379784E-8C97-452C-B35B-F9AA8976A57A}" presName="accentRepeatNode" presStyleLbl="solidFgAcc1" presStyleIdx="0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B9C5B830-C622-4342-B824-377E75934B7B}" type="pres">
      <dgm:prSet presAssocID="{D8DE2119-A3E3-4781-AD00-BE9BD7C733B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398-82CB-47F5-8FD8-9F5D0525105A}" type="pres">
      <dgm:prSet presAssocID="{D8DE2119-A3E3-4781-AD00-BE9BD7C733B7}" presName="accent_2" presStyleCnt="0"/>
      <dgm:spPr/>
    </dgm:pt>
    <dgm:pt modelId="{D6162928-09BD-412F-8E15-627139129080}" type="pres">
      <dgm:prSet presAssocID="{D8DE2119-A3E3-4781-AD00-BE9BD7C733B7}" presName="accentRepeatNode" presStyleLbl="solidFgAcc1" presStyleIdx="1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DE87408-9C72-4897-B621-D69E45ADA14E}" type="pres">
      <dgm:prSet presAssocID="{4C1830DF-911B-431D-B3DA-AD03C402A28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6783B-7D9C-4B4C-843B-F3F8DFA01611}" type="pres">
      <dgm:prSet presAssocID="{4C1830DF-911B-431D-B3DA-AD03C402A28D}" presName="accent_3" presStyleCnt="0"/>
      <dgm:spPr/>
    </dgm:pt>
    <dgm:pt modelId="{AFB864DB-33DD-4ECB-A6D0-4D12A4B4FB9A}" type="pres">
      <dgm:prSet presAssocID="{4C1830DF-911B-431D-B3DA-AD03C402A28D}" presName="accentRepeatNode" presStyleLbl="solidFgAcc1" presStyleIdx="2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F4086C1-4C41-4226-BD44-0F23D890215C}" type="pres">
      <dgm:prSet presAssocID="{F807CC32-A859-400D-8911-C6155285FA5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D5A0-9B13-4611-9089-28C1EF0BAF9B}" type="pres">
      <dgm:prSet presAssocID="{F807CC32-A859-400D-8911-C6155285FA5D}" presName="accent_4" presStyleCnt="0"/>
      <dgm:spPr/>
    </dgm:pt>
    <dgm:pt modelId="{2C64FCFB-B4AE-420F-8360-0C85FFCE3741}" type="pres">
      <dgm:prSet presAssocID="{F807CC32-A859-400D-8911-C6155285FA5D}" presName="accentRepeatNode" presStyleLbl="solidFgAcc1" presStyleIdx="3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57983B61-5FC5-45C1-943B-9B71844CC0A4}" type="pres">
      <dgm:prSet presAssocID="{52F88587-ABC0-4E4B-A5FC-9E96AED7BACD}" presName="text_5" presStyleLbl="node1" presStyleIdx="4" presStyleCnt="7" custScaleY="1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ED743-91CC-40D1-8696-EAFF85966066}" type="pres">
      <dgm:prSet presAssocID="{52F88587-ABC0-4E4B-A5FC-9E96AED7BACD}" presName="accent_5" presStyleCnt="0"/>
      <dgm:spPr/>
    </dgm:pt>
    <dgm:pt modelId="{A9C1C454-8472-481E-A7DC-089ADD20BECB}" type="pres">
      <dgm:prSet presAssocID="{52F88587-ABC0-4E4B-A5FC-9E96AED7BACD}" presName="accentRepeatNode" presStyleLbl="solidFgAcc1" presStyleIdx="4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94DCC389-4C7C-4117-A7E8-901F3D459723}" type="pres">
      <dgm:prSet presAssocID="{944C5D6D-5EB2-4A78-B517-D1631C7FA0F3}" presName="text_6" presStyleLbl="node1" presStyleIdx="5" presStyleCnt="7" custScaleY="104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DDB0-1D1B-48F9-A873-CC0E50599CB7}" type="pres">
      <dgm:prSet presAssocID="{944C5D6D-5EB2-4A78-B517-D1631C7FA0F3}" presName="accent_6" presStyleCnt="0"/>
      <dgm:spPr/>
    </dgm:pt>
    <dgm:pt modelId="{997280DC-AC86-4800-924C-634D2BBE37EF}" type="pres">
      <dgm:prSet presAssocID="{944C5D6D-5EB2-4A78-B517-D1631C7FA0F3}" presName="accentRepeatNode" presStyleLbl="solidFgAcc1" presStyleIdx="5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6174526-6B8E-4EF9-B5B1-4664046D0A02}" type="pres">
      <dgm:prSet presAssocID="{935DCDCB-D683-43F3-AE14-8E07AC283D19}" presName="text_7" presStyleLbl="node1" presStyleIdx="6" presStyleCnt="7" custLinFactNeighborY="1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4793-5FD0-4C70-ABCB-E5F0984153D7}" type="pres">
      <dgm:prSet presAssocID="{935DCDCB-D683-43F3-AE14-8E07AC283D19}" presName="accent_7" presStyleCnt="0"/>
      <dgm:spPr/>
    </dgm:pt>
    <dgm:pt modelId="{2E674B86-A1AC-496A-8E3A-08B26DE53605}" type="pres">
      <dgm:prSet presAssocID="{935DCDCB-D683-43F3-AE14-8E07AC283D19}" presName="accentRepeatNode" presStyleLbl="solidFgAcc1" presStyleIdx="6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670CCBB-D421-4BF4-8536-89FDCDDEE356}" type="presOf" srcId="{AAE4D349-972D-48DD-87CE-800601116AAD}" destId="{B1D94514-E415-4320-974B-92F33275F7D8}" srcOrd="0" destOrd="0" presId="urn:microsoft.com/office/officeart/2008/layout/VerticalCurvedList"/>
    <dgm:cxn modelId="{CCC0AC97-5DE3-4634-91A5-1198D6259475}" srcId="{D8DE2119-A3E3-4781-AD00-BE9BD7C733B7}" destId="{D2F6442E-AA6C-4D44-A6A6-B7E049ECF022}" srcOrd="0" destOrd="0" parTransId="{17007149-5061-4836-9182-5F2532D60FDC}" sibTransId="{4C83B957-B4C2-48F8-A879-6F92F7F044C5}"/>
    <dgm:cxn modelId="{6549DEDE-313C-4D2C-8141-AB0FE5412142}" srcId="{AAE4D349-972D-48DD-87CE-800601116AAD}" destId="{935DCDCB-D683-43F3-AE14-8E07AC283D19}" srcOrd="6" destOrd="0" parTransId="{52DF6081-351C-4CC5-B303-62225ADA431E}" sibTransId="{739AD047-6E9C-4A15-8DE5-063D31C2505F}"/>
    <dgm:cxn modelId="{EE719271-C332-4560-981E-6632B6C406AB}" type="presOf" srcId="{935DCDCB-D683-43F3-AE14-8E07AC283D19}" destId="{66174526-6B8E-4EF9-B5B1-4664046D0A02}" srcOrd="0" destOrd="0" presId="urn:microsoft.com/office/officeart/2008/layout/VerticalCurvedList"/>
    <dgm:cxn modelId="{A63F3BE4-AE5A-4CA4-84A3-D6EF6892D548}" type="presOf" srcId="{4C1830DF-911B-431D-B3DA-AD03C402A28D}" destId="{6DE87408-9C72-4897-B621-D69E45ADA14E}" srcOrd="0" destOrd="0" presId="urn:microsoft.com/office/officeart/2008/layout/VerticalCurvedList"/>
    <dgm:cxn modelId="{F08E755C-55D3-40A2-8AF4-7DA0E0B23963}" srcId="{AAE4D349-972D-48DD-87CE-800601116AAD}" destId="{F807CC32-A859-400D-8911-C6155285FA5D}" srcOrd="3" destOrd="0" parTransId="{E655CBE6-9392-4ABE-AEE5-72192F6531FC}" sibTransId="{FEDBA7E7-F03D-429A-BF39-0EA9A0A2A04E}"/>
    <dgm:cxn modelId="{6D97C75D-48AC-4AC5-92CB-0F4C58145902}" srcId="{AAE4D349-972D-48DD-87CE-800601116AAD}" destId="{944C5D6D-5EB2-4A78-B517-D1631C7FA0F3}" srcOrd="5" destOrd="0" parTransId="{B4F8E4F2-3359-4B47-97F1-CC65F2DB6111}" sibTransId="{F6C8972B-7642-4DBC-A17B-830488A3C31F}"/>
    <dgm:cxn modelId="{D8CA8C6C-3400-48B4-8771-64DC7263792F}" srcId="{AAE4D349-972D-48DD-87CE-800601116AAD}" destId="{4C1830DF-911B-431D-B3DA-AD03C402A28D}" srcOrd="2" destOrd="0" parTransId="{C0F7C112-3BB0-4FC5-A50E-EB1A87EDB0FE}" sibTransId="{85B7BC17-CF73-4CF4-BAA5-8C936AC191DB}"/>
    <dgm:cxn modelId="{9339F6CD-EDBD-4E6B-AED4-55491764BA9A}" type="presOf" srcId="{3379784E-8C97-452C-B35B-F9AA8976A57A}" destId="{B42BED02-EDA3-4768-A724-3743DED839BC}" srcOrd="0" destOrd="0" presId="urn:microsoft.com/office/officeart/2008/layout/VerticalCurvedList"/>
    <dgm:cxn modelId="{EA57D1D6-5868-4CE4-BF78-306E78DF3789}" type="presOf" srcId="{92287157-1F85-4084-A711-881C69C6E3EA}" destId="{6431F3B2-57CC-4ADF-B9B8-F518077F894F}" srcOrd="0" destOrd="0" presId="urn:microsoft.com/office/officeart/2008/layout/VerticalCurvedList"/>
    <dgm:cxn modelId="{6FBB0084-F291-4D23-A9D6-4BA554B68280}" type="presOf" srcId="{D8DE2119-A3E3-4781-AD00-BE9BD7C733B7}" destId="{B9C5B830-C622-4342-B824-377E75934B7B}" srcOrd="0" destOrd="0" presId="urn:microsoft.com/office/officeart/2008/layout/VerticalCurvedList"/>
    <dgm:cxn modelId="{EBDD3FD4-EA66-4BE4-A539-CB0BA60027EB}" srcId="{AAE4D349-972D-48DD-87CE-800601116AAD}" destId="{3379784E-8C97-452C-B35B-F9AA8976A57A}" srcOrd="0" destOrd="0" parTransId="{3C617C0F-F1D5-424A-8E32-8B5C67C8C2D9}" sibTransId="{92287157-1F85-4084-A711-881C69C6E3EA}"/>
    <dgm:cxn modelId="{A64A4E23-05EC-4171-908C-F4B7CCB1DC5D}" type="presOf" srcId="{944C5D6D-5EB2-4A78-B517-D1631C7FA0F3}" destId="{94DCC389-4C7C-4117-A7E8-901F3D459723}" srcOrd="0" destOrd="0" presId="urn:microsoft.com/office/officeart/2008/layout/VerticalCurvedList"/>
    <dgm:cxn modelId="{22D241FE-D05D-44EE-967D-7FE2D866C184}" srcId="{AAE4D349-972D-48DD-87CE-800601116AAD}" destId="{52F88587-ABC0-4E4B-A5FC-9E96AED7BACD}" srcOrd="4" destOrd="0" parTransId="{F933874B-FEBF-4ABD-953C-D2E343E2AB67}" sibTransId="{234C199C-7CAC-4870-B4FC-AF547BB6CDDD}"/>
    <dgm:cxn modelId="{C96355C3-734B-4150-8305-FE8F8E2AB4B4}" type="presOf" srcId="{52F88587-ABC0-4E4B-A5FC-9E96AED7BACD}" destId="{57983B61-5FC5-45C1-943B-9B71844CC0A4}" srcOrd="0" destOrd="0" presId="urn:microsoft.com/office/officeart/2008/layout/VerticalCurvedList"/>
    <dgm:cxn modelId="{7FC8E964-F4D4-4C7A-AC3F-7F8F3D072A44}" type="presOf" srcId="{F807CC32-A859-400D-8911-C6155285FA5D}" destId="{6F4086C1-4C41-4226-BD44-0F23D890215C}" srcOrd="0" destOrd="0" presId="urn:microsoft.com/office/officeart/2008/layout/VerticalCurvedList"/>
    <dgm:cxn modelId="{2E31FB05-91A0-4B9B-9BF9-D89BB7A08F72}" srcId="{AAE4D349-972D-48DD-87CE-800601116AAD}" destId="{D8DE2119-A3E3-4781-AD00-BE9BD7C733B7}" srcOrd="1" destOrd="0" parTransId="{99E9A981-72A9-4685-887F-F4EDECCF430D}" sibTransId="{80771C8D-BBFC-4940-89B1-E57734135256}"/>
    <dgm:cxn modelId="{D522A028-4A64-483F-BB45-36C1A2A7CA87}" type="presOf" srcId="{D2F6442E-AA6C-4D44-A6A6-B7E049ECF022}" destId="{B9C5B830-C622-4342-B824-377E75934B7B}" srcOrd="0" destOrd="1" presId="urn:microsoft.com/office/officeart/2008/layout/VerticalCurvedList"/>
    <dgm:cxn modelId="{190B90F4-AAC5-42A2-A1C0-9D0D2C60E418}" type="presParOf" srcId="{B1D94514-E415-4320-974B-92F33275F7D8}" destId="{F96CCDA9-E75C-4C24-AC45-5DF3A673E181}" srcOrd="0" destOrd="0" presId="urn:microsoft.com/office/officeart/2008/layout/VerticalCurvedList"/>
    <dgm:cxn modelId="{33150749-B2F7-4EFC-9481-1CB5E7DF4715}" type="presParOf" srcId="{F96CCDA9-E75C-4C24-AC45-5DF3A673E181}" destId="{EE12027A-BA52-401B-93DF-83BA2A3EC66F}" srcOrd="0" destOrd="0" presId="urn:microsoft.com/office/officeart/2008/layout/VerticalCurvedList"/>
    <dgm:cxn modelId="{6B102DFA-CB68-4B73-8B23-DAA07BE4C9E9}" type="presParOf" srcId="{EE12027A-BA52-401B-93DF-83BA2A3EC66F}" destId="{D915158A-2877-48DE-AC32-E3074C9B4A86}" srcOrd="0" destOrd="0" presId="urn:microsoft.com/office/officeart/2008/layout/VerticalCurvedList"/>
    <dgm:cxn modelId="{8B7EE13E-C1B9-4D41-9E44-C0C6F6B83C02}" type="presParOf" srcId="{EE12027A-BA52-401B-93DF-83BA2A3EC66F}" destId="{6431F3B2-57CC-4ADF-B9B8-F518077F894F}" srcOrd="1" destOrd="0" presId="urn:microsoft.com/office/officeart/2008/layout/VerticalCurvedList"/>
    <dgm:cxn modelId="{B3290883-401F-4947-84D9-F2D1BFBE3305}" type="presParOf" srcId="{EE12027A-BA52-401B-93DF-83BA2A3EC66F}" destId="{5B5CA652-0862-4C23-B121-1ABA4C8EA8F7}" srcOrd="2" destOrd="0" presId="urn:microsoft.com/office/officeart/2008/layout/VerticalCurvedList"/>
    <dgm:cxn modelId="{C3D54D6D-9EF4-4800-AD04-7275D3FBD51D}" type="presParOf" srcId="{EE12027A-BA52-401B-93DF-83BA2A3EC66F}" destId="{20862D57-D13D-475B-8970-A34B0EC85382}" srcOrd="3" destOrd="0" presId="urn:microsoft.com/office/officeart/2008/layout/VerticalCurvedList"/>
    <dgm:cxn modelId="{D3061C26-D201-480C-85C2-31C29B5B6AB2}" type="presParOf" srcId="{F96CCDA9-E75C-4C24-AC45-5DF3A673E181}" destId="{B42BED02-EDA3-4768-A724-3743DED839BC}" srcOrd="1" destOrd="0" presId="urn:microsoft.com/office/officeart/2008/layout/VerticalCurvedList"/>
    <dgm:cxn modelId="{CDB1345C-DF29-4517-9138-83E7B7DC3465}" type="presParOf" srcId="{F96CCDA9-E75C-4C24-AC45-5DF3A673E181}" destId="{38ABE497-B268-45CB-B9EC-61C57C5A4F23}" srcOrd="2" destOrd="0" presId="urn:microsoft.com/office/officeart/2008/layout/VerticalCurvedList"/>
    <dgm:cxn modelId="{2A602C40-36C0-4296-B6E1-B33A964097A9}" type="presParOf" srcId="{38ABE497-B268-45CB-B9EC-61C57C5A4F23}" destId="{EC848C40-CCED-44EA-A75B-47BA56E90193}" srcOrd="0" destOrd="0" presId="urn:microsoft.com/office/officeart/2008/layout/VerticalCurvedList"/>
    <dgm:cxn modelId="{EE329B71-22D1-4BA7-AA51-25771258259A}" type="presParOf" srcId="{F96CCDA9-E75C-4C24-AC45-5DF3A673E181}" destId="{B9C5B830-C622-4342-B824-377E75934B7B}" srcOrd="3" destOrd="0" presId="urn:microsoft.com/office/officeart/2008/layout/VerticalCurvedList"/>
    <dgm:cxn modelId="{BC8D7142-E5AE-4C1E-8962-EEC2DDD8E78F}" type="presParOf" srcId="{F96CCDA9-E75C-4C24-AC45-5DF3A673E181}" destId="{56FB0398-82CB-47F5-8FD8-9F5D0525105A}" srcOrd="4" destOrd="0" presId="urn:microsoft.com/office/officeart/2008/layout/VerticalCurvedList"/>
    <dgm:cxn modelId="{E7EF69AF-9614-4F25-8714-988F952034D8}" type="presParOf" srcId="{56FB0398-82CB-47F5-8FD8-9F5D0525105A}" destId="{D6162928-09BD-412F-8E15-627139129080}" srcOrd="0" destOrd="0" presId="urn:microsoft.com/office/officeart/2008/layout/VerticalCurvedList"/>
    <dgm:cxn modelId="{0E80651B-B645-4887-8FD5-BBCC55B59D96}" type="presParOf" srcId="{F96CCDA9-E75C-4C24-AC45-5DF3A673E181}" destId="{6DE87408-9C72-4897-B621-D69E45ADA14E}" srcOrd="5" destOrd="0" presId="urn:microsoft.com/office/officeart/2008/layout/VerticalCurvedList"/>
    <dgm:cxn modelId="{EA0FF5BB-A135-4E38-8591-A29DF5A02E46}" type="presParOf" srcId="{F96CCDA9-E75C-4C24-AC45-5DF3A673E181}" destId="{BA56783B-7D9C-4B4C-843B-F3F8DFA01611}" srcOrd="6" destOrd="0" presId="urn:microsoft.com/office/officeart/2008/layout/VerticalCurvedList"/>
    <dgm:cxn modelId="{3D93E8DA-6E6E-410C-B43C-E4BE16416936}" type="presParOf" srcId="{BA56783B-7D9C-4B4C-843B-F3F8DFA01611}" destId="{AFB864DB-33DD-4ECB-A6D0-4D12A4B4FB9A}" srcOrd="0" destOrd="0" presId="urn:microsoft.com/office/officeart/2008/layout/VerticalCurvedList"/>
    <dgm:cxn modelId="{DFF12A18-D13D-4020-AA88-D8768B559FD8}" type="presParOf" srcId="{F96CCDA9-E75C-4C24-AC45-5DF3A673E181}" destId="{6F4086C1-4C41-4226-BD44-0F23D890215C}" srcOrd="7" destOrd="0" presId="urn:microsoft.com/office/officeart/2008/layout/VerticalCurvedList"/>
    <dgm:cxn modelId="{041C36B5-5CA5-456D-871C-4731639462AA}" type="presParOf" srcId="{F96CCDA9-E75C-4C24-AC45-5DF3A673E181}" destId="{A739D5A0-9B13-4611-9089-28C1EF0BAF9B}" srcOrd="8" destOrd="0" presId="urn:microsoft.com/office/officeart/2008/layout/VerticalCurvedList"/>
    <dgm:cxn modelId="{1D3B7225-18BB-43AA-8FBA-325ACF50C895}" type="presParOf" srcId="{A739D5A0-9B13-4611-9089-28C1EF0BAF9B}" destId="{2C64FCFB-B4AE-420F-8360-0C85FFCE3741}" srcOrd="0" destOrd="0" presId="urn:microsoft.com/office/officeart/2008/layout/VerticalCurvedList"/>
    <dgm:cxn modelId="{BD13FDCC-4EC2-4318-B5B7-80679408A32E}" type="presParOf" srcId="{F96CCDA9-E75C-4C24-AC45-5DF3A673E181}" destId="{57983B61-5FC5-45C1-943B-9B71844CC0A4}" srcOrd="9" destOrd="0" presId="urn:microsoft.com/office/officeart/2008/layout/VerticalCurvedList"/>
    <dgm:cxn modelId="{4044D0EB-769E-48CA-B499-2AF4EDD7839B}" type="presParOf" srcId="{F96CCDA9-E75C-4C24-AC45-5DF3A673E181}" destId="{4BCED743-91CC-40D1-8696-EAFF85966066}" srcOrd="10" destOrd="0" presId="urn:microsoft.com/office/officeart/2008/layout/VerticalCurvedList"/>
    <dgm:cxn modelId="{DFE0ECE8-2EFB-4280-A715-7579DDD0FB17}" type="presParOf" srcId="{4BCED743-91CC-40D1-8696-EAFF85966066}" destId="{A9C1C454-8472-481E-A7DC-089ADD20BECB}" srcOrd="0" destOrd="0" presId="urn:microsoft.com/office/officeart/2008/layout/VerticalCurvedList"/>
    <dgm:cxn modelId="{0169D700-B4EE-4FD5-B8A7-3343F5BC8689}" type="presParOf" srcId="{F96CCDA9-E75C-4C24-AC45-5DF3A673E181}" destId="{94DCC389-4C7C-4117-A7E8-901F3D459723}" srcOrd="11" destOrd="0" presId="urn:microsoft.com/office/officeart/2008/layout/VerticalCurvedList"/>
    <dgm:cxn modelId="{658A29DB-539B-4B13-A9C7-8A32357FC641}" type="presParOf" srcId="{F96CCDA9-E75C-4C24-AC45-5DF3A673E181}" destId="{BD07DDB0-1D1B-48F9-A873-CC0E50599CB7}" srcOrd="12" destOrd="0" presId="urn:microsoft.com/office/officeart/2008/layout/VerticalCurvedList"/>
    <dgm:cxn modelId="{C6FCE4FB-870A-4DA0-A013-88447C3F0CF9}" type="presParOf" srcId="{BD07DDB0-1D1B-48F9-A873-CC0E50599CB7}" destId="{997280DC-AC86-4800-924C-634D2BBE37EF}" srcOrd="0" destOrd="0" presId="urn:microsoft.com/office/officeart/2008/layout/VerticalCurvedList"/>
    <dgm:cxn modelId="{264AF6DF-382C-41F1-A8BC-804BB362DDAD}" type="presParOf" srcId="{F96CCDA9-E75C-4C24-AC45-5DF3A673E181}" destId="{66174526-6B8E-4EF9-B5B1-4664046D0A02}" srcOrd="13" destOrd="0" presId="urn:microsoft.com/office/officeart/2008/layout/VerticalCurvedList"/>
    <dgm:cxn modelId="{676A567A-5A0A-4BF9-A8CA-AB2B966C2FCB}" type="presParOf" srcId="{F96CCDA9-E75C-4C24-AC45-5DF3A673E181}" destId="{57214793-5FD0-4C70-ABCB-E5F0984153D7}" srcOrd="14" destOrd="0" presId="urn:microsoft.com/office/officeart/2008/layout/VerticalCurvedList"/>
    <dgm:cxn modelId="{DA4FB32F-3399-4FAC-8081-5DBA03F307F9}" type="presParOf" srcId="{57214793-5FD0-4C70-ABCB-E5F0984153D7}" destId="{2E674B86-A1AC-496A-8E3A-08B26DE5360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4D349-972D-48DD-87CE-800601116A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C5D6D-5EB2-4A78-B517-D1631C7FA0F3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Создание подсистемы информационно – аналитического обеспечения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8E4F2-3359-4B47-97F1-CC65F2DB6111}" type="parTrans" cxnId="{6D97C75D-48AC-4AC5-92CB-0F4C58145902}">
      <dgm:prSet/>
      <dgm:spPr/>
      <dgm:t>
        <a:bodyPr/>
        <a:lstStyle/>
        <a:p>
          <a:endParaRPr lang="ru-RU" sz="1600"/>
        </a:p>
      </dgm:t>
    </dgm:pt>
    <dgm:pt modelId="{F6C8972B-7642-4DBC-A17B-830488A3C31F}" type="sibTrans" cxnId="{6D97C75D-48AC-4AC5-92CB-0F4C58145902}">
      <dgm:prSet/>
      <dgm:spPr/>
      <dgm:t>
        <a:bodyPr/>
        <a:lstStyle/>
        <a:p>
          <a:endParaRPr lang="ru-RU" sz="1600"/>
        </a:p>
      </dgm:t>
    </dgm:pt>
    <dgm:pt modelId="{52F88587-ABC0-4E4B-A5FC-9E96AED7BAC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подсистемы управления денежными средствами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3874B-FEBF-4ABD-953C-D2E343E2AB67}" type="parTrans" cxnId="{22D241FE-D05D-44EE-967D-7FE2D866C184}">
      <dgm:prSet/>
      <dgm:spPr/>
      <dgm:t>
        <a:bodyPr/>
        <a:lstStyle/>
        <a:p>
          <a:endParaRPr lang="ru-RU"/>
        </a:p>
      </dgm:t>
    </dgm:pt>
    <dgm:pt modelId="{234C199C-7CAC-4870-B4FC-AF547BB6CDDD}" type="sibTrans" cxnId="{22D241FE-D05D-44EE-967D-7FE2D866C184}">
      <dgm:prSet/>
      <dgm:spPr/>
      <dgm:t>
        <a:bodyPr/>
        <a:lstStyle/>
        <a:p>
          <a:endParaRPr lang="ru-RU"/>
        </a:p>
      </dgm:t>
    </dgm:pt>
    <dgm:pt modelId="{F807CC32-A859-400D-8911-C6155285FA5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подсистемы управления доходами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5CBE6-9392-4ABE-AEE5-72192F6531FC}" type="parTrans" cxnId="{F08E755C-55D3-40A2-8AF4-7DA0E0B23963}">
      <dgm:prSet/>
      <dgm:spPr/>
      <dgm:t>
        <a:bodyPr/>
        <a:lstStyle/>
        <a:p>
          <a:endParaRPr lang="ru-RU"/>
        </a:p>
      </dgm:t>
    </dgm:pt>
    <dgm:pt modelId="{FEDBA7E7-F03D-429A-BF39-0EA9A0A2A04E}" type="sibTrans" cxnId="{F08E755C-55D3-40A2-8AF4-7DA0E0B23963}">
      <dgm:prSet/>
      <dgm:spPr/>
      <dgm:t>
        <a:bodyPr/>
        <a:lstStyle/>
        <a:p>
          <a:endParaRPr lang="ru-RU"/>
        </a:p>
      </dgm:t>
    </dgm:pt>
    <dgm:pt modelId="{D8DE2119-A3E3-4781-AD00-BE9BD7C733B7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и развитие подсистемы учета и отчетности, в том числе в части ведения бухгалтерского учета 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9A981-72A9-4685-887F-F4EDECCF430D}" type="parTrans" cxnId="{2E31FB05-91A0-4B9B-9BF9-D89BB7A08F72}">
      <dgm:prSet/>
      <dgm:spPr/>
      <dgm:t>
        <a:bodyPr/>
        <a:lstStyle/>
        <a:p>
          <a:endParaRPr lang="ru-RU"/>
        </a:p>
      </dgm:t>
    </dgm:pt>
    <dgm:pt modelId="{80771C8D-BBFC-4940-89B1-E57734135256}" type="sibTrans" cxnId="{2E31FB05-91A0-4B9B-9BF9-D89BB7A08F72}">
      <dgm:prSet/>
      <dgm:spPr/>
      <dgm:t>
        <a:bodyPr/>
        <a:lstStyle/>
        <a:p>
          <a:endParaRPr lang="ru-RU"/>
        </a:p>
      </dgm:t>
    </dgm:pt>
    <dgm:pt modelId="{935DCDCB-D683-43F3-AE14-8E07AC283D19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подсистемы финансового контроля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F6081-351C-4CC5-B303-62225ADA431E}" type="parTrans" cxnId="{6549DEDE-313C-4D2C-8141-AB0FE5412142}">
      <dgm:prSet/>
      <dgm:spPr/>
      <dgm:t>
        <a:bodyPr/>
        <a:lstStyle/>
        <a:p>
          <a:endParaRPr lang="ru-RU"/>
        </a:p>
      </dgm:t>
    </dgm:pt>
    <dgm:pt modelId="{739AD047-6E9C-4A15-8DE5-063D31C2505F}" type="sibTrans" cxnId="{6549DEDE-313C-4D2C-8141-AB0FE5412142}">
      <dgm:prSet/>
      <dgm:spPr/>
      <dgm:t>
        <a:bodyPr/>
        <a:lstStyle/>
        <a:p>
          <a:endParaRPr lang="ru-RU"/>
        </a:p>
      </dgm:t>
    </dgm:pt>
    <dgm:pt modelId="{4C1830DF-911B-431D-B3DA-AD03C402A28D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подсистемы управления нефинансовыми активами и подсистемы управления кадрами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7BC17-CF73-4CF4-BAA5-8C936AC191DB}" type="sibTrans" cxnId="{D8CA8C6C-3400-48B4-8771-64DC7263792F}">
      <dgm:prSet/>
      <dgm:spPr/>
      <dgm:t>
        <a:bodyPr/>
        <a:lstStyle/>
        <a:p>
          <a:endParaRPr lang="ru-RU"/>
        </a:p>
      </dgm:t>
    </dgm:pt>
    <dgm:pt modelId="{C0F7C112-3BB0-4FC5-A50E-EB1A87EDB0FE}" type="parTrans" cxnId="{D8CA8C6C-3400-48B4-8771-64DC7263792F}">
      <dgm:prSet/>
      <dgm:spPr/>
      <dgm:t>
        <a:bodyPr/>
        <a:lstStyle/>
        <a:p>
          <a:endParaRPr lang="ru-RU"/>
        </a:p>
      </dgm:t>
    </dgm:pt>
    <dgm:pt modelId="{3379784E-8C97-452C-B35B-F9AA8976A57A}">
      <dgm:prSet custT="1"/>
      <dgm:spPr>
        <a:solidFill>
          <a:schemeClr val="accent4">
            <a:lumMod val="50000"/>
            <a:alpha val="1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 и развитие подсистемы управления закупками, в том числе в части модуля формирования и ведения документации в части определения поставщика</a:t>
          </a:r>
          <a:endParaRPr lang="ru-RU" sz="11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17C0F-F1D5-424A-8E32-8B5C67C8C2D9}" type="parTrans" cxnId="{EBDD3FD4-EA66-4BE4-A539-CB0BA60027EB}">
      <dgm:prSet/>
      <dgm:spPr/>
      <dgm:t>
        <a:bodyPr/>
        <a:lstStyle/>
        <a:p>
          <a:endParaRPr lang="ru-RU"/>
        </a:p>
      </dgm:t>
    </dgm:pt>
    <dgm:pt modelId="{92287157-1F85-4084-A711-881C69C6E3EA}" type="sibTrans" cxnId="{EBDD3FD4-EA66-4BE4-A539-CB0BA60027EB}">
      <dgm:prSet/>
      <dgm:spPr>
        <a:ln>
          <a:solidFill>
            <a:schemeClr val="accent4">
              <a:lumMod val="50000"/>
              <a:alpha val="41000"/>
            </a:schemeClr>
          </a:solidFill>
        </a:ln>
      </dgm:spPr>
      <dgm:t>
        <a:bodyPr/>
        <a:lstStyle/>
        <a:p>
          <a:endParaRPr lang="ru-RU"/>
        </a:p>
      </dgm:t>
    </dgm:pt>
    <dgm:pt modelId="{B1D94514-E415-4320-974B-92F33275F7D8}" type="pres">
      <dgm:prSet presAssocID="{AAE4D349-972D-48DD-87CE-800601116A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6CCDA9-E75C-4C24-AC45-5DF3A673E181}" type="pres">
      <dgm:prSet presAssocID="{AAE4D349-972D-48DD-87CE-800601116AAD}" presName="Name1" presStyleCnt="0"/>
      <dgm:spPr/>
    </dgm:pt>
    <dgm:pt modelId="{EE12027A-BA52-401B-93DF-83BA2A3EC66F}" type="pres">
      <dgm:prSet presAssocID="{AAE4D349-972D-48DD-87CE-800601116AAD}" presName="cycle" presStyleCnt="0"/>
      <dgm:spPr/>
    </dgm:pt>
    <dgm:pt modelId="{D915158A-2877-48DE-AC32-E3074C9B4A86}" type="pres">
      <dgm:prSet presAssocID="{AAE4D349-972D-48DD-87CE-800601116AAD}" presName="srcNode" presStyleLbl="node1" presStyleIdx="0" presStyleCnt="7"/>
      <dgm:spPr/>
    </dgm:pt>
    <dgm:pt modelId="{6431F3B2-57CC-4ADF-B9B8-F518077F894F}" type="pres">
      <dgm:prSet presAssocID="{AAE4D349-972D-48DD-87CE-800601116AAD}" presName="conn" presStyleLbl="parChTrans1D2" presStyleIdx="0" presStyleCnt="1" custLinFactNeighborX="-747" custLinFactNeighborY="1336"/>
      <dgm:spPr/>
      <dgm:t>
        <a:bodyPr/>
        <a:lstStyle/>
        <a:p>
          <a:endParaRPr lang="ru-RU"/>
        </a:p>
      </dgm:t>
    </dgm:pt>
    <dgm:pt modelId="{5B5CA652-0862-4C23-B121-1ABA4C8EA8F7}" type="pres">
      <dgm:prSet presAssocID="{AAE4D349-972D-48DD-87CE-800601116AAD}" presName="extraNode" presStyleLbl="node1" presStyleIdx="0" presStyleCnt="7"/>
      <dgm:spPr/>
    </dgm:pt>
    <dgm:pt modelId="{20862D57-D13D-475B-8970-A34B0EC85382}" type="pres">
      <dgm:prSet presAssocID="{AAE4D349-972D-48DD-87CE-800601116AAD}" presName="dstNode" presStyleLbl="node1" presStyleIdx="0" presStyleCnt="7"/>
      <dgm:spPr/>
    </dgm:pt>
    <dgm:pt modelId="{B42BED02-EDA3-4768-A724-3743DED839BC}" type="pres">
      <dgm:prSet presAssocID="{3379784E-8C97-452C-B35B-F9AA8976A57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BE497-B268-45CB-B9EC-61C57C5A4F23}" type="pres">
      <dgm:prSet presAssocID="{3379784E-8C97-452C-B35B-F9AA8976A57A}" presName="accent_1" presStyleCnt="0"/>
      <dgm:spPr/>
    </dgm:pt>
    <dgm:pt modelId="{EC848C40-CCED-44EA-A75B-47BA56E90193}" type="pres">
      <dgm:prSet presAssocID="{3379784E-8C97-452C-B35B-F9AA8976A57A}" presName="accentRepeatNode" presStyleLbl="solidFgAcc1" presStyleIdx="0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B9C5B830-C622-4342-B824-377E75934B7B}" type="pres">
      <dgm:prSet presAssocID="{D8DE2119-A3E3-4781-AD00-BE9BD7C733B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398-82CB-47F5-8FD8-9F5D0525105A}" type="pres">
      <dgm:prSet presAssocID="{D8DE2119-A3E3-4781-AD00-BE9BD7C733B7}" presName="accent_2" presStyleCnt="0"/>
      <dgm:spPr/>
    </dgm:pt>
    <dgm:pt modelId="{D6162928-09BD-412F-8E15-627139129080}" type="pres">
      <dgm:prSet presAssocID="{D8DE2119-A3E3-4781-AD00-BE9BD7C733B7}" presName="accentRepeatNode" presStyleLbl="solidFgAcc1" presStyleIdx="1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DE87408-9C72-4897-B621-D69E45ADA14E}" type="pres">
      <dgm:prSet presAssocID="{4C1830DF-911B-431D-B3DA-AD03C402A28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6783B-7D9C-4B4C-843B-F3F8DFA01611}" type="pres">
      <dgm:prSet presAssocID="{4C1830DF-911B-431D-B3DA-AD03C402A28D}" presName="accent_3" presStyleCnt="0"/>
      <dgm:spPr/>
    </dgm:pt>
    <dgm:pt modelId="{AFB864DB-33DD-4ECB-A6D0-4D12A4B4FB9A}" type="pres">
      <dgm:prSet presAssocID="{4C1830DF-911B-431D-B3DA-AD03C402A28D}" presName="accentRepeatNode" presStyleLbl="solidFgAcc1" presStyleIdx="2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F4086C1-4C41-4226-BD44-0F23D890215C}" type="pres">
      <dgm:prSet presAssocID="{F807CC32-A859-400D-8911-C6155285FA5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D5A0-9B13-4611-9089-28C1EF0BAF9B}" type="pres">
      <dgm:prSet presAssocID="{F807CC32-A859-400D-8911-C6155285FA5D}" presName="accent_4" presStyleCnt="0"/>
      <dgm:spPr/>
    </dgm:pt>
    <dgm:pt modelId="{2C64FCFB-B4AE-420F-8360-0C85FFCE3741}" type="pres">
      <dgm:prSet presAssocID="{F807CC32-A859-400D-8911-C6155285FA5D}" presName="accentRepeatNode" presStyleLbl="solidFgAcc1" presStyleIdx="3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57983B61-5FC5-45C1-943B-9B71844CC0A4}" type="pres">
      <dgm:prSet presAssocID="{52F88587-ABC0-4E4B-A5FC-9E96AED7BACD}" presName="text_5" presStyleLbl="node1" presStyleIdx="4" presStyleCnt="7" custScaleY="121836" custLinFactNeighborX="474" custLinFactNeighborY="-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ED743-91CC-40D1-8696-EAFF85966066}" type="pres">
      <dgm:prSet presAssocID="{52F88587-ABC0-4E4B-A5FC-9E96AED7BACD}" presName="accent_5" presStyleCnt="0"/>
      <dgm:spPr/>
    </dgm:pt>
    <dgm:pt modelId="{A9C1C454-8472-481E-A7DC-089ADD20BECB}" type="pres">
      <dgm:prSet presAssocID="{52F88587-ABC0-4E4B-A5FC-9E96AED7BACD}" presName="accentRepeatNode" presStyleLbl="solidFgAcc1" presStyleIdx="4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94DCC389-4C7C-4117-A7E8-901F3D459723}" type="pres">
      <dgm:prSet presAssocID="{944C5D6D-5EB2-4A78-B517-D1631C7FA0F3}" presName="text_6" presStyleLbl="node1" presStyleIdx="5" presStyleCnt="7" custScaleY="100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7DDB0-1D1B-48F9-A873-CC0E50599CB7}" type="pres">
      <dgm:prSet presAssocID="{944C5D6D-5EB2-4A78-B517-D1631C7FA0F3}" presName="accent_6" presStyleCnt="0"/>
      <dgm:spPr/>
    </dgm:pt>
    <dgm:pt modelId="{997280DC-AC86-4800-924C-634D2BBE37EF}" type="pres">
      <dgm:prSet presAssocID="{944C5D6D-5EB2-4A78-B517-D1631C7FA0F3}" presName="accentRepeatNode" presStyleLbl="solidFgAcc1" presStyleIdx="5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  <dgm:pt modelId="{66174526-6B8E-4EF9-B5B1-4664046D0A02}" type="pres">
      <dgm:prSet presAssocID="{935DCDCB-D683-43F3-AE14-8E07AC283D19}" presName="text_7" presStyleLbl="node1" presStyleIdx="6" presStyleCnt="7" custLinFactNeighborY="10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4793-5FD0-4C70-ABCB-E5F0984153D7}" type="pres">
      <dgm:prSet presAssocID="{935DCDCB-D683-43F3-AE14-8E07AC283D19}" presName="accent_7" presStyleCnt="0"/>
      <dgm:spPr/>
    </dgm:pt>
    <dgm:pt modelId="{2E674B86-A1AC-496A-8E3A-08B26DE53605}" type="pres">
      <dgm:prSet presAssocID="{935DCDCB-D683-43F3-AE14-8E07AC283D19}" presName="accentRepeatNode" presStyleLbl="solidFgAcc1" presStyleIdx="6" presStyleCnt="7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  <a:alpha val="27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EBDD3FD4-EA66-4BE4-A539-CB0BA60027EB}" srcId="{AAE4D349-972D-48DD-87CE-800601116AAD}" destId="{3379784E-8C97-452C-B35B-F9AA8976A57A}" srcOrd="0" destOrd="0" parTransId="{3C617C0F-F1D5-424A-8E32-8B5C67C8C2D9}" sibTransId="{92287157-1F85-4084-A711-881C69C6E3EA}"/>
    <dgm:cxn modelId="{4138C9BB-3224-482E-B5E8-63CA018FE720}" type="presOf" srcId="{4C1830DF-911B-431D-B3DA-AD03C402A28D}" destId="{6DE87408-9C72-4897-B621-D69E45ADA14E}" srcOrd="0" destOrd="0" presId="urn:microsoft.com/office/officeart/2008/layout/VerticalCurvedList"/>
    <dgm:cxn modelId="{2E31FB05-91A0-4B9B-9BF9-D89BB7A08F72}" srcId="{AAE4D349-972D-48DD-87CE-800601116AAD}" destId="{D8DE2119-A3E3-4781-AD00-BE9BD7C733B7}" srcOrd="1" destOrd="0" parTransId="{99E9A981-72A9-4685-887F-F4EDECCF430D}" sibTransId="{80771C8D-BBFC-4940-89B1-E57734135256}"/>
    <dgm:cxn modelId="{2E11BE50-7BAC-4FE6-819B-8885E0F3FC14}" type="presOf" srcId="{92287157-1F85-4084-A711-881C69C6E3EA}" destId="{6431F3B2-57CC-4ADF-B9B8-F518077F894F}" srcOrd="0" destOrd="0" presId="urn:microsoft.com/office/officeart/2008/layout/VerticalCurvedList"/>
    <dgm:cxn modelId="{50A7545B-8C59-4DEE-955D-E5B1B78799F0}" type="presOf" srcId="{D8DE2119-A3E3-4781-AD00-BE9BD7C733B7}" destId="{B9C5B830-C622-4342-B824-377E75934B7B}" srcOrd="0" destOrd="0" presId="urn:microsoft.com/office/officeart/2008/layout/VerticalCurvedList"/>
    <dgm:cxn modelId="{359EE309-17E1-47F6-804B-0FCBA2CE6AAC}" type="presOf" srcId="{52F88587-ABC0-4E4B-A5FC-9E96AED7BACD}" destId="{57983B61-5FC5-45C1-943B-9B71844CC0A4}" srcOrd="0" destOrd="0" presId="urn:microsoft.com/office/officeart/2008/layout/VerticalCurvedList"/>
    <dgm:cxn modelId="{EF51096D-E62E-4737-9B81-FC2EC39ACFC7}" type="presOf" srcId="{3379784E-8C97-452C-B35B-F9AA8976A57A}" destId="{B42BED02-EDA3-4768-A724-3743DED839BC}" srcOrd="0" destOrd="0" presId="urn:microsoft.com/office/officeart/2008/layout/VerticalCurvedList"/>
    <dgm:cxn modelId="{22D241FE-D05D-44EE-967D-7FE2D866C184}" srcId="{AAE4D349-972D-48DD-87CE-800601116AAD}" destId="{52F88587-ABC0-4E4B-A5FC-9E96AED7BACD}" srcOrd="4" destOrd="0" parTransId="{F933874B-FEBF-4ABD-953C-D2E343E2AB67}" sibTransId="{234C199C-7CAC-4870-B4FC-AF547BB6CDDD}"/>
    <dgm:cxn modelId="{5AC0AD77-FDDB-4F15-9578-A5D02DA6411D}" type="presOf" srcId="{F807CC32-A859-400D-8911-C6155285FA5D}" destId="{6F4086C1-4C41-4226-BD44-0F23D890215C}" srcOrd="0" destOrd="0" presId="urn:microsoft.com/office/officeart/2008/layout/VerticalCurvedList"/>
    <dgm:cxn modelId="{3F39D9AA-74DB-4D74-BA8A-309747DDBFB8}" type="presOf" srcId="{AAE4D349-972D-48DD-87CE-800601116AAD}" destId="{B1D94514-E415-4320-974B-92F33275F7D8}" srcOrd="0" destOrd="0" presId="urn:microsoft.com/office/officeart/2008/layout/VerticalCurvedList"/>
    <dgm:cxn modelId="{F08E755C-55D3-40A2-8AF4-7DA0E0B23963}" srcId="{AAE4D349-972D-48DD-87CE-800601116AAD}" destId="{F807CC32-A859-400D-8911-C6155285FA5D}" srcOrd="3" destOrd="0" parTransId="{E655CBE6-9392-4ABE-AEE5-72192F6531FC}" sibTransId="{FEDBA7E7-F03D-429A-BF39-0EA9A0A2A04E}"/>
    <dgm:cxn modelId="{6D97C75D-48AC-4AC5-92CB-0F4C58145902}" srcId="{AAE4D349-972D-48DD-87CE-800601116AAD}" destId="{944C5D6D-5EB2-4A78-B517-D1631C7FA0F3}" srcOrd="5" destOrd="0" parTransId="{B4F8E4F2-3359-4B47-97F1-CC65F2DB6111}" sibTransId="{F6C8972B-7642-4DBC-A17B-830488A3C31F}"/>
    <dgm:cxn modelId="{D8CA8C6C-3400-48B4-8771-64DC7263792F}" srcId="{AAE4D349-972D-48DD-87CE-800601116AAD}" destId="{4C1830DF-911B-431D-B3DA-AD03C402A28D}" srcOrd="2" destOrd="0" parTransId="{C0F7C112-3BB0-4FC5-A50E-EB1A87EDB0FE}" sibTransId="{85B7BC17-CF73-4CF4-BAA5-8C936AC191DB}"/>
    <dgm:cxn modelId="{EA1A9A24-6CC8-4A6C-9131-CB528C66C18B}" type="presOf" srcId="{935DCDCB-D683-43F3-AE14-8E07AC283D19}" destId="{66174526-6B8E-4EF9-B5B1-4664046D0A02}" srcOrd="0" destOrd="0" presId="urn:microsoft.com/office/officeart/2008/layout/VerticalCurvedList"/>
    <dgm:cxn modelId="{66813CA2-9F1C-4A8F-8DE1-0AB44E482CB4}" type="presOf" srcId="{944C5D6D-5EB2-4A78-B517-D1631C7FA0F3}" destId="{94DCC389-4C7C-4117-A7E8-901F3D459723}" srcOrd="0" destOrd="0" presId="urn:microsoft.com/office/officeart/2008/layout/VerticalCurvedList"/>
    <dgm:cxn modelId="{6549DEDE-313C-4D2C-8141-AB0FE5412142}" srcId="{AAE4D349-972D-48DD-87CE-800601116AAD}" destId="{935DCDCB-D683-43F3-AE14-8E07AC283D19}" srcOrd="6" destOrd="0" parTransId="{52DF6081-351C-4CC5-B303-62225ADA431E}" sibTransId="{739AD047-6E9C-4A15-8DE5-063D31C2505F}"/>
    <dgm:cxn modelId="{202D1F66-8B11-41AF-ACEA-A8B7DA180A30}" type="presParOf" srcId="{B1D94514-E415-4320-974B-92F33275F7D8}" destId="{F96CCDA9-E75C-4C24-AC45-5DF3A673E181}" srcOrd="0" destOrd="0" presId="urn:microsoft.com/office/officeart/2008/layout/VerticalCurvedList"/>
    <dgm:cxn modelId="{F32B3509-73FE-45F2-B605-DD4D02BD99AF}" type="presParOf" srcId="{F96CCDA9-E75C-4C24-AC45-5DF3A673E181}" destId="{EE12027A-BA52-401B-93DF-83BA2A3EC66F}" srcOrd="0" destOrd="0" presId="urn:microsoft.com/office/officeart/2008/layout/VerticalCurvedList"/>
    <dgm:cxn modelId="{432E67ED-A509-4330-A86E-E522F3F6ABB5}" type="presParOf" srcId="{EE12027A-BA52-401B-93DF-83BA2A3EC66F}" destId="{D915158A-2877-48DE-AC32-E3074C9B4A86}" srcOrd="0" destOrd="0" presId="urn:microsoft.com/office/officeart/2008/layout/VerticalCurvedList"/>
    <dgm:cxn modelId="{028BFF20-AF38-4869-A7B0-8FA038C17A7C}" type="presParOf" srcId="{EE12027A-BA52-401B-93DF-83BA2A3EC66F}" destId="{6431F3B2-57CC-4ADF-B9B8-F518077F894F}" srcOrd="1" destOrd="0" presId="urn:microsoft.com/office/officeart/2008/layout/VerticalCurvedList"/>
    <dgm:cxn modelId="{18179DAE-E4C2-4CE9-9786-A2E3BF5BF412}" type="presParOf" srcId="{EE12027A-BA52-401B-93DF-83BA2A3EC66F}" destId="{5B5CA652-0862-4C23-B121-1ABA4C8EA8F7}" srcOrd="2" destOrd="0" presId="urn:microsoft.com/office/officeart/2008/layout/VerticalCurvedList"/>
    <dgm:cxn modelId="{4D09B442-8E15-468E-8177-BBD22F4A266A}" type="presParOf" srcId="{EE12027A-BA52-401B-93DF-83BA2A3EC66F}" destId="{20862D57-D13D-475B-8970-A34B0EC85382}" srcOrd="3" destOrd="0" presId="urn:microsoft.com/office/officeart/2008/layout/VerticalCurvedList"/>
    <dgm:cxn modelId="{B9B25B8E-F04A-40D6-BE48-5EB7BED6A5B1}" type="presParOf" srcId="{F96CCDA9-E75C-4C24-AC45-5DF3A673E181}" destId="{B42BED02-EDA3-4768-A724-3743DED839BC}" srcOrd="1" destOrd="0" presId="urn:microsoft.com/office/officeart/2008/layout/VerticalCurvedList"/>
    <dgm:cxn modelId="{2060444A-0A57-405C-8B91-8B9E6D84511E}" type="presParOf" srcId="{F96CCDA9-E75C-4C24-AC45-5DF3A673E181}" destId="{38ABE497-B268-45CB-B9EC-61C57C5A4F23}" srcOrd="2" destOrd="0" presId="urn:microsoft.com/office/officeart/2008/layout/VerticalCurvedList"/>
    <dgm:cxn modelId="{B675AF6E-390A-4881-A755-635FB752916D}" type="presParOf" srcId="{38ABE497-B268-45CB-B9EC-61C57C5A4F23}" destId="{EC848C40-CCED-44EA-A75B-47BA56E90193}" srcOrd="0" destOrd="0" presId="urn:microsoft.com/office/officeart/2008/layout/VerticalCurvedList"/>
    <dgm:cxn modelId="{7A871CF3-8367-4777-88ED-31B2F29ED499}" type="presParOf" srcId="{F96CCDA9-E75C-4C24-AC45-5DF3A673E181}" destId="{B9C5B830-C622-4342-B824-377E75934B7B}" srcOrd="3" destOrd="0" presId="urn:microsoft.com/office/officeart/2008/layout/VerticalCurvedList"/>
    <dgm:cxn modelId="{8E183F9C-31F9-4E04-B028-364BA252945F}" type="presParOf" srcId="{F96CCDA9-E75C-4C24-AC45-5DF3A673E181}" destId="{56FB0398-82CB-47F5-8FD8-9F5D0525105A}" srcOrd="4" destOrd="0" presId="urn:microsoft.com/office/officeart/2008/layout/VerticalCurvedList"/>
    <dgm:cxn modelId="{BBE941B8-861D-4DD3-9CC6-46E03E559E52}" type="presParOf" srcId="{56FB0398-82CB-47F5-8FD8-9F5D0525105A}" destId="{D6162928-09BD-412F-8E15-627139129080}" srcOrd="0" destOrd="0" presId="urn:microsoft.com/office/officeart/2008/layout/VerticalCurvedList"/>
    <dgm:cxn modelId="{F0160643-A1BE-49A0-963B-9232890577CC}" type="presParOf" srcId="{F96CCDA9-E75C-4C24-AC45-5DF3A673E181}" destId="{6DE87408-9C72-4897-B621-D69E45ADA14E}" srcOrd="5" destOrd="0" presId="urn:microsoft.com/office/officeart/2008/layout/VerticalCurvedList"/>
    <dgm:cxn modelId="{6F30D624-4DF2-466F-BA5F-138BFB4B3B21}" type="presParOf" srcId="{F96CCDA9-E75C-4C24-AC45-5DF3A673E181}" destId="{BA56783B-7D9C-4B4C-843B-F3F8DFA01611}" srcOrd="6" destOrd="0" presId="urn:microsoft.com/office/officeart/2008/layout/VerticalCurvedList"/>
    <dgm:cxn modelId="{5093CFCD-91E7-48A1-BFEB-DAB7564415E4}" type="presParOf" srcId="{BA56783B-7D9C-4B4C-843B-F3F8DFA01611}" destId="{AFB864DB-33DD-4ECB-A6D0-4D12A4B4FB9A}" srcOrd="0" destOrd="0" presId="urn:microsoft.com/office/officeart/2008/layout/VerticalCurvedList"/>
    <dgm:cxn modelId="{F6CD8F7F-617F-4FE5-A608-9E2113933CAD}" type="presParOf" srcId="{F96CCDA9-E75C-4C24-AC45-5DF3A673E181}" destId="{6F4086C1-4C41-4226-BD44-0F23D890215C}" srcOrd="7" destOrd="0" presId="urn:microsoft.com/office/officeart/2008/layout/VerticalCurvedList"/>
    <dgm:cxn modelId="{6ECAF18F-61BD-465F-8FA0-8462054FE9AE}" type="presParOf" srcId="{F96CCDA9-E75C-4C24-AC45-5DF3A673E181}" destId="{A739D5A0-9B13-4611-9089-28C1EF0BAF9B}" srcOrd="8" destOrd="0" presId="urn:microsoft.com/office/officeart/2008/layout/VerticalCurvedList"/>
    <dgm:cxn modelId="{6EAA36E3-BFE6-40DF-A464-3AA848F5E340}" type="presParOf" srcId="{A739D5A0-9B13-4611-9089-28C1EF0BAF9B}" destId="{2C64FCFB-B4AE-420F-8360-0C85FFCE3741}" srcOrd="0" destOrd="0" presId="urn:microsoft.com/office/officeart/2008/layout/VerticalCurvedList"/>
    <dgm:cxn modelId="{C8EFDD50-E428-413F-9B5C-102313F736DC}" type="presParOf" srcId="{F96CCDA9-E75C-4C24-AC45-5DF3A673E181}" destId="{57983B61-5FC5-45C1-943B-9B71844CC0A4}" srcOrd="9" destOrd="0" presId="urn:microsoft.com/office/officeart/2008/layout/VerticalCurvedList"/>
    <dgm:cxn modelId="{6E490530-085A-4F0E-863B-60182EFD829A}" type="presParOf" srcId="{F96CCDA9-E75C-4C24-AC45-5DF3A673E181}" destId="{4BCED743-91CC-40D1-8696-EAFF85966066}" srcOrd="10" destOrd="0" presId="urn:microsoft.com/office/officeart/2008/layout/VerticalCurvedList"/>
    <dgm:cxn modelId="{94AA22BA-C984-4D38-BF70-7B48239BD5BB}" type="presParOf" srcId="{4BCED743-91CC-40D1-8696-EAFF85966066}" destId="{A9C1C454-8472-481E-A7DC-089ADD20BECB}" srcOrd="0" destOrd="0" presId="urn:microsoft.com/office/officeart/2008/layout/VerticalCurvedList"/>
    <dgm:cxn modelId="{77321A38-30F7-4176-A1C9-757AE4A22C4F}" type="presParOf" srcId="{F96CCDA9-E75C-4C24-AC45-5DF3A673E181}" destId="{94DCC389-4C7C-4117-A7E8-901F3D459723}" srcOrd="11" destOrd="0" presId="urn:microsoft.com/office/officeart/2008/layout/VerticalCurvedList"/>
    <dgm:cxn modelId="{02711C97-93C2-470A-9943-BE124AFE9C2F}" type="presParOf" srcId="{F96CCDA9-E75C-4C24-AC45-5DF3A673E181}" destId="{BD07DDB0-1D1B-48F9-A873-CC0E50599CB7}" srcOrd="12" destOrd="0" presId="urn:microsoft.com/office/officeart/2008/layout/VerticalCurvedList"/>
    <dgm:cxn modelId="{713EA17C-D86D-4AD5-BAB8-7AD9E1F60885}" type="presParOf" srcId="{BD07DDB0-1D1B-48F9-A873-CC0E50599CB7}" destId="{997280DC-AC86-4800-924C-634D2BBE37EF}" srcOrd="0" destOrd="0" presId="urn:microsoft.com/office/officeart/2008/layout/VerticalCurvedList"/>
    <dgm:cxn modelId="{0F65B978-3A25-4A8E-8A08-936BD9061B68}" type="presParOf" srcId="{F96CCDA9-E75C-4C24-AC45-5DF3A673E181}" destId="{66174526-6B8E-4EF9-B5B1-4664046D0A02}" srcOrd="13" destOrd="0" presId="urn:microsoft.com/office/officeart/2008/layout/VerticalCurvedList"/>
    <dgm:cxn modelId="{6DEFD2A6-013C-4F08-9D96-1E9DB02A8020}" type="presParOf" srcId="{F96CCDA9-E75C-4C24-AC45-5DF3A673E181}" destId="{57214793-5FD0-4C70-ABCB-E5F0984153D7}" srcOrd="14" destOrd="0" presId="urn:microsoft.com/office/officeart/2008/layout/VerticalCurvedList"/>
    <dgm:cxn modelId="{6A21AED6-04C9-4213-BE28-11A6008847BC}" type="presParOf" srcId="{57214793-5FD0-4C70-ABCB-E5F0984153D7}" destId="{2E674B86-A1AC-496A-8E3A-08B26DE5360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47EF99-5DE8-48B3-901A-427D5D303475}" type="doc">
      <dgm:prSet loTypeId="urn:microsoft.com/office/officeart/2005/8/layout/matrix3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63E1186-9CC0-43E9-85CA-78201D391C8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800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бюджетного мониторинга </a:t>
          </a:r>
        </a:p>
      </dgm:t>
    </dgm:pt>
    <dgm:pt modelId="{8290407A-CC75-4441-93F9-18AC6640B17C}" type="parTrans" cxnId="{A8D62523-AA86-4491-A849-4C7B86F3DD32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C5DA1-8D16-43D1-97D8-78E84013BC1A}" type="sibTrans" cxnId="{A8D62523-AA86-4491-A849-4C7B86F3DD32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239FD-FFF0-4508-AB64-F080B59D0C87}">
      <dgm:prSet phldrT="[Текст]" custT="1"/>
      <dgm:spPr/>
      <dgm:t>
        <a:bodyPr/>
        <a:lstStyle/>
        <a:p>
          <a:endParaRPr lang="ru-RU" sz="9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9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аналитических мероприятий по проведению Анализа ВФК </a:t>
          </a:r>
          <a:br>
            <a:rPr lang="ru-RU" sz="800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800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ВФА, аналитических мероприятий по проведению Анализа ИБП</a:t>
          </a:r>
        </a:p>
        <a:p>
          <a:endParaRPr lang="ru-RU" sz="9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900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CFA0C-22D4-47D6-B583-930D0D1C49F6}" type="parTrans" cxnId="{FEE0656E-E60F-408C-BD92-4595DA4B6F66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3480A-C220-4FDC-9E07-DF4C88255AB1}" type="sibTrans" cxnId="{FEE0656E-E60F-408C-BD92-4595DA4B6F66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3AD2D-4DB0-44EE-9515-FC47B6BB7564}">
      <dgm:prSet phldrT="[Текст]" custT="1"/>
      <dgm:spPr/>
      <dgm:t>
        <a:bodyPr/>
        <a:lstStyle/>
        <a:p>
          <a:endParaRPr lang="ru-RU" sz="12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внутреннего финансового контроля и внутреннего финансового аудита</a:t>
          </a:r>
        </a:p>
        <a:p>
          <a:endParaRPr lang="ru-RU" sz="1200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70CD2-0CF7-4CF8-8CFF-85AE9984BFF3}" type="parTrans" cxnId="{8B706FAC-DB6A-47AC-8268-0329F534C681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4AFFF-C1BE-406C-B4A0-F95CC620D726}" type="sibTrans" cxnId="{8B706FAC-DB6A-47AC-8268-0329F534C681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6D15A-B15F-409B-9FF2-7CF70AC1855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 sz="12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b="1" i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Модуль внутреннего государственного (муниципального) финансового контроля</a:t>
          </a:r>
        </a:p>
        <a:p>
          <a:endParaRPr lang="ru-RU" sz="1200" b="1" i="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26231-2F7B-4331-B183-6C13D543677D}" type="sibTrans" cxnId="{A3053E04-275E-4828-9541-58A7475E4AA3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2EC1E-B59F-47F1-B0B3-F71E6D55180B}" type="parTrans" cxnId="{A3053E04-275E-4828-9541-58A7475E4AA3}">
      <dgm:prSet/>
      <dgm:spPr/>
      <dgm:t>
        <a:bodyPr/>
        <a:lstStyle/>
        <a:p>
          <a:endParaRPr lang="ru-RU" sz="280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15AC5-A409-4B7E-9239-1CF9467E326B}" type="pres">
      <dgm:prSet presAssocID="{1947EF99-5DE8-48B3-901A-427D5D3034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58CE1-8979-4FFA-AFC4-DF64F8B85679}" type="pres">
      <dgm:prSet presAssocID="{1947EF99-5DE8-48B3-901A-427D5D303475}" presName="diamond" presStyleLbl="bgShp" presStyleIdx="0" presStyleCnt="1" custScaleY="94469" custLinFactNeighborX="-652" custLinFactNeighborY="5252"/>
      <dgm:spPr>
        <a:solidFill>
          <a:schemeClr val="accent3">
            <a:lumMod val="40000"/>
            <a:lumOff val="60000"/>
          </a:schemeClr>
        </a:solidFill>
      </dgm:spPr>
    </dgm:pt>
    <dgm:pt modelId="{1C09F853-C416-456F-A17E-BAB74B4E0B8F}" type="pres">
      <dgm:prSet presAssocID="{1947EF99-5DE8-48B3-901A-427D5D3034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381CC-825B-434E-9D1E-75579EE2F29A}" type="pres">
      <dgm:prSet presAssocID="{1947EF99-5DE8-48B3-901A-427D5D3034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3BAA5-EDC8-4E88-80CC-94783BC338FA}" type="pres">
      <dgm:prSet presAssocID="{1947EF99-5DE8-48B3-901A-427D5D3034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9D73-0A71-4B41-BDDA-9B34A4B17D38}" type="pres">
      <dgm:prSet presAssocID="{1947EF99-5DE8-48B3-901A-427D5D3034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62523-AA86-4491-A849-4C7B86F3DD32}" srcId="{1947EF99-5DE8-48B3-901A-427D5D303475}" destId="{C63E1186-9CC0-43E9-85CA-78201D391C89}" srcOrd="1" destOrd="0" parTransId="{8290407A-CC75-4441-93F9-18AC6640B17C}" sibTransId="{294C5DA1-8D16-43D1-97D8-78E84013BC1A}"/>
    <dgm:cxn modelId="{A3053E04-275E-4828-9541-58A7475E4AA3}" srcId="{1947EF99-5DE8-48B3-901A-427D5D303475}" destId="{3F26D15A-B15F-409B-9FF2-7CF70AC18552}" srcOrd="0" destOrd="0" parTransId="{1942EC1E-B59F-47F1-B0B3-F71E6D55180B}" sibTransId="{56326231-2F7B-4331-B183-6C13D543677D}"/>
    <dgm:cxn modelId="{8B706FAC-DB6A-47AC-8268-0329F534C681}" srcId="{1947EF99-5DE8-48B3-901A-427D5D303475}" destId="{5C43AD2D-4DB0-44EE-9515-FC47B6BB7564}" srcOrd="3" destOrd="0" parTransId="{D0E70CD2-0CF7-4CF8-8CFF-85AE9984BFF3}" sibTransId="{4C14AFFF-C1BE-406C-B4A0-F95CC620D726}"/>
    <dgm:cxn modelId="{9560928F-FFBE-4E8B-A9AE-28F74AF73BB8}" type="presOf" srcId="{C63E1186-9CC0-43E9-85CA-78201D391C89}" destId="{937381CC-825B-434E-9D1E-75579EE2F29A}" srcOrd="0" destOrd="0" presId="urn:microsoft.com/office/officeart/2005/8/layout/matrix3"/>
    <dgm:cxn modelId="{B2495DA3-65E0-4706-AB20-2DAA2663A40A}" type="presOf" srcId="{1947EF99-5DE8-48B3-901A-427D5D303475}" destId="{1A015AC5-A409-4B7E-9239-1CF9467E326B}" srcOrd="0" destOrd="0" presId="urn:microsoft.com/office/officeart/2005/8/layout/matrix3"/>
    <dgm:cxn modelId="{0E8BCD24-C937-483D-B387-EB527CD65A27}" type="presOf" srcId="{5C43AD2D-4DB0-44EE-9515-FC47B6BB7564}" destId="{CA2B9D73-0A71-4B41-BDDA-9B34A4B17D38}" srcOrd="0" destOrd="0" presId="urn:microsoft.com/office/officeart/2005/8/layout/matrix3"/>
    <dgm:cxn modelId="{ACD10701-9617-420E-AC15-143944FB65FB}" type="presOf" srcId="{A7B239FD-FFF0-4508-AB64-F080B59D0C87}" destId="{BC13BAA5-EDC8-4E88-80CC-94783BC338FA}" srcOrd="0" destOrd="0" presId="urn:microsoft.com/office/officeart/2005/8/layout/matrix3"/>
    <dgm:cxn modelId="{FEE0656E-E60F-408C-BD92-4595DA4B6F66}" srcId="{1947EF99-5DE8-48B3-901A-427D5D303475}" destId="{A7B239FD-FFF0-4508-AB64-F080B59D0C87}" srcOrd="2" destOrd="0" parTransId="{C99CFA0C-22D4-47D6-B583-930D0D1C49F6}" sibTransId="{7043480A-C220-4FDC-9E07-DF4C88255AB1}"/>
    <dgm:cxn modelId="{A49F4398-8FD0-4166-91DF-F53A32F58337}" type="presOf" srcId="{3F26D15A-B15F-409B-9FF2-7CF70AC18552}" destId="{1C09F853-C416-456F-A17E-BAB74B4E0B8F}" srcOrd="0" destOrd="0" presId="urn:microsoft.com/office/officeart/2005/8/layout/matrix3"/>
    <dgm:cxn modelId="{2D3C344E-7A95-4E08-B04E-713417504C1D}" type="presParOf" srcId="{1A015AC5-A409-4B7E-9239-1CF9467E326B}" destId="{6F558CE1-8979-4FFA-AFC4-DF64F8B85679}" srcOrd="0" destOrd="0" presId="urn:microsoft.com/office/officeart/2005/8/layout/matrix3"/>
    <dgm:cxn modelId="{49C25611-55F9-47CA-9758-DC2F16E069A8}" type="presParOf" srcId="{1A015AC5-A409-4B7E-9239-1CF9467E326B}" destId="{1C09F853-C416-456F-A17E-BAB74B4E0B8F}" srcOrd="1" destOrd="0" presId="urn:microsoft.com/office/officeart/2005/8/layout/matrix3"/>
    <dgm:cxn modelId="{41E1103C-2EB3-4C15-B9FC-3263FC0050EF}" type="presParOf" srcId="{1A015AC5-A409-4B7E-9239-1CF9467E326B}" destId="{937381CC-825B-434E-9D1E-75579EE2F29A}" srcOrd="2" destOrd="0" presId="urn:microsoft.com/office/officeart/2005/8/layout/matrix3"/>
    <dgm:cxn modelId="{AE86E8EF-5D55-4767-AC28-242ACE29F00E}" type="presParOf" srcId="{1A015AC5-A409-4B7E-9239-1CF9467E326B}" destId="{BC13BAA5-EDC8-4E88-80CC-94783BC338FA}" srcOrd="3" destOrd="0" presId="urn:microsoft.com/office/officeart/2005/8/layout/matrix3"/>
    <dgm:cxn modelId="{DE0C2E61-0DC3-4EAD-ABEE-2091B4E12E6B}" type="presParOf" srcId="{1A015AC5-A409-4B7E-9239-1CF9467E326B}" destId="{CA2B9D73-0A71-4B41-BDDA-9B34A4B17D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F3B2-57CC-4ADF-B9B8-F518077F894F}">
      <dsp:nvSpPr>
        <dsp:cNvPr id="0" name=""/>
        <dsp:cNvSpPr/>
      </dsp:nvSpPr>
      <dsp:spPr>
        <a:xfrm>
          <a:off x="-4787858" y="-657824"/>
          <a:ext cx="5704314" cy="5704314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4">
              <a:lumMod val="50000"/>
              <a:alpha val="41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BED02-EDA3-4768-A724-3743DED839BC}">
      <dsp:nvSpPr>
        <dsp:cNvPr id="0" name=""/>
        <dsp:cNvSpPr/>
      </dsp:nvSpPr>
      <dsp:spPr>
        <a:xfrm>
          <a:off x="297172" y="192579"/>
          <a:ext cx="6282214" cy="384990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портал бюджетной системы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72" y="192579"/>
        <a:ext cx="6282214" cy="384990"/>
      </dsp:txXfrm>
    </dsp:sp>
    <dsp:sp modelId="{EC848C40-CCED-44EA-A75B-47BA56E90193}">
      <dsp:nvSpPr>
        <dsp:cNvPr id="0" name=""/>
        <dsp:cNvSpPr/>
      </dsp:nvSpPr>
      <dsp:spPr>
        <a:xfrm>
          <a:off x="56553" y="144455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5B830-C622-4342-B824-377E75934B7B}">
      <dsp:nvSpPr>
        <dsp:cNvPr id="0" name=""/>
        <dsp:cNvSpPr/>
      </dsp:nvSpPr>
      <dsp:spPr>
        <a:xfrm>
          <a:off x="645815" y="770403"/>
          <a:ext cx="5933571" cy="384990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ведения НСИ (Реестр участников и </a:t>
          </a:r>
          <a:r>
            <a:rPr lang="ru-RU" sz="11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неучастников</a:t>
          </a: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бюджетного процесса)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815" y="770403"/>
        <a:ext cx="5933571" cy="384990"/>
      </dsp:txXfrm>
    </dsp:sp>
    <dsp:sp modelId="{D6162928-09BD-412F-8E15-627139129080}">
      <dsp:nvSpPr>
        <dsp:cNvPr id="0" name=""/>
        <dsp:cNvSpPr/>
      </dsp:nvSpPr>
      <dsp:spPr>
        <a:xfrm>
          <a:off x="405196" y="722279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87408-9C72-4897-B621-D69E45ADA14E}">
      <dsp:nvSpPr>
        <dsp:cNvPr id="0" name=""/>
        <dsp:cNvSpPr/>
      </dsp:nvSpPr>
      <dsp:spPr>
        <a:xfrm>
          <a:off x="836870" y="1347804"/>
          <a:ext cx="5742516" cy="384990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ведения НСИ (б</a:t>
          </a:r>
          <a:r>
            <a:rPr lang="ru-RU" alt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азовые (отраслевые) и ведомственные перечни государственных (муниципальных) услуг и работ)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870" y="1347804"/>
        <a:ext cx="5742516" cy="384990"/>
      </dsp:txXfrm>
    </dsp:sp>
    <dsp:sp modelId="{AFB864DB-33DD-4ECB-A6D0-4D12A4B4FB9A}">
      <dsp:nvSpPr>
        <dsp:cNvPr id="0" name=""/>
        <dsp:cNvSpPr/>
      </dsp:nvSpPr>
      <dsp:spPr>
        <a:xfrm>
          <a:off x="596251" y="1299680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086C1-4C41-4226-BD44-0F23D890215C}">
      <dsp:nvSpPr>
        <dsp:cNvPr id="0" name=""/>
        <dsp:cNvSpPr/>
      </dsp:nvSpPr>
      <dsp:spPr>
        <a:xfrm>
          <a:off x="897872" y="1925627"/>
          <a:ext cx="5681514" cy="384990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расходами (реестр государственных (муниципальных) заданий  и реестр соглашений о предоставлении субсидий)</a:t>
          </a:r>
          <a:endParaRPr lang="ru-RU" sz="1100" kern="1200" dirty="0">
            <a:solidFill>
              <a:srgbClr val="0070C0"/>
            </a:solidFill>
          </a:endParaRPr>
        </a:p>
      </dsp:txBody>
      <dsp:txXfrm>
        <a:off x="897872" y="1925627"/>
        <a:ext cx="5681514" cy="384990"/>
      </dsp:txXfrm>
    </dsp:sp>
    <dsp:sp modelId="{2C64FCFB-B4AE-420F-8360-0C85FFCE3741}">
      <dsp:nvSpPr>
        <dsp:cNvPr id="0" name=""/>
        <dsp:cNvSpPr/>
      </dsp:nvSpPr>
      <dsp:spPr>
        <a:xfrm>
          <a:off x="657253" y="1877504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83B61-5FC5-45C1-943B-9B71844CC0A4}">
      <dsp:nvSpPr>
        <dsp:cNvPr id="0" name=""/>
        <dsp:cNvSpPr/>
      </dsp:nvSpPr>
      <dsp:spPr>
        <a:xfrm>
          <a:off x="836870" y="2461418"/>
          <a:ext cx="5742516" cy="469056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расходами (учет бюджетных и денежных обязательств получателей средств федерального бюджета)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870" y="2461418"/>
        <a:ext cx="5742516" cy="469056"/>
      </dsp:txXfrm>
    </dsp:sp>
    <dsp:sp modelId="{A9C1C454-8472-481E-A7DC-089ADD20BECB}">
      <dsp:nvSpPr>
        <dsp:cNvPr id="0" name=""/>
        <dsp:cNvSpPr/>
      </dsp:nvSpPr>
      <dsp:spPr>
        <a:xfrm>
          <a:off x="596251" y="2455328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CC389-4C7C-4117-A7E8-901F3D459723}">
      <dsp:nvSpPr>
        <dsp:cNvPr id="0" name=""/>
        <dsp:cNvSpPr/>
      </dsp:nvSpPr>
      <dsp:spPr>
        <a:xfrm>
          <a:off x="645815" y="3010008"/>
          <a:ext cx="5933571" cy="526677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управления закупками (планирование закупок, подготовка документов для размещения в ЕИС ФКС, контроль ст. 99 44-ФЗ, реестры </a:t>
          </a:r>
          <a:r>
            <a:rPr lang="ru-RU" sz="11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госконтрактов</a:t>
          </a: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банковских гарантий)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815" y="3010008"/>
        <a:ext cx="5933571" cy="526677"/>
      </dsp:txXfrm>
    </dsp:sp>
    <dsp:sp modelId="{997280DC-AC86-4800-924C-634D2BBE37EF}">
      <dsp:nvSpPr>
        <dsp:cNvPr id="0" name=""/>
        <dsp:cNvSpPr/>
      </dsp:nvSpPr>
      <dsp:spPr>
        <a:xfrm>
          <a:off x="405196" y="3032728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74526-6B8E-4EF9-B5B1-4664046D0A02}">
      <dsp:nvSpPr>
        <dsp:cNvPr id="0" name=""/>
        <dsp:cNvSpPr/>
      </dsp:nvSpPr>
      <dsp:spPr>
        <a:xfrm>
          <a:off x="297172" y="3713406"/>
          <a:ext cx="6282214" cy="384990"/>
        </a:xfrm>
        <a:prstGeom prst="rect">
          <a:avLst/>
        </a:prstGeom>
        <a:solidFill>
          <a:schemeClr val="accent4">
            <a:lumMod val="50000"/>
            <a:alpha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8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Подсистема учета и отчетности (формирования сводной отчетности ГАДБ, ГВФ и прием отчетности от ФО)</a:t>
          </a:r>
          <a:endParaRPr lang="ru-RU" sz="11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72" y="3713406"/>
        <a:ext cx="6282214" cy="384990"/>
      </dsp:txXfrm>
    </dsp:sp>
    <dsp:sp modelId="{2E674B86-A1AC-496A-8E3A-08B26DE53605}">
      <dsp:nvSpPr>
        <dsp:cNvPr id="0" name=""/>
        <dsp:cNvSpPr/>
      </dsp:nvSpPr>
      <dsp:spPr>
        <a:xfrm>
          <a:off x="56553" y="3610552"/>
          <a:ext cx="481237" cy="4812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  <a:alpha val="2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C4D486-205B-4F44-B651-E3FBE2C534BD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D70A5-B3B7-4386-B82F-71909638C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6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0A60219C-8B47-455A-9CC9-D16E536AB63B}" type="datetimeFigureOut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7AE6A9-7CE5-4DE7-8F14-73AA5526D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7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EA9C25-DA04-4D25-9DD5-9ECE677F9205}" type="slidenum">
              <a:rPr lang="ru-RU" altLang="ru-RU" sz="1200" smtClean="0"/>
              <a:pPr>
                <a:spcBef>
                  <a:spcPct val="0"/>
                </a:spcBef>
              </a:pPr>
              <a:t>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20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511BB4-B51B-4669-878B-17FDC637604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E187DD-7B37-4727-9CE6-1D6DC031F52F}" type="slidenum">
              <a:rPr lang="ru-RU" altLang="ru-RU" sz="1200" smtClean="0"/>
              <a:pPr>
                <a:spcBef>
                  <a:spcPct val="0"/>
                </a:spcBef>
              </a:pPr>
              <a:t>14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DD43C83-3D79-4823-81F7-5702CB4904E2}" type="slidenum">
              <a:rPr lang="ru-RU" altLang="ru-RU" sz="1200" smtClean="0"/>
              <a:pPr>
                <a:spcBef>
                  <a:spcPct val="0"/>
                </a:spcBef>
              </a:pPr>
              <a:t>15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8E73E2-246C-4D9C-B7D2-3449C2774AA3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  Федеральное казначейство, являясь оператором Государственной информационной системы о государственных и муниципальных платежах, в 2016 году проводило работу, направленную на повышение полноты и качества предоставляемой участниками информации: ужесточение форматно-логических контролей, завершена подготовка новой редакции Порядка ведения ГИС ГМП. Одновременно с этим, за счет адресной работы с участниками как центрального аппарата, так и территориальных органов Федерального казначейства, обеспечен прирост участников, взаимодействующих с системой. С системой взаимодействуют 96% кредитных организаций, если быть точным 596. Прирост федеральных и региональных администраторов начислений, взаимодействующих в 2016 году относительно 2015 года, составил 30 и 75% соответственно.</a:t>
            </a:r>
          </a:p>
          <a:p>
            <a:r>
              <a:rPr lang="ru-RU" altLang="ru-RU" smtClean="0"/>
              <a:t>   Вместе с тем, в 2016 году в ГИС ГМП были созданы новые сервисы, обеспечивающие реализацию требований законодательства. Так, с июля 2016 годы запущен сервис автоматического погашения штрафов в области дорожного движения, оплаченных в 20-дневный срок с 50-процентной скидкой. К 1 января 2017 года создан сервис оплаты государственной пошлины с коэффициентом 0,7. Следует отметить, что реализованные в ГИС ГМП сервисы имеют возможность адаптации под требования регионального законодательства. Так, с августа 2016 года заработал сервис ГИС ГМП для оплаты с 25-процентной скидкой стоимости перемещения и хранения транспортного средства на территории города Москвы.</a:t>
            </a:r>
          </a:p>
          <a:p>
            <a:r>
              <a:rPr lang="ru-RU" altLang="ru-RU" smtClean="0"/>
              <a:t>   Также с июля 2016 года в соответствии с изменениями в законе об исполнительном производстве применение ГИС ГМП распространено и на платежи в счет погашения задолженности по исполнительному производству, осуществляемые на счета судебных приставов-исполнителей.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547D3F7-04E7-4E47-AE74-9BFD7EABC923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200" smtClean="0"/>
              <a:t>   В рамках развития ГАС «Управление» в 2016 году Федеральным казначейством реализованы инструменты сбора показателей и их представление в форме следующих тематических витрин (информационно-аналитических панелей):</a:t>
            </a:r>
          </a:p>
          <a:p>
            <a:r>
              <a:rPr lang="ru-RU" altLang="ru-RU" sz="1200" smtClean="0"/>
              <a:t>      – прогноз социально-экономического развития Российской Федерации;</a:t>
            </a:r>
          </a:p>
          <a:p>
            <a:r>
              <a:rPr lang="ru-RU" altLang="ru-RU" sz="1200" smtClean="0"/>
              <a:t>      – социально-экономическое развитие субъектов Российской Федерации;</a:t>
            </a:r>
          </a:p>
          <a:p>
            <a:r>
              <a:rPr lang="ru-RU" altLang="ru-RU" sz="1200" smtClean="0"/>
              <a:t>      – оценка эффективности региональных органов исполнительной власти.</a:t>
            </a:r>
          </a:p>
          <a:p>
            <a:r>
              <a:rPr lang="ru-RU" altLang="ru-RU" sz="1200" smtClean="0"/>
              <a:t>   В целях обеспечения мониторинга финансового состояния моногородов информационная панель «Мониторинг моногородов» в 2016 году дополнена отчетами, позволяющими анализировать состояние доходов и расходов моногородов, в том числе в динамике.</a:t>
            </a:r>
          </a:p>
          <a:p>
            <a:r>
              <a:rPr lang="ru-RU" altLang="ru-RU" sz="1200" smtClean="0"/>
              <a:t>   В рамках осуществления информационного обеспечения стратегического планирования посредством ГАС «Управление реализован полный бизнес-процесс государственной регистрации документов стратегического планирования, включая функции по формированию уведомлений об их утверждении (одобрении) и государственной регистрации или направлению уведомления на доработку, а также по обеспечению ведения федерального государственного реестра документов стратегического планирования, в котором по состоянию на 1 января 2017 года зарегистрировано 45 658 документов стратегического планирования. Доступ к реестру предоставлен </a:t>
            </a:r>
            <a:br>
              <a:rPr lang="ru-RU" altLang="ru-RU" sz="1200" smtClean="0"/>
            </a:br>
            <a:r>
              <a:rPr lang="ru-RU" altLang="ru-RU" sz="1200" smtClean="0"/>
              <a:t>в открытой части портала ГАС «Управление» (gasu.gov.ru).</a:t>
            </a:r>
          </a:p>
          <a:p>
            <a:r>
              <a:rPr lang="ru-RU" altLang="ru-RU" sz="1200" smtClean="0"/>
              <a:t>   В 2016 году Федеральным казначейством продолжены работы по развитию в ГАС «Управление» функционала по мониторингу казначейского сопровождения отдельных государственных контрактов, а также реализован автоматизированный сбор, свод, визуализация данных в рамках осуществления комбинированного сопровождения отдельных государственных контрактов (контрактов, договоров), учитывающий одновременное участие в кооперации организаций, находящихся на казначейском сопровождении, и организаций, находящихся на банковском сопровождении, с последующим формированием соответствующих отчетов, обязанность по предоставлению которой определена постановлением Правительства Российской Федерации от 4 февраля 2016 г. № 70 «О порядке казначейского сопровождения в 2016 году государственных контрактов, договоров (соглашений), а также контрактов, договоров, соглашений, заключенных в рамках их исполнения».</a:t>
            </a:r>
          </a:p>
          <a:p>
            <a:r>
              <a:rPr lang="ru-RU" altLang="ru-RU" smtClean="0"/>
              <a:t>   Во исполнение поручения Президента Российской Федерации о проведении инвентаризации объектов незавершенного строительства, не включенных в федеральную адресную инвестиционную программу, и создании информационного ресурса, содержащего полную информацию по указанным объектам Федеральное казначейство в 2016 году приступило к реализации в ГАС «Управление» функционала по мониторингу объектов незавершенного строительства, в том числе не включенных в федеральную адресную инвестиционную программу, а также соответствующих витрин данных.</a:t>
            </a:r>
          </a:p>
          <a:p>
            <a:r>
              <a:rPr lang="ru-RU" altLang="ru-RU" sz="1200" smtClean="0"/>
              <a:t>   В 2016 году число пользователей закрытой части портала ГАС «Управление» увеличилось в 2,6 раза и составило 36 257.</a:t>
            </a:r>
          </a:p>
          <a:p>
            <a:r>
              <a:rPr lang="ru-RU" altLang="ru-RU" sz="1200" smtClean="0"/>
              <a:t>   Количество подключенных к закрытой части портала ГАС «Управление» органов государственной власти и местного самоуправления составило:</a:t>
            </a:r>
          </a:p>
          <a:p>
            <a:r>
              <a:rPr lang="ru-RU" altLang="ru-RU" sz="1200" smtClean="0"/>
              <a:t>      – 65 федеральных органов исполнительной власти;</a:t>
            </a:r>
          </a:p>
          <a:p>
            <a:r>
              <a:rPr lang="ru-RU" altLang="ru-RU" sz="1200" smtClean="0"/>
              <a:t>      – 2 832 региональных органов исполнительной власти;</a:t>
            </a:r>
          </a:p>
          <a:p>
            <a:r>
              <a:rPr lang="ru-RU" altLang="ru-RU" sz="1200" smtClean="0"/>
              <a:t>      – 11 949 органов местного самоуправления.</a:t>
            </a:r>
          </a:p>
          <a:p>
            <a:r>
              <a:rPr lang="ru-RU" altLang="ru-RU" sz="1200" smtClean="0"/>
              <a:t>   Кроме того, в 2016 году реализовывались мероприятия по интеграции информационных систем ФОИВ и РОИВ с ГАС «Управление», в результате которых по состоянию на 1 января 2017 года:</a:t>
            </a:r>
          </a:p>
          <a:p>
            <a:r>
              <a:rPr lang="ru-RU" altLang="ru-RU" sz="1200" smtClean="0"/>
              <a:t>      – 12 федеральными органами исполнительной власти и 33 субъектами Российской Федерации мероприятия по интеграция с ГАС</a:t>
            </a:r>
            <a:r>
              <a:rPr lang="en-US" altLang="ru-RU" sz="1200" smtClean="0"/>
              <a:t> </a:t>
            </a:r>
            <a:r>
              <a:rPr lang="ru-RU" altLang="ru-RU" sz="1200" smtClean="0"/>
              <a:t>«Управление» завершены;</a:t>
            </a:r>
          </a:p>
          <a:p>
            <a:r>
              <a:rPr lang="ru-RU" altLang="ru-RU" sz="1200" smtClean="0"/>
              <a:t>      – 11 федеральными органами исполнительной власти и 1 региональным органом исполнительной власти осуществляется апробация взаимодействия с ГАС</a:t>
            </a:r>
            <a:r>
              <a:rPr lang="en-US" altLang="ru-RU" sz="1200" smtClean="0"/>
              <a:t> </a:t>
            </a:r>
            <a:r>
              <a:rPr lang="ru-RU" altLang="ru-RU" sz="1200" smtClean="0"/>
              <a:t>«Управление».</a:t>
            </a:r>
          </a:p>
          <a:p>
            <a:r>
              <a:rPr lang="ru-RU" altLang="ru-RU" sz="1200" smtClean="0"/>
              <a:t>   Выросла востребованность данных системы. Так индекс цитируемости вырос в 2 раза.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6E15AA-0708-4FCD-A7DE-29B4B221FACB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B1147C-CA6D-4650-8FAB-438B2B44D71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734C3D-A142-4255-A955-97340A16DE64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39825" indent="-2270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F6D8F2-54A7-499D-B561-6D1B36BF053F}" type="slidenum">
              <a:rPr lang="ru-RU" altLang="ru-RU" sz="12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z="1200" smtClean="0">
              <a:latin typeface="Arial" pitchFamily="34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5626100" y="6456363"/>
            <a:ext cx="4298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1" tIns="46257" rIns="92511" bIns="46257" anchor="b"/>
          <a:lstStyle>
            <a:lvl1pPr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8FE82A-7632-4969-A0E3-058823FEEB51}" type="slidenum">
              <a:rPr lang="ru-RU" altLang="ru-RU" sz="120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200">
              <a:latin typeface="Arial" pitchFamily="34" charset="0"/>
            </a:endParaRP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5626100" y="6456363"/>
            <a:ext cx="4298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1" tIns="46257" rIns="92511" bIns="46257" anchor="b"/>
          <a:lstStyle>
            <a:lvl1pPr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00029E-3DCD-4CB7-8AB0-75556E37CCB2}" type="slidenum">
              <a:rPr lang="ru-RU" altLang="ru-RU" sz="120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200">
              <a:latin typeface="Arial" pitchFamily="34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1" tIns="46257" rIns="92511" bIns="4625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7CD6CC-651D-445B-A666-1BDCDA1FDF6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A88B0C-2CAB-4743-AE44-A5C3E7036A6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D31BEB-8592-4FAA-B3F8-45F662A71F6D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4414A5E-B79D-4052-9FAD-2613BA6835B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F3A9CF-3D48-4756-A4F2-B33BC1A6FDB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BF9BBE-5477-4387-91CB-10B559D7A26E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20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5B72C1-DB28-4299-A9A0-8FC7D1ACCFAB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20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386F5E-47CB-4A3F-8A43-4135EA85C052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D672-5F63-46B3-804F-23CDE0DACF3E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D3CB-FFA2-4783-B4DD-4C66510D8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85750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F35C-A132-480A-8433-75E053BD6D96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ABF0-C1F8-4B65-92A0-7CB4B242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35243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EBE0-BB43-41B7-B21E-F25BB0D350FC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ECAB-E4D9-48D8-AAC4-CA2DAED26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94237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15" y="187103"/>
            <a:ext cx="7361339" cy="857250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defRPr sz="3375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01050" y="4729163"/>
            <a:ext cx="369888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1D30-FE5A-4C96-BCFD-006FD2593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5673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A391-DC54-446A-BD4C-7A9B0915A028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F434-9E6D-4D12-A1C7-4491A70D5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3524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8CC0-FFF0-4E30-9082-EC84A86F86B5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E548-ECCC-4C10-B286-613ACDD13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58957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FDC9-B219-46E1-82A0-E9107FE97A75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825A-1365-46FC-BC3F-6A98E89F0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16405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B810-1DF2-4504-AB09-A18EE68E3BB7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796F-768C-4F89-87D8-AFF1290352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45233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BD8-9B97-4EF2-B269-128A6E11171E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BB08-0FD0-4B7E-9050-635C23966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54020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7A75-BCD5-4519-AFFD-E649DCA0FD80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FC8D-9134-41FE-9636-58FD7FE72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20538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8AC5-4B23-4D02-AD98-42CB29C57994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BCE6-8CCA-48CE-AA51-A91E1AEA59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23964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1D25-443A-4829-BB64-25D5B61AB733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ED70-DDBD-4C4F-903A-0C17D6857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45375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CC61-3584-4B81-8914-E9969DABF868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178F-115C-4E4E-B224-26679D683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63374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5C3F-4FCF-4367-BA91-AE4C2A69EB29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CA40-6767-4B4D-BE73-9E3319718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04168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E18A-B826-4A43-9D69-FA21A1D8F8EA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7C8A-4E9B-469A-A226-566FC3A67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57421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42FE-DEE8-45CE-B9B8-8E700A33B9C3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9018-FEED-4883-9453-5BA829C5C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3057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C9F-B132-451A-B9A3-2B0704C41C43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B54B-3015-4C42-9A60-E2E310183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6186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37AE-A33E-4E25-BF15-F60CF3D25311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4E2F-864B-4BBA-98BD-25ED8D20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60011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6174-EB7F-4FCD-AC57-0146CDCD8344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DD08-8FD5-4AEE-AB36-1E40DC0DF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74321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F028-1756-4915-ADE7-66383D214AD9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110C-8906-4610-8ED0-2E7C9542B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5563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C302-956F-4F94-8DF5-F1CEB5D328F9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28CD-C962-408A-8786-7AEF9A2A94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38063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775F-1B49-4293-850F-66A36A243AD1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8B3D-3BE3-43F7-9DAD-0AF6BF441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1024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8D80-C5C5-41E6-A122-530188793B52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9711-0A0F-4579-9C07-ACE78C907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7516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E9C79-2972-44E2-866D-3EFBE9039FDA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D4A033-547D-49E6-A404-BED1D1DA5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04" r:id="rId12"/>
  </p:sldLayoutIdLst>
  <p:transition spd="slow">
    <p:cover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462E1-01EC-4828-AFDE-8A67F4423D0D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03526-87F2-4420-A51A-25F80E8FD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9.png"/><Relationship Id="rId4" Type="http://schemas.openxmlformats.org/officeDocument/2006/relationships/diagramData" Target="../diagrams/data4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3.jpe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2.png"/><Relationship Id="rId18" Type="http://schemas.openxmlformats.org/officeDocument/2006/relationships/image" Target="../media/image68.png"/><Relationship Id="rId3" Type="http://schemas.openxmlformats.org/officeDocument/2006/relationships/image" Target="../media/image55.png"/><Relationship Id="rId21" Type="http://schemas.openxmlformats.org/officeDocument/2006/relationships/image" Target="../media/image71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75.jpeg"/><Relationship Id="rId4" Type="http://schemas.openxmlformats.org/officeDocument/2006/relationships/diagramData" Target="../diagrams/data8.xml"/><Relationship Id="rId9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8.png"/><Relationship Id="rId7" Type="http://schemas.openxmlformats.org/officeDocument/2006/relationships/diagramData" Target="../diagrams/data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microsoft.com/office/2007/relationships/diagramDrawing" Target="../diagrams/drawing2.xml"/><Relationship Id="rId5" Type="http://schemas.openxmlformats.org/officeDocument/2006/relationships/image" Target="../media/image3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4895850" y="3665538"/>
            <a:ext cx="345598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Заместитель руководителя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Федерального казначейства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Д.С. Гришин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630363" y="1163638"/>
            <a:ext cx="65309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и перспективы развития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интегрированной информационной системы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общественными финансами «Электронный бюджет»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вопросы технологического обеспечения деятельности Федерального казначейства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084263" y="4297363"/>
            <a:ext cx="1730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14 марта 2017 г.</a:t>
            </a:r>
            <a:endParaRPr lang="ru-RU" altLang="ru-RU" sz="1400" b="1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40563" y="48260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7DC1A8-68D3-4B57-8DAB-F2FA5224A7A0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61925" y="3484563"/>
            <a:ext cx="2884488" cy="369887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Недооценка рисков неприемлемых трудозатрат на переходном этапе (до автоматизации процесса)</a:t>
            </a: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165100" y="3894138"/>
            <a:ext cx="2881313" cy="369887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Позднее формирование управленческой структуры проектов и создания инструментов мониторинга  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9613" y="3738563"/>
            <a:ext cx="3074987" cy="2301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запасных вариантов выполнения функций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61925" y="1719263"/>
            <a:ext cx="2884488" cy="508000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Отсутствие нормативно установленной возможности внедрения новаций на ограниченном контингенте пользователей ИС</a:t>
            </a:r>
          </a:p>
        </p:txBody>
      </p: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165100" y="2646363"/>
            <a:ext cx="2881313" cy="368300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Рассинхронизация справочных данных и форматно – логических контролей в интегрируемых системах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89613" y="1190625"/>
            <a:ext cx="3074987" cy="3698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случаев одновременного вступления в силу большого количества новаций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89613" y="2678113"/>
            <a:ext cx="3074987" cy="369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ИС только после завершения внедрения уже созданной функциональности ИС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9613" y="2138363"/>
            <a:ext cx="3074987" cy="50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сроков вступления в силу нормативных правовых актов с учетом сроков гарантированного завершения всех этапов жизненного цикла создания ИС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9613" y="1598613"/>
            <a:ext cx="3074987" cy="5064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возможности внедрения новаций на ограниченном контингенте пользователей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89613" y="3332163"/>
            <a:ext cx="3074987" cy="369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только введенных в эксплуатацию подсистем, компонентов, модулей до ноября – декабря текущего года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046413" y="44450"/>
            <a:ext cx="6045200" cy="512763"/>
          </a:xfrm>
          <a:extLst/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Уроки Федерального казначейства по результатам внедрения новых функций 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 2016 - начале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7029" y="1760463"/>
            <a:ext cx="1872764" cy="930181"/>
          </a:xfrm>
          <a:prstGeom prst="roundRect">
            <a:avLst/>
          </a:prstGeom>
          <a:solidFill>
            <a:srgbClr val="FF1D1D">
              <a:alpha val="63922"/>
            </a:srgb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внедрения функций контроля,   предусмотренных частью 5 ст. 99 Закона № 44-ФЗ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7029" y="2784475"/>
            <a:ext cx="1872764" cy="934882"/>
          </a:xfrm>
          <a:prstGeom prst="roundRect">
            <a:avLst/>
          </a:prstGeom>
          <a:solidFill>
            <a:srgbClr val="FF1D1D">
              <a:alpha val="63922"/>
            </a:srgb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сроков реализации учета бюджетных и денежных обязательств получателей средств федерального бюджета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89613" y="3076575"/>
            <a:ext cx="3074987" cy="2301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нормативной справочной информации</a:t>
            </a:r>
          </a:p>
        </p:txBody>
      </p:sp>
      <p:sp>
        <p:nvSpPr>
          <p:cNvPr id="13333" name="Прямоугольник 18"/>
          <p:cNvSpPr>
            <a:spLocks noChangeArrowheads="1"/>
          </p:cNvSpPr>
          <p:nvPr/>
        </p:nvSpPr>
        <p:spPr bwMode="auto">
          <a:xfrm>
            <a:off x="165100" y="2252663"/>
            <a:ext cx="2881313" cy="368300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Не соблюдение жизненного цикла создания информационных систем (отсутствие этапа ОЭ)</a:t>
            </a:r>
          </a:p>
        </p:txBody>
      </p:sp>
      <p:sp>
        <p:nvSpPr>
          <p:cNvPr id="13334" name="Прямоугольник 19"/>
          <p:cNvSpPr>
            <a:spLocks noChangeArrowheads="1"/>
          </p:cNvSpPr>
          <p:nvPr/>
        </p:nvSpPr>
        <p:spPr bwMode="auto">
          <a:xfrm>
            <a:off x="161925" y="1190625"/>
            <a:ext cx="2884488" cy="508000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Одновременное внедрение большого количества новаций в нескольких интегрированных между собой информационных системах (в т.ч. внешних ИС)</a:t>
            </a:r>
          </a:p>
        </p:txBody>
      </p:sp>
      <p:sp>
        <p:nvSpPr>
          <p:cNvPr id="13335" name="Прямоугольник 20"/>
          <p:cNvSpPr>
            <a:spLocks noChangeArrowheads="1"/>
          </p:cNvSpPr>
          <p:nvPr/>
        </p:nvSpPr>
        <p:spPr bwMode="auto">
          <a:xfrm>
            <a:off x="165100" y="3065463"/>
            <a:ext cx="2881313" cy="369887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Недооценка рисков по интеграционному взаимодействию различных информационных систем</a:t>
            </a:r>
          </a:p>
        </p:txBody>
      </p:sp>
      <p:pic>
        <p:nvPicPr>
          <p:cNvPr id="1333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23888"/>
            <a:ext cx="13239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841750"/>
            <a:ext cx="18399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Прямоугольник 23"/>
          <p:cNvSpPr>
            <a:spLocks noChangeArrowheads="1"/>
          </p:cNvSpPr>
          <p:nvPr/>
        </p:nvSpPr>
        <p:spPr bwMode="auto">
          <a:xfrm>
            <a:off x="165100" y="4308475"/>
            <a:ext cx="2881313" cy="231775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Неготовность внешней среды к внедрению новаций </a:t>
            </a:r>
          </a:p>
        </p:txBody>
      </p:sp>
      <p:sp>
        <p:nvSpPr>
          <p:cNvPr id="13339" name="Прямоугольник 24"/>
          <p:cNvSpPr>
            <a:spLocks noChangeArrowheads="1"/>
          </p:cNvSpPr>
          <p:nvPr/>
        </p:nvSpPr>
        <p:spPr bwMode="auto">
          <a:xfrm>
            <a:off x="165100" y="4594225"/>
            <a:ext cx="2881313" cy="369888"/>
          </a:xfrm>
          <a:prstGeom prst="rect">
            <a:avLst/>
          </a:prstGeom>
          <a:gradFill rotWithShape="1">
            <a:gsLst>
              <a:gs pos="0">
                <a:srgbClr val="FFAD9C"/>
              </a:gs>
              <a:gs pos="50000">
                <a:srgbClr val="FFCBC1"/>
              </a:gs>
              <a:gs pos="100000">
                <a:srgbClr val="FFE5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Внедрение новаций в конце финансового года в условиях большого объема операций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89613" y="4010025"/>
            <a:ext cx="3074987" cy="50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трудозатрат территориальных органов Федерального казначейства и клиентов ТОФК (иных организаций) и упрощение функциональных процессов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89613" y="4560888"/>
            <a:ext cx="3074987" cy="368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средств мониторинга сквозных интеграционных процессов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057525" y="66675"/>
            <a:ext cx="600392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Регламентация процессов создания и развития информационных систем Федерального казначейства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938" y="696913"/>
            <a:ext cx="8780462" cy="3286125"/>
          </a:xfrm>
          <a:prstGeom prst="roundRect">
            <a:avLst/>
          </a:prstGeom>
          <a:solidFill>
            <a:srgbClr val="BFA4C6"/>
          </a:solidFill>
          <a:ln>
            <a:solidFill>
              <a:srgbClr val="004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 eaLnBrk="1" hangingPunct="1">
              <a:defRPr/>
            </a:pPr>
            <a:endParaRPr lang="ru-RU" sz="1050" dirty="0">
              <a:solidFill>
                <a:srgbClr val="FFFF99"/>
              </a:solidFill>
            </a:endParaRPr>
          </a:p>
        </p:txBody>
      </p:sp>
      <p:grpSp>
        <p:nvGrpSpPr>
          <p:cNvPr id="14340" name="Группа 9"/>
          <p:cNvGrpSpPr>
            <a:grpSpLocks/>
          </p:cNvGrpSpPr>
          <p:nvPr/>
        </p:nvGrpSpPr>
        <p:grpSpPr bwMode="auto">
          <a:xfrm>
            <a:off x="1597025" y="696913"/>
            <a:ext cx="7264400" cy="3286125"/>
            <a:chOff x="0" y="3047122"/>
            <a:chExt cx="2319883" cy="144996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47122"/>
              <a:ext cx="2319883" cy="14499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70975" y="3117869"/>
              <a:ext cx="2177932" cy="1308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lIns="40005" tIns="20003" rIns="40005" bIns="20003" spcCol="1270"/>
            <a:lstStyle/>
            <a:p>
              <a:pPr algn="ctr" defTabSz="466725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463800" y="696913"/>
            <a:ext cx="6311900" cy="3286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4342" name="Группа 50"/>
          <p:cNvGrpSpPr>
            <a:grpSpLocks/>
          </p:cNvGrpSpPr>
          <p:nvPr/>
        </p:nvGrpSpPr>
        <p:grpSpPr bwMode="auto">
          <a:xfrm>
            <a:off x="2736850" y="750888"/>
            <a:ext cx="5715000" cy="3133725"/>
            <a:chOff x="494252" y="1263084"/>
            <a:chExt cx="10604718" cy="5222093"/>
          </a:xfrm>
        </p:grpSpPr>
        <p:sp>
          <p:nvSpPr>
            <p:cNvPr id="52" name="Стрелка вправо 51"/>
            <p:cNvSpPr/>
            <p:nvPr/>
          </p:nvSpPr>
          <p:spPr>
            <a:xfrm rot="1618079">
              <a:off x="5802503" y="3773603"/>
              <a:ext cx="2792576" cy="4841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sp>
          <p:nvSpPr>
            <p:cNvPr id="53" name="Стрелка вправо 52"/>
            <p:cNvSpPr/>
            <p:nvPr/>
          </p:nvSpPr>
          <p:spPr>
            <a:xfrm rot="5400000">
              <a:off x="5106603" y="4129770"/>
              <a:ext cx="1388855" cy="4860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sp>
          <p:nvSpPr>
            <p:cNvPr id="54" name="Блок-схема: документ 53"/>
            <p:cNvSpPr/>
            <p:nvPr/>
          </p:nvSpPr>
          <p:spPr>
            <a:xfrm>
              <a:off x="818285" y="2294805"/>
              <a:ext cx="2324202" cy="1351818"/>
            </a:xfrm>
            <a:prstGeom prst="flowChartDocumen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Регламент инициации создания (развития) ИС ФК</a:t>
              </a:r>
            </a:p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Приказ от 10.02.2017 № 25</a:t>
              </a:r>
            </a:p>
          </p:txBody>
        </p:sp>
        <p:sp>
          <p:nvSpPr>
            <p:cNvPr id="55" name="Блок-схема: документ 54"/>
            <p:cNvSpPr/>
            <p:nvPr/>
          </p:nvSpPr>
          <p:spPr>
            <a:xfrm>
              <a:off x="818285" y="4387344"/>
              <a:ext cx="2324202" cy="1013203"/>
            </a:xfrm>
            <a:prstGeom prst="flowChartDocumen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Регламент создания (развития) ИС ФК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Приказ от 10.02.2017 № 2</a:t>
              </a:r>
              <a:r>
                <a:rPr lang="en-US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6" name="Блок-схема: документ 55"/>
            <p:cNvSpPr/>
            <p:nvPr/>
          </p:nvSpPr>
          <p:spPr>
            <a:xfrm>
              <a:off x="4638930" y="5067223"/>
              <a:ext cx="2324200" cy="1013202"/>
            </a:xfrm>
            <a:prstGeom prst="flowChartDocumen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Регламент приемки (испытаний) ИС ФК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Приказ от 10.02.2017 № 2</a:t>
              </a:r>
              <a:r>
                <a:rPr lang="en-US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7" name="Блок-схема: документ 56"/>
            <p:cNvSpPr/>
            <p:nvPr/>
          </p:nvSpPr>
          <p:spPr>
            <a:xfrm>
              <a:off x="8441899" y="2294805"/>
              <a:ext cx="2324202" cy="1013202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Регламент вывода из эксплуатации ИС ФК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Приказ от 1</a:t>
              </a:r>
              <a:r>
                <a:rPr lang="en-US" sz="800" dirty="0">
                  <a:solidFill>
                    <a:schemeClr val="tx1"/>
                  </a:solidFill>
                </a:rPr>
                <a:t>5</a:t>
              </a:r>
              <a:r>
                <a:rPr lang="ru-RU" sz="800" dirty="0">
                  <a:solidFill>
                    <a:schemeClr val="tx1"/>
                  </a:solidFill>
                </a:rPr>
                <a:t>.0</a:t>
              </a:r>
              <a:r>
                <a:rPr lang="en-US" sz="800" dirty="0">
                  <a:solidFill>
                    <a:schemeClr val="tx1"/>
                  </a:solidFill>
                </a:rPr>
                <a:t>7</a:t>
              </a:r>
              <a:r>
                <a:rPr lang="ru-RU" sz="800" dirty="0">
                  <a:solidFill>
                    <a:schemeClr val="tx1"/>
                  </a:solidFill>
                </a:rPr>
                <a:t>.201</a:t>
              </a:r>
              <a:r>
                <a:rPr lang="en-US" sz="800" dirty="0">
                  <a:solidFill>
                    <a:schemeClr val="tx1"/>
                  </a:solidFill>
                </a:rPr>
                <a:t>6</a:t>
              </a:r>
              <a:r>
                <a:rPr lang="ru-RU" sz="800" dirty="0">
                  <a:solidFill>
                    <a:schemeClr val="tx1"/>
                  </a:solidFill>
                </a:rPr>
                <a:t> № 2</a:t>
              </a:r>
              <a:r>
                <a:rPr lang="en-US" sz="800" dirty="0">
                  <a:solidFill>
                    <a:schemeClr val="tx1"/>
                  </a:solidFill>
                </a:rPr>
                <a:t>65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8" name="Блок-схема: документ 57"/>
            <p:cNvSpPr/>
            <p:nvPr/>
          </p:nvSpPr>
          <p:spPr>
            <a:xfrm>
              <a:off x="8450737" y="4387344"/>
              <a:ext cx="2324200" cy="1013203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Регламент ввода в эксплуатацию и эксплуатации ИС ФК</a:t>
              </a:r>
            </a:p>
          </p:txBody>
        </p:sp>
        <p:sp>
          <p:nvSpPr>
            <p:cNvPr id="59" name="Стрелка вправо 58"/>
            <p:cNvSpPr/>
            <p:nvPr/>
          </p:nvSpPr>
          <p:spPr>
            <a:xfrm rot="10800000">
              <a:off x="3142487" y="2339776"/>
              <a:ext cx="1484661" cy="486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sp>
          <p:nvSpPr>
            <p:cNvPr id="60" name="Стрелка вправо 59"/>
            <p:cNvSpPr/>
            <p:nvPr/>
          </p:nvSpPr>
          <p:spPr>
            <a:xfrm rot="9119599">
              <a:off x="3051167" y="4014339"/>
              <a:ext cx="1788074" cy="484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sp>
          <p:nvSpPr>
            <p:cNvPr id="61" name="Блок-схема: документ 60"/>
            <p:cNvSpPr/>
            <p:nvPr/>
          </p:nvSpPr>
          <p:spPr>
            <a:xfrm>
              <a:off x="4638930" y="1263084"/>
              <a:ext cx="2324200" cy="2865008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800" dirty="0"/>
                <a:t>Приказ от 23.06.2016 № 211</a:t>
              </a:r>
            </a:p>
            <a:p>
              <a:pPr algn="ctr" eaLnBrk="1" hangingPunct="1">
                <a:defRPr/>
              </a:pPr>
              <a:r>
                <a:rPr lang="ru-RU" sz="800" dirty="0"/>
                <a:t>Об утверждении Матрицы ролей</a:t>
              </a:r>
            </a:p>
            <a:p>
              <a:pPr algn="ctr" eaLnBrk="1" hangingPunct="1">
                <a:defRPr/>
              </a:pPr>
              <a:endParaRPr lang="ru-RU" sz="800" dirty="0"/>
            </a:p>
            <a:p>
              <a:pPr algn="ctr" eaLnBrk="1" hangingPunct="1">
                <a:defRPr/>
              </a:pPr>
              <a:r>
                <a:rPr lang="ru-RU" sz="800" dirty="0"/>
                <a:t>Приказ от 23.06.2016 № 212</a:t>
              </a:r>
            </a:p>
            <a:p>
              <a:pPr algn="ctr" eaLnBrk="1" hangingPunct="1">
                <a:defRPr/>
              </a:pPr>
              <a:r>
                <a:rPr lang="ru-RU" sz="800" dirty="0"/>
                <a:t>Об утверждении Порядка организации процессов ЖЦ ИС ФК</a:t>
              </a:r>
            </a:p>
          </p:txBody>
        </p:sp>
        <p:sp>
          <p:nvSpPr>
            <p:cNvPr id="62" name="Стрелка вправо 61"/>
            <p:cNvSpPr/>
            <p:nvPr/>
          </p:nvSpPr>
          <p:spPr>
            <a:xfrm>
              <a:off x="6963130" y="2339776"/>
              <a:ext cx="1481716" cy="486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cxnSp>
          <p:nvCxnSpPr>
            <p:cNvPr id="63" name="Прямая со стрелкой 62"/>
            <p:cNvCxnSpPr>
              <a:stCxn id="54" idx="2"/>
              <a:endCxn id="55" idx="0"/>
            </p:cNvCxnSpPr>
            <p:nvPr/>
          </p:nvCxnSpPr>
          <p:spPr>
            <a:xfrm>
              <a:off x="1978913" y="3556677"/>
              <a:ext cx="0" cy="83066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endCxn id="56" idx="1"/>
            </p:cNvCxnSpPr>
            <p:nvPr/>
          </p:nvCxnSpPr>
          <p:spPr>
            <a:xfrm>
              <a:off x="3148378" y="4979922"/>
              <a:ext cx="1490552" cy="64813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56" idx="3"/>
            </p:cNvCxnSpPr>
            <p:nvPr/>
          </p:nvCxnSpPr>
          <p:spPr>
            <a:xfrm flipV="1">
              <a:off x="6963130" y="5098968"/>
              <a:ext cx="1487607" cy="47617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58" idx="0"/>
              <a:endCxn id="57" idx="2"/>
            </p:cNvCxnSpPr>
            <p:nvPr/>
          </p:nvCxnSpPr>
          <p:spPr>
            <a:xfrm flipH="1" flipV="1">
              <a:off x="9605473" y="3241871"/>
              <a:ext cx="5892" cy="114547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500144" y="6485177"/>
              <a:ext cx="105988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494252" y="2580512"/>
              <a:ext cx="0" cy="3896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494252" y="2583156"/>
              <a:ext cx="3240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58" idx="2"/>
            </p:cNvCxnSpPr>
            <p:nvPr/>
          </p:nvCxnSpPr>
          <p:spPr>
            <a:xfrm flipH="1">
              <a:off x="9605473" y="5334411"/>
              <a:ext cx="5892" cy="1039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793666" y="6397877"/>
              <a:ext cx="38118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endCxn id="56" idx="2"/>
            </p:cNvCxnSpPr>
            <p:nvPr/>
          </p:nvCxnSpPr>
          <p:spPr>
            <a:xfrm flipV="1">
              <a:off x="5799558" y="6014289"/>
              <a:ext cx="0" cy="383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11093078" y="4892624"/>
              <a:ext cx="5892" cy="1592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endCxn id="58" idx="3"/>
            </p:cNvCxnSpPr>
            <p:nvPr/>
          </p:nvCxnSpPr>
          <p:spPr>
            <a:xfrm flipH="1">
              <a:off x="10774937" y="4895268"/>
              <a:ext cx="3181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76" idx="4"/>
              <a:endCxn id="54" idx="0"/>
            </p:cNvCxnSpPr>
            <p:nvPr/>
          </p:nvCxnSpPr>
          <p:spPr>
            <a:xfrm>
              <a:off x="1978913" y="2011742"/>
              <a:ext cx="0" cy="2830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Блок-схема: узел 75"/>
            <p:cNvSpPr/>
            <p:nvPr/>
          </p:nvSpPr>
          <p:spPr>
            <a:xfrm>
              <a:off x="1752090" y="1554082"/>
              <a:ext cx="456591" cy="457660"/>
            </a:xfrm>
            <a:prstGeom prst="flowChartConnector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sp>
          <p:nvSpPr>
            <p:cNvPr id="77" name="Блок-схема: узел 76"/>
            <p:cNvSpPr/>
            <p:nvPr/>
          </p:nvSpPr>
          <p:spPr>
            <a:xfrm>
              <a:off x="9384541" y="1554082"/>
              <a:ext cx="456593" cy="457660"/>
            </a:xfrm>
            <a:prstGeom prst="flowChartConnector">
              <a:avLst/>
            </a:prstGeom>
            <a:solidFill>
              <a:schemeClr val="tx1"/>
            </a:solidFill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900"/>
            </a:p>
          </p:txBody>
        </p:sp>
        <p:cxnSp>
          <p:nvCxnSpPr>
            <p:cNvPr id="78" name="Прямая со стрелкой 77"/>
            <p:cNvCxnSpPr>
              <a:stCxn id="57" idx="0"/>
              <a:endCxn id="77" idx="4"/>
            </p:cNvCxnSpPr>
            <p:nvPr/>
          </p:nvCxnSpPr>
          <p:spPr>
            <a:xfrm flipV="1">
              <a:off x="9605473" y="2011742"/>
              <a:ext cx="5892" cy="2830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739795" y="1004856"/>
            <a:ext cx="830997" cy="2723021"/>
          </a:xfrm>
          <a:prstGeom prst="rect">
            <a:avLst/>
          </a:prstGeom>
          <a:solidFill>
            <a:srgbClr val="92D050"/>
          </a:solidFill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ru-RU" sz="1050" dirty="0"/>
              <a:t>Приказ МФ РФ о документации, разрабатываемой в рамках создания и развития ГИИС ЭБ</a:t>
            </a:r>
          </a:p>
          <a:p>
            <a:pPr algn="ctr" eaLnBrk="1" hangingPunct="1">
              <a:defRPr/>
            </a:pPr>
            <a:endParaRPr lang="ru-RU" sz="1050" dirty="0"/>
          </a:p>
        </p:txBody>
      </p:sp>
      <p:sp>
        <p:nvSpPr>
          <p:cNvPr id="14344" name="TextBox 4095"/>
          <p:cNvSpPr txBox="1">
            <a:spLocks noChangeArrowheads="1"/>
          </p:cNvSpPr>
          <p:nvPr/>
        </p:nvSpPr>
        <p:spPr bwMode="auto">
          <a:xfrm>
            <a:off x="176213" y="760413"/>
            <a:ext cx="14620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1000">
                <a:solidFill>
                  <a:srgbClr val="FFFF99"/>
                </a:solidFill>
              </a:rPr>
              <a:t>Постановление Правительства РФ</a:t>
            </a:r>
          </a:p>
          <a:p>
            <a:pPr algn="ctr" eaLnBrk="1" hangingPunct="1"/>
            <a:r>
              <a:rPr lang="ru-RU" altLang="ru-RU" sz="1000">
                <a:solidFill>
                  <a:srgbClr val="FFFF99"/>
                </a:solidFill>
              </a:rPr>
              <a:t>от 6 июля 2015 г.</a:t>
            </a:r>
          </a:p>
          <a:p>
            <a:pPr algn="ctr" eaLnBrk="1" hangingPunct="1"/>
            <a:r>
              <a:rPr lang="ru-RU" altLang="ru-RU" sz="1000">
                <a:solidFill>
                  <a:srgbClr val="FFFF99"/>
                </a:solidFill>
              </a:rPr>
              <a:t>№ 676</a:t>
            </a:r>
          </a:p>
          <a:p>
            <a:pPr algn="ctr" eaLnBrk="1" hangingPunct="1"/>
            <a:r>
              <a:rPr lang="ru-RU" altLang="ru-RU" sz="1000">
                <a:solidFill>
                  <a:srgbClr val="FFFF99"/>
                </a:solidFill>
              </a:rPr>
              <a:t>"О требованиях к порядку создания, развития, ввода в эксплуатацию, эксплуатации и вывода из эксплуатации государственных информационных систем и дальнейшего хранения содержащейся в их базах данных информации"</a:t>
            </a:r>
          </a:p>
          <a:p>
            <a:pPr eaLnBrk="1" hangingPunct="1"/>
            <a:endParaRPr lang="ru-RU" altLang="ru-RU" sz="1200"/>
          </a:p>
        </p:txBody>
      </p:sp>
      <p:sp>
        <p:nvSpPr>
          <p:cNvPr id="81" name="Скругленная прямоугольная выноска 80"/>
          <p:cNvSpPr/>
          <p:nvPr/>
        </p:nvSpPr>
        <p:spPr>
          <a:xfrm>
            <a:off x="3762375" y="750888"/>
            <a:ext cx="1071563" cy="311150"/>
          </a:xfrm>
          <a:prstGeom prst="wedgeRoundRectCallout">
            <a:avLst>
              <a:gd name="adj1" fmla="val 105606"/>
              <a:gd name="adj2" fmla="val 220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chemeClr val="tx1"/>
                </a:solidFill>
              </a:rPr>
              <a:t>Функциональный заказчик</a:t>
            </a: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6324600" y="750888"/>
            <a:ext cx="1071563" cy="311150"/>
          </a:xfrm>
          <a:prstGeom prst="wedgeRoundRectCallout">
            <a:avLst>
              <a:gd name="adj1" fmla="val -92684"/>
              <a:gd name="adj2" fmla="val 220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chemeClr val="tx1"/>
                </a:solidFill>
              </a:rPr>
              <a:t>Функциональный интегратор</a:t>
            </a: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3779838" y="1957388"/>
            <a:ext cx="1071562" cy="447675"/>
          </a:xfrm>
          <a:prstGeom prst="wedgeRoundRectCallout">
            <a:avLst>
              <a:gd name="adj1" fmla="val -66667"/>
              <a:gd name="adj2" fmla="val -625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chemeClr val="tx1"/>
                </a:solidFill>
              </a:rPr>
              <a:t>Рассмотрение на комиссии по информатизации</a:t>
            </a:r>
          </a:p>
        </p:txBody>
      </p:sp>
      <p:sp>
        <p:nvSpPr>
          <p:cNvPr id="84" name="Скругленная прямоугольная выноска 83"/>
          <p:cNvSpPr/>
          <p:nvPr/>
        </p:nvSpPr>
        <p:spPr>
          <a:xfrm>
            <a:off x="2343150" y="735013"/>
            <a:ext cx="1071563" cy="312737"/>
          </a:xfrm>
          <a:prstGeom prst="wedgeRoundRectCallout">
            <a:avLst>
              <a:gd name="adj1" fmla="val 40960"/>
              <a:gd name="adj2" fmla="val 1788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chemeClr val="tx1"/>
                </a:solidFill>
              </a:rPr>
              <a:t>Функциональные требования</a:t>
            </a:r>
          </a:p>
        </p:txBody>
      </p:sp>
      <p:pic>
        <p:nvPicPr>
          <p:cNvPr id="143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267075"/>
            <a:ext cx="5064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6" name="Схема 95"/>
          <p:cNvGraphicFramePr/>
          <p:nvPr/>
        </p:nvGraphicFramePr>
        <p:xfrm>
          <a:off x="73312" y="3884029"/>
          <a:ext cx="9021940" cy="9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5" name="Правая круглая скобка 104"/>
          <p:cNvSpPr/>
          <p:nvPr/>
        </p:nvSpPr>
        <p:spPr>
          <a:xfrm rot="5400000">
            <a:off x="5300662" y="968376"/>
            <a:ext cx="73025" cy="7308850"/>
          </a:xfrm>
          <a:prstGeom prst="rightBracket">
            <a:avLst>
              <a:gd name="adj" fmla="val 2379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sp>
        <p:nvSpPr>
          <p:cNvPr id="14352" name="Прямоугольник 9"/>
          <p:cNvSpPr>
            <a:spLocks noChangeArrowheads="1"/>
          </p:cNvSpPr>
          <p:nvPr/>
        </p:nvSpPr>
        <p:spPr bwMode="auto">
          <a:xfrm>
            <a:off x="4268788" y="4662488"/>
            <a:ext cx="15636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6 месяцев</a:t>
            </a:r>
            <a:endParaRPr lang="ru-RU" altLang="ru-RU" sz="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3" name="Рисунок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240088"/>
            <a:ext cx="4968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Правая круглая скобка 108"/>
          <p:cNvSpPr/>
          <p:nvPr/>
        </p:nvSpPr>
        <p:spPr>
          <a:xfrm rot="5400000">
            <a:off x="826294" y="3850482"/>
            <a:ext cx="73025" cy="1550987"/>
          </a:xfrm>
          <a:prstGeom prst="rightBracket">
            <a:avLst>
              <a:gd name="adj" fmla="val 2379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sp>
        <p:nvSpPr>
          <p:cNvPr id="14355" name="Прямоугольник 9"/>
          <p:cNvSpPr>
            <a:spLocks noChangeArrowheads="1"/>
          </p:cNvSpPr>
          <p:nvPr/>
        </p:nvSpPr>
        <p:spPr bwMode="auto">
          <a:xfrm>
            <a:off x="73025" y="4668838"/>
            <a:ext cx="1565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ru-RU" alt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3 месяцев</a:t>
            </a:r>
            <a:endParaRPr lang="ru-RU" altLang="ru-RU" sz="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7059613" y="479583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31B0E5-9FEA-4118-BB63-AD4248F285EA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4422" b="6250"/>
          <a:stretch>
            <a:fillRect/>
          </a:stretch>
        </p:blipFill>
        <p:spPr bwMode="auto">
          <a:xfrm>
            <a:off x="5759450" y="3257550"/>
            <a:ext cx="22621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046413" y="84138"/>
            <a:ext cx="6024562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функциональных показателей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исполняемых процессов</a:t>
            </a:r>
          </a:p>
        </p:txBody>
      </p:sp>
      <p:sp>
        <p:nvSpPr>
          <p:cNvPr id="153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3575" y="483076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A57C4F-ED3F-4F3F-B5AF-21B5488BBF3F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5" name="Группа 4"/>
          <p:cNvGrpSpPr>
            <a:grpSpLocks/>
          </p:cNvGrpSpPr>
          <p:nvPr/>
        </p:nvGrpSpPr>
        <p:grpSpPr bwMode="auto">
          <a:xfrm>
            <a:off x="117475" y="1227138"/>
            <a:ext cx="974725" cy="3584575"/>
            <a:chOff x="142844" y="1142984"/>
            <a:chExt cx="1571636" cy="528641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2844" y="3956630"/>
              <a:ext cx="1571636" cy="2472767"/>
            </a:xfrm>
            <a:prstGeom prst="roundRect">
              <a:avLst/>
            </a:prstGeom>
            <a:solidFill>
              <a:srgbClr val="BFA4C6"/>
            </a:solidFill>
            <a:ln>
              <a:solidFill>
                <a:srgbClr val="004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ru-RU" sz="1050" dirty="0">
                  <a:solidFill>
                    <a:schemeClr val="tx2"/>
                  </a:solidFill>
                </a:rPr>
                <a:t>Бизнес- витрины контроля пользовательской активности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2844" y="1142984"/>
              <a:ext cx="1571636" cy="2755867"/>
            </a:xfrm>
            <a:prstGeom prst="roundRect">
              <a:avLst/>
            </a:prstGeom>
            <a:solidFill>
              <a:srgbClr val="BFA4C6"/>
            </a:solidFill>
            <a:ln>
              <a:solidFill>
                <a:srgbClr val="004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ru-RU" sz="1050" dirty="0">
                  <a:solidFill>
                    <a:schemeClr val="tx2"/>
                  </a:solidFill>
                </a:rPr>
                <a:t>Бизнес- витрины контроля исполнения бизнес-процессов</a:t>
              </a:r>
            </a:p>
          </p:txBody>
        </p:sp>
      </p:grpSp>
      <p:graphicFrame>
        <p:nvGraphicFramePr>
          <p:cNvPr id="8" name="Схема 7"/>
          <p:cNvGraphicFramePr/>
          <p:nvPr/>
        </p:nvGraphicFramePr>
        <p:xfrm>
          <a:off x="1" y="1283426"/>
          <a:ext cx="3125288" cy="358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b="6250"/>
          <a:stretch>
            <a:fillRect/>
          </a:stretch>
        </p:blipFill>
        <p:spPr bwMode="auto">
          <a:xfrm>
            <a:off x="6319838" y="3875088"/>
            <a:ext cx="22590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214563" y="4154488"/>
            <a:ext cx="361950" cy="439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5369" name="Группа 13"/>
          <p:cNvGrpSpPr>
            <a:grpSpLocks/>
          </p:cNvGrpSpPr>
          <p:nvPr/>
        </p:nvGrpSpPr>
        <p:grpSpPr bwMode="auto">
          <a:xfrm>
            <a:off x="2616200" y="4029075"/>
            <a:ext cx="2674938" cy="801688"/>
            <a:chOff x="1233050" y="3084653"/>
            <a:chExt cx="1690256" cy="146782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233050" y="3084653"/>
              <a:ext cx="1690256" cy="146782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304272" y="3157318"/>
              <a:ext cx="1547812" cy="1322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Возможность снижения нагрузки на Систему за счет  выявления и устранения избыточно / ошибочно назначенных ролей пользователям </a:t>
              </a:r>
            </a:p>
          </p:txBody>
        </p:sp>
      </p:grpSp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9" b="21339"/>
          <a:stretch>
            <a:fillRect/>
          </a:stretch>
        </p:blipFill>
        <p:spPr bwMode="auto">
          <a:xfrm>
            <a:off x="5691188" y="1179513"/>
            <a:ext cx="3175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5346700" y="4219575"/>
            <a:ext cx="36195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5372" name="Группа 18"/>
          <p:cNvGrpSpPr>
            <a:grpSpLocks/>
          </p:cNvGrpSpPr>
          <p:nvPr/>
        </p:nvGrpSpPr>
        <p:grpSpPr bwMode="auto">
          <a:xfrm>
            <a:off x="2608263" y="2236788"/>
            <a:ext cx="2633662" cy="898525"/>
            <a:chOff x="1233050" y="1539622"/>
            <a:chExt cx="1708000" cy="146782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233050" y="1539622"/>
              <a:ext cx="1708000" cy="146782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305118" y="1612235"/>
              <a:ext cx="1550481" cy="121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ru-RU" sz="1050" dirty="0"/>
                <a:t> Определение контрольных точек мониторинга</a:t>
              </a:r>
            </a:p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ru-RU" sz="1050" dirty="0"/>
                <a:t>Выявление узких мест бизнес-процесса</a:t>
              </a: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2211388" y="2387600"/>
            <a:ext cx="361950" cy="439738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03838" y="2443163"/>
            <a:ext cx="361950" cy="439737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5375" name="Группа 24"/>
          <p:cNvGrpSpPr>
            <a:grpSpLocks/>
          </p:cNvGrpSpPr>
          <p:nvPr/>
        </p:nvGrpSpPr>
        <p:grpSpPr bwMode="auto">
          <a:xfrm>
            <a:off x="2586038" y="1296988"/>
            <a:ext cx="2635250" cy="887412"/>
            <a:chOff x="1233050" y="-76154"/>
            <a:chExt cx="1717971" cy="146782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233050" y="-76154"/>
              <a:ext cx="1717971" cy="146782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311704" y="7872"/>
              <a:ext cx="1575152" cy="1326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ru-RU" sz="1050" dirty="0"/>
                <a:t>Возможность выявления  интеграционных сбоев</a:t>
              </a:r>
            </a:p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buFont typeface="Arial" pitchFamily="34" charset="0"/>
                <a:buChar char="•"/>
                <a:defRPr/>
              </a:pPr>
              <a:r>
                <a:rPr lang="ru-RU" sz="1050" dirty="0"/>
                <a:t> Контроль согласованности функциональных контролей</a:t>
              </a:r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2236788" y="1541463"/>
            <a:ext cx="361950" cy="441325"/>
          </a:xfrm>
          <a:prstGeom prst="rightArrow">
            <a:avLst/>
          </a:prstGeom>
          <a:solidFill>
            <a:srgbClr val="FFD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270500" y="1498600"/>
            <a:ext cx="363538" cy="441325"/>
          </a:xfrm>
          <a:prstGeom prst="rightArrow">
            <a:avLst/>
          </a:prstGeom>
          <a:solidFill>
            <a:srgbClr val="FFD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5378" name="Группа 29"/>
          <p:cNvGrpSpPr>
            <a:grpSpLocks/>
          </p:cNvGrpSpPr>
          <p:nvPr/>
        </p:nvGrpSpPr>
        <p:grpSpPr bwMode="auto">
          <a:xfrm>
            <a:off x="2636838" y="3159125"/>
            <a:ext cx="2614612" cy="808038"/>
            <a:chOff x="1234446" y="2466581"/>
            <a:chExt cx="1710982" cy="10364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234446" y="2466581"/>
              <a:ext cx="1710982" cy="10364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2"/>
                <a:satOff val="-31979"/>
                <a:lumOff val="1177"/>
                <a:alphaOff val="0"/>
              </a:schemeClr>
            </a:fillRef>
            <a:effectRef idx="0">
              <a:schemeClr val="accent4">
                <a:hueOff val="6930462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284311" y="2472690"/>
              <a:ext cx="1598786" cy="1003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20003" rIns="40005" bIns="20003" spcCol="1270" anchor="ctr"/>
            <a:lstStyle/>
            <a:p>
              <a:pPr defTabSz="466725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/>
                <a:t>Анализ подготовленности организаций к работе в ФП ЭБ в рамках выделенных полномочий</a:t>
              </a:r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2249488" y="3308350"/>
            <a:ext cx="363537" cy="441325"/>
          </a:xfrm>
          <a:prstGeom prst="rightArrow">
            <a:avLst/>
          </a:prstGeom>
          <a:solidFill>
            <a:srgbClr val="47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313363" y="3363913"/>
            <a:ext cx="361950" cy="441325"/>
          </a:xfrm>
          <a:prstGeom prst="rightArrow">
            <a:avLst/>
          </a:prstGeom>
          <a:solidFill>
            <a:srgbClr val="47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38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32576" r="2888" b="32765"/>
          <a:stretch>
            <a:fillRect/>
          </a:stretch>
        </p:blipFill>
        <p:spPr bwMode="auto">
          <a:xfrm>
            <a:off x="5726113" y="2306638"/>
            <a:ext cx="2295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2608263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336925" y="128588"/>
            <a:ext cx="5691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технологической подсистемы обеспечения интеграции ГИИС «Электронный бюджет»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8133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46EF9E-6111-49B4-B720-0EA4B294F273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775" y="1177925"/>
          <a:ext cx="1430338" cy="5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38"/>
              </a:tblGrid>
              <a:tr h="278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Пользователей</a:t>
                      </a:r>
                      <a:endParaRPr lang="ru-RU" sz="1100" dirty="0"/>
                    </a:p>
                  </a:txBody>
                  <a:tcPr marL="68558" marR="68558" marT="34349" marB="34349"/>
                </a:tc>
              </a:tr>
              <a:tr h="278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204 308</a:t>
                      </a:r>
                      <a:endParaRPr lang="ru-RU" sz="1100" dirty="0"/>
                    </a:p>
                  </a:txBody>
                  <a:tcPr marL="68558" marR="68558" marT="34349" marB="34349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775" y="1820863"/>
          <a:ext cx="1441450" cy="68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/>
              </a:tblGrid>
              <a:tr h="4036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Опубликованных сервисов</a:t>
                      </a:r>
                      <a:endParaRPr lang="ru-RU" sz="1100" dirty="0"/>
                    </a:p>
                  </a:txBody>
                  <a:tcPr marL="68569" marR="68569" marT="34197" marB="34197"/>
                </a:tc>
              </a:tr>
              <a:tr h="2773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 marL="68569" marR="68569" marT="34197" marB="34197"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109538" y="2587625"/>
          <a:ext cx="1436687" cy="5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87"/>
              </a:tblGrid>
              <a:tr h="278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Формуляров</a:t>
                      </a:r>
                      <a:endParaRPr lang="ru-RU" sz="1100" dirty="0"/>
                    </a:p>
                  </a:txBody>
                  <a:tcPr marL="68602" marR="68602" marT="34349" marB="34349"/>
                </a:tc>
              </a:tr>
              <a:tr h="278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115 781 539</a:t>
                      </a:r>
                      <a:endParaRPr lang="ru-RU" sz="1100" dirty="0"/>
                    </a:p>
                  </a:txBody>
                  <a:tcPr marL="68602" marR="68602" marT="34349" marB="34349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/>
        </p:nvGraphicFramePr>
        <p:xfrm>
          <a:off x="109538" y="3246438"/>
          <a:ext cx="1436687" cy="84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87"/>
              </a:tblGrid>
              <a:tr h="571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Транзакций распространения НСИ в подсистемы</a:t>
                      </a:r>
                      <a:endParaRPr lang="ru-RU" sz="1100" dirty="0"/>
                    </a:p>
                  </a:txBody>
                  <a:tcPr marL="68569" marR="68569" marT="34260" marB="34260"/>
                </a:tc>
              </a:tr>
              <a:tr h="2778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479 824</a:t>
                      </a:r>
                      <a:endParaRPr lang="ru-RU" sz="1100" dirty="0"/>
                    </a:p>
                  </a:txBody>
                  <a:tcPr marL="68569" marR="68569" marT="34260" marB="34260"/>
                </a:tc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/>
        </p:nvGraphicFramePr>
        <p:xfrm>
          <a:off x="131763" y="4176713"/>
          <a:ext cx="1425575" cy="68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75"/>
              </a:tblGrid>
              <a:tr h="4042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Выгрузок  НСИ в файлы</a:t>
                      </a:r>
                      <a:endParaRPr lang="ru-RU" sz="1100" dirty="0"/>
                    </a:p>
                  </a:txBody>
                  <a:tcPr marL="68591" marR="68591" marT="34322" marB="34322"/>
                </a:tc>
              </a:tr>
              <a:tr h="2783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466 622</a:t>
                      </a:r>
                      <a:endParaRPr lang="ru-RU" sz="1100" dirty="0"/>
                    </a:p>
                  </a:txBody>
                  <a:tcPr marL="68591" marR="68591" marT="34322" marB="34322"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741714" y="590968"/>
          <a:ext cx="72498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29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965575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18592" y="764382"/>
          <a:ext cx="6610541" cy="423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52763" y="22225"/>
            <a:ext cx="5961062" cy="56038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Компоненты (сервисы) системы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«Электронный бюджет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» 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(завершение исполнения задач 2016 г.)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480853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46C864-84A6-4C68-939B-8EED2BA6C87D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224088"/>
            <a:ext cx="18335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73163"/>
            <a:ext cx="1254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92488"/>
            <a:ext cx="16414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6" descr="2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111375"/>
            <a:ext cx="365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1" descr="2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63688"/>
            <a:ext cx="282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1" descr="2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701925"/>
            <a:ext cx="282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294063"/>
            <a:ext cx="3413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63975"/>
            <a:ext cx="3413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437063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7" descr="0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9572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18592" y="764382"/>
          <a:ext cx="6576675" cy="423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94038" y="93663"/>
            <a:ext cx="5961062" cy="560387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Компоненты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(модули)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«Электронный бюджет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» 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(предложения в план на 2017 г.)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483711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4E9A51-84D5-47DE-AAC3-5247E1F8711D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224088"/>
            <a:ext cx="18335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17600"/>
            <a:ext cx="14636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444875"/>
            <a:ext cx="1169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965200"/>
            <a:ext cx="388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27025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727325"/>
            <a:ext cx="3889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117725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552575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876675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452938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603250" y="1897063"/>
            <a:ext cx="2087563" cy="587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6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30777" y="820591"/>
            <a:ext cx="2742857" cy="1542857"/>
          </a:xfrm>
          <a:prstGeom prst="rect">
            <a:avLst/>
          </a:prstGeom>
          <a:noFill/>
        </p:spPr>
      </p:pic>
      <p:sp>
        <p:nvSpPr>
          <p:cNvPr id="99" name="Прямоугольник 98"/>
          <p:cNvSpPr/>
          <p:nvPr/>
        </p:nvSpPr>
        <p:spPr>
          <a:xfrm>
            <a:off x="3044825" y="2152650"/>
            <a:ext cx="1608138" cy="30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6" name="Picture 2" descr="C:\Users\smyslova\Desktop\Презентация\177777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5000"/>
          </a:blip>
          <a:srcRect/>
          <a:stretch>
            <a:fillRect/>
          </a:stretch>
        </p:blipFill>
        <p:spPr bwMode="auto">
          <a:xfrm rot="21142594">
            <a:off x="6688772" y="871152"/>
            <a:ext cx="1740143" cy="1496858"/>
          </a:xfrm>
          <a:prstGeom prst="rect">
            <a:avLst/>
          </a:prstGeom>
          <a:noFill/>
        </p:spPr>
      </p:pic>
      <p:sp>
        <p:nvSpPr>
          <p:cNvPr id="98" name="Прямоугольник 97"/>
          <p:cNvSpPr/>
          <p:nvPr/>
        </p:nvSpPr>
        <p:spPr>
          <a:xfrm>
            <a:off x="6624638" y="2166938"/>
            <a:ext cx="1895475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2711" name="Прямоугольник 16"/>
          <p:cNvSpPr>
            <a:spLocks noChangeArrowheads="1"/>
          </p:cNvSpPr>
          <p:nvPr/>
        </p:nvSpPr>
        <p:spPr bwMode="auto">
          <a:xfrm>
            <a:off x="2684463" y="63500"/>
            <a:ext cx="640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Open Sans Condensed"/>
                <a:cs typeface="Times New Roman" panose="02020603050405020304" pitchFamily="18" charset="0"/>
              </a:rPr>
              <a:t>Единый портал бюджетной системы</a:t>
            </a:r>
            <a:endParaRPr lang="ru-RU" altLang="ru-RU" b="1" dirty="0" smtClean="0">
              <a:solidFill>
                <a:srgbClr val="1468A7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19" name="Rectangle 204"/>
          <p:cNvSpPr>
            <a:spLocks noChangeArrowheads="1"/>
          </p:cNvSpPr>
          <p:nvPr/>
        </p:nvSpPr>
        <p:spPr bwMode="auto">
          <a:xfrm>
            <a:off x="606425" y="1681163"/>
            <a:ext cx="2290763" cy="100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58320" tIns="29160" rIns="58320" bIns="29160" anchor="ctr"/>
          <a:lstStyle/>
          <a:p>
            <a:pPr defTabSz="336947" eaLnBrk="1" hangingPunct="1">
              <a:lnSpc>
                <a:spcPct val="86000"/>
              </a:lnSpc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  <a:tab pos="7600950" algn="l"/>
                <a:tab pos="8143875" algn="l"/>
                <a:tab pos="8686800" algn="l"/>
              </a:tabLst>
              <a:defRPr/>
            </a:pPr>
            <a:r>
              <a:rPr lang="ru-RU" altLang="ru-RU" sz="700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Размещение информации Минфина России, Федерального казначейства,  оператора единого портала, главных администраторов средств федерального бюджета, органов управления государственными внебюджетными фондами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6650038" y="2132013"/>
            <a:ext cx="1901825" cy="382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58320" tIns="29160" rIns="58320" bIns="29160" anchor="ctr"/>
          <a:lstStyle/>
          <a:p>
            <a:pPr defTabSz="336947" eaLnBrk="1" hangingPunct="1">
              <a:lnSpc>
                <a:spcPct val="86000"/>
              </a:lnSpc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  <a:tab pos="7600950" algn="l"/>
                <a:tab pos="8143875" algn="l"/>
                <a:tab pos="8686800" algn="l"/>
              </a:tabLst>
              <a:defRPr/>
            </a:pPr>
            <a:r>
              <a:rPr lang="ru-RU" altLang="ru-RU" sz="750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Размещение информации финансовых органов муниципальных образований</a:t>
            </a:r>
          </a:p>
        </p:txBody>
      </p:sp>
      <p:sp>
        <p:nvSpPr>
          <p:cNvPr id="19466" name="Прямоугольник 8"/>
          <p:cNvSpPr>
            <a:spLocks noChangeArrowheads="1"/>
          </p:cNvSpPr>
          <p:nvPr/>
        </p:nvSpPr>
        <p:spPr bwMode="auto">
          <a:xfrm>
            <a:off x="2571750" y="4230688"/>
            <a:ext cx="1001713" cy="292100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3 </a:t>
            </a: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новых простых справочника</a:t>
            </a:r>
          </a:p>
        </p:txBody>
      </p:sp>
      <p:sp>
        <p:nvSpPr>
          <p:cNvPr id="19467" name="Прямоугольник 8"/>
          <p:cNvSpPr>
            <a:spLocks noChangeArrowheads="1"/>
          </p:cNvSpPr>
          <p:nvPr/>
        </p:nvSpPr>
        <p:spPr bwMode="auto">
          <a:xfrm>
            <a:off x="2571750" y="4565650"/>
            <a:ext cx="1001713" cy="292100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4</a:t>
            </a: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 реестра</a:t>
            </a:r>
          </a:p>
        </p:txBody>
      </p:sp>
      <p:sp>
        <p:nvSpPr>
          <p:cNvPr id="19468" name="Прямоугольник 8"/>
          <p:cNvSpPr>
            <a:spLocks noChangeArrowheads="1"/>
          </p:cNvSpPr>
          <p:nvPr/>
        </p:nvSpPr>
        <p:spPr bwMode="auto">
          <a:xfrm>
            <a:off x="188913" y="4397375"/>
            <a:ext cx="1655762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70</a:t>
            </a: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 видов структурированной информации</a:t>
            </a:r>
          </a:p>
        </p:txBody>
      </p:sp>
      <p:sp>
        <p:nvSpPr>
          <p:cNvPr id="19469" name="Прямоугольник 8"/>
          <p:cNvSpPr>
            <a:spLocks noChangeArrowheads="1"/>
          </p:cNvSpPr>
          <p:nvPr/>
        </p:nvSpPr>
        <p:spPr bwMode="auto">
          <a:xfrm>
            <a:off x="185738" y="4706938"/>
            <a:ext cx="1658937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53</a:t>
            </a: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 вида неструктурированной информации</a:t>
            </a:r>
          </a:p>
        </p:txBody>
      </p:sp>
      <p:sp>
        <p:nvSpPr>
          <p:cNvPr id="19470" name="Прямоугольник 8"/>
          <p:cNvSpPr>
            <a:spLocks noChangeArrowheads="1"/>
          </p:cNvSpPr>
          <p:nvPr/>
        </p:nvSpPr>
        <p:spPr bwMode="auto">
          <a:xfrm>
            <a:off x="7843838" y="4057650"/>
            <a:ext cx="1058862" cy="214313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Интерактивная - </a:t>
            </a: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18 </a:t>
            </a:r>
          </a:p>
        </p:txBody>
      </p:sp>
      <p:sp>
        <p:nvSpPr>
          <p:cNvPr id="19471" name="Прямоугольник 8"/>
          <p:cNvSpPr>
            <a:spLocks noChangeArrowheads="1"/>
          </p:cNvSpPr>
          <p:nvPr/>
        </p:nvSpPr>
        <p:spPr bwMode="auto">
          <a:xfrm>
            <a:off x="7848600" y="3814763"/>
            <a:ext cx="1054100" cy="214312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Стандартная - </a:t>
            </a: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55</a:t>
            </a: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 </a:t>
            </a:r>
          </a:p>
        </p:txBody>
      </p:sp>
      <p:sp>
        <p:nvSpPr>
          <p:cNvPr id="19472" name="Прямоугольник 56"/>
          <p:cNvSpPr>
            <a:spLocks noChangeArrowheads="1"/>
          </p:cNvSpPr>
          <p:nvPr/>
        </p:nvSpPr>
        <p:spPr bwMode="auto">
          <a:xfrm>
            <a:off x="92075" y="939800"/>
            <a:ext cx="2978150" cy="860425"/>
          </a:xfrm>
          <a:prstGeom prst="rect">
            <a:avLst/>
          </a:prstGeom>
          <a:solidFill>
            <a:srgbClr val="ECD6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320" tIns="0" rIns="58320" bIns="29160" anchor="ctr"/>
          <a:lstStyle>
            <a:lvl1pPr indent="134938" defTabSz="33655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3365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365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365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365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6000"/>
              </a:lnSpc>
              <a:spcBef>
                <a:spcPct val="0"/>
              </a:spcBef>
            </a:pPr>
            <a:r>
              <a:rPr lang="ru-RU" altLang="ru-RU" sz="800">
                <a:latin typeface="Open Sans Condensed Light"/>
                <a:ea typeface="Open Sans Condensed Light"/>
                <a:cs typeface="Open Sans Condensed Light"/>
              </a:rPr>
              <a:t>Расширение состава информации, размещаемой на едином портале, в соответствии с перечнем информации;</a:t>
            </a:r>
          </a:p>
          <a:p>
            <a:pPr eaLnBrk="1" hangingPunct="1">
              <a:lnSpc>
                <a:spcPct val="86000"/>
              </a:lnSpc>
              <a:spcBef>
                <a:spcPct val="0"/>
              </a:spcBef>
            </a:pPr>
            <a:r>
              <a:rPr lang="ru-RU" altLang="ru-RU" sz="800">
                <a:latin typeface="Open Sans Condensed Light"/>
                <a:ea typeface="Open Sans Condensed Light"/>
                <a:cs typeface="Open Sans Condensed Light"/>
              </a:rPr>
              <a:t>Изменение правил формирования информации и представления ее для обработки и публикации на едином портале;</a:t>
            </a:r>
          </a:p>
          <a:p>
            <a:pPr eaLnBrk="1" hangingPunct="1">
              <a:lnSpc>
                <a:spcPct val="86000"/>
              </a:lnSpc>
              <a:spcBef>
                <a:spcPct val="0"/>
              </a:spcBef>
            </a:pPr>
            <a:r>
              <a:rPr lang="ru-RU" altLang="ru-RU" sz="800">
                <a:latin typeface="Open Sans Condensed Light"/>
                <a:ea typeface="Open Sans Condensed Light"/>
                <a:cs typeface="Open Sans Condensed Light"/>
              </a:rPr>
              <a:t>Изменение бизнес-процессов, в т.ч. порядка проведения опросов и голосований</a:t>
            </a:r>
            <a:endParaRPr lang="ru-RU" altLang="ru-RU" sz="800" b="1">
              <a:solidFill>
                <a:srgbClr val="404040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2193925" y="4189413"/>
            <a:ext cx="11113" cy="654050"/>
          </a:xfrm>
          <a:prstGeom prst="line">
            <a:avLst/>
          </a:prstGeom>
          <a:ln w="25400">
            <a:solidFill>
              <a:srgbClr val="BE6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2" name="Прямоугольник 8"/>
          <p:cNvSpPr>
            <a:spLocks noChangeArrowheads="1"/>
          </p:cNvSpPr>
          <p:nvPr/>
        </p:nvSpPr>
        <p:spPr bwMode="auto">
          <a:xfrm>
            <a:off x="6672263" y="3897313"/>
            <a:ext cx="958850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defRPr/>
            </a:pPr>
            <a:r>
              <a:rPr lang="ru-RU" altLang="ru-RU" sz="750" dirty="0" err="1" smtClean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Инфографика</a:t>
            </a:r>
            <a:r>
              <a:rPr lang="ru-RU" altLang="ru-RU" sz="750" dirty="0" smtClean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 - </a:t>
            </a:r>
            <a:r>
              <a:rPr lang="ru-RU" altLang="ru-RU" sz="750" dirty="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73</a:t>
            </a:r>
          </a:p>
        </p:txBody>
      </p:sp>
      <p:sp>
        <p:nvSpPr>
          <p:cNvPr id="19475" name="Прямоугольник 8"/>
          <p:cNvSpPr>
            <a:spLocks noChangeArrowheads="1"/>
          </p:cNvSpPr>
          <p:nvPr/>
        </p:nvSpPr>
        <p:spPr bwMode="auto">
          <a:xfrm>
            <a:off x="6672263" y="4219575"/>
            <a:ext cx="969962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Гипертекст </a:t>
            </a: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- 215</a:t>
            </a:r>
          </a:p>
        </p:txBody>
      </p:sp>
      <p:sp>
        <p:nvSpPr>
          <p:cNvPr id="72724" name="Прямоугольник 8"/>
          <p:cNvSpPr>
            <a:spLocks noChangeArrowheads="1"/>
          </p:cNvSpPr>
          <p:nvPr/>
        </p:nvSpPr>
        <p:spPr bwMode="auto">
          <a:xfrm>
            <a:off x="6667500" y="4535488"/>
            <a:ext cx="1282700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58285" bIns="29142" anchor="ctr"/>
          <a:lstStyle>
            <a:lvl1pPr marL="80963"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138" algn="l"/>
                <a:tab pos="547688" algn="l"/>
                <a:tab pos="884238" algn="l"/>
                <a:tab pos="1220788" algn="l"/>
                <a:tab pos="1557338" algn="l"/>
                <a:tab pos="1895475" algn="l"/>
                <a:tab pos="2232025" algn="l"/>
                <a:tab pos="2568575" algn="l"/>
                <a:tab pos="2905125" algn="l"/>
                <a:tab pos="3243263" algn="l"/>
                <a:tab pos="3579813" algn="l"/>
                <a:tab pos="3916363" algn="l"/>
                <a:tab pos="4252913" algn="l"/>
                <a:tab pos="4591050" algn="l"/>
                <a:tab pos="4927600" algn="l"/>
                <a:tab pos="5264150" algn="l"/>
                <a:tab pos="5600700" algn="l"/>
                <a:tab pos="5938838" algn="l"/>
                <a:tab pos="6275388" algn="l"/>
                <a:tab pos="6611938" algn="l"/>
                <a:tab pos="6948488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86000"/>
              </a:lnSpc>
              <a:buClr>
                <a:srgbClr val="000000"/>
              </a:buClr>
              <a:buSzPct val="100000"/>
              <a:defRPr/>
            </a:pPr>
            <a:r>
              <a:rPr lang="ru-RU" altLang="ru-RU" sz="750" dirty="0" smtClean="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Открытые данные - </a:t>
            </a:r>
            <a:r>
              <a:rPr lang="ru-RU" altLang="ru-RU" sz="750" dirty="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116</a:t>
            </a:r>
          </a:p>
        </p:txBody>
      </p:sp>
      <p:sp>
        <p:nvSpPr>
          <p:cNvPr id="19477" name="Прямоугольник 8"/>
          <p:cNvSpPr>
            <a:spLocks noChangeArrowheads="1"/>
          </p:cNvSpPr>
          <p:nvPr/>
        </p:nvSpPr>
        <p:spPr bwMode="auto">
          <a:xfrm>
            <a:off x="4652963" y="4054475"/>
            <a:ext cx="1296987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0" bIns="29142" anchor="ctr"/>
          <a:lstStyle>
            <a:lvl1pPr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7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Электронный документ - </a:t>
            </a:r>
            <a:r>
              <a:rPr lang="ru-RU" altLang="ru-RU" sz="7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25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H="1">
            <a:off x="6319838" y="3857625"/>
            <a:ext cx="1587" cy="985838"/>
          </a:xfrm>
          <a:prstGeom prst="line">
            <a:avLst/>
          </a:prstGeom>
          <a:ln w="25400">
            <a:solidFill>
              <a:srgbClr val="BE6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Прямоугольник 8"/>
          <p:cNvSpPr>
            <a:spLocks noChangeArrowheads="1"/>
          </p:cNvSpPr>
          <p:nvPr/>
        </p:nvSpPr>
        <p:spPr bwMode="auto">
          <a:xfrm>
            <a:off x="4652963" y="4376738"/>
            <a:ext cx="1296987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0" bIns="29142" anchor="ctr"/>
          <a:lstStyle>
            <a:lvl1pPr marL="80963"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Базы данных -109</a:t>
            </a:r>
          </a:p>
        </p:txBody>
      </p:sp>
      <p:sp>
        <p:nvSpPr>
          <p:cNvPr id="19480" name="Прямоугольник 8"/>
          <p:cNvSpPr>
            <a:spLocks noChangeArrowheads="1"/>
          </p:cNvSpPr>
          <p:nvPr/>
        </p:nvSpPr>
        <p:spPr bwMode="auto">
          <a:xfrm>
            <a:off x="4652963" y="4700588"/>
            <a:ext cx="1296987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142" rIns="0" bIns="29142" anchor="ctr"/>
          <a:lstStyle>
            <a:lvl1pPr marL="80963" indent="53975"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ru-RU" altLang="ru-RU" sz="800">
                <a:solidFill>
                  <a:schemeClr val="bg1"/>
                </a:solidFill>
                <a:latin typeface="Open Sans Condensed Light"/>
                <a:ea typeface="Open Sans Condensed Light"/>
                <a:cs typeface="Open Sans Condensed Light"/>
              </a:rPr>
              <a:t>Медиа - 2</a:t>
            </a:r>
          </a:p>
        </p:txBody>
      </p:sp>
      <p:cxnSp>
        <p:nvCxnSpPr>
          <p:cNvPr id="162" name="Прямая со стрелкой 161"/>
          <p:cNvCxnSpPr/>
          <p:nvPr/>
        </p:nvCxnSpPr>
        <p:spPr>
          <a:xfrm flipV="1">
            <a:off x="7631113" y="3921125"/>
            <a:ext cx="217487" cy="111125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7631113" y="4032250"/>
            <a:ext cx="212725" cy="133350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82550" y="2540000"/>
            <a:ext cx="8820150" cy="0"/>
          </a:xfrm>
          <a:prstGeom prst="straightConnector1">
            <a:avLst/>
          </a:prstGeom>
          <a:ln w="69850">
            <a:solidFill>
              <a:srgbClr val="DF66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7638" y="2651125"/>
            <a:ext cx="995362" cy="203200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en-US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01</a:t>
            </a:r>
            <a:r>
              <a:rPr lang="ru-RU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.07.2017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6638" y="2651125"/>
            <a:ext cx="995362" cy="203200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en-US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01</a:t>
            </a:r>
            <a:r>
              <a:rPr lang="ru-RU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.01.2019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30475" y="2651125"/>
            <a:ext cx="993775" cy="203200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en-US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01</a:t>
            </a:r>
            <a:r>
              <a:rPr lang="ru-RU" sz="1050" b="1" dirty="0">
                <a:solidFill>
                  <a:schemeClr val="bg1"/>
                </a:solidFill>
                <a:latin typeface="Open Sans Condensed" pitchFamily="34" charset="0"/>
                <a:cs typeface="Open Sans Condensed" pitchFamily="34" charset="0"/>
              </a:rPr>
              <a:t>.01.2018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 flipV="1">
            <a:off x="192088" y="2847975"/>
            <a:ext cx="11112" cy="927100"/>
          </a:xfrm>
          <a:prstGeom prst="straightConnector1">
            <a:avLst/>
          </a:prstGeom>
          <a:ln w="15875">
            <a:solidFill>
              <a:srgbClr val="C00000">
                <a:alpha val="64000"/>
              </a:srgb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3465513" y="2847975"/>
            <a:ext cx="0" cy="401638"/>
          </a:xfrm>
          <a:prstGeom prst="straightConnector1">
            <a:avLst/>
          </a:prstGeom>
          <a:ln w="15875">
            <a:solidFill>
              <a:srgbClr val="C00000">
                <a:alpha val="64000"/>
              </a:srgb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6515100" y="2854325"/>
            <a:ext cx="6350" cy="365125"/>
          </a:xfrm>
          <a:prstGeom prst="straightConnector1">
            <a:avLst/>
          </a:prstGeom>
          <a:ln w="15875">
            <a:solidFill>
              <a:srgbClr val="C00000">
                <a:alpha val="64000"/>
              </a:srgb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6619875" y="2174875"/>
            <a:ext cx="6350" cy="296863"/>
          </a:xfrm>
          <a:prstGeom prst="line">
            <a:avLst/>
          </a:prstGeom>
          <a:ln w="19050">
            <a:solidFill>
              <a:srgbClr val="DF6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 flipV="1">
            <a:off x="414338" y="2841625"/>
            <a:ext cx="0" cy="384175"/>
          </a:xfrm>
          <a:prstGeom prst="straightConnector1">
            <a:avLst/>
          </a:prstGeom>
          <a:ln w="15875">
            <a:solidFill>
              <a:srgbClr val="C00000">
                <a:alpha val="64000"/>
              </a:srgb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600075" y="1803400"/>
            <a:ext cx="0" cy="755650"/>
          </a:xfrm>
          <a:prstGeom prst="line">
            <a:avLst/>
          </a:prstGeom>
          <a:ln w="19050">
            <a:solidFill>
              <a:srgbClr val="DF6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Прямоугольник 8"/>
          <p:cNvSpPr>
            <a:spLocks noChangeArrowheads="1"/>
          </p:cNvSpPr>
          <p:nvPr/>
        </p:nvSpPr>
        <p:spPr bwMode="auto">
          <a:xfrm>
            <a:off x="1320800" y="3924300"/>
            <a:ext cx="1749425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indent="53975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130 новых видов информации</a:t>
            </a:r>
          </a:p>
        </p:txBody>
      </p:sp>
      <p:sp>
        <p:nvSpPr>
          <p:cNvPr id="19494" name="Прямоугольник 8"/>
          <p:cNvSpPr>
            <a:spLocks noChangeArrowheads="1"/>
          </p:cNvSpPr>
          <p:nvPr/>
        </p:nvSpPr>
        <p:spPr bwMode="auto">
          <a:xfrm>
            <a:off x="5216525" y="3594100"/>
            <a:ext cx="2209800" cy="269875"/>
          </a:xfrm>
          <a:prstGeom prst="rect">
            <a:avLst/>
          </a:prstGeom>
          <a:solidFill>
            <a:srgbClr val="4DA0BB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indent="53975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Формы публикации новой информации</a:t>
            </a:r>
          </a:p>
        </p:txBody>
      </p:sp>
      <p:sp>
        <p:nvSpPr>
          <p:cNvPr id="19495" name="Прямоугольник 149"/>
          <p:cNvSpPr>
            <a:spLocks noChangeArrowheads="1"/>
          </p:cNvSpPr>
          <p:nvPr/>
        </p:nvSpPr>
        <p:spPr bwMode="auto">
          <a:xfrm>
            <a:off x="407988" y="3116263"/>
            <a:ext cx="2446337" cy="319087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Отсутствует  утвержденный приказ Минфина России; </a:t>
            </a:r>
          </a:p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Отсутствуют  макеты страниц</a:t>
            </a:r>
          </a:p>
        </p:txBody>
      </p:sp>
      <p:pic>
        <p:nvPicPr>
          <p:cNvPr id="19496" name="Рисунок 63" descr="1486651281_warn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95638"/>
            <a:ext cx="412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7" name="Прямоугольник 149"/>
          <p:cNvSpPr>
            <a:spLocks noChangeArrowheads="1"/>
          </p:cNvSpPr>
          <p:nvPr/>
        </p:nvSpPr>
        <p:spPr bwMode="auto">
          <a:xfrm>
            <a:off x="3455988" y="3106738"/>
            <a:ext cx="2336800" cy="319087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45000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Необходима организация доступа субъектов РФ на единый портал</a:t>
            </a:r>
          </a:p>
        </p:txBody>
      </p:sp>
      <p:pic>
        <p:nvPicPr>
          <p:cNvPr id="19498" name="Рисунок 65" descr="1486651281_warn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3186113"/>
            <a:ext cx="412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9" name="Прямоугольник 149"/>
          <p:cNvSpPr>
            <a:spLocks noChangeArrowheads="1"/>
          </p:cNvSpPr>
          <p:nvPr/>
        </p:nvSpPr>
        <p:spPr bwMode="auto">
          <a:xfrm>
            <a:off x="193675" y="3465513"/>
            <a:ext cx="2660650" cy="319087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Необходимо расширение аппаратного обеспечения </a:t>
            </a:r>
          </a:p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единого портала</a:t>
            </a:r>
          </a:p>
        </p:txBody>
      </p:sp>
      <p:pic>
        <p:nvPicPr>
          <p:cNvPr id="19500" name="Рисунок 67" descr="1486651281_warni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7588"/>
            <a:ext cx="41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1" name="Прямоугольник 149"/>
          <p:cNvSpPr>
            <a:spLocks noChangeArrowheads="1"/>
          </p:cNvSpPr>
          <p:nvPr/>
        </p:nvSpPr>
        <p:spPr bwMode="auto">
          <a:xfrm>
            <a:off x="6511925" y="3103563"/>
            <a:ext cx="2335213" cy="319087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506413" algn="l"/>
                <a:tab pos="842963" algn="l"/>
                <a:tab pos="1181100" algn="l"/>
                <a:tab pos="1517650" algn="l"/>
                <a:tab pos="1854200" algn="l"/>
                <a:tab pos="2190750" algn="l"/>
                <a:tab pos="2528888" algn="l"/>
                <a:tab pos="2865438" algn="l"/>
                <a:tab pos="3201988" algn="l"/>
                <a:tab pos="3538538" algn="l"/>
                <a:tab pos="3876675" algn="l"/>
                <a:tab pos="4213225" algn="l"/>
                <a:tab pos="4549775" algn="l"/>
                <a:tab pos="4886325" algn="l"/>
                <a:tab pos="5224463" algn="l"/>
                <a:tab pos="5561013" algn="l"/>
                <a:tab pos="5897563" algn="l"/>
                <a:tab pos="6234113" algn="l"/>
                <a:tab pos="6572250" algn="l"/>
                <a:tab pos="6908800" algn="l"/>
                <a:tab pos="7058025" algn="l"/>
                <a:tab pos="7600950" algn="l"/>
                <a:tab pos="81438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Необходима организация доступа муниципальных </a:t>
            </a:r>
          </a:p>
          <a:p>
            <a:pPr eaLnBrk="1" hangingPunct="1">
              <a:buClr>
                <a:srgbClr val="FF0000"/>
              </a:buClr>
              <a:buSzPct val="45000"/>
              <a:buFont typeface="Times New Roman" pitchFamily="18" charset="0"/>
              <a:buAutoNum type="arabicPeriod"/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образований на единый портал</a:t>
            </a:r>
          </a:p>
        </p:txBody>
      </p:sp>
      <p:pic>
        <p:nvPicPr>
          <p:cNvPr id="19502" name="Рисунок 71" descr="1486651281_warn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189288"/>
            <a:ext cx="396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Овал 72"/>
          <p:cNvSpPr/>
          <p:nvPr/>
        </p:nvSpPr>
        <p:spPr>
          <a:xfrm>
            <a:off x="512763" y="2446338"/>
            <a:ext cx="163512" cy="160337"/>
          </a:xfrm>
          <a:prstGeom prst="ellipse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955925" y="2462213"/>
            <a:ext cx="165100" cy="160337"/>
          </a:xfrm>
          <a:prstGeom prst="ellipse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532563" y="2455863"/>
            <a:ext cx="165100" cy="160337"/>
          </a:xfrm>
          <a:prstGeom prst="ellipse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506" name="Номер слайда 2"/>
          <p:cNvSpPr txBox="1">
            <a:spLocks/>
          </p:cNvSpPr>
          <p:nvPr/>
        </p:nvSpPr>
        <p:spPr bwMode="auto">
          <a:xfrm>
            <a:off x="7027863" y="48307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EF41ECA-EE87-45F5-988A-A881407A45CA}" type="slidenum">
              <a:rPr lang="ru-RU" altLang="ru-RU" sz="1000" b="1">
                <a:latin typeface="Times New Roman" pitchFamily="18" charset="0"/>
                <a:cs typeface="Times New Roman" pitchFamily="18" charset="0"/>
              </a:rPr>
              <a:pPr algn="r" eaLnBrk="1" hangingPunct="1"/>
              <a:t>16</a:t>
            </a:fld>
            <a:endParaRPr lang="ru-RU" alt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04"/>
          <p:cNvSpPr>
            <a:spLocks noChangeArrowheads="1"/>
          </p:cNvSpPr>
          <p:nvPr/>
        </p:nvSpPr>
        <p:spPr bwMode="auto">
          <a:xfrm>
            <a:off x="3063875" y="2132013"/>
            <a:ext cx="1639888" cy="347662"/>
          </a:xfrm>
          <a:prstGeom prst="rect">
            <a:avLst/>
          </a:prstGeom>
          <a:ln w="698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20" tIns="29160" rIns="58320" bIns="29160" anchor="ctr"/>
          <a:lstStyle/>
          <a:p>
            <a:pPr defTabSz="336947" eaLnBrk="1" hangingPunct="1">
              <a:lnSpc>
                <a:spcPct val="86000"/>
              </a:lnSpc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  <a:tab pos="7600950" algn="l"/>
                <a:tab pos="8143875" algn="l"/>
                <a:tab pos="8686800" algn="l"/>
              </a:tabLst>
              <a:defRPr/>
            </a:pPr>
            <a:r>
              <a:rPr lang="ru-RU" altLang="ru-RU" sz="700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Размещение информации финансовых органов субъектов РФ</a:t>
            </a:r>
          </a:p>
        </p:txBody>
      </p:sp>
      <p:cxnSp>
        <p:nvCxnSpPr>
          <p:cNvPr id="83" name="Прямая соединительная линия 82"/>
          <p:cNvCxnSpPr>
            <a:cxnSpLocks/>
          </p:cNvCxnSpPr>
          <p:nvPr/>
        </p:nvCxnSpPr>
        <p:spPr>
          <a:xfrm flipH="1">
            <a:off x="3040063" y="2152650"/>
            <a:ext cx="4762" cy="315913"/>
          </a:xfrm>
          <a:prstGeom prst="line">
            <a:avLst/>
          </a:prstGeom>
          <a:ln w="19050">
            <a:solidFill>
              <a:srgbClr val="DF6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313488" y="4035425"/>
            <a:ext cx="350837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318250" y="4362450"/>
            <a:ext cx="350838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11900" y="4667250"/>
            <a:ext cx="350838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5961063" y="4200525"/>
            <a:ext cx="352425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5965825" y="4503738"/>
            <a:ext cx="350838" cy="0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978525" y="4832350"/>
            <a:ext cx="350838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2197100" y="4362450"/>
            <a:ext cx="350838" cy="1588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2200275" y="4691063"/>
            <a:ext cx="350838" cy="1587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1838325" y="4529138"/>
            <a:ext cx="350838" cy="1587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1849438" y="4830763"/>
            <a:ext cx="350837" cy="1587"/>
          </a:xfrm>
          <a:prstGeom prst="straightConnector1">
            <a:avLst/>
          </a:prstGeom>
          <a:ln w="25400">
            <a:solidFill>
              <a:srgbClr val="BE67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1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565525"/>
            <a:ext cx="9763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Выноска 1 145"/>
          <p:cNvSpPr>
            <a:spLocks/>
          </p:cNvSpPr>
          <p:nvPr/>
        </p:nvSpPr>
        <p:spPr bwMode="auto">
          <a:xfrm rot="-5400000">
            <a:off x="847725" y="1577975"/>
            <a:ext cx="1641475" cy="2879725"/>
          </a:xfrm>
          <a:prstGeom prst="borderCallout1">
            <a:avLst>
              <a:gd name="adj1" fmla="val 100329"/>
              <a:gd name="adj2" fmla="val 9861"/>
              <a:gd name="adj3" fmla="val 119676"/>
              <a:gd name="adj4" fmla="val 39787"/>
            </a:avLst>
          </a:prstGeom>
          <a:solidFill>
            <a:srgbClr val="82B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320" tIns="29160" rIns="58320" bIns="29160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 b="1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83" name="Прямоугольник 149"/>
          <p:cNvSpPr>
            <a:spLocks noChangeArrowheads="1"/>
          </p:cNvSpPr>
          <p:nvPr/>
        </p:nvSpPr>
        <p:spPr bwMode="auto">
          <a:xfrm>
            <a:off x="230188" y="2198688"/>
            <a:ext cx="2873375" cy="350837"/>
          </a:xfrm>
          <a:prstGeom prst="rect">
            <a:avLst/>
          </a:prstGeom>
          <a:solidFill>
            <a:srgbClr val="4DA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320" tIns="29160" rIns="58320" bIns="29160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 b="1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84" name="Стрелка влево 78"/>
          <p:cNvSpPr>
            <a:spLocks noChangeArrowheads="1"/>
          </p:cNvSpPr>
          <p:nvPr/>
        </p:nvSpPr>
        <p:spPr bwMode="auto">
          <a:xfrm rot="5400000" flipV="1">
            <a:off x="3740944" y="3845719"/>
            <a:ext cx="406400" cy="214312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B97D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marL="80963" indent="134938"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6000"/>
              </a:lnSpc>
              <a:buClr>
                <a:srgbClr val="000000"/>
              </a:buClr>
              <a:buSzPct val="100000"/>
            </a:pPr>
            <a:endParaRPr lang="ru-RU" altLang="ru-RU" sz="9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85" name="Прямоугольник 131"/>
          <p:cNvSpPr>
            <a:spLocks noChangeArrowheads="1"/>
          </p:cNvSpPr>
          <p:nvPr/>
        </p:nvSpPr>
        <p:spPr bwMode="auto">
          <a:xfrm>
            <a:off x="2481263" y="3983038"/>
            <a:ext cx="2824162" cy="1009650"/>
          </a:xfrm>
          <a:prstGeom prst="rect">
            <a:avLst/>
          </a:prstGeom>
          <a:solidFill>
            <a:srgbClr val="C2D2AC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86" name="Прямоугольник 148"/>
          <p:cNvSpPr>
            <a:spLocks noChangeArrowheads="1"/>
          </p:cNvSpPr>
          <p:nvPr/>
        </p:nvSpPr>
        <p:spPr bwMode="auto">
          <a:xfrm>
            <a:off x="2487613" y="3978275"/>
            <a:ext cx="2817812" cy="257175"/>
          </a:xfrm>
          <a:prstGeom prst="rect">
            <a:avLst/>
          </a:prstGeom>
          <a:solidFill>
            <a:srgbClr val="9FB97D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9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732463" y="2933700"/>
            <a:ext cx="3262312" cy="1598613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marL="81000" indent="135000" algn="ctr"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6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5734050" y="2932113"/>
            <a:ext cx="3262313" cy="350837"/>
          </a:xfrm>
          <a:prstGeom prst="rect">
            <a:avLst/>
          </a:prstGeom>
          <a:solidFill>
            <a:srgbClr val="D3A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algn="ctr" defTabSz="815579" eaLnBrk="1" hangingPunct="1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6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20489" name="Прямоугольник 132"/>
          <p:cNvSpPr>
            <a:spLocks noChangeArrowheads="1"/>
          </p:cNvSpPr>
          <p:nvPr/>
        </p:nvSpPr>
        <p:spPr bwMode="auto">
          <a:xfrm>
            <a:off x="5729288" y="1903413"/>
            <a:ext cx="3268662" cy="960437"/>
          </a:xfrm>
          <a:prstGeom prst="rect">
            <a:avLst/>
          </a:prstGeom>
          <a:solidFill>
            <a:srgbClr val="82B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320" tIns="29160" rIns="58320" bIns="29160" anchor="ctr"/>
          <a:lstStyle>
            <a:lvl1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 b="1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90" name="Прямоугольник 113"/>
          <p:cNvSpPr>
            <a:spLocks noChangeArrowheads="1"/>
          </p:cNvSpPr>
          <p:nvPr/>
        </p:nvSpPr>
        <p:spPr bwMode="auto">
          <a:xfrm>
            <a:off x="5734050" y="1903413"/>
            <a:ext cx="3262313" cy="350837"/>
          </a:xfrm>
          <a:prstGeom prst="rect">
            <a:avLst/>
          </a:prstGeom>
          <a:solidFill>
            <a:srgbClr val="4DA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320" tIns="29160" rIns="58320" bIns="29160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 b="1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91" name="Выноска 1 144"/>
          <p:cNvSpPr>
            <a:spLocks/>
          </p:cNvSpPr>
          <p:nvPr/>
        </p:nvSpPr>
        <p:spPr bwMode="auto">
          <a:xfrm rot="-5400000">
            <a:off x="6900863" y="-260350"/>
            <a:ext cx="927100" cy="3263900"/>
          </a:xfrm>
          <a:prstGeom prst="borderCallout1">
            <a:avLst>
              <a:gd name="adj1" fmla="val 100870"/>
              <a:gd name="adj2" fmla="val 34231"/>
              <a:gd name="adj3" fmla="val 116264"/>
              <a:gd name="adj4" fmla="val -16306"/>
            </a:avLst>
          </a:prstGeom>
          <a:solidFill>
            <a:srgbClr val="C2D2AC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20492" name="Прямоугольник 100"/>
          <p:cNvSpPr>
            <a:spLocks noChangeArrowheads="1"/>
          </p:cNvSpPr>
          <p:nvPr/>
        </p:nvSpPr>
        <p:spPr bwMode="auto">
          <a:xfrm>
            <a:off x="5732463" y="908050"/>
            <a:ext cx="3255962" cy="257175"/>
          </a:xfrm>
          <a:prstGeom prst="rect">
            <a:avLst/>
          </a:prstGeom>
          <a:solidFill>
            <a:srgbClr val="9FB97D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85" tIns="29142" rIns="58285" bIns="29142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6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341563" y="908050"/>
            <a:ext cx="2963862" cy="919163"/>
          </a:xfrm>
          <a:prstGeom prst="rect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algn="ctr" defTabSz="815579" eaLnBrk="1" hangingPunct="1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6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341563" y="908050"/>
            <a:ext cx="2963862" cy="257175"/>
          </a:xfrm>
          <a:prstGeom prst="rect">
            <a:avLst/>
          </a:prstGeom>
          <a:solidFill>
            <a:srgbClr val="D3A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algn="ctr" defTabSz="815579" eaLnBrk="1" hangingPunct="1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6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23" name="Стрелка углом 122"/>
          <p:cNvSpPr/>
          <p:nvPr/>
        </p:nvSpPr>
        <p:spPr>
          <a:xfrm rot="5400000" flipV="1">
            <a:off x="5268913" y="1576388"/>
            <a:ext cx="576262" cy="417512"/>
          </a:xfrm>
          <a:prstGeom prst="bentArrow">
            <a:avLst>
              <a:gd name="adj1" fmla="val 22260"/>
              <a:gd name="adj2" fmla="val 22945"/>
              <a:gd name="adj3" fmla="val 27740"/>
              <a:gd name="adj4" fmla="val 80479"/>
            </a:avLst>
          </a:prstGeom>
          <a:solidFill>
            <a:srgbClr val="C2D2AC"/>
          </a:solidFill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D0CECE"/>
            </a:outerShdw>
          </a:effectLst>
        </p:spPr>
        <p:txBody>
          <a:bodyPr lIns="58285" tIns="29142" rIns="58285" bIns="29142" anchor="ctr"/>
          <a:lstStyle/>
          <a:p>
            <a:pPr algn="ctr" defTabSz="815579" eaLnBrk="1" hangingPunct="1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sz="900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24" name="Стрелка влево 123"/>
          <p:cNvSpPr/>
          <p:nvPr/>
        </p:nvSpPr>
        <p:spPr>
          <a:xfrm rot="16200000">
            <a:off x="4159250" y="1695451"/>
            <a:ext cx="490537" cy="220662"/>
          </a:xfrm>
          <a:prstGeom prst="leftArrow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marL="81000" indent="135000" algn="ctr"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9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37" name="Стрелка влево 136"/>
          <p:cNvSpPr>
            <a:spLocks/>
          </p:cNvSpPr>
          <p:nvPr/>
        </p:nvSpPr>
        <p:spPr>
          <a:xfrm rot="16200000">
            <a:off x="555625" y="1497013"/>
            <a:ext cx="1106488" cy="201612"/>
          </a:xfrm>
          <a:prstGeom prst="leftArrow">
            <a:avLst/>
          </a:prstGeom>
          <a:solidFill>
            <a:srgbClr val="D14250">
              <a:alpha val="59000"/>
            </a:srgbClr>
          </a:solidFill>
          <a:ln w="9525">
            <a:noFill/>
            <a:miter lim="800000"/>
            <a:headEnd/>
            <a:tailEnd/>
          </a:ln>
        </p:spPr>
        <p:txBody>
          <a:bodyPr lIns="189000" tIns="29142" rIns="58285" bIns="29142" anchor="ctr"/>
          <a:lstStyle/>
          <a:p>
            <a:pPr marL="81000" indent="135000" defTabSz="815579" eaLnBrk="1" hangingPunct="1">
              <a:lnSpc>
                <a:spcPts val="75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675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66713" y="2674938"/>
            <a:ext cx="1500187" cy="458787"/>
          </a:xfrm>
          <a:prstGeom prst="roundRect">
            <a:avLst/>
          </a:prstGeom>
          <a:solidFill>
            <a:srgbClr val="BBE3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defRPr/>
            </a:pPr>
            <a:endParaRPr lang="ru-RU" sz="600" dirty="0"/>
          </a:p>
        </p:txBody>
      </p:sp>
      <p:sp>
        <p:nvSpPr>
          <p:cNvPr id="2049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51675" y="4830763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71C6A2-20B9-4695-8D1F-0CA23981978D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8" name="Прямоугольник 33"/>
          <p:cNvSpPr>
            <a:spLocks noChangeArrowheads="1"/>
          </p:cNvSpPr>
          <p:nvPr/>
        </p:nvSpPr>
        <p:spPr bwMode="auto">
          <a:xfrm>
            <a:off x="3033713" y="74613"/>
            <a:ext cx="6026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Open Sans Condensed"/>
                <a:cs typeface="Times New Roman" panose="02020603050405020304" pitchFamily="18" charset="0"/>
              </a:rPr>
              <a:t>Подсистема информационно – аналитического обеспечения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76300" y="4184650"/>
            <a:ext cx="16383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00" dirty="0">
                <a:latin typeface="Open Sans Condensed" pitchFamily="34" charset="0"/>
                <a:cs typeface="+mn-cs"/>
              </a:rPr>
              <a:t>Концепция создания и развития государственной интегрированной информационной системы управления общественными финансами «Электронный бюджет», одобренная распоряжением Правительства Российской Федерации</a:t>
            </a:r>
            <a:br>
              <a:rPr lang="ru-RU" sz="600" dirty="0">
                <a:latin typeface="Open Sans Condensed" pitchFamily="34" charset="0"/>
                <a:cs typeface="+mn-cs"/>
              </a:rPr>
            </a:br>
            <a:r>
              <a:rPr lang="ru-RU" sz="600" dirty="0">
                <a:latin typeface="Open Sans Condensed" pitchFamily="34" charset="0"/>
                <a:cs typeface="+mn-cs"/>
              </a:rPr>
              <a:t>от 20</a:t>
            </a:r>
            <a:r>
              <a:rPr lang="en-US" sz="600" dirty="0">
                <a:latin typeface="Open Sans Condensed" pitchFamily="34" charset="0"/>
                <a:cs typeface="+mn-cs"/>
              </a:rPr>
              <a:t> </a:t>
            </a:r>
            <a:r>
              <a:rPr lang="ru-RU" sz="600" dirty="0">
                <a:latin typeface="Open Sans Condensed" pitchFamily="34" charset="0"/>
                <a:cs typeface="+mn-cs"/>
              </a:rPr>
              <a:t>июля 2011</a:t>
            </a:r>
            <a:r>
              <a:rPr lang="en-US" sz="600" dirty="0">
                <a:latin typeface="Open Sans Condensed" pitchFamily="34" charset="0"/>
                <a:cs typeface="+mn-cs"/>
              </a:rPr>
              <a:t> </a:t>
            </a:r>
            <a:r>
              <a:rPr lang="ru-RU" sz="600" dirty="0">
                <a:latin typeface="Open Sans Condensed" pitchFamily="34" charset="0"/>
                <a:cs typeface="+mn-cs"/>
              </a:rPr>
              <a:t>г. </a:t>
            </a:r>
            <a:r>
              <a:rPr lang="ru-RU" sz="600" b="1" dirty="0">
                <a:latin typeface="Open Sans Condensed" pitchFamily="34" charset="0"/>
                <a:cs typeface="+mn-cs"/>
              </a:rPr>
              <a:t>№</a:t>
            </a:r>
            <a:r>
              <a:rPr lang="en-US" sz="600" b="1" dirty="0">
                <a:latin typeface="Open Sans Condensed" pitchFamily="34" charset="0"/>
                <a:cs typeface="+mn-cs"/>
              </a:rPr>
              <a:t> </a:t>
            </a:r>
            <a:r>
              <a:rPr lang="ru-RU" sz="600" b="1" dirty="0">
                <a:latin typeface="Open Sans Condensed" pitchFamily="34" charset="0"/>
                <a:cs typeface="+mn-cs"/>
              </a:rPr>
              <a:t>1</a:t>
            </a:r>
            <a:r>
              <a:rPr lang="ru-RU" sz="600" dirty="0">
                <a:latin typeface="Open Sans Condensed" pitchFamily="34" charset="0"/>
                <a:cs typeface="+mn-cs"/>
              </a:rPr>
              <a:t>275-р</a:t>
            </a:r>
            <a:endParaRPr lang="ru-RU" sz="750" dirty="0">
              <a:latin typeface="Open Sans Condensed" pitchFamily="34" charset="0"/>
              <a:cs typeface="+mn-cs"/>
            </a:endParaRPr>
          </a:p>
        </p:txBody>
      </p:sp>
      <p:sp>
        <p:nvSpPr>
          <p:cNvPr id="20502" name="Прямоугольник 35"/>
          <p:cNvSpPr>
            <a:spLocks noChangeArrowheads="1"/>
          </p:cNvSpPr>
          <p:nvPr/>
        </p:nvSpPr>
        <p:spPr bwMode="auto">
          <a:xfrm>
            <a:off x="2360613" y="927100"/>
            <a:ext cx="3221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Организация централизованного хранилища данных</a:t>
            </a:r>
          </a:p>
        </p:txBody>
      </p:sp>
      <p:sp>
        <p:nvSpPr>
          <p:cNvPr id="20503" name="Прямоугольник 46"/>
          <p:cNvSpPr>
            <a:spLocks noChangeArrowheads="1"/>
          </p:cNvSpPr>
          <p:nvPr/>
        </p:nvSpPr>
        <p:spPr bwMode="auto">
          <a:xfrm>
            <a:off x="282575" y="2195513"/>
            <a:ext cx="340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Прием информации из подсистем ЭБ и внешних информационных систем</a:t>
            </a:r>
          </a:p>
        </p:txBody>
      </p:sp>
      <p:sp>
        <p:nvSpPr>
          <p:cNvPr id="20504" name="Прямоугольник 70"/>
          <p:cNvSpPr>
            <a:spLocks noChangeArrowheads="1"/>
          </p:cNvSpPr>
          <p:nvPr/>
        </p:nvSpPr>
        <p:spPr bwMode="auto">
          <a:xfrm>
            <a:off x="5794375" y="925513"/>
            <a:ext cx="35147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Подготовка и обеспечение качества загружаемых данных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391400" y="1212850"/>
            <a:ext cx="1485900" cy="158750"/>
          </a:xfrm>
          <a:prstGeom prst="roundRect">
            <a:avLst/>
          </a:prstGeom>
          <a:solidFill>
            <a:srgbClr val="E0EA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</a:rPr>
              <a:t>78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для простых видов информации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391400" y="1420813"/>
            <a:ext cx="1485900" cy="166687"/>
          </a:xfrm>
          <a:prstGeom prst="roundRect">
            <a:avLst/>
          </a:prstGeom>
          <a:solidFill>
            <a:srgbClr val="E0EA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</a:rPr>
              <a:t>15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для сложных видов информации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91400" y="1638300"/>
            <a:ext cx="1485900" cy="133350"/>
          </a:xfrm>
          <a:prstGeom prst="roundRect">
            <a:avLst/>
          </a:prstGeom>
          <a:solidFill>
            <a:srgbClr val="E0EA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</a:rPr>
              <a:t>4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для сложных справочников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273175" y="3297238"/>
            <a:ext cx="1728788" cy="458787"/>
          </a:xfrm>
          <a:prstGeom prst="roundRect">
            <a:avLst/>
          </a:prstGeom>
          <a:solidFill>
            <a:srgbClr val="BBE3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defRPr/>
            </a:pPr>
            <a:endParaRPr lang="ru-RU" sz="600" dirty="0"/>
          </a:p>
        </p:txBody>
      </p:sp>
      <p:sp>
        <p:nvSpPr>
          <p:cNvPr id="20509" name="Прямоугольник 88"/>
          <p:cNvSpPr>
            <a:spLocks noChangeArrowheads="1"/>
          </p:cNvSpPr>
          <p:nvPr/>
        </p:nvSpPr>
        <p:spPr bwMode="auto">
          <a:xfrm>
            <a:off x="1354138" y="3525838"/>
            <a:ext cx="40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АС ФК</a:t>
            </a:r>
          </a:p>
        </p:txBody>
      </p:sp>
      <p:sp>
        <p:nvSpPr>
          <p:cNvPr id="20510" name="Прямоугольник 89"/>
          <p:cNvSpPr>
            <a:spLocks noChangeArrowheads="1"/>
          </p:cNvSpPr>
          <p:nvPr/>
        </p:nvSpPr>
        <p:spPr bwMode="auto">
          <a:xfrm>
            <a:off x="2224088" y="351948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КПЭ</a:t>
            </a:r>
          </a:p>
        </p:txBody>
      </p:sp>
      <p:sp>
        <p:nvSpPr>
          <p:cNvPr id="20511" name="Прямоугольник 90"/>
          <p:cNvSpPr>
            <a:spLocks noChangeArrowheads="1"/>
          </p:cNvSpPr>
          <p:nvPr/>
        </p:nvSpPr>
        <p:spPr bwMode="auto">
          <a:xfrm>
            <a:off x="2624138" y="351948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ЕИС</a:t>
            </a:r>
          </a:p>
        </p:txBody>
      </p:sp>
      <p:sp>
        <p:nvSpPr>
          <p:cNvPr id="20512" name="Прямоугольник 95"/>
          <p:cNvSpPr>
            <a:spLocks noChangeArrowheads="1"/>
          </p:cNvSpPr>
          <p:nvPr/>
        </p:nvSpPr>
        <p:spPr bwMode="auto">
          <a:xfrm>
            <a:off x="1284288" y="3325813"/>
            <a:ext cx="1700212" cy="184150"/>
          </a:xfrm>
          <a:prstGeom prst="rect">
            <a:avLst/>
          </a:prstGeom>
          <a:solidFill>
            <a:srgbClr val="BB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lang="ru-RU" altLang="ru-RU" sz="600" b="1">
                <a:latin typeface="Open Sans Condensed"/>
                <a:ea typeface="Open Sans Condensed Light"/>
                <a:cs typeface="Open Sans Condensed Light"/>
              </a:rPr>
              <a:t>13</a:t>
            </a:r>
            <a:r>
              <a:rPr lang="ru-RU" altLang="ru-RU" sz="600">
                <a:solidFill>
                  <a:srgbClr val="7F7F7F"/>
                </a:solidFill>
                <a:latin typeface="Open Sans Condensed"/>
              </a:rPr>
              <a:t> </a:t>
            </a:r>
            <a:r>
              <a:rPr lang="ru-RU" altLang="ru-RU" sz="600">
                <a:latin typeface="Open Sans Condensed Light"/>
                <a:ea typeface="Open Sans Condensed Light"/>
                <a:cs typeface="Open Sans Condensed Light"/>
              </a:rPr>
              <a:t>внешних информационных систем, в т.ч.</a:t>
            </a:r>
          </a:p>
        </p:txBody>
      </p:sp>
      <p:sp>
        <p:nvSpPr>
          <p:cNvPr id="20513" name="Прямоугольник 96"/>
          <p:cNvSpPr>
            <a:spLocks noChangeArrowheads="1"/>
          </p:cNvSpPr>
          <p:nvPr/>
        </p:nvSpPr>
        <p:spPr bwMode="auto">
          <a:xfrm>
            <a:off x="1804988" y="352583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ГМУ</a:t>
            </a:r>
          </a:p>
        </p:txBody>
      </p:sp>
      <p:sp>
        <p:nvSpPr>
          <p:cNvPr id="20514" name="Прямоугольник 104"/>
          <p:cNvSpPr>
            <a:spLocks noChangeArrowheads="1"/>
          </p:cNvSpPr>
          <p:nvPr/>
        </p:nvSpPr>
        <p:spPr bwMode="auto">
          <a:xfrm>
            <a:off x="384175" y="290353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ПУР</a:t>
            </a:r>
          </a:p>
        </p:txBody>
      </p:sp>
      <p:sp>
        <p:nvSpPr>
          <p:cNvPr id="20515" name="Прямоугольник 105"/>
          <p:cNvSpPr>
            <a:spLocks noChangeArrowheads="1"/>
          </p:cNvSpPr>
          <p:nvPr/>
        </p:nvSpPr>
        <p:spPr bwMode="auto">
          <a:xfrm>
            <a:off x="987425" y="290353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ПУЗ</a:t>
            </a:r>
          </a:p>
        </p:txBody>
      </p:sp>
      <p:sp>
        <p:nvSpPr>
          <p:cNvPr id="20516" name="Прямоугольник 106"/>
          <p:cNvSpPr>
            <a:spLocks noChangeArrowheads="1"/>
          </p:cNvSpPr>
          <p:nvPr/>
        </p:nvSpPr>
        <p:spPr bwMode="auto">
          <a:xfrm>
            <a:off x="1298575" y="2903538"/>
            <a:ext cx="314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БП</a:t>
            </a:r>
          </a:p>
        </p:txBody>
      </p:sp>
      <p:sp>
        <p:nvSpPr>
          <p:cNvPr id="20517" name="Прямоугольник 108"/>
          <p:cNvSpPr>
            <a:spLocks noChangeArrowheads="1"/>
          </p:cNvSpPr>
          <p:nvPr/>
        </p:nvSpPr>
        <p:spPr bwMode="auto">
          <a:xfrm>
            <a:off x="265113" y="2701925"/>
            <a:ext cx="1689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600" b="1">
                <a:latin typeface="Open Sans Condensed"/>
                <a:ea typeface="Open Sans Condensed Light"/>
                <a:cs typeface="Open Sans Condensed Light"/>
              </a:rPr>
              <a:t>12</a:t>
            </a:r>
            <a:r>
              <a:rPr lang="ru-RU" altLang="ru-RU" sz="600">
                <a:solidFill>
                  <a:srgbClr val="7F7F7F"/>
                </a:solidFill>
                <a:latin typeface="Open Sans Condensed"/>
              </a:rPr>
              <a:t> </a:t>
            </a:r>
            <a:r>
              <a:rPr lang="ru-RU" altLang="ru-RU" sz="600">
                <a:latin typeface="Open Sans Condensed Light"/>
                <a:ea typeface="Open Sans Condensed Light"/>
                <a:cs typeface="Open Sans Condensed Light"/>
              </a:rPr>
              <a:t>подсистем ЭБ, в т.ч.  действующих</a:t>
            </a:r>
          </a:p>
        </p:txBody>
      </p:sp>
      <p:sp>
        <p:nvSpPr>
          <p:cNvPr id="20518" name="Прямоугольник 109"/>
          <p:cNvSpPr>
            <a:spLocks noChangeArrowheads="1"/>
          </p:cNvSpPr>
          <p:nvPr/>
        </p:nvSpPr>
        <p:spPr bwMode="auto">
          <a:xfrm>
            <a:off x="676275" y="290353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НСИ</a:t>
            </a:r>
          </a:p>
        </p:txBody>
      </p:sp>
      <p:sp>
        <p:nvSpPr>
          <p:cNvPr id="20519" name="Прямоугольник 110"/>
          <p:cNvSpPr>
            <a:spLocks noChangeArrowheads="1"/>
          </p:cNvSpPr>
          <p:nvPr/>
        </p:nvSpPr>
        <p:spPr bwMode="auto">
          <a:xfrm>
            <a:off x="1539875" y="2903538"/>
            <a:ext cx="409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ПУО</a:t>
            </a:r>
          </a:p>
        </p:txBody>
      </p:sp>
      <p:sp>
        <p:nvSpPr>
          <p:cNvPr id="20520" name="Прямоугольник 111"/>
          <p:cNvSpPr>
            <a:spLocks noChangeArrowheads="1"/>
          </p:cNvSpPr>
          <p:nvPr/>
        </p:nvSpPr>
        <p:spPr bwMode="auto">
          <a:xfrm>
            <a:off x="2498725" y="3997325"/>
            <a:ext cx="2644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Витрины данных</a:t>
            </a:r>
          </a:p>
        </p:txBody>
      </p:sp>
      <p:sp>
        <p:nvSpPr>
          <p:cNvPr id="20521" name="Прямоугольник 119"/>
          <p:cNvSpPr>
            <a:spLocks noChangeArrowheads="1"/>
          </p:cNvSpPr>
          <p:nvPr/>
        </p:nvSpPr>
        <p:spPr bwMode="auto">
          <a:xfrm>
            <a:off x="5813425" y="2932113"/>
            <a:ext cx="319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4318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431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Обеспечение формирования аналитических отчетов</a:t>
            </a:r>
            <a:br>
              <a:rPr lang="ru-RU" altLang="ru-RU" sz="900">
                <a:solidFill>
                  <a:schemeClr val="bg1"/>
                </a:solidFill>
                <a:latin typeface="Open Sans Condensed"/>
              </a:rPr>
            </a:br>
            <a:r>
              <a:rPr lang="ru-RU" altLang="ru-RU" sz="900">
                <a:solidFill>
                  <a:schemeClr val="bg1"/>
                </a:solidFill>
                <a:latin typeface="Open Sans Condensed"/>
              </a:rPr>
              <a:t>и обеспечение визуального анализа данных</a:t>
            </a:r>
          </a:p>
        </p:txBody>
      </p:sp>
      <p:sp>
        <p:nvSpPr>
          <p:cNvPr id="135" name="Стрелка влево 134"/>
          <p:cNvSpPr/>
          <p:nvPr/>
        </p:nvSpPr>
        <p:spPr>
          <a:xfrm rot="10800000">
            <a:off x="6523038" y="1304925"/>
            <a:ext cx="809625" cy="400050"/>
          </a:xfrm>
          <a:prstGeom prst="leftArrow">
            <a:avLst/>
          </a:prstGeom>
          <a:solidFill>
            <a:srgbClr val="E0EA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endParaRPr lang="ru-RU" sz="600" b="1" dirty="0">
              <a:solidFill>
                <a:srgbClr val="7F7F7F"/>
              </a:solidFill>
              <a:latin typeface="Open Sans Condensed" pitchFamily="34" charset="0"/>
            </a:endParaRPr>
          </a:p>
        </p:txBody>
      </p:sp>
      <p:sp>
        <p:nvSpPr>
          <p:cNvPr id="20523" name="TextBox 62"/>
          <p:cNvSpPr txBox="1">
            <a:spLocks noChangeArrowheads="1"/>
          </p:cNvSpPr>
          <p:nvPr/>
        </p:nvSpPr>
        <p:spPr bwMode="auto">
          <a:xfrm>
            <a:off x="6500813" y="1403350"/>
            <a:ext cx="903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en-US" altLang="ru-RU" sz="600">
                <a:latin typeface="Open Sans Condensed"/>
              </a:rPr>
              <a:t>ETL</a:t>
            </a:r>
            <a:r>
              <a:rPr lang="ru-RU" altLang="ru-RU" sz="600">
                <a:latin typeface="Open Sans Condensed"/>
              </a:rPr>
              <a:t> ПРОЦЕДУРЫ</a:t>
            </a:r>
            <a:endParaRPr lang="en-US" altLang="ru-RU" sz="600">
              <a:latin typeface="Open Sans Condensed"/>
            </a:endParaRPr>
          </a:p>
        </p:txBody>
      </p:sp>
      <p:sp>
        <p:nvSpPr>
          <p:cNvPr id="20524" name="Прямоугольник 77"/>
          <p:cNvSpPr>
            <a:spLocks noChangeArrowheads="1"/>
          </p:cNvSpPr>
          <p:nvPr/>
        </p:nvSpPr>
        <p:spPr bwMode="auto">
          <a:xfrm>
            <a:off x="5810250" y="1898650"/>
            <a:ext cx="271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</a:rPr>
              <a:t>Обеспечение многомерного</a:t>
            </a:r>
            <a:r>
              <a:rPr lang="en-US" altLang="ru-RU" sz="800">
                <a:solidFill>
                  <a:schemeClr val="bg1"/>
                </a:solidFill>
                <a:latin typeface="Open Sans Condensed"/>
              </a:rPr>
              <a:t> </a:t>
            </a:r>
            <a:r>
              <a:rPr lang="ru-RU" altLang="ru-RU" sz="800">
                <a:solidFill>
                  <a:schemeClr val="bg1"/>
                </a:solidFill>
                <a:latin typeface="Open Sans Condensed"/>
              </a:rPr>
              <a:t>анализа данных</a:t>
            </a:r>
            <a:r>
              <a:rPr lang="en-US" altLang="ru-RU" sz="800">
                <a:solidFill>
                  <a:schemeClr val="bg1"/>
                </a:solidFill>
                <a:latin typeface="Open Sans Condensed"/>
              </a:rPr>
              <a:t/>
            </a:r>
            <a:br>
              <a:rPr lang="en-US" altLang="ru-RU" sz="800">
                <a:solidFill>
                  <a:schemeClr val="bg1"/>
                </a:solidFill>
                <a:latin typeface="Open Sans Condensed"/>
              </a:rPr>
            </a:br>
            <a:r>
              <a:rPr lang="ru-RU" altLang="ru-RU" sz="800">
                <a:solidFill>
                  <a:schemeClr val="bg1"/>
                </a:solidFill>
                <a:latin typeface="Open Sans Condensed"/>
              </a:rPr>
              <a:t>(OLAP – технологии)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884863" y="2387600"/>
            <a:ext cx="633412" cy="144463"/>
          </a:xfrm>
          <a:prstGeom prst="roundRect">
            <a:avLst/>
          </a:prstGeom>
          <a:solidFill>
            <a:srgbClr val="BBE3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dirty="0">
                <a:solidFill>
                  <a:schemeClr val="tx1"/>
                </a:solidFill>
                <a:latin typeface="Open Sans Condensed" pitchFamily="34" charset="0"/>
              </a:rPr>
              <a:t>78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простых</a:t>
            </a:r>
            <a:r>
              <a:rPr lang="en-US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884863" y="2611438"/>
            <a:ext cx="633412" cy="144462"/>
          </a:xfrm>
          <a:prstGeom prst="roundRect">
            <a:avLst/>
          </a:prstGeom>
          <a:solidFill>
            <a:srgbClr val="BBE3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dirty="0">
                <a:solidFill>
                  <a:schemeClr val="tx1"/>
                </a:solidFill>
                <a:latin typeface="Open Sans Condensed" pitchFamily="34" charset="0"/>
              </a:rPr>
              <a:t>1</a:t>
            </a:r>
            <a:r>
              <a:rPr lang="en-US" sz="600" dirty="0">
                <a:solidFill>
                  <a:schemeClr val="tx1"/>
                </a:solidFill>
                <a:latin typeface="Open Sans Condensed" pitchFamily="34" charset="0"/>
              </a:rPr>
              <a:t>9</a:t>
            </a:r>
            <a:r>
              <a:rPr lang="ru-RU" sz="600" dirty="0">
                <a:solidFill>
                  <a:schemeClr val="tx1"/>
                </a:solidFill>
                <a:latin typeface="Open Sans Condensed" pitchFamily="34" charset="0"/>
              </a:rPr>
              <a:t>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сложных</a:t>
            </a:r>
            <a:endParaRPr lang="ru-RU" sz="600" b="1" dirty="0">
              <a:solidFill>
                <a:schemeClr val="tx1"/>
              </a:solidFill>
              <a:latin typeface="Open Sans Condensed" pitchFamily="34" charset="0"/>
            </a:endParaRPr>
          </a:p>
        </p:txBody>
      </p:sp>
      <p:sp>
        <p:nvSpPr>
          <p:cNvPr id="139" name="Стрелка влево 138"/>
          <p:cNvSpPr/>
          <p:nvPr/>
        </p:nvSpPr>
        <p:spPr>
          <a:xfrm rot="10800000" flipH="1">
            <a:off x="6580188" y="2416175"/>
            <a:ext cx="1065212" cy="347663"/>
          </a:xfrm>
          <a:prstGeom prst="leftArrow">
            <a:avLst/>
          </a:prstGeom>
          <a:solidFill>
            <a:srgbClr val="BBE3EB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endParaRPr lang="ru-RU" sz="600" b="1" dirty="0">
              <a:solidFill>
                <a:srgbClr val="7F7F7F"/>
              </a:solidFill>
              <a:latin typeface="Open Sans Condensed" pitchFamily="34" charset="0"/>
            </a:endParaRPr>
          </a:p>
        </p:txBody>
      </p:sp>
      <p:sp>
        <p:nvSpPr>
          <p:cNvPr id="20528" name="Прямоугольник 83"/>
          <p:cNvSpPr>
            <a:spLocks noChangeArrowheads="1"/>
          </p:cNvSpPr>
          <p:nvPr/>
        </p:nvSpPr>
        <p:spPr bwMode="auto">
          <a:xfrm>
            <a:off x="6634163" y="2498725"/>
            <a:ext cx="1101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600">
                <a:latin typeface="Open Sans Condensed"/>
              </a:rPr>
              <a:t>Многомерные модели</a:t>
            </a:r>
          </a:p>
        </p:txBody>
      </p:sp>
      <p:pic>
        <p:nvPicPr>
          <p:cNvPr id="20529" name="Рисунок 107" descr="https://officeblogswest.blob.core.windows.net/wp-content/2015/07/Introducing-new-and-modern-chart-types-now-available-in-Office-2016-Preview-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5290" r="20284" b="780"/>
          <a:stretch>
            <a:fillRect/>
          </a:stretch>
        </p:blipFill>
        <p:spPr bwMode="auto">
          <a:xfrm>
            <a:off x="6621463" y="3622675"/>
            <a:ext cx="584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581400"/>
            <a:ext cx="8937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933825"/>
            <a:ext cx="704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2" name="Рисунок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619500"/>
            <a:ext cx="75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617913"/>
            <a:ext cx="736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4" name="Прямоугольник 149"/>
          <p:cNvSpPr>
            <a:spLocks noChangeArrowheads="1"/>
          </p:cNvSpPr>
          <p:nvPr/>
        </p:nvSpPr>
        <p:spPr bwMode="auto">
          <a:xfrm>
            <a:off x="239713" y="908050"/>
            <a:ext cx="1806575" cy="296863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750"/>
              </a:lnSpc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Риск несогласованности форматов, стандартов обмена информацией между системами</a:t>
            </a:r>
          </a:p>
        </p:txBody>
      </p:sp>
      <p:pic>
        <p:nvPicPr>
          <p:cNvPr id="205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581275"/>
            <a:ext cx="16938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Прямая со стрелкой 114"/>
          <p:cNvCxnSpPr/>
          <p:nvPr/>
        </p:nvCxnSpPr>
        <p:spPr>
          <a:xfrm flipV="1">
            <a:off x="2178050" y="3127375"/>
            <a:ext cx="1433513" cy="1112838"/>
          </a:xfrm>
          <a:prstGeom prst="straightConnector1">
            <a:avLst/>
          </a:prstGeom>
          <a:ln w="44450">
            <a:solidFill>
              <a:srgbClr val="F7964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7" name="Прямоугольник 149"/>
          <p:cNvSpPr>
            <a:spLocks noChangeArrowheads="1"/>
          </p:cNvSpPr>
          <p:nvPr/>
        </p:nvSpPr>
        <p:spPr bwMode="auto">
          <a:xfrm>
            <a:off x="234950" y="1268413"/>
            <a:ext cx="1804988" cy="296862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750"/>
              </a:lnSpc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Риск отсутствия каналов обмена информацией</a:t>
            </a:r>
          </a:p>
        </p:txBody>
      </p:sp>
      <p:sp>
        <p:nvSpPr>
          <p:cNvPr id="20538" name="Прямоугольник 149"/>
          <p:cNvSpPr>
            <a:spLocks noChangeArrowheads="1"/>
          </p:cNvSpPr>
          <p:nvPr/>
        </p:nvSpPr>
        <p:spPr bwMode="auto">
          <a:xfrm>
            <a:off x="234950" y="1651000"/>
            <a:ext cx="1804988" cy="296863"/>
          </a:xfrm>
          <a:prstGeom prst="rect">
            <a:avLst/>
          </a:prstGeom>
          <a:solidFill>
            <a:srgbClr val="D14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00" tIns="29142" rIns="58285" bIns="29142" anchor="ctr"/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750"/>
              </a:lnSpc>
            </a:pPr>
            <a:r>
              <a:rPr lang="ru-RU" altLang="ru-RU" sz="6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Риск отсутствия информации в системах источниках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568575" y="4459288"/>
            <a:ext cx="923925" cy="147637"/>
          </a:xfrm>
          <a:prstGeom prst="roundRect">
            <a:avLst/>
          </a:prstGeom>
          <a:solidFill>
            <a:srgbClr val="E0EAC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</a:rPr>
              <a:t>8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табличного вида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568575" y="4662488"/>
            <a:ext cx="1108075" cy="153987"/>
          </a:xfrm>
          <a:prstGeom prst="roundRect">
            <a:avLst/>
          </a:prstGeom>
          <a:solidFill>
            <a:srgbClr val="DCE7B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</a:rPr>
              <a:t>5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 набором </a:t>
            </a:r>
            <a:r>
              <a:rPr lang="ru-RU" sz="600" dirty="0" err="1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инфографики</a:t>
            </a:r>
            <a:endParaRPr lang="ru-RU" sz="600" dirty="0">
              <a:solidFill>
                <a:schemeClr val="tx1"/>
              </a:solidFill>
            </a:endParaRP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8"/>
          <a:srcRect r="17827"/>
          <a:stretch/>
        </p:blipFill>
        <p:spPr bwMode="auto">
          <a:xfrm>
            <a:off x="3684588" y="4271963"/>
            <a:ext cx="1157287" cy="67468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2" name="Рисунок 198" descr="http://fmredmine.krista.ru/attachments/download/21116/R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4262438"/>
            <a:ext cx="930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3" name="Рисунок 1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049713"/>
            <a:ext cx="1058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4" name="Рисунок 142" descr="C:\Go\20160507\Артюхин\Gr\gr_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 b="5231"/>
          <a:stretch>
            <a:fillRect/>
          </a:stretch>
        </p:blipFill>
        <p:spPr bwMode="auto">
          <a:xfrm>
            <a:off x="7829550" y="3906838"/>
            <a:ext cx="10350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106863"/>
            <a:ext cx="9080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6" name="Рисунок 81" descr="1486651281_warn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349375"/>
            <a:ext cx="41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7" name="Рисунок 82" descr="1486651281_warn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77900"/>
            <a:ext cx="41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8" name="Рисунок 94" descr="1486651281_warn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31963"/>
            <a:ext cx="41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Стрелка влево 97"/>
          <p:cNvSpPr/>
          <p:nvPr/>
        </p:nvSpPr>
        <p:spPr>
          <a:xfrm flipV="1">
            <a:off x="5356225" y="2649538"/>
            <a:ext cx="485775" cy="215900"/>
          </a:xfrm>
          <a:prstGeom prst="leftArrow">
            <a:avLst/>
          </a:prstGeom>
          <a:solidFill>
            <a:srgbClr val="82BDD0"/>
          </a:solidFill>
          <a:ln w="9525" cap="flat">
            <a:noFill/>
            <a:round/>
            <a:headEnd/>
            <a:tailEnd/>
          </a:ln>
          <a:effectLst/>
        </p:spPr>
        <p:txBody>
          <a:bodyPr lIns="58320" tIns="29160" rIns="58320" bIns="29160" anchor="ctr"/>
          <a:lstStyle/>
          <a:p>
            <a:pPr marL="81000" indent="135000" algn="ctr"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1050" b="1" dirty="0">
              <a:solidFill>
                <a:schemeClr val="bg1"/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305175" y="1208088"/>
            <a:ext cx="1944688" cy="157162"/>
          </a:xfrm>
          <a:prstGeom prst="roundRect">
            <a:avLst/>
          </a:prstGeom>
          <a:solidFill>
            <a:srgbClr val="F5E8C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Простой вид информации – </a:t>
            </a: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  <a:ea typeface="Open Sans Condensed Light" pitchFamily="34" charset="0"/>
                <a:cs typeface="Open Sans Condensed Light" pitchFamily="34" charset="0"/>
              </a:rPr>
              <a:t>16 источников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305175" y="1408113"/>
            <a:ext cx="1944688" cy="157162"/>
          </a:xfrm>
          <a:prstGeom prst="roundRect">
            <a:avLst/>
          </a:prstGeom>
          <a:solidFill>
            <a:srgbClr val="F5E8C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Сложный вид информации – </a:t>
            </a: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  <a:ea typeface="Open Sans Condensed Light" pitchFamily="34" charset="0"/>
                <a:cs typeface="Open Sans Condensed Light" pitchFamily="34" charset="0"/>
              </a:rPr>
              <a:t>8 источников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305175" y="1612900"/>
            <a:ext cx="1944688" cy="158750"/>
          </a:xfrm>
          <a:prstGeom prst="roundRect">
            <a:avLst/>
          </a:prstGeom>
          <a:solidFill>
            <a:srgbClr val="F5E8C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Сложный справочник – </a:t>
            </a: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  <a:ea typeface="Open Sans Condensed Light" pitchFamily="34" charset="0"/>
                <a:cs typeface="Open Sans Condensed Light" pitchFamily="34" charset="0"/>
              </a:rPr>
              <a:t>7 источников</a:t>
            </a:r>
            <a:endParaRPr lang="ru-RU" sz="600" dirty="0">
              <a:solidFill>
                <a:schemeClr val="tx1"/>
              </a:solidFill>
            </a:endParaRPr>
          </a:p>
        </p:txBody>
      </p:sp>
      <p:pic>
        <p:nvPicPr>
          <p:cNvPr id="20553" name="Рисунок 118" descr="1486657422_databas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209675"/>
            <a:ext cx="4635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4" name="Рисунок 121" descr="1486657651_gea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350963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5" name="Рисунок 125" descr="1486657651_gea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3827">
            <a:off x="6188075" y="123507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6" name="Рисунок 126" descr="куб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100263"/>
            <a:ext cx="655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Скругленный прямоугольник 143"/>
          <p:cNvSpPr/>
          <p:nvPr/>
        </p:nvSpPr>
        <p:spPr>
          <a:xfrm>
            <a:off x="5900738" y="3368675"/>
            <a:ext cx="1106487" cy="157163"/>
          </a:xfrm>
          <a:prstGeom prst="roundRect">
            <a:avLst/>
          </a:prstGeom>
          <a:solidFill>
            <a:srgbClr val="F5E8C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  <a:ea typeface="Open Sans Condensed Light" pitchFamily="34" charset="0"/>
                <a:cs typeface="Open Sans Condensed Light" pitchFamily="34" charset="0"/>
              </a:rPr>
              <a:t>6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способов визуализации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7083425" y="3362325"/>
            <a:ext cx="1241425" cy="158750"/>
          </a:xfrm>
          <a:prstGeom prst="roundRect">
            <a:avLst/>
          </a:prstGeom>
          <a:solidFill>
            <a:srgbClr val="F5E8C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450"/>
              </a:spcBef>
              <a:defRPr/>
            </a:pPr>
            <a:r>
              <a:rPr lang="ru-RU" sz="600" b="1" dirty="0">
                <a:solidFill>
                  <a:schemeClr val="tx1"/>
                </a:solidFill>
                <a:latin typeface="Open Sans Condensed" pitchFamily="34" charset="0"/>
                <a:ea typeface="Open Sans Condensed Light" pitchFamily="34" charset="0"/>
                <a:cs typeface="Open Sans Condensed Light" pitchFamily="34" charset="0"/>
              </a:rPr>
              <a:t>135 </a:t>
            </a:r>
            <a:r>
              <a:rPr lang="ru-RU" sz="600" dirty="0">
                <a:solidFill>
                  <a:schemeClr val="tx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аналитических отчетов</a:t>
            </a:r>
            <a:endParaRPr lang="ru-RU" sz="600" dirty="0">
              <a:solidFill>
                <a:schemeClr val="tx1"/>
              </a:solidFill>
            </a:endParaRPr>
          </a:p>
        </p:txBody>
      </p:sp>
      <p:pic>
        <p:nvPicPr>
          <p:cNvPr id="20559" name="Picture 2" descr="D:\КАТЯ\Задачи\Госсовет\коробки\поручения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183063"/>
            <a:ext cx="63976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Стрелка влево 150"/>
          <p:cNvSpPr/>
          <p:nvPr/>
        </p:nvSpPr>
        <p:spPr>
          <a:xfrm flipV="1">
            <a:off x="5367338" y="3281363"/>
            <a:ext cx="485775" cy="214312"/>
          </a:xfrm>
          <a:prstGeom prst="leftArrow">
            <a:avLst/>
          </a:prstGeom>
          <a:solidFill>
            <a:srgbClr val="ECD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08000" bIns="27000"/>
          <a:lstStyle/>
          <a:p>
            <a:pPr marL="81000" indent="135000" algn="ctr"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900" dirty="0">
              <a:latin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52" name="Стрелка влево 151"/>
          <p:cNvSpPr/>
          <p:nvPr/>
        </p:nvSpPr>
        <p:spPr>
          <a:xfrm flipH="1" flipV="1">
            <a:off x="3106738" y="2820988"/>
            <a:ext cx="431800" cy="214312"/>
          </a:xfrm>
          <a:prstGeom prst="leftArrow">
            <a:avLst/>
          </a:prstGeom>
          <a:solidFill>
            <a:srgbClr val="82BDD0"/>
          </a:solidFill>
          <a:ln w="9525" cap="flat">
            <a:noFill/>
            <a:round/>
            <a:headEnd/>
            <a:tailEnd/>
          </a:ln>
          <a:effectLst/>
        </p:spPr>
        <p:txBody>
          <a:bodyPr lIns="58320" tIns="29160" rIns="58320" bIns="29160" anchor="ctr"/>
          <a:lstStyle/>
          <a:p>
            <a:pPr marL="81000" indent="135000" algn="ctr"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altLang="ru-RU" sz="1050" b="1" dirty="0">
              <a:solidFill>
                <a:schemeClr val="bg1"/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0562" name="Рисунок 86" descr="хз-чо_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511425"/>
            <a:ext cx="7540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3" name="Picture 3" descr="D:\Akimov\ПИАО\Документация по ПИАО\Презентации\Совещание у Гуральникова\Материалы\Логотип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839913"/>
            <a:ext cx="2209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4" name="Рисунок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560888"/>
            <a:ext cx="5334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03550" y="26988"/>
            <a:ext cx="6100763" cy="363537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Подсистема финансового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438" y="1535113"/>
            <a:ext cx="8713787" cy="2557462"/>
          </a:xfrm>
          <a:prstGeom prst="roundRect">
            <a:avLst>
              <a:gd name="adj" fmla="val 447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1508" name="Picture 2" descr="E:\Tanya\WORK WORK\Презентация\2013.10.30_Управление закупками (Минфин)\лого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881063"/>
            <a:ext cx="24161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84200" y="2270125"/>
            <a:ext cx="1408113" cy="376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бюджетного планирования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7538" y="3633788"/>
            <a:ext cx="1408112" cy="376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доходами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29313" y="1127125"/>
            <a:ext cx="2119312" cy="26193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7375" y="1800225"/>
            <a:ext cx="1408113" cy="376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расходами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7375" y="2716213"/>
            <a:ext cx="1408113" cy="376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долгом и финансовыми активами 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188" y="3195638"/>
            <a:ext cx="1406525" cy="376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денежными средствами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85038" y="3633788"/>
            <a:ext cx="1408112" cy="376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закупками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2176463" y="3746500"/>
            <a:ext cx="357187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Двойная стрелка влево/вправо 49"/>
          <p:cNvSpPr/>
          <p:nvPr/>
        </p:nvSpPr>
        <p:spPr>
          <a:xfrm>
            <a:off x="2165350" y="2360613"/>
            <a:ext cx="357188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2165350" y="2832100"/>
            <a:ext cx="357188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2165350" y="3289300"/>
            <a:ext cx="357188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>
            <a:off x="6810375" y="3719513"/>
            <a:ext cx="357188" cy="204787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6780213" y="1922463"/>
            <a:ext cx="357187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>
            <a:off x="6780213" y="2305050"/>
            <a:ext cx="357187" cy="204788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>
            <a:off x="6780213" y="2741613"/>
            <a:ext cx="357187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6810375" y="3186113"/>
            <a:ext cx="357188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8" name="Двойная стрелка влево/вправо 57"/>
          <p:cNvSpPr/>
          <p:nvPr/>
        </p:nvSpPr>
        <p:spPr>
          <a:xfrm>
            <a:off x="2165350" y="1922463"/>
            <a:ext cx="357188" cy="206375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1526" name="Picture 10" descr="http://sparkysite.ru/small/check/check01/scheck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01825"/>
            <a:ext cx="204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7285038" y="3063875"/>
            <a:ext cx="1408112" cy="5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информационно-аналитического обеспечения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85038" y="2636838"/>
            <a:ext cx="1408112" cy="376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учета и отчетности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85038" y="2181225"/>
            <a:ext cx="1408112" cy="376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кадровыми ресурсами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292975" y="1752600"/>
            <a:ext cx="1408113" cy="376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нефинансовыми активами</a:t>
            </a:r>
            <a:endParaRPr lang="ru-RU" sz="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31" name="Picture 10" descr="http://sparkysite.ru/small/check/check01/scheck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11400"/>
            <a:ext cx="204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10" descr="http://sparkysite.ru/small/check/check01/scheck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2703513"/>
            <a:ext cx="204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10" descr="http://sparkysite.ru/small/check/check01/scheck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3700463"/>
            <a:ext cx="20478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" name="Объект 5"/>
          <p:cNvGraphicFramePr>
            <a:graphicFrameLocks/>
          </p:cNvGraphicFramePr>
          <p:nvPr/>
        </p:nvGraphicFramePr>
        <p:xfrm>
          <a:off x="3004236" y="1162944"/>
          <a:ext cx="3321425" cy="296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" name="Стрелка вправо 58"/>
          <p:cNvSpPr/>
          <p:nvPr/>
        </p:nvSpPr>
        <p:spPr>
          <a:xfrm rot="5400000">
            <a:off x="6267451" y="1416050"/>
            <a:ext cx="260350" cy="23812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 sz="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36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22600"/>
            <a:ext cx="8397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665288"/>
            <a:ext cx="8016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48133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0A78E1-2E7E-4029-BB63-7648E2A09685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66788" y="908050"/>
            <a:ext cx="7812087" cy="3984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технологическая возможность централизованного начисления заработной платы ТОФК сотрудниками ФКУ «ЦОКР»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2017 года</a:t>
            </a:r>
          </a:p>
          <a:p>
            <a:pPr algn="just" eaLnBrk="1" hangingPunct="1">
              <a:defRPr/>
            </a:pPr>
            <a:endParaRPr lang="ru-RU" altLang="ru-RU" sz="1200" b="1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централизованная ИС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4-х подсистем</a:t>
            </a: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Завершена разработка  централизованных подсистем: Учет нефинансовых активов  «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УНФА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Учет и Отчетность «</a:t>
            </a:r>
            <a:r>
              <a:rPr lang="ru-RU" altLang="ru-RU" sz="1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УиО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Зарплата и Кадры «</a:t>
            </a:r>
            <a:r>
              <a:rPr lang="ru-RU" altLang="ru-RU" sz="1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ЗиК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Разработано: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210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процессов,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530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формуляров,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справочников,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отчетов.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подсистемы прошли апробацию и внедрение в пилотируемых ТОФК</a:t>
            </a:r>
          </a:p>
          <a:p>
            <a:pPr lvl="1" algn="just" eaLnBrk="1" hangingPunct="1">
              <a:defRPr/>
            </a:pPr>
            <a:endParaRPr lang="ru-RU" altLang="ru-RU" sz="1200" b="1" i="1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комплексное обучение пользователей в ТОФК и ФКУ ЦОКР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в централизованной ИС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аттестация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2,5 тыс.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ФК</a:t>
            </a:r>
          </a:p>
          <a:p>
            <a:pPr algn="just" eaLnBrk="1" hangingPunct="1">
              <a:defRPr/>
            </a:pPr>
            <a:endParaRPr lang="en-US" altLang="ru-RU" sz="1200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загрузка и выверка данных в наследуемой и централизованной ИС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лицам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 тыс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Инвентарным карточкам – 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600 тыс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Карточкам материальных ценностей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350 тыс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Бухгалтерским записям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19 млн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ru-RU" altLang="ru-RU" sz="1200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40563" y="481488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869D1C-B467-4483-8EF2-8FC39068DC33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8"/>
          <p:cNvSpPr>
            <a:spLocks noChangeArrowheads="1"/>
          </p:cNvSpPr>
          <p:nvPr/>
        </p:nvSpPr>
        <p:spPr bwMode="auto">
          <a:xfrm>
            <a:off x="2770188" y="58738"/>
            <a:ext cx="62769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результаты по развитию и внедрению Централизованной информационной системы 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spc="75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Аксиок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altLang="ru-RU" dirty="0">
                <a:solidFill>
                  <a:srgbClr val="0A2E8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6038" y="2257425"/>
            <a:ext cx="7570787" cy="2557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4575" y="914400"/>
            <a:ext cx="20638" cy="3987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724275"/>
            <a:ext cx="860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18592" y="764382"/>
          <a:ext cx="6635941" cy="423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94038" y="93663"/>
            <a:ext cx="5961062" cy="560387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Компоненты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(модули)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«Электронный бюджет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», созданные и частично внедренные на начало 2016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itchFamily="34" charset="0"/>
              </a:rPr>
              <a:t>год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48260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D76103-F1EB-4CA6-AF98-AB1231476B3D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224088"/>
            <a:ext cx="18335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385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00138"/>
            <a:ext cx="15049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6" descr="2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843338"/>
            <a:ext cx="3651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294063"/>
            <a:ext cx="3413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3" descr="3D_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462463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1" descr="2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132013"/>
            <a:ext cx="282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1" descr="2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63688"/>
            <a:ext cx="282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0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689225"/>
            <a:ext cx="358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6" descr="2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942975"/>
            <a:ext cx="3651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40563" y="4816475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5311A3-A14E-4DEE-87AE-CBBA54FB6D6C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38"/>
          <p:cNvSpPr>
            <a:spLocks noChangeArrowheads="1"/>
          </p:cNvSpPr>
          <p:nvPr/>
        </p:nvSpPr>
        <p:spPr bwMode="auto">
          <a:xfrm>
            <a:off x="2770188" y="58738"/>
            <a:ext cx="62769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по развитию и внедрению Централизованной информационной системы 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spc="75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Аксиок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altLang="ru-RU" sz="1600" b="1" spc="75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 2017 год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altLang="ru-RU" dirty="0">
                <a:solidFill>
                  <a:srgbClr val="0A2E8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66788" y="914400"/>
            <a:ext cx="7812087" cy="3844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перевод на централизованные подсистемы во всех ТОФК и филиалах ФКУ «ЦОКР». </a:t>
            </a:r>
          </a:p>
          <a:p>
            <a:pPr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срок окончания работ –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2017 года</a:t>
            </a:r>
          </a:p>
          <a:p>
            <a:pPr algn="just" eaLnBrk="1" hangingPunct="1">
              <a:defRPr/>
            </a:pPr>
            <a:endParaRPr lang="ru-RU" altLang="ru-RU" sz="1200" b="1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Проектирование, создание и внедрение централизованной подсистемы «Расчеты»: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2017 года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2017 года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ноября 2017 года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–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2018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бизнес-процессов централизованного начисления заработной платы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готовности Казначейства России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2018 года </a:t>
            </a:r>
            <a:r>
              <a:rPr lang="ru-RU" altLang="ru-RU" sz="1200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услуги по начислению заработной платы федеральным органом исполнительной власти</a:t>
            </a:r>
          </a:p>
          <a:p>
            <a:pPr algn="just" eaLnBrk="1" hangingPunct="1">
              <a:defRPr/>
            </a:pPr>
            <a:endParaRPr lang="ru-RU" altLang="ru-RU" sz="1200" b="1" dirty="0">
              <a:solidFill>
                <a:srgbClr val="0A2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A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функционала личного кабинета сотрудника Федерального казначейства</a:t>
            </a:r>
          </a:p>
          <a:p>
            <a:pPr algn="just" eaLnBrk="1" hangingPunct="1">
              <a:defRPr/>
            </a:pPr>
            <a:endParaRPr lang="ru-RU" altLang="ru-RU" sz="1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044575" y="914400"/>
            <a:ext cx="20638" cy="3987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35560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260350" y="1316038"/>
            <a:ext cx="1476375" cy="528637"/>
          </a:xfrm>
          <a:prstGeom prst="roundRect">
            <a:avLst>
              <a:gd name="adj" fmla="val 5404"/>
            </a:avLst>
          </a:prstGeom>
          <a:solidFill>
            <a:schemeClr val="bg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…</a:t>
            </a: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Овал 97"/>
          <p:cNvSpPr/>
          <p:nvPr/>
        </p:nvSpPr>
        <p:spPr>
          <a:xfrm rot="6543359">
            <a:off x="3199606" y="654845"/>
            <a:ext cx="1793875" cy="4481512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27863" y="480536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C7C945-DD92-4C9B-B836-8D6858595352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3211513" y="82550"/>
            <a:ext cx="57927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Федеральное казначейство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оператор информационных систем</a:t>
            </a:r>
          </a:p>
        </p:txBody>
      </p:sp>
      <p:sp>
        <p:nvSpPr>
          <p:cNvPr id="94" name="Овал 93"/>
          <p:cNvSpPr/>
          <p:nvPr/>
        </p:nvSpPr>
        <p:spPr>
          <a:xfrm>
            <a:off x="3581368" y="2036865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50000">
                <a:srgbClr val="0070C0">
                  <a:alpha val="95000"/>
                </a:srgbClr>
              </a:gs>
              <a:gs pos="100000">
                <a:srgbClr val="214ABD">
                  <a:alpha val="99000"/>
                </a:srgb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4143538" y="2599249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5" name="Овал 94"/>
          <p:cNvSpPr/>
          <p:nvPr/>
        </p:nvSpPr>
        <p:spPr>
          <a:xfrm>
            <a:off x="3442077" y="2767949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50000">
                <a:srgbClr val="0070C0">
                  <a:alpha val="95000"/>
                </a:srgbClr>
              </a:gs>
              <a:gs pos="100000">
                <a:srgbClr val="214ABD">
                  <a:alpha val="99000"/>
                </a:srgb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4026841" y="2158160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3289660" y="2359409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>
            <a:off x="3836520" y="2911751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50000">
                <a:srgbClr val="00B050">
                  <a:alpha val="90000"/>
                </a:srgbClr>
              </a:gs>
              <a:gs pos="100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3772552" y="2484364"/>
            <a:ext cx="737180" cy="739304"/>
          </a:xfrm>
          <a:prstGeom prst="ellipse">
            <a:avLst/>
          </a:prstGeom>
          <a:gradFill flip="none" rotWithShape="1">
            <a:gsLst>
              <a:gs pos="0">
                <a:srgbClr val="DC7B22"/>
              </a:gs>
              <a:gs pos="50000">
                <a:schemeClr val="accent4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254000" contourW="19050">
            <a:bevelT w="762000" h="381000"/>
            <a:bevelB w="635000" h="762000"/>
            <a:extrusionClr>
              <a:srgbClr val="0070C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3151188" y="598488"/>
            <a:ext cx="1792287" cy="4481512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 rot="3148903">
            <a:off x="3186113" y="619125"/>
            <a:ext cx="1792287" cy="4481513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4605" name="Группа 3"/>
          <p:cNvGrpSpPr>
            <a:grpSpLocks/>
          </p:cNvGrpSpPr>
          <p:nvPr/>
        </p:nvGrpSpPr>
        <p:grpSpPr bwMode="auto">
          <a:xfrm>
            <a:off x="5556250" y="1985963"/>
            <a:ext cx="484188" cy="474662"/>
            <a:chOff x="6391529" y="1459229"/>
            <a:chExt cx="645541" cy="632105"/>
          </a:xfrm>
        </p:grpSpPr>
        <p:sp>
          <p:nvSpPr>
            <p:cNvPr id="99" name="Овал 98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4606" name="Группа 100"/>
          <p:cNvGrpSpPr>
            <a:grpSpLocks/>
          </p:cNvGrpSpPr>
          <p:nvPr/>
        </p:nvGrpSpPr>
        <p:grpSpPr bwMode="auto">
          <a:xfrm>
            <a:off x="3282950" y="4438650"/>
            <a:ext cx="482600" cy="473075"/>
            <a:chOff x="6391529" y="1459229"/>
            <a:chExt cx="645541" cy="632105"/>
          </a:xfrm>
        </p:grpSpPr>
        <p:sp>
          <p:nvSpPr>
            <p:cNvPr id="102" name="Овал 101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4607" name="Группа 104"/>
          <p:cNvGrpSpPr>
            <a:grpSpLocks/>
          </p:cNvGrpSpPr>
          <p:nvPr/>
        </p:nvGrpSpPr>
        <p:grpSpPr bwMode="auto">
          <a:xfrm>
            <a:off x="2163763" y="3136900"/>
            <a:ext cx="484187" cy="474663"/>
            <a:chOff x="6391529" y="1459229"/>
            <a:chExt cx="645541" cy="632105"/>
          </a:xfrm>
        </p:grpSpPr>
        <p:sp>
          <p:nvSpPr>
            <p:cNvPr id="106" name="Овал 105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09" name="Скругленный прямоугольник 108"/>
          <p:cNvSpPr/>
          <p:nvPr/>
        </p:nvSpPr>
        <p:spPr>
          <a:xfrm>
            <a:off x="6634163" y="1423908"/>
            <a:ext cx="1595565" cy="494537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ЕИС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82126" y="4158775"/>
            <a:ext cx="1597851" cy="524561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ГИС ГМП 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46608" y="2786952"/>
            <a:ext cx="1477040" cy="528175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Электронный бюджет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656138" y="1671638"/>
            <a:ext cx="1978025" cy="59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79600" y="3408363"/>
            <a:ext cx="1649413" cy="1012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824038" y="2728913"/>
            <a:ext cx="1465262" cy="32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0" name="Rectangle 63"/>
          <p:cNvSpPr>
            <a:spLocks noChangeArrowheads="1"/>
          </p:cNvSpPr>
          <p:nvPr/>
        </p:nvSpPr>
        <p:spPr bwMode="auto">
          <a:xfrm>
            <a:off x="2014538" y="4519613"/>
            <a:ext cx="13096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КРЕДИТНЫЕ УЧРЕЖДЕНИЯ</a:t>
            </a:r>
          </a:p>
        </p:txBody>
      </p:sp>
      <p:sp>
        <p:nvSpPr>
          <p:cNvPr id="24621" name="Rectangle 63"/>
          <p:cNvSpPr>
            <a:spLocks noChangeArrowheads="1"/>
          </p:cNvSpPr>
          <p:nvPr/>
        </p:nvSpPr>
        <p:spPr bwMode="auto">
          <a:xfrm>
            <a:off x="0" y="3482975"/>
            <a:ext cx="24399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УЧАСТНИКИ И НЕУЧАСТНИКИ БЮДЖЕТНОГО ПРОЦЕССА</a:t>
            </a:r>
          </a:p>
        </p:txBody>
      </p:sp>
      <p:sp>
        <p:nvSpPr>
          <p:cNvPr id="24622" name="Rectangle 63"/>
          <p:cNvSpPr>
            <a:spLocks noChangeArrowheads="1"/>
          </p:cNvSpPr>
          <p:nvPr/>
        </p:nvSpPr>
        <p:spPr bwMode="auto">
          <a:xfrm>
            <a:off x="6099175" y="2078038"/>
            <a:ext cx="1308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ЗАКАЗЧИКИ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879975" y="3151188"/>
            <a:ext cx="1266825" cy="9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146058" y="3865929"/>
            <a:ext cx="1595565" cy="494537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ГАСУ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 rot="8425072">
            <a:off x="3186113" y="598488"/>
            <a:ext cx="1793875" cy="4481512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4628" name="Группа 104"/>
          <p:cNvGrpSpPr>
            <a:grpSpLocks/>
          </p:cNvGrpSpPr>
          <p:nvPr/>
        </p:nvGrpSpPr>
        <p:grpSpPr bwMode="auto">
          <a:xfrm>
            <a:off x="5259388" y="4222750"/>
            <a:ext cx="484187" cy="474663"/>
            <a:chOff x="6391529" y="1459229"/>
            <a:chExt cx="645541" cy="632105"/>
          </a:xfrm>
        </p:grpSpPr>
        <p:sp>
          <p:nvSpPr>
            <p:cNvPr id="38" name="Овал 37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4629" name="Rectangle 63"/>
          <p:cNvSpPr>
            <a:spLocks noChangeArrowheads="1"/>
          </p:cNvSpPr>
          <p:nvPr/>
        </p:nvSpPr>
        <p:spPr bwMode="auto">
          <a:xfrm>
            <a:off x="5700713" y="4579938"/>
            <a:ext cx="28892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ГОСУДАРСТВЕННЫЕ И МУНИЦИПАЛЬНЫЕ ОРГАНЫ ВЛАСТИ</a:t>
            </a:r>
          </a:p>
        </p:txBody>
      </p:sp>
      <p:grpSp>
        <p:nvGrpSpPr>
          <p:cNvPr id="24630" name="Группа 104"/>
          <p:cNvGrpSpPr>
            <a:grpSpLocks/>
          </p:cNvGrpSpPr>
          <p:nvPr/>
        </p:nvGrpSpPr>
        <p:grpSpPr bwMode="auto">
          <a:xfrm>
            <a:off x="5949950" y="3224213"/>
            <a:ext cx="484188" cy="474662"/>
            <a:chOff x="6391529" y="1459229"/>
            <a:chExt cx="645541" cy="632105"/>
          </a:xfrm>
        </p:grpSpPr>
        <p:sp>
          <p:nvSpPr>
            <p:cNvPr id="42" name="Овал 41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4631" name="Rectangle 63"/>
          <p:cNvSpPr>
            <a:spLocks noChangeArrowheads="1"/>
          </p:cNvSpPr>
          <p:nvPr/>
        </p:nvSpPr>
        <p:spPr bwMode="auto">
          <a:xfrm>
            <a:off x="6610350" y="3422650"/>
            <a:ext cx="6334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ТОФК</a:t>
            </a:r>
          </a:p>
        </p:txBody>
      </p:sp>
      <p:grpSp>
        <p:nvGrpSpPr>
          <p:cNvPr id="24632" name="Группа 104"/>
          <p:cNvGrpSpPr>
            <a:grpSpLocks/>
          </p:cNvGrpSpPr>
          <p:nvPr/>
        </p:nvGrpSpPr>
        <p:grpSpPr bwMode="auto">
          <a:xfrm>
            <a:off x="5210175" y="1068388"/>
            <a:ext cx="484188" cy="474662"/>
            <a:chOff x="6391529" y="1459229"/>
            <a:chExt cx="645541" cy="632105"/>
          </a:xfrm>
        </p:grpSpPr>
        <p:sp>
          <p:nvSpPr>
            <p:cNvPr id="46" name="Овал 45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6516688" y="2617788"/>
            <a:ext cx="1476375" cy="527050"/>
          </a:xfrm>
          <a:prstGeom prst="roundRect">
            <a:avLst>
              <a:gd name="adj" fmla="val 5404"/>
            </a:avLst>
          </a:prstGeom>
          <a:solidFill>
            <a:srgbClr val="666699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АС ФК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634" name="Rectangle 63"/>
          <p:cNvSpPr>
            <a:spLocks noChangeArrowheads="1"/>
          </p:cNvSpPr>
          <p:nvPr/>
        </p:nvSpPr>
        <p:spPr bwMode="auto">
          <a:xfrm>
            <a:off x="5678488" y="784225"/>
            <a:ext cx="22653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КОНТРОЛЬНЫЕ И НАДЗОРНЫЕ ОРГАНЫ</a:t>
            </a:r>
          </a:p>
        </p:txBody>
      </p:sp>
      <p:cxnSp>
        <p:nvCxnSpPr>
          <p:cNvPr id="50" name="Прямая соединительная линия 49"/>
          <p:cNvCxnSpPr>
            <a:endCxn id="48" idx="1"/>
          </p:cNvCxnSpPr>
          <p:nvPr/>
        </p:nvCxnSpPr>
        <p:spPr>
          <a:xfrm>
            <a:off x="4840288" y="2822575"/>
            <a:ext cx="1676400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368300" y="1397000"/>
            <a:ext cx="1476375" cy="528638"/>
          </a:xfrm>
          <a:prstGeom prst="roundRect">
            <a:avLst>
              <a:gd name="adj" fmla="val 5404"/>
            </a:avLst>
          </a:prstGeom>
          <a:solidFill>
            <a:schemeClr val="bg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…</a:t>
            </a: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4637" name="Группа 104"/>
          <p:cNvGrpSpPr>
            <a:grpSpLocks/>
          </p:cNvGrpSpPr>
          <p:nvPr/>
        </p:nvGrpSpPr>
        <p:grpSpPr bwMode="auto">
          <a:xfrm>
            <a:off x="1736725" y="2087563"/>
            <a:ext cx="484188" cy="474662"/>
            <a:chOff x="6391529" y="1459229"/>
            <a:chExt cx="645541" cy="632105"/>
          </a:xfrm>
        </p:grpSpPr>
        <p:sp>
          <p:nvSpPr>
            <p:cNvPr id="64" name="Овал 63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4638" name="Группа 104"/>
          <p:cNvGrpSpPr>
            <a:grpSpLocks/>
          </p:cNvGrpSpPr>
          <p:nvPr/>
        </p:nvGrpSpPr>
        <p:grpSpPr bwMode="auto">
          <a:xfrm>
            <a:off x="2414588" y="920750"/>
            <a:ext cx="484187" cy="474663"/>
            <a:chOff x="6391529" y="1459229"/>
            <a:chExt cx="645541" cy="632105"/>
          </a:xfrm>
        </p:grpSpPr>
        <p:sp>
          <p:nvSpPr>
            <p:cNvPr id="67" name="Овал 66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4639" name="Группа 100"/>
          <p:cNvGrpSpPr>
            <a:grpSpLocks/>
          </p:cNvGrpSpPr>
          <p:nvPr/>
        </p:nvGrpSpPr>
        <p:grpSpPr bwMode="auto">
          <a:xfrm>
            <a:off x="4310063" y="738188"/>
            <a:ext cx="482600" cy="473075"/>
            <a:chOff x="6391529" y="1459229"/>
            <a:chExt cx="645541" cy="632105"/>
          </a:xfrm>
        </p:grpSpPr>
        <p:sp>
          <p:nvSpPr>
            <p:cNvPr id="70" name="Овал 69"/>
            <p:cNvSpPr/>
            <p:nvPr/>
          </p:nvSpPr>
          <p:spPr>
            <a:xfrm>
              <a:off x="6423914" y="1466850"/>
              <a:ext cx="567436" cy="5755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50000">
                  <a:srgbClr val="0070C0">
                    <a:alpha val="95000"/>
                  </a:srgbClr>
                </a:gs>
                <a:gs pos="100000">
                  <a:srgbClr val="214ABD">
                    <a:alpha val="99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 extrusionH="254000" contourW="19050">
              <a:bevelT w="762000" h="381000"/>
              <a:bevelB w="635000" h="76200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391529" y="1459229"/>
              <a:ext cx="645541" cy="63210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  <a:bevelB w="0" h="0"/>
              <a:extrusionClr>
                <a:srgbClr val="0070C0"/>
              </a:extrusionClr>
              <a:contourClr>
                <a:srgbClr val="0070C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24640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381375"/>
            <a:ext cx="11414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1" name="Rectangle 63"/>
          <p:cNvSpPr>
            <a:spLocks noChangeArrowheads="1"/>
          </p:cNvSpPr>
          <p:nvPr/>
        </p:nvSpPr>
        <p:spPr bwMode="auto">
          <a:xfrm>
            <a:off x="1235075" y="2166938"/>
            <a:ext cx="5095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1013" y="1506538"/>
            <a:ext cx="1476375" cy="528637"/>
          </a:xfrm>
          <a:prstGeom prst="roundRect">
            <a:avLst>
              <a:gd name="adj" fmla="val 5404"/>
            </a:avLst>
          </a:prstGeom>
          <a:solidFill>
            <a:schemeClr val="bg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Другие ИС</a:t>
            </a: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1957388" y="1770063"/>
            <a:ext cx="1731962" cy="37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 txBox="1">
            <a:spLocks/>
          </p:cNvSpPr>
          <p:nvPr/>
        </p:nvSpPr>
        <p:spPr bwMode="auto">
          <a:xfrm>
            <a:off x="3079750" y="30163"/>
            <a:ext cx="6029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</a:rPr>
              <a:t>Результаты развития ГИС ГМП в 2016 году</a:t>
            </a:r>
          </a:p>
        </p:txBody>
      </p:sp>
      <p:sp>
        <p:nvSpPr>
          <p:cNvPr id="256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51675" y="481488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25F782-7064-4792-8877-41FDD3A4236A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85750" y="2743200"/>
            <a:ext cx="4270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100" b="1"/>
              <a:t>2016 год</a:t>
            </a:r>
          </a:p>
          <a:p>
            <a:pPr algn="just" eaLnBrk="1" hangingPunct="1"/>
            <a:r>
              <a:rPr lang="ru-RU" altLang="ru-RU" sz="1100"/>
              <a:t>Сократился срок передачи банками платежей </a:t>
            </a:r>
            <a:endParaRPr lang="en-US" altLang="ru-RU" sz="1100"/>
          </a:p>
        </p:txBody>
      </p:sp>
      <p:sp>
        <p:nvSpPr>
          <p:cNvPr id="7" name="TextBox 6"/>
          <p:cNvSpPr txBox="1"/>
          <p:nvPr/>
        </p:nvSpPr>
        <p:spPr>
          <a:xfrm>
            <a:off x="284163" y="3289300"/>
            <a:ext cx="4338637" cy="93980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Динамика изменений </a:t>
            </a:r>
            <a:r>
              <a:rPr lang="ru-RU" sz="1100" b="1" dirty="0"/>
              <a:t>на примере  Сбербанка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Декабрь  2015 года </a:t>
            </a:r>
            <a:r>
              <a:rPr lang="ru-RU" sz="1100" dirty="0"/>
              <a:t>– всего передано  45 280 753 платежей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/>
              <a:t>из них </a:t>
            </a:r>
            <a:r>
              <a:rPr lang="ru-RU" sz="1100" b="1" i="1" dirty="0"/>
              <a:t>в течение 2-х дней </a:t>
            </a:r>
            <a:r>
              <a:rPr lang="ru-RU" sz="1100" i="1" dirty="0"/>
              <a:t>– 17 895 483 (</a:t>
            </a:r>
            <a:r>
              <a:rPr lang="ru-RU" sz="1100" b="1" i="1" dirty="0"/>
              <a:t>40</a:t>
            </a:r>
            <a:r>
              <a:rPr lang="en-US" sz="1100" b="1" i="1" dirty="0"/>
              <a:t>%</a:t>
            </a:r>
            <a:r>
              <a:rPr lang="en-US" sz="1100" i="1" dirty="0"/>
              <a:t> </a:t>
            </a:r>
            <a:r>
              <a:rPr lang="ru-RU" sz="1100" i="1" dirty="0"/>
              <a:t>от общего кол-ва)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Декабрь  2016 года </a:t>
            </a:r>
            <a:r>
              <a:rPr lang="ru-RU" sz="1100" dirty="0"/>
              <a:t>– всего передано  78 272 606  платежей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из них </a:t>
            </a:r>
            <a:r>
              <a:rPr lang="ru-RU" sz="1100" b="1" dirty="0"/>
              <a:t>в течение 2-х дней </a:t>
            </a:r>
            <a:r>
              <a:rPr lang="ru-RU" sz="1100" dirty="0"/>
              <a:t>– 77 099 089 (</a:t>
            </a:r>
            <a:r>
              <a:rPr lang="ru-RU" sz="1100" b="1" dirty="0"/>
              <a:t>99</a:t>
            </a:r>
            <a:r>
              <a:rPr lang="en-US" sz="1100" b="1" dirty="0"/>
              <a:t>%</a:t>
            </a:r>
            <a:r>
              <a:rPr lang="en-US" sz="1100" dirty="0"/>
              <a:t> </a:t>
            </a:r>
            <a:r>
              <a:rPr lang="ru-RU" sz="1100" dirty="0"/>
              <a:t>от общего кол-ва)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745038" y="2805113"/>
            <a:ext cx="4270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100"/>
              <a:t>Уменьшилось количество платежей без УИН и без идентификатора плательщика</a:t>
            </a:r>
            <a:endParaRPr lang="en-US" altLang="ru-RU" sz="1100"/>
          </a:p>
        </p:txBody>
      </p:sp>
      <p:sp>
        <p:nvSpPr>
          <p:cNvPr id="9" name="TextBox 8"/>
          <p:cNvSpPr txBox="1"/>
          <p:nvPr/>
        </p:nvSpPr>
        <p:spPr>
          <a:xfrm>
            <a:off x="4678363" y="3290888"/>
            <a:ext cx="4340225" cy="93821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r>
              <a:rPr lang="ru-RU" sz="1100" dirty="0"/>
              <a:t>Динамика изменений </a:t>
            </a:r>
            <a:r>
              <a:rPr lang="ru-RU" sz="1100" b="1" dirty="0"/>
              <a:t>на примере  Сбербанка и ВТБ 24</a:t>
            </a:r>
          </a:p>
          <a:p>
            <a:pPr>
              <a:defRPr/>
            </a:pPr>
            <a:r>
              <a:rPr lang="ru-RU" sz="1100" dirty="0"/>
              <a:t>07.04.2016, время с 12-00 по 12-05</a:t>
            </a:r>
          </a:p>
          <a:p>
            <a:pPr>
              <a:defRPr/>
            </a:pPr>
            <a:r>
              <a:rPr lang="ru-RU" sz="1100" dirty="0"/>
              <a:t>Кол-во платежей без УИН : Сбербанк -1 451 шт., ВТБ 24 – 22 шт.</a:t>
            </a:r>
          </a:p>
          <a:p>
            <a:pPr>
              <a:defRPr/>
            </a:pPr>
            <a:r>
              <a:rPr lang="ru-RU" sz="1100" dirty="0"/>
              <a:t>07.10.2016, время с 12-00 по 12-05</a:t>
            </a:r>
          </a:p>
          <a:p>
            <a:pPr>
              <a:defRPr/>
            </a:pPr>
            <a:r>
              <a:rPr lang="ru-RU" sz="1100" dirty="0"/>
              <a:t>Кол-во платежей без УИН : Сбербанк -0 шт., ВТБ 24 – 0 шт.</a:t>
            </a:r>
          </a:p>
        </p:txBody>
      </p:sp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285750" y="4354513"/>
            <a:ext cx="5808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100"/>
              <a:t>Увеличилось количество платежей, сопоставленных с начислениями</a:t>
            </a:r>
            <a:endParaRPr lang="en-US" altLang="ru-RU" sz="1100"/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285750" y="4598988"/>
            <a:ext cx="6886575" cy="431800"/>
          </a:xfrm>
          <a:prstGeom prst="rect">
            <a:avLst/>
          </a:prstGeom>
          <a:noFill/>
          <a:ln w="9525">
            <a:solidFill>
              <a:srgbClr val="109A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100" b="1"/>
              <a:t>За 2016 год в адрес ГИБДД ГУ МВД России по городу Москве </a:t>
            </a:r>
            <a:r>
              <a:rPr lang="ru-RU" altLang="ru-RU" sz="1100"/>
              <a:t>передано 19 260 942 платежей</a:t>
            </a:r>
            <a:endParaRPr lang="ru-RU" altLang="ru-RU" sz="1100" b="1"/>
          </a:p>
          <a:p>
            <a:pPr algn="just" eaLnBrk="1" hangingPunct="1"/>
            <a:r>
              <a:rPr lang="ru-RU" altLang="ru-RU" sz="1100"/>
              <a:t>из них сопоставлено с начислениями – 18 867 641 (97,9 %) </a:t>
            </a:r>
          </a:p>
        </p:txBody>
      </p:sp>
      <p:grpSp>
        <p:nvGrpSpPr>
          <p:cNvPr id="25610" name="Группа 11"/>
          <p:cNvGrpSpPr>
            <a:grpSpLocks/>
          </p:cNvGrpSpPr>
          <p:nvPr/>
        </p:nvGrpSpPr>
        <p:grpSpPr bwMode="auto">
          <a:xfrm>
            <a:off x="525463" y="1249363"/>
            <a:ext cx="3359150" cy="331787"/>
            <a:chOff x="0" y="0"/>
            <a:chExt cx="9720000" cy="4419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9720000" cy="4419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966" y="21144"/>
              <a:ext cx="9674064" cy="399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Цели:</a:t>
              </a:r>
            </a:p>
          </p:txBody>
        </p:sp>
      </p:grpSp>
      <p:sp>
        <p:nvSpPr>
          <p:cNvPr id="25611" name="Прямоугольник 1"/>
          <p:cNvSpPr>
            <a:spLocks noChangeArrowheads="1"/>
          </p:cNvSpPr>
          <p:nvPr/>
        </p:nvSpPr>
        <p:spPr bwMode="auto">
          <a:xfrm>
            <a:off x="4810125" y="1592263"/>
            <a:ext cx="38274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100"/>
              <a:t>реализация механизмов работы с извещениями о зачислении</a:t>
            </a:r>
          </a:p>
          <a:p>
            <a:pPr eaLnBrk="1" hangingPunct="1"/>
            <a:r>
              <a:rPr lang="ru-RU" altLang="ru-RU" sz="1100"/>
              <a:t>развитие форматов взаимодействия с участниками</a:t>
            </a:r>
          </a:p>
          <a:p>
            <a:pPr eaLnBrk="1" hangingPunct="1"/>
            <a:r>
              <a:rPr lang="ru-RU" altLang="ru-RU" sz="1100"/>
              <a:t>доработки экранных форм Портала </a:t>
            </a:r>
          </a:p>
          <a:p>
            <a:pPr eaLnBrk="1" hangingPunct="1"/>
            <a:r>
              <a:rPr lang="ru-RU" altLang="ru-RU" sz="1100"/>
              <a:t>реализация платежного приложения ГИС ГМП</a:t>
            </a:r>
          </a:p>
          <a:p>
            <a:pPr eaLnBrk="1" hangingPunct="1"/>
            <a:r>
              <a:rPr lang="ru-RU" altLang="ru-RU" sz="1100"/>
              <a:t>реализация инструментов мониторинга</a:t>
            </a:r>
          </a:p>
          <a:p>
            <a:pPr eaLnBrk="1" hangingPunct="1"/>
            <a:r>
              <a:rPr lang="ru-RU" altLang="ru-RU" sz="1100"/>
              <a:t>развитие блока оперативной отчетности</a:t>
            </a:r>
          </a:p>
        </p:txBody>
      </p:sp>
      <p:sp>
        <p:nvSpPr>
          <p:cNvPr id="25612" name="Прямоугольник 2"/>
          <p:cNvSpPr>
            <a:spLocks noChangeArrowheads="1"/>
          </p:cNvSpPr>
          <p:nvPr/>
        </p:nvSpPr>
        <p:spPr bwMode="auto">
          <a:xfrm>
            <a:off x="525463" y="1624013"/>
            <a:ext cx="3854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100"/>
              <a:t>Обеспечение полноты и качества данных</a:t>
            </a:r>
          </a:p>
          <a:p>
            <a:pPr eaLnBrk="1" hangingPunct="1"/>
            <a:r>
              <a:rPr lang="ru-RU" altLang="ru-RU" sz="1100"/>
              <a:t>Расширение сервисов и механизмов ГИС ГМП</a:t>
            </a:r>
          </a:p>
          <a:p>
            <a:pPr eaLnBrk="1" hangingPunct="1"/>
            <a:r>
              <a:rPr lang="ru-RU" altLang="ru-RU" sz="1100"/>
              <a:t>Обеспечение стабильности работы ППО ГИС ГМП</a:t>
            </a:r>
          </a:p>
          <a:p>
            <a:pPr eaLnBrk="1" hangingPunct="1"/>
            <a:r>
              <a:rPr lang="ru-RU" altLang="ru-RU" sz="1100"/>
              <a:t>Развитие инструментов анализа данных</a:t>
            </a:r>
          </a:p>
        </p:txBody>
      </p:sp>
      <p:grpSp>
        <p:nvGrpSpPr>
          <p:cNvPr id="25613" name="Группа 11"/>
          <p:cNvGrpSpPr>
            <a:grpSpLocks/>
          </p:cNvGrpSpPr>
          <p:nvPr/>
        </p:nvGrpSpPr>
        <p:grpSpPr bwMode="auto">
          <a:xfrm>
            <a:off x="4810125" y="1265238"/>
            <a:ext cx="3359150" cy="331787"/>
            <a:chOff x="0" y="0"/>
            <a:chExt cx="9720000" cy="44190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9720000" cy="4419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2969" y="21144"/>
              <a:ext cx="9674064" cy="399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Задачи:</a:t>
              </a:r>
            </a:p>
          </p:txBody>
        </p:sp>
      </p:grpSp>
      <p:pic>
        <p:nvPicPr>
          <p:cNvPr id="256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220913"/>
            <a:ext cx="12684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" descr="Картинки по запросу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93700"/>
            <a:ext cx="16986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758950"/>
            <a:ext cx="330041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0" descr="Картинки по запросу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130550"/>
            <a:ext cx="39893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71788" y="46038"/>
            <a:ext cx="6224587" cy="647700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Результаты развития ГИС ГМП в 2016 году.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Создание дополнительных сервисов</a:t>
            </a:r>
            <a:endParaRPr lang="ru-RU" altLang="ru-RU" sz="15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  <p:sp>
        <p:nvSpPr>
          <p:cNvPr id="2662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70913" y="4811713"/>
            <a:ext cx="520700" cy="25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fld id="{72F89A7B-33F2-4FC5-ACA8-94E087EF7BA3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t>23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4625975" y="917575"/>
            <a:ext cx="421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>
                <a:latin typeface="Trebuchet MS" pitchFamily="34" charset="0"/>
              </a:rPr>
              <a:t>Запущен сервис автоматического погашения штрафов в области дорожного движения, оплаченных </a:t>
            </a:r>
            <a:br>
              <a:rPr lang="ru-RU" altLang="ru-RU" sz="1200">
                <a:latin typeface="Trebuchet MS" pitchFamily="34" charset="0"/>
              </a:rPr>
            </a:br>
            <a:r>
              <a:rPr lang="ru-RU" altLang="ru-RU" sz="1200">
                <a:latin typeface="Trebuchet MS" pitchFamily="34" charset="0"/>
              </a:rPr>
              <a:t>в 20-дневный срок с 50-процентной скидкой (Федеральный закон от 22.12.2014 № 437-ФЗ «О внесении изменений в Кодекс Российской Федерации об административных правонарушениях в части совершенствования взыскания штрафов за административные правонарушения в области дорожного движения»)</a:t>
            </a:r>
          </a:p>
          <a:p>
            <a:pPr algn="just" eaLnBrk="1" hangingPunct="1"/>
            <a:endParaRPr lang="ru-RU" altLang="ru-RU" sz="1200">
              <a:latin typeface="Trebuchet MS" pitchFamily="34" charset="0"/>
            </a:endParaRPr>
          </a:p>
          <a:p>
            <a:pPr algn="just" eaLnBrk="1" hangingPunct="1"/>
            <a:r>
              <a:rPr lang="ru-RU" altLang="ru-RU" sz="1200">
                <a:latin typeface="Trebuchet MS" pitchFamily="34" charset="0"/>
                <a:cs typeface="Times New Roman" pitchFamily="18" charset="0"/>
              </a:rPr>
              <a:t>Создан сервис возможности уплаты государственной пошлины с коэффициентом 0,7 (Федеральный закон </a:t>
            </a:r>
            <a:br>
              <a:rPr lang="ru-RU" altLang="ru-RU" sz="1200">
                <a:latin typeface="Trebuchet MS" pitchFamily="34" charset="0"/>
                <a:cs typeface="Times New Roman" pitchFamily="18" charset="0"/>
              </a:rPr>
            </a:br>
            <a:r>
              <a:rPr lang="ru-RU" altLang="ru-RU" sz="1200">
                <a:latin typeface="Trebuchet MS" pitchFamily="34" charset="0"/>
                <a:cs typeface="Times New Roman" pitchFamily="18" charset="0"/>
              </a:rPr>
              <a:t>от 30.11.2016 № 402-ФЗ «О внесении изменения в статью 333.35 части второй Налогового кодекса Российской Федерации»)</a:t>
            </a:r>
          </a:p>
          <a:p>
            <a:pPr algn="just" eaLnBrk="1" hangingPunct="1"/>
            <a:endParaRPr lang="ru-RU" altLang="ru-RU" sz="1200">
              <a:latin typeface="Trebuchet MS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200">
                <a:latin typeface="Trebuchet MS" pitchFamily="34" charset="0"/>
                <a:cs typeface="Times New Roman" pitchFamily="18" charset="0"/>
              </a:rPr>
              <a:t>Реализовано автоматическое погашение начислений стоимости перемещения и стоимости хранения транспортного средства с 25% скидкой (Постановление Правительства Москвы от 20.07.2016 № 449-ПП «О внесении изменений в правовые акты города Москвы»).</a:t>
            </a: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300038" y="1303338"/>
            <a:ext cx="3775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>
                <a:latin typeface="Trebuchet MS" pitchFamily="34" charset="0"/>
              </a:rPr>
              <a:t>Установление дополнительных форматно-логических контролей – повышение качества информации (Форматы взаимодействия ГИС ГМП версии 1.16.2, 1.16.3)</a:t>
            </a:r>
          </a:p>
          <a:p>
            <a:pPr algn="just" eaLnBrk="1" hangingPunct="1"/>
            <a:endParaRPr lang="ru-RU" altLang="ru-RU" sz="1200">
              <a:latin typeface="Trebuchet MS" pitchFamily="34" charset="0"/>
            </a:endParaRPr>
          </a:p>
          <a:p>
            <a:pPr algn="just" eaLnBrk="1" hangingPunct="1"/>
            <a:r>
              <a:rPr lang="ru-RU" altLang="ru-RU" sz="1200">
                <a:latin typeface="Trebuchet MS" pitchFamily="34" charset="0"/>
              </a:rPr>
              <a:t>Обеспечен прием в ГИС ГМП платежей в счет погашения задолженности по исполнительному производству (Федеральный закон от 03.07.2016 № 274-ФЗ «О внесении изменений в Федеральный закон «Об исполнительном производстве»)</a:t>
            </a:r>
          </a:p>
        </p:txBody>
      </p:sp>
      <p:pic>
        <p:nvPicPr>
          <p:cNvPr id="26632" name="Picture 2" descr="E:\111111111\123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33500"/>
            <a:ext cx="157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E:\111111111\123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59013"/>
            <a:ext cx="157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E:\111111111\123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931863"/>
            <a:ext cx="15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E:\111111111\1232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784475"/>
            <a:ext cx="155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E:\111111111\1232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921125"/>
            <a:ext cx="155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424238" y="73025"/>
            <a:ext cx="5659437" cy="428625"/>
          </a:xfrm>
          <a:extLst/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развития ГАС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«Управление»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2016 году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563" y="1403350"/>
            <a:ext cx="3198812" cy="1066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654425" y="1316038"/>
            <a:ext cx="2046288" cy="247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1,27 млн.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визитов в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4425" y="1657350"/>
            <a:ext cx="2046288" cy="2460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327 216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визитов в квартал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4425" y="2000250"/>
            <a:ext cx="2046288" cy="2460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160 311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визитов в месяц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4425" y="2341563"/>
            <a:ext cx="2046288" cy="246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7 077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визита в день</a:t>
            </a:r>
          </a:p>
        </p:txBody>
      </p:sp>
      <p:sp>
        <p:nvSpPr>
          <p:cNvPr id="27656" name="Прямоугольник 1"/>
          <p:cNvSpPr>
            <a:spLocks noChangeArrowheads="1"/>
          </p:cNvSpPr>
          <p:nvPr/>
        </p:nvSpPr>
        <p:spPr bwMode="auto">
          <a:xfrm>
            <a:off x="5770563" y="2568575"/>
            <a:ext cx="3187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Динамика посещения портала ГАС «Управление»</a:t>
            </a:r>
          </a:p>
        </p:txBody>
      </p:sp>
      <p:sp>
        <p:nvSpPr>
          <p:cNvPr id="27657" name="Прямоугольник 12"/>
          <p:cNvSpPr>
            <a:spLocks noChangeArrowheads="1"/>
          </p:cNvSpPr>
          <p:nvPr/>
        </p:nvSpPr>
        <p:spPr bwMode="auto">
          <a:xfrm>
            <a:off x="255588" y="2520950"/>
            <a:ext cx="2528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39 473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зарегистрированных пользователей</a:t>
            </a:r>
          </a:p>
        </p:txBody>
      </p:sp>
      <p:sp>
        <p:nvSpPr>
          <p:cNvPr id="27658" name="Прямоугольник 13"/>
          <p:cNvSpPr>
            <a:spLocks noChangeArrowheads="1"/>
          </p:cNvSpPr>
          <p:nvPr/>
        </p:nvSpPr>
        <p:spPr bwMode="auto">
          <a:xfrm>
            <a:off x="255588" y="2822575"/>
            <a:ext cx="3859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Более 530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– новых пользователей каждую неделю</a:t>
            </a:r>
          </a:p>
        </p:txBody>
      </p:sp>
      <p:sp>
        <p:nvSpPr>
          <p:cNvPr id="27659" name="Прямоугольник 14"/>
          <p:cNvSpPr>
            <a:spLocks noChangeArrowheads="1"/>
          </p:cNvSpPr>
          <p:nvPr/>
        </p:nvSpPr>
        <p:spPr bwMode="auto">
          <a:xfrm>
            <a:off x="255588" y="1233488"/>
            <a:ext cx="2052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 b="1" u="sng">
                <a:latin typeface="Times New Roman" pitchFamily="18" charset="0"/>
                <a:cs typeface="Times New Roman" pitchFamily="18" charset="0"/>
              </a:rPr>
              <a:t>ГАС «Управление» сегодня это:</a:t>
            </a:r>
          </a:p>
        </p:txBody>
      </p:sp>
      <p:sp>
        <p:nvSpPr>
          <p:cNvPr id="27660" name="Прямоугольник 15"/>
          <p:cNvSpPr>
            <a:spLocks noChangeArrowheads="1"/>
          </p:cNvSpPr>
          <p:nvPr/>
        </p:nvSpPr>
        <p:spPr bwMode="auto">
          <a:xfrm>
            <a:off x="255588" y="1606550"/>
            <a:ext cx="15192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 b="1">
                <a:solidFill>
                  <a:srgbClr val="FF9933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более 9 000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показателей</a:t>
            </a:r>
            <a:endParaRPr lang="ru-RU" altLang="ru-RU" sz="1000">
              <a:solidFill>
                <a:srgbClr val="FF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7661" name="Прямоугольник 17"/>
          <p:cNvSpPr>
            <a:spLocks noChangeArrowheads="1"/>
          </p:cNvSpPr>
          <p:nvPr/>
        </p:nvSpPr>
        <p:spPr bwMode="auto">
          <a:xfrm>
            <a:off x="255588" y="1919288"/>
            <a:ext cx="156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000" b="1">
                <a:solidFill>
                  <a:srgbClr val="FF66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более 50 367</a:t>
            </a:r>
            <a:r>
              <a:rPr lang="en-GB" altLang="ru-RU" sz="1000" b="1">
                <a:solidFill>
                  <a:srgbClr val="FF66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документов</a:t>
            </a:r>
            <a:endParaRPr lang="ru-RU" altLang="ru-RU" sz="1000">
              <a:solidFill>
                <a:srgbClr val="FF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7662" name="Прямоугольник 18"/>
          <p:cNvSpPr>
            <a:spLocks noChangeArrowheads="1"/>
          </p:cNvSpPr>
          <p:nvPr/>
        </p:nvSpPr>
        <p:spPr bwMode="auto">
          <a:xfrm>
            <a:off x="255588" y="2216150"/>
            <a:ext cx="2195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solidFill>
                  <a:srgbClr val="FF505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более 4,14 ТБ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данных</a:t>
            </a:r>
          </a:p>
        </p:txBody>
      </p:sp>
      <p:grpSp>
        <p:nvGrpSpPr>
          <p:cNvPr id="27663" name="Группа 76"/>
          <p:cNvGrpSpPr>
            <a:grpSpLocks/>
          </p:cNvGrpSpPr>
          <p:nvPr/>
        </p:nvGrpSpPr>
        <p:grpSpPr bwMode="auto">
          <a:xfrm>
            <a:off x="255588" y="3135313"/>
            <a:ext cx="4192587" cy="1684337"/>
            <a:chOff x="339928" y="4384348"/>
            <a:chExt cx="4723832" cy="2244211"/>
          </a:xfrm>
        </p:grpSpPr>
        <p:sp>
          <p:nvSpPr>
            <p:cNvPr id="27669" name="TextBox 20"/>
            <p:cNvSpPr txBox="1">
              <a:spLocks noChangeArrowheads="1"/>
            </p:cNvSpPr>
            <p:nvPr/>
          </p:nvSpPr>
          <p:spPr bwMode="auto">
            <a:xfrm>
              <a:off x="339928" y="4384348"/>
              <a:ext cx="4723832" cy="53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000" b="1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Сбор</a:t>
              </a:r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 данных из различных источников </a:t>
              </a:r>
              <a:endParaRPr lang="en-US" altLang="ru-RU" sz="1000">
                <a:solidFill>
                  <a:srgbClr val="222A35"/>
                </a:solidFill>
                <a:latin typeface="Trebuchet MS" pitchFamily="34" charset="0"/>
                <a:cs typeface="Segoe UI" pitchFamily="34" charset="0"/>
              </a:endParaRPr>
            </a:p>
            <a:p>
              <a:pPr eaLnBrk="1" hangingPunct="1"/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(формы ввода, интеграция)</a:t>
              </a:r>
            </a:p>
          </p:txBody>
        </p:sp>
        <p:grpSp>
          <p:nvGrpSpPr>
            <p:cNvPr id="27670" name="Группа 21"/>
            <p:cNvGrpSpPr>
              <a:grpSpLocks/>
            </p:cNvGrpSpPr>
            <p:nvPr/>
          </p:nvGrpSpPr>
          <p:grpSpPr bwMode="auto">
            <a:xfrm>
              <a:off x="4307392" y="4440733"/>
              <a:ext cx="464687" cy="466203"/>
              <a:chOff x="2984989" y="1811772"/>
              <a:chExt cx="562722" cy="748036"/>
            </a:xfrm>
          </p:grpSpPr>
          <p:sp>
            <p:nvSpPr>
              <p:cNvPr id="24" name="Овал 23"/>
              <p:cNvSpPr>
                <a:spLocks noChangeAspect="1"/>
              </p:cNvSpPr>
              <p:nvPr/>
            </p:nvSpPr>
            <p:spPr>
              <a:xfrm>
                <a:off x="2984708" y="1812935"/>
                <a:ext cx="563161" cy="746653"/>
              </a:xfrm>
              <a:prstGeom prst="ellipse">
                <a:avLst/>
              </a:prstGeom>
              <a:solidFill>
                <a:schemeClr val="bg1">
                  <a:lumMod val="65000"/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000">
                  <a:latin typeface="Trebuchet MS" panose="020B0603020202020204" pitchFamily="34" charset="0"/>
                </a:endParaRPr>
              </a:p>
            </p:txBody>
          </p:sp>
          <p:pic>
            <p:nvPicPr>
              <p:cNvPr id="27685" name="Picture 4" descr="https://d30y9cdsu7xlg0.cloudfront.net/png/86666-20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159" y="1961712"/>
                <a:ext cx="343994" cy="455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404320" y="4661437"/>
              <a:ext cx="39028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2" name="TextBox 26"/>
            <p:cNvSpPr txBox="1">
              <a:spLocks noChangeArrowheads="1"/>
            </p:cNvSpPr>
            <p:nvPr/>
          </p:nvSpPr>
          <p:spPr bwMode="auto">
            <a:xfrm>
              <a:off x="339928" y="5556161"/>
              <a:ext cx="3938614" cy="53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000" b="1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Формирование</a:t>
              </a:r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 отчетов </a:t>
              </a:r>
            </a:p>
            <a:p>
              <a:pPr eaLnBrk="1" hangingPunct="1"/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(информационные панели, модули) </a:t>
              </a:r>
            </a:p>
          </p:txBody>
        </p:sp>
        <p:sp>
          <p:nvSpPr>
            <p:cNvPr id="27673" name="TextBox 37"/>
            <p:cNvSpPr txBox="1">
              <a:spLocks noChangeArrowheads="1"/>
            </p:cNvSpPr>
            <p:nvPr/>
          </p:nvSpPr>
          <p:spPr bwMode="auto">
            <a:xfrm>
              <a:off x="339928" y="4957563"/>
              <a:ext cx="4723832" cy="53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Система </a:t>
              </a:r>
              <a:r>
                <a:rPr lang="ru-RU" altLang="ru-RU" sz="1000" b="1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стратегического</a:t>
              </a:r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 планирования </a:t>
              </a:r>
              <a:b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</a:br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(реестр документов стратпланирования)</a:t>
              </a:r>
            </a:p>
          </p:txBody>
        </p:sp>
        <p:sp>
          <p:nvSpPr>
            <p:cNvPr id="27674" name="TextBox 32"/>
            <p:cNvSpPr txBox="1">
              <a:spLocks noChangeArrowheads="1"/>
            </p:cNvSpPr>
            <p:nvPr/>
          </p:nvSpPr>
          <p:spPr bwMode="auto">
            <a:xfrm>
              <a:off x="339928" y="6095532"/>
              <a:ext cx="3162338" cy="53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000" b="1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Предоставление</a:t>
              </a:r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 данных </a:t>
              </a:r>
            </a:p>
            <a:p>
              <a:pPr eaLnBrk="1" hangingPunct="1"/>
              <a:r>
                <a:rPr lang="ru-RU" altLang="ru-RU" sz="1000">
                  <a:solidFill>
                    <a:srgbClr val="222A35"/>
                  </a:solidFill>
                  <a:latin typeface="Trebuchet MS" pitchFamily="34" charset="0"/>
                  <a:cs typeface="Segoe UI" pitchFamily="34" charset="0"/>
                </a:rPr>
                <a:t>(выгрузка, интеграция) </a:t>
              </a:r>
            </a:p>
          </p:txBody>
        </p:sp>
        <p:sp>
          <p:nvSpPr>
            <p:cNvPr id="80" name="Овал 79"/>
            <p:cNvSpPr>
              <a:spLocks noChangeAspect="1"/>
            </p:cNvSpPr>
            <p:nvPr/>
          </p:nvSpPr>
          <p:spPr>
            <a:xfrm>
              <a:off x="4307160" y="5010443"/>
              <a:ext cx="465050" cy="467455"/>
            </a:xfrm>
            <a:prstGeom prst="ellipse">
              <a:avLst/>
            </a:prstGeom>
            <a:solidFill>
              <a:schemeClr val="bg1">
                <a:lumMod val="6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00">
                <a:latin typeface="Trebuchet MS" panose="020B0603020202020204" pitchFamily="34" charset="0"/>
              </a:endParaRPr>
            </a:p>
          </p:txBody>
        </p:sp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4307160" y="5602695"/>
              <a:ext cx="465050" cy="467455"/>
            </a:xfrm>
            <a:prstGeom prst="ellipse">
              <a:avLst/>
            </a:prstGeom>
            <a:solidFill>
              <a:schemeClr val="bg1">
                <a:lumMod val="6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00">
                <a:latin typeface="Trebuchet MS" panose="020B0603020202020204" pitchFamily="34" charset="0"/>
              </a:endParaRPr>
            </a:p>
          </p:txBody>
        </p:sp>
        <p:sp>
          <p:nvSpPr>
            <p:cNvPr id="86" name="Овал 85"/>
            <p:cNvSpPr>
              <a:spLocks noChangeAspect="1"/>
            </p:cNvSpPr>
            <p:nvPr/>
          </p:nvSpPr>
          <p:spPr>
            <a:xfrm>
              <a:off x="4307160" y="6161104"/>
              <a:ext cx="465050" cy="467455"/>
            </a:xfrm>
            <a:prstGeom prst="ellipse">
              <a:avLst/>
            </a:prstGeom>
            <a:solidFill>
              <a:schemeClr val="bg1">
                <a:lumMod val="6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000">
                <a:latin typeface="Trebuchet MS" panose="020B0603020202020204" pitchFamily="34" charset="0"/>
              </a:endParaRPr>
            </a:p>
          </p:txBody>
        </p:sp>
        <p:pic>
          <p:nvPicPr>
            <p:cNvPr id="27678" name="Picture 11" descr="https://d30y9cdsu7xlg0.cloudfront.net/png/2146-200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975" y="5096890"/>
              <a:ext cx="260850" cy="294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6" descr="https://d30y9cdsu7xlg0.cloudfront.net/png/40223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332" y="5675448"/>
              <a:ext cx="315708" cy="31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9" descr="https://d30y9cdsu7xlg0.cloudfront.net/png/127992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934" y="6279998"/>
              <a:ext cx="291604" cy="21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04320" y="5247344"/>
              <a:ext cx="39028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404320" y="5835365"/>
              <a:ext cx="39028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404320" y="6387428"/>
              <a:ext cx="39028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64" name="Прямоугольник 77"/>
          <p:cNvSpPr>
            <a:spLocks noChangeArrowheads="1"/>
          </p:cNvSpPr>
          <p:nvPr/>
        </p:nvSpPr>
        <p:spPr bwMode="auto">
          <a:xfrm>
            <a:off x="6438900" y="3060700"/>
            <a:ext cx="25193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ru-RU" sz="1000" b="1">
                <a:solidFill>
                  <a:srgbClr val="CD212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65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– федеральные органы исполнительной власти</a:t>
            </a:r>
            <a:endParaRPr lang="en-US" altLang="ru-RU" sz="100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eaLnBrk="1" hangingPunct="1"/>
            <a:r>
              <a:rPr lang="en-GB" altLang="ru-RU" sz="1000" b="1">
                <a:solidFill>
                  <a:srgbClr val="CD212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2 832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–</a:t>
            </a:r>
            <a:r>
              <a:rPr lang="ru-RU" altLang="ru-RU" sz="1000" b="1">
                <a:solidFill>
                  <a:srgbClr val="CD212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региональные органы исполнительной власти</a:t>
            </a:r>
            <a:endParaRPr lang="en-US" altLang="ru-RU" sz="100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  <a:p>
            <a:pPr eaLnBrk="1" hangingPunct="1"/>
            <a:r>
              <a:rPr lang="en-GB" altLang="ru-RU" sz="1000" b="1">
                <a:solidFill>
                  <a:srgbClr val="CD212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11 949 </a:t>
            </a:r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– органы местного самоуправления</a:t>
            </a:r>
            <a:endParaRPr lang="ru-RU" altLang="ru-RU" sz="1000">
              <a:solidFill>
                <a:srgbClr val="FF000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7665" name="Прямоугольник 93"/>
          <p:cNvSpPr>
            <a:spLocks noChangeArrowheads="1"/>
          </p:cNvSpPr>
          <p:nvPr/>
        </p:nvSpPr>
        <p:spPr bwMode="auto">
          <a:xfrm>
            <a:off x="4373563" y="3178175"/>
            <a:ext cx="187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ru-RU" sz="10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14 846</a:t>
            </a:r>
          </a:p>
          <a:p>
            <a:pPr algn="ctr" eaLnBrk="1" hangingPunct="1"/>
            <a:r>
              <a:rPr lang="ru-RU" altLang="ru-RU" sz="100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Органа власти и местного самоуправления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6046788" y="3205163"/>
            <a:ext cx="146050" cy="1011237"/>
          </a:xfrm>
          <a:prstGeom prst="rightBrace">
            <a:avLst>
              <a:gd name="adj1" fmla="val 60587"/>
              <a:gd name="adj2" fmla="val 49118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1000"/>
          </a:p>
        </p:txBody>
      </p:sp>
      <p:pic>
        <p:nvPicPr>
          <p:cNvPr id="2766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3573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Номер слайда 2"/>
          <p:cNvSpPr>
            <a:spLocks noGrp="1"/>
          </p:cNvSpPr>
          <p:nvPr>
            <p:ph type="sldNum" sz="quarter" idx="10"/>
          </p:nvPr>
        </p:nvSpPr>
        <p:spPr bwMode="auto">
          <a:xfrm>
            <a:off x="8721725" y="4819650"/>
            <a:ext cx="369888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C938AA-E17E-43F5-A711-677AAD4643B2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6350"/>
            <a:ext cx="34147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702050" y="3252788"/>
            <a:ext cx="5083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>
                <a:latin typeface="+mn-lt"/>
              </a:rPr>
              <a:t>Реализованы инструменты сбора показателей </a:t>
            </a:r>
            <a:r>
              <a:rPr lang="ru-RU" sz="1200" dirty="0">
                <a:latin typeface="+mn-lt"/>
              </a:rPr>
              <a:t>прогноза социально-экономического развития Российской Федерации, социально-экономического развития субъектов Российской Федерации; оценки эффективности региональных органов исполнительной власти </a:t>
            </a:r>
            <a:r>
              <a:rPr lang="ru-RU" altLang="ru-RU" sz="1200" dirty="0">
                <a:latin typeface="+mn-lt"/>
              </a:rPr>
              <a:t>и их предоставление в форме тематических витрин (информационно-аналитических панелей)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028825" y="1004888"/>
            <a:ext cx="6756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>
                <a:latin typeface="+mn-lt"/>
              </a:rPr>
              <a:t>Созданы условия для государственной регистрации документов стратегического планирования и ведения федерального государственного реестра документов стратегического планирования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057525" y="4432300"/>
            <a:ext cx="28082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>
                <a:latin typeface="+mn-lt"/>
              </a:rPr>
              <a:t>Индекс цитируемости: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latin typeface="+mn-lt"/>
              </a:rPr>
              <a:t>2015 г. – 404,73</a:t>
            </a:r>
          </a:p>
          <a:p>
            <a:pPr lvl="1" algn="just" eaLnBrk="1" hangingPunct="1">
              <a:defRPr/>
            </a:pPr>
            <a:r>
              <a:rPr lang="ru-RU" altLang="ru-RU" sz="1200" dirty="0">
                <a:latin typeface="+mn-lt"/>
              </a:rPr>
              <a:t>2016 г. – 865,62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924300" y="2463800"/>
            <a:ext cx="48609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>
                <a:latin typeface="+mn-lt"/>
              </a:rPr>
              <a:t>Реализованы инструменты сбора сведений для мониторинга казначейского сопровождения отдельных государственных контрактов, включая комбинированного</a:t>
            </a:r>
          </a:p>
          <a:p>
            <a:pPr algn="just" eaLnBrk="1" hangingPunct="1">
              <a:defRPr/>
            </a:pPr>
            <a:endParaRPr lang="ru-RU" altLang="ru-RU" sz="1200" dirty="0">
              <a:latin typeface="+mn-l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225800" y="46038"/>
            <a:ext cx="5878513" cy="525462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 anchor="ctr"/>
          <a:lstStyle>
            <a:lvl1pPr defTabSz="1217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Результаты развития ГАС «Управление» в 2016 году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PT Serif"/>
              <a:cs typeface="Times New Roman" panose="02020603050405020304" pitchFamily="18" charset="0"/>
            </a:endParaRPr>
          </a:p>
        </p:txBody>
      </p:sp>
      <p:pic>
        <p:nvPicPr>
          <p:cNvPr id="28680" name="Picture 2" descr="E:\111111111\12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065213"/>
            <a:ext cx="15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" descr="E:\111111111\12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408488"/>
            <a:ext cx="15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" descr="E:\111111111\12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471738"/>
            <a:ext cx="15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" descr="E:\111111111\1232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28988"/>
            <a:ext cx="155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5463" y="1709738"/>
            <a:ext cx="57197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>
                <a:latin typeface="+mn-lt"/>
              </a:rPr>
              <a:t>Обеспечивается контроль полноты и своевременности предоставления сведений в ГАС «Управление»,  предоставление пользователям средств электронной подписи</a:t>
            </a:r>
          </a:p>
          <a:p>
            <a:pPr algn="just" eaLnBrk="1" hangingPunct="1">
              <a:defRPr/>
            </a:pPr>
            <a:endParaRPr lang="ru-RU" altLang="ru-RU" sz="1200" dirty="0">
              <a:latin typeface="+mn-lt"/>
            </a:endParaRPr>
          </a:p>
        </p:txBody>
      </p:sp>
      <p:pic>
        <p:nvPicPr>
          <p:cNvPr id="28685" name="Picture 2" descr="E:\111111111\12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8150"/>
            <a:ext cx="15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" descr="http://gasu.gov.ru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625725"/>
            <a:ext cx="5953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4803775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CF4EAE-96EC-4AB8-BFC2-2017212558B2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835525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B4756B-742A-4E98-8261-9C08EE6B8930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827088"/>
            <a:ext cx="35290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650875" y="1444625"/>
            <a:ext cx="1385888" cy="1376363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Приказа  Минфина </a:t>
            </a:r>
          </a:p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21.07.2011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956425" y="1549400"/>
            <a:ext cx="1385888" cy="1374775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 Минфина </a:t>
            </a:r>
          </a:p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22.07.2015</a:t>
            </a:r>
          </a:p>
        </p:txBody>
      </p:sp>
      <p:sp>
        <p:nvSpPr>
          <p:cNvPr id="10" name="Стрелка вправо 9"/>
          <p:cNvSpPr/>
          <p:nvPr/>
        </p:nvSpPr>
        <p:spPr>
          <a:xfrm rot="9608768">
            <a:off x="2135188" y="1023938"/>
            <a:ext cx="420687" cy="4778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138" y="3214688"/>
            <a:ext cx="2074862" cy="43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ГИИС «Электронный бюджет»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3719513"/>
            <a:ext cx="2617788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(ежемесячно):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тысяч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реестровых записей Сводного реестра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203200" y="4308475"/>
            <a:ext cx="2527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90 тысяч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реестровых записей ВПГМУ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203200" y="4146550"/>
            <a:ext cx="2527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 тысяч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реестровых записей БПГМУ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203200" y="4516438"/>
            <a:ext cx="2527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 тысячи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реестровых записей РГЗ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01975" y="3649663"/>
            <a:ext cx="2073275" cy="434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отчетных форм в 2016-2017 году</a:t>
            </a:r>
          </a:p>
        </p:txBody>
      </p:sp>
      <p:sp>
        <p:nvSpPr>
          <p:cNvPr id="29709" name="TextBox 16"/>
          <p:cNvSpPr txBox="1">
            <a:spLocks noChangeArrowheads="1"/>
          </p:cNvSpPr>
          <p:nvPr/>
        </p:nvSpPr>
        <p:spPr bwMode="auto">
          <a:xfrm>
            <a:off x="3101975" y="4197350"/>
            <a:ext cx="2527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Приказ Минфина 199н (бухотчетность)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Приказ Минфина 299н (бухотчетность)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Приказ Минфина 209н (бухотчетность)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Приказ Минфина 140н (форма ПФХД)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Приказ Минфина 142н (форма ПФХД)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8750" y="2997200"/>
            <a:ext cx="2582863" cy="1892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на ГИС ГМУ:</a:t>
            </a:r>
          </a:p>
          <a:p>
            <a:pPr eaLnBrk="1" hangingPunct="1">
              <a:defRPr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4 699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Уполномоченных органах</a:t>
            </a: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3 589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Общественных советах</a:t>
            </a: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2 618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Операторах</a:t>
            </a: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46 275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Организациях по</a:t>
            </a:r>
          </a:p>
          <a:p>
            <a:pPr eaLnBrk="1" hangingPunct="1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которым проводится оценка в 2016 году</a:t>
            </a: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1 939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Результатах независимой</a:t>
            </a:r>
          </a:p>
          <a:p>
            <a:pPr eaLnBrk="1" hangingPunct="1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оценки в 2016 году</a:t>
            </a:r>
          </a:p>
          <a:p>
            <a:pPr marL="128588" indent="-128588" eaLnBrk="1" hangingPunct="1"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1 206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Результатах рассмотрения</a:t>
            </a:r>
          </a:p>
          <a:p>
            <a:pPr eaLnBrk="1" hangingPunct="1">
              <a:defRPr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результатов независимой оценки в 2016 году</a:t>
            </a:r>
          </a:p>
          <a:p>
            <a:pPr eaLnBrk="1" hangingPunct="1">
              <a:defRPr/>
            </a:pPr>
            <a:endParaRPr lang="ru-RU" sz="900" dirty="0"/>
          </a:p>
          <a:p>
            <a:pPr eaLnBrk="1" hangingPunct="1">
              <a:defRPr/>
            </a:pPr>
            <a:endParaRPr lang="ru-RU" sz="900" dirty="0"/>
          </a:p>
        </p:txBody>
      </p:sp>
      <p:sp>
        <p:nvSpPr>
          <p:cNvPr id="20" name="Стрелка вправо 19"/>
          <p:cNvSpPr/>
          <p:nvPr/>
        </p:nvSpPr>
        <p:spPr>
          <a:xfrm rot="1866585">
            <a:off x="6394450" y="955675"/>
            <a:ext cx="371475" cy="477838"/>
          </a:xfrm>
          <a:prstGeom prst="rightArrow">
            <a:avLst>
              <a:gd name="adj1" fmla="val 60909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87675" y="66675"/>
            <a:ext cx="61039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Официальный сайт Российской Федерации в информационно-телекоммуникационной сети Интернет (</a:t>
            </a:r>
            <a:r>
              <a:rPr lang="en-US" altLang="ru-RU" sz="15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bus.gov.ru)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8550" y="4795838"/>
            <a:ext cx="355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FDB3B7-951D-4FF4-BA98-7F7FDC35BCDC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979488"/>
            <a:ext cx="3133725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6608763" y="3184525"/>
            <a:ext cx="23336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>
            <a:spAutoFit/>
          </a:bodyPr>
          <a:lstStyle/>
          <a:p>
            <a:pPr algn="ctr"/>
            <a:r>
              <a:rPr lang="ru-RU" altLang="ru-RU" sz="1600"/>
              <a:t>Выгрузка в Excel рейтинга организаций и рейтинга субъектов Российской Федерации (муниципальных образований)</a:t>
            </a: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221413" y="3846513"/>
            <a:ext cx="530225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3106738" y="87313"/>
            <a:ext cx="59626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9" rIns="68573" bIns="34289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страницы Топ рейтингов по независимой оценке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1119188"/>
            <a:ext cx="3517900" cy="204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367463" y="565150"/>
            <a:ext cx="27019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>
            <a:spAutoFit/>
          </a:bodyPr>
          <a:lstStyle/>
          <a:p>
            <a:pPr algn="ctr"/>
            <a:r>
              <a:rPr lang="ru-RU" altLang="ru-RU" sz="1500"/>
              <a:t>Поиск субъектов и муниципальных образований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154738" y="942975"/>
            <a:ext cx="385762" cy="16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3" y="1119188"/>
            <a:ext cx="2576512" cy="3932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1"/>
          <p:cNvSpPr txBox="1">
            <a:spLocks noChangeArrowheads="1"/>
          </p:cNvSpPr>
          <p:nvPr/>
        </p:nvSpPr>
        <p:spPr bwMode="auto">
          <a:xfrm>
            <a:off x="3568700" y="4445000"/>
            <a:ext cx="26527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>
            <a:spAutoFit/>
          </a:bodyPr>
          <a:lstStyle/>
          <a:p>
            <a:r>
              <a:rPr lang="ru-RU" altLang="ru-RU" sz="1600"/>
              <a:t>Визуализация рейтингов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028950" y="4494213"/>
            <a:ext cx="530225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3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4240213"/>
            <a:ext cx="8159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Нижний колонтитул 3"/>
          <p:cNvSpPr txBox="1">
            <a:spLocks noGrp="1"/>
          </p:cNvSpPr>
          <p:nvPr/>
        </p:nvSpPr>
        <p:spPr bwMode="auto">
          <a:xfrm>
            <a:off x="3046413" y="257175"/>
            <a:ext cx="60880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Наш девиз: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264" y="1354201"/>
            <a:ext cx="866641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поставлена, значит выполнима(((</a:t>
            </a:r>
          </a:p>
          <a:p>
            <a:pPr algn="ctr" eaLnBrk="1" hangingPunct="1">
              <a:defRPr/>
            </a:pPr>
            <a:endParaRPr lang="ru-RU" sz="32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Стабильность, надежность, удобство, простота, оптимальность и снижение трудозатрат))) </a:t>
            </a:r>
          </a:p>
        </p:txBody>
      </p:sp>
      <p:sp>
        <p:nvSpPr>
          <p:cNvPr id="3174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23100" y="480853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E28D32-BB0D-43B1-ADB7-AA8C4CF74BA9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546600" y="890588"/>
            <a:ext cx="4219575" cy="317500"/>
          </a:xfrm>
          <a:prstGeom prst="rect">
            <a:avLst/>
          </a:prstGeom>
          <a:solidFill>
            <a:srgbClr val="D3A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tIns="27000" bIns="27000"/>
          <a:lstStyle>
            <a:lvl1pPr defTabSz="8143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800" dirty="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Создан в соответствии с Приказом Минфина России </a:t>
            </a:r>
            <a:br>
              <a:rPr lang="ru-RU" altLang="ru-RU" sz="800" dirty="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</a:br>
            <a:r>
              <a:rPr lang="ru-RU" altLang="ru-RU" sz="800" dirty="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от 27 декабря 2013 № 141н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800" dirty="0" smtClean="0">
              <a:solidFill>
                <a:srgbClr val="404040"/>
              </a:solidFill>
              <a:latin typeface="Open Sans Condensed Light"/>
              <a:ea typeface="Open Sans Condensed Light"/>
              <a:cs typeface="Open Sans Condensed Ligh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800" dirty="0" smtClean="0">
              <a:solidFill>
                <a:srgbClr val="404040"/>
              </a:solidFill>
              <a:latin typeface="Open Sans Condensed Light"/>
              <a:ea typeface="Open Sans Condensed Light"/>
              <a:cs typeface="Open Sans Condensed Light"/>
            </a:endParaRPr>
          </a:p>
        </p:txBody>
      </p:sp>
      <p:sp>
        <p:nvSpPr>
          <p:cNvPr id="7" name="Rectangle 202"/>
          <p:cNvSpPr>
            <a:spLocks noChangeArrowheads="1"/>
          </p:cNvSpPr>
          <p:nvPr/>
        </p:nvSpPr>
        <p:spPr bwMode="auto">
          <a:xfrm>
            <a:off x="4548188" y="1208088"/>
            <a:ext cx="4217987" cy="319087"/>
          </a:xfrm>
          <a:prstGeom prst="rect">
            <a:avLst/>
          </a:prstGeom>
          <a:solidFill>
            <a:srgbClr val="BBA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6000" tIns="54000" bIns="27000"/>
          <a:lstStyle/>
          <a:p>
            <a:pPr defTabSz="815579" eaLnBrk="1" hangingPunct="1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ru-RU" altLang="ru-RU" sz="800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Введен в промышленную эксплуатацию 01.07.2015 Приказом Минфина России от 30.06.2015 г. № 192</a:t>
            </a:r>
          </a:p>
        </p:txBody>
      </p:sp>
      <p:sp>
        <p:nvSpPr>
          <p:cNvPr id="6148" name="Прямоугольник 45"/>
          <p:cNvSpPr>
            <a:spLocks noChangeArrowheads="1"/>
          </p:cNvSpPr>
          <p:nvPr/>
        </p:nvSpPr>
        <p:spPr bwMode="auto">
          <a:xfrm>
            <a:off x="4554538" y="896938"/>
            <a:ext cx="427037" cy="633412"/>
          </a:xfrm>
          <a:prstGeom prst="rect">
            <a:avLst/>
          </a:prstGeom>
          <a:solidFill>
            <a:srgbClr val="E2C178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000" tIns="29160" rIns="58320" bIns="29160" anchor="ctr"/>
          <a:lstStyle>
            <a:lvl1pPr indent="53975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800">
              <a:solidFill>
                <a:schemeClr val="bg1"/>
              </a:solidFill>
              <a:latin typeface="Open Sans Condensed Light"/>
              <a:ea typeface="Open Sans Condensed Light"/>
              <a:cs typeface="Open Sans Condensed Light"/>
            </a:endParaRPr>
          </a:p>
        </p:txBody>
      </p:sp>
      <p:sp>
        <p:nvSpPr>
          <p:cNvPr id="6149" name="Rectangle 204"/>
          <p:cNvSpPr>
            <a:spLocks noChangeArrowheads="1"/>
          </p:cNvSpPr>
          <p:nvPr/>
        </p:nvSpPr>
        <p:spPr bwMode="auto">
          <a:xfrm>
            <a:off x="4552950" y="3449638"/>
            <a:ext cx="4213225" cy="407987"/>
          </a:xfrm>
          <a:prstGeom prst="rect">
            <a:avLst/>
          </a:prstGeom>
          <a:solidFill>
            <a:srgbClr val="3C7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6000" tIns="29160" rIns="58320" bIns="29160" anchor="ctr"/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49 видов источников поступающей информации из ГИИС «ЭБ»</a:t>
            </a:r>
            <a:b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</a:b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и внешних подсистем</a:t>
            </a:r>
          </a:p>
        </p:txBody>
      </p:sp>
      <p:sp>
        <p:nvSpPr>
          <p:cNvPr id="6150" name="Rectangle 204"/>
          <p:cNvSpPr>
            <a:spLocks noChangeArrowheads="1"/>
          </p:cNvSpPr>
          <p:nvPr/>
        </p:nvSpPr>
        <p:spPr bwMode="auto">
          <a:xfrm>
            <a:off x="4548188" y="3844925"/>
            <a:ext cx="4217987" cy="407988"/>
          </a:xfrm>
          <a:prstGeom prst="rect">
            <a:avLst/>
          </a:prstGeom>
          <a:solidFill>
            <a:srgbClr val="2F5F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000" tIns="29160" rIns="58320" bIns="29160" anchor="ctr"/>
          <a:lstStyle>
            <a:lvl1pPr indent="53975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Интеграция с 5 подсистемами ГИИС «ЭБ»: НСИ, ПУР, ПОИ, ПОИБ, ПОЮЗД;  </a:t>
            </a:r>
          </a:p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5 внешними системами: КПЭ, АС ФК, АИС Финансы, ГМУ, ЕИС</a:t>
            </a:r>
          </a:p>
        </p:txBody>
      </p:sp>
      <p:sp>
        <p:nvSpPr>
          <p:cNvPr id="6151" name="Прямоугольник 40"/>
          <p:cNvSpPr>
            <a:spLocks noChangeArrowheads="1"/>
          </p:cNvSpPr>
          <p:nvPr/>
        </p:nvSpPr>
        <p:spPr bwMode="auto">
          <a:xfrm>
            <a:off x="4546600" y="3449638"/>
            <a:ext cx="427038" cy="800100"/>
          </a:xfrm>
          <a:prstGeom prst="rect">
            <a:avLst/>
          </a:prstGeom>
          <a:solidFill>
            <a:srgbClr val="2F5F7D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000" tIns="29160" rIns="58320" bIns="29160" anchor="ctr"/>
          <a:lstStyle>
            <a:lvl1pPr indent="53975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800">
              <a:solidFill>
                <a:schemeClr val="bg1"/>
              </a:solidFill>
              <a:latin typeface="Open Sans Condensed Light"/>
              <a:ea typeface="Open Sans Condensed Light"/>
              <a:cs typeface="Open Sans Condensed Light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027488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82550" y="4437063"/>
            <a:ext cx="887413" cy="609600"/>
          </a:xfrm>
          <a:prstGeom prst="rect">
            <a:avLst/>
          </a:prstGeom>
          <a:solidFill>
            <a:srgbClr val="E6E6E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endParaRPr lang="ru-RU" sz="1050" b="1" dirty="0">
              <a:solidFill>
                <a:schemeClr val="bg1"/>
              </a:solidFill>
              <a:latin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6154" name="Picture 2" descr="C:\Users\smyslova\Desktop\Презентация\1111111111111111111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1538"/>
            <a:ext cx="39973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Прямоугольник 4"/>
          <p:cNvSpPr>
            <a:spLocks noChangeArrowheads="1"/>
          </p:cNvSpPr>
          <p:nvPr/>
        </p:nvSpPr>
        <p:spPr bwMode="auto">
          <a:xfrm>
            <a:off x="3195638" y="114300"/>
            <a:ext cx="5837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Open Sans Condensed"/>
                <a:cs typeface="Times New Roman" panose="02020603050405020304" pitchFamily="18" charset="0"/>
              </a:rPr>
              <a:t>Единый портал бюджетной системы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Open Sans Condensed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1600" b="1" dirty="0">
              <a:solidFill>
                <a:srgbClr val="1468A7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6156" name="Rectangle 204"/>
          <p:cNvSpPr>
            <a:spLocks noChangeArrowheads="1"/>
          </p:cNvSpPr>
          <p:nvPr/>
        </p:nvSpPr>
        <p:spPr bwMode="auto">
          <a:xfrm>
            <a:off x="4560888" y="2571750"/>
            <a:ext cx="4205287" cy="406400"/>
          </a:xfrm>
          <a:prstGeom prst="rect">
            <a:avLst/>
          </a:prstGeom>
          <a:solidFill>
            <a:srgbClr val="4DA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000" tIns="29160" rIns="58320" bIns="29160" anchor="ctr"/>
          <a:lstStyle>
            <a:lvl1pPr indent="53975"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69 наборов открытых данных, в т.ч. в форматах </a:t>
            </a:r>
            <a:r>
              <a:rPr lang="en-US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csv, xml, API</a:t>
            </a:r>
            <a:endParaRPr lang="ru-RU" altLang="ru-RU" sz="80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6157" name="Rectangle 203"/>
          <p:cNvSpPr>
            <a:spLocks noChangeArrowheads="1"/>
          </p:cNvSpPr>
          <p:nvPr/>
        </p:nvSpPr>
        <p:spPr bwMode="auto">
          <a:xfrm>
            <a:off x="4546600" y="3005138"/>
            <a:ext cx="4219575" cy="407987"/>
          </a:xfrm>
          <a:prstGeom prst="rect">
            <a:avLst/>
          </a:prstGeom>
          <a:solidFill>
            <a:srgbClr val="4DA0B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32000" tIns="29160" rIns="58320" bIns="29160" anchor="ctr"/>
          <a:lstStyle>
            <a:lvl1pPr indent="53975"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62 многомерные базы данных для конструктора данных</a:t>
            </a:r>
          </a:p>
        </p:txBody>
      </p:sp>
      <p:sp>
        <p:nvSpPr>
          <p:cNvPr id="6158" name="Прямоугольник 8"/>
          <p:cNvSpPr>
            <a:spLocks noChangeArrowheads="1"/>
          </p:cNvSpPr>
          <p:nvPr/>
        </p:nvSpPr>
        <p:spPr bwMode="auto">
          <a:xfrm>
            <a:off x="4552950" y="1541463"/>
            <a:ext cx="4213225" cy="573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6000" tIns="29142" rIns="58285" bIns="29142" anchor="ctr"/>
          <a:lstStyle>
            <a:lvl1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224 страницы портала, в т.ч.: вертикально интегрированные перечни </a:t>
            </a:r>
            <a:b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</a:b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и реестры: базовые и ведомственные перечни, реестры участников и неучастников бюджетного процесса, реестры государственных заданий</a:t>
            </a:r>
            <a:b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</a:b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и реестры соглашений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79750" y="4052888"/>
            <a:ext cx="993775" cy="569912"/>
          </a:xfrm>
          <a:prstGeom prst="rect">
            <a:avLst/>
          </a:prstGeom>
          <a:solidFill>
            <a:srgbClr val="D3A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8000" rIns="0" bIns="27000" anchor="ctr"/>
          <a:lstStyle>
            <a:lvl1pPr defTabSz="8143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4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333 856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smtClean="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smtClean="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smtClean="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smtClean="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smtClean="0">
              <a:solidFill>
                <a:schemeClr val="bg1"/>
              </a:solidFill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019300" y="4183063"/>
            <a:ext cx="993775" cy="441325"/>
          </a:xfrm>
          <a:prstGeom prst="rect">
            <a:avLst/>
          </a:prstGeom>
          <a:solidFill>
            <a:srgbClr val="4DA0BB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62000" bIns="27000"/>
          <a:lstStyle>
            <a:lvl1pPr defTabSz="3365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265 323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smtClean="0">
              <a:latin typeface="Open Sans Condensed Light"/>
              <a:ea typeface="Open Sans Condensed Light"/>
              <a:cs typeface="Open Sans Condensed Ligh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63613" y="4383088"/>
            <a:ext cx="995362" cy="238125"/>
          </a:xfrm>
          <a:prstGeom prst="rect">
            <a:avLst/>
          </a:prstGeom>
          <a:solidFill>
            <a:srgbClr val="9FB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bIns="27000"/>
          <a:lstStyle>
            <a:lvl1pPr defTabSz="3365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65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65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  <a:tab pos="7058025" algn="l"/>
                <a:tab pos="7600950" algn="l"/>
                <a:tab pos="8143875" algn="l"/>
                <a:tab pos="868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118 180</a:t>
            </a:r>
            <a:endParaRPr lang="ru-RU" altLang="ru-RU" sz="1200" smtClean="0">
              <a:solidFill>
                <a:schemeClr val="bg1"/>
              </a:solidFill>
              <a:latin typeface="Open Sans Condensed Light"/>
              <a:ea typeface="Open Sans Condensed Light"/>
              <a:cs typeface="Open Sans Condensed Ligh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smtClean="0">
              <a:latin typeface="Open Sans Condensed Light"/>
              <a:ea typeface="Open Sans Condensed Light"/>
              <a:cs typeface="Open Sans Condensed Ligh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latin typeface="Open Sans Condensed Light"/>
              <a:ea typeface="Open Sans Condensed Light"/>
              <a:cs typeface="Open Sans Condensed Light"/>
            </a:endParaRPr>
          </a:p>
        </p:txBody>
      </p:sp>
      <p:pic>
        <p:nvPicPr>
          <p:cNvPr id="51" name="Рисунок 47" descr="челок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868" y="4429049"/>
            <a:ext cx="805667" cy="5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Прямоугольник 8"/>
          <p:cNvSpPr>
            <a:spLocks noChangeArrowheads="1"/>
          </p:cNvSpPr>
          <p:nvPr/>
        </p:nvSpPr>
        <p:spPr bwMode="auto">
          <a:xfrm>
            <a:off x="4552950" y="2138363"/>
            <a:ext cx="4213225" cy="407987"/>
          </a:xfrm>
          <a:prstGeom prst="rect">
            <a:avLst/>
          </a:prstGeom>
          <a:solidFill>
            <a:srgbClr val="9FB97D"/>
          </a:solidFill>
          <a:ln>
            <a:noFill/>
          </a:ln>
          <a:effectLst>
            <a:outerShdw sx="999" sy="999" algn="ctr" rotWithShape="0">
              <a:srgbClr val="D0CECE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6000" tIns="29142" rIns="58285" bIns="29142" anchor="ctr"/>
          <a:lstStyle>
            <a:lvl1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14388"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18288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2860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27432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200400" indent="457200" defTabSz="814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5 калькуляторов, в т.ч. расчет НДФЛ, налоговых вычетов </a:t>
            </a:r>
            <a:b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</a:br>
            <a:r>
              <a:rPr lang="ru-RU" altLang="ru-RU" sz="8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и пособия по беременности и родам</a:t>
            </a:r>
          </a:p>
        </p:txBody>
      </p:sp>
      <p:pic>
        <p:nvPicPr>
          <p:cNvPr id="61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990600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538288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085975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2633663"/>
            <a:ext cx="3333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181350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730625"/>
            <a:ext cx="333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44563" y="4789488"/>
            <a:ext cx="3121025" cy="260350"/>
          </a:xfrm>
          <a:prstGeom prst="rect">
            <a:avLst/>
          </a:prstGeom>
          <a:solidFill>
            <a:srgbClr val="E6E6E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ru-RU" altLang="ru-RU" sz="900" dirty="0">
                <a:solidFill>
                  <a:srgbClr val="5E5E5E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Число уникальных посетителей, человек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3613" y="4622800"/>
            <a:ext cx="995362" cy="163513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ru-RU" altLang="ru-RU" sz="1000" b="1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2014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74988" y="4622800"/>
            <a:ext cx="995362" cy="163513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ru-RU" altLang="ru-RU" sz="1000" b="1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2016 год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019300" y="4622800"/>
            <a:ext cx="993775" cy="163513"/>
          </a:xfrm>
          <a:prstGeom prst="rect">
            <a:avLst/>
          </a:prstGeom>
          <a:solidFill>
            <a:srgbClr val="A6A6A6"/>
          </a:solidFill>
          <a:ln/>
          <a:effectLst>
            <a:outerShdw sx="1000" sy="1000" algn="ctr" rotWithShape="0">
              <a:schemeClr val="bg2">
                <a:lumMod val="9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8285" tIns="29142" rIns="58285" bIns="29142" anchor="ctr"/>
          <a:lstStyle/>
          <a:p>
            <a:pPr algn="ctr" eaLnBrk="1" hangingPunct="1">
              <a:defRPr/>
            </a:pPr>
            <a:r>
              <a:rPr lang="ru-RU" altLang="ru-RU" sz="1000" b="1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rPr>
              <a:t>2015 год</a:t>
            </a:r>
          </a:p>
        </p:txBody>
      </p:sp>
      <p:pic>
        <p:nvPicPr>
          <p:cNvPr id="6174" name="Рисунок 37" descr="1486657422_databas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540125"/>
            <a:ext cx="279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Рисунок 38" descr="1486665172_calculat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87575"/>
            <a:ext cx="26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Рисунок 39" descr="1486666099_bookshelf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94640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Рисунок 43" descr="1486666237_documen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123950"/>
            <a:ext cx="2746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Рисунок 47" descr="1486666410_Download-Comput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681163"/>
            <a:ext cx="287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Рисунок 48" descr="1486666576_Checklis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17788"/>
            <a:ext cx="241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8387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AF31D48-DFDC-45B4-9C8F-10ED2DB277BC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81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252913"/>
            <a:ext cx="10398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92475" y="119063"/>
            <a:ext cx="5635625" cy="5619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(отраслевые) и ведомственные перечни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услуг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1" name="Диаграмма 13"/>
          <p:cNvGraphicFramePr>
            <a:graphicFrameLocks/>
          </p:cNvGraphicFramePr>
          <p:nvPr/>
        </p:nvGraphicFramePr>
        <p:xfrm>
          <a:off x="2982913" y="1422400"/>
          <a:ext cx="2773362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5" imgW="2773920" imgH="2127688" progId="Excel.Chart.8">
                  <p:embed/>
                </p:oleObj>
              </mc:Choice>
              <mc:Fallback>
                <p:oleObj r:id="rId5" imgW="2773920" imgH="2127688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422400"/>
                        <a:ext cx="2773362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Диаграмма 17"/>
          <p:cNvGraphicFramePr>
            <a:graphicFrameLocks/>
          </p:cNvGraphicFramePr>
          <p:nvPr/>
        </p:nvGraphicFramePr>
        <p:xfrm>
          <a:off x="398463" y="1435100"/>
          <a:ext cx="2563812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8" imgW="2566638" imgH="2127688" progId="Excel.Chart.8">
                  <p:embed/>
                </p:oleObj>
              </mc:Choice>
              <mc:Fallback>
                <p:oleObj r:id="rId8" imgW="2566638" imgH="2127688" progId="Excel.Char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435100"/>
                        <a:ext cx="2563812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Диаграмма 21"/>
          <p:cNvGraphicFramePr>
            <a:graphicFrameLocks/>
          </p:cNvGraphicFramePr>
          <p:nvPr/>
        </p:nvGraphicFramePr>
        <p:xfrm>
          <a:off x="5788025" y="1443038"/>
          <a:ext cx="2398713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11" imgW="2402032" imgH="2109399" progId="Excel.Chart.8">
                  <p:embed/>
                </p:oleObj>
              </mc:Choice>
              <mc:Fallback>
                <p:oleObj r:id="rId11" imgW="2402032" imgH="2109399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1443038"/>
                        <a:ext cx="2398713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кругленная прямоугольная выноска 19"/>
          <p:cNvSpPr/>
          <p:nvPr/>
        </p:nvSpPr>
        <p:spPr>
          <a:xfrm>
            <a:off x="3683000" y="2420938"/>
            <a:ext cx="554038" cy="184150"/>
          </a:xfrm>
          <a:prstGeom prst="wedgeRoundRectCallout">
            <a:avLst>
              <a:gd name="adj1" fmla="val 118378"/>
              <a:gd name="adj2" fmla="val 198901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+ 80 422 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237038" y="2312988"/>
            <a:ext cx="585787" cy="184150"/>
          </a:xfrm>
          <a:prstGeom prst="wedgeRoundRectCallout">
            <a:avLst>
              <a:gd name="adj1" fmla="val 47917"/>
              <a:gd name="adj2" fmla="val 14027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+ 111 947</a:t>
            </a:r>
          </a:p>
        </p:txBody>
      </p:sp>
      <p:pic>
        <p:nvPicPr>
          <p:cNvPr id="7176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711575"/>
            <a:ext cx="188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78948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092A17-8141-485F-90D0-C0BB396FCED7}" type="slidenum"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481965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9E2F2A-3371-44EC-881F-331E18763E67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212850"/>
          <a:ext cx="8702674" cy="355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053"/>
                <a:gridCol w="2318787"/>
                <a:gridCol w="129668"/>
                <a:gridCol w="1615854"/>
                <a:gridCol w="91516"/>
                <a:gridCol w="1653847"/>
                <a:gridCol w="1716949"/>
              </a:tblGrid>
              <a:tr h="36649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0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marL="5184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marL="5184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marL="5184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</a:txBody>
                  <a:tcPr marL="5184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309988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Развитие технологических подсистем системы «Электронный бюджет»</a:t>
                      </a:r>
                      <a:endParaRPr lang="ru-RU" sz="10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48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установленного Минфином России порядка регистрации участников системы «Электронный бюджет»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rgbClr val="FF0000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</a:tr>
              <a:tr h="467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1000" b="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развитие технологических подсистем системы «Электронный бюджет»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rgbClr val="FF0000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</a:tr>
              <a:tr h="157562">
                <a:tc rowSpan="9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Создание и внедрение централизованных подсистем системы «Электронный бюджет» </a:t>
                      </a:r>
                    </a:p>
                    <a:p>
                      <a:pPr marL="0" algn="l" defTabSz="457200" rtl="0" eaLnBrk="1" fontAlgn="ctr" latinLnBrk="0" hangingPunct="1"/>
                      <a:endParaRPr lang="ru-RU" sz="1000" b="1" kern="120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48" marR="5184" marT="5137" marB="0" anchor="ctr">
                    <a:solidFill>
                      <a:schemeClr val="accent1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ЕПБС в части размещения сведений субъектов РФ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rgbClr val="FF0000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мобильной версии ЕПБС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rgbClr val="FF0000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 внедрение подсистемы управления расходами в части компонента, обеспечивающего доведение бюджетных данных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rgbClr val="FF0000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внедрение подсистемы управления закупками, в том числе в части компонента обеспечивающего осуществление контроля по ст.99 44-ФЗ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 подсистемы управления закупками с ЕИС ФКС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noProof="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b="0" kern="12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внедрение </a:t>
                      </a:r>
                      <a:r>
                        <a:rPr lang="ru-RU" sz="1000" b="0" kern="1200" noProof="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подсистемы управления расходами в части компонента, обеспечивающего ведение денежных обязательств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внедрение </a:t>
                      </a:r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подсистемы управления расходами в части компонента, обеспечивающего ведение бюджетных обязательств 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</a:tr>
              <a:tr h="462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компонента подсистемы управления расходами, обеспечивающего ведение реестра соглашений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ru-RU" sz="10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7" marB="0" anchor="ctr">
                    <a:solidFill>
                      <a:schemeClr val="bg1"/>
                    </a:solidFill>
                  </a:tcPr>
                </a:tc>
              </a:tr>
              <a:tr h="493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0" kern="1200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подсистемы учета и отчетности  в части компонента представления бюджетной отчетности  и формирования консолидированной бюджетной отчетности</a:t>
                      </a:r>
                      <a:endParaRPr lang="ru-RU" sz="1000" b="0" kern="1200" dirty="0">
                        <a:solidFill>
                          <a:srgbClr val="009E4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84" marR="5184" marT="5137" marB="0"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184" marR="5184" marT="51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5184" marR="5184" marT="513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7938" y="815975"/>
            <a:ext cx="7675562" cy="23812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sz="11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Утвержден Первым заместителем Министра финансов Российской Федерации Т.Г. Нестеренко 18 января 2016 года</a:t>
            </a:r>
          </a:p>
        </p:txBody>
      </p:sp>
      <p:sp>
        <p:nvSpPr>
          <p:cNvPr id="9271" name="Прямоугольник 6"/>
          <p:cNvSpPr>
            <a:spLocks noChangeArrowheads="1"/>
          </p:cNvSpPr>
          <p:nvPr/>
        </p:nvSpPr>
        <p:spPr bwMode="auto">
          <a:xfrm>
            <a:off x="3005138" y="74613"/>
            <a:ext cx="60055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Мероприятия 2016 г. по развитию ГИИС «Электронный бюджет»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(ответственный – Казначейство России)</a:t>
            </a:r>
          </a:p>
        </p:txBody>
      </p:sp>
      <p:pic>
        <p:nvPicPr>
          <p:cNvPr id="824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487738"/>
            <a:ext cx="21907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1573213"/>
            <a:ext cx="6794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827588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338138" y="1222375"/>
          <a:ext cx="8439150" cy="3444875"/>
        </p:xfrm>
        <a:graphic>
          <a:graphicData uri="http://schemas.openxmlformats.org/drawingml/2006/table">
            <a:tbl>
              <a:tblPr/>
              <a:tblGrid>
                <a:gridCol w="1687512"/>
                <a:gridCol w="1687513"/>
                <a:gridCol w="1689100"/>
                <a:gridCol w="1687512"/>
                <a:gridCol w="1687513"/>
              </a:tblGrid>
              <a:tr h="76608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Пользователи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Работающие в ПУиО на 13.03.2017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отчетов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отчетов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539836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(включая всю подведомственную сеть)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(15 421)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(12 788)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Ежемесячная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(3 530)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Годовая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1 165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(325 515)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824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Ежемесячная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Годовая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824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ВБФ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Ежемесячная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Годовая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2" marR="68572" marT="34264" marB="3426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005138" y="74613"/>
            <a:ext cx="60055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Статистика внедрения подсистемы учета и отчетности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38975" y="4819650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3513" y="798513"/>
          <a:ext cx="8772526" cy="3989386"/>
        </p:xfrm>
        <a:graphic>
          <a:graphicData uri="http://schemas.openxmlformats.org/drawingml/2006/table">
            <a:tbl>
              <a:tblPr/>
              <a:tblGrid>
                <a:gridCol w="1927715"/>
                <a:gridCol w="1712231"/>
                <a:gridCol w="1578281"/>
                <a:gridCol w="1949482"/>
                <a:gridCol w="1604817"/>
              </a:tblGrid>
              <a:tr h="43439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направление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организаций за 2016 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документов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организаций за 2017 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документов за 2017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76129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реестра соглашений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ГРБС через ПУР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Минпромторг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Росавтодор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Минкультура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5011 (через ПУР)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ГРБС через ПУР (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Минпромторг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Росавтодор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ГРБС через БП (ФАНО, </a:t>
                      </a:r>
                      <a:r>
                        <a:rPr kumimoji="0" lang="ru-RU" alt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Минкультура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 (через ПУР)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1 994 (через ПБП)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БО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(закупочные через ПУЗ)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5 216 ПБС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28 939 СБО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пилотные ПБС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1 476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2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БО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(малые закупки,  ИД/РНО, иные через ПУР)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3 155 ПБС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17 600 СБО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2 454 ПБС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669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денежных обязательств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 ПБС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1 694 СДО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реестра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госзаданий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ГРБС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7042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ГЗ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ГРБС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2 891 ГЗ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54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Централизация данных по л/с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41 л/с: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20522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Описей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03,14 л/с: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2676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Описей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 ТОФК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41 л/с: 3347 Описей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03,14 л/с: 3244 Описей</a:t>
                      </a:r>
                    </a:p>
                  </a:txBody>
                  <a:tcPr marL="68577" marR="68577" marT="34308" marB="343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005138" y="47625"/>
            <a:ext cx="6005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Статистика внедрения подсистемы управления расходами</a:t>
            </a:r>
          </a:p>
          <a:p>
            <a:pPr algn="ctr" eaLnBrk="1" hangingPunct="1"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за 2016 год и 1й квартал 2017 года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4826000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5600" y="1293813"/>
          <a:ext cx="8428038" cy="3379787"/>
        </p:xfrm>
        <a:graphic>
          <a:graphicData uri="http://schemas.openxmlformats.org/drawingml/2006/table">
            <a:tbl>
              <a:tblPr/>
              <a:tblGrid>
                <a:gridCol w="2808785"/>
                <a:gridCol w="5619253"/>
              </a:tblGrid>
              <a:tr h="28199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направление</a:t>
                      </a: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5254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планов закупок и планов – графиков закупок в УЗ</a:t>
                      </a: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95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планов закупок </a:t>
                      </a: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планов – графиков закупок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00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извещений и протоколов</a:t>
                      </a: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59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сведений о контрактах</a:t>
                      </a: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8288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860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7432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200400" indent="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93" marB="342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005138" y="74613"/>
            <a:ext cx="6005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Мероприятия по внедрению ГИИС «Электронный бюджет».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Статистика внедрения подсистемы управления закупками в 2017 г.</a:t>
            </a:r>
          </a:p>
        </p:txBody>
      </p:sp>
      <p:grpSp>
        <p:nvGrpSpPr>
          <p:cNvPr id="11291" name="Группа 6"/>
          <p:cNvGrpSpPr>
            <a:grpSpLocks/>
          </p:cNvGrpSpPr>
          <p:nvPr/>
        </p:nvGrpSpPr>
        <p:grpSpPr bwMode="auto">
          <a:xfrm>
            <a:off x="3273425" y="1381125"/>
            <a:ext cx="1235075" cy="371475"/>
            <a:chOff x="3272920" y="1381059"/>
            <a:chExt cx="1236018" cy="372067"/>
          </a:xfrm>
        </p:grpSpPr>
        <p:sp>
          <p:nvSpPr>
            <p:cNvPr id="3" name="Пятиугольник 2"/>
            <p:cNvSpPr/>
            <p:nvPr/>
          </p:nvSpPr>
          <p:spPr>
            <a:xfrm rot="5400000">
              <a:off x="3720796" y="964984"/>
              <a:ext cx="340266" cy="1236018"/>
            </a:xfrm>
            <a:prstGeom prst="homePlate">
              <a:avLst>
                <a:gd name="adj" fmla="val 277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42" name="TextBox 3"/>
            <p:cNvSpPr txBox="1">
              <a:spLocks noChangeArrowheads="1"/>
            </p:cNvSpPr>
            <p:nvPr/>
          </p:nvSpPr>
          <p:spPr bwMode="auto">
            <a:xfrm>
              <a:off x="3272920" y="1381059"/>
              <a:ext cx="1236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900" b="1">
                  <a:solidFill>
                    <a:schemeClr val="bg1"/>
                  </a:solidFill>
                </a:rPr>
                <a:t>Приступили к работе в УЗ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70263" y="1752600"/>
            <a:ext cx="1041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11 500 </a:t>
            </a:r>
            <a:r>
              <a:rPr lang="ru-RU" sz="1000" dirty="0"/>
              <a:t>орг.</a:t>
            </a:r>
          </a:p>
        </p:txBody>
      </p:sp>
      <p:grpSp>
        <p:nvGrpSpPr>
          <p:cNvPr id="11293" name="Группа 8"/>
          <p:cNvGrpSpPr>
            <a:grpSpLocks/>
          </p:cNvGrpSpPr>
          <p:nvPr/>
        </p:nvGrpSpPr>
        <p:grpSpPr bwMode="auto">
          <a:xfrm>
            <a:off x="4554538" y="1374775"/>
            <a:ext cx="1235075" cy="371475"/>
            <a:chOff x="3272920" y="1381059"/>
            <a:chExt cx="1236018" cy="372067"/>
          </a:xfrm>
        </p:grpSpPr>
        <p:sp>
          <p:nvSpPr>
            <p:cNvPr id="10" name="Пятиугольник 9"/>
            <p:cNvSpPr/>
            <p:nvPr/>
          </p:nvSpPr>
          <p:spPr>
            <a:xfrm rot="5400000">
              <a:off x="3720796" y="964984"/>
              <a:ext cx="340266" cy="1236018"/>
            </a:xfrm>
            <a:prstGeom prst="homePlate">
              <a:avLst>
                <a:gd name="adj" fmla="val 277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40" name="TextBox 10"/>
            <p:cNvSpPr txBox="1">
              <a:spLocks noChangeArrowheads="1"/>
            </p:cNvSpPr>
            <p:nvPr/>
          </p:nvSpPr>
          <p:spPr bwMode="auto">
            <a:xfrm>
              <a:off x="3272920" y="1381059"/>
              <a:ext cx="1236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900" b="1">
                  <a:solidFill>
                    <a:schemeClr val="bg1"/>
                  </a:solidFill>
                </a:rPr>
                <a:t>Сформировали ПЗ в УЗ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51375" y="1752600"/>
            <a:ext cx="1041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10 200 </a:t>
            </a:r>
            <a:r>
              <a:rPr lang="ru-RU" sz="1000" dirty="0"/>
              <a:t>орг.</a:t>
            </a:r>
          </a:p>
        </p:txBody>
      </p:sp>
      <p:grpSp>
        <p:nvGrpSpPr>
          <p:cNvPr id="11295" name="Группа 12"/>
          <p:cNvGrpSpPr>
            <a:grpSpLocks/>
          </p:cNvGrpSpPr>
          <p:nvPr/>
        </p:nvGrpSpPr>
        <p:grpSpPr bwMode="auto">
          <a:xfrm>
            <a:off x="5840413" y="1376363"/>
            <a:ext cx="1236662" cy="373062"/>
            <a:chOff x="3272920" y="1381059"/>
            <a:chExt cx="1236018" cy="372067"/>
          </a:xfrm>
        </p:grpSpPr>
        <p:sp>
          <p:nvSpPr>
            <p:cNvPr id="14" name="Пятиугольник 13"/>
            <p:cNvSpPr/>
            <p:nvPr/>
          </p:nvSpPr>
          <p:spPr>
            <a:xfrm rot="5400000">
              <a:off x="3720728" y="964916"/>
              <a:ext cx="340402" cy="1236018"/>
            </a:xfrm>
            <a:prstGeom prst="homePlate">
              <a:avLst>
                <a:gd name="adj" fmla="val 277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38" name="TextBox 14"/>
            <p:cNvSpPr txBox="1">
              <a:spLocks noChangeArrowheads="1"/>
            </p:cNvSpPr>
            <p:nvPr/>
          </p:nvSpPr>
          <p:spPr bwMode="auto">
            <a:xfrm>
              <a:off x="3272920" y="1381059"/>
              <a:ext cx="1236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900" b="1">
                  <a:solidFill>
                    <a:schemeClr val="bg1"/>
                  </a:solidFill>
                </a:rPr>
                <a:t>Сформировали ПГЗ в в УЗ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88050" y="1752600"/>
            <a:ext cx="1041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8 106 </a:t>
            </a:r>
            <a:r>
              <a:rPr lang="ru-RU" sz="1000" dirty="0"/>
              <a:t>орг.</a:t>
            </a:r>
          </a:p>
        </p:txBody>
      </p:sp>
      <p:grpSp>
        <p:nvGrpSpPr>
          <p:cNvPr id="11297" name="Группа 16"/>
          <p:cNvGrpSpPr>
            <a:grpSpLocks/>
          </p:cNvGrpSpPr>
          <p:nvPr/>
        </p:nvGrpSpPr>
        <p:grpSpPr bwMode="auto">
          <a:xfrm>
            <a:off x="7159625" y="1343025"/>
            <a:ext cx="1581150" cy="390525"/>
            <a:chOff x="3272920" y="1362141"/>
            <a:chExt cx="1236018" cy="390985"/>
          </a:xfrm>
        </p:grpSpPr>
        <p:sp>
          <p:nvSpPr>
            <p:cNvPr id="18" name="Пятиугольник 17"/>
            <p:cNvSpPr/>
            <p:nvPr/>
          </p:nvSpPr>
          <p:spPr>
            <a:xfrm rot="5400000">
              <a:off x="3720866" y="965055"/>
              <a:ext cx="340125" cy="1236018"/>
            </a:xfrm>
            <a:prstGeom prst="homePlate">
              <a:avLst>
                <a:gd name="adj" fmla="val 2777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336" name="TextBox 18"/>
            <p:cNvSpPr txBox="1">
              <a:spLocks noChangeArrowheads="1"/>
            </p:cNvSpPr>
            <p:nvPr/>
          </p:nvSpPr>
          <p:spPr bwMode="auto">
            <a:xfrm>
              <a:off x="3272920" y="1362141"/>
              <a:ext cx="1236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900" b="1">
                  <a:solidFill>
                    <a:schemeClr val="bg1"/>
                  </a:solidFill>
                </a:rPr>
                <a:t>На текущий момент продолжают работу в УЗ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29500" y="1752600"/>
            <a:ext cx="10414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3 717 </a:t>
            </a:r>
            <a:r>
              <a:rPr lang="ru-RU" sz="1000" dirty="0"/>
              <a:t>орг.</a:t>
            </a:r>
          </a:p>
        </p:txBody>
      </p:sp>
      <p:grpSp>
        <p:nvGrpSpPr>
          <p:cNvPr id="11299" name="Группа 7"/>
          <p:cNvGrpSpPr>
            <a:grpSpLocks/>
          </p:cNvGrpSpPr>
          <p:nvPr/>
        </p:nvGrpSpPr>
        <p:grpSpPr bwMode="auto">
          <a:xfrm>
            <a:off x="3241675" y="2000250"/>
            <a:ext cx="3513138" cy="735013"/>
            <a:chOff x="3241390" y="2000121"/>
            <a:chExt cx="3513083" cy="735831"/>
          </a:xfrm>
        </p:grpSpPr>
        <p:grpSp>
          <p:nvGrpSpPr>
            <p:cNvPr id="11327" name="Группа 20"/>
            <p:cNvGrpSpPr>
              <a:grpSpLocks/>
            </p:cNvGrpSpPr>
            <p:nvPr/>
          </p:nvGrpSpPr>
          <p:grpSpPr bwMode="auto">
            <a:xfrm>
              <a:off x="3241390" y="2025344"/>
              <a:ext cx="1507185" cy="372067"/>
              <a:chOff x="3227727" y="1381059"/>
              <a:chExt cx="1507185" cy="372067"/>
            </a:xfrm>
          </p:grpSpPr>
          <p:sp>
            <p:nvSpPr>
              <p:cNvPr id="22" name="Пятиугольник 21"/>
              <p:cNvSpPr/>
              <p:nvPr/>
            </p:nvSpPr>
            <p:spPr>
              <a:xfrm rot="5400000">
                <a:off x="3833156" y="852069"/>
                <a:ext cx="340103" cy="1462065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34" name="TextBox 22"/>
              <p:cNvSpPr txBox="1">
                <a:spLocks noChangeArrowheads="1"/>
              </p:cNvSpPr>
              <p:nvPr/>
            </p:nvSpPr>
            <p:spPr bwMode="auto">
              <a:xfrm>
                <a:off x="3227727" y="1381059"/>
                <a:ext cx="1507185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организаций, направивших на контроль ПЗ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74749" y="2372009"/>
              <a:ext cx="1177907" cy="338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164 916 </a:t>
              </a:r>
              <a:r>
                <a:rPr lang="ru-RU" sz="1000" dirty="0"/>
                <a:t>орг.</a:t>
              </a:r>
            </a:p>
          </p:txBody>
        </p:sp>
        <p:grpSp>
          <p:nvGrpSpPr>
            <p:cNvPr id="11329" name="Группа 24"/>
            <p:cNvGrpSpPr>
              <a:grpSpLocks/>
            </p:cNvGrpSpPr>
            <p:nvPr/>
          </p:nvGrpSpPr>
          <p:grpSpPr bwMode="auto">
            <a:xfrm>
              <a:off x="4951422" y="2000121"/>
              <a:ext cx="1803051" cy="384679"/>
              <a:chOff x="3227727" y="1368447"/>
              <a:chExt cx="1803051" cy="384679"/>
            </a:xfrm>
          </p:grpSpPr>
          <p:sp>
            <p:nvSpPr>
              <p:cNvPr id="26" name="Пятиугольник 25"/>
              <p:cNvSpPr/>
              <p:nvPr/>
            </p:nvSpPr>
            <p:spPr>
              <a:xfrm rot="5400000">
                <a:off x="3981264" y="703537"/>
                <a:ext cx="340103" cy="1758923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32" name="TextBox 26"/>
              <p:cNvSpPr txBox="1">
                <a:spLocks noChangeArrowheads="1"/>
              </p:cNvSpPr>
              <p:nvPr/>
            </p:nvSpPr>
            <p:spPr bwMode="auto">
              <a:xfrm>
                <a:off x="3227727" y="1368447"/>
                <a:ext cx="1752076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размещенных на ЕИС ПЗ, прошедших контроль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206684" y="2397438"/>
              <a:ext cx="1168382" cy="338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160 387 </a:t>
              </a:r>
              <a:r>
                <a:rPr lang="ru-RU" sz="1000" dirty="0"/>
                <a:t>док.</a:t>
              </a:r>
            </a:p>
          </p:txBody>
        </p:sp>
      </p:grpSp>
      <p:grpSp>
        <p:nvGrpSpPr>
          <p:cNvPr id="11300" name="Группа 29"/>
          <p:cNvGrpSpPr>
            <a:grpSpLocks/>
          </p:cNvGrpSpPr>
          <p:nvPr/>
        </p:nvGrpSpPr>
        <p:grpSpPr bwMode="auto">
          <a:xfrm>
            <a:off x="3233738" y="2649538"/>
            <a:ext cx="3521075" cy="736600"/>
            <a:chOff x="3225623" y="2000121"/>
            <a:chExt cx="3521492" cy="735831"/>
          </a:xfrm>
        </p:grpSpPr>
        <p:grpSp>
          <p:nvGrpSpPr>
            <p:cNvPr id="11319" name="Группа 30"/>
            <p:cNvGrpSpPr>
              <a:grpSpLocks/>
            </p:cNvGrpSpPr>
            <p:nvPr/>
          </p:nvGrpSpPr>
          <p:grpSpPr bwMode="auto">
            <a:xfrm>
              <a:off x="3225623" y="2018108"/>
              <a:ext cx="1583913" cy="379303"/>
              <a:chOff x="3211960" y="1373823"/>
              <a:chExt cx="1583913" cy="379303"/>
            </a:xfrm>
          </p:grpSpPr>
          <p:sp>
            <p:nvSpPr>
              <p:cNvPr id="37" name="Пятиугольник 36"/>
              <p:cNvSpPr/>
              <p:nvPr/>
            </p:nvSpPr>
            <p:spPr>
              <a:xfrm rot="5400000">
                <a:off x="3833739" y="851479"/>
                <a:ext cx="340956" cy="1463849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26" name="TextBox 37"/>
              <p:cNvSpPr txBox="1">
                <a:spLocks noChangeArrowheads="1"/>
              </p:cNvSpPr>
              <p:nvPr/>
            </p:nvSpPr>
            <p:spPr bwMode="auto">
              <a:xfrm>
                <a:off x="3211960" y="1373823"/>
                <a:ext cx="1583913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организаций, направивших на контроль ПГЗ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474890" y="2372794"/>
              <a:ext cx="1170127" cy="337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161 789 </a:t>
              </a:r>
              <a:r>
                <a:rPr lang="ru-RU" sz="1000" dirty="0"/>
                <a:t>орг.</a:t>
              </a:r>
            </a:p>
          </p:txBody>
        </p:sp>
        <p:grpSp>
          <p:nvGrpSpPr>
            <p:cNvPr id="11321" name="Группа 32"/>
            <p:cNvGrpSpPr>
              <a:grpSpLocks/>
            </p:cNvGrpSpPr>
            <p:nvPr/>
          </p:nvGrpSpPr>
          <p:grpSpPr bwMode="auto">
            <a:xfrm>
              <a:off x="4951422" y="2000121"/>
              <a:ext cx="1795693" cy="384679"/>
              <a:chOff x="3227727" y="1368447"/>
              <a:chExt cx="1795693" cy="384679"/>
            </a:xfrm>
          </p:grpSpPr>
          <p:sp>
            <p:nvSpPr>
              <p:cNvPr id="35" name="Пятиугольник 34"/>
              <p:cNvSpPr/>
              <p:nvPr/>
            </p:nvSpPr>
            <p:spPr>
              <a:xfrm rot="5400000">
                <a:off x="3977332" y="707718"/>
                <a:ext cx="340956" cy="1751221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24" name="TextBox 35"/>
              <p:cNvSpPr txBox="1">
                <a:spLocks noChangeArrowheads="1"/>
              </p:cNvSpPr>
              <p:nvPr/>
            </p:nvSpPr>
            <p:spPr bwMode="auto">
              <a:xfrm>
                <a:off x="3227727" y="1368447"/>
                <a:ext cx="1744717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размещенных на ЕИС ПГЗ, прошедших контроль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207058" y="2398167"/>
              <a:ext cx="1168538" cy="337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157 826 </a:t>
              </a:r>
              <a:r>
                <a:rPr lang="ru-RU" sz="1000" dirty="0"/>
                <a:t>док.</a:t>
              </a:r>
            </a:p>
          </p:txBody>
        </p:sp>
      </p:grpSp>
      <p:grpSp>
        <p:nvGrpSpPr>
          <p:cNvPr id="11301" name="Группа 38"/>
          <p:cNvGrpSpPr>
            <a:grpSpLocks/>
          </p:cNvGrpSpPr>
          <p:nvPr/>
        </p:nvGrpSpPr>
        <p:grpSpPr bwMode="auto">
          <a:xfrm>
            <a:off x="3275013" y="3349625"/>
            <a:ext cx="3429000" cy="736600"/>
            <a:chOff x="3241390" y="2000121"/>
            <a:chExt cx="3428997" cy="735831"/>
          </a:xfrm>
        </p:grpSpPr>
        <p:grpSp>
          <p:nvGrpSpPr>
            <p:cNvPr id="11311" name="Группа 39"/>
            <p:cNvGrpSpPr>
              <a:grpSpLocks/>
            </p:cNvGrpSpPr>
            <p:nvPr/>
          </p:nvGrpSpPr>
          <p:grpSpPr bwMode="auto">
            <a:xfrm>
              <a:off x="3241390" y="2025344"/>
              <a:ext cx="1507185" cy="372067"/>
              <a:chOff x="3227727" y="1381059"/>
              <a:chExt cx="1507185" cy="372067"/>
            </a:xfrm>
          </p:grpSpPr>
          <p:sp>
            <p:nvSpPr>
              <p:cNvPr id="46" name="Пятиугольник 45"/>
              <p:cNvSpPr/>
              <p:nvPr/>
            </p:nvSpPr>
            <p:spPr>
              <a:xfrm rot="5400000">
                <a:off x="3832742" y="852362"/>
                <a:ext cx="340957" cy="1462086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18" name="TextBox 46"/>
              <p:cNvSpPr txBox="1">
                <a:spLocks noChangeArrowheads="1"/>
              </p:cNvSpPr>
              <p:nvPr/>
            </p:nvSpPr>
            <p:spPr bwMode="auto">
              <a:xfrm>
                <a:off x="3227727" y="1381059"/>
                <a:ext cx="1507185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направленных на контроль Извещений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4752" y="2372795"/>
              <a:ext cx="1169987" cy="337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459 941 </a:t>
              </a:r>
              <a:r>
                <a:rPr lang="ru-RU" sz="1000" dirty="0"/>
                <a:t>док.</a:t>
              </a:r>
            </a:p>
          </p:txBody>
        </p:sp>
        <p:grpSp>
          <p:nvGrpSpPr>
            <p:cNvPr id="11313" name="Группа 41"/>
            <p:cNvGrpSpPr>
              <a:grpSpLocks/>
            </p:cNvGrpSpPr>
            <p:nvPr/>
          </p:nvGrpSpPr>
          <p:grpSpPr bwMode="auto">
            <a:xfrm>
              <a:off x="4951422" y="2000121"/>
              <a:ext cx="1718965" cy="384679"/>
              <a:chOff x="3227727" y="1368447"/>
              <a:chExt cx="1718965" cy="384679"/>
            </a:xfrm>
          </p:grpSpPr>
          <p:sp>
            <p:nvSpPr>
              <p:cNvPr id="44" name="Пятиугольник 43"/>
              <p:cNvSpPr/>
              <p:nvPr/>
            </p:nvSpPr>
            <p:spPr>
              <a:xfrm rot="5400000">
                <a:off x="3938808" y="745923"/>
                <a:ext cx="340957" cy="1674811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16" name="TextBox 44"/>
              <p:cNvSpPr txBox="1">
                <a:spLocks noChangeArrowheads="1"/>
              </p:cNvSpPr>
              <p:nvPr/>
            </p:nvSpPr>
            <p:spPr bwMode="auto">
              <a:xfrm>
                <a:off x="3227727" y="1368447"/>
                <a:ext cx="1718965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размещенных на ЕИС Извещений, прошедших контроль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206713" y="2398168"/>
              <a:ext cx="1168399" cy="3377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433 180 </a:t>
              </a:r>
              <a:r>
                <a:rPr lang="ru-RU" sz="1000" dirty="0"/>
                <a:t>док.</a:t>
              </a:r>
            </a:p>
          </p:txBody>
        </p:sp>
      </p:grpSp>
      <p:grpSp>
        <p:nvGrpSpPr>
          <p:cNvPr id="11302" name="Группа 47"/>
          <p:cNvGrpSpPr>
            <a:grpSpLocks/>
          </p:cNvGrpSpPr>
          <p:nvPr/>
        </p:nvGrpSpPr>
        <p:grpSpPr bwMode="auto">
          <a:xfrm>
            <a:off x="3287713" y="3987800"/>
            <a:ext cx="3429000" cy="717550"/>
            <a:chOff x="3241390" y="2000121"/>
            <a:chExt cx="3428997" cy="717720"/>
          </a:xfrm>
        </p:grpSpPr>
        <p:grpSp>
          <p:nvGrpSpPr>
            <p:cNvPr id="11303" name="Группа 48"/>
            <p:cNvGrpSpPr>
              <a:grpSpLocks/>
            </p:cNvGrpSpPr>
            <p:nvPr/>
          </p:nvGrpSpPr>
          <p:grpSpPr bwMode="auto">
            <a:xfrm>
              <a:off x="3241390" y="2025344"/>
              <a:ext cx="1507185" cy="372067"/>
              <a:chOff x="3227727" y="1381059"/>
              <a:chExt cx="1507185" cy="372067"/>
            </a:xfrm>
          </p:grpSpPr>
          <p:sp>
            <p:nvSpPr>
              <p:cNvPr id="55" name="Пятиугольник 54"/>
              <p:cNvSpPr/>
              <p:nvPr/>
            </p:nvSpPr>
            <p:spPr>
              <a:xfrm rot="5400000">
                <a:off x="3833317" y="851859"/>
                <a:ext cx="339805" cy="1462086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10" name="TextBox 55"/>
              <p:cNvSpPr txBox="1">
                <a:spLocks noChangeArrowheads="1"/>
              </p:cNvSpPr>
              <p:nvPr/>
            </p:nvSpPr>
            <p:spPr bwMode="auto">
              <a:xfrm>
                <a:off x="3227727" y="1381059"/>
                <a:ext cx="1507185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направленных на контроль сведений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474752" y="2371684"/>
              <a:ext cx="1392237" cy="338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869 413 </a:t>
              </a:r>
              <a:r>
                <a:rPr lang="ru-RU" sz="1000" dirty="0" err="1"/>
                <a:t>свед</a:t>
              </a:r>
              <a:r>
                <a:rPr lang="ru-RU" sz="1000" dirty="0"/>
                <a:t>.</a:t>
              </a:r>
            </a:p>
          </p:txBody>
        </p:sp>
        <p:grpSp>
          <p:nvGrpSpPr>
            <p:cNvPr id="11305" name="Группа 50"/>
            <p:cNvGrpSpPr>
              <a:grpSpLocks/>
            </p:cNvGrpSpPr>
            <p:nvPr/>
          </p:nvGrpSpPr>
          <p:grpSpPr bwMode="auto">
            <a:xfrm>
              <a:off x="4951422" y="2000121"/>
              <a:ext cx="1718965" cy="384679"/>
              <a:chOff x="3227727" y="1368447"/>
              <a:chExt cx="1718965" cy="384679"/>
            </a:xfrm>
          </p:grpSpPr>
          <p:sp>
            <p:nvSpPr>
              <p:cNvPr id="53" name="Пятиугольник 52"/>
              <p:cNvSpPr/>
              <p:nvPr/>
            </p:nvSpPr>
            <p:spPr>
              <a:xfrm rot="5400000">
                <a:off x="3939384" y="745405"/>
                <a:ext cx="339805" cy="1674811"/>
              </a:xfrm>
              <a:prstGeom prst="homePlate">
                <a:avLst>
                  <a:gd name="adj" fmla="val 1666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308" name="TextBox 53"/>
              <p:cNvSpPr txBox="1">
                <a:spLocks noChangeArrowheads="1"/>
              </p:cNvSpPr>
              <p:nvPr/>
            </p:nvSpPr>
            <p:spPr bwMode="auto">
              <a:xfrm>
                <a:off x="3227727" y="1368447"/>
                <a:ext cx="1718965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900" b="1">
                    <a:solidFill>
                      <a:schemeClr val="bg1"/>
                    </a:solidFill>
                  </a:rPr>
                  <a:t> </a:t>
                </a:r>
                <a:r>
                  <a:rPr lang="ru-RU" altLang="ru-RU" sz="800" b="1">
                    <a:solidFill>
                      <a:schemeClr val="bg1"/>
                    </a:solidFill>
                  </a:rPr>
                  <a:t>Количество размещенных на ЕИС Сведений, прошедших контроль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206713" y="2379624"/>
              <a:ext cx="1323974" cy="338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818 586 </a:t>
              </a:r>
              <a:r>
                <a:rPr lang="ru-RU" sz="1000" dirty="0" err="1"/>
                <a:t>свед</a:t>
              </a:r>
              <a:r>
                <a:rPr lang="ru-RU" sz="1000" dirty="0"/>
                <a:t>.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34213" y="4821238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EA248C-515F-49D2-B354-BC065592C628}" type="slidenum"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20888" y="1939925"/>
            <a:ext cx="48942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том числе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13.565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уполномоченных организаций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8325" y="1717675"/>
            <a:ext cx="55387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Зарегистрировано сведений о </a:t>
            </a:r>
            <a:r>
              <a:rPr lang="ru-RU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234.215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организациях и подразделениях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44713" y="2193925"/>
            <a:ext cx="37401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161.677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– средний объем изменений в квартал</a:t>
            </a:r>
          </a:p>
        </p:txBody>
      </p:sp>
      <p:sp>
        <p:nvSpPr>
          <p:cNvPr id="12294" name="Прямоугольник 36"/>
          <p:cNvSpPr>
            <a:spLocks noChangeArrowheads="1"/>
          </p:cNvSpPr>
          <p:nvPr/>
        </p:nvSpPr>
        <p:spPr bwMode="auto">
          <a:xfrm>
            <a:off x="125413" y="1247775"/>
            <a:ext cx="566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00B050"/>
                </a:solidFill>
                <a:latin typeface="Book Antiqua" pitchFamily="18" charset="0"/>
              </a:rPr>
              <a:t>Реестр участников бюджетного процесса, а также юридических лиц не являющихся участниками бюджетного процесса</a:t>
            </a:r>
          </a:p>
        </p:txBody>
      </p:sp>
      <p:sp>
        <p:nvSpPr>
          <p:cNvPr id="12295" name="Прямоугольник 19"/>
          <p:cNvSpPr>
            <a:spLocks noChangeArrowheads="1"/>
          </p:cNvSpPr>
          <p:nvPr/>
        </p:nvSpPr>
        <p:spPr bwMode="auto">
          <a:xfrm>
            <a:off x="217488" y="3233738"/>
            <a:ext cx="262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00B050"/>
                </a:solidFill>
                <a:latin typeface="Book Antiqua" pitchFamily="18" charset="0"/>
              </a:rPr>
              <a:t>Источники эталонной НСИ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63800" y="3551238"/>
            <a:ext cx="428625" cy="436562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97" name="Прямоугольник 21"/>
          <p:cNvSpPr>
            <a:spLocks noChangeArrowheads="1"/>
          </p:cNvSpPr>
          <p:nvPr/>
        </p:nvSpPr>
        <p:spPr bwMode="auto">
          <a:xfrm>
            <a:off x="2892425" y="352583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4235A1"/>
                </a:solidFill>
                <a:latin typeface="Book Antiqua" pitchFamily="18" charset="0"/>
              </a:rPr>
              <a:t>ФНС</a:t>
            </a:r>
          </a:p>
        </p:txBody>
      </p:sp>
      <p:pic>
        <p:nvPicPr>
          <p:cNvPr id="12298" name="Picture 19" descr="http://library.guu.ru/wp-content/uploads/sites/5/2015/05/g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429000"/>
            <a:ext cx="1857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1" descr="http://talk-s.ru/wp-content/uploads/2014/01/minfin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502025"/>
            <a:ext cx="1190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3" descr="https://im0-tub-ru.yandex.net/i?id=010f6210a4521a65da3d7860251282cd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311525"/>
            <a:ext cx="12096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" name="Схема 51"/>
          <p:cNvGraphicFramePr/>
          <p:nvPr/>
        </p:nvGraphicFramePr>
        <p:xfrm>
          <a:off x="6550343" y="1543690"/>
          <a:ext cx="2341594" cy="239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302" name="Прямоугольник 52"/>
          <p:cNvSpPr>
            <a:spLocks noChangeArrowheads="1"/>
          </p:cNvSpPr>
          <p:nvPr/>
        </p:nvSpPr>
        <p:spPr bwMode="auto">
          <a:xfrm>
            <a:off x="6302375" y="1109663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B050"/>
                </a:solidFill>
                <a:latin typeface="Book Antiqua" pitchFamily="18" charset="0"/>
              </a:rPr>
              <a:t>Потребители НСИ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25413" y="2581275"/>
            <a:ext cx="4289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87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вспомогательных справочников и классификаторов,  с общим объемом </a:t>
            </a:r>
            <a:r>
              <a:rPr lang="ru-RU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более 7 млн. записей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54775" y="4095750"/>
            <a:ext cx="26892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Более 5млн.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транзакций в год</a:t>
            </a:r>
          </a:p>
        </p:txBody>
      </p:sp>
      <p:sp>
        <p:nvSpPr>
          <p:cNvPr id="20" name="Прямоугольник 6"/>
          <p:cNvSpPr>
            <a:spLocks noChangeArrowheads="1"/>
          </p:cNvSpPr>
          <p:nvPr/>
        </p:nvSpPr>
        <p:spPr bwMode="auto">
          <a:xfrm>
            <a:off x="3005138" y="74613"/>
            <a:ext cx="6086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Мероприятия по внедрению ГИИС «Электронный бюджет».</a:t>
            </a:r>
            <a:r>
              <a:rPr lang="en-US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Статистика внедрения подсистемы ведения НСИ за 2016 г.</a:t>
            </a:r>
          </a:p>
        </p:txBody>
      </p:sp>
      <p:pic>
        <p:nvPicPr>
          <p:cNvPr id="12306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984500"/>
            <a:ext cx="661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17192</TotalTime>
  <Words>3515</Words>
  <Application>Microsoft Office PowerPoint</Application>
  <PresentationFormat>Экран (16:9)</PresentationFormat>
  <Paragraphs>627</Paragraphs>
  <Slides>28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1_Тема Office</vt:lpstr>
      <vt:lpstr>Диаграмма Microsoft Excel</vt:lpstr>
      <vt:lpstr>Презентация PowerPoint</vt:lpstr>
      <vt:lpstr>Компоненты (модули) системы «Электронный бюджет», созданные и частично внедренные на начало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Федерального казначейства по результатам внедрения новых функций в конце 2016 - начале 2017 года</vt:lpstr>
      <vt:lpstr>Презентация PowerPoint</vt:lpstr>
      <vt:lpstr>Презентация PowerPoint</vt:lpstr>
      <vt:lpstr>Презентация PowerPoint</vt:lpstr>
      <vt:lpstr>Компоненты (сервисы) системы «Электронный бюджет»  (завершение исполнения задач 2016 г.)</vt:lpstr>
      <vt:lpstr>Компоненты (модули) системы «Электронный бюджет»  (предложения в план на 2017 г.)</vt:lpstr>
      <vt:lpstr>Презентация PowerPoint</vt:lpstr>
      <vt:lpstr>Презентация PowerPoint</vt:lpstr>
      <vt:lpstr>Подсистема финансового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развития ГАС «Управление»  в 2016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Дорожинская Галина Алексеевна</cp:lastModifiedBy>
  <cp:revision>606</cp:revision>
  <cp:lastPrinted>2016-11-23T18:14:32Z</cp:lastPrinted>
  <dcterms:created xsi:type="dcterms:W3CDTF">2015-03-03T16:27:21Z</dcterms:created>
  <dcterms:modified xsi:type="dcterms:W3CDTF">2017-03-14T10:32:57Z</dcterms:modified>
</cp:coreProperties>
</file>