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721" r:id="rId2"/>
    <p:sldMasterId id="2147483734" r:id="rId3"/>
    <p:sldMasterId id="2147483747" r:id="rId4"/>
    <p:sldMasterId id="2147483772" r:id="rId5"/>
    <p:sldMasterId id="2147483809" r:id="rId6"/>
    <p:sldMasterId id="2147483821" r:id="rId7"/>
    <p:sldMasterId id="2147483833" r:id="rId8"/>
  </p:sldMasterIdLst>
  <p:notesMasterIdLst>
    <p:notesMasterId r:id="rId34"/>
  </p:notesMasterIdLst>
  <p:sldIdLst>
    <p:sldId id="489" r:id="rId9"/>
    <p:sldId id="628" r:id="rId10"/>
    <p:sldId id="654" r:id="rId11"/>
    <p:sldId id="661" r:id="rId12"/>
    <p:sldId id="613" r:id="rId13"/>
    <p:sldId id="660" r:id="rId14"/>
    <p:sldId id="641" r:id="rId15"/>
    <p:sldId id="642" r:id="rId16"/>
    <p:sldId id="645" r:id="rId17"/>
    <p:sldId id="655" r:id="rId18"/>
    <p:sldId id="626" r:id="rId19"/>
    <p:sldId id="623" r:id="rId20"/>
    <p:sldId id="662" r:id="rId21"/>
    <p:sldId id="657" r:id="rId22"/>
    <p:sldId id="659" r:id="rId23"/>
    <p:sldId id="658" r:id="rId24"/>
    <p:sldId id="656" r:id="rId25"/>
    <p:sldId id="629" r:id="rId26"/>
    <p:sldId id="630" r:id="rId27"/>
    <p:sldId id="631" r:id="rId28"/>
    <p:sldId id="632" r:id="rId29"/>
    <p:sldId id="637" r:id="rId30"/>
    <p:sldId id="638" r:id="rId31"/>
    <p:sldId id="639" r:id="rId32"/>
    <p:sldId id="652" r:id="rId33"/>
  </p:sldIdLst>
  <p:sldSz cx="12801600" cy="9601200" type="A3"/>
  <p:notesSz cx="6645275" cy="9775825"/>
  <p:embeddedFontLst>
    <p:embeddedFont>
      <p:font typeface="Open Sans Condensed" charset="0"/>
      <p:bold r:id="rId35"/>
    </p:embeddedFont>
    <p:embeddedFont>
      <p:font typeface="Calibri Light" pitchFamily="34" charset="0"/>
      <p:regular r:id="rId36"/>
      <p: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4676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935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6403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18707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733853" algn="l" defTabSz="1093539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3280627" algn="l" defTabSz="1093539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827411" algn="l" defTabSz="1093539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4374159" algn="l" defTabSz="1093539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581">
          <p15:clr>
            <a:srgbClr val="A4A3A4"/>
          </p15:clr>
        </p15:guide>
        <p15:guide id="2" pos="17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6F0"/>
    <a:srgbClr val="0000FF"/>
    <a:srgbClr val="FF0066"/>
    <a:srgbClr val="FF3399"/>
    <a:srgbClr val="008000"/>
    <a:srgbClr val="33CC33"/>
    <a:srgbClr val="FF33CC"/>
    <a:srgbClr val="990099"/>
    <a:srgbClr val="FFCCFF"/>
    <a:srgbClr val="D0D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1" autoAdjust="0"/>
    <p:restoredTop sz="95522" autoAdjust="0"/>
  </p:normalViewPr>
  <p:slideViewPr>
    <p:cSldViewPr snapToGrid="0">
      <p:cViewPr varScale="1">
        <p:scale>
          <a:sx n="83" d="100"/>
          <a:sy n="83" d="100"/>
        </p:scale>
        <p:origin x="-1488" y="-78"/>
      </p:cViewPr>
      <p:guideLst>
        <p:guide orient="horz" pos="5580"/>
        <p:guide pos="17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5.fntdata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2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font" Target="fonts/font1.fntdata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font" Target="fonts/font4.fntdata"/><Relationship Id="rId20" Type="http://schemas.openxmlformats.org/officeDocument/2006/relationships/slide" Target="slides/slide12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880343" cy="489339"/>
          </a:xfrm>
          <a:prstGeom prst="rect">
            <a:avLst/>
          </a:prstGeom>
        </p:spPr>
        <p:txBody>
          <a:bodyPr vert="horz" lIns="90312" tIns="45157" rIns="90312" bIns="451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3380" y="4"/>
            <a:ext cx="2880343" cy="489339"/>
          </a:xfrm>
          <a:prstGeom prst="rect">
            <a:avLst/>
          </a:prstGeom>
        </p:spPr>
        <p:txBody>
          <a:bodyPr vert="horz" lIns="90312" tIns="45157" rIns="90312" bIns="45157" rtlCol="0"/>
          <a:lstStyle>
            <a:lvl1pPr algn="r">
              <a:defRPr sz="1200"/>
            </a:lvl1pPr>
          </a:lstStyle>
          <a:p>
            <a:fld id="{364AC6B0-C38D-44B3-B1E5-026FABB06AC7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0250"/>
            <a:ext cx="4895850" cy="3671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12" tIns="45157" rIns="90312" bIns="451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222" y="4643245"/>
            <a:ext cx="5316841" cy="4399356"/>
          </a:xfrm>
          <a:prstGeom prst="rect">
            <a:avLst/>
          </a:prstGeom>
        </p:spPr>
        <p:txBody>
          <a:bodyPr vert="horz" lIns="90312" tIns="45157" rIns="90312" bIns="4515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4928"/>
            <a:ext cx="2880343" cy="489338"/>
          </a:xfrm>
          <a:prstGeom prst="rect">
            <a:avLst/>
          </a:prstGeom>
        </p:spPr>
        <p:txBody>
          <a:bodyPr vert="horz" lIns="90312" tIns="45157" rIns="90312" bIns="451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3380" y="9284928"/>
            <a:ext cx="2880343" cy="489338"/>
          </a:xfrm>
          <a:prstGeom prst="rect">
            <a:avLst/>
          </a:prstGeom>
        </p:spPr>
        <p:txBody>
          <a:bodyPr vert="horz" lIns="90312" tIns="45157" rIns="90312" bIns="45157" rtlCol="0" anchor="b"/>
          <a:lstStyle>
            <a:lvl1pPr algn="r">
              <a:defRPr sz="1200"/>
            </a:lvl1pPr>
          </a:lstStyle>
          <a:p>
            <a:fld id="{C608DC69-DD7A-435E-BB76-5052C1452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0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35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6769" algn="l" defTabSz="10935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3539" algn="l" defTabSz="10935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0309" algn="l" defTabSz="10935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87079" algn="l" defTabSz="10935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33853" algn="l" defTabSz="10935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80627" algn="l" defTabSz="10935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27411" algn="l" defTabSz="10935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74159" algn="l" defTabSz="109353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310"/>
            <a:ext cx="9601200" cy="334264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900"/>
            </a:lvl1pPr>
            <a:lvl2pPr marL="546769" indent="0" algn="ctr">
              <a:buNone/>
              <a:defRPr sz="2400"/>
            </a:lvl2pPr>
            <a:lvl3pPr marL="1093539" indent="0" algn="ctr">
              <a:buNone/>
              <a:defRPr sz="2200"/>
            </a:lvl3pPr>
            <a:lvl4pPr marL="1640309" indent="0" algn="ctr">
              <a:buNone/>
              <a:defRPr sz="1900"/>
            </a:lvl4pPr>
            <a:lvl5pPr marL="2187079" indent="0" algn="ctr">
              <a:buNone/>
              <a:defRPr sz="1900"/>
            </a:lvl5pPr>
            <a:lvl6pPr marL="2733853" indent="0" algn="ctr">
              <a:buNone/>
              <a:defRPr sz="1900"/>
            </a:lvl6pPr>
            <a:lvl7pPr marL="3280627" indent="0" algn="ctr">
              <a:buNone/>
              <a:defRPr sz="1900"/>
            </a:lvl7pPr>
            <a:lvl8pPr marL="3827411" indent="0" algn="ctr">
              <a:buNone/>
              <a:defRPr sz="1900"/>
            </a:lvl8pPr>
            <a:lvl9pPr marL="4374159" indent="0" algn="ctr">
              <a:buNone/>
              <a:defRPr sz="1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7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3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61145" y="511268"/>
            <a:ext cx="2760345" cy="8136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0110" y="511268"/>
            <a:ext cx="8121015" cy="8136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2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310"/>
            <a:ext cx="9601200" cy="334264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900"/>
            </a:lvl1pPr>
            <a:lvl2pPr marL="546718" indent="0" algn="ctr">
              <a:buNone/>
              <a:defRPr sz="2400"/>
            </a:lvl2pPr>
            <a:lvl3pPr marL="1093435" indent="0" algn="ctr">
              <a:buNone/>
              <a:defRPr sz="2200"/>
            </a:lvl3pPr>
            <a:lvl4pPr marL="1640154" indent="0" algn="ctr">
              <a:buNone/>
              <a:defRPr sz="1900"/>
            </a:lvl4pPr>
            <a:lvl5pPr marL="2186872" indent="0" algn="ctr">
              <a:buNone/>
              <a:defRPr sz="1900"/>
            </a:lvl5pPr>
            <a:lvl6pPr marL="2733596" indent="0" algn="ctr">
              <a:buNone/>
              <a:defRPr sz="1900"/>
            </a:lvl6pPr>
            <a:lvl7pPr marL="3280317" indent="0" algn="ctr">
              <a:buNone/>
              <a:defRPr sz="1900"/>
            </a:lvl7pPr>
            <a:lvl8pPr marL="3827051" indent="0" algn="ctr">
              <a:buNone/>
              <a:defRPr sz="1900"/>
            </a:lvl8pPr>
            <a:lvl9pPr marL="4373745" indent="0" algn="ctr">
              <a:buNone/>
              <a:defRPr sz="1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2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2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43" y="2393636"/>
            <a:ext cx="11041380" cy="399383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671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34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01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868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335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803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27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7374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65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74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79" y="2353631"/>
            <a:ext cx="5415676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6718" indent="0">
              <a:buNone/>
              <a:defRPr sz="2400" b="1"/>
            </a:lvl2pPr>
            <a:lvl3pPr marL="1093435" indent="0">
              <a:buNone/>
              <a:defRPr sz="2200" b="1"/>
            </a:lvl3pPr>
            <a:lvl4pPr marL="1640154" indent="0">
              <a:buNone/>
              <a:defRPr sz="1900" b="1"/>
            </a:lvl4pPr>
            <a:lvl5pPr marL="2186872" indent="0">
              <a:buNone/>
              <a:defRPr sz="1900" b="1"/>
            </a:lvl5pPr>
            <a:lvl6pPr marL="2733596" indent="0">
              <a:buNone/>
              <a:defRPr sz="1900" b="1"/>
            </a:lvl6pPr>
            <a:lvl7pPr marL="3280317" indent="0">
              <a:buNone/>
              <a:defRPr sz="1900" b="1"/>
            </a:lvl7pPr>
            <a:lvl8pPr marL="3827051" indent="0">
              <a:buNone/>
              <a:defRPr sz="1900" b="1"/>
            </a:lvl8pPr>
            <a:lvl9pPr marL="437374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779" y="3507108"/>
            <a:ext cx="5415676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0" y="2353631"/>
            <a:ext cx="5442347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6718" indent="0">
              <a:buNone/>
              <a:defRPr sz="2400" b="1"/>
            </a:lvl2pPr>
            <a:lvl3pPr marL="1093435" indent="0">
              <a:buNone/>
              <a:defRPr sz="2200" b="1"/>
            </a:lvl3pPr>
            <a:lvl4pPr marL="1640154" indent="0">
              <a:buNone/>
              <a:defRPr sz="1900" b="1"/>
            </a:lvl4pPr>
            <a:lvl5pPr marL="2186872" indent="0">
              <a:buNone/>
              <a:defRPr sz="1900" b="1"/>
            </a:lvl5pPr>
            <a:lvl6pPr marL="2733596" indent="0">
              <a:buNone/>
              <a:defRPr sz="1900" b="1"/>
            </a:lvl6pPr>
            <a:lvl7pPr marL="3280317" indent="0">
              <a:buNone/>
              <a:defRPr sz="1900" b="1"/>
            </a:lvl7pPr>
            <a:lvl8pPr marL="3827051" indent="0">
              <a:buNone/>
              <a:defRPr sz="1900" b="1"/>
            </a:lvl8pPr>
            <a:lvl9pPr marL="437374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810" y="3507108"/>
            <a:ext cx="5442347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98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85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80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51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4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51" y="2880454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6718" indent="0">
              <a:buNone/>
              <a:defRPr sz="1600"/>
            </a:lvl2pPr>
            <a:lvl3pPr marL="1093435" indent="0">
              <a:buNone/>
              <a:defRPr sz="1400"/>
            </a:lvl3pPr>
            <a:lvl4pPr marL="1640154" indent="0">
              <a:buNone/>
              <a:defRPr sz="1200"/>
            </a:lvl4pPr>
            <a:lvl5pPr marL="2186872" indent="0">
              <a:buNone/>
              <a:defRPr sz="1200"/>
            </a:lvl5pPr>
            <a:lvl6pPr marL="2733596" indent="0">
              <a:buNone/>
              <a:defRPr sz="1200"/>
            </a:lvl6pPr>
            <a:lvl7pPr marL="3280317" indent="0">
              <a:buNone/>
              <a:defRPr sz="1200"/>
            </a:lvl7pPr>
            <a:lvl8pPr marL="3827051" indent="0">
              <a:buNone/>
              <a:defRPr sz="1200"/>
            </a:lvl8pPr>
            <a:lvl9pPr marL="437374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7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89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51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4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6718" indent="0">
              <a:buNone/>
              <a:defRPr sz="3400"/>
            </a:lvl2pPr>
            <a:lvl3pPr marL="1093435" indent="0">
              <a:buNone/>
              <a:defRPr sz="2900"/>
            </a:lvl3pPr>
            <a:lvl4pPr marL="1640154" indent="0">
              <a:buNone/>
              <a:defRPr sz="2400"/>
            </a:lvl4pPr>
            <a:lvl5pPr marL="2186872" indent="0">
              <a:buNone/>
              <a:defRPr sz="2400"/>
            </a:lvl5pPr>
            <a:lvl6pPr marL="2733596" indent="0">
              <a:buNone/>
              <a:defRPr sz="2400"/>
            </a:lvl6pPr>
            <a:lvl7pPr marL="3280317" indent="0">
              <a:buNone/>
              <a:defRPr sz="2400"/>
            </a:lvl7pPr>
            <a:lvl8pPr marL="3827051" indent="0">
              <a:buNone/>
              <a:defRPr sz="2400"/>
            </a:lvl8pPr>
            <a:lvl9pPr marL="4373745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51" y="2880454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6718" indent="0">
              <a:buNone/>
              <a:defRPr sz="1600"/>
            </a:lvl2pPr>
            <a:lvl3pPr marL="1093435" indent="0">
              <a:buNone/>
              <a:defRPr sz="1400"/>
            </a:lvl3pPr>
            <a:lvl4pPr marL="1640154" indent="0">
              <a:buNone/>
              <a:defRPr sz="1200"/>
            </a:lvl4pPr>
            <a:lvl5pPr marL="2186872" indent="0">
              <a:buNone/>
              <a:defRPr sz="1200"/>
            </a:lvl5pPr>
            <a:lvl6pPr marL="2733596" indent="0">
              <a:buNone/>
              <a:defRPr sz="1200"/>
            </a:lvl6pPr>
            <a:lvl7pPr marL="3280317" indent="0">
              <a:buNone/>
              <a:defRPr sz="1200"/>
            </a:lvl7pPr>
            <a:lvl8pPr marL="3827051" indent="0">
              <a:buNone/>
              <a:defRPr sz="1200"/>
            </a:lvl8pPr>
            <a:lvl9pPr marL="437374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93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9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61145" y="511271"/>
            <a:ext cx="2760345" cy="8136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0110" y="511271"/>
            <a:ext cx="8121015" cy="8136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33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35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310"/>
            <a:ext cx="9601200" cy="334264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900"/>
            </a:lvl1pPr>
            <a:lvl2pPr marL="546718" indent="0" algn="ctr">
              <a:buNone/>
              <a:defRPr sz="2400"/>
            </a:lvl2pPr>
            <a:lvl3pPr marL="1093435" indent="0" algn="ctr">
              <a:buNone/>
              <a:defRPr sz="2200"/>
            </a:lvl3pPr>
            <a:lvl4pPr marL="1640154" indent="0" algn="ctr">
              <a:buNone/>
              <a:defRPr sz="1900"/>
            </a:lvl4pPr>
            <a:lvl5pPr marL="2186872" indent="0" algn="ctr">
              <a:buNone/>
              <a:defRPr sz="1900"/>
            </a:lvl5pPr>
            <a:lvl6pPr marL="2733596" indent="0" algn="ctr">
              <a:buNone/>
              <a:defRPr sz="1900"/>
            </a:lvl6pPr>
            <a:lvl7pPr marL="3280317" indent="0" algn="ctr">
              <a:buNone/>
              <a:defRPr sz="1900"/>
            </a:lvl7pPr>
            <a:lvl8pPr marL="3827051" indent="0" algn="ctr">
              <a:buNone/>
              <a:defRPr sz="1900"/>
            </a:lvl8pPr>
            <a:lvl9pPr marL="4373745" indent="0" algn="ctr">
              <a:buNone/>
              <a:defRPr sz="1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07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57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43" y="2393636"/>
            <a:ext cx="11041380" cy="399383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671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34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01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868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335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803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27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7374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12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64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79" y="2353631"/>
            <a:ext cx="5415676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6718" indent="0">
              <a:buNone/>
              <a:defRPr sz="2400" b="1"/>
            </a:lvl2pPr>
            <a:lvl3pPr marL="1093435" indent="0">
              <a:buNone/>
              <a:defRPr sz="2200" b="1"/>
            </a:lvl3pPr>
            <a:lvl4pPr marL="1640154" indent="0">
              <a:buNone/>
              <a:defRPr sz="1900" b="1"/>
            </a:lvl4pPr>
            <a:lvl5pPr marL="2186872" indent="0">
              <a:buNone/>
              <a:defRPr sz="1900" b="1"/>
            </a:lvl5pPr>
            <a:lvl6pPr marL="2733596" indent="0">
              <a:buNone/>
              <a:defRPr sz="1900" b="1"/>
            </a:lvl6pPr>
            <a:lvl7pPr marL="3280317" indent="0">
              <a:buNone/>
              <a:defRPr sz="1900" b="1"/>
            </a:lvl7pPr>
            <a:lvl8pPr marL="3827051" indent="0">
              <a:buNone/>
              <a:defRPr sz="1900" b="1"/>
            </a:lvl8pPr>
            <a:lvl9pPr marL="437374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779" y="3507108"/>
            <a:ext cx="5415676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0" y="2353631"/>
            <a:ext cx="5442347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6718" indent="0">
              <a:buNone/>
              <a:defRPr sz="2400" b="1"/>
            </a:lvl2pPr>
            <a:lvl3pPr marL="1093435" indent="0">
              <a:buNone/>
              <a:defRPr sz="2200" b="1"/>
            </a:lvl3pPr>
            <a:lvl4pPr marL="1640154" indent="0">
              <a:buNone/>
              <a:defRPr sz="1900" b="1"/>
            </a:lvl4pPr>
            <a:lvl5pPr marL="2186872" indent="0">
              <a:buNone/>
              <a:defRPr sz="1900" b="1"/>
            </a:lvl5pPr>
            <a:lvl6pPr marL="2733596" indent="0">
              <a:buNone/>
              <a:defRPr sz="1900" b="1"/>
            </a:lvl6pPr>
            <a:lvl7pPr marL="3280317" indent="0">
              <a:buNone/>
              <a:defRPr sz="1900" b="1"/>
            </a:lvl7pPr>
            <a:lvl8pPr marL="3827051" indent="0">
              <a:buNone/>
              <a:defRPr sz="1900" b="1"/>
            </a:lvl8pPr>
            <a:lvl9pPr marL="437374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810" y="3507108"/>
            <a:ext cx="5442347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8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4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43" y="2393636"/>
            <a:ext cx="11041380" cy="399383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676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353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0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870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338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806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274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741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77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36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51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4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51" y="2880454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6718" indent="0">
              <a:buNone/>
              <a:defRPr sz="1600"/>
            </a:lvl2pPr>
            <a:lvl3pPr marL="1093435" indent="0">
              <a:buNone/>
              <a:defRPr sz="1400"/>
            </a:lvl3pPr>
            <a:lvl4pPr marL="1640154" indent="0">
              <a:buNone/>
              <a:defRPr sz="1200"/>
            </a:lvl4pPr>
            <a:lvl5pPr marL="2186872" indent="0">
              <a:buNone/>
              <a:defRPr sz="1200"/>
            </a:lvl5pPr>
            <a:lvl6pPr marL="2733596" indent="0">
              <a:buNone/>
              <a:defRPr sz="1200"/>
            </a:lvl6pPr>
            <a:lvl7pPr marL="3280317" indent="0">
              <a:buNone/>
              <a:defRPr sz="1200"/>
            </a:lvl7pPr>
            <a:lvl8pPr marL="3827051" indent="0">
              <a:buNone/>
              <a:defRPr sz="1200"/>
            </a:lvl8pPr>
            <a:lvl9pPr marL="437374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35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51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4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6718" indent="0">
              <a:buNone/>
              <a:defRPr sz="3400"/>
            </a:lvl2pPr>
            <a:lvl3pPr marL="1093435" indent="0">
              <a:buNone/>
              <a:defRPr sz="2900"/>
            </a:lvl3pPr>
            <a:lvl4pPr marL="1640154" indent="0">
              <a:buNone/>
              <a:defRPr sz="2400"/>
            </a:lvl4pPr>
            <a:lvl5pPr marL="2186872" indent="0">
              <a:buNone/>
              <a:defRPr sz="2400"/>
            </a:lvl5pPr>
            <a:lvl6pPr marL="2733596" indent="0">
              <a:buNone/>
              <a:defRPr sz="2400"/>
            </a:lvl6pPr>
            <a:lvl7pPr marL="3280317" indent="0">
              <a:buNone/>
              <a:defRPr sz="2400"/>
            </a:lvl7pPr>
            <a:lvl8pPr marL="3827051" indent="0">
              <a:buNone/>
              <a:defRPr sz="2400"/>
            </a:lvl8pPr>
            <a:lvl9pPr marL="4373745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51" y="2880454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6718" indent="0">
              <a:buNone/>
              <a:defRPr sz="1600"/>
            </a:lvl2pPr>
            <a:lvl3pPr marL="1093435" indent="0">
              <a:buNone/>
              <a:defRPr sz="1400"/>
            </a:lvl3pPr>
            <a:lvl4pPr marL="1640154" indent="0">
              <a:buNone/>
              <a:defRPr sz="1200"/>
            </a:lvl4pPr>
            <a:lvl5pPr marL="2186872" indent="0">
              <a:buNone/>
              <a:defRPr sz="1200"/>
            </a:lvl5pPr>
            <a:lvl6pPr marL="2733596" indent="0">
              <a:buNone/>
              <a:defRPr sz="1200"/>
            </a:lvl6pPr>
            <a:lvl7pPr marL="3280317" indent="0">
              <a:buNone/>
              <a:defRPr sz="1200"/>
            </a:lvl7pPr>
            <a:lvl8pPr marL="3827051" indent="0">
              <a:buNone/>
              <a:defRPr sz="1200"/>
            </a:lvl8pPr>
            <a:lvl9pPr marL="4373745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1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48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61145" y="511271"/>
            <a:ext cx="2760345" cy="8136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0110" y="511271"/>
            <a:ext cx="8121015" cy="8136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82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800"/>
            </a:lvl1pPr>
            <a:lvl2pPr marL="536651" indent="0" algn="ctr">
              <a:buNone/>
              <a:defRPr sz="2400"/>
            </a:lvl2pPr>
            <a:lvl3pPr marL="1073309" indent="0" algn="ctr">
              <a:buNone/>
              <a:defRPr sz="2100"/>
            </a:lvl3pPr>
            <a:lvl4pPr marL="1609955" indent="0" algn="ctr">
              <a:buNone/>
              <a:defRPr sz="1900"/>
            </a:lvl4pPr>
            <a:lvl5pPr marL="2146615" indent="0" algn="ctr">
              <a:buNone/>
              <a:defRPr sz="1900"/>
            </a:lvl5pPr>
            <a:lvl6pPr marL="2683257" indent="0" algn="ctr">
              <a:buNone/>
              <a:defRPr sz="1900"/>
            </a:lvl6pPr>
            <a:lvl7pPr marL="3219914" indent="0" algn="ctr">
              <a:buNone/>
              <a:defRPr sz="1900"/>
            </a:lvl7pPr>
            <a:lvl8pPr marL="3756573" indent="0" algn="ctr">
              <a:buNone/>
              <a:defRPr sz="1900"/>
            </a:lvl8pPr>
            <a:lvl9pPr marL="4293228" indent="0" algn="ctr">
              <a:buNone/>
              <a:defRPr sz="1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4009D-9375-49CB-9CDE-D5D0F72965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483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D6961-3886-4E66-BCE1-A3BC0F84ED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43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44" y="2393639"/>
            <a:ext cx="11041380" cy="3993832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44" y="6425254"/>
            <a:ext cx="11041380" cy="2100262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5366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733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099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466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6832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199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7565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2932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45F2-18D0-48A5-95F0-8AE683AB0F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45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EDBD-40E0-448D-9ECB-1403FE0989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946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7" y="511181"/>
            <a:ext cx="11041380" cy="18557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651" indent="0">
              <a:buNone/>
              <a:defRPr sz="2400" b="1"/>
            </a:lvl2pPr>
            <a:lvl3pPr marL="1073309" indent="0">
              <a:buNone/>
              <a:defRPr sz="2100" b="1"/>
            </a:lvl3pPr>
            <a:lvl4pPr marL="1609955" indent="0">
              <a:buNone/>
              <a:defRPr sz="1900" b="1"/>
            </a:lvl4pPr>
            <a:lvl5pPr marL="2146615" indent="0">
              <a:buNone/>
              <a:defRPr sz="1900" b="1"/>
            </a:lvl5pPr>
            <a:lvl6pPr marL="2683257" indent="0">
              <a:buNone/>
              <a:defRPr sz="1900" b="1"/>
            </a:lvl6pPr>
            <a:lvl7pPr marL="3219914" indent="0">
              <a:buNone/>
              <a:defRPr sz="1900" b="1"/>
            </a:lvl7pPr>
            <a:lvl8pPr marL="3756573" indent="0">
              <a:buNone/>
              <a:defRPr sz="1900" b="1"/>
            </a:lvl8pPr>
            <a:lvl9pPr marL="429322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651" indent="0">
              <a:buNone/>
              <a:defRPr sz="2400" b="1"/>
            </a:lvl2pPr>
            <a:lvl3pPr marL="1073309" indent="0">
              <a:buNone/>
              <a:defRPr sz="2100" b="1"/>
            </a:lvl3pPr>
            <a:lvl4pPr marL="1609955" indent="0">
              <a:buNone/>
              <a:defRPr sz="1900" b="1"/>
            </a:lvl4pPr>
            <a:lvl5pPr marL="2146615" indent="0">
              <a:buNone/>
              <a:defRPr sz="1900" b="1"/>
            </a:lvl5pPr>
            <a:lvl6pPr marL="2683257" indent="0">
              <a:buNone/>
              <a:defRPr sz="1900" b="1"/>
            </a:lvl6pPr>
            <a:lvl7pPr marL="3219914" indent="0">
              <a:buNone/>
              <a:defRPr sz="1900" b="1"/>
            </a:lvl7pPr>
            <a:lvl8pPr marL="3756573" indent="0">
              <a:buNone/>
              <a:defRPr sz="1900" b="1"/>
            </a:lvl8pPr>
            <a:lvl9pPr marL="429322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8FB87-B892-43E7-B5A6-E5BA42920C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8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32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2463A-DA6D-4FE5-9EA8-28D05FFC25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38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BAB0-460C-41D6-B873-B846CD4CC2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398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20" y="640080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347" y="1382455"/>
            <a:ext cx="6480810" cy="682307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20" y="2880360"/>
            <a:ext cx="4128849" cy="5336223"/>
          </a:xfrm>
        </p:spPr>
        <p:txBody>
          <a:bodyPr/>
          <a:lstStyle>
            <a:lvl1pPr marL="0" indent="0">
              <a:buNone/>
              <a:defRPr sz="1900"/>
            </a:lvl1pPr>
            <a:lvl2pPr marL="536651" indent="0">
              <a:buNone/>
              <a:defRPr sz="1600"/>
            </a:lvl2pPr>
            <a:lvl3pPr marL="1073309" indent="0">
              <a:buNone/>
              <a:defRPr sz="1400"/>
            </a:lvl3pPr>
            <a:lvl4pPr marL="1609955" indent="0">
              <a:buNone/>
              <a:defRPr sz="1200"/>
            </a:lvl4pPr>
            <a:lvl5pPr marL="2146615" indent="0">
              <a:buNone/>
              <a:defRPr sz="1200"/>
            </a:lvl5pPr>
            <a:lvl6pPr marL="2683257" indent="0">
              <a:buNone/>
              <a:defRPr sz="1200"/>
            </a:lvl6pPr>
            <a:lvl7pPr marL="3219914" indent="0">
              <a:buNone/>
              <a:defRPr sz="1200"/>
            </a:lvl7pPr>
            <a:lvl8pPr marL="3756573" indent="0">
              <a:buNone/>
              <a:defRPr sz="1200"/>
            </a:lvl8pPr>
            <a:lvl9pPr marL="429322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147C-F341-4CB6-B332-B524C9BC66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381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20" y="640080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2347" y="1382455"/>
            <a:ext cx="6480810" cy="6823075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6651" indent="0">
              <a:buNone/>
              <a:defRPr sz="3300"/>
            </a:lvl2pPr>
            <a:lvl3pPr marL="1073309" indent="0">
              <a:buNone/>
              <a:defRPr sz="2800"/>
            </a:lvl3pPr>
            <a:lvl4pPr marL="1609955" indent="0">
              <a:buNone/>
              <a:defRPr sz="2400"/>
            </a:lvl4pPr>
            <a:lvl5pPr marL="2146615" indent="0">
              <a:buNone/>
              <a:defRPr sz="2400"/>
            </a:lvl5pPr>
            <a:lvl6pPr marL="2683257" indent="0">
              <a:buNone/>
              <a:defRPr sz="2400"/>
            </a:lvl6pPr>
            <a:lvl7pPr marL="3219914" indent="0">
              <a:buNone/>
              <a:defRPr sz="2400"/>
            </a:lvl7pPr>
            <a:lvl8pPr marL="3756573" indent="0">
              <a:buNone/>
              <a:defRPr sz="2400"/>
            </a:lvl8pPr>
            <a:lvl9pPr marL="4293228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20" y="2880360"/>
            <a:ext cx="4128849" cy="5336223"/>
          </a:xfrm>
        </p:spPr>
        <p:txBody>
          <a:bodyPr/>
          <a:lstStyle>
            <a:lvl1pPr marL="0" indent="0">
              <a:buNone/>
              <a:defRPr sz="1900"/>
            </a:lvl1pPr>
            <a:lvl2pPr marL="536651" indent="0">
              <a:buNone/>
              <a:defRPr sz="1600"/>
            </a:lvl2pPr>
            <a:lvl3pPr marL="1073309" indent="0">
              <a:buNone/>
              <a:defRPr sz="1400"/>
            </a:lvl3pPr>
            <a:lvl4pPr marL="1609955" indent="0">
              <a:buNone/>
              <a:defRPr sz="1200"/>
            </a:lvl4pPr>
            <a:lvl5pPr marL="2146615" indent="0">
              <a:buNone/>
              <a:defRPr sz="1200"/>
            </a:lvl5pPr>
            <a:lvl6pPr marL="2683257" indent="0">
              <a:buNone/>
              <a:defRPr sz="1200"/>
            </a:lvl6pPr>
            <a:lvl7pPr marL="3219914" indent="0">
              <a:buNone/>
              <a:defRPr sz="1200"/>
            </a:lvl7pPr>
            <a:lvl8pPr marL="3756573" indent="0">
              <a:buNone/>
              <a:defRPr sz="1200"/>
            </a:lvl8pPr>
            <a:lvl9pPr marL="429322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FC14-E269-443E-8A77-F9D25A1CB4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157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40BCA-590F-4B30-8CC6-A1A4CACB71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24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8E8D-7E32-4AD0-8870-70B1B23B9D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825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310"/>
            <a:ext cx="9601200" cy="334264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900"/>
            </a:lvl1pPr>
            <a:lvl2pPr marL="547261" indent="0" algn="ctr">
              <a:buNone/>
              <a:defRPr sz="2400"/>
            </a:lvl2pPr>
            <a:lvl3pPr marL="1094522" indent="0" algn="ctr">
              <a:buNone/>
              <a:defRPr sz="2200"/>
            </a:lvl3pPr>
            <a:lvl4pPr marL="1641783" indent="0" algn="ctr">
              <a:buNone/>
              <a:defRPr sz="1900"/>
            </a:lvl4pPr>
            <a:lvl5pPr marL="2189045" indent="0" algn="ctr">
              <a:buNone/>
              <a:defRPr sz="1900"/>
            </a:lvl5pPr>
            <a:lvl6pPr marL="2736307" indent="0" algn="ctr">
              <a:buNone/>
              <a:defRPr sz="1900"/>
            </a:lvl6pPr>
            <a:lvl7pPr marL="3283571" indent="0" algn="ctr">
              <a:buNone/>
              <a:defRPr sz="1900"/>
            </a:lvl7pPr>
            <a:lvl8pPr marL="3830838" indent="0" algn="ctr">
              <a:buNone/>
              <a:defRPr sz="1900"/>
            </a:lvl8pPr>
            <a:lvl9pPr marL="4378089" indent="0" algn="ctr">
              <a:buNone/>
              <a:defRPr sz="1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61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446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43" y="2393636"/>
            <a:ext cx="11041380" cy="399383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726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452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17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8904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363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835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08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780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265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1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79" y="2353631"/>
            <a:ext cx="5415676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6769" indent="0">
              <a:buNone/>
              <a:defRPr sz="2400" b="1"/>
            </a:lvl2pPr>
            <a:lvl3pPr marL="1093539" indent="0">
              <a:buNone/>
              <a:defRPr sz="2200" b="1"/>
            </a:lvl3pPr>
            <a:lvl4pPr marL="1640309" indent="0">
              <a:buNone/>
              <a:defRPr sz="1900" b="1"/>
            </a:lvl4pPr>
            <a:lvl5pPr marL="2187079" indent="0">
              <a:buNone/>
              <a:defRPr sz="1900" b="1"/>
            </a:lvl5pPr>
            <a:lvl6pPr marL="2733853" indent="0">
              <a:buNone/>
              <a:defRPr sz="1900" b="1"/>
            </a:lvl6pPr>
            <a:lvl7pPr marL="3280627" indent="0">
              <a:buNone/>
              <a:defRPr sz="1900" b="1"/>
            </a:lvl7pPr>
            <a:lvl8pPr marL="3827411" indent="0">
              <a:buNone/>
              <a:defRPr sz="1900" b="1"/>
            </a:lvl8pPr>
            <a:lvl9pPr marL="437415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779" y="3507108"/>
            <a:ext cx="5415676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0" y="2353631"/>
            <a:ext cx="5442347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6769" indent="0">
              <a:buNone/>
              <a:defRPr sz="2400" b="1"/>
            </a:lvl2pPr>
            <a:lvl3pPr marL="1093539" indent="0">
              <a:buNone/>
              <a:defRPr sz="2200" b="1"/>
            </a:lvl3pPr>
            <a:lvl4pPr marL="1640309" indent="0">
              <a:buNone/>
              <a:defRPr sz="1900" b="1"/>
            </a:lvl4pPr>
            <a:lvl5pPr marL="2187079" indent="0">
              <a:buNone/>
              <a:defRPr sz="1900" b="1"/>
            </a:lvl5pPr>
            <a:lvl6pPr marL="2733853" indent="0">
              <a:buNone/>
              <a:defRPr sz="1900" b="1"/>
            </a:lvl6pPr>
            <a:lvl7pPr marL="3280627" indent="0">
              <a:buNone/>
              <a:defRPr sz="1900" b="1"/>
            </a:lvl7pPr>
            <a:lvl8pPr marL="3827411" indent="0">
              <a:buNone/>
              <a:defRPr sz="1900" b="1"/>
            </a:lvl8pPr>
            <a:lvl9pPr marL="437415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810" y="3507108"/>
            <a:ext cx="5442347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666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79" y="2353631"/>
            <a:ext cx="5415676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261" indent="0">
              <a:buNone/>
              <a:defRPr sz="2400" b="1"/>
            </a:lvl2pPr>
            <a:lvl3pPr marL="1094522" indent="0">
              <a:buNone/>
              <a:defRPr sz="2200" b="1"/>
            </a:lvl3pPr>
            <a:lvl4pPr marL="1641783" indent="0">
              <a:buNone/>
              <a:defRPr sz="1900" b="1"/>
            </a:lvl4pPr>
            <a:lvl5pPr marL="2189045" indent="0">
              <a:buNone/>
              <a:defRPr sz="1900" b="1"/>
            </a:lvl5pPr>
            <a:lvl6pPr marL="2736307" indent="0">
              <a:buNone/>
              <a:defRPr sz="1900" b="1"/>
            </a:lvl6pPr>
            <a:lvl7pPr marL="3283571" indent="0">
              <a:buNone/>
              <a:defRPr sz="1900" b="1"/>
            </a:lvl7pPr>
            <a:lvl8pPr marL="3830838" indent="0">
              <a:buNone/>
              <a:defRPr sz="1900" b="1"/>
            </a:lvl8pPr>
            <a:lvl9pPr marL="437808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779" y="3507108"/>
            <a:ext cx="5415676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0" y="2353631"/>
            <a:ext cx="5442347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261" indent="0">
              <a:buNone/>
              <a:defRPr sz="2400" b="1"/>
            </a:lvl2pPr>
            <a:lvl3pPr marL="1094522" indent="0">
              <a:buNone/>
              <a:defRPr sz="2200" b="1"/>
            </a:lvl3pPr>
            <a:lvl4pPr marL="1641783" indent="0">
              <a:buNone/>
              <a:defRPr sz="1900" b="1"/>
            </a:lvl4pPr>
            <a:lvl5pPr marL="2189045" indent="0">
              <a:buNone/>
              <a:defRPr sz="1900" b="1"/>
            </a:lvl5pPr>
            <a:lvl6pPr marL="2736307" indent="0">
              <a:buNone/>
              <a:defRPr sz="1900" b="1"/>
            </a:lvl6pPr>
            <a:lvl7pPr marL="3283571" indent="0">
              <a:buNone/>
              <a:defRPr sz="1900" b="1"/>
            </a:lvl7pPr>
            <a:lvl8pPr marL="3830838" indent="0">
              <a:buNone/>
              <a:defRPr sz="1900" b="1"/>
            </a:lvl8pPr>
            <a:lvl9pPr marL="437808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810" y="3507108"/>
            <a:ext cx="5442347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46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727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988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29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4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29" y="2880425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7261" indent="0">
              <a:buNone/>
              <a:defRPr sz="1600"/>
            </a:lvl2pPr>
            <a:lvl3pPr marL="1094522" indent="0">
              <a:buNone/>
              <a:defRPr sz="1400"/>
            </a:lvl3pPr>
            <a:lvl4pPr marL="1641783" indent="0">
              <a:buNone/>
              <a:defRPr sz="1200"/>
            </a:lvl4pPr>
            <a:lvl5pPr marL="2189045" indent="0">
              <a:buNone/>
              <a:defRPr sz="1200"/>
            </a:lvl5pPr>
            <a:lvl6pPr marL="2736307" indent="0">
              <a:buNone/>
              <a:defRPr sz="1200"/>
            </a:lvl6pPr>
            <a:lvl7pPr marL="3283571" indent="0">
              <a:buNone/>
              <a:defRPr sz="1200"/>
            </a:lvl7pPr>
            <a:lvl8pPr marL="3830838" indent="0">
              <a:buNone/>
              <a:defRPr sz="1200"/>
            </a:lvl8pPr>
            <a:lvl9pPr marL="437808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692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29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4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7261" indent="0">
              <a:buNone/>
              <a:defRPr sz="3400"/>
            </a:lvl2pPr>
            <a:lvl3pPr marL="1094522" indent="0">
              <a:buNone/>
              <a:defRPr sz="2900"/>
            </a:lvl3pPr>
            <a:lvl4pPr marL="1641783" indent="0">
              <a:buNone/>
              <a:defRPr sz="2400"/>
            </a:lvl4pPr>
            <a:lvl5pPr marL="2189045" indent="0">
              <a:buNone/>
              <a:defRPr sz="2400"/>
            </a:lvl5pPr>
            <a:lvl6pPr marL="2736307" indent="0">
              <a:buNone/>
              <a:defRPr sz="2400"/>
            </a:lvl6pPr>
            <a:lvl7pPr marL="3283571" indent="0">
              <a:buNone/>
              <a:defRPr sz="2400"/>
            </a:lvl7pPr>
            <a:lvl8pPr marL="3830838" indent="0">
              <a:buNone/>
              <a:defRPr sz="2400"/>
            </a:lvl8pPr>
            <a:lvl9pPr marL="4378089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29" y="2880425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7261" indent="0">
              <a:buNone/>
              <a:defRPr sz="1600"/>
            </a:lvl2pPr>
            <a:lvl3pPr marL="1094522" indent="0">
              <a:buNone/>
              <a:defRPr sz="1400"/>
            </a:lvl3pPr>
            <a:lvl4pPr marL="1641783" indent="0">
              <a:buNone/>
              <a:defRPr sz="1200"/>
            </a:lvl4pPr>
            <a:lvl5pPr marL="2189045" indent="0">
              <a:buNone/>
              <a:defRPr sz="1200"/>
            </a:lvl5pPr>
            <a:lvl6pPr marL="2736307" indent="0">
              <a:buNone/>
              <a:defRPr sz="1200"/>
            </a:lvl6pPr>
            <a:lvl7pPr marL="3283571" indent="0">
              <a:buNone/>
              <a:defRPr sz="1200"/>
            </a:lvl7pPr>
            <a:lvl8pPr marL="3830838" indent="0">
              <a:buNone/>
              <a:defRPr sz="1200"/>
            </a:lvl8pPr>
            <a:lvl9pPr marL="437808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468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017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61145" y="511241"/>
            <a:ext cx="2760345" cy="8136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0110" y="511241"/>
            <a:ext cx="8121015" cy="8136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901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13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800"/>
            </a:lvl1pPr>
            <a:lvl2pPr marL="537413" indent="0" algn="ctr">
              <a:buNone/>
              <a:defRPr sz="2400"/>
            </a:lvl2pPr>
            <a:lvl3pPr marL="1074828" indent="0" algn="ctr">
              <a:buNone/>
              <a:defRPr sz="2100"/>
            </a:lvl3pPr>
            <a:lvl4pPr marL="1612240" indent="0" algn="ctr">
              <a:buNone/>
              <a:defRPr sz="1900"/>
            </a:lvl4pPr>
            <a:lvl5pPr marL="2149655" indent="0" algn="ctr">
              <a:buNone/>
              <a:defRPr sz="1900"/>
            </a:lvl5pPr>
            <a:lvl6pPr marL="2687066" indent="0" algn="ctr">
              <a:buNone/>
              <a:defRPr sz="1900"/>
            </a:lvl6pPr>
            <a:lvl7pPr marL="3224479" indent="0" algn="ctr">
              <a:buNone/>
              <a:defRPr sz="1900"/>
            </a:lvl7pPr>
            <a:lvl8pPr marL="3761895" indent="0" algn="ctr">
              <a:buNone/>
              <a:defRPr sz="1900"/>
            </a:lvl8pPr>
            <a:lvl9pPr marL="4299308" indent="0" algn="ctr">
              <a:buNone/>
              <a:defRPr sz="1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4009D-9375-49CB-9CDE-D5D0F72965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985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D6961-3886-4E66-BCE1-A3BC0F84ED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0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136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44" y="2393639"/>
            <a:ext cx="11041380" cy="3993832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44" y="6425254"/>
            <a:ext cx="11041380" cy="2100262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53741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748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12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496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6870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244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7618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2993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845F2-18D0-48A5-95F0-8AE683AB0F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949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EDBD-40E0-448D-9ECB-1403FE0989B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50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7" y="511181"/>
            <a:ext cx="11041380" cy="18557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7413" indent="0">
              <a:buNone/>
              <a:defRPr sz="2400" b="1"/>
            </a:lvl2pPr>
            <a:lvl3pPr marL="1074828" indent="0">
              <a:buNone/>
              <a:defRPr sz="2100" b="1"/>
            </a:lvl3pPr>
            <a:lvl4pPr marL="1612240" indent="0">
              <a:buNone/>
              <a:defRPr sz="1900" b="1"/>
            </a:lvl4pPr>
            <a:lvl5pPr marL="2149655" indent="0">
              <a:buNone/>
              <a:defRPr sz="1900" b="1"/>
            </a:lvl5pPr>
            <a:lvl6pPr marL="2687066" indent="0">
              <a:buNone/>
              <a:defRPr sz="1900" b="1"/>
            </a:lvl6pPr>
            <a:lvl7pPr marL="3224479" indent="0">
              <a:buNone/>
              <a:defRPr sz="1900" b="1"/>
            </a:lvl7pPr>
            <a:lvl8pPr marL="3761895" indent="0">
              <a:buNone/>
              <a:defRPr sz="1900" b="1"/>
            </a:lvl8pPr>
            <a:lvl9pPr marL="429930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7413" indent="0">
              <a:buNone/>
              <a:defRPr sz="2400" b="1"/>
            </a:lvl2pPr>
            <a:lvl3pPr marL="1074828" indent="0">
              <a:buNone/>
              <a:defRPr sz="2100" b="1"/>
            </a:lvl3pPr>
            <a:lvl4pPr marL="1612240" indent="0">
              <a:buNone/>
              <a:defRPr sz="1900" b="1"/>
            </a:lvl4pPr>
            <a:lvl5pPr marL="2149655" indent="0">
              <a:buNone/>
              <a:defRPr sz="1900" b="1"/>
            </a:lvl5pPr>
            <a:lvl6pPr marL="2687066" indent="0">
              <a:buNone/>
              <a:defRPr sz="1900" b="1"/>
            </a:lvl6pPr>
            <a:lvl7pPr marL="3224479" indent="0">
              <a:buNone/>
              <a:defRPr sz="1900" b="1"/>
            </a:lvl7pPr>
            <a:lvl8pPr marL="3761895" indent="0">
              <a:buNone/>
              <a:defRPr sz="1900" b="1"/>
            </a:lvl8pPr>
            <a:lvl9pPr marL="429930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8FB87-B892-43E7-B5A6-E5BA42920C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819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2463A-DA6D-4FE5-9EA8-28D05FFC25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25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BAB0-460C-41D6-B873-B846CD4CC2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590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88" y="640080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347" y="1382413"/>
            <a:ext cx="6480810" cy="682307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788" y="2880360"/>
            <a:ext cx="4128849" cy="5336223"/>
          </a:xfrm>
        </p:spPr>
        <p:txBody>
          <a:bodyPr/>
          <a:lstStyle>
            <a:lvl1pPr marL="0" indent="0">
              <a:buNone/>
              <a:defRPr sz="1900"/>
            </a:lvl1pPr>
            <a:lvl2pPr marL="537413" indent="0">
              <a:buNone/>
              <a:defRPr sz="1600"/>
            </a:lvl2pPr>
            <a:lvl3pPr marL="1074828" indent="0">
              <a:buNone/>
              <a:defRPr sz="1400"/>
            </a:lvl3pPr>
            <a:lvl4pPr marL="1612240" indent="0">
              <a:buNone/>
              <a:defRPr sz="1200"/>
            </a:lvl4pPr>
            <a:lvl5pPr marL="2149655" indent="0">
              <a:buNone/>
              <a:defRPr sz="1200"/>
            </a:lvl5pPr>
            <a:lvl6pPr marL="2687066" indent="0">
              <a:buNone/>
              <a:defRPr sz="1200"/>
            </a:lvl6pPr>
            <a:lvl7pPr marL="3224479" indent="0">
              <a:buNone/>
              <a:defRPr sz="1200"/>
            </a:lvl7pPr>
            <a:lvl8pPr marL="3761895" indent="0">
              <a:buNone/>
              <a:defRPr sz="1200"/>
            </a:lvl8pPr>
            <a:lvl9pPr marL="429930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147C-F341-4CB6-B332-B524C9BC66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578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88" y="640080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2347" y="1382413"/>
            <a:ext cx="6480810" cy="6823075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37413" indent="0">
              <a:buNone/>
              <a:defRPr sz="3300"/>
            </a:lvl2pPr>
            <a:lvl3pPr marL="1074828" indent="0">
              <a:buNone/>
              <a:defRPr sz="2800"/>
            </a:lvl3pPr>
            <a:lvl4pPr marL="1612240" indent="0">
              <a:buNone/>
              <a:defRPr sz="2400"/>
            </a:lvl4pPr>
            <a:lvl5pPr marL="2149655" indent="0">
              <a:buNone/>
              <a:defRPr sz="2400"/>
            </a:lvl5pPr>
            <a:lvl6pPr marL="2687066" indent="0">
              <a:buNone/>
              <a:defRPr sz="2400"/>
            </a:lvl6pPr>
            <a:lvl7pPr marL="3224479" indent="0">
              <a:buNone/>
              <a:defRPr sz="2400"/>
            </a:lvl7pPr>
            <a:lvl8pPr marL="3761895" indent="0">
              <a:buNone/>
              <a:defRPr sz="2400"/>
            </a:lvl8pPr>
            <a:lvl9pPr marL="4299308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788" y="2880360"/>
            <a:ext cx="4128849" cy="5336223"/>
          </a:xfrm>
        </p:spPr>
        <p:txBody>
          <a:bodyPr/>
          <a:lstStyle>
            <a:lvl1pPr marL="0" indent="0">
              <a:buNone/>
              <a:defRPr sz="1900"/>
            </a:lvl1pPr>
            <a:lvl2pPr marL="537413" indent="0">
              <a:buNone/>
              <a:defRPr sz="1600"/>
            </a:lvl2pPr>
            <a:lvl3pPr marL="1074828" indent="0">
              <a:buNone/>
              <a:defRPr sz="1400"/>
            </a:lvl3pPr>
            <a:lvl4pPr marL="1612240" indent="0">
              <a:buNone/>
              <a:defRPr sz="1200"/>
            </a:lvl4pPr>
            <a:lvl5pPr marL="2149655" indent="0">
              <a:buNone/>
              <a:defRPr sz="1200"/>
            </a:lvl5pPr>
            <a:lvl6pPr marL="2687066" indent="0">
              <a:buNone/>
              <a:defRPr sz="1200"/>
            </a:lvl6pPr>
            <a:lvl7pPr marL="3224479" indent="0">
              <a:buNone/>
              <a:defRPr sz="1200"/>
            </a:lvl7pPr>
            <a:lvl8pPr marL="3761895" indent="0">
              <a:buNone/>
              <a:defRPr sz="1200"/>
            </a:lvl8pPr>
            <a:lvl9pPr marL="429930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FC14-E269-443E-8A77-F9D25A1CB4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861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40BCA-590F-4B30-8CC6-A1A4CACB71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136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8E8D-7E32-4AD0-8870-70B1B23B9D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539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310"/>
            <a:ext cx="9601200" cy="334264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374" indent="0" algn="ctr">
              <a:buNone/>
              <a:defRPr sz="2400"/>
            </a:lvl2pPr>
            <a:lvl3pPr marL="1096747" indent="0" algn="ctr">
              <a:buNone/>
              <a:defRPr sz="2200"/>
            </a:lvl3pPr>
            <a:lvl4pPr marL="1645121" indent="0" algn="ctr">
              <a:buNone/>
              <a:defRPr sz="1900"/>
            </a:lvl4pPr>
            <a:lvl5pPr marL="2193494" indent="0" algn="ctr">
              <a:buNone/>
              <a:defRPr sz="1900"/>
            </a:lvl5pPr>
            <a:lvl6pPr marL="2741868" indent="0" algn="ctr">
              <a:buNone/>
              <a:defRPr sz="1900"/>
            </a:lvl6pPr>
            <a:lvl7pPr marL="3290241" indent="0" algn="ctr">
              <a:buNone/>
              <a:defRPr sz="1900"/>
            </a:lvl7pPr>
            <a:lvl8pPr marL="3838615" indent="0" algn="ctr">
              <a:buNone/>
              <a:defRPr sz="1900"/>
            </a:lvl8pPr>
            <a:lvl9pPr marL="4386988" indent="0" algn="ctr">
              <a:buNone/>
              <a:defRPr sz="1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47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624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004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43" y="2393636"/>
            <a:ext cx="11041380" cy="3993830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37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67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1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34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18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0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86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69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671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203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79" y="2353631"/>
            <a:ext cx="5415676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74" indent="0">
              <a:buNone/>
              <a:defRPr sz="2400" b="1"/>
            </a:lvl2pPr>
            <a:lvl3pPr marL="1096747" indent="0">
              <a:buNone/>
              <a:defRPr sz="2200" b="1"/>
            </a:lvl3pPr>
            <a:lvl4pPr marL="1645121" indent="0">
              <a:buNone/>
              <a:defRPr sz="1900" b="1"/>
            </a:lvl4pPr>
            <a:lvl5pPr marL="2193494" indent="0">
              <a:buNone/>
              <a:defRPr sz="1900" b="1"/>
            </a:lvl5pPr>
            <a:lvl6pPr marL="2741868" indent="0">
              <a:buNone/>
              <a:defRPr sz="1900" b="1"/>
            </a:lvl6pPr>
            <a:lvl7pPr marL="3290241" indent="0">
              <a:buNone/>
              <a:defRPr sz="1900" b="1"/>
            </a:lvl7pPr>
            <a:lvl8pPr marL="3838615" indent="0">
              <a:buNone/>
              <a:defRPr sz="1900" b="1"/>
            </a:lvl8pPr>
            <a:lvl9pPr marL="438698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779" y="3507108"/>
            <a:ext cx="5415676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0" y="2353631"/>
            <a:ext cx="5442347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74" indent="0">
              <a:buNone/>
              <a:defRPr sz="2400" b="1"/>
            </a:lvl2pPr>
            <a:lvl3pPr marL="1096747" indent="0">
              <a:buNone/>
              <a:defRPr sz="2200" b="1"/>
            </a:lvl3pPr>
            <a:lvl4pPr marL="1645121" indent="0">
              <a:buNone/>
              <a:defRPr sz="1900" b="1"/>
            </a:lvl4pPr>
            <a:lvl5pPr marL="2193494" indent="0">
              <a:buNone/>
              <a:defRPr sz="1900" b="1"/>
            </a:lvl5pPr>
            <a:lvl6pPr marL="2741868" indent="0">
              <a:buNone/>
              <a:defRPr sz="1900" b="1"/>
            </a:lvl6pPr>
            <a:lvl7pPr marL="3290241" indent="0">
              <a:buNone/>
              <a:defRPr sz="1900" b="1"/>
            </a:lvl7pPr>
            <a:lvl8pPr marL="3838615" indent="0">
              <a:buNone/>
              <a:defRPr sz="1900" b="1"/>
            </a:lvl8pPr>
            <a:lvl9pPr marL="438698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810" y="3507108"/>
            <a:ext cx="5442347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874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337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917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84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4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784" y="2880365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8374" indent="0">
              <a:buNone/>
              <a:defRPr sz="1600"/>
            </a:lvl2pPr>
            <a:lvl3pPr marL="1096747" indent="0">
              <a:buNone/>
              <a:defRPr sz="1400"/>
            </a:lvl3pPr>
            <a:lvl4pPr marL="1645121" indent="0">
              <a:buNone/>
              <a:defRPr sz="1200"/>
            </a:lvl4pPr>
            <a:lvl5pPr marL="2193494" indent="0">
              <a:buNone/>
              <a:defRPr sz="1200"/>
            </a:lvl5pPr>
            <a:lvl6pPr marL="2741868" indent="0">
              <a:buNone/>
              <a:defRPr sz="1200"/>
            </a:lvl6pPr>
            <a:lvl7pPr marL="3290241" indent="0">
              <a:buNone/>
              <a:defRPr sz="1200"/>
            </a:lvl7pPr>
            <a:lvl8pPr marL="3838615" indent="0">
              <a:buNone/>
              <a:defRPr sz="1200"/>
            </a:lvl8pPr>
            <a:lvl9pPr marL="438698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343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84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4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8374" indent="0">
              <a:buNone/>
              <a:defRPr sz="3400"/>
            </a:lvl2pPr>
            <a:lvl3pPr marL="1096747" indent="0">
              <a:buNone/>
              <a:defRPr sz="2900"/>
            </a:lvl3pPr>
            <a:lvl4pPr marL="1645121" indent="0">
              <a:buNone/>
              <a:defRPr sz="2400"/>
            </a:lvl4pPr>
            <a:lvl5pPr marL="2193494" indent="0">
              <a:buNone/>
              <a:defRPr sz="2400"/>
            </a:lvl5pPr>
            <a:lvl6pPr marL="2741868" indent="0">
              <a:buNone/>
              <a:defRPr sz="2400"/>
            </a:lvl6pPr>
            <a:lvl7pPr marL="3290241" indent="0">
              <a:buNone/>
              <a:defRPr sz="2400"/>
            </a:lvl7pPr>
            <a:lvl8pPr marL="3838615" indent="0">
              <a:buNone/>
              <a:defRPr sz="2400"/>
            </a:lvl8pPr>
            <a:lvl9pPr marL="4386988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784" y="2880365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8374" indent="0">
              <a:buNone/>
              <a:defRPr sz="1600"/>
            </a:lvl2pPr>
            <a:lvl3pPr marL="1096747" indent="0">
              <a:buNone/>
              <a:defRPr sz="1400"/>
            </a:lvl3pPr>
            <a:lvl4pPr marL="1645121" indent="0">
              <a:buNone/>
              <a:defRPr sz="1200"/>
            </a:lvl4pPr>
            <a:lvl5pPr marL="2193494" indent="0">
              <a:buNone/>
              <a:defRPr sz="1200"/>
            </a:lvl5pPr>
            <a:lvl6pPr marL="2741868" indent="0">
              <a:buNone/>
              <a:defRPr sz="1200"/>
            </a:lvl6pPr>
            <a:lvl7pPr marL="3290241" indent="0">
              <a:buNone/>
              <a:defRPr sz="1200"/>
            </a:lvl7pPr>
            <a:lvl8pPr marL="3838615" indent="0">
              <a:buNone/>
              <a:defRPr sz="1200"/>
            </a:lvl8pPr>
            <a:lvl9pPr marL="438698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324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586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61145" y="511181"/>
            <a:ext cx="2760345" cy="8136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0110" y="511181"/>
            <a:ext cx="8121015" cy="8136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1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49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4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49" y="2880452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6769" indent="0">
              <a:buNone/>
              <a:defRPr sz="1600"/>
            </a:lvl2pPr>
            <a:lvl3pPr marL="1093539" indent="0">
              <a:buNone/>
              <a:defRPr sz="1400"/>
            </a:lvl3pPr>
            <a:lvl4pPr marL="1640309" indent="0">
              <a:buNone/>
              <a:defRPr sz="1200"/>
            </a:lvl4pPr>
            <a:lvl5pPr marL="2187079" indent="0">
              <a:buNone/>
              <a:defRPr sz="1200"/>
            </a:lvl5pPr>
            <a:lvl6pPr marL="2733853" indent="0">
              <a:buNone/>
              <a:defRPr sz="1200"/>
            </a:lvl6pPr>
            <a:lvl7pPr marL="3280627" indent="0">
              <a:buNone/>
              <a:defRPr sz="1200"/>
            </a:lvl7pPr>
            <a:lvl8pPr marL="3827411" indent="0">
              <a:buNone/>
              <a:defRPr sz="1200"/>
            </a:lvl8pPr>
            <a:lvl9pPr marL="437415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782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571310"/>
            <a:ext cx="9601200" cy="3342640"/>
          </a:xfrm>
        </p:spPr>
        <p:txBody>
          <a:bodyPr anchor="b"/>
          <a:lstStyle>
            <a:lvl1pPr algn="ctr">
              <a:defRPr sz="7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900"/>
            </a:lvl1pPr>
            <a:lvl2pPr marL="546818" indent="0" algn="ctr">
              <a:buNone/>
              <a:defRPr sz="2400"/>
            </a:lvl2pPr>
            <a:lvl3pPr marL="1093633" indent="0" algn="ctr">
              <a:buNone/>
              <a:defRPr sz="2200"/>
            </a:lvl3pPr>
            <a:lvl4pPr marL="1640452" indent="0" algn="ctr">
              <a:buNone/>
              <a:defRPr sz="2000"/>
            </a:lvl4pPr>
            <a:lvl5pPr marL="2187268" indent="0" algn="ctr">
              <a:buNone/>
              <a:defRPr sz="2000"/>
            </a:lvl5pPr>
            <a:lvl6pPr marL="2734087" indent="0" algn="ctr">
              <a:buNone/>
              <a:defRPr sz="2000"/>
            </a:lvl6pPr>
            <a:lvl7pPr marL="3280911" indent="0" algn="ctr">
              <a:buNone/>
              <a:defRPr sz="2000"/>
            </a:lvl7pPr>
            <a:lvl8pPr marL="3827739" indent="0" algn="ctr">
              <a:buNone/>
              <a:defRPr sz="2000"/>
            </a:lvl8pPr>
            <a:lvl9pPr marL="4374535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28ED-B2EE-4F15-A0C7-6C0A4540E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07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CD68-0AFD-4048-852E-53B764BC6E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758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443" y="2393636"/>
            <a:ext cx="11041380" cy="3993830"/>
          </a:xfrm>
        </p:spPr>
        <p:txBody>
          <a:bodyPr anchor="b"/>
          <a:lstStyle>
            <a:lvl1pPr>
              <a:defRPr sz="7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681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36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04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18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7340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2809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8277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3745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2171C-80CF-4EB9-A959-3CDAA13E4B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194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E1EA-8D70-4860-BF45-409C57149F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124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1779" y="2353631"/>
            <a:ext cx="5415676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6818" indent="0">
              <a:buNone/>
              <a:defRPr sz="2400" b="1"/>
            </a:lvl2pPr>
            <a:lvl3pPr marL="1093633" indent="0">
              <a:buNone/>
              <a:defRPr sz="2200" b="1"/>
            </a:lvl3pPr>
            <a:lvl4pPr marL="1640452" indent="0">
              <a:buNone/>
              <a:defRPr sz="2000" b="1"/>
            </a:lvl4pPr>
            <a:lvl5pPr marL="2187268" indent="0">
              <a:buNone/>
              <a:defRPr sz="2000" b="1"/>
            </a:lvl5pPr>
            <a:lvl6pPr marL="2734087" indent="0">
              <a:buNone/>
              <a:defRPr sz="2000" b="1"/>
            </a:lvl6pPr>
            <a:lvl7pPr marL="3280911" indent="0">
              <a:buNone/>
              <a:defRPr sz="2000" b="1"/>
            </a:lvl7pPr>
            <a:lvl8pPr marL="3827739" indent="0">
              <a:buNone/>
              <a:defRPr sz="2000" b="1"/>
            </a:lvl8pPr>
            <a:lvl9pPr marL="4374535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779" y="3507108"/>
            <a:ext cx="5415676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815" y="2353631"/>
            <a:ext cx="5442347" cy="1153477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6818" indent="0">
              <a:buNone/>
              <a:defRPr sz="2400" b="1"/>
            </a:lvl2pPr>
            <a:lvl3pPr marL="1093633" indent="0">
              <a:buNone/>
              <a:defRPr sz="2200" b="1"/>
            </a:lvl3pPr>
            <a:lvl4pPr marL="1640452" indent="0">
              <a:buNone/>
              <a:defRPr sz="2000" b="1"/>
            </a:lvl4pPr>
            <a:lvl5pPr marL="2187268" indent="0">
              <a:buNone/>
              <a:defRPr sz="2000" b="1"/>
            </a:lvl5pPr>
            <a:lvl6pPr marL="2734087" indent="0">
              <a:buNone/>
              <a:defRPr sz="2000" b="1"/>
            </a:lvl6pPr>
            <a:lvl7pPr marL="3280911" indent="0">
              <a:buNone/>
              <a:defRPr sz="2000" b="1"/>
            </a:lvl7pPr>
            <a:lvl8pPr marL="3827739" indent="0">
              <a:buNone/>
              <a:defRPr sz="2000" b="1"/>
            </a:lvl8pPr>
            <a:lvl9pPr marL="4374535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80815" y="3507108"/>
            <a:ext cx="5442347" cy="51584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3CE3-15E3-41B9-AE14-EA2B846D9B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795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3E9E-ECEF-4AC7-BCA9-85B732FA39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856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9584-6FC9-446B-89E9-C9D48C4D16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782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37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4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37" y="2880440"/>
            <a:ext cx="4128849" cy="5336225"/>
          </a:xfrm>
        </p:spPr>
        <p:txBody>
          <a:bodyPr/>
          <a:lstStyle>
            <a:lvl1pPr marL="0" indent="0">
              <a:buNone/>
              <a:defRPr sz="2000"/>
            </a:lvl1pPr>
            <a:lvl2pPr marL="546818" indent="0">
              <a:buNone/>
              <a:defRPr sz="1500"/>
            </a:lvl2pPr>
            <a:lvl3pPr marL="1093633" indent="0">
              <a:buNone/>
              <a:defRPr sz="1400"/>
            </a:lvl3pPr>
            <a:lvl4pPr marL="1640452" indent="0">
              <a:buNone/>
              <a:defRPr sz="1300"/>
            </a:lvl4pPr>
            <a:lvl5pPr marL="2187268" indent="0">
              <a:buNone/>
              <a:defRPr sz="1300"/>
            </a:lvl5pPr>
            <a:lvl6pPr marL="2734087" indent="0">
              <a:buNone/>
              <a:defRPr sz="1300"/>
            </a:lvl6pPr>
            <a:lvl7pPr marL="3280911" indent="0">
              <a:buNone/>
              <a:defRPr sz="1300"/>
            </a:lvl7pPr>
            <a:lvl8pPr marL="3827739" indent="0">
              <a:buNone/>
              <a:defRPr sz="1300"/>
            </a:lvl8pPr>
            <a:lvl9pPr marL="437453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B9F3-39CE-44E7-B9F9-66414ECE55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131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37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4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6818" indent="0">
              <a:buNone/>
              <a:defRPr sz="3400"/>
            </a:lvl2pPr>
            <a:lvl3pPr marL="1093633" indent="0">
              <a:buNone/>
              <a:defRPr sz="2900"/>
            </a:lvl3pPr>
            <a:lvl4pPr marL="1640452" indent="0">
              <a:buNone/>
              <a:defRPr sz="2400"/>
            </a:lvl4pPr>
            <a:lvl5pPr marL="2187268" indent="0">
              <a:buNone/>
              <a:defRPr sz="2400"/>
            </a:lvl5pPr>
            <a:lvl6pPr marL="2734087" indent="0">
              <a:buNone/>
              <a:defRPr sz="2400"/>
            </a:lvl6pPr>
            <a:lvl7pPr marL="3280911" indent="0">
              <a:buNone/>
              <a:defRPr sz="2400"/>
            </a:lvl7pPr>
            <a:lvl8pPr marL="3827739" indent="0">
              <a:buNone/>
              <a:defRPr sz="2400"/>
            </a:lvl8pPr>
            <a:lvl9pPr marL="4374535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37" y="2880440"/>
            <a:ext cx="4128849" cy="5336225"/>
          </a:xfrm>
        </p:spPr>
        <p:txBody>
          <a:bodyPr/>
          <a:lstStyle>
            <a:lvl1pPr marL="0" indent="0">
              <a:buNone/>
              <a:defRPr sz="2000"/>
            </a:lvl1pPr>
            <a:lvl2pPr marL="546818" indent="0">
              <a:buNone/>
              <a:defRPr sz="1500"/>
            </a:lvl2pPr>
            <a:lvl3pPr marL="1093633" indent="0">
              <a:buNone/>
              <a:defRPr sz="1400"/>
            </a:lvl3pPr>
            <a:lvl4pPr marL="1640452" indent="0">
              <a:buNone/>
              <a:defRPr sz="1300"/>
            </a:lvl4pPr>
            <a:lvl5pPr marL="2187268" indent="0">
              <a:buNone/>
              <a:defRPr sz="1300"/>
            </a:lvl5pPr>
            <a:lvl6pPr marL="2734087" indent="0">
              <a:buNone/>
              <a:defRPr sz="1300"/>
            </a:lvl6pPr>
            <a:lvl7pPr marL="3280911" indent="0">
              <a:buNone/>
              <a:defRPr sz="1300"/>
            </a:lvl7pPr>
            <a:lvl8pPr marL="3827739" indent="0">
              <a:buNone/>
              <a:defRPr sz="1300"/>
            </a:lvl8pPr>
            <a:lvl9pPr marL="437453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387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BDE8-C4F5-46D8-A81D-B6AF711C3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4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849" y="640081"/>
            <a:ext cx="4128849" cy="224028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4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6769" indent="0">
              <a:buNone/>
              <a:defRPr sz="3400"/>
            </a:lvl2pPr>
            <a:lvl3pPr marL="1093539" indent="0">
              <a:buNone/>
              <a:defRPr sz="2900"/>
            </a:lvl3pPr>
            <a:lvl4pPr marL="1640309" indent="0">
              <a:buNone/>
              <a:defRPr sz="2400"/>
            </a:lvl4pPr>
            <a:lvl5pPr marL="2187079" indent="0">
              <a:buNone/>
              <a:defRPr sz="2400"/>
            </a:lvl5pPr>
            <a:lvl6pPr marL="2733853" indent="0">
              <a:buNone/>
              <a:defRPr sz="2400"/>
            </a:lvl6pPr>
            <a:lvl7pPr marL="3280627" indent="0">
              <a:buNone/>
              <a:defRPr sz="2400"/>
            </a:lvl7pPr>
            <a:lvl8pPr marL="3827411" indent="0">
              <a:buNone/>
              <a:defRPr sz="2400"/>
            </a:lvl8pPr>
            <a:lvl9pPr marL="4374159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849" y="2880452"/>
            <a:ext cx="4128849" cy="5336225"/>
          </a:xfrm>
        </p:spPr>
        <p:txBody>
          <a:bodyPr/>
          <a:lstStyle>
            <a:lvl1pPr marL="0" indent="0">
              <a:buNone/>
              <a:defRPr sz="1900"/>
            </a:lvl1pPr>
            <a:lvl2pPr marL="546769" indent="0">
              <a:buNone/>
              <a:defRPr sz="1600"/>
            </a:lvl2pPr>
            <a:lvl3pPr marL="1093539" indent="0">
              <a:buNone/>
              <a:defRPr sz="1400"/>
            </a:lvl3pPr>
            <a:lvl4pPr marL="1640309" indent="0">
              <a:buNone/>
              <a:defRPr sz="1200"/>
            </a:lvl4pPr>
            <a:lvl5pPr marL="2187079" indent="0">
              <a:buNone/>
              <a:defRPr sz="1200"/>
            </a:lvl5pPr>
            <a:lvl6pPr marL="2733853" indent="0">
              <a:buNone/>
              <a:defRPr sz="1200"/>
            </a:lvl6pPr>
            <a:lvl7pPr marL="3280627" indent="0">
              <a:buNone/>
              <a:defRPr sz="1200"/>
            </a:lvl7pPr>
            <a:lvl8pPr marL="3827411" indent="0">
              <a:buNone/>
              <a:defRPr sz="1200"/>
            </a:lvl8pPr>
            <a:lvl9pPr marL="4374159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B362C-59B7-4224-B209-68A5E34A7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0162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61150" y="511257"/>
            <a:ext cx="2760345" cy="8136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80115" y="511257"/>
            <a:ext cx="8121015" cy="8136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9F1A9-CE99-4E9B-9B96-ACE372EA209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3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352" tIns="54683" rIns="109352" bIns="54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0110" y="2555875"/>
            <a:ext cx="11041380" cy="609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352" tIns="54683" rIns="109352" bIns="54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110" y="8898986"/>
            <a:ext cx="2880360" cy="511175"/>
          </a:xfrm>
          <a:prstGeom prst="rect">
            <a:avLst/>
          </a:prstGeom>
        </p:spPr>
        <p:txBody>
          <a:bodyPr vert="horz" lIns="109352" tIns="54683" rIns="109352" bIns="5468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10.02.2016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0530" y="8898986"/>
            <a:ext cx="4320540" cy="511175"/>
          </a:xfrm>
          <a:prstGeom prst="rect">
            <a:avLst/>
          </a:prstGeom>
        </p:spPr>
        <p:txBody>
          <a:bodyPr vert="horz" lIns="109352" tIns="54683" rIns="109352" bIns="5468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1130" y="8898986"/>
            <a:ext cx="2880360" cy="511175"/>
          </a:xfrm>
          <a:prstGeom prst="rect">
            <a:avLst/>
          </a:prstGeom>
        </p:spPr>
        <p:txBody>
          <a:bodyPr vert="horz" lIns="109352" tIns="54683" rIns="109352" bIns="546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5pPr>
      <a:lvl6pPr marL="546769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6pPr>
      <a:lvl7pPr marL="1093539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7pPr>
      <a:lvl8pPr marL="1640309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8pPr>
      <a:lvl9pPr marL="2187079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9pPr>
    </p:titleStyle>
    <p:bodyStyle>
      <a:lvl1pPr marL="273385" indent="-273385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0154" indent="-27338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6924" indent="-27338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3697" indent="-27338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0468" indent="-27338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7240" indent="-273385" algn="l" defTabSz="1093539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54038" indent="-273385" algn="l" defTabSz="1093539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778" indent="-273385" algn="l" defTabSz="1093539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47547" indent="-273385" algn="l" defTabSz="1093539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35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769" algn="l" defTabSz="10935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3539" algn="l" defTabSz="10935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0309" algn="l" defTabSz="10935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7079" algn="l" defTabSz="10935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3853" algn="l" defTabSz="10935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627" algn="l" defTabSz="10935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7411" algn="l" defTabSz="10935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74159" algn="l" defTabSz="109353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342" tIns="54677" rIns="109342" bIns="54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0110" y="2555875"/>
            <a:ext cx="11041380" cy="609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342" tIns="54677" rIns="109342" bIns="54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110" y="8898989"/>
            <a:ext cx="2880360" cy="511175"/>
          </a:xfrm>
          <a:prstGeom prst="rect">
            <a:avLst/>
          </a:prstGeom>
        </p:spPr>
        <p:txBody>
          <a:bodyPr vert="horz" lIns="109342" tIns="54677" rIns="109342" bIns="5467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0530" y="8898989"/>
            <a:ext cx="4320540" cy="511175"/>
          </a:xfrm>
          <a:prstGeom prst="rect">
            <a:avLst/>
          </a:prstGeom>
        </p:spPr>
        <p:txBody>
          <a:bodyPr vert="horz" lIns="109342" tIns="54677" rIns="109342" bIns="5467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1130" y="8898989"/>
            <a:ext cx="2880360" cy="511175"/>
          </a:xfrm>
          <a:prstGeom prst="rect">
            <a:avLst/>
          </a:prstGeom>
        </p:spPr>
        <p:txBody>
          <a:bodyPr vert="horz" lIns="109342" tIns="54677" rIns="109342" bIns="5467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5pPr>
      <a:lvl6pPr marL="546718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6pPr>
      <a:lvl7pPr marL="1093435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7pPr>
      <a:lvl8pPr marL="1640154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8pPr>
      <a:lvl9pPr marL="2186872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9pPr>
    </p:titleStyle>
    <p:bodyStyle>
      <a:lvl1pPr marL="273359" indent="-273359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0077" indent="-273359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6794" indent="-273359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3517" indent="-273359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0236" indent="-273359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6956" indent="-273359" algn="l" defTabSz="1093435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53704" indent="-273359" algn="l" defTabSz="1093435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391" indent="-273359" algn="l" defTabSz="1093435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47107" indent="-273359" algn="l" defTabSz="1093435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718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3435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0154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6872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3596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317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7051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73745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342" tIns="54677" rIns="109342" bIns="54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0110" y="2555875"/>
            <a:ext cx="11041380" cy="609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342" tIns="54677" rIns="109342" bIns="54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110" y="8898989"/>
            <a:ext cx="2880360" cy="511175"/>
          </a:xfrm>
          <a:prstGeom prst="rect">
            <a:avLst/>
          </a:prstGeom>
        </p:spPr>
        <p:txBody>
          <a:bodyPr vert="horz" lIns="109342" tIns="54677" rIns="109342" bIns="5467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0530" y="8898989"/>
            <a:ext cx="4320540" cy="511175"/>
          </a:xfrm>
          <a:prstGeom prst="rect">
            <a:avLst/>
          </a:prstGeom>
        </p:spPr>
        <p:txBody>
          <a:bodyPr vert="horz" lIns="109342" tIns="54677" rIns="109342" bIns="5467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1130" y="8898989"/>
            <a:ext cx="2880360" cy="511175"/>
          </a:xfrm>
          <a:prstGeom prst="rect">
            <a:avLst/>
          </a:prstGeom>
        </p:spPr>
        <p:txBody>
          <a:bodyPr vert="horz" lIns="109342" tIns="54677" rIns="109342" bIns="5467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0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5pPr>
      <a:lvl6pPr marL="546718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6pPr>
      <a:lvl7pPr marL="1093435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7pPr>
      <a:lvl8pPr marL="1640154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8pPr>
      <a:lvl9pPr marL="2186872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9pPr>
    </p:titleStyle>
    <p:bodyStyle>
      <a:lvl1pPr marL="273359" indent="-273359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0077" indent="-273359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6794" indent="-273359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3517" indent="-273359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0236" indent="-273359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6956" indent="-273359" algn="l" defTabSz="1093435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53704" indent="-273359" algn="l" defTabSz="1093435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00391" indent="-273359" algn="l" defTabSz="1093435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47107" indent="-273359" algn="l" defTabSz="1093435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718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3435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0154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6872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3596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317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7051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73745" algn="l" defTabSz="109343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0110" y="511181"/>
            <a:ext cx="1104138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334" tIns="53668" rIns="107334" bIns="536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334" tIns="53668" rIns="107334" bIns="536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110" y="8898950"/>
            <a:ext cx="2880360" cy="511175"/>
          </a:xfrm>
          <a:prstGeom prst="rect">
            <a:avLst/>
          </a:prstGeom>
        </p:spPr>
        <p:txBody>
          <a:bodyPr vert="horz" lIns="107334" tIns="53668" rIns="107334" bIns="5366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C4F039-AB83-45EF-9121-27B4FCBDD8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0530" y="8898950"/>
            <a:ext cx="4320540" cy="511175"/>
          </a:xfrm>
          <a:prstGeom prst="rect">
            <a:avLst/>
          </a:prstGeom>
        </p:spPr>
        <p:txBody>
          <a:bodyPr vert="horz" lIns="107334" tIns="53668" rIns="107334" bIns="5366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1130" y="8898950"/>
            <a:ext cx="2880360" cy="511175"/>
          </a:xfrm>
          <a:prstGeom prst="rect">
            <a:avLst/>
          </a:prstGeom>
        </p:spPr>
        <p:txBody>
          <a:bodyPr vert="horz" lIns="107334" tIns="53668" rIns="107334" bIns="5366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6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5pPr>
      <a:lvl6pPr marL="536651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6pPr>
      <a:lvl7pPr marL="1073309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7pPr>
      <a:lvl8pPr marL="1609955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8pPr>
      <a:lvl9pPr marL="2146615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9pPr>
    </p:titleStyle>
    <p:bodyStyle>
      <a:lvl1pPr marL="268321" indent="-268321" algn="l" rtl="0" eaLnBrk="0" fontAlgn="base" hangingPunct="0">
        <a:lnSpc>
          <a:spcPct val="90000"/>
        </a:lnSpc>
        <a:spcBef>
          <a:spcPts val="1176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4976" indent="-268321" algn="l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628" indent="-268321" algn="l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78292" indent="-268321" algn="l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4940" indent="-268321" algn="l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51581" indent="-268321" algn="l" defTabSz="1073309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88249" indent="-268321" algn="l" defTabSz="1073309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24891" indent="-268321" algn="l" defTabSz="1073309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61553" indent="-268321" algn="l" defTabSz="1073309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3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651" algn="l" defTabSz="1073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3309" algn="l" defTabSz="1073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955" algn="l" defTabSz="1073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6615" algn="l" defTabSz="1073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3257" algn="l" defTabSz="1073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914" algn="l" defTabSz="1073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6573" algn="l" defTabSz="1073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3228" algn="l" defTabSz="107330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450" tIns="54730" rIns="109450" bIns="547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0110" y="2555875"/>
            <a:ext cx="11041380" cy="609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450" tIns="54730" rIns="109450" bIns="547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110" y="8898959"/>
            <a:ext cx="2880360" cy="511175"/>
          </a:xfrm>
          <a:prstGeom prst="rect">
            <a:avLst/>
          </a:prstGeom>
        </p:spPr>
        <p:txBody>
          <a:bodyPr vert="horz" lIns="109450" tIns="54730" rIns="109450" bIns="5473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0530" y="8898959"/>
            <a:ext cx="4320540" cy="511175"/>
          </a:xfrm>
          <a:prstGeom prst="rect">
            <a:avLst/>
          </a:prstGeom>
        </p:spPr>
        <p:txBody>
          <a:bodyPr vert="horz" lIns="109450" tIns="54730" rIns="109450" bIns="5473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1130" y="8898959"/>
            <a:ext cx="2880360" cy="511175"/>
          </a:xfrm>
          <a:prstGeom prst="rect">
            <a:avLst/>
          </a:prstGeom>
        </p:spPr>
        <p:txBody>
          <a:bodyPr vert="horz" lIns="109450" tIns="54730" rIns="109450" bIns="5473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4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5pPr>
      <a:lvl6pPr marL="547261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6pPr>
      <a:lvl7pPr marL="1094522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7pPr>
      <a:lvl8pPr marL="1641783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8pPr>
      <a:lvl9pPr marL="2189045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9pPr>
    </p:titleStyle>
    <p:bodyStyle>
      <a:lvl1pPr marL="273631" indent="-273631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0892" indent="-273631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153" indent="-273631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5414" indent="-273631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2677" indent="-273631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9938" indent="-273631" algn="l" defTabSz="109452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57211" indent="-273631" algn="l" defTabSz="109452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04459" indent="-273631" algn="l" defTabSz="109452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51721" indent="-273631" algn="l" defTabSz="109452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452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261" algn="l" defTabSz="109452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4522" algn="l" defTabSz="109452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1783" algn="l" defTabSz="109452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9045" algn="l" defTabSz="109452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307" algn="l" defTabSz="109452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3571" algn="l" defTabSz="109452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0838" algn="l" defTabSz="109452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78089" algn="l" defTabSz="109452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0110" y="511181"/>
            <a:ext cx="1104138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483" tIns="53743" rIns="107483" bIns="537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0110" y="2555875"/>
            <a:ext cx="11041380" cy="609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483" tIns="53743" rIns="107483" bIns="53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110" y="8898908"/>
            <a:ext cx="2880360" cy="511175"/>
          </a:xfrm>
          <a:prstGeom prst="rect">
            <a:avLst/>
          </a:prstGeom>
        </p:spPr>
        <p:txBody>
          <a:bodyPr vert="horz" lIns="107483" tIns="53743" rIns="107483" bIns="5374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C4F039-AB83-45EF-9121-27B4FCBDD8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0530" y="8898908"/>
            <a:ext cx="4320540" cy="511175"/>
          </a:xfrm>
          <a:prstGeom prst="rect">
            <a:avLst/>
          </a:prstGeom>
        </p:spPr>
        <p:txBody>
          <a:bodyPr vert="horz" lIns="107483" tIns="53743" rIns="107483" bIns="5374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1130" y="8898908"/>
            <a:ext cx="2880360" cy="511175"/>
          </a:xfrm>
          <a:prstGeom prst="rect">
            <a:avLst/>
          </a:prstGeom>
        </p:spPr>
        <p:txBody>
          <a:bodyPr vert="horz" lIns="107483" tIns="53743" rIns="107483" bIns="5374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5pPr>
      <a:lvl6pPr marL="537413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6pPr>
      <a:lvl7pPr marL="1074828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7pPr>
      <a:lvl8pPr marL="1612240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8pPr>
      <a:lvl9pPr marL="2149655" algn="l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itchFamily="34" charset="0"/>
        </a:defRPr>
      </a:lvl9pPr>
    </p:titleStyle>
    <p:bodyStyle>
      <a:lvl1pPr marL="268705" indent="-268705" algn="l" rtl="0" eaLnBrk="0" fontAlgn="base" hangingPunct="0">
        <a:lnSpc>
          <a:spcPct val="90000"/>
        </a:lnSpc>
        <a:spcBef>
          <a:spcPts val="1176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06119" indent="-268705" algn="l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3533" indent="-268705" algn="l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80947" indent="-268705" algn="l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18362" indent="-268705" algn="l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55771" indent="-268705" algn="l" defTabSz="1074828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493190" indent="-268705" algn="l" defTabSz="1074828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30599" indent="-268705" algn="l" defTabSz="1074828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568016" indent="-268705" algn="l" defTabSz="1074828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48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7413" algn="l" defTabSz="10748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828" algn="l" defTabSz="10748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2240" algn="l" defTabSz="10748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9655" algn="l" defTabSz="10748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7066" algn="l" defTabSz="10748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4479" algn="l" defTabSz="10748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1895" algn="l" defTabSz="10748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9308" algn="l" defTabSz="107482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676" tIns="54837" rIns="109676" bIns="548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0110" y="2555875"/>
            <a:ext cx="11041380" cy="609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676" tIns="54837" rIns="109676" bIns="548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110" y="8898899"/>
            <a:ext cx="2880360" cy="511175"/>
          </a:xfrm>
          <a:prstGeom prst="rect">
            <a:avLst/>
          </a:prstGeom>
        </p:spPr>
        <p:txBody>
          <a:bodyPr vert="horz" lIns="109676" tIns="54837" rIns="109676" bIns="5483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0530" y="8898899"/>
            <a:ext cx="4320540" cy="511175"/>
          </a:xfrm>
          <a:prstGeom prst="rect">
            <a:avLst/>
          </a:prstGeom>
        </p:spPr>
        <p:txBody>
          <a:bodyPr vert="horz" lIns="109676" tIns="54837" rIns="109676" bIns="5483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1130" y="8898899"/>
            <a:ext cx="2880360" cy="511175"/>
          </a:xfrm>
          <a:prstGeom prst="rect">
            <a:avLst/>
          </a:prstGeom>
        </p:spPr>
        <p:txBody>
          <a:bodyPr vert="horz" lIns="109676" tIns="54837" rIns="109676" bIns="5483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1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5pPr>
      <a:lvl6pPr marL="548374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6pPr>
      <a:lvl7pPr marL="1096747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7pPr>
      <a:lvl8pPr marL="1645121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8pPr>
      <a:lvl9pPr marL="2193494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9pPr>
    </p:titleStyle>
    <p:bodyStyle>
      <a:lvl1pPr marL="274187" indent="-274187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60" indent="-274187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934" indent="-274187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307" indent="-274187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681" indent="-274187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6054" indent="-274187" algn="l" defTabSz="109674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427" indent="-274187" algn="l" defTabSz="109674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800" indent="-274187" algn="l" defTabSz="109674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1175" indent="-274187" algn="l" defTabSz="109674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74" algn="l" defTabSz="1096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747" algn="l" defTabSz="1096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121" algn="l" defTabSz="1096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494" algn="l" defTabSz="1096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868" algn="l" defTabSz="1096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241" algn="l" defTabSz="1096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615" algn="l" defTabSz="1096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988" algn="l" defTabSz="109674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0110" y="511177"/>
            <a:ext cx="1104138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357" tIns="54685" rIns="109357" bIns="54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0110" y="2555875"/>
            <a:ext cx="11041380" cy="609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357" tIns="54685" rIns="109357" bIns="54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0110" y="8898975"/>
            <a:ext cx="2880360" cy="511175"/>
          </a:xfrm>
          <a:prstGeom prst="rect">
            <a:avLst/>
          </a:prstGeom>
        </p:spPr>
        <p:txBody>
          <a:bodyPr vert="horz" lIns="109357" tIns="54685" rIns="109357" bIns="5468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10.02.2016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240530" y="8898975"/>
            <a:ext cx="4320540" cy="511175"/>
          </a:xfrm>
          <a:prstGeom prst="rect">
            <a:avLst/>
          </a:prstGeom>
        </p:spPr>
        <p:txBody>
          <a:bodyPr vert="horz" lIns="109357" tIns="54685" rIns="109357" bIns="5468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41130" y="8898975"/>
            <a:ext cx="2880360" cy="511175"/>
          </a:xfrm>
          <a:prstGeom prst="rect">
            <a:avLst/>
          </a:prstGeom>
        </p:spPr>
        <p:txBody>
          <a:bodyPr vert="horz" lIns="109357" tIns="54685" rIns="109357" bIns="5468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6D111-74A9-45D9-ADCC-62D41ADA5A7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6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5pPr>
      <a:lvl6pPr marL="546818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6pPr>
      <a:lvl7pPr marL="1093633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7pPr>
      <a:lvl8pPr marL="1640452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8pPr>
      <a:lvl9pPr marL="2187268" algn="l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 pitchFamily="34" charset="0"/>
        </a:defRPr>
      </a:lvl9pPr>
    </p:titleStyle>
    <p:bodyStyle>
      <a:lvl1pPr marL="273409" indent="-273409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0227" indent="-273409" algn="l" rtl="0" eaLnBrk="0" fontAlgn="base" hangingPunct="0">
        <a:lnSpc>
          <a:spcPct val="90000"/>
        </a:lnSpc>
        <a:spcBef>
          <a:spcPts val="601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7042" indent="-273409" algn="l" rtl="0" eaLnBrk="0" fontAlgn="base" hangingPunct="0">
        <a:lnSpc>
          <a:spcPct val="90000"/>
        </a:lnSpc>
        <a:spcBef>
          <a:spcPts val="601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3861" indent="-273409" algn="l" rtl="0" eaLnBrk="0" fontAlgn="base" hangingPunct="0">
        <a:lnSpc>
          <a:spcPct val="90000"/>
        </a:lnSpc>
        <a:spcBef>
          <a:spcPts val="601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0679" indent="-273409" algn="l" rtl="0" eaLnBrk="0" fontAlgn="base" hangingPunct="0">
        <a:lnSpc>
          <a:spcPct val="90000"/>
        </a:lnSpc>
        <a:spcBef>
          <a:spcPts val="601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7499" indent="-273409" algn="l" defTabSz="1093633" rtl="0" eaLnBrk="1" latinLnBrk="0" hangingPunct="1">
        <a:lnSpc>
          <a:spcPct val="90000"/>
        </a:lnSpc>
        <a:spcBef>
          <a:spcPts val="60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54352" indent="-273409" algn="l" defTabSz="1093633" rtl="0" eaLnBrk="1" latinLnBrk="0" hangingPunct="1">
        <a:lnSpc>
          <a:spcPct val="90000"/>
        </a:lnSpc>
        <a:spcBef>
          <a:spcPts val="60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132" indent="-273409" algn="l" defTabSz="1093633" rtl="0" eaLnBrk="1" latinLnBrk="0" hangingPunct="1">
        <a:lnSpc>
          <a:spcPct val="90000"/>
        </a:lnSpc>
        <a:spcBef>
          <a:spcPts val="60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47949" indent="-273409" algn="l" defTabSz="1093633" rtl="0" eaLnBrk="1" latinLnBrk="0" hangingPunct="1">
        <a:lnSpc>
          <a:spcPct val="90000"/>
        </a:lnSpc>
        <a:spcBef>
          <a:spcPts val="60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36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818" algn="l" defTabSz="10936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3633" algn="l" defTabSz="10936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0452" algn="l" defTabSz="10936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87268" algn="l" defTabSz="10936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4087" algn="l" defTabSz="10936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911" algn="l" defTabSz="10936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7739" algn="l" defTabSz="10936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74535" algn="l" defTabSz="10936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B43C9B1A08BFFAC02C115EF54348989484ADF3ADB608F99066E94C671946C70A5BD752AABB74AE4BD643D8F67CvACFW" TargetMode="Externa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5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5830" y="2588531"/>
            <a:ext cx="10927080" cy="2831241"/>
          </a:xfrm>
          <a:prstGeom prst="rect">
            <a:avLst/>
          </a:prstGeom>
          <a:noFill/>
        </p:spPr>
        <p:txBody>
          <a:bodyPr wrap="square" lIns="91152" tIns="45570" rIns="91152" bIns="45570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Казначейское сопровождение средств </a:t>
            </a:r>
          </a:p>
          <a:p>
            <a:pPr algn="ctr"/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в соответствии со статьей 5 Федерального закона </a:t>
            </a:r>
            <a:b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от 29 ноября 2018 г. № 459-ФЗ </a:t>
            </a:r>
          </a:p>
          <a:p>
            <a:pPr algn="ctr"/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«О федеральном бюджете на 2019 год </a:t>
            </a:r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/>
            </a:r>
            <a:b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 </a:t>
            </a:r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на плановый период 2020 и 2021 годов»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57803" y="7901661"/>
            <a:ext cx="5051630" cy="1339690"/>
          </a:xfrm>
          <a:prstGeom prst="rect">
            <a:avLst/>
          </a:prstGeom>
        </p:spPr>
        <p:txBody>
          <a:bodyPr wrap="square" lIns="107533" tIns="53767" rIns="107533" bIns="53767">
            <a:spAutoFit/>
          </a:bodyPr>
          <a:lstStyle/>
          <a:p>
            <a:pPr algn="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Заместитель начальника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Управления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казначейского сопровождения</a:t>
            </a:r>
          </a:p>
          <a:p>
            <a:pPr algn="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Федерального казначейства</a:t>
            </a:r>
          </a:p>
          <a:p>
            <a:pPr algn="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Е.В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. Гнып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66" y="2336800"/>
            <a:ext cx="1782501" cy="34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58" y="5407388"/>
            <a:ext cx="1782501" cy="38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96" y="6495437"/>
            <a:ext cx="1782501" cy="35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596" y="4362602"/>
            <a:ext cx="1782501" cy="40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26850" y="8232503"/>
            <a:ext cx="1076445" cy="58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964" y="7642579"/>
            <a:ext cx="975168" cy="34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055036" y="8898902"/>
            <a:ext cx="457200" cy="511175"/>
          </a:xfrm>
        </p:spPr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9799" y="291844"/>
            <a:ext cx="11395097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ctr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100000"/>
              </a:lnSpc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  <a:lvl2pPr eaLnBrk="0" hangingPunct="0">
              <a:lnSpc>
                <a:spcPct val="90000"/>
              </a:lnSpc>
              <a:defRPr sz="5300">
                <a:latin typeface="Calibri Light" pitchFamily="34" charset="0"/>
              </a:defRPr>
            </a:lvl2pPr>
            <a:lvl3pPr eaLnBrk="0" hangingPunct="0">
              <a:lnSpc>
                <a:spcPct val="90000"/>
              </a:lnSpc>
              <a:defRPr sz="5300">
                <a:latin typeface="Calibri Light" pitchFamily="34" charset="0"/>
              </a:defRPr>
            </a:lvl3pPr>
            <a:lvl4pPr eaLnBrk="0" hangingPunct="0">
              <a:lnSpc>
                <a:spcPct val="90000"/>
              </a:lnSpc>
              <a:defRPr sz="5300">
                <a:latin typeface="Calibri Light" pitchFamily="34" charset="0"/>
              </a:defRPr>
            </a:lvl4pPr>
            <a:lvl5pPr eaLnBrk="0" hangingPunct="0">
              <a:lnSpc>
                <a:spcPct val="90000"/>
              </a:lnSpc>
              <a:defRPr sz="5300">
                <a:latin typeface="Calibri Light" pitchFamily="34" charset="0"/>
              </a:defRPr>
            </a:lvl5pPr>
            <a:lvl6pPr marL="54671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 pitchFamily="34" charset="0"/>
              </a:defRPr>
            </a:lvl6pPr>
            <a:lvl7pPr marL="109343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 pitchFamily="34" charset="0"/>
              </a:defRPr>
            </a:lvl7pPr>
            <a:lvl8pPr marL="16401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 pitchFamily="34" charset="0"/>
              </a:defRPr>
            </a:lvl8pPr>
            <a:lvl9pPr marL="21868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 pitchFamily="34" charset="0"/>
              </a:defRPr>
            </a:lvl9pPr>
          </a:lstStyle>
          <a:p>
            <a:r>
              <a:rPr lang="ru-RU" altLang="ru-RU" dirty="0"/>
              <a:t>ПОДТВЕРЖДЕНИЕ ОСТАТКОВ ЦЕЛЕВЫХ СРЕДСТВ </a:t>
            </a:r>
            <a:r>
              <a:rPr lang="ru-RU" altLang="ru-RU" dirty="0" smtClean="0"/>
              <a:t>В </a:t>
            </a:r>
            <a:r>
              <a:rPr lang="ru-RU" altLang="ru-RU" dirty="0"/>
              <a:t>2019 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0015" y="1159279"/>
            <a:ext cx="11372127" cy="1177521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4" rIns="91409" bIns="45704" rtlCol="0" anchor="ctr"/>
          <a:lstStyle/>
          <a:p>
            <a:pPr algn="ctr" defTabSz="1097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В соответствии с частью 10 статьи 5 Федерального закона от 29 ноября 2018 г. № 459-ФЗ </a:t>
            </a:r>
            <a:r>
              <a:rPr lang="ru-RU" sz="1600" b="1" i="1" dirty="0" smtClean="0">
                <a:solidFill>
                  <a:schemeClr val="tx1"/>
                </a:solidFill>
              </a:rPr>
              <a:t>«</a:t>
            </a:r>
            <a:r>
              <a:rPr lang="ru-RU" sz="1600" b="1" i="1" dirty="0">
                <a:solidFill>
                  <a:schemeClr val="tx1"/>
                </a:solidFill>
              </a:rPr>
              <a:t>О федеральном бюджете на 2019 год и на плановый период 2020 и 2021 годов</a:t>
            </a:r>
            <a:r>
              <a:rPr lang="ru-RU" sz="1600" b="1" i="1" dirty="0" smtClean="0">
                <a:solidFill>
                  <a:schemeClr val="tx1"/>
                </a:solidFill>
              </a:rPr>
              <a:t>» остатки </a:t>
            </a:r>
            <a:r>
              <a:rPr lang="ru-RU" sz="1600" b="1" i="1" dirty="0">
                <a:solidFill>
                  <a:schemeClr val="tx1"/>
                </a:solidFill>
              </a:rPr>
              <a:t>бюджетных инвестиций и остатки субсидий, находящиеся на лицевых счетах, открытых юридическим лицам в ТОФК, не использованные по состоянию на 1 января 2019 года, подлежат использованию в соответствии с решениями  ГРБС</a:t>
            </a:r>
            <a:r>
              <a:rPr lang="ru-RU" sz="14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9791" y="4763921"/>
            <a:ext cx="11372126" cy="643467"/>
          </a:xfrm>
          <a:prstGeom prst="rect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4" rIns="91409" bIns="45704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до 1 </a:t>
            </a:r>
            <a:r>
              <a:rPr lang="ru-RU" sz="2000" b="1" dirty="0" smtClean="0">
                <a:solidFill>
                  <a:schemeClr val="tx1"/>
                </a:solidFill>
              </a:rPr>
              <a:t>мая 2019 года 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ГРБС утверждают </a:t>
            </a:r>
            <a:r>
              <a:rPr lang="ru-RU" sz="1600" b="1" i="1" dirty="0">
                <a:solidFill>
                  <a:schemeClr val="tx1"/>
                </a:solidFill>
              </a:rPr>
              <a:t>Сведения об операциях с целевыми средствами на </a:t>
            </a:r>
            <a:r>
              <a:rPr lang="ru-RU" sz="1600" b="1" i="1" dirty="0" smtClean="0">
                <a:solidFill>
                  <a:schemeClr val="tx1"/>
                </a:solidFill>
              </a:rPr>
              <a:t>2019 </a:t>
            </a:r>
            <a:r>
              <a:rPr lang="ru-RU" sz="1600" b="1" i="1" dirty="0">
                <a:solidFill>
                  <a:schemeClr val="tx1"/>
                </a:solidFill>
              </a:rPr>
              <a:t>год и на плановый период </a:t>
            </a:r>
            <a:r>
              <a:rPr lang="ru-RU" sz="1600" b="1" i="1" dirty="0" smtClean="0">
                <a:solidFill>
                  <a:schemeClr val="tx1"/>
                </a:solidFill>
              </a:rPr>
              <a:t>2020 </a:t>
            </a:r>
            <a:r>
              <a:rPr lang="ru-RU" sz="1600" b="1" i="1" dirty="0">
                <a:solidFill>
                  <a:schemeClr val="tx1"/>
                </a:solidFill>
              </a:rPr>
              <a:t>и </a:t>
            </a:r>
            <a:r>
              <a:rPr lang="ru-RU" sz="1600" b="1" i="1" dirty="0" smtClean="0">
                <a:solidFill>
                  <a:schemeClr val="tx1"/>
                </a:solidFill>
              </a:rPr>
              <a:t>2021 </a:t>
            </a:r>
            <a:r>
              <a:rPr lang="ru-RU" sz="1600" b="1" i="1" dirty="0">
                <a:solidFill>
                  <a:schemeClr val="tx1"/>
                </a:solidFill>
              </a:rPr>
              <a:t>годов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9798" y="5792392"/>
            <a:ext cx="11372127" cy="703045"/>
          </a:xfrm>
          <a:prstGeom prst="rect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4" rIns="91409" bIns="45704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до 20 мая 2019 года 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Предоставление юридическими лицами в ТОФК Сведений </a:t>
            </a:r>
            <a:r>
              <a:rPr lang="ru-RU" sz="1600" b="1" dirty="0">
                <a:solidFill>
                  <a:schemeClr val="tx1"/>
                </a:solidFill>
              </a:rPr>
              <a:t>об операциях с целевыми средствами на </a:t>
            </a:r>
            <a:r>
              <a:rPr lang="ru-RU" sz="1600" b="1" dirty="0" smtClean="0">
                <a:solidFill>
                  <a:schemeClr val="tx1"/>
                </a:solidFill>
              </a:rPr>
              <a:t>2019 </a:t>
            </a:r>
            <a:r>
              <a:rPr lang="ru-RU" sz="1600" b="1" dirty="0">
                <a:solidFill>
                  <a:schemeClr val="tx1"/>
                </a:solidFill>
              </a:rPr>
              <a:t>год 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и на </a:t>
            </a:r>
            <a:r>
              <a:rPr lang="ru-RU" sz="1600" b="1" dirty="0">
                <a:solidFill>
                  <a:schemeClr val="tx1"/>
                </a:solidFill>
              </a:rPr>
              <a:t>плановый период </a:t>
            </a:r>
            <a:r>
              <a:rPr lang="ru-RU" sz="1600" b="1" dirty="0" smtClean="0">
                <a:solidFill>
                  <a:schemeClr val="tx1"/>
                </a:solidFill>
              </a:rPr>
              <a:t>2020 </a:t>
            </a:r>
            <a:r>
              <a:rPr lang="ru-RU" sz="1600" b="1" dirty="0">
                <a:solidFill>
                  <a:schemeClr val="tx1"/>
                </a:solidFill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</a:rPr>
              <a:t>2021 </a:t>
            </a:r>
            <a:r>
              <a:rPr lang="ru-RU" sz="1600" b="1" dirty="0">
                <a:solidFill>
                  <a:schemeClr val="tx1"/>
                </a:solidFill>
              </a:rPr>
              <a:t>годов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9909" y="6849232"/>
            <a:ext cx="11372127" cy="782067"/>
          </a:xfrm>
          <a:prstGeom prst="rect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4" rIns="91409" bIns="45704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не позднее </a:t>
            </a:r>
            <a:r>
              <a:rPr lang="ru-RU" sz="2000" b="1" dirty="0" smtClean="0">
                <a:solidFill>
                  <a:schemeClr val="tx1"/>
                </a:solidFill>
              </a:rPr>
              <a:t>1 июня 2019 года 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Перечисление </a:t>
            </a:r>
            <a:r>
              <a:rPr lang="ru-RU" sz="2000" b="1" i="1" dirty="0" smtClean="0">
                <a:solidFill>
                  <a:schemeClr val="tx1"/>
                </a:solidFill>
              </a:rPr>
              <a:t>юридическими лицами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1600" b="1" i="1" dirty="0">
                <a:solidFill>
                  <a:schemeClr val="tx1"/>
                </a:solidFill>
              </a:rPr>
              <a:t>не подтвержденных </a:t>
            </a:r>
            <a:r>
              <a:rPr lang="ru-RU" sz="1600" dirty="0">
                <a:solidFill>
                  <a:schemeClr val="tx1"/>
                </a:solidFill>
              </a:rPr>
              <a:t>к использованию </a:t>
            </a:r>
            <a:r>
              <a:rPr lang="ru-RU" sz="1600" b="1" i="1" dirty="0">
                <a:solidFill>
                  <a:schemeClr val="tx1"/>
                </a:solidFill>
              </a:rPr>
              <a:t>остатков </a:t>
            </a:r>
            <a:r>
              <a:rPr lang="ru-RU" sz="2000" b="1" i="1" dirty="0" smtClean="0">
                <a:solidFill>
                  <a:schemeClr val="tx1"/>
                </a:solidFill>
              </a:rPr>
              <a:t>субсидий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в доход федерального бюджета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1483" y="7986528"/>
            <a:ext cx="5989899" cy="1076449"/>
          </a:xfrm>
          <a:prstGeom prst="rect">
            <a:avLst/>
          </a:prstGeom>
          <a:solidFill>
            <a:srgbClr val="FFCCFF">
              <a:alpha val="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4" rIns="91409" bIns="45704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не позднее </a:t>
            </a:r>
            <a:r>
              <a:rPr lang="ru-RU" b="1" dirty="0" smtClean="0">
                <a:solidFill>
                  <a:schemeClr val="tx1"/>
                </a:solidFill>
              </a:rPr>
              <a:t>17 июня 2019 года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sz="1400" b="1" i="1" dirty="0">
                <a:solidFill>
                  <a:schemeClr val="tx1"/>
                </a:solidFill>
              </a:rPr>
              <a:t>Перечисление </a:t>
            </a:r>
            <a:r>
              <a:rPr lang="ru-RU" b="1" i="1" dirty="0" smtClean="0">
                <a:solidFill>
                  <a:schemeClr val="tx1"/>
                </a:solidFill>
              </a:rPr>
              <a:t>ТОФК</a:t>
            </a:r>
            <a:r>
              <a:rPr lang="ru-RU" sz="1400" b="1" i="1" dirty="0">
                <a:solidFill>
                  <a:schemeClr val="tx1"/>
                </a:solidFill>
              </a:rPr>
              <a:t> не подтвержденных </a:t>
            </a:r>
            <a:r>
              <a:rPr lang="ru-RU" sz="1400" dirty="0">
                <a:solidFill>
                  <a:schemeClr val="tx1"/>
                </a:solidFill>
              </a:rPr>
              <a:t>к использованию </a:t>
            </a:r>
            <a:r>
              <a:rPr lang="ru-RU" sz="1400" b="1" i="1" dirty="0">
                <a:solidFill>
                  <a:schemeClr val="tx1"/>
                </a:solidFill>
              </a:rPr>
              <a:t>остатков </a:t>
            </a:r>
            <a:r>
              <a:rPr lang="ru-RU" sz="1400" dirty="0">
                <a:solidFill>
                  <a:schemeClr val="tx1"/>
                </a:solidFill>
              </a:rPr>
              <a:t>  </a:t>
            </a:r>
            <a:r>
              <a:rPr lang="ru-RU" sz="1600" b="1" i="1" dirty="0">
                <a:solidFill>
                  <a:schemeClr val="tx1"/>
                </a:solidFill>
              </a:rPr>
              <a:t>субсидий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b="1" i="1" dirty="0">
                <a:solidFill>
                  <a:schemeClr val="tx1"/>
                </a:solidFill>
              </a:rPr>
              <a:t>в доход федерального бюджета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257333" y="7986528"/>
            <a:ext cx="4797707" cy="10764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4" rIns="91409" bIns="45704"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КБК</a:t>
            </a:r>
            <a:r>
              <a:rPr lang="ru-RU" b="1" dirty="0" smtClean="0">
                <a:solidFill>
                  <a:schemeClr val="tx1"/>
                </a:solidFill>
              </a:rPr>
              <a:t>   </a:t>
            </a:r>
            <a:r>
              <a:rPr lang="ru-RU" b="1" dirty="0" err="1" smtClean="0">
                <a:solidFill>
                  <a:schemeClr val="tx1"/>
                </a:solidFill>
              </a:rPr>
              <a:t>ХХХ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2 18 01030 01 0000 </a:t>
            </a:r>
            <a:r>
              <a:rPr lang="ru-RU" b="1" dirty="0" smtClean="0">
                <a:solidFill>
                  <a:schemeClr val="tx1"/>
                </a:solidFill>
              </a:rPr>
              <a:t>180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«Доходы федерального бюджета от возврата иными организациями остатков субсидий прошлых лет»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ХХХ</a:t>
            </a:r>
            <a:r>
              <a:rPr lang="ru-RU" sz="1400" dirty="0">
                <a:solidFill>
                  <a:schemeClr val="tx1"/>
                </a:solidFill>
              </a:rPr>
              <a:t> – код главы ГРБС, предоставившего средства.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2769" y="2686766"/>
            <a:ext cx="11372127" cy="620887"/>
          </a:xfrm>
          <a:prstGeom prst="rect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4" rIns="91409" bIns="45704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до </a:t>
            </a:r>
            <a:r>
              <a:rPr lang="ru-RU" sz="2000" b="1" dirty="0" smtClean="0">
                <a:solidFill>
                  <a:schemeClr val="tx1"/>
                </a:solidFill>
              </a:rPr>
              <a:t>20 апреля 2019 года 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ГРБС направляют в Минфин России на согласование информацию о неисполненных обязательствах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0618" y="3741714"/>
            <a:ext cx="11372127" cy="620887"/>
          </a:xfrm>
          <a:prstGeom prst="rect">
            <a:avLst/>
          </a:prstGeom>
          <a:solidFill>
            <a:schemeClr val="accent1">
              <a:lumMod val="20000"/>
              <a:lumOff val="80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4" rIns="91409" bIns="45704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не позднее 5-го рабочего дня  (не позднее 26 апреля 2019 года)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Минфин России согласовывает либо  возвращает без согласования информацию о неисполненных обязательствах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17" y="3341089"/>
            <a:ext cx="1782501" cy="37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2360198" y="691917"/>
            <a:ext cx="803462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878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269847" y="9090025"/>
            <a:ext cx="531753" cy="5111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9076" y="278257"/>
            <a:ext cx="12363450" cy="7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hangingPunct="0">
              <a:lnSpc>
                <a:spcPct val="100000"/>
              </a:lnSpc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  <a:lvl2pPr eaLnBrk="0" hangingPunct="0">
              <a:lnSpc>
                <a:spcPct val="90000"/>
              </a:lnSpc>
              <a:defRPr sz="5300">
                <a:latin typeface="Calibri Light" pitchFamily="34" charset="0"/>
              </a:defRPr>
            </a:lvl2pPr>
            <a:lvl3pPr eaLnBrk="0" hangingPunct="0">
              <a:lnSpc>
                <a:spcPct val="90000"/>
              </a:lnSpc>
              <a:defRPr sz="5300">
                <a:latin typeface="Calibri Light" pitchFamily="34" charset="0"/>
              </a:defRPr>
            </a:lvl3pPr>
            <a:lvl4pPr eaLnBrk="0" hangingPunct="0">
              <a:lnSpc>
                <a:spcPct val="90000"/>
              </a:lnSpc>
              <a:defRPr sz="5300">
                <a:latin typeface="Calibri Light" pitchFamily="34" charset="0"/>
              </a:defRPr>
            </a:lvl4pPr>
            <a:lvl5pPr eaLnBrk="0" hangingPunct="0">
              <a:lnSpc>
                <a:spcPct val="90000"/>
              </a:lnSpc>
              <a:defRPr sz="5300">
                <a:latin typeface="Calibri Light" pitchFamily="34" charset="0"/>
              </a:defRPr>
            </a:lvl5pPr>
            <a:lvl6pPr marL="54671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 pitchFamily="34" charset="0"/>
              </a:defRPr>
            </a:lvl6pPr>
            <a:lvl7pPr marL="109343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 pitchFamily="34" charset="0"/>
              </a:defRPr>
            </a:lvl7pPr>
            <a:lvl8pPr marL="164015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 pitchFamily="34" charset="0"/>
              </a:defRPr>
            </a:lvl8pPr>
            <a:lvl9pPr marL="21868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300">
                <a:latin typeface="Calibri Light" pitchFamily="34" charset="0"/>
              </a:defRPr>
            </a:lvl9pPr>
          </a:lstStyle>
          <a:p>
            <a:r>
              <a:rPr lang="ru-RU" dirty="0"/>
              <a:t>ОБЯЗАТЕЛЬНЫЕ УСЛОВИЯ, ВКЛЮЧАЕМЫЕ В ГОСУДАРСТВЕННЫЕ КОНТРАКТЫ,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КОНТРАКТЫ), ДОГОВОРА, (СОГЛАШЕНИЯ) ПРИ КАЗНАЧЕЙСКОМ СОПРОВОЖДЕНИИ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076" y="1323976"/>
            <a:ext cx="12363450" cy="7505700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126942" tIns="253885" rIns="253885" bIns="253885" numCol="1" spcCol="1494" anchor="ctr" anchorCtr="0">
            <a:noAutofit/>
          </a:bodyPr>
          <a:lstStyle/>
          <a:p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Запрет на перечисление средств:</a:t>
            </a:r>
          </a:p>
          <a:p>
            <a:pPr algn="just"/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в качестве взноса в уставный (складочный) капитал другого юридического лица, вклада в имущество другого юридического лица;</a:t>
            </a:r>
          </a:p>
          <a:p>
            <a:pPr algn="just"/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в целях размещения средств на депозиты, а также в иные финансовые инструменты;</a:t>
            </a:r>
          </a:p>
          <a:p>
            <a:pPr algn="just"/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на счета, открытые в банке юридическому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лицу</a:t>
            </a:r>
            <a:r>
              <a:rPr lang="ru-RU" sz="19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ru-RU" sz="19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9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открыть исполнителям, соисполнителям лицевые счета в органах Федерального казначейства.</a:t>
            </a:r>
          </a:p>
          <a:p>
            <a:pPr algn="just"/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в органы Федерального казначейства документов, предусмотренных порядком санкционирования целевых средств.</a:t>
            </a:r>
          </a:p>
          <a:p>
            <a:pPr algn="just"/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в договорах (контрактах, соглашениях) платежных и расчетных документах и документах, подтверждающих возникновение денежных обязательств, идентификатора государственного контракта (соглашения). </a:t>
            </a:r>
          </a:p>
          <a:p>
            <a:pPr algn="just"/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юридического лица вести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раздельный учет результатов финансово-хозяйственной деятельности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договору (контракту), заключенного в рамках исполнения соглашения, распределять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накладные расходы пропорционально срокам исполнения договора (контракта)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либо срокам использования авансового платежа по ним в порядке, установленном Министерством финансов Российской Федерации.</a:t>
            </a:r>
          </a:p>
          <a:p>
            <a:pPr algn="just"/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средств по оплате обязательств юридических лиц в пределах суммы, необходимой для оплаты фактически поставленных товаров, выполненных работ, оказанных услуг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(казначейское обеспечение обязательств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случаях, предусмотренных частью 8 статьи 5 Федерального закона № 459-ФЗ.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5132071" y="5692140"/>
            <a:ext cx="662939" cy="342900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 b="1" dirty="0" smtClean="0">
                <a:solidFill>
                  <a:srgbClr val="C00000"/>
                </a:solidFill>
              </a:rPr>
              <a:t>NEW</a:t>
            </a:r>
            <a:endParaRPr lang="ru-RU" sz="900" b="1" dirty="0">
              <a:solidFill>
                <a:srgbClr val="C00000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-146684" y="6404610"/>
            <a:ext cx="662939" cy="342900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 b="1" dirty="0" smtClean="0">
                <a:solidFill>
                  <a:srgbClr val="C00000"/>
                </a:solidFill>
              </a:rPr>
              <a:t>NEW</a:t>
            </a:r>
            <a:endParaRPr lang="ru-RU" sz="900" b="1" dirty="0">
              <a:solidFill>
                <a:srgbClr val="C00000"/>
              </a:solidFill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8782051" y="8210550"/>
            <a:ext cx="662939" cy="342900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 b="1" dirty="0" smtClean="0">
                <a:solidFill>
                  <a:srgbClr val="C00000"/>
                </a:solidFill>
              </a:rPr>
              <a:t>NEW</a:t>
            </a:r>
            <a:endParaRPr lang="ru-RU" sz="900" b="1" dirty="0">
              <a:solidFill>
                <a:srgbClr val="C0000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8900" y="1027423"/>
            <a:ext cx="1065971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7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3747" y="190622"/>
            <a:ext cx="12163544" cy="136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ПОСТАНОВЛЕНИЕ ПРАВИТЕЛЬСТВА РФ ОТ 30 ДЕКАБРЯ 2018 Г. № 1765 </a:t>
            </a:r>
          </a:p>
          <a:p>
            <a:pPr algn="ctr" eaLnBrk="0" hangingPunct="0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ПРАВИЛА КАЗНАЧЕЙСКОГО СОПРОВОЖДЕНИЯ СРЕДСТВ В СЛУЧАЯХ,</a:t>
            </a:r>
          </a:p>
          <a:p>
            <a:pPr algn="ctr" eaLnBrk="0" hangingPunct="0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ПРЕДУСМОТРЕННЫХ  ФЕДЕРАЛЬНЫМ ЗАКОНОМ «О ФЕДЕРАЛЬНОМ БЮДЖЕТЕ </a:t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НА 2019 ГОД И НА ПЛАНОВЫЙ ПЕРИОД 2020 И 2021 ГОДОВ»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380" y="4454979"/>
            <a:ext cx="258122" cy="406035"/>
          </a:xfrm>
          <a:prstGeom prst="rect">
            <a:avLst/>
          </a:prstGeom>
          <a:noFill/>
        </p:spPr>
        <p:txBody>
          <a:bodyPr wrap="none" lIns="127781" tIns="63894" rIns="127781" bIns="63894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113" y="2161267"/>
            <a:ext cx="12193364" cy="6500011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127781" tIns="63894" rIns="127781" bIns="63894" rtlCol="0">
            <a:spAutoFit/>
          </a:bodyPr>
          <a:lstStyle/>
          <a:p>
            <a:pPr indent="449813" algn="just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На </a:t>
            </a:r>
            <a:r>
              <a:rPr lang="ru-RU" b="1" dirty="0">
                <a:latin typeface="Times New Roman"/>
                <a:ea typeface="Times New Roman"/>
              </a:rPr>
              <a:t>счета, открытые в банке юридическому лицу</a:t>
            </a:r>
            <a:r>
              <a:rPr lang="ru-RU" dirty="0">
                <a:latin typeface="Times New Roman"/>
                <a:ea typeface="Times New Roman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возможно</a:t>
            </a:r>
            <a:r>
              <a:rPr lang="ru-RU" dirty="0" smtClean="0">
                <a:latin typeface="Times New Roman"/>
                <a:ea typeface="Times New Roman"/>
              </a:rPr>
              <a:t> перечисление:</a:t>
            </a:r>
          </a:p>
          <a:p>
            <a:pPr indent="449813" algn="just">
              <a:spcAft>
                <a:spcPts val="0"/>
              </a:spcAft>
            </a:pPr>
            <a:endParaRPr lang="ru-RU" dirty="0" smtClean="0">
              <a:latin typeface="Calibri"/>
              <a:ea typeface="Times New Roman"/>
            </a:endParaRPr>
          </a:p>
          <a:p>
            <a:pPr indent="449813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оплаты обязательств юридического лица в соответствии с </a:t>
            </a:r>
            <a:r>
              <a:rPr lang="ru-RU" b="1" dirty="0">
                <a:latin typeface="Times New Roman"/>
                <a:ea typeface="Times New Roman"/>
              </a:rPr>
              <a:t>валютным законодательством </a:t>
            </a:r>
            <a:r>
              <a:rPr lang="ru-RU" dirty="0">
                <a:latin typeface="Times New Roman"/>
                <a:ea typeface="Times New Roman"/>
              </a:rPr>
              <a:t>Российской Федерации;</a:t>
            </a:r>
          </a:p>
          <a:p>
            <a:pPr indent="449813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indent="449813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оплаты обязательств юридического лица в целях осуществления расчетов по </a:t>
            </a:r>
            <a:r>
              <a:rPr lang="ru-RU" b="1" dirty="0">
                <a:latin typeface="Times New Roman"/>
                <a:ea typeface="Times New Roman"/>
              </a:rPr>
              <a:t>оплате труд</a:t>
            </a:r>
            <a:r>
              <a:rPr lang="ru-RU" dirty="0">
                <a:latin typeface="Times New Roman"/>
                <a:ea typeface="Times New Roman"/>
              </a:rPr>
              <a:t>а;</a:t>
            </a:r>
          </a:p>
          <a:p>
            <a:pPr indent="449813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indent="449813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оплаты обязательств юридического лица в целях осуществления расчетов </a:t>
            </a:r>
            <a:r>
              <a:rPr lang="ru-RU" b="1" dirty="0">
                <a:latin typeface="Times New Roman"/>
                <a:ea typeface="Times New Roman"/>
              </a:rPr>
              <a:t>по социальным выплатам и иным выплатам </a:t>
            </a:r>
            <a:r>
              <a:rPr lang="ru-RU" dirty="0">
                <a:latin typeface="Times New Roman"/>
                <a:ea typeface="Times New Roman"/>
              </a:rPr>
              <a:t>в пользу работников;</a:t>
            </a:r>
          </a:p>
          <a:p>
            <a:pPr indent="449813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indent="449813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оплаты </a:t>
            </a:r>
            <a:r>
              <a:rPr lang="ru-RU" b="1" dirty="0">
                <a:latin typeface="Times New Roman"/>
                <a:ea typeface="Times New Roman"/>
              </a:rPr>
              <a:t>фактически</a:t>
            </a:r>
            <a:r>
              <a:rPr lang="ru-RU" dirty="0">
                <a:latin typeface="Times New Roman"/>
                <a:ea typeface="Times New Roman"/>
              </a:rPr>
              <a:t> поставленных товаров, выполненных работ, оказанных услуг, источником финансового обеспечения которых являются целевые средства, в случае если юридическое лицо не привлекает для поставки таких товаров, выполнения таких работ, оказания таких услуг иных юридических лиц, а также при условии представления документов-оснований или реестра документов-оснований, с приложением указанных в нем документов-оснований;</a:t>
            </a:r>
          </a:p>
          <a:p>
            <a:pPr indent="449813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indent="449813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возмещения произведенных юридическим лицом расходов (части расходов) при условии представления вышеуказанных, а также копий платежных поручений, реестров платежных поручений, подтверждающих оплату произведенных юридическим лицом расходов (части расходов), если условиями соглашения договора (контракта) предусмотрено возмещение произведенных юридическим лицом расходов (части расходов);</a:t>
            </a:r>
          </a:p>
          <a:p>
            <a:pPr indent="449813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indent="449813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оплаты обязательств юридического лица </a:t>
            </a:r>
            <a:r>
              <a:rPr lang="ru-RU" b="1" dirty="0">
                <a:latin typeface="Times New Roman"/>
                <a:ea typeface="Times New Roman"/>
              </a:rPr>
              <a:t>по накладным расходам</a:t>
            </a:r>
            <a:r>
              <a:rPr lang="ru-RU" dirty="0">
                <a:latin typeface="Times New Roman"/>
                <a:ea typeface="Times New Roman"/>
              </a:rPr>
              <a:t>, связанным с исполнением соглашения, договора (контракта</a:t>
            </a:r>
            <a:r>
              <a:rPr lang="ru-RU" dirty="0" smtClean="0">
                <a:latin typeface="Times New Roman"/>
                <a:ea typeface="Times New Roman"/>
              </a:rPr>
              <a:t>).</a:t>
            </a:r>
            <a:endParaRPr lang="ru-RU" dirty="0">
              <a:latin typeface="Times New Roman"/>
              <a:ea typeface="Times New Roman"/>
            </a:endParaRPr>
          </a:p>
          <a:p>
            <a:pPr indent="449813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indent="449813" algn="just"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2461883" y="9230468"/>
            <a:ext cx="633954" cy="511175"/>
          </a:xfrm>
          <a:prstGeom prst="rect">
            <a:avLst/>
          </a:prstGeom>
        </p:spPr>
        <p:txBody>
          <a:bodyPr lIns="91272" tIns="45632" rIns="91272" bIns="45632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482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65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448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930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4135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8962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3789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8616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ru-RU" sz="1400" dirty="0" smtClean="0">
                <a:solidFill>
                  <a:prstClr val="black"/>
                </a:solidFill>
              </a:rPr>
              <a:t>12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5554981" y="6103620"/>
            <a:ext cx="662939" cy="342900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900" b="1" dirty="0" smtClean="0">
                <a:solidFill>
                  <a:srgbClr val="C00000"/>
                </a:solidFill>
              </a:rPr>
              <a:t>NEW</a:t>
            </a:r>
            <a:endParaRPr lang="ru-RU" sz="900" b="1" dirty="0">
              <a:solidFill>
                <a:srgbClr val="C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83850" y="1554811"/>
            <a:ext cx="761171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93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/>
          <p:cNvSpPr txBox="1">
            <a:spLocks/>
          </p:cNvSpPr>
          <p:nvPr/>
        </p:nvSpPr>
        <p:spPr>
          <a:xfrm>
            <a:off x="2973219" y="163285"/>
            <a:ext cx="8669763" cy="1512168"/>
          </a:xfrm>
          <a:prstGeom prst="rect">
            <a:avLst/>
          </a:prstGeom>
        </p:spPr>
        <p:txBody>
          <a:bodyPr lIns="128016" tIns="64008" rIns="128016" bIns="64008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2922" y="311418"/>
            <a:ext cx="11382476" cy="1360372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marL="0" lvl="1" algn="ctr" eaLnBrk="0" hangingPunct="0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Постановление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Правительства Российской Федерации от  28 декабря 2018 г. №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1702</a:t>
            </a:r>
          </a:p>
          <a:p>
            <a:pPr marL="0" lvl="1" algn="ctr" eaLnBrk="0" hangingPunct="0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Правила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казначейского сопровождения средств государственного оборонного заказа в валюте Российской Федерации в случаях, предусмотренных Федеральным законом «О федеральном бюджете на 2019 год и на плановый период 2020 и 2021 годов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»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4260" y="4557370"/>
            <a:ext cx="258597" cy="406265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flipV="1">
            <a:off x="5274259" y="4064035"/>
            <a:ext cx="1318566" cy="4062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>
          <a:xfrm>
            <a:off x="12077205" y="9090025"/>
            <a:ext cx="610204" cy="51117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482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65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448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930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4135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8962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3789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8616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47333891-D5E7-4C7B-BF1D-E855E53CB5A8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229900" y="1681243"/>
            <a:ext cx="672563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6979" y="1886053"/>
            <a:ext cx="12193364" cy="6823176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127781" tIns="63894" rIns="127781" bIns="63894" rtlCol="0">
            <a:spAutoFit/>
          </a:bodyPr>
          <a:lstStyle/>
          <a:p>
            <a:pPr marL="0" lvl="1" indent="480060" algn="ctr" defTabSz="1280160" eaLnBrk="0" hangingPunct="0"/>
            <a:r>
              <a:rPr lang="ru-RU" altLang="ru-RU" b="1" dirty="0" smtClean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Уточнен </a:t>
            </a:r>
            <a:r>
              <a:rPr lang="ru-RU" altLang="ru-RU" b="1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Режим лицевого счета, который предусматривает, в том </a:t>
            </a:r>
            <a:r>
              <a:rPr lang="ru-RU" altLang="ru-RU" b="1" dirty="0" smtClean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числе </a:t>
            </a:r>
            <a:r>
              <a:rPr lang="ru-RU" b="1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осуществление операций на счета, открытые в кредитной организации</a:t>
            </a:r>
            <a:r>
              <a:rPr lang="ru-RU" b="1" dirty="0" smtClean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:</a:t>
            </a:r>
          </a:p>
          <a:p>
            <a:pPr marL="0" lvl="1" indent="480060" algn="ctr" defTabSz="1280160" eaLnBrk="0" hangingPunct="0"/>
            <a:endParaRPr lang="ru-RU" sz="800" b="1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головному исполнителю - в целях перечисления средств в согласованном с государственным заказчиком размере, не превышающем размера прибыли, подлежащего применению государственным заказчиком в составе цены продукции в порядке, установленном Правительством Российской Федерации в соответствии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«О государственном оборонном заказе»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начальной (максимальной) цены государственного контракта или цены государственного контракта, заключаемого с единственным головным исполнителем, в случае частичного исполнения головным исполнителем государственного контракта,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которого в соответствии с указанным порядком определена с применением затратного метода или метода индексации по статьям затрат, либо в иных порядке и размере, определенных условиями государственного контракта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результатом такого частичного исполнения является принятая государственным заказчиком продукция (товары, работы, услуги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головному исполнителю (исполнителю) в целях оплаты фактически поставленных товаров, выполненных работ, оказанных услуг, источником финансового обеспечения которых являются средства ГОЗ, в случае если головной исполнитель (исполнитель) не привлекает для поставки таких товаров, выполнения таких работ, оказания таких услуг иных юридических лиц,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возмещения произведенных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юридическим лицом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(части расходов)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 представления кроме документов-оснований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предусмотренных положениями Правил,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 документов-оснований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приложением указанных в нем документов-оснований (в случае его указания в платежном документе)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головному исполнителю (исполнителю) в целях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обязательств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юридического лица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накладным расходам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государственному контракту (контракту, договору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 полном исполнении государственного контракта не позднее 10 рабочего дня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полного исполнения государственного контракта направляется государственным заказчиком в ТОФК по месту открытия ему лицевого счета ПБС.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            </a:t>
            </a:r>
            <a:endParaRPr lang="ru-RU" alt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9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9380" y="4454979"/>
            <a:ext cx="258122" cy="406035"/>
          </a:xfrm>
          <a:prstGeom prst="rect">
            <a:avLst/>
          </a:prstGeom>
          <a:noFill/>
        </p:spPr>
        <p:txBody>
          <a:bodyPr wrap="none" lIns="127781" tIns="63894" rIns="127781" bIns="63894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979" y="1214938"/>
            <a:ext cx="12193364" cy="7054009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127781" tIns="63894" rIns="127781" bIns="63894" rtlCol="0">
            <a:spAutoFit/>
          </a:bodyPr>
          <a:lstStyle/>
          <a:p>
            <a:pPr indent="449813" algn="just">
              <a:spcAft>
                <a:spcPts val="0"/>
              </a:spcAft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49813" algn="just">
              <a:spcAft>
                <a:spcPts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соответствии с положениями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подпункта «б» пункта 12 раздела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«Режим лицевого счета»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 28 декабря 2018 г. №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1702,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одпункта «а» пункта 6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декабря 2018 г.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1765:</a:t>
            </a:r>
          </a:p>
          <a:p>
            <a:pPr marL="358775" lvl="1" indent="-358775" algn="just" defTabSz="10970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58775" lvl="1" indent="-358775" algn="ctr" defTabSz="1097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счета, открытые в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кредитной организации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юридическому лицу,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допускается перечисление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58775" lvl="1" indent="-358775" algn="just" defTabSz="10970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 indent="-358775" algn="just" defTabSz="10970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юридического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головного исполнителя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исполнителя)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осуществления расчетов по оплате труда с лицами, работающими по трудовому договору (контракту), а также по выплатам лицам, не состоящим в штате юридического лица,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привлеченным для достижения цели, определенной при предоставлении целевых средств, 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условии перечисления  удержанных налогов, сборов и начисленных страховых взносов на обязательное пенсионное страхование, на обязательное социальное страхование, на обязательное медицинское страхование не позднее даты осуществления указанных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расчетов.</a:t>
            </a:r>
          </a:p>
          <a:p>
            <a:pPr marL="358775" lvl="1" indent="-358775" algn="just" defTabSz="10970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8775" lvl="1" indent="449813" algn="just" defTabSz="1097006"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соответствии с приказом Министерства финансов Российской Федерации от 11 декабря 2018 г. № 259н Перечень направлений расходования целевых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средств (Приложение № 4) содержит отдельные детализированные коды  для уплаты налогов, сборов и иных платежей в бюджеты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Российской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в том числе: </a:t>
            </a:r>
          </a:p>
          <a:p>
            <a:pPr marL="358775" lvl="1" indent="449813" algn="just" defTabSz="1097006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0810 001 налог на прибыль, 0810 002 государственная пошлина и сборы за совершение действий, связанных с лицензированием,  0810 003 земельный налог, 0810 004 уплата иных платежей в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бюджеты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Российской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</a:t>
            </a:r>
          </a:p>
          <a:p>
            <a:pPr marL="358775" lvl="1" indent="449813" algn="just" defTabSz="1097006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0811 налог на добавленную стоимость;</a:t>
            </a:r>
          </a:p>
          <a:p>
            <a:pPr marL="358775" lvl="1" indent="449813" algn="just" defTabSz="1097006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0812 налог на доходы физических лиц;</a:t>
            </a:r>
          </a:p>
          <a:p>
            <a:pPr marL="358775" lvl="1" indent="449813" algn="just" defTabSz="1097006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0813, 0814,0815 страховые взносы;</a:t>
            </a:r>
          </a:p>
          <a:p>
            <a:pPr marL="358775" lvl="1" indent="449813" algn="just" defTabSz="1097006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0888 014 страховые взносы, относящиеся к оплате труда административно-управленческого персонала.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3876" y="141424"/>
            <a:ext cx="12163544" cy="70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УПЛАТА НАЛОГОВ, СБОРОВ И ИНЫХ ПЛАТЕЖЕЙ В БЮДЖЕТЫ </a:t>
            </a:r>
          </a:p>
          <a:p>
            <a:pPr algn="ctr" eaLnBrk="0" hangingPunct="0"/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БЮДЖЕТНОЙ СИСТЕМЫ РОССИЙСКОЙ ФЕДЕРАЦИИ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2461883" y="9230468"/>
            <a:ext cx="633954" cy="511175"/>
          </a:xfrm>
          <a:prstGeom prst="rect">
            <a:avLst/>
          </a:prstGeom>
        </p:spPr>
        <p:txBody>
          <a:bodyPr lIns="91272" tIns="45632" rIns="91272" bIns="45632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482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65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448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930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4135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8962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3789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8616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ru-RU" sz="1400" dirty="0" smtClean="0">
                <a:solidFill>
                  <a:prstClr val="black"/>
                </a:solidFill>
              </a:rPr>
              <a:t>14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29900" y="860813"/>
            <a:ext cx="672563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58" y="1398242"/>
            <a:ext cx="1061671" cy="39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7500" y="997315"/>
            <a:ext cx="12168225" cy="462846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4" rIns="91409" bIns="45704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 СВЕДЕНИЯ ОБ ОПЕРАЦИЯХ С ЦЕЛЕВЫМИ СРЕДСТВАМИ НА </a:t>
            </a:r>
            <a:r>
              <a:rPr lang="ru-RU" sz="1600" dirty="0" smtClean="0">
                <a:solidFill>
                  <a:schemeClr val="tx1"/>
                </a:solidFill>
              </a:rPr>
              <a:t>2019 </a:t>
            </a:r>
            <a:r>
              <a:rPr lang="ru-RU" sz="1600" dirty="0">
                <a:solidFill>
                  <a:schemeClr val="tx1"/>
                </a:solidFill>
              </a:rPr>
              <a:t>ГОД И НА ПЛАНОВЫЙ ПЕРИОД </a:t>
            </a:r>
            <a:r>
              <a:rPr lang="ru-RU" sz="1600" dirty="0" smtClean="0">
                <a:solidFill>
                  <a:schemeClr val="tx1"/>
                </a:solidFill>
              </a:rPr>
              <a:t>2020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u-RU" sz="1600" dirty="0" smtClean="0">
                <a:solidFill>
                  <a:schemeClr val="tx1"/>
                </a:solidFill>
              </a:rPr>
              <a:t>2021 </a:t>
            </a:r>
            <a:r>
              <a:rPr lang="ru-RU" sz="1600" dirty="0">
                <a:solidFill>
                  <a:schemeClr val="tx1"/>
                </a:solidFill>
              </a:rPr>
              <a:t>ГОДОВ  </a:t>
            </a:r>
          </a:p>
        </p:txBody>
      </p:sp>
      <p:sp>
        <p:nvSpPr>
          <p:cNvPr id="8" name="TextBox 101"/>
          <p:cNvSpPr txBox="1">
            <a:spLocks noChangeArrowheads="1"/>
          </p:cNvSpPr>
          <p:nvPr/>
        </p:nvSpPr>
        <p:spPr bwMode="auto">
          <a:xfrm>
            <a:off x="317500" y="184658"/>
            <a:ext cx="12168225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hangingPunct="0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</a:lstStyle>
          <a:p>
            <a:r>
              <a:rPr lang="ru-RU" altLang="ru-RU" dirty="0"/>
              <a:t>ПРИКАЗ МИНФИНА РОССИИ ОТ  </a:t>
            </a:r>
            <a:r>
              <a:rPr lang="ru-RU" altLang="ru-RU" dirty="0" smtClean="0"/>
              <a:t>11 декабря 2018 </a:t>
            </a:r>
            <a:r>
              <a:rPr lang="ru-RU" altLang="ru-RU" dirty="0"/>
              <a:t>г. № 259н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7499" y="1797415"/>
            <a:ext cx="12168225" cy="691785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4" rIns="91409" bIns="45704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Коды направлений расходования целевых средств указываются в соответствии </a:t>
            </a:r>
            <a:r>
              <a:rPr lang="ru-RU" dirty="0">
                <a:solidFill>
                  <a:schemeClr val="tx1"/>
                </a:solidFill>
              </a:rPr>
              <a:t>с Приложением </a:t>
            </a:r>
            <a:r>
              <a:rPr lang="ru-RU" dirty="0" smtClean="0">
                <a:solidFill>
                  <a:schemeClr val="tx1"/>
                </a:solidFill>
              </a:rPr>
              <a:t>№ 4 к Приказу Минфина России от 11.12.2018 г. № 259н «Перечень направлений расходования целевых средств»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4" t="9843" r="35776" b="19698"/>
          <a:stretch/>
        </p:blipFill>
        <p:spPr bwMode="auto">
          <a:xfrm>
            <a:off x="2362200" y="2638607"/>
            <a:ext cx="7924800" cy="696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 txBox="1">
            <a:spLocks/>
          </p:cNvSpPr>
          <p:nvPr/>
        </p:nvSpPr>
        <p:spPr>
          <a:xfrm>
            <a:off x="12461883" y="9230468"/>
            <a:ext cx="633954" cy="511175"/>
          </a:xfrm>
          <a:prstGeom prst="rect">
            <a:avLst/>
          </a:prstGeom>
        </p:spPr>
        <p:txBody>
          <a:bodyPr lIns="91272" tIns="45632" rIns="91272" bIns="45632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482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65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448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930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4135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8962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3789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8616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ru-RU" sz="1400" dirty="0" smtClean="0">
                <a:solidFill>
                  <a:prstClr val="black"/>
                </a:solidFill>
              </a:rPr>
              <a:t>15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698150" y="607591"/>
            <a:ext cx="740597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04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9380" y="4454979"/>
            <a:ext cx="258122" cy="406035"/>
          </a:xfrm>
          <a:prstGeom prst="rect">
            <a:avLst/>
          </a:prstGeom>
          <a:noFill/>
        </p:spPr>
        <p:txBody>
          <a:bodyPr wrap="none" lIns="127781" tIns="63894" rIns="127781" bIns="63894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979" y="1036809"/>
            <a:ext cx="12193364" cy="7854228"/>
          </a:xfrm>
          <a:prstGeom prst="rect">
            <a:avLst/>
          </a:prstGeom>
          <a:solidFill>
            <a:schemeClr val="accent1">
              <a:lumMod val="20000"/>
              <a:lumOff val="80000"/>
              <a:alpha val="1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lIns="127781" tIns="63894" rIns="127781" bIns="63894" rtlCol="0">
            <a:spAutoFit/>
          </a:bodyPr>
          <a:lstStyle/>
          <a:p>
            <a:pPr marL="358775" lvl="1" indent="-358775" algn="just" defTabSz="10970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813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целях совершенствования взаимодействия Федеральной налоговой службы и Федерального казначейства </a:t>
            </a:r>
            <a:r>
              <a:rPr lang="en-US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разработки предложений по контролю за полнотой исполнения обязательств по уплате налогов, сборов </a:t>
            </a:r>
            <a:r>
              <a:rPr lang="en-US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страховых взносов при расходовании денежных средств, поступающих на лицевые счета, открытые </a:t>
            </a:r>
            <a:r>
              <a:rPr lang="en-US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территориальных органах Федерального 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казначейства, в соответствии с приказом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Федеральной налоговой 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службы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 18 сентября 2018 г. № 229</a:t>
            </a:r>
            <a:r>
              <a:rPr lang="en-US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@ 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создана Межведомственная рабочая группа.</a:t>
            </a:r>
          </a:p>
          <a:p>
            <a:pPr indent="449813"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49813" algn="just" defTabSz="1097006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соответствии с пунктом 10 части 2 статьи 5 федерального закона от 29 ноября 2018 г. № 459-ФЗ </a:t>
            </a:r>
            <a:r>
              <a:rPr lang="en-US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федеральном бюджете на 2019 год и на плановый период 2020 и 2021 годов» казначейскому сопровождению подлежат средства, получаемые юридическими лицами и индивидуальными предпринимателями, в случаях, установленных Правительством Российской Федерации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indent="449813" algn="just" defTabSz="1097006">
              <a:spcAft>
                <a:spcPts val="0"/>
              </a:spcAft>
              <a:defRPr/>
            </a:pPr>
            <a:endParaRPr lang="ru-RU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49813" algn="just" defTabSz="1097006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рамках межведомственного взаимодействия в 2019 году планируется проведение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пилотного проекта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предложений Федеральной налоговой службы по контролю за полнотой исполнения налоговых обязательств юридическими лицами – участниками казначейского сопровождения на основании распоряжения Правительства Российской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</a:p>
          <a:p>
            <a:pPr indent="449813" algn="just" defTabSz="1097006">
              <a:spcAft>
                <a:spcPts val="0"/>
              </a:spcAft>
              <a:defRPr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813" algn="just" defTabSz="1097006"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Федеральной налоговой службой представлены на согласование в Федеральное казначейство предложения по налогоплательщикам - юридическим лицам, не являющимся участниками бюджетного процесса, для их включения в пилотный проект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indent="449813" algn="just" defTabSz="1097006">
              <a:spcAft>
                <a:spcPts val="0"/>
              </a:spcAft>
              <a:defRPr/>
            </a:pP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49813" algn="just" defTabSz="1097006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итогам проведения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эксперимента будут подготовлены и направлены в Министерство финансов Российской Федерации предложения в проекты нормативных правовых актов Правительства Российской Федерации и Министерства финансов Российской Федерации по осуществлению казначейского сопровождения средств, предоставленных 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юридическим лицам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участникам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казначейского 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сопровождения в рамках исполнения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государственного контракта, контракта, договора, соглашения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при исполнении обязательств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связанных с перечислением сумм налогов, сборов и страховых 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взносов.</a:t>
            </a:r>
          </a:p>
          <a:p>
            <a:pPr indent="449813" algn="just" defTabSz="1097006">
              <a:spcAft>
                <a:spcPts val="0"/>
              </a:spcAft>
              <a:defRPr/>
            </a:pPr>
            <a:endParaRPr lang="ru-RU" b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3876" y="141424"/>
            <a:ext cx="12163544" cy="70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УПЛАТА НАЛОГОВ, СБОРОВ И ИНЫХ ПЛАТЕЖЕЙ В БЮДЖЕТЫ </a:t>
            </a:r>
          </a:p>
          <a:p>
            <a:pPr algn="ctr" eaLnBrk="0" hangingPunct="0"/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БЮДЖЕТНОЙ СИСТЕМЫ РОССИЙСКОЙ ФЕДЕРАЦИИ</a:t>
            </a: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2461883" y="9230468"/>
            <a:ext cx="633954" cy="511175"/>
          </a:xfrm>
          <a:prstGeom prst="rect">
            <a:avLst/>
          </a:prstGeom>
        </p:spPr>
        <p:txBody>
          <a:bodyPr lIns="91272" tIns="45632" rIns="91272" bIns="45632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482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65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448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930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4135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8962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3789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8616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ru-RU" sz="1400" dirty="0" smtClean="0">
                <a:solidFill>
                  <a:prstClr val="black"/>
                </a:solidFill>
              </a:rPr>
              <a:t>16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46790" y="860813"/>
            <a:ext cx="673160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84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 rot="10800000" flipV="1">
            <a:off x="7275464" y="5438200"/>
            <a:ext cx="4901454" cy="1378924"/>
          </a:xfrm>
          <a:prstGeom prst="rect">
            <a:avLst/>
          </a:prstGeom>
          <a:solidFill>
            <a:schemeClr val="accent2">
              <a:lumMod val="20000"/>
              <a:lumOff val="80000"/>
              <a:alpha val="22000"/>
            </a:schemeClr>
          </a:solidFill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4" tIns="53643" rIns="107284" bIns="5364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полнотой исполнения обязательств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юридическими лицами – участниками казначейского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сопровождения,  включенных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отдельное распоряжение Правительства Российской Федерации в рамках пилотного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6023" y="-71507"/>
            <a:ext cx="12005860" cy="112342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МОДЕЛЬ ПРОВЕДЕНИЯ ЭКСПЕРИМЕНТА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ПО КОНТРОЛЮ ЗА ПОЛНОТОЙ ИСПОЛНЕНИЯ НАЛОГОВЫХ ОБЯЗАТЕЛЬСТВ ЮРИДИЧЕСКИМИ ЛИЦАМИ – УЧАСТНИКАМИ КАЗНАЧЕЙСКОГО СОПРОВОЖДЕНИЯ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80035" y="409162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7275465" y="7419899"/>
            <a:ext cx="4901453" cy="990497"/>
          </a:xfrm>
          <a:prstGeom prst="rect">
            <a:avLst/>
          </a:prstGeom>
          <a:solidFill>
            <a:schemeClr val="accent2">
              <a:lumMod val="20000"/>
              <a:lumOff val="80000"/>
              <a:alpha val="22000"/>
            </a:schemeClr>
          </a:solidFill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4" tIns="53643" rIns="107284" bIns="5364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САНКЦИОНИРОВАНИЕ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82222" y="2992582"/>
            <a:ext cx="5621695" cy="899344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2238" tIns="42238" rIns="42238" bIns="42238" rtlCol="0" anchor="ctr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ФЕДЕРАЛЬНАЯ НАЛОГОВАЯ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СЛУЖБА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ФЕДЕРАЛЬНОЕ КАЗНАЧЕЙСТВО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456022" y="1125411"/>
            <a:ext cx="5647895" cy="1558412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2238" tIns="42238" rIns="42238" bIns="42238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ФЕДЕРАЛЬНАЯ НАЛОГОВАЯ СЛУЖБА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согласование в Федеральное казначейство предложения по налогоплательщикам - юридическим лицам,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являющимся участниками бюджетного процесса, для их включения в пилотный проект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6022" y="4448701"/>
            <a:ext cx="5647895" cy="846997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2238" tIns="42238" rIns="42238" bIns="42238" rtlCol="0" anchor="ctr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распоряжения Правительства Российской Федерации в соответствии с пунктом 10 части 2 статьи 5 Федерального закона № 459-ФЗ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56022" y="5901217"/>
            <a:ext cx="5647438" cy="846997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2238" tIns="42238" rIns="42238" bIns="42238" rtlCol="0" anchor="ctr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Министерство финансов Российской Федерации</a:t>
            </a: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75464" y="4352134"/>
            <a:ext cx="4901453" cy="520065"/>
          </a:xfrm>
          <a:prstGeom prst="rect">
            <a:avLst/>
          </a:prstGeom>
          <a:solidFill>
            <a:schemeClr val="accent2">
              <a:lumMod val="20000"/>
              <a:lumOff val="80000"/>
              <a:alpha val="21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2238" tIns="42238" rIns="42238" bIns="42238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 ФЕДЕРАЛЬНОЕ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КАЗНАЧЕЙСТВО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275464" y="1140033"/>
            <a:ext cx="4901453" cy="2528161"/>
          </a:xfrm>
          <a:prstGeom prst="rect">
            <a:avLst/>
          </a:prstGeom>
          <a:solidFill>
            <a:schemeClr val="accent2">
              <a:lumMod val="20000"/>
              <a:lumOff val="80000"/>
              <a:alpha val="21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2238" tIns="42238" rIns="42238" bIns="42238" rtlCol="0" anchor="ctr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ФЕДЕРАЛЬАЯ НАЛОГОВАЯ СЛУЖБА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методических указаний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проверке правильности определения и исчисления юридическими лицами – участниками казначейского сопровождения соответствующих налоговых обязательств и страховых взносов, на основании представляемых ими расчетных документов, в разрезе видов налогов, процентных ставок, сроков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уплаты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19107" y="6817124"/>
            <a:ext cx="867005" cy="42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454911" y="7263657"/>
            <a:ext cx="2568305" cy="2046204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2238" tIns="42238" rIns="42238" bIns="42238" rtlCol="0" anchor="ctr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ГРБС – государственный заказчик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согласование проекта распоряжения Правительства Российской Федерации 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400080" y="6804868"/>
            <a:ext cx="867005" cy="43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3551050" y="7263658"/>
            <a:ext cx="2568305" cy="2046204"/>
          </a:xfrm>
          <a:prstGeom prst="rect">
            <a:avLst/>
          </a:prstGeom>
          <a:solidFill>
            <a:schemeClr val="accent1">
              <a:lumMod val="20000"/>
              <a:lumOff val="80000"/>
              <a:alpha val="21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42238" tIns="42238" rIns="42238" bIns="42238" rtlCol="0" anchor="ctr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5.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Правительство Российской Федерации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утверждение распоряжения Правительства Российской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Федерации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883713" y="4000085"/>
            <a:ext cx="867005" cy="3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909843" y="5438199"/>
            <a:ext cx="867005" cy="39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469426" y="4947269"/>
            <a:ext cx="867005" cy="4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469424" y="6883573"/>
            <a:ext cx="867005" cy="4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423707" y="3736315"/>
            <a:ext cx="867005" cy="49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Номер слайда 3"/>
          <p:cNvSpPr txBox="1">
            <a:spLocks/>
          </p:cNvSpPr>
          <p:nvPr/>
        </p:nvSpPr>
        <p:spPr>
          <a:xfrm>
            <a:off x="12461883" y="9230468"/>
            <a:ext cx="633954" cy="511175"/>
          </a:xfrm>
          <a:prstGeom prst="rect">
            <a:avLst/>
          </a:prstGeom>
        </p:spPr>
        <p:txBody>
          <a:bodyPr lIns="91272" tIns="45632" rIns="91272" bIns="45632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54827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654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448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930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4135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8962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3789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86160" algn="l" defTabSz="109654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r>
              <a:rPr lang="ru-RU" sz="1400" dirty="0" smtClean="0">
                <a:solidFill>
                  <a:prstClr val="black"/>
                </a:solidFill>
              </a:rPr>
              <a:t>17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091940" y="968748"/>
            <a:ext cx="476631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7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5" t="10370" r="17570" b="14198"/>
          <a:stretch/>
        </p:blipFill>
        <p:spPr bwMode="auto">
          <a:xfrm>
            <a:off x="-1" y="88900"/>
            <a:ext cx="12801599" cy="90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921239" y="9131300"/>
            <a:ext cx="2880360" cy="5111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13" name="TextBox 101"/>
          <p:cNvSpPr txBox="1">
            <a:spLocks noChangeArrowheads="1"/>
          </p:cNvSpPr>
          <p:nvPr/>
        </p:nvSpPr>
        <p:spPr bwMode="auto">
          <a:xfrm>
            <a:off x="14322" y="185962"/>
            <a:ext cx="8345978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hangingPunct="0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</a:lstStyle>
          <a:p>
            <a:r>
              <a:rPr lang="ru-RU" altLang="ru-RU" dirty="0"/>
              <a:t>ПРИКАЗ МИНФИНА РОССИИ ОТ  </a:t>
            </a:r>
            <a:r>
              <a:rPr lang="ru-RU" altLang="ru-RU" dirty="0" smtClean="0"/>
              <a:t>11 ДЕКАБРЯ 2018 </a:t>
            </a:r>
            <a:r>
              <a:rPr lang="ru-RU" altLang="ru-RU" dirty="0"/>
              <a:t>г. № 259н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2800" y="910570"/>
            <a:ext cx="4648200" cy="1015663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ДО 1 АПРЕЛЯ 2019 ГОДА 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Сведения утверждаются в соответствии 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с Приложением № 2 к Приказу № 259н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2830" y="586035"/>
            <a:ext cx="756102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0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921240" y="9090025"/>
            <a:ext cx="2880360" cy="5111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19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1" t="12099" r="16250" b="13086"/>
          <a:stretch/>
        </p:blipFill>
        <p:spPr bwMode="auto">
          <a:xfrm>
            <a:off x="25399" y="596900"/>
            <a:ext cx="12788355" cy="843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1"/>
          <p:cNvSpPr txBox="1">
            <a:spLocks noChangeArrowheads="1"/>
          </p:cNvSpPr>
          <p:nvPr/>
        </p:nvSpPr>
        <p:spPr bwMode="auto">
          <a:xfrm>
            <a:off x="208632" y="185962"/>
            <a:ext cx="12375798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hangingPunct="0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</a:lstStyle>
          <a:p>
            <a:r>
              <a:rPr lang="ru-RU" altLang="ru-RU" dirty="0"/>
              <a:t>ПРИКАЗ МИНФИНА РОССИИ ОТ  </a:t>
            </a:r>
            <a:r>
              <a:rPr lang="ru-RU" altLang="ru-RU" dirty="0" smtClean="0"/>
              <a:t>11 ДЕКАБРЯ 2018 </a:t>
            </a:r>
            <a:r>
              <a:rPr lang="ru-RU" altLang="ru-RU" dirty="0"/>
              <a:t>г. № 259н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34540" y="585470"/>
            <a:ext cx="756102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9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436678" y="9266718"/>
            <a:ext cx="285754" cy="334482"/>
          </a:xfrm>
        </p:spPr>
        <p:txBody>
          <a:bodyPr/>
          <a:lstStyle/>
          <a:p>
            <a:pPr>
              <a:defRPr/>
            </a:pPr>
            <a:r>
              <a:rPr lang="ru-RU" dirty="0"/>
              <a:t>2</a:t>
            </a:r>
          </a:p>
        </p:txBody>
      </p:sp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297180" y="195451"/>
            <a:ext cx="12199621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2" rIns="91405" bIns="45702">
            <a:spAutoFit/>
          </a:bodyPr>
          <a:lstStyle>
            <a:defPPr>
              <a:defRPr lang="ru-RU"/>
            </a:defPPr>
            <a:lvl1pPr algn="r" eaLnBrk="0" hangingPunct="0">
              <a:lnSpc>
                <a:spcPct val="100000"/>
              </a:lnSpc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/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9pPr>
          </a:lstStyle>
          <a:p>
            <a:pPr algn="ctr"/>
            <a:r>
              <a:rPr lang="ru-RU" altLang="ru-RU" dirty="0"/>
              <a:t>НОРМАТИВНОЕ ПРАВОВОЕ РЕГУЛИРОВАНИЕ </a:t>
            </a:r>
            <a:br>
              <a:rPr lang="ru-RU" altLang="ru-RU" dirty="0"/>
            </a:br>
            <a:r>
              <a:rPr lang="ru-RU" altLang="ru-RU" dirty="0"/>
              <a:t>«ГРАЖДАНСКОГО» КАЗНАЧЕЙСКОГО СОПРОВОЖДЕНИЯ В 2019 ГОДУ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448671"/>
              </p:ext>
            </p:extLst>
          </p:nvPr>
        </p:nvGraphicFramePr>
        <p:xfrm>
          <a:off x="123190" y="1013677"/>
          <a:ext cx="12547599" cy="81839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547599"/>
              </a:tblGrid>
              <a:tr h="782519">
                <a:tc>
                  <a:txBody>
                    <a:bodyPr/>
                    <a:lstStyle/>
                    <a:p>
                      <a:pPr marL="0" marR="0" indent="0" algn="ctr" defTabSz="10970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cap="none" dirty="0" smtClean="0"/>
                        <a:t>Статья 5 Федерального закона от 29 ноября 2018 г. № 459-ФЗ </a:t>
                      </a:r>
                    </a:p>
                    <a:p>
                      <a:pPr marL="0" marR="0" indent="0" algn="ctr" defTabSz="10970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cap="none" dirty="0" smtClean="0"/>
                        <a:t>«О федеральном бюджете на 2019 год и на плановый период 2020 и 2021 годов»</a:t>
                      </a:r>
                      <a:endParaRPr lang="ru-RU" sz="1800" b="0" kern="1200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Open Sans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1120545">
                <a:tc>
                  <a:txBody>
                    <a:bodyPr/>
                    <a:lstStyle/>
                    <a:p>
                      <a:pPr marL="358775" marR="0" lvl="1" indent="-358775" algn="ctr" defTabSz="10970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kern="1200" cap="none" dirty="0" smtClean="0"/>
                        <a:t>Постановление Правительства Российской Федерации </a:t>
                      </a:r>
                      <a:r>
                        <a:rPr lang="ru-RU" sz="1800" b="1" kern="1200" cap="none" noProof="0" dirty="0" smtClean="0"/>
                        <a:t>от  30 декабря 2018 г. № 1765</a:t>
                      </a:r>
                    </a:p>
                    <a:p>
                      <a:pPr marL="358775" lvl="1" indent="-358775" algn="ctr" defTabSz="1097006" rtl="0" eaLnBrk="1" latinLnBrk="0" hangingPunct="1"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ru-RU" sz="1800" kern="1200" cap="none" dirty="0" smtClean="0"/>
                        <a:t>«Об утверждении Правил казначейского сопровождения средств в случаях, предусмотренных Федеральным законом </a:t>
                      </a:r>
                      <a:br>
                        <a:rPr lang="ru-RU" sz="1800" kern="1200" cap="none" dirty="0" smtClean="0"/>
                      </a:br>
                      <a:r>
                        <a:rPr lang="ru-RU" sz="1800" kern="1200" cap="none" dirty="0" smtClean="0"/>
                        <a:t>«О федеральном бюджете на 2019 год и на плановый период 2020 и 2021 годов»</a:t>
                      </a:r>
                      <a:endParaRPr lang="ru-RU" sz="1800" b="0" kern="1200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Open Sans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1796600">
                <a:tc>
                  <a:txBody>
                    <a:bodyPr/>
                    <a:lstStyle/>
                    <a:p>
                      <a:pPr marL="358775" marR="0" lvl="1" indent="-358775" algn="ctr" defTabSz="10970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kern="1200" cap="none" dirty="0" smtClean="0"/>
                        <a:t>Приказ Министерства финансов Российской Федерации  </a:t>
                      </a:r>
                      <a:r>
                        <a:rPr lang="ru-RU" sz="1800" b="1" kern="1200" cap="none" noProof="0" dirty="0" smtClean="0"/>
                        <a:t>от 11 декабря 2018 № 259н</a:t>
                      </a:r>
                    </a:p>
                    <a:p>
                      <a:pPr marL="358775" lvl="1" indent="-358775" algn="ctr" defTabSz="1097006" rtl="0" eaLnBrk="1" latinLnBrk="0" hangingPunct="1"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ru-RU" sz="1800" kern="1200" cap="none" dirty="0" smtClean="0"/>
                        <a:t>«Об утверждении Порядка осуществления территориальными органами Федерального казначейства санкционирования расходов, источником финансового обеспечения которых являются целевые средства, при казначейском сопровождении целевых средств в случаях, предусмотренных Федеральным законом «О федеральном бюджете на 2019 год и на плановый период 2020 и 2021 годов»</a:t>
                      </a:r>
                      <a:endParaRPr lang="ru-RU" sz="1800" b="0" kern="1200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Open Sans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2472654">
                <a:tc>
                  <a:txBody>
                    <a:bodyPr/>
                    <a:lstStyle/>
                    <a:p>
                      <a:pPr marL="358775" marR="0" lvl="1" indent="-358775" algn="ctr" defTabSz="10966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cap="none" dirty="0" smtClean="0"/>
                        <a:t>Приказ Министерства финансов Российской Федерации  </a:t>
                      </a:r>
                      <a:r>
                        <a:rPr lang="ru-RU" sz="1800" b="1" kern="1200" cap="none" noProof="0" dirty="0" smtClean="0"/>
                        <a:t>от 10 января 2019 № 4н</a:t>
                      </a:r>
                    </a:p>
                    <a:p>
                      <a:pPr marL="358775" marR="0" lvl="1" indent="-358775" algn="ctr" defTabSz="10966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cap="none" noProof="0" dirty="0" smtClean="0"/>
                        <a:t>«Об утверждении Порядка ведения раздельного учета результатов финансово-хозяйственной деятельности, распределения накладных расходов, раскрытия структуры цены государственного (муниципального) контракта, контракта (договора) о поставке товаров, выполнении работ, оказании услуг, и проведения территориальными органами Федерального казначейства в случаях, установленных Правительством Российской Федерации, проверок при осуществлении казначейского сопровождения средств в соответствии с Федеральным законом «О федеральном бюджете на 2019 год и на плановый период 2020 и 2021 годов» (на регистрации в Минюсте России)</a:t>
                      </a:r>
                      <a:endParaRPr lang="ru-RU" sz="1800" b="0" i="1" kern="1200" cap="none" noProof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Open Sans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2011592">
                <a:tc>
                  <a:txBody>
                    <a:bodyPr/>
                    <a:lstStyle/>
                    <a:p>
                      <a:pPr marL="358775" indent="-358775" algn="ctr"/>
                      <a:r>
                        <a:rPr lang="ru-RU" sz="1800" b="1" kern="1200" cap="none" dirty="0" smtClean="0"/>
                        <a:t>Приказ Федерального казначейства от 9 января 2019 г. № 3н </a:t>
                      </a:r>
                    </a:p>
                    <a:p>
                      <a:pPr marL="358775" indent="-358775" algn="ctr"/>
                      <a:r>
                        <a:rPr lang="ru-RU" sz="1800" kern="1200" cap="none" dirty="0" smtClean="0"/>
                        <a:t>«Об утверждении Порядка формирования идентификатора государственного контракта, контракта учреждения, соглашения, </a:t>
                      </a:r>
                      <a:br>
                        <a:rPr lang="ru-RU" sz="1800" kern="1200" cap="none" dirty="0" smtClean="0"/>
                      </a:br>
                      <a:r>
                        <a:rPr lang="ru-RU" sz="1800" kern="1200" cap="none" dirty="0" smtClean="0"/>
                        <a:t>договора о капитальных вложениях, договора о проведении капитального ремонта при казначейском сопровождении средств в валюте Российской Федерации в случаях, предусмотренных Федеральным законом «О федеральном бюджете на 2019 год и на плановый период 2020 и 2021 годов» (на регистрации в Минюсте России)</a:t>
                      </a:r>
                      <a:endParaRPr lang="ru-RU" sz="1800" b="0" i="1" kern="1200" cap="none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Open Sans Condensed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969770" y="903301"/>
            <a:ext cx="886587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7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5" t="8440" r="19231" b="7953"/>
          <a:stretch/>
        </p:blipFill>
        <p:spPr bwMode="auto">
          <a:xfrm>
            <a:off x="292100" y="307110"/>
            <a:ext cx="12509500" cy="93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5100" y="480040"/>
            <a:ext cx="9004300" cy="626701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ru-RU" b="1" dirty="0" smtClean="0"/>
              <a:t>ПОСЛЕ 1 АПРЕЛЯ 2019 ГОДА </a:t>
            </a:r>
          </a:p>
          <a:p>
            <a:pPr algn="ctr"/>
            <a:r>
              <a:rPr lang="ru-RU" dirty="0" smtClean="0"/>
              <a:t>Сведения утверждаются в соответствии с Приложением № 1 к Приказу № 259н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5100" y="1154410"/>
            <a:ext cx="9004300" cy="318924"/>
          </a:xfrm>
          <a:prstGeom prst="rect">
            <a:avLst/>
          </a:prstGeom>
          <a:solidFill>
            <a:schemeClr val="accent1">
              <a:lumMod val="20000"/>
              <a:lumOff val="80000"/>
              <a:alpha val="45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r>
              <a:rPr lang="ru-RU" sz="1600" dirty="0" smtClean="0"/>
              <a:t>Сведения могут утверждаться на весь срок действия соглашения, контракта (договора)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7800" y="1522710"/>
            <a:ext cx="9004300" cy="811367"/>
          </a:xfrm>
          <a:prstGeom prst="rect">
            <a:avLst/>
          </a:prstGeom>
          <a:solidFill>
            <a:schemeClr val="accent1">
              <a:lumMod val="20000"/>
              <a:lumOff val="80000"/>
              <a:alpha val="45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r>
              <a:rPr lang="ru-RU" sz="1600" dirty="0" smtClean="0"/>
              <a:t>Сроки </a:t>
            </a:r>
            <a:r>
              <a:rPr lang="ru-RU" sz="1600" dirty="0"/>
              <a:t>рассмотрения и утверждения </a:t>
            </a:r>
            <a:r>
              <a:rPr lang="ru-RU" sz="1600" dirty="0" err="1" smtClean="0"/>
              <a:t>госзаказчиком</a:t>
            </a:r>
            <a:r>
              <a:rPr lang="ru-RU" sz="1600" dirty="0" smtClean="0"/>
              <a:t> </a:t>
            </a:r>
            <a:r>
              <a:rPr lang="ru-RU" sz="1600" dirty="0"/>
              <a:t>(головным исполнителем, исполнителем-заказчиком) Сведений об операциях с целевыми средствами  - не позднее 20 рабочего дня со дня поступления либо уведомление об отказе в утверждении Сведений с указанием </a:t>
            </a:r>
            <a:r>
              <a:rPr lang="ru-RU" sz="1600" dirty="0" smtClean="0"/>
              <a:t>причины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7800" y="2371968"/>
            <a:ext cx="9004300" cy="811367"/>
          </a:xfrm>
          <a:prstGeom prst="rect">
            <a:avLst/>
          </a:prstGeom>
          <a:solidFill>
            <a:schemeClr val="accent1">
              <a:lumMod val="20000"/>
              <a:lumOff val="80000"/>
              <a:alpha val="45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r>
              <a:rPr lang="ru-RU" sz="1600" dirty="0" smtClean="0"/>
              <a:t>Сроки </a:t>
            </a:r>
            <a:r>
              <a:rPr lang="ru-RU" sz="1600" dirty="0"/>
              <a:t>рассмотрения </a:t>
            </a:r>
            <a:r>
              <a:rPr lang="ru-RU" sz="1600" dirty="0" err="1" smtClean="0"/>
              <a:t>госзаказчиком</a:t>
            </a:r>
            <a:r>
              <a:rPr lang="ru-RU" sz="1600" dirty="0" smtClean="0"/>
              <a:t> </a:t>
            </a:r>
            <a:r>
              <a:rPr lang="ru-RU" sz="1600" dirty="0"/>
              <a:t>(головным исполнителем, исполнителем-заказчиком) обращения о предоставлении разрешения на утверждение Сведений головным исполнителем (исполнителем) – не позднее 10 рабочего дня со дня поступления </a:t>
            </a:r>
            <a:r>
              <a:rPr lang="ru-RU" sz="1600" dirty="0" smtClean="0"/>
              <a:t>обращения</a:t>
            </a:r>
            <a:endParaRPr lang="ru-RU" sz="1600" dirty="0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12213442" y="9074395"/>
            <a:ext cx="566725" cy="511175"/>
          </a:xfrm>
          <a:prstGeom prst="rect">
            <a:avLst/>
          </a:prstGeom>
        </p:spPr>
        <p:txBody>
          <a:bodyPr vert="horz" lIns="107334" tIns="53668" rIns="107334" bIns="53668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676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35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403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870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33853" algn="l" defTabSz="109353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80627" algn="l" defTabSz="109353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27411" algn="l" defTabSz="109353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74159" algn="l" defTabSz="109353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4" name="TextBox 101"/>
          <p:cNvSpPr txBox="1">
            <a:spLocks noChangeArrowheads="1"/>
          </p:cNvSpPr>
          <p:nvPr/>
        </p:nvSpPr>
        <p:spPr bwMode="auto">
          <a:xfrm>
            <a:off x="165100" y="-35790"/>
            <a:ext cx="12167870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hangingPunct="0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</a:lstStyle>
          <a:p>
            <a:r>
              <a:rPr lang="ru-RU" altLang="ru-RU" dirty="0"/>
              <a:t>ПРИКАЗ МИНФИНА РОССИИ ОТ  </a:t>
            </a:r>
            <a:r>
              <a:rPr lang="ru-RU" altLang="ru-RU" dirty="0" smtClean="0"/>
              <a:t>11 ДЕКАБРЯ 2018 </a:t>
            </a:r>
            <a:r>
              <a:rPr lang="ru-RU" altLang="ru-RU" dirty="0"/>
              <a:t>г. № 259н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468525" y="364283"/>
            <a:ext cx="756102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4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A9584-6FC9-446B-89E9-C9D48C4D166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5" t="18471" r="19563" b="13103"/>
          <a:stretch/>
        </p:blipFill>
        <p:spPr bwMode="auto">
          <a:xfrm>
            <a:off x="76200" y="642620"/>
            <a:ext cx="12620978" cy="892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2463800" y="4663440"/>
            <a:ext cx="7099300" cy="1005840"/>
          </a:xfrm>
          <a:prstGeom prst="wedgeRectCallout">
            <a:avLst>
              <a:gd name="adj1" fmla="val -68656"/>
              <a:gd name="adj2" fmla="val -356772"/>
            </a:avLst>
          </a:prstGeom>
          <a:solidFill>
            <a:schemeClr val="accent3">
              <a:lumMod val="20000"/>
              <a:lumOff val="8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Указывается укрупненный код в соответствии с графой 3 </a:t>
            </a:r>
            <a:r>
              <a:rPr lang="ru-RU" dirty="0">
                <a:solidFill>
                  <a:schemeClr val="tx1"/>
                </a:solidFill>
              </a:rPr>
              <a:t>Перечня направлений расходования целевых средств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(Приложение № 4 к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Приказу № 259н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12213442" y="9090025"/>
            <a:ext cx="566725" cy="511175"/>
          </a:xfrm>
          <a:prstGeom prst="rect">
            <a:avLst/>
          </a:prstGeom>
        </p:spPr>
        <p:txBody>
          <a:bodyPr vert="horz" lIns="107334" tIns="53668" rIns="107334" bIns="53668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676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10935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64030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21870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733853" algn="l" defTabSz="109353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3280627" algn="l" defTabSz="109353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827411" algn="l" defTabSz="109353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4374159" algn="l" defTabSz="1093539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6" name="TextBox 101"/>
          <p:cNvSpPr txBox="1">
            <a:spLocks noChangeArrowheads="1"/>
          </p:cNvSpPr>
          <p:nvPr/>
        </p:nvSpPr>
        <p:spPr bwMode="auto">
          <a:xfrm>
            <a:off x="82902" y="71662"/>
            <a:ext cx="12614276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hangingPunct="0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</a:lstStyle>
          <a:p>
            <a:r>
              <a:rPr lang="ru-RU" altLang="ru-RU" dirty="0"/>
              <a:t>ПРИКАЗ МИНФИНА РОССИИ ОТ  </a:t>
            </a:r>
            <a:r>
              <a:rPr lang="ru-RU" altLang="ru-RU" dirty="0" smtClean="0"/>
              <a:t>11 ДЕКАБРЯ 2018 </a:t>
            </a:r>
            <a:r>
              <a:rPr lang="ru-RU" altLang="ru-RU" dirty="0"/>
              <a:t>г. № 259н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609530" y="471735"/>
            <a:ext cx="756102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14069" y="6760918"/>
            <a:ext cx="12236334" cy="1041170"/>
          </a:xfrm>
          <a:prstGeom prst="rect">
            <a:avLst/>
          </a:prstGeom>
          <a:solidFill>
            <a:schemeClr val="accent1">
              <a:lumMod val="20000"/>
              <a:lumOff val="8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4" rIns="91409" bIns="45704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ПЕРЕЧЕНЬ </a:t>
            </a:r>
            <a:r>
              <a:rPr lang="ru-RU" sz="1600" dirty="0">
                <a:solidFill>
                  <a:schemeClr val="tx1"/>
                </a:solidFill>
              </a:rPr>
              <a:t>ИСТОЧНИКОВ ЦЕЛЕВЫХ СРЕДСТВ  </a:t>
            </a:r>
            <a:r>
              <a:rPr lang="ru-RU" sz="1600" dirty="0" smtClean="0">
                <a:solidFill>
                  <a:schemeClr val="tx1"/>
                </a:solidFill>
              </a:rPr>
              <a:t>РАСШИРЕН ДО 24 КОДОВ ПОСТУПЛЕНИЙ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ПЕРЕЧЕНЬ НАПРАВЛЕНИЙ РАСХОДОВАНИЯ ЦЕЛЕВЫХ СРЕДСТВ СОДЕРЖИТ 20 УКРУПНЕННЫХ КОДОВ И 121 ДЕТАЛИЗИРОВАННЫЙ КОД НАПРАВЛЕНИЯ </a:t>
            </a:r>
            <a:r>
              <a:rPr lang="ru-RU" sz="1600" dirty="0" smtClean="0">
                <a:solidFill>
                  <a:schemeClr val="tx1"/>
                </a:solidFill>
              </a:rPr>
              <a:t>РАСХОДОВАНИЯ. ДЕТАЛИЗИРОВАННЫЙ КОД НАПРАВЛЕНИЯ РАСХОДОВАНИЯ НЕОБХОДИМО УКАЗЫВАТЬ В ПЛАТЕЖНОМ ПОРУЧЕНИИ</a:t>
            </a:r>
          </a:p>
          <a:p>
            <a:pPr algn="ctr"/>
            <a:endParaRPr lang="ru-RU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9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264" y="1028700"/>
            <a:ext cx="5414711" cy="85487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7" name="TextBox 6"/>
          <p:cNvSpPr txBox="1"/>
          <p:nvPr/>
        </p:nvSpPr>
        <p:spPr>
          <a:xfrm>
            <a:off x="2127287" y="204518"/>
            <a:ext cx="8776933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hangingPunct="0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</a:lstStyle>
          <a:p>
            <a:r>
              <a:rPr lang="ru-RU" dirty="0"/>
              <a:t>ОБРАЗЕЦ ЗАПОЛНЕНИЯ </a:t>
            </a:r>
            <a:r>
              <a:rPr lang="ru-RU" dirty="0" smtClean="0"/>
              <a:t>ПЛАТЕЖНОГО </a:t>
            </a:r>
            <a:r>
              <a:rPr lang="ru-RU" dirty="0"/>
              <a:t>ПОРУЧЕНИЯ В 2019 ГОДУ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1120" y="4756286"/>
            <a:ext cx="2898142" cy="1608953"/>
          </a:xfrm>
          <a:prstGeom prst="wedgeRectCallout">
            <a:avLst>
              <a:gd name="adj1" fmla="val 101504"/>
              <a:gd name="adj2" fmla="val -1838"/>
            </a:avLst>
          </a:prstGeom>
          <a:solidFill>
            <a:schemeClr val="bg1">
              <a:alpha val="76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336" tIns="53767" rIns="42336" bIns="53767"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наименования, ИНН, КПП, банковских реквизитов получателя денежных средств, указанных в п/п, наименованию, ИНН, КПП, банковским реквизитам получателя денежных средств, указанным в документе, обосновывающем обязательство, и документах-основаниях</a:t>
            </a:r>
            <a:endParaRPr lang="ru-RU" sz="1200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8383975" y="6613604"/>
            <a:ext cx="4400032" cy="1292617"/>
          </a:xfrm>
          <a:prstGeom prst="wedgeRectCallout">
            <a:avLst>
              <a:gd name="adj1" fmla="val -93655"/>
              <a:gd name="adj2" fmla="val -11671"/>
            </a:avLst>
          </a:prstGeom>
          <a:solidFill>
            <a:schemeClr val="bg1">
              <a:alpha val="8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2336" rIns="0" bIns="42336" rtlCol="0" anchor="ctr"/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реквизите «Код» п/п (в реквизите «Назначение платежа» п/п в случае перечисления платежей, в бюджеты бюджетной системы РФ) идентификатора соглашения,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госконтракта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договора о капитальных вложениях,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о проведении капремонта,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 учреждения</a:t>
            </a:r>
            <a:endParaRPr lang="ru-RU" sz="1200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8375083" y="1173465"/>
            <a:ext cx="4408738" cy="2394385"/>
          </a:xfrm>
          <a:prstGeom prst="wedgeRectCallout">
            <a:avLst>
              <a:gd name="adj1" fmla="val -91988"/>
              <a:gd name="adj2" fmla="val 51092"/>
            </a:avLst>
          </a:prstGeom>
          <a:solidFill>
            <a:schemeClr val="bg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336" tIns="53767" rIns="42336" bIns="53767" rtlCol="0" anchor="ctr"/>
          <a:lstStyle/>
          <a:p>
            <a:pPr algn="ctr"/>
            <a:r>
              <a:rPr lang="ru-RU" sz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Непревышение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суммы, указанной в п/п, над суммой остатка средств по соответствующему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укрупненному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коду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расходования целевых средств, указанной в Сведениях и суммой остатка средств на л/с; </a:t>
            </a:r>
          </a:p>
          <a:p>
            <a:pPr algn="ctr"/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Непревышение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суммы, указанной в П/П, над суммой остатка средств на л/с по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госконтракту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договору о капитальных вложениях, договору о проведении капремонта, контракту учреждения, договору, в случае перечисления целевых средств на основании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о полном исполнении </a:t>
            </a:r>
            <a:r>
              <a:rPr lang="ru-RU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госконтракта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л/с, открытых поставщикам (подрядчикам, исполнителям) по договорам, заключенным в рамках исполнения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дальнейшего перечисления на счета, открытые им в банках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71120" y="6450328"/>
            <a:ext cx="2898142" cy="1762922"/>
          </a:xfrm>
          <a:prstGeom prst="wedgeRectCallout">
            <a:avLst>
              <a:gd name="adj1" fmla="val 91945"/>
              <a:gd name="adj2" fmla="val 23327"/>
            </a:avLst>
          </a:prstGeom>
          <a:solidFill>
            <a:schemeClr val="bg1">
              <a:alpha val="71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336" tIns="53767" rIns="42336" bIns="53767"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П/П кода источника поступления целевых средств при перечислении целевых средств на л/с и (или)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детализированного кода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расходования целевых средств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П/П текстового назначения платежа,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детализированного кода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расходования целевых средств, соответствующих укрупненному коду направления расходования целевых средств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8375084" y="3951457"/>
            <a:ext cx="4400032" cy="2235999"/>
          </a:xfrm>
          <a:prstGeom prst="flowChartAlternateProcess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238" tIns="53643" rIns="0" bIns="53643" rtlCol="0" anchor="ctr"/>
          <a:lstStyle/>
          <a:p>
            <a:pPr algn="ctr"/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п/п на оплату целевых расходов, связанных с поставкой товаров (выполнением работ, оказанием услуг), реквизитов (тип, номер, дата) </a:t>
            </a:r>
            <a:r>
              <a:rPr lang="ru-RU" sz="13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госконтракта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договора о капвложениях</a:t>
            </a:r>
            <a:r>
              <a:rPr lang="ru-RU" sz="1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договора о проведении капремонта,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 учреждения, договора, документов-оснований и их соответствие реквизитам </a:t>
            </a:r>
            <a:r>
              <a:rPr lang="ru-RU" sz="13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госконтракта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договора о капитальных вложениях контракта учреждения, договора, документов-оснований, представленных вместе с п/п в ТОФК</a:t>
            </a:r>
            <a:endParaRPr lang="ru-RU" sz="13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8490657" y="8177689"/>
            <a:ext cx="4302236" cy="1328685"/>
          </a:xfrm>
          <a:prstGeom prst="wedgeRectCallout">
            <a:avLst>
              <a:gd name="adj1" fmla="val -142453"/>
              <a:gd name="adj2" fmla="val -65526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336" tIns="53767" rIns="42336" bIns="53767"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операции по расходам, </a:t>
            </a:r>
            <a:b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связанным с поставкой товаров (выполнением работ, оказанием услуг), исходя из документа-основания, текстовому назначению платежа, указанному в п/п, предмету (целям)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госконтракта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договора о капитальных вложениях,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о проведении капремонта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контракта учреждения, договора</a:t>
            </a:r>
            <a:endParaRPr lang="ru-RU" sz="1200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71120" y="1303865"/>
            <a:ext cx="2898143" cy="3342639"/>
          </a:xfrm>
          <a:prstGeom prst="flowChartAlternateProcess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2336" rIns="0" bIns="42336" rtlCol="0" anchor="ctr"/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идентификатора соглашения, </a:t>
            </a:r>
            <a:r>
              <a:rPr lang="ru-RU" sz="12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госконтракта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договора о капитальных вложениях,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о проведении капитального ремонта (капремонт)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контракта учреждения, указанного в п/п, ИГК, указанному в договоре, документах-основаниях 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реестре документов-оснований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приложением указанных в нем документов-оснований  (в случае указания данного реестра в платежном документе)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Сведениях, а также соответствие указанных в п/п реквизитов (номер, дата) документа, обосновывающего обязательство, его реквизитам, указанным в Сведениях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71121" y="8309186"/>
            <a:ext cx="2898142" cy="1197188"/>
          </a:xfrm>
          <a:prstGeom prst="wedgeRectCallout">
            <a:avLst>
              <a:gd name="adj1" fmla="val 92952"/>
              <a:gd name="adj2" fmla="val -75891"/>
            </a:avLst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2336" tIns="53767" rIns="42336" bIns="53767"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текстового назначения платежа, указанного в П/П, направлению расходования целевых средств, указанному в Сведениях по соответствующему </a:t>
            </a:r>
            <a:r>
              <a:rPr lang="ru-RU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укрупненному коду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расходования целевых средств</a:t>
            </a:r>
          </a:p>
        </p:txBody>
      </p:sp>
      <p:sp>
        <p:nvSpPr>
          <p:cNvPr id="1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234875" y="9090025"/>
            <a:ext cx="566725" cy="5111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22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17370" y="604591"/>
            <a:ext cx="8224405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0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Прямая со стрелкой 95"/>
          <p:cNvCxnSpPr/>
          <p:nvPr/>
        </p:nvCxnSpPr>
        <p:spPr>
          <a:xfrm>
            <a:off x="6543034" y="7200859"/>
            <a:ext cx="6190640" cy="0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headEnd type="oval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0399565" y="1755577"/>
            <a:ext cx="917442" cy="7511132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, контракты (договоры) в рамках исполнения соглашений</a:t>
            </a:r>
            <a:endParaRPr lang="ru-RU" sz="12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8250626" y="7194968"/>
            <a:ext cx="2239498" cy="0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2" idx="3"/>
          </p:cNvCxnSpPr>
          <p:nvPr/>
        </p:nvCxnSpPr>
        <p:spPr>
          <a:xfrm>
            <a:off x="6534150" y="4284939"/>
            <a:ext cx="2391417" cy="0"/>
          </a:xfrm>
          <a:prstGeom prst="straightConnector1">
            <a:avLst/>
          </a:prstGeom>
          <a:ln w="22225">
            <a:solidFill>
              <a:srgbClr val="C00000"/>
            </a:solidFill>
            <a:prstDash val="solid"/>
            <a:headEnd type="oval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6534150" y="2338255"/>
            <a:ext cx="1884680" cy="2750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headEnd type="oval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" y="1755578"/>
            <a:ext cx="3349279" cy="751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7" name="TextBox 6"/>
          <p:cNvSpPr txBox="1"/>
          <p:nvPr/>
        </p:nvSpPr>
        <p:spPr>
          <a:xfrm>
            <a:off x="171450" y="331730"/>
            <a:ext cx="12447270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hangingPunct="0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</a:lstStyle>
          <a:p>
            <a:r>
              <a:rPr lang="ru-RU" dirty="0"/>
              <a:t>ОСОБЕННОСТИ ЗАПОЛНЕНИЯ ПЛАТЕЖНОГО ПОРУЧЕНИЯ В 2019 ГОДУ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351530" y="3022530"/>
            <a:ext cx="3182620" cy="2524819"/>
          </a:xfrm>
          <a:prstGeom prst="wedgeRectCallout">
            <a:avLst>
              <a:gd name="adj1" fmla="val -77046"/>
              <a:gd name="adj2" fmla="val -14351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  <a:effectLst>
            <a:glow rad="63500">
              <a:schemeClr val="accent1">
                <a:lumMod val="40000"/>
                <a:lumOff val="60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2336" rIns="0" bIns="42336" rtlCol="0" anchor="ctr"/>
          <a:lstStyle/>
          <a:p>
            <a:pPr algn="ctr"/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</a:rPr>
              <a:t>Непревышение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суммы, указанной в п/п, над суммой остатка средств на л/с по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</a:rPr>
              <a:t>госконтракту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, договору о капитальных вложениях, договору о проведении капремонта, контракту учреждения, договору, в случае перечисления целевых средств на основании Уведомления о полном исполнении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</a:rPr>
              <a:t>госконтракта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с л/с, открытых поставщикам (подрядчикам, исполнителям) по договорам, заключенным в рамках исполнения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</a:rPr>
              <a:t>госконтракта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, для дальнейшего перечисления на счета, открытые им в банках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7295168" y="1766095"/>
            <a:ext cx="990305" cy="7499983"/>
          </a:xfrm>
          <a:prstGeom prst="rect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ru-RU" sz="12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br>
              <a:rPr lang="ru-RU" sz="12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направлении расходования целевых средств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939270" y="1766096"/>
            <a:ext cx="794405" cy="7499982"/>
          </a:xfrm>
          <a:prstGeom prst="rect">
            <a:avLst/>
          </a:prstGeom>
          <a:solidFill>
            <a:schemeClr val="accent3">
              <a:lumMod val="20000"/>
              <a:lumOff val="80000"/>
              <a:alpha val="56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Документы-основания</a:t>
            </a: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3351530" y="8023221"/>
            <a:ext cx="3182620" cy="1243488"/>
          </a:xfrm>
          <a:prstGeom prst="wedgeRectCallout">
            <a:avLst>
              <a:gd name="adj1" fmla="val -131831"/>
              <a:gd name="adj2" fmla="val -56850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  <a:effectLst>
            <a:glow rad="63500">
              <a:schemeClr val="accent1">
                <a:lumMod val="40000"/>
                <a:lumOff val="60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2336" rIns="0" bIns="42336" rtlCol="0" anchor="ctr"/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Соответствие текстового назначения платежа, указанного в п/п, направлению расходования целевых средств, указанному в Сведениях по соответствующему укрупненному коду направления расходования целевых средств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6534150" y="8646467"/>
            <a:ext cx="755641" cy="0"/>
          </a:xfrm>
          <a:prstGeom prst="straightConnector1">
            <a:avLst/>
          </a:prstGeom>
          <a:ln w="22225">
            <a:solidFill>
              <a:srgbClr val="C00000"/>
            </a:solidFill>
            <a:prstDash val="solid"/>
            <a:headEnd type="oval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391912" y="8083992"/>
            <a:ext cx="1049015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Проверка/ контроль</a:t>
            </a: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3351530" y="1766094"/>
            <a:ext cx="3182620" cy="1149820"/>
          </a:xfrm>
          <a:prstGeom prst="wedgeRectCallout">
            <a:avLst>
              <a:gd name="adj1" fmla="val -80208"/>
              <a:gd name="adj2" fmla="val 78424"/>
            </a:avLst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  <a:effectLst>
            <a:glow rad="63500">
              <a:schemeClr val="accent1">
                <a:lumMod val="40000"/>
                <a:lumOff val="60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2336" rIns="0" bIns="42336" rtlCol="0" anchor="ctr"/>
          <a:lstStyle/>
          <a:p>
            <a:pPr algn="ctr"/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</a:rPr>
              <a:t>Непревышение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суммы, указанной в п/п, над суммой остатка средств по соответствующему укрупненному коду направления расходования целевых средств, указанной в Сведениях и суммой остатка средств на л/с;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1112489" y="6606145"/>
            <a:ext cx="1049015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Проверка/ контроль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925567" y="1766096"/>
            <a:ext cx="817880" cy="7499982"/>
          </a:xfrm>
          <a:prstGeom prst="rect">
            <a:avLst/>
          </a:prstGeom>
          <a:solidFill>
            <a:schemeClr val="accent3">
              <a:lumMod val="20000"/>
              <a:lumOff val="80000"/>
              <a:alpha val="82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Лицевой </a:t>
            </a:r>
          </a:p>
          <a:p>
            <a:pPr algn="ctr"/>
            <a:r>
              <a:rPr lang="ru-RU" sz="15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8174863" y="1781772"/>
            <a:ext cx="86788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Проверка/ контроль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8250626" y="2338255"/>
            <a:ext cx="692722" cy="0"/>
          </a:xfrm>
          <a:prstGeom prst="straightConnector1">
            <a:avLst/>
          </a:prstGeom>
          <a:ln w="22225">
            <a:solidFill>
              <a:srgbClr val="C00000"/>
            </a:solidFill>
            <a:prstDash val="solid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8162030" y="3713843"/>
            <a:ext cx="867884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Проверка/ контроль</a:t>
            </a:r>
          </a:p>
        </p:txBody>
      </p:sp>
      <p:sp>
        <p:nvSpPr>
          <p:cNvPr id="3096" name="Прямоугольник 3095"/>
          <p:cNvSpPr/>
          <p:nvPr/>
        </p:nvSpPr>
        <p:spPr>
          <a:xfrm>
            <a:off x="3351529" y="6519334"/>
            <a:ext cx="3182620" cy="1374985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  <a:effectLst>
            <a:glow rad="63500">
              <a:schemeClr val="accent1">
                <a:lumMod val="40000"/>
                <a:lumOff val="60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2336" rIns="0" bIns="42336" rtlCol="0" anchor="ctr"/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Соответствие идентификатора соглашения,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</a:rPr>
              <a:t>госконтракта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, договора о капитальных вложениях, договора о проведении капитального ремонта (капремонт), контракта учреждения, указанного в п/п, ИГК, указанному в договоре, документах-основаниях  и Сведениях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3351523" y="5645967"/>
            <a:ext cx="3182620" cy="770505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  <a:effectLst>
            <a:glow rad="63500">
              <a:schemeClr val="accent1">
                <a:lumMod val="40000"/>
                <a:lumOff val="60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2336" rIns="0" bIns="42336" rtlCol="0" anchor="ctr"/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Соответствие указанных в п/п реквизитов (номер, дата) документа, обосновывающего обязательство, его реквизитам, указанным в Сведениях</a:t>
            </a:r>
          </a:p>
        </p:txBody>
      </p:sp>
      <p:cxnSp>
        <p:nvCxnSpPr>
          <p:cNvPr id="90" name="Прямая со стрелкой 89"/>
          <p:cNvCxnSpPr/>
          <p:nvPr/>
        </p:nvCxnSpPr>
        <p:spPr>
          <a:xfrm>
            <a:off x="6543034" y="6026769"/>
            <a:ext cx="755641" cy="0"/>
          </a:xfrm>
          <a:prstGeom prst="straightConnector1">
            <a:avLst/>
          </a:prstGeom>
          <a:ln w="22225">
            <a:solidFill>
              <a:srgbClr val="C00000"/>
            </a:solidFill>
            <a:prstDash val="solid"/>
            <a:headEnd type="oval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6383023" y="5451874"/>
            <a:ext cx="1049015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Проверка/ контроль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9538910" y="6584512"/>
            <a:ext cx="1049015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Проверка/ контроль</a:t>
            </a:r>
          </a:p>
        </p:txBody>
      </p:sp>
      <p:cxnSp>
        <p:nvCxnSpPr>
          <p:cNvPr id="98" name="Прямая со стрелкой 97"/>
          <p:cNvCxnSpPr/>
          <p:nvPr/>
        </p:nvCxnSpPr>
        <p:spPr>
          <a:xfrm>
            <a:off x="11236994" y="7200885"/>
            <a:ext cx="755641" cy="0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234875" y="9158605"/>
            <a:ext cx="566725" cy="5111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23</a:t>
            </a:r>
            <a:endParaRPr lang="ru-RU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891590" y="731803"/>
            <a:ext cx="8966696" cy="3105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4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" y="1755578"/>
            <a:ext cx="4007152" cy="751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7" name="TextBox 6"/>
          <p:cNvSpPr txBox="1"/>
          <p:nvPr/>
        </p:nvSpPr>
        <p:spPr>
          <a:xfrm>
            <a:off x="251460" y="171711"/>
            <a:ext cx="12144349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 eaLnBrk="0" hangingPunct="0"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</a:lstStyle>
          <a:p>
            <a:r>
              <a:rPr lang="ru-RU" dirty="0"/>
              <a:t>ОСОБЕННОСТИ ЗАПОЛНЕНИЯ ПЛАТЕЖНОГО ПОРУЧЕНИЯ В 2019 ГОДУ </a:t>
            </a:r>
          </a:p>
          <a:p>
            <a:r>
              <a:rPr lang="ru-RU" dirty="0"/>
              <a:t>С УЧЕТОМ ПРОВЕРКИ РЕЕСТРА ДОКУМЕНТОВ ОСНОВАНИЙ</a:t>
            </a:r>
          </a:p>
        </p:txBody>
      </p:sp>
      <p:sp>
        <p:nvSpPr>
          <p:cNvPr id="3096" name="Прямоугольник 3095"/>
          <p:cNvSpPr/>
          <p:nvPr/>
        </p:nvSpPr>
        <p:spPr>
          <a:xfrm>
            <a:off x="4009401" y="5605960"/>
            <a:ext cx="3404857" cy="3449986"/>
          </a:xfrm>
          <a:prstGeom prst="rect">
            <a:avLst/>
          </a:prstGeom>
          <a:solidFill>
            <a:srgbClr val="FBFFFB">
              <a:alpha val="77000"/>
            </a:srgbClr>
          </a:solidFill>
          <a:ln>
            <a:noFill/>
          </a:ln>
          <a:effectLst>
            <a:glow rad="63500">
              <a:schemeClr val="accent1">
                <a:lumMod val="40000"/>
                <a:lumOff val="60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2336" rIns="0" bIns="42336" rtlCol="0" anchor="ctr"/>
          <a:lstStyle/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Соответствие идентификатора соглашения,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</a:rPr>
              <a:t>госконтракта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, договора о капитальных вложениях, договора о проведении капремонта, контракта учреждения, указанного в п/п, ИГК, указанному в договоре, </a:t>
            </a:r>
            <a:r>
              <a:rPr lang="ru-RU" sz="1600" dirty="0">
                <a:solidFill>
                  <a:srgbClr val="C00000"/>
                </a:solidFill>
              </a:rPr>
              <a:t>реестре документов-оснований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с приложением указанных в нем документов-оснований 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(в случае указания данного реестра </a:t>
            </a:r>
            <a:br>
              <a:rPr lang="ru-RU" sz="1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в платежном документе) и Сведениях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4009402" y="1777246"/>
            <a:ext cx="3404857" cy="336643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  <a:alpha val="95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2336" rIns="0" bIns="42336" rtlCol="0" anchor="ctr"/>
          <a:lstStyle/>
          <a:p>
            <a:pPr algn="ctr"/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САНКЦИОНИРОВАНИИ РАСХОДОВ, СВЯЗАННЫХ С ПОСТАВКОЙ ТОВАРОВ, ВЫПОЛНЕНИЕМ РАБОТ, ОКАЗАНИЕМ УСЛУГ, ЮРИДИЧЕСКИМ ЛИЦОМ ВМЕСТЕ</a:t>
            </a:r>
            <a:b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П/П ПРЕДОСТАВЛЯЕТСЯ РЕЕСТР ДОКУМЕНТОВ-ОСНОВАНИЙ </a:t>
            </a:r>
            <a:b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СЛУЧАЕ ЕГО НАЛИЧИЯ) </a:t>
            </a:r>
            <a:b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ПРИЛОЖЕНИЕМ УКАЗАННЫХ </a:t>
            </a:r>
            <a:b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ДОКУМЕНТОВ-ОСНОВАНИЙ </a:t>
            </a:r>
            <a:b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УКАЗАНИЕМ РЕЕСТРА ДОКУМЕНТОВ-ОСНОВАНИЙ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ПЛАТЕЖНОМ ДОКУМЕНТЕ)</a:t>
            </a:r>
            <a:endParaRPr lang="ru-RU" sz="1300" b="1" dirty="0">
              <a:solidFill>
                <a:srgbClr val="C00000"/>
              </a:solidFill>
            </a:endParaRPr>
          </a:p>
        </p:txBody>
      </p:sp>
      <p:cxnSp>
        <p:nvCxnSpPr>
          <p:cNvPr id="38" name="Прямая со стрелкой 37"/>
          <p:cNvCxnSpPr>
            <a:stCxn id="3096" idx="3"/>
          </p:cNvCxnSpPr>
          <p:nvPr/>
        </p:nvCxnSpPr>
        <p:spPr>
          <a:xfrm>
            <a:off x="7414259" y="7330953"/>
            <a:ext cx="4916172" cy="0"/>
          </a:xfrm>
          <a:prstGeom prst="straightConnector1">
            <a:avLst/>
          </a:prstGeom>
          <a:ln w="22225">
            <a:solidFill>
              <a:srgbClr val="C00000"/>
            </a:solidFill>
            <a:prstDash val="sysDash"/>
            <a:headEnd type="oval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9789712" y="1754946"/>
            <a:ext cx="917442" cy="7511132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 , контракты (договоры) в рамках исполнения соглашений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8801092" y="7324691"/>
            <a:ext cx="1015291" cy="0"/>
          </a:xfrm>
          <a:prstGeom prst="straightConnector1">
            <a:avLst/>
          </a:prstGeom>
          <a:ln w="22225">
            <a:solidFill>
              <a:srgbClr val="C00000"/>
            </a:solidFill>
            <a:prstDash val="solid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 bwMode="auto">
          <a:xfrm>
            <a:off x="7801896" y="1755579"/>
            <a:ext cx="990305" cy="7499983"/>
          </a:xfrm>
          <a:prstGeom prst="rect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ru-RU" sz="12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br>
              <a:rPr lang="ru-RU" sz="12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направлении расходования целевых средств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1487150" y="5997787"/>
            <a:ext cx="908659" cy="3279440"/>
          </a:xfrm>
          <a:prstGeom prst="rect">
            <a:avLst/>
          </a:prstGeom>
          <a:solidFill>
            <a:schemeClr val="accent3">
              <a:lumMod val="20000"/>
              <a:lumOff val="80000"/>
              <a:alpha val="56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Документы-основания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0623543" y="6692960"/>
            <a:ext cx="1049015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Проверка/ контроль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767368" y="6695034"/>
            <a:ext cx="1049015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Проверка/ контроль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10698263" y="7330600"/>
            <a:ext cx="912063" cy="353"/>
          </a:xfrm>
          <a:prstGeom prst="straightConnector1">
            <a:avLst/>
          </a:prstGeom>
          <a:ln w="22225">
            <a:solidFill>
              <a:srgbClr val="C00000"/>
            </a:solidFill>
            <a:prstDash val="solid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7471143" y="7324691"/>
            <a:ext cx="330753" cy="0"/>
          </a:xfrm>
          <a:prstGeom prst="straightConnector1">
            <a:avLst/>
          </a:prstGeom>
          <a:ln w="22225">
            <a:solidFill>
              <a:srgbClr val="C00000"/>
            </a:solidFill>
            <a:prstDash val="solid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11487150" y="1754946"/>
            <a:ext cx="908659" cy="3128628"/>
          </a:xfrm>
          <a:prstGeom prst="rect">
            <a:avLst/>
          </a:prstGeom>
          <a:solidFill>
            <a:schemeClr val="accent3">
              <a:lumMod val="20000"/>
              <a:lumOff val="80000"/>
              <a:alpha val="56000"/>
            </a:schemeClr>
          </a:solidFill>
          <a:ln>
            <a:noFill/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РЕЕСТР Документов-оснований</a:t>
            </a:r>
          </a:p>
        </p:txBody>
      </p:sp>
      <p:cxnSp>
        <p:nvCxnSpPr>
          <p:cNvPr id="57" name="Прямая со стрелкой 56"/>
          <p:cNvCxnSpPr>
            <a:stCxn id="44" idx="0"/>
            <a:endCxn id="56" idx="2"/>
          </p:cNvCxnSpPr>
          <p:nvPr/>
        </p:nvCxnSpPr>
        <p:spPr>
          <a:xfrm flipV="1">
            <a:off x="11941480" y="4883574"/>
            <a:ext cx="0" cy="1114213"/>
          </a:xfrm>
          <a:prstGeom prst="straightConnector1">
            <a:avLst/>
          </a:prstGeom>
          <a:ln w="22225">
            <a:solidFill>
              <a:srgbClr val="C00000"/>
            </a:solidFill>
            <a:prstDash val="solid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11009287" y="5114406"/>
            <a:ext cx="1049015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Проверка/ контроль</a:t>
            </a:r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251994" y="9090236"/>
            <a:ext cx="566725" cy="5111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24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54554" y="882666"/>
            <a:ext cx="756102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6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474" y="4942737"/>
            <a:ext cx="9935524" cy="3692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СТРУКТУРА ИДЕНТИФИКАТОРА </a:t>
            </a:r>
            <a:r>
              <a:rPr lang="ru-RU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гДОГОВОРА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(СОГЛАШЕНИЯ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) (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ГОСТАЙНА)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945390" y="8898901"/>
            <a:ext cx="548638" cy="511175"/>
          </a:xfrm>
        </p:spPr>
        <p:txBody>
          <a:bodyPr/>
          <a:lstStyle/>
          <a:p>
            <a:pPr>
              <a:defRPr/>
            </a:pPr>
            <a:fld id="{B71FCD68-0AFD-4048-852E-53B764BC6EE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58030" y="1031805"/>
            <a:ext cx="915089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939404" y="426163"/>
            <a:ext cx="10993516" cy="40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5" tIns="45702" rIns="91405" bIns="45702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ПОРЯДОК ФОРМИРОВАНИЯ ИДЕНТИФИКАТОРА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0517" y="1309317"/>
            <a:ext cx="11697195" cy="2047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107508" tIns="53755" rIns="107508" bIns="53755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Федерального казначейства от 9 января 2019 г. № 3н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формирования идентификатора государственного контракта, контракта учреждения, соглашения, договора о капитальных вложениях, договора о проведении капитального ремонта при казначейском сопровождении средств в валюте Российской Федерации в случаях, предусмотренных Федеральным законом «О федеральном бюджете на 2019 год и на плановый период 2020 и 2021 годов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СТРУКТУРА ИДЕНТИФИКАТОРА 20 ЗНАКОВ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0517" y="3456898"/>
            <a:ext cx="11697195" cy="2047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107508" tIns="53755" rIns="107508" bIns="53755" rtlCol="0">
            <a:spAutoFit/>
          </a:bodyPr>
          <a:lstStyle/>
          <a:p>
            <a:pPr algn="ctr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Минобороны России и Федерального казначейства от 11 августа 2015 г. № 475/13н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формирования идентификатора государственного контракта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государственному оборонному заказу»</a:t>
            </a:r>
          </a:p>
          <a:p>
            <a:pPr algn="ctr"/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СТРУКТУРА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ИДЕНТИФИКАТОРА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25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ЗНАКОВ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40705" y="5709332"/>
            <a:ext cx="7700963" cy="82209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09" tIns="53606" rIns="107209" bIns="53606" anchor="ctr"/>
          <a:lstStyle/>
          <a:p>
            <a:pPr algn="ctr">
              <a:defRPr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обязательном порядке указывается: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670517" y="6797789"/>
            <a:ext cx="4741809" cy="1824529"/>
            <a:chOff x="54464" y="2257527"/>
            <a:chExt cx="4741809" cy="1824529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4464" y="2257527"/>
              <a:ext cx="4741809" cy="182452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143530" y="2346593"/>
              <a:ext cx="4563677" cy="16463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контрактах (договорах) через символ «/» перед номером </a:t>
              </a:r>
              <a:r>
                <a:rPr lang="ru-RU" sz="1800" b="1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или в условиях контракта (договора</a:t>
              </a:r>
              <a:r>
                <a:rPr lang="ru-RU" sz="180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624547" y="6797789"/>
            <a:ext cx="2478781" cy="1821359"/>
            <a:chOff x="4890707" y="2263056"/>
            <a:chExt cx="2478781" cy="1821359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4890707" y="2263056"/>
              <a:ext cx="2478781" cy="182135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4979618" y="2351967"/>
              <a:ext cx="2300959" cy="16435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документах, подтверждающих возникновение денежного обязательства, через символ "/" перед номером документа</a:t>
              </a:r>
              <a:endParaRPr lang="ru-RU" sz="1800" kern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8469864" y="6733409"/>
            <a:ext cx="3463056" cy="1885739"/>
            <a:chOff x="7454453" y="2244196"/>
            <a:chExt cx="3463056" cy="1885739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7454453" y="2244196"/>
              <a:ext cx="3463056" cy="188573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4"/>
            <p:cNvSpPr/>
            <p:nvPr/>
          </p:nvSpPr>
          <p:spPr>
            <a:xfrm>
              <a:off x="7546507" y="2336250"/>
              <a:ext cx="3278948" cy="17016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реквизите «Код» платежного поручения (в случае перечисления платежей в бюджеты бюджетной системы Российской Федерации –              в реквизите «Назначение платежа»)</a:t>
              </a:r>
              <a:endParaRPr lang="ru-RU" sz="1800" kern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2668632" y="8664593"/>
            <a:ext cx="7700963" cy="80004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09" tIns="53606" rIns="107209" bIns="53606" anchor="ctr"/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ИДЕНТИФИКАТОР с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охраняется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весь период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ГК, договора,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</a:t>
            </a:r>
          </a:p>
        </p:txBody>
      </p:sp>
    </p:spTree>
    <p:extLst>
      <p:ext uri="{BB962C8B-B14F-4D97-AF65-F5344CB8AC3E}">
        <p14:creationId xmlns:p14="http://schemas.microsoft.com/office/powerpoint/2010/main" val="3135235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467063"/>
              </p:ext>
            </p:extLst>
          </p:nvPr>
        </p:nvGraphicFramePr>
        <p:xfrm>
          <a:off x="211375" y="732170"/>
          <a:ext cx="12405096" cy="881426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405096"/>
              </a:tblGrid>
              <a:tr h="552009">
                <a:tc>
                  <a:txBody>
                    <a:bodyPr/>
                    <a:lstStyle/>
                    <a:p>
                      <a:pPr marL="0" marR="0" indent="0" algn="ctr" defTabSz="10970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Статья 5 Федерального закона от 29 ноября 2018 г. №</a:t>
                      </a:r>
                      <a:r>
                        <a:rPr lang="ru-RU" sz="1800" baseline="0" dirty="0" smtClean="0"/>
                        <a:t> 459-ФЗ </a:t>
                      </a:r>
                    </a:p>
                    <a:p>
                      <a:pPr marL="0" marR="0" indent="0" algn="ctr" defTabSz="10970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«О федеральном бюджете на 2019 год и на плановый период 2020 и 2021 годов»</a:t>
                      </a:r>
                      <a:endParaRPr lang="ru-RU" sz="18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792507">
                <a:tc>
                  <a:txBody>
                    <a:bodyPr/>
                    <a:lstStyle/>
                    <a:p>
                      <a:pPr marL="358775" marR="0" lvl="1" indent="-358775" algn="ctr" defTabSz="10970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kern="1200" dirty="0" smtClean="0"/>
                        <a:t>Постановление Правительства Российской Федерации </a:t>
                      </a: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  28 декабря 2018 г. № 1702</a:t>
                      </a:r>
                    </a:p>
                    <a:p>
                      <a:pPr marL="358775" lvl="1" indent="-358775" algn="ctr" defTabSz="1097006" rtl="0" eaLnBrk="1" latinLnBrk="0" hangingPunct="1"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ru-RU" sz="1800" kern="1200" dirty="0" smtClean="0"/>
                        <a:t>«Об утверждении Правил казначейского сопровождения средств государственного оборонного заказа в валюте Российской Федерации в случаях, предусмотренных Федеральным законом «О федеральном бюджете на 2019 год и на плановый период 2020 и 2021 годов»</a:t>
                      </a:r>
                      <a:endParaRPr lang="ru-RU" sz="1800" b="1" i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1514001">
                <a:tc>
                  <a:txBody>
                    <a:bodyPr/>
                    <a:lstStyle/>
                    <a:p>
                      <a:pPr marL="358775" marR="0" lvl="1" indent="-358775" algn="ctr" defTabSz="10970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kern="1200" dirty="0" smtClean="0"/>
                        <a:t>Приказ Министерства финансов Российской Федерации  </a:t>
                      </a: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 11 декабря 2018 г. № 259н</a:t>
                      </a:r>
                    </a:p>
                    <a:p>
                      <a:pPr marL="358775" lvl="1" indent="-358775" algn="ctr" defTabSz="1097006" rtl="0" eaLnBrk="1" latinLnBrk="0" hangingPunct="1">
                        <a:spcBef>
                          <a:spcPts val="0"/>
                        </a:spcBef>
                        <a:buFont typeface="+mj-lt"/>
                        <a:buNone/>
                      </a:pPr>
                      <a:r>
                        <a:rPr lang="ru-RU" sz="1800" kern="1200" dirty="0" smtClean="0"/>
                        <a:t>«Об утверждении Порядка осуществления территориальными органами Федерального казначейства санкционирования расходов, источником финансового обеспечения которых являются целевые средства, при казначейском сопровождении целевых средств в случаях, предусмотренных Федеральным законом «О федеральном бюджете на 2019 год </a:t>
                      </a:r>
                      <a:r>
                        <a:rPr lang="en-US" sz="1800" kern="1200" dirty="0" smtClean="0"/>
                        <a:t/>
                      </a:r>
                      <a:br>
                        <a:rPr lang="en-US" sz="1800" kern="1200" dirty="0" smtClean="0"/>
                      </a:br>
                      <a:r>
                        <a:rPr lang="ru-RU" sz="1800" kern="1200" dirty="0" smtClean="0"/>
                        <a:t>и на плановый период 2020 и 2021 годов» (в части формирования Сведений об операциях с целевыми </a:t>
                      </a:r>
                      <a:r>
                        <a:rPr lang="en-US" sz="1800" kern="1200" dirty="0" smtClean="0"/>
                        <a:t/>
                      </a:r>
                      <a:br>
                        <a:rPr lang="en-US" sz="1800" kern="1200" dirty="0" smtClean="0"/>
                      </a:br>
                      <a:r>
                        <a:rPr lang="ru-RU" sz="1800" kern="1200" dirty="0" smtClean="0"/>
                        <a:t>средствами и использования  кодов направлений расходования целевых средств в соответствии </a:t>
                      </a:r>
                      <a:r>
                        <a:rPr lang="en-US" sz="1800" kern="1200" dirty="0" smtClean="0"/>
                        <a:t/>
                      </a:r>
                      <a:br>
                        <a:rPr lang="en-US" sz="1800" kern="1200" dirty="0" smtClean="0"/>
                      </a:br>
                      <a:r>
                        <a:rPr lang="ru-RU" sz="1800" kern="1200" dirty="0" smtClean="0"/>
                        <a:t>с Приложением  № 4 к указанному Порядку)     </a:t>
                      </a:r>
                      <a:endParaRPr lang="ru-RU" sz="1800" b="0" i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1047627">
                <a:tc>
                  <a:txBody>
                    <a:bodyPr/>
                    <a:lstStyle/>
                    <a:p>
                      <a:pPr marL="358775" indent="-358775" algn="ctr"/>
                      <a:r>
                        <a:rPr lang="ru-RU" sz="1800" b="1" dirty="0" smtClean="0"/>
                        <a:t>Приказ Министерства финансов Российской Федерации от 27 декабря 2018 г. № 290н </a:t>
                      </a:r>
                    </a:p>
                    <a:p>
                      <a:pPr marL="358775" indent="-358775" algn="ctr"/>
                      <a:r>
                        <a:rPr lang="ru-RU" sz="1800" dirty="0" smtClean="0"/>
                        <a:t>«Об утверждении критериев приостановления операций по лицевым счетам, открытым в территориальных органах Федерального казначейства при казначейском сопровождении средств государственного оборонного заказа» </a:t>
                      </a:r>
                      <a:endParaRPr lang="ru-RU" sz="18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1754499">
                <a:tc>
                  <a:txBody>
                    <a:bodyPr/>
                    <a:lstStyle/>
                    <a:p>
                      <a:pPr marL="358775" marR="0" lvl="1" indent="-358775" algn="ctr" defTabSz="10966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/>
                        <a:t>Приказ Министерства финансов Российской Федерации  </a:t>
                      </a: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 10 января 2019 г. № 4н</a:t>
                      </a:r>
                    </a:p>
                    <a:p>
                      <a:pPr marL="358775" marR="0" lvl="1" indent="-358775" algn="ctr" defTabSz="10966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«Об утверждении Порядка ведения раздельного учета результатов финансово-хозяйственной деятельности, распределения накладных расходов, раскрытия структуры цены  государственного (муниципального) контракта, контракта (договора) о поставке товаров, выполнении работ, оказании услуг, и проведения территориальными органами Федерального казначейства в случаях, установленных Правительством Российской Федерации, проверок при осуществлении казначейского сопровождения средств в соответствии с Федеральным законом «О федеральном бюджете </a:t>
                      </a: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/>
                      </a:r>
                      <a:b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</a:b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 2019 год и на плановый период 2020 и 2021 годов» </a:t>
                      </a:r>
                      <a:r>
                        <a:rPr lang="ru-RU" sz="1800" dirty="0" smtClean="0"/>
                        <a:t>(на регистрации в Минюсте России)</a:t>
                      </a:r>
                      <a:endParaRPr lang="ru-RU" sz="18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1033005">
                <a:tc>
                  <a:txBody>
                    <a:bodyPr/>
                    <a:lstStyle/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Приказ Министерства финансов Российской Федерации от 16 января 2019 г. № 8н </a:t>
                      </a:r>
                    </a:p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«Об утверждении Порядка представления головным исполнителем (исполнителем) в территориальный орган Федерального казначейства выписки из государственного контракта на поставку товаров (выполнение работ, оказание услуг), заключенного в целях реализации государственного оборонного заказа, контракта (договора), заключенного в рамках исполнения указанного государственного контракта, и выписки из документа, подтверждающего возникновение денежного обязательства головного исполнителя (исполнителя), содержащих сведения, составляющие </a:t>
                      </a:r>
                      <a:r>
                        <a:rPr lang="en-US" sz="1800" kern="1200" dirty="0" smtClean="0"/>
                        <a:t/>
                      </a:r>
                      <a:br>
                        <a:rPr lang="en-US" sz="1800" kern="1200" dirty="0" smtClean="0"/>
                      </a:br>
                      <a:r>
                        <a:rPr lang="ru-RU" sz="1800" kern="1200" dirty="0" smtClean="0"/>
                        <a:t>государственную тайну, а также форм данных выписок</a:t>
                      </a:r>
                      <a:r>
                        <a:rPr lang="ru-RU" sz="1800" dirty="0" smtClean="0"/>
                        <a:t>» (на регистрации в Минюсте России)</a:t>
                      </a:r>
                      <a:endParaRPr lang="ru-RU" sz="18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296292" y="9286503"/>
            <a:ext cx="434883" cy="314697"/>
          </a:xfrm>
        </p:spPr>
        <p:txBody>
          <a:bodyPr/>
          <a:lstStyle/>
          <a:p>
            <a:pPr>
              <a:defRPr/>
            </a:pPr>
            <a:r>
              <a:rPr lang="ru-RU" dirty="0"/>
              <a:t>3</a:t>
            </a:r>
          </a:p>
        </p:txBody>
      </p:sp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314113" y="-9970"/>
            <a:ext cx="12199621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2" rIns="91405" bIns="45702">
            <a:spAutoFit/>
          </a:bodyPr>
          <a:lstStyle>
            <a:defPPr>
              <a:defRPr lang="ru-RU"/>
            </a:defPPr>
            <a:lvl1pPr algn="ctr" eaLnBrk="0" hangingPunct="0">
              <a:lnSpc>
                <a:spcPct val="100000"/>
              </a:lnSpc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/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9pPr>
          </a:lstStyle>
          <a:p>
            <a:r>
              <a:rPr lang="ru-RU" altLang="ru-RU" dirty="0"/>
              <a:t>НОРМАТИВНОЕ ПРАВОВОЕ РЕГУЛИРОВАНИЕ КАЗНАЧЕЙСКОГО СОПРОВОЖДЕНИЯ ГОСУДАРСТВЕННОГО ОБОРОННОГО ЗАКАЗА В 2019 ГОДУ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697480" y="663590"/>
            <a:ext cx="741807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530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057944"/>
              </p:ext>
            </p:extLst>
          </p:nvPr>
        </p:nvGraphicFramePr>
        <p:xfrm>
          <a:off x="211375" y="1498177"/>
          <a:ext cx="12405096" cy="683205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405096"/>
              </a:tblGrid>
              <a:tr h="1033005">
                <a:tc>
                  <a:txBody>
                    <a:bodyPr/>
                    <a:lstStyle/>
                    <a:p>
                      <a:pPr marL="358775" indent="-358775" algn="ctr" defTabSz="1097006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endParaRPr lang="ru-RU" sz="800" kern="1200" dirty="0" smtClean="0"/>
                    </a:p>
                    <a:p>
                      <a:pPr marL="358775" indent="-358775" algn="ctr" defTabSz="1097006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</a:pPr>
                      <a:r>
                        <a:rPr lang="ru-RU" sz="1800" kern="1200" dirty="0" smtClean="0"/>
                        <a:t>Приказ Минобороны России и Федерального казначейства от 11 августа 2015 г. № 475/13н</a:t>
                      </a:r>
                    </a:p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/>
                        <a:t>«Об утверждении порядка формирования идентификатора государственного контракта </a:t>
                      </a:r>
                    </a:p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/>
                        <a:t>по государственному оборонному заказу»</a:t>
                      </a:r>
                    </a:p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1033005">
                <a:tc>
                  <a:txBody>
                    <a:bodyPr/>
                    <a:lstStyle/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Приказ Федерального казначейства от 17 декабря 2018 г. № 40н </a:t>
                      </a:r>
                    </a:p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«Об утверждении критериев приостановления открытия (отказа в открытии) лицевых счетов территориальными органами Федерального казначейства при казначейском сопровождении средств, получаемых при осуществлении расчетов в целях исполнения государственных контрактов (контрактов) по государственному оборонному заказу» </a:t>
                      </a:r>
                    </a:p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(на регистрации в Минюсте России)</a:t>
                      </a:r>
                    </a:p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1033005">
                <a:tc>
                  <a:txBody>
                    <a:bodyPr/>
                    <a:lstStyle/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Приказ Федерального казначейства от 9 января 2019 г. № 1н </a:t>
                      </a:r>
                    </a:p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«Об утверждении форм документов, применяемых при осуществлении приостановления открытия (отказа в открытии) лицевых счетов, приостановления (отмены приостановления) операций по лицевым счетам и отказе в проведении приостановленной операции территориальными органами Федерального казначейства при казначейском сопровождении средств государственного оборонного заказа» </a:t>
                      </a:r>
                    </a:p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1273503">
                <a:tc>
                  <a:txBody>
                    <a:bodyPr/>
                    <a:lstStyle/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Приказ Федерального казначейства от 9 января 2019 г. № 2н </a:t>
                      </a:r>
                    </a:p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«Об утверждении Порядка предоставления информации об операциях на лицевых счетах, открытых </a:t>
                      </a:r>
                    </a:p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головному исполнителю (исполнителю) в территориальных органах Федерального казначейства </a:t>
                      </a:r>
                    </a:p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для осуществления расчетов по государственным контрактам на поставку товаров (выполнение работ, оказание услуг), заключаемым в целях реализации государственного оборонного заказа, а также по контрактам (договорам), </a:t>
                      </a:r>
                    </a:p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заключаемым в рамках исполнения указанных государственных контрактов» </a:t>
                      </a:r>
                    </a:p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(на регистрации в Минюсте России)</a:t>
                      </a:r>
                    </a:p>
                    <a:p>
                      <a:pPr marL="358775" marR="0" indent="-358775" algn="ctr" defTabSz="10967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230371" y="9090025"/>
            <a:ext cx="566725" cy="5111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314112" y="353712"/>
            <a:ext cx="12199621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2" rIns="91405" bIns="45702">
            <a:spAutoFit/>
          </a:bodyPr>
          <a:lstStyle>
            <a:defPPr>
              <a:defRPr lang="ru-RU"/>
            </a:defPPr>
            <a:lvl1pPr algn="ctr" eaLnBrk="0" hangingPunct="0">
              <a:lnSpc>
                <a:spcPct val="100000"/>
              </a:lnSpc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/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9pPr>
          </a:lstStyle>
          <a:p>
            <a:r>
              <a:rPr lang="ru-RU" altLang="ru-RU" dirty="0"/>
              <a:t>НОРМАТИВНОЕ ПРАВОВОЕ РЕГУЛИРОВАНИЕ КАЗНАЧЕЙСКОГО СОПРОВОЖДЕНИЯ ГОСУДАРСТВЕННОГО ОБОРОННОГО ЗАКАЗА В 2019 ГОДУ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689860" y="1040461"/>
            <a:ext cx="742569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0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420069" y="9090025"/>
            <a:ext cx="381531" cy="5111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101"/>
          <p:cNvSpPr txBox="1">
            <a:spLocks noChangeArrowheads="1"/>
          </p:cNvSpPr>
          <p:nvPr/>
        </p:nvSpPr>
        <p:spPr bwMode="auto">
          <a:xfrm>
            <a:off x="491490" y="219642"/>
            <a:ext cx="11808205" cy="10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2" rIns="91405" bIns="45702">
            <a:spAutoFit/>
          </a:bodyPr>
          <a:lstStyle>
            <a:defPPr>
              <a:defRPr lang="ru-RU"/>
            </a:defPPr>
            <a:lvl1pPr algn="ctr" eaLnBrk="0" hangingPunct="0">
              <a:lnSpc>
                <a:spcPct val="100000"/>
              </a:lnSpc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/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9pPr>
          </a:lstStyle>
          <a:p>
            <a:r>
              <a:rPr lang="ru-RU" altLang="ru-RU" dirty="0"/>
              <a:t>НОРМАТИВНОЕ ПРАВОВОЕ РЕГУЛИРОВАНИЕ </a:t>
            </a:r>
          </a:p>
          <a:p>
            <a:r>
              <a:rPr lang="ru-RU" altLang="ru-RU" dirty="0"/>
              <a:t>КАЗНАЧЕЙСКОГО СОПРОВОЖДЕНИЯ В ЧАСТИ ВЕДЕНИЯ ЮРИДИЧЕСКИМИ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ЛИЦАМИ РАЗДЕЛЬНОГО УЧЕТА ФИНАНСОВО-ХОЗЯЙСТВЕННОЙ ДЕЯТЕЛЬНОСТИ </a:t>
            </a:r>
            <a:endParaRPr lang="ru-RU" alt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23264" y="1484417"/>
            <a:ext cx="10810182" cy="2039272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2" tIns="45585" rIns="91182" bIns="45585"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1 статьи 5 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от </a:t>
            </a:r>
            <a:r>
              <a:rPr lang="ru-RU" alt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ноября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 № 459-ФЗ </a:t>
            </a: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дополнена положениями: </a:t>
            </a:r>
          </a:p>
          <a:p>
            <a:pPr algn="ctr"/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казначейском сопровождении целевых средств 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 ведут в порядке, установленном Правительством Российской Федерации, раздельный учет результатов финансово-хозяйственной деятельности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каждому государственному (муниципальному) контракту (контракту, договору) о поставке товаров, выполнении работ,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оказании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ru-RU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3264" y="4209689"/>
            <a:ext cx="4895639" cy="397004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lIns="91182" tIns="45585" rIns="91182" bIns="45585" rtlCol="0" anchor="ctr" anchorCtr="0"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24 января 2019 г. № 27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внесении изменения в постановление Правительства Российской Федерации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19 января 1998 г. № 47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endParaRPr lang="ru-RU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4927" y="4209689"/>
            <a:ext cx="5537863" cy="397004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lIns="91182" tIns="45585" rIns="91182" bIns="45585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Минфина России от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января 2019 г.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4н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«Об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утверждении Порядка ведения раздельного учета результатов финансово-хозяйственной деятельности, распределения накладных расходов, раскрытия структуры цены  государственного (муниципального) контракта, контракта (договора) о поставке товаров, выполнении работ, оказании услуг, и проведения территориальными органами Федерального казначейства в случаях, установленных Правительством Российской Федерации, проверок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осуществлении казначейского сопровождения средств в соответствии с Федеральным законом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федеральном бюджете на 2019 год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на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плановый период 2020 и 2021 годов» </a:t>
            </a:r>
            <a:endParaRPr lang="ru-RU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656096" y="3618690"/>
            <a:ext cx="0" cy="411370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9282968" y="3618690"/>
            <a:ext cx="0" cy="411370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605341" y="1235028"/>
            <a:ext cx="5559173" cy="24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5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420069" y="9090025"/>
            <a:ext cx="381531" cy="5111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23264" y="3274418"/>
            <a:ext cx="10810182" cy="1431382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2" tIns="45585" rIns="91182" bIns="45585" rtlCol="0" anchor="ctr"/>
          <a:lstStyle/>
          <a:p>
            <a:pPr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1 статьи 5 дополнена положениями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при казначейском сопровождении целевых средств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 ведут в порядке, установленном Правительством Российской Федерации, раздельный учет результатов финансово-хозяйственной деятельности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каждому государственному (муниципальному) контракту (контракту, договору) о поставке товаров, выполнении работ, оказании услуг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656096" y="4730665"/>
            <a:ext cx="0" cy="411370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9373801" y="4730665"/>
            <a:ext cx="0" cy="411370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3" y="2399187"/>
            <a:ext cx="12399264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7517" y="243331"/>
            <a:ext cx="11483440" cy="10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2" rIns="91405" bIns="45702">
            <a:spAutoFit/>
          </a:bodyPr>
          <a:lstStyle>
            <a:defPPr>
              <a:defRPr lang="ru-RU"/>
            </a:defPPr>
            <a:lvl1pPr algn="ctr" eaLnBrk="0" hangingPunct="0">
              <a:lnSpc>
                <a:spcPct val="100000"/>
              </a:lnSpc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/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9pPr>
          </a:lstStyle>
          <a:p>
            <a:r>
              <a:rPr lang="ru-RU" dirty="0" smtClean="0"/>
              <a:t>ПОСТАНОВЛЕНИЕ ПРАВИТЕЛЬСТВА РОССИЙСКОЙ ФЕДЕРАЦИИ </a:t>
            </a:r>
            <a:br>
              <a:rPr lang="ru-RU" dirty="0" smtClean="0"/>
            </a:br>
            <a:r>
              <a:rPr lang="ru-RU" dirty="0" smtClean="0"/>
              <a:t>ОТ 24 ЯНВАРЯ 2019 Г. № 27 «О ВНЕСЕНИИ ИЗМЕНЕНИЯ В ПОСТАНОВЛЕНИЕ ПРАВИТЕЛЬСТВА РОССИЙСКОЙ ФЕДЕРАЦИИ ОТ 19 ЯНВАРЯ 1998 Г. № 47»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26870" y="1270718"/>
            <a:ext cx="944880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2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598" y="2245483"/>
            <a:ext cx="1901588" cy="2422816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4" tIns="45612" rIns="91234" bIns="45612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и бюджетные инвестиции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юр. лицам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51471" y="2254707"/>
            <a:ext cx="1905859" cy="2413592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4" tIns="45612" rIns="91234" bIns="45612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в уставные (складочные) капиталы, вклады 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юр. лиц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651" y="5080590"/>
            <a:ext cx="4038729" cy="1828800"/>
          </a:xfrm>
          <a:prstGeom prst="rect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4" tIns="45612" rIns="91234" bIns="45612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вансовые платежи по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контрактам (договорам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заключаемым юр. лицами получающими субсидии, бюджетные инвестиции,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вклады)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7248" y="2245481"/>
            <a:ext cx="1920232" cy="2422818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4" tIns="45612" rIns="91234" bIns="45612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авансовые платежи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ГК, заключаемым на сумму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000,0 тыс. рублей и более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98090" y="2261274"/>
            <a:ext cx="1975154" cy="2425432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4" tIns="45612" rIns="91234" bIns="45612"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авансовые платежи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контрактам (договорам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заключаемым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100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000,0 тыс. рублей и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ФБУ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ФАУ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субсидий в соответствии с  абзацем 2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1 ст. 78.1 и ст. 78.2 БК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069392" y="1880409"/>
            <a:ext cx="10641364" cy="1501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116885" y="9090092"/>
            <a:ext cx="684716" cy="5111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18600" y="7161756"/>
            <a:ext cx="10433706" cy="2226795"/>
          </a:xfrm>
          <a:prstGeom prst="rect">
            <a:avLst/>
          </a:prstGeom>
          <a:solidFill>
            <a:schemeClr val="accent1">
              <a:lumMod val="20000"/>
              <a:lumOff val="80000"/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4" tIns="45612" rIns="91234" bIns="45612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авансовые платежи по контрактам (договорам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заключаемым исполнителями с соисполнителями в рамках исполнения государственных контрактов, контрактов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(договоров, соглашений),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расчеты по контрактам (договорам) на сумму более 100, 0 тыс. рублей, заключаемым в рамках исполнения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контрактов по ГОЗ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1" name="Прямая со стрелкой 90"/>
          <p:cNvCxnSpPr/>
          <p:nvPr/>
        </p:nvCxnSpPr>
        <p:spPr>
          <a:xfrm>
            <a:off x="1069392" y="4682597"/>
            <a:ext cx="0" cy="411370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3191134" y="4659073"/>
            <a:ext cx="0" cy="411370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9" idx="2"/>
          </p:cNvCxnSpPr>
          <p:nvPr/>
        </p:nvCxnSpPr>
        <p:spPr>
          <a:xfrm flipH="1">
            <a:off x="2138015" y="6909458"/>
            <a:ext cx="1" cy="252363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 flipH="1">
            <a:off x="5377364" y="1895428"/>
            <a:ext cx="6946" cy="36376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>
            <a:endCxn id="8" idx="0"/>
          </p:cNvCxnSpPr>
          <p:nvPr/>
        </p:nvCxnSpPr>
        <p:spPr>
          <a:xfrm flipH="1">
            <a:off x="3204400" y="1895493"/>
            <a:ext cx="8312" cy="359281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 flipH="1">
            <a:off x="1062446" y="1888927"/>
            <a:ext cx="6946" cy="36376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H="1">
            <a:off x="11710756" y="1885992"/>
            <a:ext cx="6946" cy="363768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485667" y="1888929"/>
            <a:ext cx="0" cy="356555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8673912" y="2273049"/>
            <a:ext cx="1878445" cy="2413590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4" tIns="45612" rIns="91234" bIns="45612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по ГК, заключаемым в целях реализации ГОЗ на сумму более 100,0 тыс. рублей 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9613084" y="1889598"/>
            <a:ext cx="0" cy="356555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0748519" y="2245482"/>
            <a:ext cx="1924493" cy="2413592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4" tIns="45612" rIns="91234" bIns="45612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получаемые юридическими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ИП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Правительством Российской Федерации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Прямая со стрелкой 54"/>
          <p:cNvCxnSpPr>
            <a:stCxn id="10" idx="2"/>
          </p:cNvCxnSpPr>
          <p:nvPr/>
        </p:nvCxnSpPr>
        <p:spPr>
          <a:xfrm>
            <a:off x="5377367" y="4668299"/>
            <a:ext cx="6947" cy="2493456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7478720" y="4686706"/>
            <a:ext cx="6947" cy="2475115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9609609" y="4686706"/>
            <a:ext cx="6947" cy="2475115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9842" y="880319"/>
            <a:ext cx="12553170" cy="101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2" rIns="91405" bIns="45702">
            <a:spAutoFit/>
          </a:bodyPr>
          <a:lstStyle>
            <a:defPPr>
              <a:defRPr lang="ru-RU"/>
            </a:defPPr>
            <a:lvl1pPr algn="ctr" eaLnBrk="0" hangingPunct="0">
              <a:lnSpc>
                <a:spcPct val="100000"/>
              </a:lnSpc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/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9pPr>
          </a:lstStyle>
          <a:p>
            <a:r>
              <a:rPr lang="ru-RU" dirty="0"/>
              <a:t>В 2019 ГОДУ КАЗНАЧЕЙСКОМУ СОПРОВОЖДЕНИЮ </a:t>
            </a:r>
            <a:r>
              <a:rPr lang="ru-RU" dirty="0" smtClean="0"/>
              <a:t>ПОДЛЕЖАТ ЦЕЛЕВЫЕ СРЕДСТВА, НАПРАВЛЯЕМЫЕ В ТОМ ЧИСЛЕ НА РЕАЛИЗАЦИЮ НАЦИОНАЛЬНЫХ ПРОЕКТОВ: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138016" y="1551991"/>
            <a:ext cx="803462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08127" y="2339645"/>
            <a:ext cx="3413051" cy="2031915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4" tIns="45612" rIns="91234" bIns="45612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расчеты, связанные с исполнением государственных  контрактов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заключаемых 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единственным поставщиком (подрядчиком, исполнителем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содержащих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исполнения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035969" y="9090092"/>
            <a:ext cx="737800" cy="5111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8</a:t>
            </a:r>
            <a:endParaRPr lang="ru-RU" dirty="0"/>
          </a:p>
        </p:txBody>
      </p:sp>
      <p:cxnSp>
        <p:nvCxnSpPr>
          <p:cNvPr id="118" name="Прямая со стрелкой 117"/>
          <p:cNvCxnSpPr/>
          <p:nvPr/>
        </p:nvCxnSpPr>
        <p:spPr>
          <a:xfrm>
            <a:off x="10288810" y="4387075"/>
            <a:ext cx="0" cy="418071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>
            <a:off x="10302948" y="6570822"/>
            <a:ext cx="0" cy="346074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4486948" y="4805146"/>
            <a:ext cx="3561907" cy="1754658"/>
          </a:xfrm>
          <a:prstGeom prst="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4" tIns="45612" rIns="91234" bIns="45612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договорам),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заключаемым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головным исполнителем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исполнителем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500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более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6266147" y="6570822"/>
            <a:ext cx="2" cy="346074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08077" y="826414"/>
            <a:ext cx="11291775" cy="147710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234" tIns="45612" rIns="91234" bIns="45612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осуществления расчетов по государственным контрактам, заключаемым в соответствии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пунктом 2 части 1 статьи 93 Федерального закона от 5 апреля 2013 г. № 44-ФЗ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контрактной системе в сфере закупок товаров, работ услуг для обеспечения государственных </a:t>
            </a:r>
          </a:p>
          <a:p>
            <a:pPr marL="0" lvl="1"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муниципальных нужд» установлены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Российской Федерации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декабря 2018 г. №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1765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6255518" y="4387075"/>
            <a:ext cx="2" cy="418071"/>
          </a:xfrm>
          <a:prstGeom prst="straightConnector1">
            <a:avLst/>
          </a:prstGeom>
          <a:ln w="15875">
            <a:solidFill>
              <a:schemeClr val="accent1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486989" y="2339645"/>
            <a:ext cx="7612911" cy="2031915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4" tIns="45612" rIns="91234" bIns="45612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расчеты, связанные с исполнением государственных контрактов, заключаемых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единственным поставщиком (подрядчиком, исполнителем),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содержащих этапы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506048" y="4816164"/>
            <a:ext cx="3593804" cy="1754658"/>
          </a:xfrm>
          <a:prstGeom prst="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4" tIns="45612" rIns="91234" bIns="45612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вансовые платежи по контрактам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договорам),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заключаемым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головным исполнителем с исполнителем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500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486990" y="6916962"/>
            <a:ext cx="7612911" cy="2083983"/>
          </a:xfrm>
          <a:prstGeom prst="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34" tIns="45612" rIns="91234" bIns="45612" rtlCol="0" anchor="ctr"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расчеты, по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контрактам (договорам), заключаемым исполнителем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соисполнителем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и более; </a:t>
            </a:r>
          </a:p>
          <a:p>
            <a:pPr marL="285107" indent="-285107" algn="ctr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авансовые платежи по контрактам (договорам), заключаемым исполнителем с соисполнителем на сумму менее 300 тыс. рублей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336" y="225919"/>
            <a:ext cx="12553170" cy="70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2" rIns="91405" bIns="45702">
            <a:spAutoFit/>
          </a:bodyPr>
          <a:lstStyle>
            <a:defPPr>
              <a:defRPr lang="ru-RU"/>
            </a:defPPr>
            <a:lvl1pPr algn="ctr" eaLnBrk="0" hangingPunct="0">
              <a:lnSpc>
                <a:spcPct val="100000"/>
              </a:lnSpc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/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/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/>
            </a:lvl9pPr>
          </a:lstStyle>
          <a:p>
            <a:r>
              <a:rPr lang="ru-RU" dirty="0"/>
              <a:t>В 2019 ГОДУ КАЗНАЧЕЙСКОМУ СОПРОВОЖДЕНИЮ ПОДЛЕЖАТ:</a:t>
            </a:r>
          </a:p>
          <a:p>
            <a:r>
              <a:rPr lang="ru-RU" dirty="0"/>
              <a:t>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356611" y="648664"/>
            <a:ext cx="803462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73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2296859" y="9090025"/>
            <a:ext cx="390550" cy="511175"/>
          </a:xfrm>
        </p:spPr>
        <p:txBody>
          <a:bodyPr/>
          <a:lstStyle/>
          <a:p>
            <a:r>
              <a:rPr lang="ru-RU" dirty="0"/>
              <a:t>9</a:t>
            </a: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3871" y="64176"/>
            <a:ext cx="9663753" cy="7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5" tIns="45702" rIns="91405" bIns="45702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В 2019 ГОДУ КАЗНАЧЕЙСКОМУ СОПРОВОЖДЕНИЮ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/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НЕ 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ПОДЛЕЖАТ СРЕДСТВА, ПРЕДОСТАВЛЯЕМЫЕ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: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12" name="Объект 11"/>
          <p:cNvSpPr txBox="1">
            <a:spLocks noGrp="1"/>
          </p:cNvSpPr>
          <p:nvPr>
            <p:ph idx="1"/>
          </p:nvPr>
        </p:nvSpPr>
        <p:spPr>
          <a:xfrm flipH="1">
            <a:off x="839363" y="1068993"/>
            <a:ext cx="4176529" cy="433965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28016" tIns="64008" rIns="128016" bIns="64008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федерального бюджета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3008" y="1066171"/>
            <a:ext cx="4067420" cy="473976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ГК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97541" y="1044004"/>
            <a:ext cx="3094591" cy="473976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362" y="1570539"/>
            <a:ext cx="4176529" cy="3754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банкам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гос.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корпорации Внешэкономбанк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9360" y="1952211"/>
            <a:ext cx="4176529" cy="136037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28016" tIns="64008" rIns="128016" bIns="64008" rtlCol="0">
            <a:spAutoFit/>
          </a:bodyPr>
          <a:lstStyle>
            <a:defPPr>
              <a:defRPr lang="ru-RU"/>
            </a:defPPr>
            <a:lvl1pPr algn="ctr">
              <a:defRPr sz="1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/>
              <a:t>юридическим лицам в целях возмещения недополученных доходов или возмещения фактически понесенных затрат в связи с производством (реализацией) товаров, выполнением работ, оказанием услуг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9358" y="6151249"/>
            <a:ext cx="4176529" cy="171431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28016" tIns="64008" rIns="128016" bIns="64008" rtlCol="0">
            <a:spAutoFit/>
          </a:bodyPr>
          <a:lstStyle/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юридическим лицам за заслуги перед государством (гранты, кроме грантов условиями предоставления которых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требование их использован на соответствие условиям и целям, установленным при их предоставлении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/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9359" y="3313549"/>
            <a:ext cx="4176529" cy="28377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28016" tIns="64008" rIns="128016" bIns="64008" rtlCol="0">
            <a:spAutoFit/>
          </a:bodyPr>
          <a:lstStyle/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ориентированным некоммерческим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организациям, осуществляющим деятельность, предусмотренную статьей 31.1 Федерального закона от 12 января 1996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</a:p>
          <a:p>
            <a:pPr lvl="0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7-ФЗ, организациям кинематографии, региональным и муниципальным средствам массовой информации, а также политическим партиям в целях компенсации финансовых затрат по итогам их участия в выборах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73008" y="6142016"/>
            <a:ext cx="4067418" cy="171431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28016" tIns="64008" rIns="128016" bIns="64008" rtlCol="0">
            <a:spAutoFit/>
          </a:bodyPr>
          <a:lstStyle/>
          <a:p>
            <a:pPr lvl="0"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законодательством Российской Федерации о контрактной системе в сфере закупок товаров, работ, услуг для обеспечения государственных и муниципальных нужд, исполнение которых подлежит банковскому сопровождению</a:t>
            </a:r>
          </a:p>
          <a:p>
            <a:pPr lvl="0" algn="ctr"/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73006" y="1590000"/>
            <a:ext cx="4067420" cy="456124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28016" tIns="64008" rIns="128016" bIns="64008" rtlCol="0">
            <a:spAutoFit/>
          </a:bodyPr>
          <a:lstStyle/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приобретения услуг связи, коммунальных услуг, электроэнергии, услуг по организации и осуществлению перевозки грузов и пассажиров железнодорожным транспортом общего пользования, авиационных и железнодорожных билетов, билетов для проезда городским и пригородным транспортом, подписки на периодические издания, аренды, осуществления работ по переносу (переустройству, присоединению) принадлежащих юридическим лицам инженерных сетей, коммуникаций, сооружений в соответствии с законодательством Российской Федерации о градостроительной деятельности, осуществления страхования в соответствии со страховым законодательством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397544" y="3445310"/>
            <a:ext cx="3094586" cy="442274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28016" tIns="64008" rIns="128016" bIns="64008" rtlCol="0">
            <a:spAutoFit/>
          </a:bodyPr>
          <a:lstStyle/>
          <a:p>
            <a:pPr lvl="0" algn="ctr"/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государственных контрактов, контрактов (договоров), заключаемых в целях приобретения услуг связи, коммунальных услуг, электроэнергии</a:t>
            </a:r>
            <a:r>
              <a:rPr lang="ru-RU" sz="15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по организации и осуществлению перевозки грузов и пассажиров железнодорожным транспортом общего пользования</a:t>
            </a:r>
            <a:r>
              <a:rPr lang="ru-RU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авиационных и железнодорожных билетов, билетов для проезда городским и пригородным транспортом, подписки на периодические издания, </a:t>
            </a: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аренды и другие исключения, предусмотренные п. 3 ч. 3 ст. 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9358" y="7991575"/>
            <a:ext cx="11652771" cy="62170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28016" tIns="64008" rIns="128016" bIns="64008" rtlCol="0">
            <a:spAutoFit/>
          </a:bodyPr>
          <a:lstStyle/>
          <a:p>
            <a:pPr lvl="0"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Правительства Российской Федерации, получаемые юридическими лицами,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индивидуальными предпринимателями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исполнения договоров (соглашений) о предоставлении субсидий (бюджетных инвестиций</a:t>
            </a:r>
            <a:r>
              <a:rPr lang="ru-RU" sz="1600" b="1" dirty="0" smtClean="0"/>
              <a:t>)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397541" y="1592494"/>
            <a:ext cx="3094591" cy="185281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проведения операций, осуществляемых на отдельных счетах, открытых в уполномоченных банках в соответствии с Федеральным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«О государственном оборонном заказе»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458580" y="777571"/>
            <a:ext cx="6336930" cy="0"/>
          </a:xfrm>
          <a:prstGeom prst="line">
            <a:avLst/>
          </a:prstGeom>
          <a:ln w="254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04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33372</TotalTime>
  <Words>3809</Words>
  <Application>Microsoft Office PowerPoint</Application>
  <PresentationFormat>A3 (297x420 мм)</PresentationFormat>
  <Paragraphs>328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25</vt:i4>
      </vt:variant>
    </vt:vector>
  </HeadingPairs>
  <TitlesOfParts>
    <vt:vector size="39" baseType="lpstr">
      <vt:lpstr>Arial</vt:lpstr>
      <vt:lpstr>Open Sans Condensed</vt:lpstr>
      <vt:lpstr>Times New Roman</vt:lpstr>
      <vt:lpstr>Calibri Light</vt:lpstr>
      <vt:lpstr>Calibri</vt:lpstr>
      <vt:lpstr>Wingdings</vt:lpstr>
      <vt:lpstr>Тема Office</vt:lpstr>
      <vt:lpstr>5_Тема Office</vt:lpstr>
      <vt:lpstr>6_Тема Office</vt:lpstr>
      <vt:lpstr>4_Тема Office</vt:lpstr>
      <vt:lpstr>8_Тема Office</vt:lpstr>
      <vt:lpstr>1_Тема Office</vt:lpstr>
      <vt:lpstr>3_Тема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2019 ГОДУ КАЗНАЧЕЙСКОМУ СОПРОВОЖДЕНИЮ  НЕ  ПОДЛЕЖАТ СРЕДСТВА, ПРЕДОСТАВЛЯЕМЫЕ: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ИДЕНТИФИКАТОРА гДОГОВОРА (СОГЛАШЕНИЯ) (ГОСТАЙНА)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Мова Марина Николаевна</cp:lastModifiedBy>
  <cp:revision>2340</cp:revision>
  <cp:lastPrinted>2019-01-30T21:35:52Z</cp:lastPrinted>
  <dcterms:created xsi:type="dcterms:W3CDTF">2015-03-03T16:27:21Z</dcterms:created>
  <dcterms:modified xsi:type="dcterms:W3CDTF">2019-02-04T11:35:49Z</dcterms:modified>
</cp:coreProperties>
</file>