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10.xml" ContentType="application/vnd.openxmlformats-officedocument.drawingml.char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Default Extension="gif" ContentType="image/gif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charts/chart8.xml" ContentType="application/vnd.openxmlformats-officedocument.drawingml.chart+xml"/>
  <Override PartName="/ppt/diagrams/layout4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8" r:id="rId3"/>
    <p:sldId id="259" r:id="rId4"/>
    <p:sldId id="260" r:id="rId5"/>
    <p:sldId id="263" r:id="rId6"/>
    <p:sldId id="281" r:id="rId7"/>
    <p:sldId id="265" r:id="rId8"/>
    <p:sldId id="261" r:id="rId9"/>
    <p:sldId id="264" r:id="rId10"/>
    <p:sldId id="262" r:id="rId11"/>
    <p:sldId id="269" r:id="rId12"/>
    <p:sldId id="279" r:id="rId13"/>
    <p:sldId id="278" r:id="rId14"/>
    <p:sldId id="275" r:id="rId15"/>
    <p:sldId id="276" r:id="rId16"/>
    <p:sldId id="277" r:id="rId17"/>
    <p:sldId id="272" r:id="rId18"/>
    <p:sldId id="271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8C49"/>
    <a:srgbClr val="3EB6CE"/>
    <a:srgbClr val="FF3399"/>
    <a:srgbClr val="272C2D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3" autoAdjust="0"/>
    <p:restoredTop sz="94676" autoAdjust="0"/>
  </p:normalViewPr>
  <p:slideViewPr>
    <p:cSldViewPr>
      <p:cViewPr varScale="1">
        <p:scale>
          <a:sx n="66" d="100"/>
          <a:sy n="66" d="100"/>
        </p:scale>
        <p:origin x="-127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0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rotY val="32"/>
      <c:perspective val="90"/>
    </c:view3D>
    <c:plotArea>
      <c:layout>
        <c:manualLayout>
          <c:layoutTarget val="inner"/>
          <c:xMode val="edge"/>
          <c:yMode val="edge"/>
          <c:x val="4.9781655084918899E-2"/>
          <c:y val="0.13560199726665562"/>
          <c:w val="0.61177980672398447"/>
          <c:h val="0.8643980027333445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chemeClr val="lt1"/>
            </a:solidFill>
            <a:ln w="25400" cap="flat" cmpd="sng" algn="ctr">
              <a:solidFill>
                <a:schemeClr val="accent2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explosion val="25"/>
          <c:dPt>
            <c:idx val="0"/>
            <c:spPr>
              <a:gradFill rotWithShape="1">
                <a:gsLst>
                  <a:gs pos="0">
                    <a:schemeClr val="dk1">
                      <a:shade val="51000"/>
                      <a:satMod val="130000"/>
                    </a:schemeClr>
                  </a:gs>
                  <a:gs pos="80000">
                    <a:schemeClr val="dk1">
                      <a:shade val="93000"/>
                      <a:satMod val="130000"/>
                    </a:schemeClr>
                  </a:gs>
                  <a:gs pos="100000">
                    <a:schemeClr val="dk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</c:dPt>
          <c:dPt>
            <c:idx val="1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</c:dPt>
          <c:dPt>
            <c:idx val="2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</c:dPt>
          <c:dPt>
            <c:idx val="3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</c:dPt>
          <c:dPt>
            <c:idx val="4"/>
            <c:spPr>
              <a:gradFill rotWithShape="1">
                <a:gsLst>
                  <a:gs pos="0">
                    <a:schemeClr val="accent4">
                      <a:shade val="51000"/>
                      <a:satMod val="130000"/>
                    </a:schemeClr>
                  </a:gs>
                  <a:gs pos="80000">
                    <a:schemeClr val="accent4">
                      <a:shade val="93000"/>
                      <a:satMod val="130000"/>
                    </a:schemeClr>
                  </a:gs>
                  <a:gs pos="100000">
                    <a:schemeClr val="accent4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</c:dPt>
          <c:dPt>
            <c:idx val="5"/>
            <c:spPr>
              <a:gradFill rotWithShape="1">
                <a:gsLst>
                  <a:gs pos="0">
                    <a:schemeClr val="accent5">
                      <a:shade val="51000"/>
                      <a:satMod val="130000"/>
                    </a:schemeClr>
                  </a:gs>
                  <a:gs pos="80000">
                    <a:schemeClr val="accent5">
                      <a:shade val="93000"/>
                      <a:satMod val="130000"/>
                    </a:schemeClr>
                  </a:gs>
                  <a:gs pos="100000">
                    <a:schemeClr val="accent5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</c:dPt>
          <c:dPt>
            <c:idx val="6"/>
            <c:spPr>
              <a:gradFill rotWithShape="1">
                <a:gsLst>
                  <a:gs pos="0">
                    <a:schemeClr val="accent6">
                      <a:shade val="51000"/>
                      <a:satMod val="130000"/>
                    </a:schemeClr>
                  </a:gs>
                  <a:gs pos="80000">
                    <a:schemeClr val="accent6">
                      <a:shade val="93000"/>
                      <a:satMod val="130000"/>
                    </a:schemeClr>
                  </a:gs>
                  <a:gs pos="100000">
                    <a:schemeClr val="accent6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</c:dPt>
          <c:dPt>
            <c:idx val="7"/>
            <c:spPr>
              <a:solidFill>
                <a:srgbClr val="FF0000"/>
              </a:solidFill>
              <a:ln w="25400" cap="flat" cmpd="sng" algn="ctr">
                <a:solidFill>
                  <a:srgbClr val="FF0000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</c:dPt>
          <c:dPt>
            <c:idx val="8"/>
            <c:spPr>
              <a:solidFill>
                <a:srgbClr val="FFFF00"/>
              </a:solidFill>
              <a:ln w="25400" cap="flat" cmpd="sng" algn="ctr">
                <a:solidFill>
                  <a:srgbClr val="FFFF00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</c:dPt>
          <c:dPt>
            <c:idx val="9"/>
            <c:spPr>
              <a:solidFill>
                <a:schemeClr val="accent4">
                  <a:lumMod val="50000"/>
                </a:schemeClr>
              </a:solidFill>
              <a:ln w="25400" cap="flat" cmpd="sng" algn="ctr">
                <a:solidFill>
                  <a:schemeClr val="accent4">
                    <a:lumMod val="50000"/>
                  </a:schemeClr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</c:dPt>
          <c:dPt>
            <c:idx val="10"/>
            <c:spPr>
              <a:solidFill>
                <a:srgbClr val="7030A0"/>
              </a:solidFill>
              <a:ln w="25400" cap="flat" cmpd="sng" algn="ctr">
                <a:solidFill>
                  <a:srgbClr val="7030A0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</c:dPt>
          <c:dPt>
            <c:idx val="11"/>
            <c:spPr>
              <a:solidFill>
                <a:srgbClr val="002060"/>
              </a:solidFill>
              <a:ln w="25400" cap="flat" cmpd="sng" algn="ctr">
                <a:solidFill>
                  <a:srgbClr val="002060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</c:dPt>
          <c:dPt>
            <c:idx val="12"/>
            <c:spPr>
              <a:solidFill>
                <a:srgbClr val="FF3399"/>
              </a:solidFill>
              <a:ln w="25400" cap="flat" cmpd="sng" algn="ctr">
                <a:solidFill>
                  <a:srgbClr val="FF3399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</c:dPt>
          <c:dPt>
            <c:idx val="13"/>
            <c:spPr>
              <a:solidFill>
                <a:srgbClr val="92D050"/>
              </a:solidFill>
              <a:ln w="25400" cap="flat" cmpd="sng" algn="ctr">
                <a:solidFill>
                  <a:srgbClr val="92D050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</c:dPt>
          <c:dPt>
            <c:idx val="14"/>
            <c:spPr>
              <a:solidFill>
                <a:schemeClr val="bg1">
                  <a:lumMod val="50000"/>
                </a:schemeClr>
              </a:solidFill>
              <a:ln w="25400" cap="flat" cmpd="sng" algn="ctr">
                <a:solidFill>
                  <a:schemeClr val="bg1">
                    <a:lumMod val="50000"/>
                  </a:schemeClr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</c:dPt>
          <c:dPt>
            <c:idx val="15"/>
            <c:spPr>
              <a:solidFill>
                <a:schemeClr val="lt1"/>
              </a:solidFill>
              <a:ln w="25400" cap="flat" cmpd="sng" algn="ctr">
                <a:solidFill>
                  <a:srgbClr val="272C2D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</c:dPt>
          <c:dLbls>
            <c:dLbl>
              <c:idx val="0"/>
              <c:layout>
                <c:manualLayout>
                  <c:x val="-5.0653758005382903E-2"/>
                  <c:y val="-0.13546040269403989"/>
                </c:manualLayout>
              </c:layout>
              <c:showVal val="1"/>
            </c:dLbl>
            <c:dLbl>
              <c:idx val="1"/>
              <c:layout>
                <c:manualLayout>
                  <c:x val="-1.3491892477896719E-2"/>
                  <c:y val="-6.3195367641904962E-2"/>
                </c:manualLayout>
              </c:layout>
              <c:showVal val="1"/>
            </c:dLbl>
            <c:dLbl>
              <c:idx val="2"/>
              <c:layout>
                <c:manualLayout>
                  <c:x val="3.3081337736667264E-2"/>
                  <c:y val="-6.0174498397369373E-2"/>
                </c:manualLayout>
              </c:layout>
              <c:showVal val="1"/>
            </c:dLbl>
            <c:dLbl>
              <c:idx val="3"/>
              <c:layout>
                <c:manualLayout>
                  <c:x val="2.175396730112426E-2"/>
                  <c:y val="-5.5259114504761161E-2"/>
                </c:manualLayout>
              </c:layout>
              <c:showVal val="1"/>
            </c:dLbl>
            <c:dLbl>
              <c:idx val="4"/>
              <c:layout>
                <c:manualLayout>
                  <c:x val="6.0122575986180773E-2"/>
                  <c:y val="-6.3543476934439666E-2"/>
                </c:manualLayout>
              </c:layout>
              <c:showVal val="1"/>
            </c:dLbl>
            <c:dLbl>
              <c:idx val="5"/>
              <c:layout>
                <c:manualLayout>
                  <c:x val="3.2787127595141782E-2"/>
                  <c:y val="-4.5337024544094967E-2"/>
                </c:manualLayout>
              </c:layout>
              <c:showVal val="1"/>
            </c:dLbl>
            <c:dLbl>
              <c:idx val="6"/>
              <c:layout>
                <c:manualLayout>
                  <c:x val="5.27313721414467E-2"/>
                  <c:y val="-2.668675424811839E-2"/>
                </c:manualLayout>
              </c:layout>
              <c:showVal val="1"/>
            </c:dLbl>
            <c:dLbl>
              <c:idx val="7"/>
              <c:layout>
                <c:manualLayout>
                  <c:x val="8.3288124796169635E-2"/>
                  <c:y val="3.1458297180668436E-3"/>
                </c:manualLayout>
              </c:layout>
              <c:showVal val="1"/>
            </c:dLbl>
            <c:dLbl>
              <c:idx val="8"/>
              <c:layout>
                <c:manualLayout>
                  <c:x val="5.2244643068332909E-2"/>
                  <c:y val="5.9213803924828022E-2"/>
                </c:manualLayout>
              </c:layout>
              <c:showVal val="1"/>
            </c:dLbl>
            <c:dLbl>
              <c:idx val="9"/>
              <c:layout>
                <c:manualLayout>
                  <c:x val="3.7554519031935518E-2"/>
                  <c:y val="2.8353006018710502E-2"/>
                </c:manualLayout>
              </c:layout>
              <c:showVal val="1"/>
            </c:dLbl>
            <c:dLbl>
              <c:idx val="10"/>
              <c:layout>
                <c:manualLayout>
                  <c:x val="1.4223330024262543E-3"/>
                  <c:y val="8.1487362705774009E-3"/>
                </c:manualLayout>
              </c:layout>
              <c:showVal val="1"/>
            </c:dLbl>
            <c:dLbl>
              <c:idx val="11"/>
              <c:layout>
                <c:manualLayout>
                  <c:x val="-7.9100082069734193E-2"/>
                  <c:y val="1.9582366339730806E-2"/>
                </c:manualLayout>
              </c:layout>
              <c:showVal val="1"/>
            </c:dLbl>
            <c:dLbl>
              <c:idx val="12"/>
              <c:layout>
                <c:manualLayout>
                  <c:x val="-3.135818690396408E-2"/>
                  <c:y val="-8.268898376123103E-2"/>
                </c:manualLayout>
              </c:layout>
              <c:showVal val="1"/>
            </c:dLbl>
            <c:dLbl>
              <c:idx val="13"/>
              <c:layout>
                <c:manualLayout>
                  <c:x val="-2.9178657568513899E-2"/>
                  <c:y val="-7.2617178445597078E-3"/>
                </c:manualLayout>
              </c:layout>
              <c:showVal val="1"/>
            </c:dLbl>
            <c:dLbl>
              <c:idx val="14"/>
              <c:layout>
                <c:manualLayout>
                  <c:x val="-4.4464705534510526E-2"/>
                  <c:y val="-5.6476068284554037E-2"/>
                </c:manualLayout>
              </c:layout>
              <c:showVal val="1"/>
            </c:dLbl>
            <c:dLbl>
              <c:idx val="15"/>
              <c:layout>
                <c:manualLayout>
                  <c:x val="-2.0712752346513472E-2"/>
                  <c:y val="-4.9538255126964081E-2"/>
                </c:manualLayout>
              </c:layout>
              <c:showVal val="1"/>
            </c:dLbl>
            <c:showVal val="1"/>
            <c:showLeaderLines val="1"/>
          </c:dLbls>
          <c:cat>
            <c:strRef>
              <c:f>Лист1!$A$2:$A$17</c:f>
              <c:strCache>
                <c:ptCount val="16"/>
                <c:pt idx="0">
                  <c:v>Доходы</c:v>
                </c:pt>
                <c:pt idx="1">
                  <c:v>Эл. расчеты</c:v>
                </c:pt>
                <c:pt idx="2">
                  <c:v>ФБ и бюджет Союзного государства</c:v>
                </c:pt>
                <c:pt idx="3">
                  <c:v>Сводные реестры</c:v>
                </c:pt>
                <c:pt idx="4">
                  <c:v>Бюджет субъектов и местный бюджет</c:v>
                </c:pt>
                <c:pt idx="5">
                  <c:v>Бюджетный учет и отчетность</c:v>
                </c:pt>
                <c:pt idx="6">
                  <c:v>Смета</c:v>
                </c:pt>
                <c:pt idx="7">
                  <c:v>Право</c:v>
                </c:pt>
                <c:pt idx="8">
                  <c:v>Внутренний контроль</c:v>
                </c:pt>
                <c:pt idx="9">
                  <c:v>Информационно-техническое обеспечение</c:v>
                </c:pt>
                <c:pt idx="10">
                  <c:v>Кадры</c:v>
                </c:pt>
                <c:pt idx="11">
                  <c:v>Административно-хозяйственное обеспечение</c:v>
                </c:pt>
                <c:pt idx="12">
                  <c:v>Размещение заказов</c:v>
                </c:pt>
                <c:pt idx="13">
                  <c:v>Обеспечение режима секретности</c:v>
                </c:pt>
                <c:pt idx="14">
                  <c:v>Технологическая деятельность</c:v>
                </c:pt>
                <c:pt idx="15">
                  <c:v>Мобилизационная подготовка</c:v>
                </c:pt>
              </c:strCache>
            </c:strRef>
          </c:cat>
          <c:val>
            <c:numRef>
              <c:f>Лист1!$B$2:$B$17</c:f>
              <c:numCache>
                <c:formatCode>General</c:formatCode>
                <c:ptCount val="16"/>
                <c:pt idx="0">
                  <c:v>3.4699999999999998</c:v>
                </c:pt>
                <c:pt idx="1">
                  <c:v>2.94</c:v>
                </c:pt>
                <c:pt idx="2">
                  <c:v>5.46</c:v>
                </c:pt>
                <c:pt idx="3">
                  <c:v>2.5099999999999998</c:v>
                </c:pt>
                <c:pt idx="4">
                  <c:v>3.29</c:v>
                </c:pt>
                <c:pt idx="5">
                  <c:v>4.76</c:v>
                </c:pt>
                <c:pt idx="6">
                  <c:v>12.03</c:v>
                </c:pt>
                <c:pt idx="7">
                  <c:v>9.7000000000000011</c:v>
                </c:pt>
                <c:pt idx="8">
                  <c:v>7.53</c:v>
                </c:pt>
                <c:pt idx="9">
                  <c:v>1.9</c:v>
                </c:pt>
                <c:pt idx="10">
                  <c:v>12.64</c:v>
                </c:pt>
                <c:pt idx="11">
                  <c:v>9.7000000000000011</c:v>
                </c:pt>
                <c:pt idx="12">
                  <c:v>20.779999999999994</c:v>
                </c:pt>
                <c:pt idx="13">
                  <c:v>0</c:v>
                </c:pt>
                <c:pt idx="14">
                  <c:v>3.29</c:v>
                </c:pt>
                <c:pt idx="15">
                  <c:v>0</c:v>
                </c:pt>
              </c:numCache>
            </c:numRef>
          </c:val>
        </c:ser>
      </c:pie3DChart>
      <c:spPr>
        <a:effectLst>
          <a:glow rad="101600">
            <a:schemeClr val="accent2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 prstMaterial="translucentPowder">
          <a:bevelT w="203200" h="50800" prst="softRound"/>
        </a:sp3d>
      </c:spPr>
    </c:plotArea>
    <c:legend>
      <c:legendPos val="b"/>
      <c:layout>
        <c:manualLayout>
          <c:xMode val="edge"/>
          <c:yMode val="edge"/>
          <c:x val="0.75751193415785345"/>
          <c:y val="3.9674725849843995E-2"/>
          <c:w val="0.22601162594837138"/>
          <c:h val="0.96032528972828812"/>
        </c:manualLayout>
      </c:layout>
      <c:txPr>
        <a:bodyPr/>
        <a:lstStyle/>
        <a:p>
          <a:pPr>
            <a:defRPr sz="1200" strike="noStrike">
              <a:effectLst/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</c:chart>
  <c:spPr>
    <a:scene3d>
      <a:camera prst="orthographicFront"/>
      <a:lightRig rig="threePt" dir="t"/>
    </a:scene3d>
    <a:sp3d>
      <a:bevelT/>
    </a:sp3d>
  </c:spPr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7.2661169368278072E-2"/>
          <c:y val="8.5012544902418233E-2"/>
          <c:w val="0.92022716561959061"/>
          <c:h val="0.83666243874137469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>
              <a:solidFill>
                <a:schemeClr val="tx2">
                  <a:lumMod val="50000"/>
                </a:schemeClr>
              </a:solidFill>
            </a:ln>
          </c:spPr>
          <c:marker>
            <c:spPr>
              <a:solidFill>
                <a:srgbClr val="FF0000"/>
              </a:solidFill>
            </c:spPr>
          </c:marker>
          <c:dLbls>
            <c:dLbl>
              <c:idx val="2"/>
              <c:layout>
                <c:manualLayout>
                  <c:x val="-7.2538983123738965E-2"/>
                  <c:y val="0.15187355725906992"/>
                </c:manualLayout>
              </c:layout>
              <c:showCatName val="1"/>
            </c:dLbl>
            <c:dLbl>
              <c:idx val="3"/>
              <c:layout>
                <c:manualLayout>
                  <c:x val="-7.1116650121312713E-2"/>
                  <c:y val="-5.8789764100285163E-2"/>
                </c:manualLayout>
              </c:layout>
              <c:showCatName val="1"/>
            </c:dLbl>
            <c:dLbl>
              <c:idx val="4"/>
              <c:layout>
                <c:manualLayout>
                  <c:x val="-4.4092323075213907E-2"/>
                  <c:y val="0.11268038119221319"/>
                </c:manualLayout>
              </c:layout>
              <c:showCatName val="1"/>
            </c:dLbl>
            <c:dLbl>
              <c:idx val="5"/>
              <c:layout>
                <c:manualLayout>
                  <c:x val="-1.8490329031541245E-2"/>
                  <c:y val="-4.8991470083570972E-2"/>
                </c:manualLayout>
              </c:layout>
              <c:showCatName val="1"/>
            </c:dLbl>
            <c:dLbl>
              <c:idx val="6"/>
              <c:layout>
                <c:manualLayout>
                  <c:x val="-1.4223330024262541E-3"/>
                  <c:y val="7.3487205125356475E-2"/>
                </c:manualLayout>
              </c:layout>
              <c:showCatName val="1"/>
            </c:dLbl>
            <c:dLbl>
              <c:idx val="8"/>
              <c:layout>
                <c:manualLayout>
                  <c:x val="-5.6893320097050164E-3"/>
                  <c:y val="4.8991470083570972E-2"/>
                </c:manualLayout>
              </c:layout>
              <c:showCatName val="1"/>
            </c:dLbl>
            <c:dLbl>
              <c:idx val="9"/>
              <c:layout>
                <c:manualLayout>
                  <c:x val="-0.14081096724019918"/>
                  <c:y val="-8.3285499142070701E-2"/>
                </c:manualLayout>
              </c:layout>
              <c:showCatName val="1"/>
            </c:dLbl>
            <c:dLbl>
              <c:idx val="10"/>
              <c:layout>
                <c:manualLayout>
                  <c:x val="-6.6849651114033931E-2"/>
                  <c:y val="4.8991470083570972E-2"/>
                </c:manualLayout>
              </c:layout>
              <c:showCatName val="1"/>
            </c:dLbl>
            <c:dLbl>
              <c:idx val="11"/>
              <c:layout>
                <c:manualLayout>
                  <c:x val="-4.2669990072787614E-3"/>
                  <c:y val="-7.8386352133713533E-2"/>
                </c:manualLayout>
              </c:layout>
              <c:showCatName val="1"/>
            </c:dLbl>
            <c:dLbl>
              <c:idx val="12"/>
              <c:layout>
                <c:manualLayout>
                  <c:x val="-1.1378664019410033E-2"/>
                  <c:y val="0.10778123418385614"/>
                </c:manualLayout>
              </c:layout>
              <c:tx>
                <c:rich>
                  <a:bodyPr/>
                  <a:lstStyle/>
                  <a:p>
                    <a:r>
                      <a:rPr lang="ru-RU" smtClean="0"/>
                      <a:t>Размещение</a:t>
                    </a:r>
                  </a:p>
                  <a:p>
                    <a:r>
                      <a:rPr lang="ru-RU" smtClean="0"/>
                      <a:t> </a:t>
                    </a:r>
                    <a:r>
                      <a:rPr lang="ru-RU"/>
                      <a:t>заказов</a:t>
                    </a:r>
                  </a:p>
                </c:rich>
              </c:tx>
              <c:showCatName val="1"/>
            </c:dLbl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showCatName val="1"/>
          </c:dLbls>
          <c:cat>
            <c:strRef>
              <c:f>Лист1!$A$2:$A$14</c:f>
              <c:strCache>
                <c:ptCount val="13"/>
                <c:pt idx="0">
                  <c:v>Доходы</c:v>
                </c:pt>
                <c:pt idx="1">
                  <c:v>Электронные расчеты</c:v>
                </c:pt>
                <c:pt idx="2">
                  <c:v>Федеральный бюджет и бюджет Союзного государства</c:v>
                </c:pt>
                <c:pt idx="3">
                  <c:v>Сводные реестры</c:v>
                </c:pt>
                <c:pt idx="4">
                  <c:v>Бюджет субъектов и местный бюджет</c:v>
                </c:pt>
                <c:pt idx="5">
                  <c:v>Бюджетный учет и отчетность</c:v>
                </c:pt>
                <c:pt idx="6">
                  <c:v>Смета</c:v>
                </c:pt>
                <c:pt idx="7">
                  <c:v>Право</c:v>
                </c:pt>
                <c:pt idx="8">
                  <c:v>Внутренний контроль</c:v>
                </c:pt>
                <c:pt idx="9">
                  <c:v> Информационно-техническое обеспечение</c:v>
                </c:pt>
                <c:pt idx="10">
                  <c:v>Кадры</c:v>
                </c:pt>
                <c:pt idx="11">
                  <c:v>Административно-хозяйственное обеспечение</c:v>
                </c:pt>
                <c:pt idx="12">
                  <c:v>Размещение заказов</c:v>
                </c:pt>
              </c:strCache>
            </c:strRef>
          </c:cat>
          <c:val>
            <c:numRef>
              <c:f>Лист1!$B$2:$B$14</c:f>
              <c:numCache>
                <c:formatCode>General</c:formatCode>
                <c:ptCount val="13"/>
                <c:pt idx="0">
                  <c:v>-3.1</c:v>
                </c:pt>
                <c:pt idx="1">
                  <c:v>71.23</c:v>
                </c:pt>
                <c:pt idx="2">
                  <c:v>-25.45</c:v>
                </c:pt>
                <c:pt idx="3">
                  <c:v>12.74</c:v>
                </c:pt>
                <c:pt idx="4">
                  <c:v>14.64</c:v>
                </c:pt>
                <c:pt idx="5">
                  <c:v>48.9</c:v>
                </c:pt>
                <c:pt idx="6">
                  <c:v>-56.290000000000013</c:v>
                </c:pt>
                <c:pt idx="7">
                  <c:v>-48.68</c:v>
                </c:pt>
                <c:pt idx="8">
                  <c:v>0</c:v>
                </c:pt>
                <c:pt idx="9">
                  <c:v>33.85</c:v>
                </c:pt>
                <c:pt idx="10">
                  <c:v>-75.72</c:v>
                </c:pt>
                <c:pt idx="11">
                  <c:v>34.03</c:v>
                </c:pt>
                <c:pt idx="12">
                  <c:v>-41.59</c:v>
                </c:pt>
              </c:numCache>
            </c:numRef>
          </c:val>
        </c:ser>
        <c:marker val="1"/>
        <c:axId val="104051840"/>
        <c:axId val="104053376"/>
      </c:lineChart>
      <c:catAx>
        <c:axId val="104051840"/>
        <c:scaling>
          <c:orientation val="minMax"/>
        </c:scaling>
        <c:delete val="1"/>
        <c:axPos val="b"/>
        <c:tickLblPos val="none"/>
        <c:crossAx val="104053376"/>
        <c:crosses val="autoZero"/>
        <c:auto val="1"/>
        <c:lblAlgn val="ctr"/>
        <c:lblOffset val="100"/>
      </c:catAx>
      <c:valAx>
        <c:axId val="104053376"/>
        <c:scaling>
          <c:orientation val="minMax"/>
        </c:scaling>
        <c:axPos val="l"/>
        <c:majorGridlines/>
        <c:numFmt formatCode="General" sourceLinked="1"/>
        <c:tickLblPos val="nextTo"/>
        <c:crossAx val="104051840"/>
        <c:crosses val="autoZero"/>
        <c:crossBetween val="between"/>
      </c:valAx>
      <c:spPr>
        <a:solidFill>
          <a:schemeClr val="accent5">
            <a:lumMod val="60000"/>
            <a:lumOff val="40000"/>
          </a:schemeClr>
        </a:solidFill>
        <a:ln w="25400">
          <a:noFill/>
        </a:ln>
      </c:spPr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rotY val="32"/>
      <c:perspective val="90"/>
    </c:view3D>
    <c:plotArea>
      <c:layout>
        <c:manualLayout>
          <c:layoutTarget val="inner"/>
          <c:xMode val="edge"/>
          <c:yMode val="edge"/>
          <c:x val="4.9781655084918899E-2"/>
          <c:y val="0.13560199726665562"/>
          <c:w val="0.61177980672398447"/>
          <c:h val="0.8643980027333445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chemeClr val="lt1"/>
            </a:solidFill>
            <a:ln w="25400" cap="flat" cmpd="sng" algn="ctr">
              <a:solidFill>
                <a:schemeClr val="accent2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explosion val="25"/>
          <c:dPt>
            <c:idx val="0"/>
            <c:spPr>
              <a:gradFill rotWithShape="1">
                <a:gsLst>
                  <a:gs pos="0">
                    <a:schemeClr val="dk1">
                      <a:shade val="51000"/>
                      <a:satMod val="130000"/>
                    </a:schemeClr>
                  </a:gs>
                  <a:gs pos="80000">
                    <a:schemeClr val="dk1">
                      <a:shade val="93000"/>
                      <a:satMod val="130000"/>
                    </a:schemeClr>
                  </a:gs>
                  <a:gs pos="100000">
                    <a:schemeClr val="dk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</c:dPt>
          <c:dPt>
            <c:idx val="1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</c:dPt>
          <c:dPt>
            <c:idx val="2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</c:dPt>
          <c:dPt>
            <c:idx val="3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</c:dPt>
          <c:dPt>
            <c:idx val="4"/>
            <c:spPr>
              <a:gradFill rotWithShape="1">
                <a:gsLst>
                  <a:gs pos="0">
                    <a:schemeClr val="accent4">
                      <a:shade val="51000"/>
                      <a:satMod val="130000"/>
                    </a:schemeClr>
                  </a:gs>
                  <a:gs pos="80000">
                    <a:schemeClr val="accent4">
                      <a:shade val="93000"/>
                      <a:satMod val="130000"/>
                    </a:schemeClr>
                  </a:gs>
                  <a:gs pos="100000">
                    <a:schemeClr val="accent4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</c:dPt>
          <c:dPt>
            <c:idx val="5"/>
            <c:spPr>
              <a:gradFill rotWithShape="1">
                <a:gsLst>
                  <a:gs pos="0">
                    <a:schemeClr val="accent5">
                      <a:shade val="51000"/>
                      <a:satMod val="130000"/>
                    </a:schemeClr>
                  </a:gs>
                  <a:gs pos="80000">
                    <a:schemeClr val="accent5">
                      <a:shade val="93000"/>
                      <a:satMod val="130000"/>
                    </a:schemeClr>
                  </a:gs>
                  <a:gs pos="100000">
                    <a:schemeClr val="accent5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</c:dPt>
          <c:dPt>
            <c:idx val="6"/>
            <c:spPr>
              <a:gradFill rotWithShape="1">
                <a:gsLst>
                  <a:gs pos="0">
                    <a:schemeClr val="accent6">
                      <a:shade val="51000"/>
                      <a:satMod val="130000"/>
                    </a:schemeClr>
                  </a:gs>
                  <a:gs pos="80000">
                    <a:schemeClr val="accent6">
                      <a:shade val="93000"/>
                      <a:satMod val="130000"/>
                    </a:schemeClr>
                  </a:gs>
                  <a:gs pos="100000">
                    <a:schemeClr val="accent6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</c:dPt>
          <c:dPt>
            <c:idx val="7"/>
            <c:spPr>
              <a:solidFill>
                <a:srgbClr val="FF0000"/>
              </a:solidFill>
              <a:ln w="25400" cap="flat" cmpd="sng" algn="ctr">
                <a:solidFill>
                  <a:srgbClr val="FF0000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</c:dPt>
          <c:dPt>
            <c:idx val="8"/>
            <c:spPr>
              <a:solidFill>
                <a:srgbClr val="FFFF00"/>
              </a:solidFill>
              <a:ln w="25400" cap="flat" cmpd="sng" algn="ctr">
                <a:solidFill>
                  <a:srgbClr val="FFFF00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</c:dPt>
          <c:dPt>
            <c:idx val="9"/>
            <c:spPr>
              <a:solidFill>
                <a:schemeClr val="accent4">
                  <a:lumMod val="50000"/>
                </a:schemeClr>
              </a:solidFill>
              <a:ln w="25400" cap="flat" cmpd="sng" algn="ctr">
                <a:solidFill>
                  <a:schemeClr val="accent4">
                    <a:lumMod val="50000"/>
                  </a:schemeClr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</c:dPt>
          <c:dPt>
            <c:idx val="10"/>
            <c:spPr>
              <a:solidFill>
                <a:srgbClr val="7030A0"/>
              </a:solidFill>
              <a:ln w="25400" cap="flat" cmpd="sng" algn="ctr">
                <a:solidFill>
                  <a:srgbClr val="7030A0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</c:dPt>
          <c:dPt>
            <c:idx val="11"/>
            <c:spPr>
              <a:solidFill>
                <a:srgbClr val="002060"/>
              </a:solidFill>
              <a:ln w="25400" cap="flat" cmpd="sng" algn="ctr">
                <a:solidFill>
                  <a:srgbClr val="002060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</c:dPt>
          <c:dPt>
            <c:idx val="12"/>
            <c:spPr>
              <a:solidFill>
                <a:srgbClr val="FF3399"/>
              </a:solidFill>
              <a:ln w="25400" cap="flat" cmpd="sng" algn="ctr">
                <a:solidFill>
                  <a:srgbClr val="FF3399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</c:dPt>
          <c:dPt>
            <c:idx val="13"/>
            <c:spPr>
              <a:solidFill>
                <a:srgbClr val="92D050"/>
              </a:solidFill>
              <a:ln w="25400" cap="flat" cmpd="sng" algn="ctr">
                <a:solidFill>
                  <a:srgbClr val="92D050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</c:dPt>
          <c:dPt>
            <c:idx val="14"/>
            <c:spPr>
              <a:solidFill>
                <a:schemeClr val="bg1">
                  <a:lumMod val="50000"/>
                </a:schemeClr>
              </a:solidFill>
              <a:ln w="25400" cap="flat" cmpd="sng" algn="ctr">
                <a:solidFill>
                  <a:schemeClr val="bg1">
                    <a:lumMod val="50000"/>
                  </a:schemeClr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</c:dPt>
          <c:dPt>
            <c:idx val="15"/>
            <c:spPr>
              <a:solidFill>
                <a:schemeClr val="lt1"/>
              </a:solidFill>
              <a:ln w="25400" cap="flat" cmpd="sng" algn="ctr">
                <a:solidFill>
                  <a:srgbClr val="272C2D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</c:dPt>
          <c:dLbls>
            <c:dLbl>
              <c:idx val="2"/>
              <c:layout>
                <c:manualLayout>
                  <c:x val="-2.7713318591841059E-2"/>
                  <c:y val="9.2319607468500625E-2"/>
                </c:manualLayout>
              </c:layout>
              <c:dLblPos val="bestFit"/>
              <c:showVal val="1"/>
            </c:dLbl>
            <c:dLbl>
              <c:idx val="4"/>
              <c:layout>
                <c:manualLayout>
                  <c:x val="1.596109616852608E-2"/>
                  <c:y val="0.11951734183476263"/>
                </c:manualLayout>
              </c:layout>
              <c:dLblPos val="bestFit"/>
              <c:showVal val="1"/>
            </c:dLbl>
            <c:dLbl>
              <c:idx val="11"/>
              <c:layout>
                <c:manualLayout>
                  <c:x val="1.8834600814963218E-2"/>
                  <c:y val="-8.1725990585724377E-3"/>
                </c:manualLayout>
              </c:layout>
              <c:dLblPos val="bestFit"/>
              <c:showVal val="1"/>
            </c:dLbl>
            <c:dLbl>
              <c:idx val="12"/>
              <c:layout>
                <c:manualLayout>
                  <c:x val="-8.9292609960900396E-2"/>
                  <c:y val="-0.10562270594600622"/>
                </c:manualLayout>
              </c:layout>
              <c:dLblPos val="bestFit"/>
              <c:showVal val="1"/>
            </c:dLbl>
            <c:dLblPos val="bestFit"/>
            <c:showVal val="1"/>
            <c:showLeaderLines val="1"/>
          </c:dLbls>
          <c:cat>
            <c:strRef>
              <c:f>Лист1!$A$2:$A$17</c:f>
              <c:strCache>
                <c:ptCount val="16"/>
                <c:pt idx="0">
                  <c:v>Доходы</c:v>
                </c:pt>
                <c:pt idx="1">
                  <c:v>Эл. расчеты</c:v>
                </c:pt>
                <c:pt idx="2">
                  <c:v>ФБ и бюджет Союзного государства</c:v>
                </c:pt>
                <c:pt idx="3">
                  <c:v>Сводные реестры</c:v>
                </c:pt>
                <c:pt idx="4">
                  <c:v>Бюджет субъектов и местный бюджет</c:v>
                </c:pt>
                <c:pt idx="5">
                  <c:v>Бюджетный учет и отчетность</c:v>
                </c:pt>
                <c:pt idx="6">
                  <c:v>Смета</c:v>
                </c:pt>
                <c:pt idx="7">
                  <c:v>Право</c:v>
                </c:pt>
                <c:pt idx="8">
                  <c:v>Внутренний контроль</c:v>
                </c:pt>
                <c:pt idx="9">
                  <c:v>Информационно-техническое обеспечение</c:v>
                </c:pt>
                <c:pt idx="10">
                  <c:v>Кадры</c:v>
                </c:pt>
                <c:pt idx="11">
                  <c:v>Административно-хозяйственное обеспечение</c:v>
                </c:pt>
                <c:pt idx="12">
                  <c:v>Размещение заказов</c:v>
                </c:pt>
                <c:pt idx="13">
                  <c:v>Обеспечение режима секретности</c:v>
                </c:pt>
                <c:pt idx="14">
                  <c:v>Технологическая деятельность</c:v>
                </c:pt>
                <c:pt idx="15">
                  <c:v>Мобилизационная подготовка</c:v>
                </c:pt>
              </c:strCache>
            </c:strRef>
          </c:cat>
          <c:val>
            <c:numRef>
              <c:f>Лист1!$B$2:$B$17</c:f>
              <c:numCache>
                <c:formatCode>General</c:formatCode>
                <c:ptCount val="16"/>
                <c:pt idx="0">
                  <c:v>1.1599999999999995</c:v>
                </c:pt>
                <c:pt idx="1">
                  <c:v>6.79</c:v>
                </c:pt>
                <c:pt idx="2">
                  <c:v>33.03</c:v>
                </c:pt>
                <c:pt idx="3">
                  <c:v>1.82</c:v>
                </c:pt>
                <c:pt idx="4">
                  <c:v>32</c:v>
                </c:pt>
                <c:pt idx="5">
                  <c:v>0.77000000000000024</c:v>
                </c:pt>
                <c:pt idx="6">
                  <c:v>2.36</c:v>
                </c:pt>
                <c:pt idx="7">
                  <c:v>1.45</c:v>
                </c:pt>
                <c:pt idx="8">
                  <c:v>0</c:v>
                </c:pt>
                <c:pt idx="9">
                  <c:v>1.6</c:v>
                </c:pt>
                <c:pt idx="10">
                  <c:v>1.1599999999999995</c:v>
                </c:pt>
                <c:pt idx="11">
                  <c:v>13.13</c:v>
                </c:pt>
                <c:pt idx="12">
                  <c:v>1.1900000000000004</c:v>
                </c:pt>
                <c:pt idx="13">
                  <c:v>1.86</c:v>
                </c:pt>
                <c:pt idx="14">
                  <c:v>1.6800000000000004</c:v>
                </c:pt>
                <c:pt idx="15">
                  <c:v>0</c:v>
                </c:pt>
              </c:numCache>
            </c:numRef>
          </c:val>
        </c:ser>
      </c:pie3DChart>
      <c:spPr>
        <a:effectLst>
          <a:glow rad="101600">
            <a:schemeClr val="accent2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 prstMaterial="translucentPowder">
          <a:bevelT w="203200" h="50800" prst="softRound"/>
        </a:sp3d>
      </c:spPr>
    </c:plotArea>
    <c:legend>
      <c:legendPos val="b"/>
      <c:layout>
        <c:manualLayout>
          <c:xMode val="edge"/>
          <c:yMode val="edge"/>
          <c:x val="0.75751193415785345"/>
          <c:y val="3.9674725849843988E-2"/>
          <c:w val="0.22601162594837132"/>
          <c:h val="0.96032528972828812"/>
        </c:manualLayout>
      </c:layout>
      <c:txPr>
        <a:bodyPr/>
        <a:lstStyle/>
        <a:p>
          <a:pPr>
            <a:defRPr sz="1200" strike="noStrike">
              <a:effectLst/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</c:chart>
  <c:spPr>
    <a:scene3d>
      <a:camera prst="orthographicFront"/>
      <a:lightRig rig="threePt" dir="t"/>
    </a:scene3d>
    <a:sp3d>
      <a:bevelT/>
    </a:sp3d>
  </c:spPr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AngAx val="1"/>
    </c:view3D>
    <c:plotArea>
      <c:layout>
        <c:manualLayout>
          <c:layoutTarget val="inner"/>
          <c:xMode val="edge"/>
          <c:yMode val="edge"/>
          <c:x val="1.5645663026688791E-2"/>
          <c:y val="2.7966337026641443E-2"/>
          <c:w val="0.4836931201192699"/>
          <c:h val="0.88077528855958143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Нарушения по учету кадров и делопроизводству по кадрам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УВК(А)иОЭД</c:v>
                </c:pt>
                <c:pt idx="1">
                  <c:v>ОВКиА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25</c:v>
                </c:pt>
                <c:pt idx="1">
                  <c:v>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Нарушения организации подготовки, оформления проектов приказов, связанных с поступлением на гражданскую службу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УВК(А)иОЭД</c:v>
                </c:pt>
                <c:pt idx="1">
                  <c:v>ОВКиА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18</c:v>
                </c:pt>
                <c:pt idx="1">
                  <c:v>23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Несоблюдение    законодательства    Российской Федерации при поступлении граждан на гражданскую службу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УВК(А)иОЭД</c:v>
                </c:pt>
                <c:pt idx="1">
                  <c:v>ОВКиА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16</c:v>
                </c:pt>
                <c:pt idx="1">
                  <c:v>25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Несоблюдение порядка и  условий предоставления отпусков. Правильность расчета количества дней для осуществления компенсационных выплат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УВК(А)иОЭД</c:v>
                </c:pt>
                <c:pt idx="1">
                  <c:v>ОВКиА</c:v>
                </c:pt>
              </c:strCache>
            </c:strRef>
          </c:cat>
          <c:val>
            <c:numRef>
              <c:f>Лист1!$E$2:$E$3</c:f>
              <c:numCache>
                <c:formatCode>General</c:formatCode>
                <c:ptCount val="2"/>
                <c:pt idx="0">
                  <c:v>14</c:v>
                </c:pt>
                <c:pt idx="1">
                  <c:v>4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Несоблюдение установленных требований по хранению и ведению трудовых книжек работников УФК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УВК(А)иОЭД</c:v>
                </c:pt>
                <c:pt idx="1">
                  <c:v>ОВКиА</c:v>
                </c:pt>
              </c:strCache>
            </c:strRef>
          </c:cat>
          <c:val>
            <c:numRef>
              <c:f>Лист1!$F$2:$F$3</c:f>
              <c:numCache>
                <c:formatCode>General</c:formatCode>
                <c:ptCount val="2"/>
                <c:pt idx="0">
                  <c:v>10</c:v>
                </c:pt>
                <c:pt idx="1">
                  <c:v>13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Нарушения проведения конкурсов на замещение вакантных должностей гражданской службы, аттестации гражданских служащих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УВК(А)иОЭД</c:v>
                </c:pt>
                <c:pt idx="1">
                  <c:v>ОВКиА</c:v>
                </c:pt>
              </c:strCache>
            </c:strRef>
          </c:cat>
          <c:val>
            <c:numRef>
              <c:f>Лист1!$G$2:$G$3</c:f>
              <c:numCache>
                <c:formatCode>General</c:formatCode>
                <c:ptCount val="2"/>
                <c:pt idx="0">
                  <c:v>28</c:v>
                </c:pt>
                <c:pt idx="1">
                  <c:v>15</c:v>
                </c:pt>
              </c:numCache>
            </c:numRef>
          </c:val>
        </c:ser>
        <c:dLbls>
          <c:showVal val="1"/>
        </c:dLbls>
        <c:shape val="box"/>
        <c:axId val="99043584"/>
        <c:axId val="99053568"/>
        <c:axId val="0"/>
      </c:bar3DChart>
      <c:catAx>
        <c:axId val="99043584"/>
        <c:scaling>
          <c:orientation val="minMax"/>
        </c:scaling>
        <c:axPos val="b"/>
        <c:majorTickMark val="none"/>
        <c:tickLblPos val="nextTo"/>
        <c:crossAx val="99053568"/>
        <c:crosses val="autoZero"/>
        <c:auto val="1"/>
        <c:lblAlgn val="ctr"/>
        <c:lblOffset val="100"/>
      </c:catAx>
      <c:valAx>
        <c:axId val="99053568"/>
        <c:scaling>
          <c:orientation val="minMax"/>
        </c:scaling>
        <c:delete val="1"/>
        <c:axPos val="l"/>
        <c:numFmt formatCode="General" sourceLinked="1"/>
        <c:tickLblPos val="none"/>
        <c:crossAx val="99043584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49789136332522216"/>
          <c:y val="8.3487516311220506E-4"/>
          <c:w val="0.49349982618418742"/>
          <c:h val="0.9858217091313658"/>
        </c:manualLayout>
      </c:layout>
      <c:txPr>
        <a:bodyPr/>
        <a:lstStyle/>
        <a:p>
          <a:pPr>
            <a:defRPr sz="14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AngAx val="1"/>
    </c:view3D>
    <c:plotArea>
      <c:layout>
        <c:manualLayout>
          <c:layoutTarget val="inner"/>
          <c:xMode val="edge"/>
          <c:yMode val="edge"/>
          <c:x val="1.5645663026688791E-2"/>
          <c:y val="2.7966337026641443E-2"/>
          <c:w val="0.4836931201192699"/>
          <c:h val="0.88077528855958143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Установление в документациях о торгах требований к участникам размещения заказа, не соответствующих законодательству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УВК(А)иОЭД</c:v>
                </c:pt>
                <c:pt idx="1">
                  <c:v>ОВКиА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39</c:v>
                </c:pt>
                <c:pt idx="1">
                  <c:v>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Нарушение установленных требований к содержанию документаций о торгах, извещений о проведении торгов и запросов котировок цен, в том числе к указанию после наименований товарных знаков и моделей слов "или эквивалент" 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УВК(А)иОЭД</c:v>
                </c:pt>
                <c:pt idx="1">
                  <c:v>ОВКиА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79</c:v>
                </c:pt>
                <c:pt idx="1">
                  <c:v>43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Нарушения при оформлении протоколов процедур размещения заказов 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УВК(А)иОЭД</c:v>
                </c:pt>
                <c:pt idx="1">
                  <c:v>ОВКиА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33</c:v>
                </c:pt>
                <c:pt idx="1">
                  <c:v>10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Нарушение установленных требований к государственным контрактам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УВК(А)иОЭД</c:v>
                </c:pt>
                <c:pt idx="1">
                  <c:v>ОВКиА</c:v>
                </c:pt>
              </c:strCache>
            </c:strRef>
          </c:cat>
          <c:val>
            <c:numRef>
              <c:f>Лист1!$E$2:$E$3</c:f>
              <c:numCache>
                <c:formatCode>General</c:formatCode>
                <c:ptCount val="2"/>
                <c:pt idx="0">
                  <c:v>30</c:v>
                </c:pt>
                <c:pt idx="1">
                  <c:v>26</c:v>
                </c:pt>
              </c:numCache>
            </c:numRef>
          </c:val>
        </c:ser>
        <c:dLbls>
          <c:showVal val="1"/>
        </c:dLbls>
        <c:shape val="box"/>
        <c:axId val="99119488"/>
        <c:axId val="99121024"/>
        <c:axId val="0"/>
      </c:bar3DChart>
      <c:catAx>
        <c:axId val="99119488"/>
        <c:scaling>
          <c:orientation val="minMax"/>
        </c:scaling>
        <c:axPos val="b"/>
        <c:majorTickMark val="none"/>
        <c:tickLblPos val="nextTo"/>
        <c:crossAx val="99121024"/>
        <c:crosses val="autoZero"/>
        <c:auto val="1"/>
        <c:lblAlgn val="ctr"/>
        <c:lblOffset val="100"/>
      </c:catAx>
      <c:valAx>
        <c:axId val="99121024"/>
        <c:scaling>
          <c:orientation val="minMax"/>
        </c:scaling>
        <c:delete val="1"/>
        <c:axPos val="l"/>
        <c:numFmt formatCode="General" sourceLinked="1"/>
        <c:tickLblPos val="none"/>
        <c:crossAx val="99119488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61167800351932267"/>
          <c:y val="8.3492975255001752E-4"/>
          <c:w val="0.388321996480678"/>
          <c:h val="0.98582177055402265"/>
        </c:manualLayout>
      </c:layout>
      <c:txPr>
        <a:bodyPr/>
        <a:lstStyle/>
        <a:p>
          <a:pPr>
            <a:defRPr sz="14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AngAx val="1"/>
    </c:view3D>
    <c:plotArea>
      <c:layout>
        <c:manualLayout>
          <c:layoutTarget val="inner"/>
          <c:xMode val="edge"/>
          <c:yMode val="edge"/>
          <c:x val="1.5645663026688791E-2"/>
          <c:y val="2.6011561778421035E-2"/>
          <c:w val="0.4836931201192699"/>
          <c:h val="0.87888808150445763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Нарушения, допущенные при ведении бюджетного учета нефинансовых активов 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УВК(А)иОЭД</c:v>
                </c:pt>
                <c:pt idx="1">
                  <c:v>ОВКиА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36</c:v>
                </c:pt>
                <c:pt idx="1">
                  <c:v>92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Нарушения, допущенные при ведении учета объектов имущества 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УВК(А)иОЭД</c:v>
                </c:pt>
                <c:pt idx="1">
                  <c:v>ОВКиА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12</c:v>
                </c:pt>
                <c:pt idx="1">
                  <c:v>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Нарушения, допущенные при осуществлении кассовых операций 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УВК(А)иОЭД</c:v>
                </c:pt>
                <c:pt idx="1">
                  <c:v>ОВКиА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5</c:v>
                </c:pt>
                <c:pt idx="1">
                  <c:v>7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Нарушения, допущенные при осуществлении расчетов с подотчетными лицами 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УВК(А)иОЭД</c:v>
                </c:pt>
                <c:pt idx="1">
                  <c:v>ОВКиА</c:v>
                </c:pt>
              </c:strCache>
            </c:strRef>
          </c:cat>
          <c:val>
            <c:numRef>
              <c:f>Лист1!$E$2:$E$3</c:f>
              <c:numCache>
                <c:formatCode>General</c:formatCode>
                <c:ptCount val="2"/>
                <c:pt idx="0">
                  <c:v>7</c:v>
                </c:pt>
                <c:pt idx="1">
                  <c:v>29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Нарушения, допущенные при осуществлении расчетов по оплате труда 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УВК(А)иОЭД</c:v>
                </c:pt>
                <c:pt idx="1">
                  <c:v>ОВКиА</c:v>
                </c:pt>
              </c:strCache>
            </c:strRef>
          </c:cat>
          <c:val>
            <c:numRef>
              <c:f>Лист1!$F$2:$F$3</c:f>
              <c:numCache>
                <c:formatCode>General</c:formatCode>
                <c:ptCount val="2"/>
                <c:pt idx="0">
                  <c:v>31</c:v>
                </c:pt>
                <c:pt idx="1">
                  <c:v>58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Нарушения, допущенные при  осуществлении   учета   средств,   находящихся   в расчетах 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УВК(А)иОЭД</c:v>
                </c:pt>
                <c:pt idx="1">
                  <c:v>ОВКиА</c:v>
                </c:pt>
              </c:strCache>
            </c:strRef>
          </c:cat>
          <c:val>
            <c:numRef>
              <c:f>Лист1!$G$2:$G$3</c:f>
              <c:numCache>
                <c:formatCode>General</c:formatCode>
                <c:ptCount val="2"/>
                <c:pt idx="0">
                  <c:v>13</c:v>
                </c:pt>
                <c:pt idx="1">
                  <c:v>44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Нарушения, допущенные по ведению бюджетного учета 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УВК(А)иОЭД</c:v>
                </c:pt>
                <c:pt idx="1">
                  <c:v>ОВКиА</c:v>
                </c:pt>
              </c:strCache>
            </c:strRef>
          </c:cat>
          <c:val>
            <c:numRef>
              <c:f>Лист1!$H$2:$H$3</c:f>
              <c:numCache>
                <c:formatCode>General</c:formatCode>
                <c:ptCount val="2"/>
                <c:pt idx="0">
                  <c:v>10</c:v>
                </c:pt>
                <c:pt idx="1">
                  <c:v>2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Нарушения, допущенные при использовании бюджетных средств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УВК(А)иОЭД</c:v>
                </c:pt>
                <c:pt idx="1">
                  <c:v>ОВКиА</c:v>
                </c:pt>
              </c:strCache>
            </c:strRef>
          </c:cat>
          <c:val>
            <c:numRef>
              <c:f>Лист1!$I$2:$I$3</c:f>
              <c:numCache>
                <c:formatCode>General</c:formatCode>
                <c:ptCount val="2"/>
                <c:pt idx="0">
                  <c:v>5</c:v>
                </c:pt>
                <c:pt idx="1">
                  <c:v>12</c:v>
                </c:pt>
              </c:numCache>
            </c:numRef>
          </c:val>
        </c:ser>
        <c:ser>
          <c:idx val="8"/>
          <c:order val="8"/>
          <c:tx>
            <c:strRef>
              <c:f>Лист1!$J$1</c:f>
              <c:strCache>
                <c:ptCount val="1"/>
                <c:pt idx="0">
                  <c:v>Нарушения, допущенные при составлении  периодической  и годовой  бюджетной отчетности об исполнении бюджета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УВК(А)иОЭД</c:v>
                </c:pt>
                <c:pt idx="1">
                  <c:v>ОВКиА</c:v>
                </c:pt>
              </c:strCache>
            </c:strRef>
          </c:cat>
          <c:val>
            <c:numRef>
              <c:f>Лист1!$J$2:$J$3</c:f>
              <c:numCache>
                <c:formatCode>General</c:formatCode>
                <c:ptCount val="2"/>
                <c:pt idx="0">
                  <c:v>6</c:v>
                </c:pt>
                <c:pt idx="1">
                  <c:v>2</c:v>
                </c:pt>
              </c:numCache>
            </c:numRef>
          </c:val>
        </c:ser>
        <c:dLbls>
          <c:showVal val="1"/>
        </c:dLbls>
        <c:shape val="box"/>
        <c:axId val="100352384"/>
        <c:axId val="100353920"/>
        <c:axId val="0"/>
      </c:bar3DChart>
      <c:catAx>
        <c:axId val="100352384"/>
        <c:scaling>
          <c:orientation val="minMax"/>
        </c:scaling>
        <c:axPos val="b"/>
        <c:majorTickMark val="none"/>
        <c:tickLblPos val="nextTo"/>
        <c:crossAx val="100353920"/>
        <c:crosses val="autoZero"/>
        <c:auto val="1"/>
        <c:lblAlgn val="ctr"/>
        <c:lblOffset val="100"/>
      </c:catAx>
      <c:valAx>
        <c:axId val="100353920"/>
        <c:scaling>
          <c:orientation val="minMax"/>
        </c:scaling>
        <c:delete val="1"/>
        <c:axPos val="l"/>
        <c:numFmt formatCode="General" sourceLinked="1"/>
        <c:tickLblPos val="none"/>
        <c:crossAx val="100352384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49797132755858681"/>
          <c:y val="1.430021288925855E-2"/>
          <c:w val="0.50045145073486452"/>
          <c:h val="0.95765466749940742"/>
        </c:manualLayout>
      </c:layout>
      <c:txPr>
        <a:bodyPr/>
        <a:lstStyle/>
        <a:p>
          <a:pPr>
            <a:defRPr sz="12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</c:chart>
  <c:spPr>
    <a:scene3d>
      <a:camera prst="orthographicFront"/>
      <a:lightRig rig="threePt" dir="t"/>
    </a:scene3d>
    <a:sp3d>
      <a:bevelT/>
    </a:sp3d>
  </c:spPr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AngAx val="1"/>
    </c:view3D>
    <c:plotArea>
      <c:layout>
        <c:manualLayout>
          <c:layoutTarget val="inner"/>
          <c:xMode val="edge"/>
          <c:yMode val="edge"/>
          <c:x val="1.5645663026688791E-2"/>
          <c:y val="5.4462175435606136E-2"/>
          <c:w val="0.4836931201192699"/>
          <c:h val="0.84913472323470895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Нарушения, допущенные при закреплении  за  соответствующим структурным подразделением полномочий по осуществлению функции правового обеспечения деятельности УФК (отделений УФК) 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УВК(А)иОЭД</c:v>
                </c:pt>
                <c:pt idx="1">
                  <c:v>ОВКиА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6</c:v>
                </c:pt>
                <c:pt idx="1">
                  <c:v>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Несоответствие  законодательству и/или нормативным правовым актам Российской Федерации завизированных юридическим отделом приказов УФК (отделений) 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УВК(А)иОЭД</c:v>
                </c:pt>
                <c:pt idx="1">
                  <c:v>ОВКиА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13</c:v>
                </c:pt>
                <c:pt idx="1">
                  <c:v>10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Несоответствие  законодательству и/или нормативным правовым актам  Российской Федерации писем, направленных юридическим и физическим лицам по вопросам, входящим в компетенцию УФК (отделений)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УВК(А)иОЭД</c:v>
                </c:pt>
                <c:pt idx="1">
                  <c:v>ОВКиА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10</c:v>
                </c:pt>
                <c:pt idx="1">
                  <c:v>27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Несоответствие законодательству Российской Федерации договоров (соглашений, государственных контрактов), заключенных органом Федерального казначейства 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УВК(А)иОЭД</c:v>
                </c:pt>
                <c:pt idx="1">
                  <c:v>ОВКиА</c:v>
                </c:pt>
              </c:strCache>
            </c:strRef>
          </c:cat>
          <c:val>
            <c:numRef>
              <c:f>Лист1!$E$2:$E$3</c:f>
              <c:numCache>
                <c:formatCode>General</c:formatCode>
                <c:ptCount val="2"/>
                <c:pt idx="0">
                  <c:v>38</c:v>
                </c:pt>
                <c:pt idx="1">
                  <c:v>12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Несоблюдение требований законодательных и нормативных правовых актов Российской Федерации, регулирующих вопросы организации исполнения поступающих в органы Федерального казначейства исполнительных документов 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УВК(А)иОЭД</c:v>
                </c:pt>
                <c:pt idx="1">
                  <c:v>ОВКиА</c:v>
                </c:pt>
              </c:strCache>
            </c:strRef>
          </c:cat>
          <c:val>
            <c:numRef>
              <c:f>Лист1!$F$2:$F$3</c:f>
              <c:numCache>
                <c:formatCode>General</c:formatCode>
                <c:ptCount val="2"/>
                <c:pt idx="0">
                  <c:v>17</c:v>
                </c:pt>
                <c:pt idx="1">
                  <c:v>105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Несоблюдение порядка работы по представлению интересов Федерального казначейства, УФК (отделений) и Министерства финансов Российской Федерации в судах 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УВК(А)иОЭД</c:v>
                </c:pt>
                <c:pt idx="1">
                  <c:v>ОВКиА</c:v>
                </c:pt>
              </c:strCache>
            </c:strRef>
          </c:cat>
          <c:val>
            <c:numRef>
              <c:f>Лист1!$G$2:$G$3</c:f>
              <c:numCache>
                <c:formatCode>General</c:formatCode>
                <c:ptCount val="2"/>
                <c:pt idx="0">
                  <c:v>5</c:v>
                </c:pt>
                <c:pt idx="1">
                  <c:v>3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Несоблюдение установленного порядка составления информации и отчетности по правовым вопросам и представления ее в Федеральное казначейство и Минфин России 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УВК(А)иОЭД</c:v>
                </c:pt>
                <c:pt idx="1">
                  <c:v>ОВКиА</c:v>
                </c:pt>
              </c:strCache>
            </c:strRef>
          </c:cat>
          <c:val>
            <c:numRef>
              <c:f>Лист1!$H$2:$H$3</c:f>
              <c:numCache>
                <c:formatCode>General</c:formatCode>
                <c:ptCount val="2"/>
                <c:pt idx="0">
                  <c:v>16</c:v>
                </c:pt>
                <c:pt idx="1">
                  <c:v>5</c:v>
                </c:pt>
              </c:numCache>
            </c:numRef>
          </c:val>
        </c:ser>
        <c:dLbls>
          <c:showVal val="1"/>
        </c:dLbls>
        <c:shape val="box"/>
        <c:axId val="100657792"/>
        <c:axId val="100692352"/>
        <c:axId val="0"/>
      </c:bar3DChart>
      <c:catAx>
        <c:axId val="100657792"/>
        <c:scaling>
          <c:orientation val="minMax"/>
        </c:scaling>
        <c:axPos val="b"/>
        <c:numFmt formatCode="General" sourceLinked="1"/>
        <c:majorTickMark val="none"/>
        <c:tickLblPos val="nextTo"/>
        <c:crossAx val="100692352"/>
        <c:crosses val="autoZero"/>
        <c:auto val="1"/>
        <c:lblAlgn val="ctr"/>
        <c:lblOffset val="100"/>
      </c:catAx>
      <c:valAx>
        <c:axId val="100692352"/>
        <c:scaling>
          <c:orientation val="minMax"/>
        </c:scaling>
        <c:delete val="1"/>
        <c:axPos val="l"/>
        <c:numFmt formatCode="General" sourceLinked="1"/>
        <c:tickLblPos val="none"/>
        <c:crossAx val="100657792"/>
        <c:crosses val="autoZero"/>
        <c:crossBetween val="between"/>
      </c:valAx>
      <c:spPr>
        <a:scene3d>
          <a:camera prst="orthographicFront"/>
          <a:lightRig rig="threePt" dir="t"/>
        </a:scene3d>
        <a:sp3d>
          <a:bevelT/>
        </a:sp3d>
      </c:spPr>
    </c:plotArea>
    <c:legend>
      <c:legendPos val="t"/>
      <c:layout>
        <c:manualLayout>
          <c:xMode val="edge"/>
          <c:yMode val="edge"/>
          <c:x val="0.49941717945317915"/>
          <c:y val="3.3291582518228744E-4"/>
          <c:w val="0.49187052693069966"/>
          <c:h val="0.99958185772357122"/>
        </c:manualLayout>
      </c:layout>
      <c:txPr>
        <a:bodyPr/>
        <a:lstStyle/>
        <a:p>
          <a:pPr>
            <a:defRPr sz="12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</c:chart>
  <c:spPr>
    <a:scene3d>
      <a:camera prst="orthographicFront"/>
      <a:lightRig rig="threePt" dir="t"/>
    </a:scene3d>
    <a:sp3d prstMaterial="dkEdge"/>
  </c:spPr>
  <c:txPr>
    <a:bodyPr/>
    <a:lstStyle/>
    <a:p>
      <a:pPr>
        <a:defRPr sz="18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>
        <c:manualLayout>
          <c:layoutTarget val="inner"/>
          <c:xMode val="edge"/>
          <c:yMode val="edge"/>
          <c:x val="1.5645663026688791E-2"/>
          <c:y val="2.5854749170923039E-2"/>
          <c:w val="0.46804745709258111"/>
          <c:h val="0.88476420913235188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Нарушения порядка организации делопроизводства 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УВК(А)иОЭД</c:v>
                </c:pt>
                <c:pt idx="1">
                  <c:v>ОВКиА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34</c:v>
                </c:pt>
                <c:pt idx="1">
                  <c:v>421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Нарушения, допущенные при организации работы по делопроизводству и контролю исполнения документов и поручений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УВК(А)иОЭД</c:v>
                </c:pt>
                <c:pt idx="1">
                  <c:v>ОВКиА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31</c:v>
                </c:pt>
                <c:pt idx="1">
                  <c:v>1305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Нарушения, допущенные в организации работы по рассмотрению устных и письменных обращений граждан и организаций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УВК(А)иОЭД</c:v>
                </c:pt>
                <c:pt idx="1">
                  <c:v>ОВКиА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5</c:v>
                </c:pt>
                <c:pt idx="1">
                  <c:v>18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Нарушения, допущенные при организации осуществления капитального строительства, реконструкции, капитального и текущего ремонта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УВК(А)иОЭД</c:v>
                </c:pt>
                <c:pt idx="1">
                  <c:v>ОВКиА</c:v>
                </c:pt>
              </c:strCache>
            </c:strRef>
          </c:cat>
          <c:val>
            <c:numRef>
              <c:f>Лист1!$E$2:$E$3</c:f>
              <c:numCache>
                <c:formatCode>General</c:formatCode>
                <c:ptCount val="2"/>
                <c:pt idx="0">
                  <c:v>0</c:v>
                </c:pt>
                <c:pt idx="1">
                  <c:v>1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Нарушения, допущенные при организации административно-хозяйственной работы 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УВК(А)иОЭД</c:v>
                </c:pt>
                <c:pt idx="1">
                  <c:v>ОВКиА</c:v>
                </c:pt>
              </c:strCache>
            </c:strRef>
          </c:cat>
          <c:val>
            <c:numRef>
              <c:f>Лист1!$F$2:$F$3</c:f>
              <c:numCache>
                <c:formatCode>General</c:formatCode>
                <c:ptCount val="2"/>
                <c:pt idx="0">
                  <c:v>20</c:v>
                </c:pt>
                <c:pt idx="1">
                  <c:v>149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Нарушения, допущенные УФК по автотранспортному обеспечению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УВК(А)иОЭД</c:v>
                </c:pt>
                <c:pt idx="1">
                  <c:v>ОВКиА</c:v>
                </c:pt>
              </c:strCache>
            </c:strRef>
          </c:cat>
          <c:val>
            <c:numRef>
              <c:f>Лист1!$G$2:$G$3</c:f>
              <c:numCache>
                <c:formatCode>General</c:formatCode>
                <c:ptCount val="2"/>
                <c:pt idx="0">
                  <c:v>9</c:v>
                </c:pt>
                <c:pt idx="1">
                  <c:v>10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Нарушения, допущенные при организации эксплуатации объектов имущественного комплекса 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УВК(А)иОЭД</c:v>
                </c:pt>
                <c:pt idx="1">
                  <c:v>ОВКиА</c:v>
                </c:pt>
              </c:strCache>
            </c:strRef>
          </c:cat>
          <c:val>
            <c:numRef>
              <c:f>Лист1!$H$2:$H$3</c:f>
              <c:numCache>
                <c:formatCode>General</c:formatCode>
                <c:ptCount val="2"/>
                <c:pt idx="0">
                  <c:v>5</c:v>
                </c:pt>
                <c:pt idx="1">
                  <c:v>30</c:v>
                </c:pt>
              </c:numCache>
            </c:numRef>
          </c:val>
        </c:ser>
        <c:dLbls>
          <c:showVal val="1"/>
        </c:dLbls>
        <c:shape val="box"/>
        <c:axId val="103280000"/>
        <c:axId val="101917824"/>
        <c:axId val="0"/>
      </c:bar3DChart>
      <c:catAx>
        <c:axId val="103280000"/>
        <c:scaling>
          <c:orientation val="minMax"/>
        </c:scaling>
        <c:axPos val="b"/>
        <c:majorTickMark val="none"/>
        <c:tickLblPos val="nextTo"/>
        <c:crossAx val="101917824"/>
        <c:crosses val="autoZero"/>
        <c:auto val="1"/>
        <c:lblAlgn val="ctr"/>
        <c:lblOffset val="100"/>
      </c:catAx>
      <c:valAx>
        <c:axId val="101917824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103280000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49791902602219834"/>
          <c:y val="8.1770042744072993E-4"/>
          <c:w val="0.5005560538076409"/>
          <c:h val="0.97786899790071824"/>
        </c:manualLayout>
      </c:layout>
      <c:txPr>
        <a:bodyPr/>
        <a:lstStyle/>
        <a:p>
          <a:pPr>
            <a:defRPr sz="12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AngAx val="1"/>
    </c:view3D>
    <c:plotArea>
      <c:layout>
        <c:manualLayout>
          <c:layoutTarget val="inner"/>
          <c:xMode val="edge"/>
          <c:yMode val="edge"/>
          <c:x val="1.6975308641975315E-2"/>
          <c:y val="2.7670817151174067E-2"/>
          <c:w val="0.48302469135802489"/>
          <c:h val="0.8810708084350487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Ненадлежащее оформление документов, закрепляющих за ОВКиА полномочий по осуществлению функции внутреннего контроля 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УВК(А)иОЭД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Нарушения, планов контрольной деятельности, организации планирования контрольной деятельности и её выполнения, оформление результатов проверок 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УВК(А)иОЭД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58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Недостатки  в работе по осуществлению  контроля своевременности и полноты устранения недостатков и нарушений, выявленных в ходе проведения проверок структурных подразделений УФК 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УВК(А)иОЭД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Недостоверность отчетности  об осуществлении контрольной деятельности УФК (в том числе с использованием программного обеспечения) 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УВК(А)иОЭД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Несвоевременное представление  отчетности  об осуществлении контрольной деятельности УФК в УВК(А)иОЭД в установленном объеме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УВК(А)иОЭД</c:v>
                </c:pt>
              </c:strCache>
            </c:strRef>
          </c:cat>
          <c:val>
            <c:numRef>
              <c:f>Лист1!$F$2</c:f>
              <c:numCache>
                <c:formatCode>General</c:formatCode>
                <c:ptCount val="1"/>
                <c:pt idx="0">
                  <c:v>6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Недостоверность отражаемой в Паспорте ТОФК информации по показателям в части организации и осуществления внутреннего контроля 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УВК(А)иОЭД</c:v>
                </c:pt>
              </c:strCache>
            </c:strRef>
          </c:cat>
          <c:val>
            <c:numRef>
              <c:f>Лист1!$G$2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Другие нарушения 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УВК(А)иОЭД</c:v>
                </c:pt>
              </c:strCache>
            </c:strRef>
          </c:cat>
          <c:val>
            <c:numRef>
              <c:f>Лист1!$H$2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</c:ser>
        <c:dLbls>
          <c:showVal val="1"/>
        </c:dLbls>
        <c:shape val="box"/>
        <c:axId val="101893248"/>
        <c:axId val="101894784"/>
        <c:axId val="0"/>
      </c:bar3DChart>
      <c:catAx>
        <c:axId val="101893248"/>
        <c:scaling>
          <c:orientation val="minMax"/>
        </c:scaling>
        <c:axPos val="b"/>
        <c:majorTickMark val="none"/>
        <c:tickLblPos val="nextTo"/>
        <c:crossAx val="101894784"/>
        <c:crosses val="autoZero"/>
        <c:auto val="1"/>
        <c:lblAlgn val="ctr"/>
        <c:lblOffset val="100"/>
      </c:catAx>
      <c:valAx>
        <c:axId val="101894784"/>
        <c:scaling>
          <c:orientation val="minMax"/>
        </c:scaling>
        <c:delete val="1"/>
        <c:axPos val="l"/>
        <c:numFmt formatCode="General" sourceLinked="1"/>
        <c:tickLblPos val="none"/>
        <c:crossAx val="101893248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49652619811412485"/>
          <c:y val="1.3722495131395597E-2"/>
          <c:w val="0.48379945562360255"/>
          <c:h val="0.98627750486860422"/>
        </c:manualLayout>
      </c:layout>
      <c:txPr>
        <a:bodyPr/>
        <a:lstStyle/>
        <a:p>
          <a:pPr>
            <a:defRPr sz="1200">
              <a:effectLst/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6.0167546876002037E-2"/>
          <c:y val="0.15370122692920166"/>
          <c:w val="0.93983245312399821"/>
          <c:h val="0.7966102057036395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УВК(А)иОЭД</c:v>
                </c:pt>
              </c:strCache>
            </c:strRef>
          </c:tx>
          <c:spPr>
            <a:ln w="31750">
              <a:solidFill>
                <a:srgbClr val="FF0000"/>
              </a:solidFill>
            </a:ln>
          </c:spPr>
          <c:dLbls>
            <c:dLbl>
              <c:idx val="0"/>
              <c:layout>
                <c:manualLayout>
                  <c:x val="-1.5772863539100897E-2"/>
                  <c:y val="8.1401211831163986E-2"/>
                </c:manualLayout>
              </c:layout>
              <c:showCatName val="1"/>
            </c:dLbl>
            <c:dLbl>
              <c:idx val="1"/>
              <c:layout>
                <c:manualLayout>
                  <c:x val="-9.6071077919978182E-2"/>
                  <c:y val="-0.14471326547762511"/>
                </c:manualLayout>
              </c:layout>
              <c:tx>
                <c:rich>
                  <a:bodyPr/>
                  <a:lstStyle/>
                  <a:p>
                    <a:r>
                      <a:rPr lang="ru-RU" sz="1100" smtClean="0"/>
                      <a:t>Электронные</a:t>
                    </a:r>
                  </a:p>
                  <a:p>
                    <a:r>
                      <a:rPr lang="ru-RU" sz="1100" smtClean="0"/>
                      <a:t> </a:t>
                    </a:r>
                    <a:r>
                      <a:rPr lang="ru-RU" sz="1100"/>
                      <a:t>расчеты</a:t>
                    </a:r>
                    <a:endParaRPr lang="ru-RU"/>
                  </a:p>
                </c:rich>
              </c:tx>
              <c:showCatName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sz="1100"/>
                      <a:t>Федеральный </a:t>
                    </a:r>
                    <a:r>
                      <a:rPr lang="ru-RU" sz="1100" smtClean="0"/>
                      <a:t>бюджет</a:t>
                    </a:r>
                  </a:p>
                  <a:p>
                    <a:r>
                      <a:rPr lang="ru-RU" sz="1100" smtClean="0"/>
                      <a:t> </a:t>
                    </a:r>
                    <a:r>
                      <a:rPr lang="ru-RU" sz="1100"/>
                      <a:t>и бюджет Союзного государства</a:t>
                    </a:r>
                    <a:endParaRPr lang="ru-RU"/>
                  </a:p>
                </c:rich>
              </c:tx>
              <c:showCatName val="1"/>
            </c:dLbl>
            <c:dLbl>
              <c:idx val="3"/>
              <c:layout>
                <c:manualLayout>
                  <c:x val="-1.8640656909846513E-2"/>
                  <c:y val="7.2356632738812446E-2"/>
                </c:manualLayout>
              </c:layout>
              <c:showCatName val="1"/>
            </c:dLbl>
            <c:dLbl>
              <c:idx val="4"/>
              <c:layout>
                <c:manualLayout>
                  <c:x val="-9.7504974605351041E-2"/>
                  <c:y val="-9.4968080469691435E-2"/>
                </c:manualLayout>
              </c:layout>
              <c:tx>
                <c:rich>
                  <a:bodyPr/>
                  <a:lstStyle/>
                  <a:p>
                    <a:r>
                      <a:rPr lang="ru-RU" sz="1100" dirty="0" smtClean="0"/>
                      <a:t>Бюджет субъектов</a:t>
                    </a:r>
                  </a:p>
                  <a:p>
                    <a:r>
                      <a:rPr lang="ru-RU" sz="1100" dirty="0" smtClean="0"/>
                      <a:t> </a:t>
                    </a:r>
                    <a:r>
                      <a:rPr lang="ru-RU" sz="1100" dirty="0"/>
                      <a:t>и местный бюджет</a:t>
                    </a:r>
                    <a:endParaRPr lang="ru-RU" dirty="0"/>
                  </a:p>
                </c:rich>
              </c:tx>
              <c:showCatName val="1"/>
            </c:dLbl>
            <c:dLbl>
              <c:idx val="5"/>
              <c:layout>
                <c:manualLayout>
                  <c:x val="-2.86779337074562E-3"/>
                  <c:y val="-7.6878922284988271E-2"/>
                </c:manualLayout>
              </c:layout>
              <c:tx>
                <c:rich>
                  <a:bodyPr/>
                  <a:lstStyle/>
                  <a:p>
                    <a:r>
                      <a:rPr lang="ru-RU" sz="1100" dirty="0" smtClean="0"/>
                      <a:t>Бюджетный учет</a:t>
                    </a:r>
                  </a:p>
                  <a:p>
                    <a:r>
                      <a:rPr lang="ru-RU" sz="1100" dirty="0" smtClean="0"/>
                      <a:t> </a:t>
                    </a:r>
                    <a:r>
                      <a:rPr lang="ru-RU" sz="1100" dirty="0"/>
                      <a:t>и отчетность</a:t>
                    </a:r>
                    <a:endParaRPr lang="ru-RU" dirty="0"/>
                  </a:p>
                </c:rich>
              </c:tx>
              <c:showCatName val="1"/>
            </c:dLbl>
            <c:dLbl>
              <c:idx val="6"/>
              <c:layout>
                <c:manualLayout>
                  <c:x val="-4.301690056118428E-3"/>
                  <c:y val="7.2356632738812529E-2"/>
                </c:manualLayout>
              </c:layout>
              <c:showCatName val="1"/>
            </c:dLbl>
            <c:dLbl>
              <c:idx val="8"/>
              <c:layout>
                <c:manualLayout>
                  <c:x val="-8.6033801122368525E-3"/>
                  <c:y val="-8.5923501377339756E-2"/>
                </c:manualLayout>
              </c:layout>
              <c:tx>
                <c:rich>
                  <a:bodyPr/>
                  <a:lstStyle/>
                  <a:p>
                    <a:r>
                      <a:rPr lang="ru-RU" sz="1100" smtClean="0"/>
                      <a:t>Внутренний</a:t>
                    </a:r>
                  </a:p>
                  <a:p>
                    <a:r>
                      <a:rPr lang="ru-RU" sz="1100" smtClean="0"/>
                      <a:t> </a:t>
                    </a:r>
                    <a:r>
                      <a:rPr lang="ru-RU" sz="1100"/>
                      <a:t>контроль</a:t>
                    </a:r>
                    <a:endParaRPr lang="ru-RU"/>
                  </a:p>
                </c:rich>
              </c:tx>
              <c:showCatName val="1"/>
            </c:dLbl>
            <c:dLbl>
              <c:idx val="9"/>
              <c:layout>
                <c:manualLayout>
                  <c:x val="-0.15342694533489057"/>
                  <c:y val="9.0445790923515609E-2"/>
                </c:manualLayout>
              </c:layout>
              <c:showCatName val="1"/>
            </c:dLbl>
            <c:dLbl>
              <c:idx val="10"/>
              <c:layout>
                <c:manualLayout>
                  <c:x val="-4.731859061730271E-2"/>
                  <c:y val="-7.2356632738812529E-2"/>
                </c:manualLayout>
              </c:layout>
              <c:showCatName val="1"/>
            </c:dLbl>
            <c:dLbl>
              <c:idx val="11"/>
              <c:layout>
                <c:manualLayout>
                  <c:x val="-4.301690056118428E-3"/>
                  <c:y val="9.4968080469691435E-2"/>
                </c:manualLayout>
              </c:layout>
              <c:showCatName val="1"/>
            </c:dLbl>
            <c:dLbl>
              <c:idx val="12"/>
              <c:layout>
                <c:manualLayout>
                  <c:x val="-3.8715210505065843E-2"/>
                  <c:y val="-5.8789764100285163E-2"/>
                </c:manualLayout>
              </c:layout>
              <c:showCatName val="1"/>
            </c:dLbl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showCatName val="1"/>
          </c:dLbls>
          <c:cat>
            <c:strRef>
              <c:f>Лист1!$A$2:$A$14</c:f>
              <c:strCache>
                <c:ptCount val="13"/>
                <c:pt idx="0">
                  <c:v>Доходы</c:v>
                </c:pt>
                <c:pt idx="1">
                  <c:v>Электронные расчеты</c:v>
                </c:pt>
                <c:pt idx="2">
                  <c:v>Федеральный бюджет и бюджет Союзного государства</c:v>
                </c:pt>
                <c:pt idx="3">
                  <c:v>Сводные реестры</c:v>
                </c:pt>
                <c:pt idx="4">
                  <c:v>Бюджет субъектов и местный бюджет</c:v>
                </c:pt>
                <c:pt idx="5">
                  <c:v>Бюджетный учет и отчетность</c:v>
                </c:pt>
                <c:pt idx="6">
                  <c:v>Смета</c:v>
                </c:pt>
                <c:pt idx="7">
                  <c:v>Право</c:v>
                </c:pt>
                <c:pt idx="8">
                  <c:v>Внутренний контроль</c:v>
                </c:pt>
                <c:pt idx="9">
                  <c:v> Информационно-техническое обеспечение</c:v>
                </c:pt>
                <c:pt idx="10">
                  <c:v>Кадры</c:v>
                </c:pt>
                <c:pt idx="11">
                  <c:v>Административно-хозяйственное обеспечение</c:v>
                </c:pt>
                <c:pt idx="12">
                  <c:v>Размещение заказов</c:v>
                </c:pt>
              </c:strCache>
            </c:strRef>
          </c:cat>
          <c:val>
            <c:numRef>
              <c:f>Лист1!$B$2:$B$14</c:f>
              <c:numCache>
                <c:formatCode>General</c:formatCode>
                <c:ptCount val="13"/>
                <c:pt idx="0">
                  <c:v>-34.43</c:v>
                </c:pt>
                <c:pt idx="1">
                  <c:v>-27.66</c:v>
                </c:pt>
                <c:pt idx="2">
                  <c:v>44.75</c:v>
                </c:pt>
                <c:pt idx="3">
                  <c:v>-9.3800000000000008</c:v>
                </c:pt>
                <c:pt idx="4">
                  <c:v>-5</c:v>
                </c:pt>
                <c:pt idx="5">
                  <c:v>5</c:v>
                </c:pt>
                <c:pt idx="6">
                  <c:v>-24.459999999999994</c:v>
                </c:pt>
                <c:pt idx="7">
                  <c:v>-7.44</c:v>
                </c:pt>
                <c:pt idx="8">
                  <c:v>-26.27</c:v>
                </c:pt>
                <c:pt idx="9">
                  <c:v>-37.14</c:v>
                </c:pt>
                <c:pt idx="10">
                  <c:v>-12.57</c:v>
                </c:pt>
                <c:pt idx="11">
                  <c:v>-32.93</c:v>
                </c:pt>
                <c:pt idx="12">
                  <c:v>23.08</c:v>
                </c:pt>
              </c:numCache>
            </c:numRef>
          </c:val>
        </c:ser>
        <c:marker val="1"/>
        <c:axId val="101928320"/>
        <c:axId val="102035456"/>
      </c:lineChart>
      <c:catAx>
        <c:axId val="101928320"/>
        <c:scaling>
          <c:orientation val="minMax"/>
        </c:scaling>
        <c:delete val="1"/>
        <c:axPos val="b"/>
        <c:tickLblPos val="none"/>
        <c:crossAx val="102035456"/>
        <c:crosses val="autoZero"/>
        <c:auto val="1"/>
        <c:lblAlgn val="ctr"/>
        <c:lblOffset val="100"/>
      </c:catAx>
      <c:valAx>
        <c:axId val="102035456"/>
        <c:scaling>
          <c:orientation val="minMax"/>
        </c:scaling>
        <c:axPos val="l"/>
        <c:majorGridlines/>
        <c:numFmt formatCode="General" sourceLinked="1"/>
        <c:tickLblPos val="nextTo"/>
        <c:crossAx val="101928320"/>
        <c:crosses val="autoZero"/>
        <c:crossBetween val="between"/>
      </c:valAx>
      <c:spPr>
        <a:solidFill>
          <a:schemeClr val="accent3">
            <a:lumMod val="60000"/>
            <a:lumOff val="40000"/>
          </a:schemeClr>
        </a:solidFill>
        <a:ln>
          <a:noFill/>
        </a:ln>
        <a:scene3d>
          <a:camera prst="orthographicFront"/>
          <a:lightRig rig="twoPt" dir="t"/>
        </a:scene3d>
        <a:sp3d prstMaterial="dkEdge"/>
      </c:spPr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5C8A67B-A548-430E-AFC1-EB1BF0DC432C}" type="doc">
      <dgm:prSet loTypeId="urn:microsoft.com/office/officeart/2005/8/layout/vList2" loCatId="list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7AC90ADB-7D68-410C-855E-1262A54AF23E}">
      <dgm:prSet phldrT="[Текст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57785" dist="33020" dir="318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brightRoom" dir="t">
            <a:rot lat="0" lon="0" rev="600000"/>
          </a:lightRig>
        </a:scene3d>
        <a:sp3d prstMaterial="metal">
          <a:bevelT w="38100" h="57150" prst="angle"/>
        </a:sp3d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Выводы</a:t>
          </a:r>
          <a:endParaRPr lang="ru-RU" sz="16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BD52066-BF04-4570-AB4C-5BFEE86E0FBE}" type="parTrans" cxnId="{8E648E04-89B9-4BB2-8024-E5A54DC1E771}">
      <dgm:prSet/>
      <dgm:spPr/>
      <dgm:t>
        <a:bodyPr/>
        <a:lstStyle/>
        <a:p>
          <a:endParaRPr lang="ru-RU"/>
        </a:p>
      </dgm:t>
    </dgm:pt>
    <dgm:pt modelId="{1C8E11F8-A6F5-4AA4-9D63-6167B971FD58}" type="sibTrans" cxnId="{8E648E04-89B9-4BB2-8024-E5A54DC1E771}">
      <dgm:prSet/>
      <dgm:spPr/>
      <dgm:t>
        <a:bodyPr/>
        <a:lstStyle/>
        <a:p>
          <a:endParaRPr lang="ru-RU"/>
        </a:p>
      </dgm:t>
    </dgm:pt>
    <dgm:pt modelId="{C6D2950C-2C61-4A1D-92FB-0681CA34D2C5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 algn="just"/>
          <a:r>
            <a:rPr lang="ru-RU" sz="15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 2013 году деятельность органов Федерального казначейства по осуществлению государственных функций и полномочий в основном осуществлялась в соответствии с требованиями законодательных и иных нормативных правовых актов Российской Федерации, вместе с тем имели место отдельные нарушения, не носящие системный характер;</a:t>
          </a:r>
          <a:endParaRPr lang="ru-RU" sz="15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AB55748-8225-4C4D-B0D9-58263DD0A9C2}" type="parTrans" cxnId="{C18025F9-2E4B-45E8-9D08-2DB6FDF24FF2}">
      <dgm:prSet/>
      <dgm:spPr/>
      <dgm:t>
        <a:bodyPr/>
        <a:lstStyle/>
        <a:p>
          <a:endParaRPr lang="ru-RU"/>
        </a:p>
      </dgm:t>
    </dgm:pt>
    <dgm:pt modelId="{CEC7B0F6-A3C5-45F7-AF0D-C127602348B5}" type="sibTrans" cxnId="{C18025F9-2E4B-45E8-9D08-2DB6FDF24FF2}">
      <dgm:prSet/>
      <dgm:spPr/>
      <dgm:t>
        <a:bodyPr/>
        <a:lstStyle/>
        <a:p>
          <a:endParaRPr lang="ru-RU"/>
        </a:p>
      </dgm:t>
    </dgm:pt>
    <dgm:pt modelId="{847818A0-1D66-43F9-B952-0FAE3A8EF9CB}">
      <dgm:prSet phldrT="[Текст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57785" dist="33020" dir="318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brightRoom" dir="t">
            <a:rot lat="0" lon="0" rev="600000"/>
          </a:lightRig>
        </a:scene3d>
        <a:sp3d prstMaterial="metal">
          <a:bevelT w="38100" h="57150" prst="angle"/>
        </a:sp3d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Предложения</a:t>
          </a:r>
          <a:endParaRPr lang="ru-RU" sz="16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A912639-DCD8-418D-9271-8A84305A3BD2}" type="parTrans" cxnId="{5CE246C8-835A-4E7E-A4DF-27E22F20BE8F}">
      <dgm:prSet/>
      <dgm:spPr/>
      <dgm:t>
        <a:bodyPr/>
        <a:lstStyle/>
        <a:p>
          <a:endParaRPr lang="ru-RU"/>
        </a:p>
      </dgm:t>
    </dgm:pt>
    <dgm:pt modelId="{55A3F8EF-F409-461B-BEA9-9509A906DCFE}" type="sibTrans" cxnId="{5CE246C8-835A-4E7E-A4DF-27E22F20BE8F}">
      <dgm:prSet/>
      <dgm:spPr/>
      <dgm:t>
        <a:bodyPr/>
        <a:lstStyle/>
        <a:p>
          <a:endParaRPr lang="ru-RU"/>
        </a:p>
      </dgm:t>
    </dgm:pt>
    <dgm:pt modelId="{EFCFB672-781E-4465-8602-F6CF4C3F1BF4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 algn="just"/>
          <a:r>
            <a:rPr lang="ru-RU" sz="15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рекомендовать структурным подразделениям центрального аппарата Федерального казначейства в целях минимизации рисков проявления нарушений в деятельности ТОФК, а также недопущения неэффективного использования бюджетных средств, проводить активную работу по подготовке и направлению в ТОФК соответствующих разъяснительных писем и рекомендаций;</a:t>
          </a:r>
          <a:endParaRPr lang="ru-RU" sz="15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22545B7-00CC-43E6-A02D-169596A4BD16}" type="parTrans" cxnId="{1DC0F8C2-F295-4C77-865F-4C31C41DDD0B}">
      <dgm:prSet/>
      <dgm:spPr/>
      <dgm:t>
        <a:bodyPr/>
        <a:lstStyle/>
        <a:p>
          <a:endParaRPr lang="ru-RU"/>
        </a:p>
      </dgm:t>
    </dgm:pt>
    <dgm:pt modelId="{94F80879-3861-4AB0-889D-7E192B79DFE7}" type="sibTrans" cxnId="{1DC0F8C2-F295-4C77-865F-4C31C41DDD0B}">
      <dgm:prSet/>
      <dgm:spPr/>
      <dgm:t>
        <a:bodyPr/>
        <a:lstStyle/>
        <a:p>
          <a:endParaRPr lang="ru-RU"/>
        </a:p>
      </dgm:t>
    </dgm:pt>
    <dgm:pt modelId="{0B2F9C6A-99C4-4709-BBAE-0169FBFCE503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 algn="just"/>
          <a:r>
            <a:rPr lang="ru-RU" sz="15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результаты контрольно-аудиторских мероприятий, проведенных УВК(А)</a:t>
          </a:r>
          <a:r>
            <a:rPr lang="ru-RU" sz="15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иОЭД</a:t>
          </a:r>
          <a:r>
            <a:rPr lang="ru-RU" sz="15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в 2013 году</a:t>
          </a:r>
          <a:r>
            <a:rPr lang="ru-RU" sz="15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5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показали, что наиболее </a:t>
          </a:r>
          <a:r>
            <a:rPr lang="ru-RU" sz="15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рискоемкими</a:t>
          </a:r>
          <a:r>
            <a:rPr lang="ru-RU" sz="15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остаются обеспечивающие направления деятельности ТОФК;</a:t>
          </a:r>
          <a:endParaRPr lang="ru-RU" sz="15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7DB6E71-4A79-48EA-A4AC-CF3C17042841}" type="parTrans" cxnId="{88869E1D-98F6-4BE8-8BB8-906FCE40FD5B}">
      <dgm:prSet/>
      <dgm:spPr/>
      <dgm:t>
        <a:bodyPr/>
        <a:lstStyle/>
        <a:p>
          <a:endParaRPr lang="ru-RU"/>
        </a:p>
      </dgm:t>
    </dgm:pt>
    <dgm:pt modelId="{FB26A1EF-85EC-47E8-B8AC-B9659C0DE1B3}" type="sibTrans" cxnId="{88869E1D-98F6-4BE8-8BB8-906FCE40FD5B}">
      <dgm:prSet/>
      <dgm:spPr/>
      <dgm:t>
        <a:bodyPr/>
        <a:lstStyle/>
        <a:p>
          <a:endParaRPr lang="ru-RU"/>
        </a:p>
      </dgm:t>
    </dgm:pt>
    <dgm:pt modelId="{CDA3F1D6-EC71-42AA-BD5C-100E015EDDBB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 algn="just"/>
          <a:r>
            <a:rPr lang="ru-RU" sz="15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имеется положительная тенденция к снижению нарушений по ряду направлений деятельности.</a:t>
          </a:r>
          <a:endParaRPr lang="ru-RU" sz="15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CE47CD0-9DE3-4DD8-8C8E-D2E6A2D19033}" type="parTrans" cxnId="{28CB9DEC-30E4-4F05-AB24-836B082FBB21}">
      <dgm:prSet/>
      <dgm:spPr/>
      <dgm:t>
        <a:bodyPr/>
        <a:lstStyle/>
        <a:p>
          <a:endParaRPr lang="ru-RU"/>
        </a:p>
      </dgm:t>
    </dgm:pt>
    <dgm:pt modelId="{DB125D24-B89D-4871-88B3-C93DE961BD3C}" type="sibTrans" cxnId="{28CB9DEC-30E4-4F05-AB24-836B082FBB21}">
      <dgm:prSet/>
      <dgm:spPr/>
      <dgm:t>
        <a:bodyPr/>
        <a:lstStyle/>
        <a:p>
          <a:endParaRPr lang="ru-RU"/>
        </a:p>
      </dgm:t>
    </dgm:pt>
    <dgm:pt modelId="{81A8917A-81EC-474E-A790-06B6F6C37809}">
      <dgm:prSet phldrT="[Текст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 algn="l"/>
          <a:endParaRPr lang="ru-RU" sz="400" dirty="0"/>
        </a:p>
      </dgm:t>
    </dgm:pt>
    <dgm:pt modelId="{66A1E368-E1B8-4286-95D7-B6F4EA605390}" type="parTrans" cxnId="{786911C5-4B52-4A52-B282-220E7FAB2B6D}">
      <dgm:prSet/>
      <dgm:spPr/>
      <dgm:t>
        <a:bodyPr/>
        <a:lstStyle/>
        <a:p>
          <a:endParaRPr lang="ru-RU"/>
        </a:p>
      </dgm:t>
    </dgm:pt>
    <dgm:pt modelId="{3BD76B5E-26FE-4FEB-8711-42319FB9BCE2}" type="sibTrans" cxnId="{786911C5-4B52-4A52-B282-220E7FAB2B6D}">
      <dgm:prSet/>
      <dgm:spPr/>
      <dgm:t>
        <a:bodyPr/>
        <a:lstStyle/>
        <a:p>
          <a:endParaRPr lang="ru-RU"/>
        </a:p>
      </dgm:t>
    </dgm:pt>
    <dgm:pt modelId="{658C301C-A4D4-4D24-B40B-F892DC60ABF6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 algn="just"/>
          <a:r>
            <a:rPr lang="ru-RU" sz="15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начальникам </a:t>
          </a:r>
          <a:r>
            <a:rPr lang="ru-RU" sz="15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ОВКиА</a:t>
          </a:r>
          <a:r>
            <a:rPr lang="ru-RU" sz="15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проводить анализ типовых нарушений и недостатков в деятельности ТОФК;</a:t>
          </a:r>
          <a:endParaRPr lang="ru-RU" sz="15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61E03BB-B319-4166-96B5-ED7C079F68E5}" type="parTrans" cxnId="{A9D53892-F07C-4367-BBDE-5DC6926F04C0}">
      <dgm:prSet/>
      <dgm:spPr/>
      <dgm:t>
        <a:bodyPr/>
        <a:lstStyle/>
        <a:p>
          <a:endParaRPr lang="ru-RU"/>
        </a:p>
      </dgm:t>
    </dgm:pt>
    <dgm:pt modelId="{6C00EE15-4EF4-41E0-9366-3D681730AB36}" type="sibTrans" cxnId="{A9D53892-F07C-4367-BBDE-5DC6926F04C0}">
      <dgm:prSet/>
      <dgm:spPr/>
      <dgm:t>
        <a:bodyPr/>
        <a:lstStyle/>
        <a:p>
          <a:endParaRPr lang="ru-RU"/>
        </a:p>
      </dgm:t>
    </dgm:pt>
    <dgm:pt modelId="{CAD6842E-EC33-476F-A43A-66361A6E3323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 algn="just"/>
          <a:r>
            <a:rPr lang="ru-RU" sz="15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совершенствовать систему внутреннего контроля (аудита) в органах Федерального казначейства, в том числе путем развития механизмов дистанционного контроля (аудита) и расширения сфер предварительного контроля деятельности ТОФК.</a:t>
          </a:r>
          <a:endParaRPr lang="ru-RU" sz="15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F8D9E58-DE62-4176-8E52-4747EBC9D670}" type="parTrans" cxnId="{3770EFAA-74AD-4755-9540-614AB0BEEB62}">
      <dgm:prSet/>
      <dgm:spPr/>
      <dgm:t>
        <a:bodyPr/>
        <a:lstStyle/>
        <a:p>
          <a:endParaRPr lang="ru-RU"/>
        </a:p>
      </dgm:t>
    </dgm:pt>
    <dgm:pt modelId="{565735A2-423D-4AC5-8502-2D1378FFB04D}" type="sibTrans" cxnId="{3770EFAA-74AD-4755-9540-614AB0BEEB62}">
      <dgm:prSet/>
      <dgm:spPr/>
      <dgm:t>
        <a:bodyPr/>
        <a:lstStyle/>
        <a:p>
          <a:endParaRPr lang="ru-RU"/>
        </a:p>
      </dgm:t>
    </dgm:pt>
    <dgm:pt modelId="{B4A1DDFD-9C2A-42BB-9432-345D32B1B96D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 algn="just"/>
          <a:r>
            <a:rPr lang="ru-RU" sz="15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осуществлять профессиональную переподготовку и повышение квалификации государственных гражданских служащих, органов Федерального казначейства, в том числе сотрудников контрольно-аудиторских подразделений;</a:t>
          </a:r>
          <a:endParaRPr lang="ru-RU" sz="15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5DC6684-2E14-4098-8577-64EFB626E90F}" type="parTrans" cxnId="{3F7E1385-C294-4B90-92B6-F0B1D8B11996}">
      <dgm:prSet/>
      <dgm:spPr/>
      <dgm:t>
        <a:bodyPr/>
        <a:lstStyle/>
        <a:p>
          <a:endParaRPr lang="ru-RU"/>
        </a:p>
      </dgm:t>
    </dgm:pt>
    <dgm:pt modelId="{FA349B9D-FC3B-4EF9-85EC-F0F8CDA12BA0}" type="sibTrans" cxnId="{3F7E1385-C294-4B90-92B6-F0B1D8B11996}">
      <dgm:prSet/>
      <dgm:spPr/>
      <dgm:t>
        <a:bodyPr/>
        <a:lstStyle/>
        <a:p>
          <a:endParaRPr lang="ru-RU"/>
        </a:p>
      </dgm:t>
    </dgm:pt>
    <dgm:pt modelId="{1255EE47-E23A-4C3E-8456-E0F7877B59F6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 algn="just"/>
          <a:r>
            <a:rPr lang="ru-RU" sz="15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контрольно-аудиторским подразделениям ТОФК включать в программы проверок вопросы, охватывающие </a:t>
          </a:r>
          <a:r>
            <a:rPr lang="ru-RU" sz="15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рискоемкие</a:t>
          </a:r>
          <a:r>
            <a:rPr lang="ru-RU" sz="15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направления деятельности структурных подразделений и территориальных отделов ТОФК;</a:t>
          </a:r>
          <a:endParaRPr lang="ru-RU" sz="15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4EC60B1-57E2-48D0-8F91-5917ADFE3F48}" type="parTrans" cxnId="{F136EDF9-43C8-4CCE-9428-2C8317D6FDE9}">
      <dgm:prSet/>
      <dgm:spPr/>
      <dgm:t>
        <a:bodyPr/>
        <a:lstStyle/>
        <a:p>
          <a:endParaRPr lang="ru-RU"/>
        </a:p>
      </dgm:t>
    </dgm:pt>
    <dgm:pt modelId="{B933EB7A-74CF-41DD-A9F4-120054BF6072}" type="sibTrans" cxnId="{F136EDF9-43C8-4CCE-9428-2C8317D6FDE9}">
      <dgm:prSet/>
      <dgm:spPr/>
      <dgm:t>
        <a:bodyPr/>
        <a:lstStyle/>
        <a:p>
          <a:endParaRPr lang="ru-RU"/>
        </a:p>
      </dgm:t>
    </dgm:pt>
    <dgm:pt modelId="{7B58FDE8-3019-48B5-8D6E-F8F6D4CEC555}" type="pres">
      <dgm:prSet presAssocID="{05C8A67B-A548-430E-AFC1-EB1BF0DC432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3A0E51B-57A3-4508-925C-BCC901A7D359}" type="pres">
      <dgm:prSet presAssocID="{7AC90ADB-7D68-410C-855E-1262A54AF23E}" presName="parentText" presStyleLbl="node1" presStyleIdx="0" presStyleCnt="2" custScaleY="684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5C8B5E-158E-4886-B788-38F2246001FD}" type="pres">
      <dgm:prSet presAssocID="{7AC90ADB-7D68-410C-855E-1262A54AF23E}" presName="childText" presStyleLbl="revTx" presStyleIdx="0" presStyleCnt="2" custScaleY="1384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3CB31C-1891-4911-ACE4-93044A481872}" type="pres">
      <dgm:prSet presAssocID="{847818A0-1D66-43F9-B952-0FAE3A8EF9CB}" presName="parentText" presStyleLbl="node1" presStyleIdx="1" presStyleCnt="2" custScaleY="5926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B3E0C5-2FAD-40DA-BF22-B2A4441B1C13}" type="pres">
      <dgm:prSet presAssocID="{847818A0-1D66-43F9-B952-0FAE3A8EF9CB}" presName="childText" presStyleLbl="revTx" presStyleIdx="1" presStyleCnt="2" custScaleY="1178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A3459AB-6F45-44E3-AA1A-A377BE054133}" type="presOf" srcId="{847818A0-1D66-43F9-B952-0FAE3A8EF9CB}" destId="{9B3CB31C-1891-4911-ACE4-93044A481872}" srcOrd="0" destOrd="0" presId="urn:microsoft.com/office/officeart/2005/8/layout/vList2"/>
    <dgm:cxn modelId="{8E648E04-89B9-4BB2-8024-E5A54DC1E771}" srcId="{05C8A67B-A548-430E-AFC1-EB1BF0DC432C}" destId="{7AC90ADB-7D68-410C-855E-1262A54AF23E}" srcOrd="0" destOrd="0" parTransId="{6BD52066-BF04-4570-AB4C-5BFEE86E0FBE}" sibTransId="{1C8E11F8-A6F5-4AA4-9D63-6167B971FD58}"/>
    <dgm:cxn modelId="{5CE246C8-835A-4E7E-A4DF-27E22F20BE8F}" srcId="{05C8A67B-A548-430E-AFC1-EB1BF0DC432C}" destId="{847818A0-1D66-43F9-B952-0FAE3A8EF9CB}" srcOrd="1" destOrd="0" parTransId="{CA912639-DCD8-418D-9271-8A84305A3BD2}" sibTransId="{55A3F8EF-F409-461B-BEA9-9509A906DCFE}"/>
    <dgm:cxn modelId="{3770EFAA-74AD-4755-9540-614AB0BEEB62}" srcId="{847818A0-1D66-43F9-B952-0FAE3A8EF9CB}" destId="{CAD6842E-EC33-476F-A43A-66361A6E3323}" srcOrd="4" destOrd="0" parTransId="{4F8D9E58-DE62-4176-8E52-4747EBC9D670}" sibTransId="{565735A2-423D-4AC5-8502-2D1378FFB04D}"/>
    <dgm:cxn modelId="{88869E1D-98F6-4BE8-8BB8-906FCE40FD5B}" srcId="{7AC90ADB-7D68-410C-855E-1262A54AF23E}" destId="{0B2F9C6A-99C4-4709-BBAE-0169FBFCE503}" srcOrd="1" destOrd="0" parTransId="{97DB6E71-4A79-48EA-A4AC-CF3C17042841}" sibTransId="{FB26A1EF-85EC-47E8-B8AC-B9659C0DE1B3}"/>
    <dgm:cxn modelId="{AF914FCB-C99C-40DA-917C-7D0F6D520605}" type="presOf" srcId="{05C8A67B-A548-430E-AFC1-EB1BF0DC432C}" destId="{7B58FDE8-3019-48B5-8D6E-F8F6D4CEC555}" srcOrd="0" destOrd="0" presId="urn:microsoft.com/office/officeart/2005/8/layout/vList2"/>
    <dgm:cxn modelId="{132A6615-A461-42DA-971C-FF4CEFF3F4C9}" type="presOf" srcId="{CAD6842E-EC33-476F-A43A-66361A6E3323}" destId="{2BB3E0C5-2FAD-40DA-BF22-B2A4441B1C13}" srcOrd="0" destOrd="4" presId="urn:microsoft.com/office/officeart/2005/8/layout/vList2"/>
    <dgm:cxn modelId="{07B2AE50-F5AC-4D04-9F1D-600097796D4D}" type="presOf" srcId="{81A8917A-81EC-474E-A790-06B6F6C37809}" destId="{2BB3E0C5-2FAD-40DA-BF22-B2A4441B1C13}" srcOrd="0" destOrd="5" presId="urn:microsoft.com/office/officeart/2005/8/layout/vList2"/>
    <dgm:cxn modelId="{9ABC3D73-BFC7-4C42-AEA7-75FC6B7E8589}" type="presOf" srcId="{C6D2950C-2C61-4A1D-92FB-0681CA34D2C5}" destId="{975C8B5E-158E-4886-B788-38F2246001FD}" srcOrd="0" destOrd="0" presId="urn:microsoft.com/office/officeart/2005/8/layout/vList2"/>
    <dgm:cxn modelId="{B0B1483B-5D07-4F65-9D3B-B4996A005693}" type="presOf" srcId="{0B2F9C6A-99C4-4709-BBAE-0169FBFCE503}" destId="{975C8B5E-158E-4886-B788-38F2246001FD}" srcOrd="0" destOrd="1" presId="urn:microsoft.com/office/officeart/2005/8/layout/vList2"/>
    <dgm:cxn modelId="{C18025F9-2E4B-45E8-9D08-2DB6FDF24FF2}" srcId="{7AC90ADB-7D68-410C-855E-1262A54AF23E}" destId="{C6D2950C-2C61-4A1D-92FB-0681CA34D2C5}" srcOrd="0" destOrd="0" parTransId="{9AB55748-8225-4C4D-B0D9-58263DD0A9C2}" sibTransId="{CEC7B0F6-A3C5-45F7-AF0D-C127602348B5}"/>
    <dgm:cxn modelId="{F136EDF9-43C8-4CCE-9428-2C8317D6FDE9}" srcId="{847818A0-1D66-43F9-B952-0FAE3A8EF9CB}" destId="{1255EE47-E23A-4C3E-8456-E0F7877B59F6}" srcOrd="1" destOrd="0" parTransId="{C4EC60B1-57E2-48D0-8F91-5917ADFE3F48}" sibTransId="{B933EB7A-74CF-41DD-A9F4-120054BF6072}"/>
    <dgm:cxn modelId="{A9D53892-F07C-4367-BBDE-5DC6926F04C0}" srcId="{847818A0-1D66-43F9-B952-0FAE3A8EF9CB}" destId="{658C301C-A4D4-4D24-B40B-F892DC60ABF6}" srcOrd="2" destOrd="0" parTransId="{561E03BB-B319-4166-96B5-ED7C079F68E5}" sibTransId="{6C00EE15-4EF4-41E0-9366-3D681730AB36}"/>
    <dgm:cxn modelId="{28CB9DEC-30E4-4F05-AB24-836B082FBB21}" srcId="{7AC90ADB-7D68-410C-855E-1262A54AF23E}" destId="{CDA3F1D6-EC71-42AA-BD5C-100E015EDDBB}" srcOrd="2" destOrd="0" parTransId="{2CE47CD0-9DE3-4DD8-8C8E-D2E6A2D19033}" sibTransId="{DB125D24-B89D-4871-88B3-C93DE961BD3C}"/>
    <dgm:cxn modelId="{3F7E1385-C294-4B90-92B6-F0B1D8B11996}" srcId="{847818A0-1D66-43F9-B952-0FAE3A8EF9CB}" destId="{B4A1DDFD-9C2A-42BB-9432-345D32B1B96D}" srcOrd="3" destOrd="0" parTransId="{F5DC6684-2E14-4098-8577-64EFB626E90F}" sibTransId="{FA349B9D-FC3B-4EF9-85EC-F0F8CDA12BA0}"/>
    <dgm:cxn modelId="{05131A30-485C-4F37-9CB4-72A1C6F1662D}" type="presOf" srcId="{1255EE47-E23A-4C3E-8456-E0F7877B59F6}" destId="{2BB3E0C5-2FAD-40DA-BF22-B2A4441B1C13}" srcOrd="0" destOrd="1" presId="urn:microsoft.com/office/officeart/2005/8/layout/vList2"/>
    <dgm:cxn modelId="{308D7826-B414-428E-AB56-D3990AC8D793}" type="presOf" srcId="{B4A1DDFD-9C2A-42BB-9432-345D32B1B96D}" destId="{2BB3E0C5-2FAD-40DA-BF22-B2A4441B1C13}" srcOrd="0" destOrd="3" presId="urn:microsoft.com/office/officeart/2005/8/layout/vList2"/>
    <dgm:cxn modelId="{1DC0F8C2-F295-4C77-865F-4C31C41DDD0B}" srcId="{847818A0-1D66-43F9-B952-0FAE3A8EF9CB}" destId="{EFCFB672-781E-4465-8602-F6CF4C3F1BF4}" srcOrd="0" destOrd="0" parTransId="{D22545B7-00CC-43E6-A02D-169596A4BD16}" sibTransId="{94F80879-3861-4AB0-889D-7E192B79DFE7}"/>
    <dgm:cxn modelId="{786911C5-4B52-4A52-B282-220E7FAB2B6D}" srcId="{847818A0-1D66-43F9-B952-0FAE3A8EF9CB}" destId="{81A8917A-81EC-474E-A790-06B6F6C37809}" srcOrd="5" destOrd="0" parTransId="{66A1E368-E1B8-4286-95D7-B6F4EA605390}" sibTransId="{3BD76B5E-26FE-4FEB-8711-42319FB9BCE2}"/>
    <dgm:cxn modelId="{E422464F-C51D-42D8-92C0-96FEAC3D4FDC}" type="presOf" srcId="{7AC90ADB-7D68-410C-855E-1262A54AF23E}" destId="{33A0E51B-57A3-4508-925C-BCC901A7D359}" srcOrd="0" destOrd="0" presId="urn:microsoft.com/office/officeart/2005/8/layout/vList2"/>
    <dgm:cxn modelId="{BBBBFEF2-D457-4E08-A40D-F3255886B9DD}" type="presOf" srcId="{CDA3F1D6-EC71-42AA-BD5C-100E015EDDBB}" destId="{975C8B5E-158E-4886-B788-38F2246001FD}" srcOrd="0" destOrd="2" presId="urn:microsoft.com/office/officeart/2005/8/layout/vList2"/>
    <dgm:cxn modelId="{4246218C-E782-4036-92AB-3C9558803513}" type="presOf" srcId="{EFCFB672-781E-4465-8602-F6CF4C3F1BF4}" destId="{2BB3E0C5-2FAD-40DA-BF22-B2A4441B1C13}" srcOrd="0" destOrd="0" presId="urn:microsoft.com/office/officeart/2005/8/layout/vList2"/>
    <dgm:cxn modelId="{12F093C2-326C-413E-9788-5A7401943C25}" type="presOf" srcId="{658C301C-A4D4-4D24-B40B-F892DC60ABF6}" destId="{2BB3E0C5-2FAD-40DA-BF22-B2A4441B1C13}" srcOrd="0" destOrd="2" presId="urn:microsoft.com/office/officeart/2005/8/layout/vList2"/>
    <dgm:cxn modelId="{33E66D92-AB79-4900-863F-1D25AA6D8722}" type="presParOf" srcId="{7B58FDE8-3019-48B5-8D6E-F8F6D4CEC555}" destId="{33A0E51B-57A3-4508-925C-BCC901A7D359}" srcOrd="0" destOrd="0" presId="urn:microsoft.com/office/officeart/2005/8/layout/vList2"/>
    <dgm:cxn modelId="{E7FF93D8-DD5A-480A-9363-3A91ACD81007}" type="presParOf" srcId="{7B58FDE8-3019-48B5-8D6E-F8F6D4CEC555}" destId="{975C8B5E-158E-4886-B788-38F2246001FD}" srcOrd="1" destOrd="0" presId="urn:microsoft.com/office/officeart/2005/8/layout/vList2"/>
    <dgm:cxn modelId="{7322AD92-B31F-403F-B160-1D602D25A3CB}" type="presParOf" srcId="{7B58FDE8-3019-48B5-8D6E-F8F6D4CEC555}" destId="{9B3CB31C-1891-4911-ACE4-93044A481872}" srcOrd="2" destOrd="0" presId="urn:microsoft.com/office/officeart/2005/8/layout/vList2"/>
    <dgm:cxn modelId="{7B6BE3FB-BA4E-48E2-9D0F-6ADEF21A59D9}" type="presParOf" srcId="{7B58FDE8-3019-48B5-8D6E-F8F6D4CEC555}" destId="{2BB3E0C5-2FAD-40DA-BF22-B2A4441B1C13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2848120-4DED-435F-AC22-7F9B8F030F8F}" type="doc">
      <dgm:prSet loTypeId="urn:microsoft.com/office/officeart/2005/8/layout/default#1" loCatId="list" qsTypeId="urn:microsoft.com/office/officeart/2005/8/quickstyle/3d3" qsCatId="3D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0D57E6CF-2703-4CD7-A21C-51C2E8372387}">
      <dgm:prSet custT="1"/>
      <dgm:spPr/>
      <dgm:t>
        <a:bodyPr/>
        <a:lstStyle/>
        <a:p>
          <a:r>
            <a:rPr lang="ru-RU" sz="1600" b="1" dirty="0" smtClean="0">
              <a:solidFill>
                <a:schemeClr val="tx1"/>
              </a:solidFill>
              <a:effectLst/>
              <a:latin typeface="Times New Roman"/>
              <a:ea typeface="Times New Roman"/>
            </a:rPr>
            <a:t>приписки физических объемов</a:t>
          </a:r>
          <a:endParaRPr lang="ru-RU" sz="1600" b="1" dirty="0">
            <a:solidFill>
              <a:schemeClr val="tx1"/>
            </a:solidFill>
            <a:effectLst/>
          </a:endParaRPr>
        </a:p>
      </dgm:t>
    </dgm:pt>
    <dgm:pt modelId="{B84218BB-DBB5-4908-9C7C-5C4821481DB7}" type="parTrans" cxnId="{4741F321-3C03-4810-93CD-4CC125BA76B2}">
      <dgm:prSet/>
      <dgm:spPr/>
      <dgm:t>
        <a:bodyPr/>
        <a:lstStyle/>
        <a:p>
          <a:endParaRPr lang="ru-RU"/>
        </a:p>
      </dgm:t>
    </dgm:pt>
    <dgm:pt modelId="{525117ED-5544-4ECF-B6AD-DB70A9E85B87}" type="sibTrans" cxnId="{4741F321-3C03-4810-93CD-4CC125BA76B2}">
      <dgm:prSet/>
      <dgm:spPr/>
      <dgm:t>
        <a:bodyPr/>
        <a:lstStyle/>
        <a:p>
          <a:endParaRPr lang="ru-RU"/>
        </a:p>
      </dgm:t>
    </dgm:pt>
    <dgm:pt modelId="{011C311E-B52E-4FCC-8B48-B79FF38A4CF1}">
      <dgm:prSet/>
      <dgm:spPr/>
      <dgm:t>
        <a:bodyPr/>
        <a:lstStyle/>
        <a:p>
          <a:r>
            <a:rPr lang="ru-RU" dirty="0" smtClean="0">
              <a:solidFill>
                <a:schemeClr val="tx1"/>
              </a:solidFill>
              <a:latin typeface="Times New Roman"/>
              <a:ea typeface="Times New Roman"/>
            </a:rPr>
            <a:t>завышение установленных норм накладных расходов и сметной  прибыли, индексов пересчета цен от базисного в текущий  уровень, размеров лимитированных и прочих затрат</a:t>
          </a:r>
          <a:endParaRPr lang="ru-RU" dirty="0">
            <a:solidFill>
              <a:schemeClr val="tx1"/>
            </a:solidFill>
          </a:endParaRPr>
        </a:p>
      </dgm:t>
    </dgm:pt>
    <dgm:pt modelId="{32ED8E58-1125-4455-BAE1-7C25471E3629}" type="parTrans" cxnId="{C0F64878-283A-4D3C-9369-3881DE2B8074}">
      <dgm:prSet/>
      <dgm:spPr/>
      <dgm:t>
        <a:bodyPr/>
        <a:lstStyle/>
        <a:p>
          <a:endParaRPr lang="ru-RU"/>
        </a:p>
      </dgm:t>
    </dgm:pt>
    <dgm:pt modelId="{2748FBA6-ADE5-40E3-B422-9A0BEB10553D}" type="sibTrans" cxnId="{C0F64878-283A-4D3C-9369-3881DE2B8074}">
      <dgm:prSet/>
      <dgm:spPr/>
      <dgm:t>
        <a:bodyPr/>
        <a:lstStyle/>
        <a:p>
          <a:endParaRPr lang="ru-RU"/>
        </a:p>
      </dgm:t>
    </dgm:pt>
    <dgm:pt modelId="{790EE506-21D9-4ACA-A024-3392228959F6}">
      <dgm:prSet custT="1"/>
      <dgm:spPr/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Times New Roman"/>
              <a:ea typeface="Times New Roman"/>
            </a:rPr>
            <a:t>включение в акты затрат, учтенных в нормах накладных  расходов и сметной прибыли</a:t>
          </a:r>
          <a:endParaRPr lang="ru-RU" sz="1600" b="1" dirty="0">
            <a:solidFill>
              <a:schemeClr val="tx1"/>
            </a:solidFill>
          </a:endParaRPr>
        </a:p>
      </dgm:t>
    </dgm:pt>
    <dgm:pt modelId="{179A4CA2-C7E4-404F-8A5D-98D837E18F11}" type="parTrans" cxnId="{8955ECA8-EFB7-4C1C-9955-C559C95344D6}">
      <dgm:prSet/>
      <dgm:spPr/>
      <dgm:t>
        <a:bodyPr/>
        <a:lstStyle/>
        <a:p>
          <a:endParaRPr lang="ru-RU"/>
        </a:p>
      </dgm:t>
    </dgm:pt>
    <dgm:pt modelId="{C918CA4F-59A6-4C6E-9CE5-9C6A5599B709}" type="sibTrans" cxnId="{8955ECA8-EFB7-4C1C-9955-C559C95344D6}">
      <dgm:prSet/>
      <dgm:spPr/>
      <dgm:t>
        <a:bodyPr/>
        <a:lstStyle/>
        <a:p>
          <a:endParaRPr lang="ru-RU"/>
        </a:p>
      </dgm:t>
    </dgm:pt>
    <dgm:pt modelId="{1C90B360-982B-4D8C-9352-41F0798F4383}">
      <dgm:prSet custT="1"/>
      <dgm:spPr/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Times New Roman"/>
              <a:ea typeface="Times New Roman"/>
            </a:rPr>
            <a:t>неправильное применение расценок и сметных цен</a:t>
          </a:r>
          <a:endParaRPr lang="ru-RU" sz="1600" b="1" dirty="0">
            <a:solidFill>
              <a:schemeClr val="tx1"/>
            </a:solidFill>
          </a:endParaRPr>
        </a:p>
      </dgm:t>
    </dgm:pt>
    <dgm:pt modelId="{C77F9CE0-9B6B-47BB-8980-996F0ACDF5CB}" type="parTrans" cxnId="{A67129BF-5CB9-485E-A785-9605CA392175}">
      <dgm:prSet/>
      <dgm:spPr/>
      <dgm:t>
        <a:bodyPr/>
        <a:lstStyle/>
        <a:p>
          <a:endParaRPr lang="ru-RU"/>
        </a:p>
      </dgm:t>
    </dgm:pt>
    <dgm:pt modelId="{8BF22541-CF4E-4545-A056-DD16436967C8}" type="sibTrans" cxnId="{A67129BF-5CB9-485E-A785-9605CA392175}">
      <dgm:prSet/>
      <dgm:spPr/>
      <dgm:t>
        <a:bodyPr/>
        <a:lstStyle/>
        <a:p>
          <a:endParaRPr lang="ru-RU"/>
        </a:p>
      </dgm:t>
    </dgm:pt>
    <dgm:pt modelId="{C8CD9C0A-7AD4-493E-BD6A-A43737BEC047}">
      <dgm:prSet custT="1"/>
      <dgm:spPr/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Times New Roman"/>
              <a:ea typeface="Times New Roman"/>
            </a:rPr>
            <a:t>нарушение сроков выполнения строительных работ</a:t>
          </a:r>
          <a:endParaRPr lang="ru-RU" sz="1600" b="1" dirty="0">
            <a:solidFill>
              <a:schemeClr val="tx1"/>
            </a:solidFill>
          </a:endParaRPr>
        </a:p>
      </dgm:t>
    </dgm:pt>
    <dgm:pt modelId="{F3B82F16-F32A-4DB0-89B4-2B8AE2A64685}" type="parTrans" cxnId="{1A91FC11-682B-4660-BD42-FA9096C453C2}">
      <dgm:prSet/>
      <dgm:spPr/>
      <dgm:t>
        <a:bodyPr/>
        <a:lstStyle/>
        <a:p>
          <a:endParaRPr lang="ru-RU"/>
        </a:p>
      </dgm:t>
    </dgm:pt>
    <dgm:pt modelId="{32FAEB99-8ADD-4059-882A-2A6EB237A215}" type="sibTrans" cxnId="{1A91FC11-682B-4660-BD42-FA9096C453C2}">
      <dgm:prSet/>
      <dgm:spPr/>
      <dgm:t>
        <a:bodyPr/>
        <a:lstStyle/>
        <a:p>
          <a:endParaRPr lang="ru-RU"/>
        </a:p>
      </dgm:t>
    </dgm:pt>
    <dgm:pt modelId="{F07385CF-F641-40C7-92A7-B380818AF0CB}">
      <dgm:prSet custT="1"/>
      <dgm:spPr/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Times New Roman"/>
              <a:ea typeface="Times New Roman"/>
            </a:rPr>
            <a:t>включение в акты более дорогих стройматериалов</a:t>
          </a:r>
          <a:endParaRPr lang="ru-RU" sz="1600" b="1" dirty="0">
            <a:solidFill>
              <a:schemeClr val="tx1"/>
            </a:solidFill>
          </a:endParaRPr>
        </a:p>
      </dgm:t>
    </dgm:pt>
    <dgm:pt modelId="{18691A32-54F1-4CE1-AC28-CF2B22BE1F45}" type="parTrans" cxnId="{482A7C7D-A1B6-44FC-B7C1-1BC22D5E363E}">
      <dgm:prSet/>
      <dgm:spPr/>
      <dgm:t>
        <a:bodyPr/>
        <a:lstStyle/>
        <a:p>
          <a:endParaRPr lang="ru-RU"/>
        </a:p>
      </dgm:t>
    </dgm:pt>
    <dgm:pt modelId="{ABFF113D-5CA6-4EDE-84AB-7D4C118EF49E}" type="sibTrans" cxnId="{482A7C7D-A1B6-44FC-B7C1-1BC22D5E363E}">
      <dgm:prSet/>
      <dgm:spPr/>
      <dgm:t>
        <a:bodyPr/>
        <a:lstStyle/>
        <a:p>
          <a:endParaRPr lang="ru-RU"/>
        </a:p>
      </dgm:t>
    </dgm:pt>
    <dgm:pt modelId="{521047B0-7BE2-4ACB-ACE3-E4262C226F59}">
      <dgm:prSet custT="1"/>
      <dgm:spPr/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Times New Roman"/>
              <a:ea typeface="Times New Roman"/>
            </a:rPr>
            <a:t>повторный учет НДС в составе стоимости строительных  материалов и изделий</a:t>
          </a:r>
          <a:endParaRPr lang="ru-RU" sz="1600" b="1" dirty="0">
            <a:solidFill>
              <a:schemeClr val="tx1"/>
            </a:solidFill>
          </a:endParaRPr>
        </a:p>
      </dgm:t>
    </dgm:pt>
    <dgm:pt modelId="{B4A843C7-C8C8-4343-BDB9-A343736ECF4F}" type="parTrans" cxnId="{2CBA3FEC-4816-4BA8-9B48-AE2C1F943606}">
      <dgm:prSet/>
      <dgm:spPr/>
      <dgm:t>
        <a:bodyPr/>
        <a:lstStyle/>
        <a:p>
          <a:endParaRPr lang="ru-RU"/>
        </a:p>
      </dgm:t>
    </dgm:pt>
    <dgm:pt modelId="{0673B534-4FE8-49C5-8185-D1BC7B46C571}" type="sibTrans" cxnId="{2CBA3FEC-4816-4BA8-9B48-AE2C1F943606}">
      <dgm:prSet/>
      <dgm:spPr/>
      <dgm:t>
        <a:bodyPr/>
        <a:lstStyle/>
        <a:p>
          <a:endParaRPr lang="ru-RU"/>
        </a:p>
      </dgm:t>
    </dgm:pt>
    <dgm:pt modelId="{140D0C4C-16F3-415B-A050-EAC2E8484676}">
      <dgm:prSet custT="1"/>
      <dgm:spPr/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Times New Roman"/>
              <a:ea typeface="Times New Roman"/>
            </a:rPr>
            <a:t>арифметические ошибки</a:t>
          </a:r>
          <a:endParaRPr lang="ru-RU" sz="1600" b="1" dirty="0">
            <a:solidFill>
              <a:schemeClr val="tx1"/>
            </a:solidFill>
          </a:endParaRPr>
        </a:p>
      </dgm:t>
    </dgm:pt>
    <dgm:pt modelId="{3EF64F93-2688-4384-B153-72F5A05107AD}" type="parTrans" cxnId="{50ECDC8F-82B1-4D63-A70E-FAFEB5EABF5C}">
      <dgm:prSet/>
      <dgm:spPr/>
      <dgm:t>
        <a:bodyPr/>
        <a:lstStyle/>
        <a:p>
          <a:endParaRPr lang="ru-RU"/>
        </a:p>
      </dgm:t>
    </dgm:pt>
    <dgm:pt modelId="{FD9295C7-0C5E-4BEF-9491-7DA42DF7BF25}" type="sibTrans" cxnId="{50ECDC8F-82B1-4D63-A70E-FAFEB5EABF5C}">
      <dgm:prSet/>
      <dgm:spPr/>
      <dgm:t>
        <a:bodyPr/>
        <a:lstStyle/>
        <a:p>
          <a:endParaRPr lang="ru-RU"/>
        </a:p>
      </dgm:t>
    </dgm:pt>
    <dgm:pt modelId="{5A95FD06-CEB0-45C7-8AD9-025C48C6A74A}" type="pres">
      <dgm:prSet presAssocID="{52848120-4DED-435F-AC22-7F9B8F030F8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DE434C9-37DB-438C-A9E2-C5CA2C6AFB4E}" type="pres">
      <dgm:prSet presAssocID="{C8CD9C0A-7AD4-493E-BD6A-A43737BEC047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D3B0A8-E7DA-479D-BEC8-EFC9B72107F3}" type="pres">
      <dgm:prSet presAssocID="{32FAEB99-8ADD-4059-882A-2A6EB237A215}" presName="sibTrans" presStyleCnt="0"/>
      <dgm:spPr/>
    </dgm:pt>
    <dgm:pt modelId="{6E0EE96F-394A-4AB6-9C4D-51B10FBDD47E}" type="pres">
      <dgm:prSet presAssocID="{1C90B360-982B-4D8C-9352-41F0798F4383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308C9D-89B2-4B13-A533-85757FCB0C48}" type="pres">
      <dgm:prSet presAssocID="{8BF22541-CF4E-4545-A056-DD16436967C8}" presName="sibTrans" presStyleCnt="0"/>
      <dgm:spPr/>
    </dgm:pt>
    <dgm:pt modelId="{352DED9E-8BF4-4EAE-AF93-2226144FFAED}" type="pres">
      <dgm:prSet presAssocID="{790EE506-21D9-4ACA-A024-3392228959F6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057CD3-1147-4674-A316-E6D5530C9ECA}" type="pres">
      <dgm:prSet presAssocID="{C918CA4F-59A6-4C6E-9CE5-9C6A5599B709}" presName="sibTrans" presStyleCnt="0"/>
      <dgm:spPr/>
    </dgm:pt>
    <dgm:pt modelId="{1F6FE670-D361-40BB-88D5-3A8E46FAED40}" type="pres">
      <dgm:prSet presAssocID="{011C311E-B52E-4FCC-8B48-B79FF38A4CF1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731408-E8E8-48A4-BC48-98E38A027440}" type="pres">
      <dgm:prSet presAssocID="{2748FBA6-ADE5-40E3-B422-9A0BEB10553D}" presName="sibTrans" presStyleCnt="0"/>
      <dgm:spPr/>
    </dgm:pt>
    <dgm:pt modelId="{8CA5AA5C-810A-4CF4-90D2-277C9E42ACDA}" type="pres">
      <dgm:prSet presAssocID="{0D57E6CF-2703-4CD7-A21C-51C2E8372387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796F93-8093-4556-8323-285751F992E2}" type="pres">
      <dgm:prSet presAssocID="{525117ED-5544-4ECF-B6AD-DB70A9E85B87}" presName="sibTrans" presStyleCnt="0"/>
      <dgm:spPr/>
    </dgm:pt>
    <dgm:pt modelId="{67C73B67-4F17-4D0B-95F3-5AFA3F59F592}" type="pres">
      <dgm:prSet presAssocID="{140D0C4C-16F3-415B-A050-EAC2E8484676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B7CBC9-F68C-47E5-815B-B23D171D54EB}" type="pres">
      <dgm:prSet presAssocID="{FD9295C7-0C5E-4BEF-9491-7DA42DF7BF25}" presName="sibTrans" presStyleCnt="0"/>
      <dgm:spPr/>
    </dgm:pt>
    <dgm:pt modelId="{8849317D-2B07-4B48-A61B-F30D493CBC96}" type="pres">
      <dgm:prSet presAssocID="{521047B0-7BE2-4ACB-ACE3-E4262C226F59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441D83-6118-48E1-90A2-DD43497EEEDD}" type="pres">
      <dgm:prSet presAssocID="{0673B534-4FE8-49C5-8185-D1BC7B46C571}" presName="sibTrans" presStyleCnt="0"/>
      <dgm:spPr/>
    </dgm:pt>
    <dgm:pt modelId="{B0F29D99-F6B8-45DB-B4C3-BE165273E615}" type="pres">
      <dgm:prSet presAssocID="{F07385CF-F641-40C7-92A7-B380818AF0CB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5441CF3-D91F-4B42-A92E-22060361CF6B}" type="presOf" srcId="{790EE506-21D9-4ACA-A024-3392228959F6}" destId="{352DED9E-8BF4-4EAE-AF93-2226144FFAED}" srcOrd="0" destOrd="0" presId="urn:microsoft.com/office/officeart/2005/8/layout/default#1"/>
    <dgm:cxn modelId="{A67129BF-5CB9-485E-A785-9605CA392175}" srcId="{52848120-4DED-435F-AC22-7F9B8F030F8F}" destId="{1C90B360-982B-4D8C-9352-41F0798F4383}" srcOrd="1" destOrd="0" parTransId="{C77F9CE0-9B6B-47BB-8980-996F0ACDF5CB}" sibTransId="{8BF22541-CF4E-4545-A056-DD16436967C8}"/>
    <dgm:cxn modelId="{C9021305-E1E6-4E2F-939C-F3DA424EFFB9}" type="presOf" srcId="{521047B0-7BE2-4ACB-ACE3-E4262C226F59}" destId="{8849317D-2B07-4B48-A61B-F30D493CBC96}" srcOrd="0" destOrd="0" presId="urn:microsoft.com/office/officeart/2005/8/layout/default#1"/>
    <dgm:cxn modelId="{F1EC8A24-3B27-484B-B426-ADA9783858AC}" type="presOf" srcId="{011C311E-B52E-4FCC-8B48-B79FF38A4CF1}" destId="{1F6FE670-D361-40BB-88D5-3A8E46FAED40}" srcOrd="0" destOrd="0" presId="urn:microsoft.com/office/officeart/2005/8/layout/default#1"/>
    <dgm:cxn modelId="{F43ADD99-D705-453F-B579-3AA18C861D15}" type="presOf" srcId="{0D57E6CF-2703-4CD7-A21C-51C2E8372387}" destId="{8CA5AA5C-810A-4CF4-90D2-277C9E42ACDA}" srcOrd="0" destOrd="0" presId="urn:microsoft.com/office/officeart/2005/8/layout/default#1"/>
    <dgm:cxn modelId="{4741F321-3C03-4810-93CD-4CC125BA76B2}" srcId="{52848120-4DED-435F-AC22-7F9B8F030F8F}" destId="{0D57E6CF-2703-4CD7-A21C-51C2E8372387}" srcOrd="4" destOrd="0" parTransId="{B84218BB-DBB5-4908-9C7C-5C4821481DB7}" sibTransId="{525117ED-5544-4ECF-B6AD-DB70A9E85B87}"/>
    <dgm:cxn modelId="{7299B354-3713-4C50-87F9-E8B2F8038055}" type="presOf" srcId="{C8CD9C0A-7AD4-493E-BD6A-A43737BEC047}" destId="{2DE434C9-37DB-438C-A9E2-C5CA2C6AFB4E}" srcOrd="0" destOrd="0" presId="urn:microsoft.com/office/officeart/2005/8/layout/default#1"/>
    <dgm:cxn modelId="{C0F64878-283A-4D3C-9369-3881DE2B8074}" srcId="{52848120-4DED-435F-AC22-7F9B8F030F8F}" destId="{011C311E-B52E-4FCC-8B48-B79FF38A4CF1}" srcOrd="3" destOrd="0" parTransId="{32ED8E58-1125-4455-BAE1-7C25471E3629}" sibTransId="{2748FBA6-ADE5-40E3-B422-9A0BEB10553D}"/>
    <dgm:cxn modelId="{8955ECA8-EFB7-4C1C-9955-C559C95344D6}" srcId="{52848120-4DED-435F-AC22-7F9B8F030F8F}" destId="{790EE506-21D9-4ACA-A024-3392228959F6}" srcOrd="2" destOrd="0" parTransId="{179A4CA2-C7E4-404F-8A5D-98D837E18F11}" sibTransId="{C918CA4F-59A6-4C6E-9CE5-9C6A5599B709}"/>
    <dgm:cxn modelId="{2E699CE1-55C0-4A9F-8CBB-2A0F14CFB384}" type="presOf" srcId="{52848120-4DED-435F-AC22-7F9B8F030F8F}" destId="{5A95FD06-CEB0-45C7-8AD9-025C48C6A74A}" srcOrd="0" destOrd="0" presId="urn:microsoft.com/office/officeart/2005/8/layout/default#1"/>
    <dgm:cxn modelId="{285582F6-46BD-4D0B-A62B-6A3AA775B683}" type="presOf" srcId="{140D0C4C-16F3-415B-A050-EAC2E8484676}" destId="{67C73B67-4F17-4D0B-95F3-5AFA3F59F592}" srcOrd="0" destOrd="0" presId="urn:microsoft.com/office/officeart/2005/8/layout/default#1"/>
    <dgm:cxn modelId="{1A91FC11-682B-4660-BD42-FA9096C453C2}" srcId="{52848120-4DED-435F-AC22-7F9B8F030F8F}" destId="{C8CD9C0A-7AD4-493E-BD6A-A43737BEC047}" srcOrd="0" destOrd="0" parTransId="{F3B82F16-F32A-4DB0-89B4-2B8AE2A64685}" sibTransId="{32FAEB99-8ADD-4059-882A-2A6EB237A215}"/>
    <dgm:cxn modelId="{49F7A5BC-4D21-45E4-9223-EE085F5C56E8}" type="presOf" srcId="{1C90B360-982B-4D8C-9352-41F0798F4383}" destId="{6E0EE96F-394A-4AB6-9C4D-51B10FBDD47E}" srcOrd="0" destOrd="0" presId="urn:microsoft.com/office/officeart/2005/8/layout/default#1"/>
    <dgm:cxn modelId="{5D89C98A-DECF-4D1A-B652-A27FC377C6CD}" type="presOf" srcId="{F07385CF-F641-40C7-92A7-B380818AF0CB}" destId="{B0F29D99-F6B8-45DB-B4C3-BE165273E615}" srcOrd="0" destOrd="0" presId="urn:microsoft.com/office/officeart/2005/8/layout/default#1"/>
    <dgm:cxn modelId="{482A7C7D-A1B6-44FC-B7C1-1BC22D5E363E}" srcId="{52848120-4DED-435F-AC22-7F9B8F030F8F}" destId="{F07385CF-F641-40C7-92A7-B380818AF0CB}" srcOrd="7" destOrd="0" parTransId="{18691A32-54F1-4CE1-AC28-CF2B22BE1F45}" sibTransId="{ABFF113D-5CA6-4EDE-84AB-7D4C118EF49E}"/>
    <dgm:cxn modelId="{2CBA3FEC-4816-4BA8-9B48-AE2C1F943606}" srcId="{52848120-4DED-435F-AC22-7F9B8F030F8F}" destId="{521047B0-7BE2-4ACB-ACE3-E4262C226F59}" srcOrd="6" destOrd="0" parTransId="{B4A843C7-C8C8-4343-BDB9-A343736ECF4F}" sibTransId="{0673B534-4FE8-49C5-8185-D1BC7B46C571}"/>
    <dgm:cxn modelId="{50ECDC8F-82B1-4D63-A70E-FAFEB5EABF5C}" srcId="{52848120-4DED-435F-AC22-7F9B8F030F8F}" destId="{140D0C4C-16F3-415B-A050-EAC2E8484676}" srcOrd="5" destOrd="0" parTransId="{3EF64F93-2688-4384-B153-72F5A05107AD}" sibTransId="{FD9295C7-0C5E-4BEF-9491-7DA42DF7BF25}"/>
    <dgm:cxn modelId="{D0AA3A86-E1EA-48F5-A730-7DCC50DEFD9B}" type="presParOf" srcId="{5A95FD06-CEB0-45C7-8AD9-025C48C6A74A}" destId="{2DE434C9-37DB-438C-A9E2-C5CA2C6AFB4E}" srcOrd="0" destOrd="0" presId="urn:microsoft.com/office/officeart/2005/8/layout/default#1"/>
    <dgm:cxn modelId="{903A8708-39DF-422F-8E98-695803F32613}" type="presParOf" srcId="{5A95FD06-CEB0-45C7-8AD9-025C48C6A74A}" destId="{44D3B0A8-E7DA-479D-BEC8-EFC9B72107F3}" srcOrd="1" destOrd="0" presId="urn:microsoft.com/office/officeart/2005/8/layout/default#1"/>
    <dgm:cxn modelId="{2FC5A962-D553-485C-92B8-599489C366A2}" type="presParOf" srcId="{5A95FD06-CEB0-45C7-8AD9-025C48C6A74A}" destId="{6E0EE96F-394A-4AB6-9C4D-51B10FBDD47E}" srcOrd="2" destOrd="0" presId="urn:microsoft.com/office/officeart/2005/8/layout/default#1"/>
    <dgm:cxn modelId="{46A8415D-FB1B-406E-AC9F-92565FA474CE}" type="presParOf" srcId="{5A95FD06-CEB0-45C7-8AD9-025C48C6A74A}" destId="{2F308C9D-89B2-4B13-A533-85757FCB0C48}" srcOrd="3" destOrd="0" presId="urn:microsoft.com/office/officeart/2005/8/layout/default#1"/>
    <dgm:cxn modelId="{BF3C04F5-4734-42C6-9774-591C23C869E0}" type="presParOf" srcId="{5A95FD06-CEB0-45C7-8AD9-025C48C6A74A}" destId="{352DED9E-8BF4-4EAE-AF93-2226144FFAED}" srcOrd="4" destOrd="0" presId="urn:microsoft.com/office/officeart/2005/8/layout/default#1"/>
    <dgm:cxn modelId="{EB2ED9AC-AF77-46BC-A92A-E74A58FD34C8}" type="presParOf" srcId="{5A95FD06-CEB0-45C7-8AD9-025C48C6A74A}" destId="{4A057CD3-1147-4674-A316-E6D5530C9ECA}" srcOrd="5" destOrd="0" presId="urn:microsoft.com/office/officeart/2005/8/layout/default#1"/>
    <dgm:cxn modelId="{7361412E-91A4-4413-BD19-437FAF4A4433}" type="presParOf" srcId="{5A95FD06-CEB0-45C7-8AD9-025C48C6A74A}" destId="{1F6FE670-D361-40BB-88D5-3A8E46FAED40}" srcOrd="6" destOrd="0" presId="urn:microsoft.com/office/officeart/2005/8/layout/default#1"/>
    <dgm:cxn modelId="{E598E38A-B38F-4D3E-99BF-7AD291F29DCE}" type="presParOf" srcId="{5A95FD06-CEB0-45C7-8AD9-025C48C6A74A}" destId="{B2731408-E8E8-48A4-BC48-98E38A027440}" srcOrd="7" destOrd="0" presId="urn:microsoft.com/office/officeart/2005/8/layout/default#1"/>
    <dgm:cxn modelId="{8B5CE925-C40B-4AFB-8FEC-C344D168BB60}" type="presParOf" srcId="{5A95FD06-CEB0-45C7-8AD9-025C48C6A74A}" destId="{8CA5AA5C-810A-4CF4-90D2-277C9E42ACDA}" srcOrd="8" destOrd="0" presId="urn:microsoft.com/office/officeart/2005/8/layout/default#1"/>
    <dgm:cxn modelId="{4179E939-6C4B-4117-82C1-953CE2BA23B2}" type="presParOf" srcId="{5A95FD06-CEB0-45C7-8AD9-025C48C6A74A}" destId="{21796F93-8093-4556-8323-285751F992E2}" srcOrd="9" destOrd="0" presId="urn:microsoft.com/office/officeart/2005/8/layout/default#1"/>
    <dgm:cxn modelId="{00BFBCAA-5B06-4214-9F21-ADA1DE048B88}" type="presParOf" srcId="{5A95FD06-CEB0-45C7-8AD9-025C48C6A74A}" destId="{67C73B67-4F17-4D0B-95F3-5AFA3F59F592}" srcOrd="10" destOrd="0" presId="urn:microsoft.com/office/officeart/2005/8/layout/default#1"/>
    <dgm:cxn modelId="{685F78D5-3055-4069-B943-4767268E346E}" type="presParOf" srcId="{5A95FD06-CEB0-45C7-8AD9-025C48C6A74A}" destId="{44B7CBC9-F68C-47E5-815B-B23D171D54EB}" srcOrd="11" destOrd="0" presId="urn:microsoft.com/office/officeart/2005/8/layout/default#1"/>
    <dgm:cxn modelId="{38059EB0-4ADD-4AB9-B7C6-DF6B2CC65AFB}" type="presParOf" srcId="{5A95FD06-CEB0-45C7-8AD9-025C48C6A74A}" destId="{8849317D-2B07-4B48-A61B-F30D493CBC96}" srcOrd="12" destOrd="0" presId="urn:microsoft.com/office/officeart/2005/8/layout/default#1"/>
    <dgm:cxn modelId="{3B8FD87C-CD27-451A-A329-E82D408484D9}" type="presParOf" srcId="{5A95FD06-CEB0-45C7-8AD9-025C48C6A74A}" destId="{82441D83-6118-48E1-90A2-DD43497EEEDD}" srcOrd="13" destOrd="0" presId="urn:microsoft.com/office/officeart/2005/8/layout/default#1"/>
    <dgm:cxn modelId="{547A828D-4EB8-4F13-9F22-0AF59052AC7C}" type="presParOf" srcId="{5A95FD06-CEB0-45C7-8AD9-025C48C6A74A}" destId="{B0F29D99-F6B8-45DB-B4C3-BE165273E615}" srcOrd="14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69DB9E1-7FDE-4FF1-9246-625A6E5F6AB1}" type="doc">
      <dgm:prSet loTypeId="urn:microsoft.com/office/officeart/2005/8/layout/default#2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CC26722E-02EA-4635-B7C3-55271A9AE9E5}">
      <dgm:prSet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 prst="divot"/>
        </a:sp3d>
      </dgm:spPr>
      <dgm:t>
        <a:bodyPr/>
        <a:lstStyle/>
        <a:p>
          <a:r>
            <a:rPr lang="ru-RU" b="1" smtClean="0">
              <a:solidFill>
                <a:schemeClr val="tx1"/>
              </a:solidFill>
            </a:rPr>
            <a:t>акты выполненных работ по форме КС-2, где указаны виды и  стоимость выполненных работ</a:t>
          </a:r>
          <a:endParaRPr lang="ru-RU" b="1">
            <a:solidFill>
              <a:schemeClr val="tx1"/>
            </a:solidFill>
          </a:endParaRPr>
        </a:p>
      </dgm:t>
    </dgm:pt>
    <dgm:pt modelId="{F543563A-ED59-4DC9-9DCD-97552B25F1AD}" type="parTrans" cxnId="{FB55811F-762D-4F38-B78B-012ACA99F0FC}">
      <dgm:prSet/>
      <dgm:spPr/>
      <dgm:t>
        <a:bodyPr/>
        <a:lstStyle/>
        <a:p>
          <a:endParaRPr lang="ru-RU"/>
        </a:p>
      </dgm:t>
    </dgm:pt>
    <dgm:pt modelId="{19C9FE3B-2655-496A-AF5F-F422ED1CBDB4}" type="sibTrans" cxnId="{FB55811F-762D-4F38-B78B-012ACA99F0FC}">
      <dgm:prSet/>
      <dgm:spPr/>
      <dgm:t>
        <a:bodyPr/>
        <a:lstStyle/>
        <a:p>
          <a:endParaRPr lang="ru-RU"/>
        </a:p>
      </dgm:t>
    </dgm:pt>
    <dgm:pt modelId="{D80B4C9F-60DF-4108-B8AA-58371BF4DF82}">
      <dgm:prSet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 prst="divot"/>
        </a:sp3d>
      </dgm:spPr>
      <dgm:t>
        <a:bodyPr/>
        <a:lstStyle/>
        <a:p>
          <a:r>
            <a:rPr lang="ru-RU" b="1" smtClean="0">
              <a:solidFill>
                <a:schemeClr val="tx1"/>
              </a:solidFill>
            </a:rPr>
            <a:t>журнал производства работ, где фиксируются все работы (операции), сроки их выполнения, условия производства</a:t>
          </a:r>
          <a:endParaRPr lang="ru-RU" b="1">
            <a:solidFill>
              <a:schemeClr val="tx1"/>
            </a:solidFill>
          </a:endParaRPr>
        </a:p>
      </dgm:t>
    </dgm:pt>
    <dgm:pt modelId="{F3ACB043-00F7-4896-9F5A-D8BC7987B66A}" type="parTrans" cxnId="{20E8E20B-A1BB-4697-BDAC-18B105B6FF0F}">
      <dgm:prSet/>
      <dgm:spPr/>
      <dgm:t>
        <a:bodyPr/>
        <a:lstStyle/>
        <a:p>
          <a:endParaRPr lang="ru-RU"/>
        </a:p>
      </dgm:t>
    </dgm:pt>
    <dgm:pt modelId="{00079935-F825-464E-88C1-64EAF4611A0D}" type="sibTrans" cxnId="{20E8E20B-A1BB-4697-BDAC-18B105B6FF0F}">
      <dgm:prSet/>
      <dgm:spPr/>
      <dgm:t>
        <a:bodyPr/>
        <a:lstStyle/>
        <a:p>
          <a:endParaRPr lang="ru-RU"/>
        </a:p>
      </dgm:t>
    </dgm:pt>
    <dgm:pt modelId="{79C4D7E2-E494-4248-B43C-BAB695B23A85}">
      <dgm:prSet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 prst="divot"/>
        </a:sp3d>
      </dgm:spPr>
      <dgm:t>
        <a:bodyPr/>
        <a:lstStyle/>
        <a:p>
          <a:r>
            <a:rPr lang="ru-RU" b="1" smtClean="0">
              <a:solidFill>
                <a:schemeClr val="tx1"/>
              </a:solidFill>
            </a:rPr>
            <a:t>акты освидетельствования скрытых работ</a:t>
          </a:r>
          <a:endParaRPr lang="ru-RU" b="1">
            <a:solidFill>
              <a:schemeClr val="tx1"/>
            </a:solidFill>
          </a:endParaRPr>
        </a:p>
      </dgm:t>
    </dgm:pt>
    <dgm:pt modelId="{2C9AE503-EFF3-46FD-85A5-A7958493BAEC}" type="parTrans" cxnId="{C6A50152-88DA-4AE5-A516-A0BDDFF1596C}">
      <dgm:prSet/>
      <dgm:spPr/>
      <dgm:t>
        <a:bodyPr/>
        <a:lstStyle/>
        <a:p>
          <a:endParaRPr lang="ru-RU"/>
        </a:p>
      </dgm:t>
    </dgm:pt>
    <dgm:pt modelId="{BF1840BA-0471-4459-B98D-386DBFB7656E}" type="sibTrans" cxnId="{C6A50152-88DA-4AE5-A516-A0BDDFF1596C}">
      <dgm:prSet/>
      <dgm:spPr/>
      <dgm:t>
        <a:bodyPr/>
        <a:lstStyle/>
        <a:p>
          <a:endParaRPr lang="ru-RU"/>
        </a:p>
      </dgm:t>
    </dgm:pt>
    <dgm:pt modelId="{FCC67FA1-717F-49F8-ACAF-3063D1DAFADD}">
      <dgm:prSet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 prst="divot"/>
        </a:sp3d>
      </dgm:spPr>
      <dgm:t>
        <a:bodyPr/>
        <a:lstStyle/>
        <a:p>
          <a:r>
            <a:rPr lang="ru-RU" b="1" smtClean="0">
              <a:solidFill>
                <a:schemeClr val="tx1"/>
              </a:solidFill>
            </a:rPr>
            <a:t>накопительные ведомости, в которых показаны объемы работ с начала строительства</a:t>
          </a:r>
          <a:endParaRPr lang="ru-RU" b="1">
            <a:solidFill>
              <a:schemeClr val="tx1"/>
            </a:solidFill>
          </a:endParaRPr>
        </a:p>
      </dgm:t>
    </dgm:pt>
    <dgm:pt modelId="{DA9880F5-D8ED-4625-B6E0-56BE5985E719}" type="parTrans" cxnId="{9F46153D-232C-4311-8F7E-4483D7030C82}">
      <dgm:prSet/>
      <dgm:spPr/>
      <dgm:t>
        <a:bodyPr/>
        <a:lstStyle/>
        <a:p>
          <a:endParaRPr lang="ru-RU"/>
        </a:p>
      </dgm:t>
    </dgm:pt>
    <dgm:pt modelId="{754CDE16-EAA8-44EA-856D-45B0C35F1491}" type="sibTrans" cxnId="{9F46153D-232C-4311-8F7E-4483D7030C82}">
      <dgm:prSet/>
      <dgm:spPr/>
      <dgm:t>
        <a:bodyPr/>
        <a:lstStyle/>
        <a:p>
          <a:endParaRPr lang="ru-RU"/>
        </a:p>
      </dgm:t>
    </dgm:pt>
    <dgm:pt modelId="{39D41B26-CF95-443C-B34A-C6077ED89B01}">
      <dgm:prSet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 prst="divot"/>
        </a:sp3d>
      </dgm:spPr>
      <dgm:t>
        <a:bodyPr/>
        <a:lstStyle/>
        <a:p>
          <a:r>
            <a:rPr lang="ru-RU" b="1" smtClean="0">
              <a:solidFill>
                <a:schemeClr val="tx1"/>
              </a:solidFill>
            </a:rPr>
            <a:t>отчеты подрядной организации о расходовании материалов в соответствии с производственными нормами</a:t>
          </a:r>
          <a:endParaRPr lang="ru-RU" b="1">
            <a:solidFill>
              <a:schemeClr val="tx1"/>
            </a:solidFill>
          </a:endParaRPr>
        </a:p>
      </dgm:t>
    </dgm:pt>
    <dgm:pt modelId="{F1258B67-A01B-44E8-8B69-7DE247C0F45F}" type="parTrans" cxnId="{A0335F97-4669-479A-8395-24DA4D496123}">
      <dgm:prSet/>
      <dgm:spPr/>
      <dgm:t>
        <a:bodyPr/>
        <a:lstStyle/>
        <a:p>
          <a:endParaRPr lang="ru-RU"/>
        </a:p>
      </dgm:t>
    </dgm:pt>
    <dgm:pt modelId="{12CABA4A-B851-424D-B439-7C8EFBA3FB4E}" type="sibTrans" cxnId="{A0335F97-4669-479A-8395-24DA4D496123}">
      <dgm:prSet/>
      <dgm:spPr/>
      <dgm:t>
        <a:bodyPr/>
        <a:lstStyle/>
        <a:p>
          <a:endParaRPr lang="ru-RU"/>
        </a:p>
      </dgm:t>
    </dgm:pt>
    <dgm:pt modelId="{F20B5DA7-FFEC-41C9-8795-4771A05DFA92}" type="pres">
      <dgm:prSet presAssocID="{569DB9E1-7FDE-4FF1-9246-625A6E5F6AB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156944E-C00E-43C9-AB20-4DA7E830EC8F}" type="pres">
      <dgm:prSet presAssocID="{CC26722E-02EA-4635-B7C3-55271A9AE9E5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D7F43A-FBBF-478D-BE28-ADF6C7105E7F}" type="pres">
      <dgm:prSet presAssocID="{19C9FE3B-2655-496A-AF5F-F422ED1CBDB4}" presName="sibTrans" presStyleCnt="0"/>
      <dgm:spPr/>
    </dgm:pt>
    <dgm:pt modelId="{2E4B9461-37C1-4626-B343-6403B649111C}" type="pres">
      <dgm:prSet presAssocID="{D80B4C9F-60DF-4108-B8AA-58371BF4DF82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66A9B3-1662-4F6E-A8B6-87F0D3F913E1}" type="pres">
      <dgm:prSet presAssocID="{00079935-F825-464E-88C1-64EAF4611A0D}" presName="sibTrans" presStyleCnt="0"/>
      <dgm:spPr/>
    </dgm:pt>
    <dgm:pt modelId="{FD6A064A-75F1-4D9D-A19D-1E580B567BF7}" type="pres">
      <dgm:prSet presAssocID="{39D41B26-CF95-443C-B34A-C6077ED89B01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36CF05-8119-42D7-AE32-593186DC3F2B}" type="pres">
      <dgm:prSet presAssocID="{12CABA4A-B851-424D-B439-7C8EFBA3FB4E}" presName="sibTrans" presStyleCnt="0"/>
      <dgm:spPr/>
    </dgm:pt>
    <dgm:pt modelId="{0B87937D-B68F-4CD1-9B8C-A2191542154A}" type="pres">
      <dgm:prSet presAssocID="{FCC67FA1-717F-49F8-ACAF-3063D1DAFADD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04D542-CD67-4956-B7B4-3BF6C06D3E96}" type="pres">
      <dgm:prSet presAssocID="{754CDE16-EAA8-44EA-856D-45B0C35F1491}" presName="sibTrans" presStyleCnt="0"/>
      <dgm:spPr/>
    </dgm:pt>
    <dgm:pt modelId="{84100E1D-25DD-47D2-A600-32697DBD6B8B}" type="pres">
      <dgm:prSet presAssocID="{79C4D7E2-E494-4248-B43C-BAB695B23A85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B55811F-762D-4F38-B78B-012ACA99F0FC}" srcId="{569DB9E1-7FDE-4FF1-9246-625A6E5F6AB1}" destId="{CC26722E-02EA-4635-B7C3-55271A9AE9E5}" srcOrd="0" destOrd="0" parTransId="{F543563A-ED59-4DC9-9DCD-97552B25F1AD}" sibTransId="{19C9FE3B-2655-496A-AF5F-F422ED1CBDB4}"/>
    <dgm:cxn modelId="{20E8E20B-A1BB-4697-BDAC-18B105B6FF0F}" srcId="{569DB9E1-7FDE-4FF1-9246-625A6E5F6AB1}" destId="{D80B4C9F-60DF-4108-B8AA-58371BF4DF82}" srcOrd="1" destOrd="0" parTransId="{F3ACB043-00F7-4896-9F5A-D8BC7987B66A}" sibTransId="{00079935-F825-464E-88C1-64EAF4611A0D}"/>
    <dgm:cxn modelId="{9068BFC8-2DCD-4703-AEF5-608E2353C79B}" type="presOf" srcId="{FCC67FA1-717F-49F8-ACAF-3063D1DAFADD}" destId="{0B87937D-B68F-4CD1-9B8C-A2191542154A}" srcOrd="0" destOrd="0" presId="urn:microsoft.com/office/officeart/2005/8/layout/default#2"/>
    <dgm:cxn modelId="{9F46153D-232C-4311-8F7E-4483D7030C82}" srcId="{569DB9E1-7FDE-4FF1-9246-625A6E5F6AB1}" destId="{FCC67FA1-717F-49F8-ACAF-3063D1DAFADD}" srcOrd="3" destOrd="0" parTransId="{DA9880F5-D8ED-4625-B6E0-56BE5985E719}" sibTransId="{754CDE16-EAA8-44EA-856D-45B0C35F1491}"/>
    <dgm:cxn modelId="{0080D8BC-CA0A-4026-B64F-EA5BC49D0933}" type="presOf" srcId="{39D41B26-CF95-443C-B34A-C6077ED89B01}" destId="{FD6A064A-75F1-4D9D-A19D-1E580B567BF7}" srcOrd="0" destOrd="0" presId="urn:microsoft.com/office/officeart/2005/8/layout/default#2"/>
    <dgm:cxn modelId="{176E24B5-A3A8-4465-93DD-DD205B90D795}" type="presOf" srcId="{CC26722E-02EA-4635-B7C3-55271A9AE9E5}" destId="{9156944E-C00E-43C9-AB20-4DA7E830EC8F}" srcOrd="0" destOrd="0" presId="urn:microsoft.com/office/officeart/2005/8/layout/default#2"/>
    <dgm:cxn modelId="{AEF3D216-6ACE-4CBF-BC2A-B5346FD6508F}" type="presOf" srcId="{D80B4C9F-60DF-4108-B8AA-58371BF4DF82}" destId="{2E4B9461-37C1-4626-B343-6403B649111C}" srcOrd="0" destOrd="0" presId="urn:microsoft.com/office/officeart/2005/8/layout/default#2"/>
    <dgm:cxn modelId="{C6A50152-88DA-4AE5-A516-A0BDDFF1596C}" srcId="{569DB9E1-7FDE-4FF1-9246-625A6E5F6AB1}" destId="{79C4D7E2-E494-4248-B43C-BAB695B23A85}" srcOrd="4" destOrd="0" parTransId="{2C9AE503-EFF3-46FD-85A5-A7958493BAEC}" sibTransId="{BF1840BA-0471-4459-B98D-386DBFB7656E}"/>
    <dgm:cxn modelId="{A0335F97-4669-479A-8395-24DA4D496123}" srcId="{569DB9E1-7FDE-4FF1-9246-625A6E5F6AB1}" destId="{39D41B26-CF95-443C-B34A-C6077ED89B01}" srcOrd="2" destOrd="0" parTransId="{F1258B67-A01B-44E8-8B69-7DE247C0F45F}" sibTransId="{12CABA4A-B851-424D-B439-7C8EFBA3FB4E}"/>
    <dgm:cxn modelId="{2C61299C-4D1E-4351-A504-69924D9CC566}" type="presOf" srcId="{569DB9E1-7FDE-4FF1-9246-625A6E5F6AB1}" destId="{F20B5DA7-FFEC-41C9-8795-4771A05DFA92}" srcOrd="0" destOrd="0" presId="urn:microsoft.com/office/officeart/2005/8/layout/default#2"/>
    <dgm:cxn modelId="{9DB7E574-E369-4292-926E-05CD7A1CF1B1}" type="presOf" srcId="{79C4D7E2-E494-4248-B43C-BAB695B23A85}" destId="{84100E1D-25DD-47D2-A600-32697DBD6B8B}" srcOrd="0" destOrd="0" presId="urn:microsoft.com/office/officeart/2005/8/layout/default#2"/>
    <dgm:cxn modelId="{D28ADAA8-C167-4C14-815A-C3839A3348D0}" type="presParOf" srcId="{F20B5DA7-FFEC-41C9-8795-4771A05DFA92}" destId="{9156944E-C00E-43C9-AB20-4DA7E830EC8F}" srcOrd="0" destOrd="0" presId="urn:microsoft.com/office/officeart/2005/8/layout/default#2"/>
    <dgm:cxn modelId="{3719C5CE-D5AF-49F7-8BB5-ECB7D2DF0FEB}" type="presParOf" srcId="{F20B5DA7-FFEC-41C9-8795-4771A05DFA92}" destId="{DAD7F43A-FBBF-478D-BE28-ADF6C7105E7F}" srcOrd="1" destOrd="0" presId="urn:microsoft.com/office/officeart/2005/8/layout/default#2"/>
    <dgm:cxn modelId="{E0DA07D0-8AA6-4F47-8329-70A36CAB1D8E}" type="presParOf" srcId="{F20B5DA7-FFEC-41C9-8795-4771A05DFA92}" destId="{2E4B9461-37C1-4626-B343-6403B649111C}" srcOrd="2" destOrd="0" presId="urn:microsoft.com/office/officeart/2005/8/layout/default#2"/>
    <dgm:cxn modelId="{B3D73A6E-F7E9-43E6-A010-002D7683BF6F}" type="presParOf" srcId="{F20B5DA7-FFEC-41C9-8795-4771A05DFA92}" destId="{9866A9B3-1662-4F6E-A8B6-87F0D3F913E1}" srcOrd="3" destOrd="0" presId="urn:microsoft.com/office/officeart/2005/8/layout/default#2"/>
    <dgm:cxn modelId="{E99338E1-1175-4678-8DDB-CA932DD85B7C}" type="presParOf" srcId="{F20B5DA7-FFEC-41C9-8795-4771A05DFA92}" destId="{FD6A064A-75F1-4D9D-A19D-1E580B567BF7}" srcOrd="4" destOrd="0" presId="urn:microsoft.com/office/officeart/2005/8/layout/default#2"/>
    <dgm:cxn modelId="{4B64AF9A-E439-40A5-AACE-FC8888FBE562}" type="presParOf" srcId="{F20B5DA7-FFEC-41C9-8795-4771A05DFA92}" destId="{BA36CF05-8119-42D7-AE32-593186DC3F2B}" srcOrd="5" destOrd="0" presId="urn:microsoft.com/office/officeart/2005/8/layout/default#2"/>
    <dgm:cxn modelId="{4C1F554E-2300-4887-82D9-F8C0A8284611}" type="presParOf" srcId="{F20B5DA7-FFEC-41C9-8795-4771A05DFA92}" destId="{0B87937D-B68F-4CD1-9B8C-A2191542154A}" srcOrd="6" destOrd="0" presId="urn:microsoft.com/office/officeart/2005/8/layout/default#2"/>
    <dgm:cxn modelId="{7DFACD35-4A14-4CFF-97B1-A02074C6EC22}" type="presParOf" srcId="{F20B5DA7-FFEC-41C9-8795-4771A05DFA92}" destId="{2404D542-CD67-4956-B7B4-3BF6C06D3E96}" srcOrd="7" destOrd="0" presId="urn:microsoft.com/office/officeart/2005/8/layout/default#2"/>
    <dgm:cxn modelId="{D078ECC5-37AC-409B-B684-D9EED7F307C8}" type="presParOf" srcId="{F20B5DA7-FFEC-41C9-8795-4771A05DFA92}" destId="{84100E1D-25DD-47D2-A600-32697DBD6B8B}" srcOrd="8" destOrd="0" presId="urn:microsoft.com/office/officeart/2005/8/layout/default#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6EEB92F-FCF2-4C61-8022-A194C9C102A7}" type="doc">
      <dgm:prSet loTypeId="urn:microsoft.com/office/officeart/2005/8/layout/default#3" loCatId="list" qsTypeId="urn:microsoft.com/office/officeart/2005/8/quickstyle/simple5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9A663B84-473E-4462-8359-F2F3B915B310}">
      <dgm:prSet custT="1"/>
      <dgm:spPr/>
      <dgm:t>
        <a:bodyPr/>
        <a:lstStyle/>
        <a:p>
          <a:r>
            <a: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завышение физических объемов работ, принятых заказчиком к  оплате</a:t>
          </a:r>
          <a:endParaRPr lang="ru-RU" sz="1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AB08A85-A95B-48C4-BAA4-239D714B2576}" type="parTrans" cxnId="{C7C3CCDF-3499-4EDF-8EED-5CC7B609BB07}">
      <dgm:prSet/>
      <dgm:spPr/>
      <dgm:t>
        <a:bodyPr/>
        <a:lstStyle/>
        <a:p>
          <a:endParaRPr lang="ru-RU"/>
        </a:p>
      </dgm:t>
    </dgm:pt>
    <dgm:pt modelId="{B7476A40-5EAE-48C5-BE58-0A15901EE2A5}" type="sibTrans" cxnId="{C7C3CCDF-3499-4EDF-8EED-5CC7B609BB07}">
      <dgm:prSet/>
      <dgm:spPr/>
      <dgm:t>
        <a:bodyPr/>
        <a:lstStyle/>
        <a:p>
          <a:endParaRPr lang="ru-RU"/>
        </a:p>
      </dgm:t>
    </dgm:pt>
    <dgm:pt modelId="{8F2EBBB3-EE1C-49E1-8F7B-C72049DE1002}">
      <dgm:prSet custT="1"/>
      <dgm:spPr/>
      <dgm:t>
        <a:bodyPr/>
        <a:lstStyle/>
        <a:p>
          <a:r>
            <a: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повторная оплата одних и тех же работ, в том числе  выполненных разными подрядными организациями</a:t>
          </a:r>
          <a:endParaRPr lang="ru-RU" sz="1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BD67325-F60F-46FB-A19D-610179D7FB1F}" type="parTrans" cxnId="{03CDE69A-E832-485B-B58B-7C685BB0521B}">
      <dgm:prSet/>
      <dgm:spPr/>
      <dgm:t>
        <a:bodyPr/>
        <a:lstStyle/>
        <a:p>
          <a:endParaRPr lang="ru-RU"/>
        </a:p>
      </dgm:t>
    </dgm:pt>
    <dgm:pt modelId="{66CB0C93-2440-4210-8AF6-0A92174986FF}" type="sibTrans" cxnId="{03CDE69A-E832-485B-B58B-7C685BB0521B}">
      <dgm:prSet/>
      <dgm:spPr/>
      <dgm:t>
        <a:bodyPr/>
        <a:lstStyle/>
        <a:p>
          <a:endParaRPr lang="ru-RU"/>
        </a:p>
      </dgm:t>
    </dgm:pt>
    <dgm:pt modelId="{EC26EB42-7500-45BB-83A1-F1BA96BCA536}">
      <dgm:prSet custT="1"/>
      <dgm:spPr/>
      <dgm:t>
        <a:bodyPr/>
        <a:lstStyle/>
        <a:p>
          <a:pPr algn="ctr"/>
          <a:r>
            <a: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несоблюдение подрядчиком проектных решений (необоснованная замена одних видов материалов и работ на другие)</a:t>
          </a:r>
          <a:endParaRPr lang="ru-RU" sz="1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515F721-E2BC-43E4-914A-60EB01F45BBD}" type="parTrans" cxnId="{1F009F20-7C84-462A-ABAE-14ED64823FCA}">
      <dgm:prSet/>
      <dgm:spPr/>
      <dgm:t>
        <a:bodyPr/>
        <a:lstStyle/>
        <a:p>
          <a:endParaRPr lang="ru-RU"/>
        </a:p>
      </dgm:t>
    </dgm:pt>
    <dgm:pt modelId="{E559BD2B-BD6D-45FB-ABE1-B389AB2F68F8}" type="sibTrans" cxnId="{1F009F20-7C84-462A-ABAE-14ED64823FCA}">
      <dgm:prSet/>
      <dgm:spPr/>
      <dgm:t>
        <a:bodyPr/>
        <a:lstStyle/>
        <a:p>
          <a:endParaRPr lang="ru-RU"/>
        </a:p>
      </dgm:t>
    </dgm:pt>
    <dgm:pt modelId="{09FB86A2-82C2-49D0-A957-51128A3E6C77}" type="pres">
      <dgm:prSet presAssocID="{D6EEB92F-FCF2-4C61-8022-A194C9C102A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40A60F1-71EA-47DE-BD16-9479E14CDB94}" type="pres">
      <dgm:prSet presAssocID="{8F2EBBB3-EE1C-49E1-8F7B-C72049DE1002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BDBAFE-A831-455E-8BBB-3A7A71B9A2ED}" type="pres">
      <dgm:prSet presAssocID="{66CB0C93-2440-4210-8AF6-0A92174986FF}" presName="sibTrans" presStyleCnt="0"/>
      <dgm:spPr/>
    </dgm:pt>
    <dgm:pt modelId="{96DC96E6-3FF9-4D59-8A94-A6CE43306A1A}" type="pres">
      <dgm:prSet presAssocID="{9A663B84-473E-4462-8359-F2F3B915B310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A128EB-49C8-4F54-BA80-AD65F706197D}" type="pres">
      <dgm:prSet presAssocID="{B7476A40-5EAE-48C5-BE58-0A15901EE2A5}" presName="sibTrans" presStyleCnt="0"/>
      <dgm:spPr/>
    </dgm:pt>
    <dgm:pt modelId="{869CC97F-73B2-45DA-8B76-D5A933C22230}" type="pres">
      <dgm:prSet presAssocID="{EC26EB42-7500-45BB-83A1-F1BA96BCA536}" presName="node" presStyleLbl="node1" presStyleIdx="2" presStyleCnt="3" custScaleX="1190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9BBED6F-9F23-46E4-8E1B-1CE1A3E734D5}" type="presOf" srcId="{EC26EB42-7500-45BB-83A1-F1BA96BCA536}" destId="{869CC97F-73B2-45DA-8B76-D5A933C22230}" srcOrd="0" destOrd="0" presId="urn:microsoft.com/office/officeart/2005/8/layout/default#3"/>
    <dgm:cxn modelId="{785AC96E-FBC0-4BC6-A445-A1BB0BE4195E}" type="presOf" srcId="{8F2EBBB3-EE1C-49E1-8F7B-C72049DE1002}" destId="{840A60F1-71EA-47DE-BD16-9479E14CDB94}" srcOrd="0" destOrd="0" presId="urn:microsoft.com/office/officeart/2005/8/layout/default#3"/>
    <dgm:cxn modelId="{DBF90A4C-1C75-4E74-8316-DB092E18E0A8}" type="presOf" srcId="{9A663B84-473E-4462-8359-F2F3B915B310}" destId="{96DC96E6-3FF9-4D59-8A94-A6CE43306A1A}" srcOrd="0" destOrd="0" presId="urn:microsoft.com/office/officeart/2005/8/layout/default#3"/>
    <dgm:cxn modelId="{C7C3CCDF-3499-4EDF-8EED-5CC7B609BB07}" srcId="{D6EEB92F-FCF2-4C61-8022-A194C9C102A7}" destId="{9A663B84-473E-4462-8359-F2F3B915B310}" srcOrd="1" destOrd="0" parTransId="{7AB08A85-A95B-48C4-BAA4-239D714B2576}" sibTransId="{B7476A40-5EAE-48C5-BE58-0A15901EE2A5}"/>
    <dgm:cxn modelId="{B6E384C5-6870-4272-A444-3E41480DFB5F}" type="presOf" srcId="{D6EEB92F-FCF2-4C61-8022-A194C9C102A7}" destId="{09FB86A2-82C2-49D0-A957-51128A3E6C77}" srcOrd="0" destOrd="0" presId="urn:microsoft.com/office/officeart/2005/8/layout/default#3"/>
    <dgm:cxn modelId="{03CDE69A-E832-485B-B58B-7C685BB0521B}" srcId="{D6EEB92F-FCF2-4C61-8022-A194C9C102A7}" destId="{8F2EBBB3-EE1C-49E1-8F7B-C72049DE1002}" srcOrd="0" destOrd="0" parTransId="{0BD67325-F60F-46FB-A19D-610179D7FB1F}" sibTransId="{66CB0C93-2440-4210-8AF6-0A92174986FF}"/>
    <dgm:cxn modelId="{1F009F20-7C84-462A-ABAE-14ED64823FCA}" srcId="{D6EEB92F-FCF2-4C61-8022-A194C9C102A7}" destId="{EC26EB42-7500-45BB-83A1-F1BA96BCA536}" srcOrd="2" destOrd="0" parTransId="{D515F721-E2BC-43E4-914A-60EB01F45BBD}" sibTransId="{E559BD2B-BD6D-45FB-ABE1-B389AB2F68F8}"/>
    <dgm:cxn modelId="{0F00C53A-DC41-49D5-A72A-F107FFFBF771}" type="presParOf" srcId="{09FB86A2-82C2-49D0-A957-51128A3E6C77}" destId="{840A60F1-71EA-47DE-BD16-9479E14CDB94}" srcOrd="0" destOrd="0" presId="urn:microsoft.com/office/officeart/2005/8/layout/default#3"/>
    <dgm:cxn modelId="{3ABFF699-C33F-41A1-B010-40E4A4641B96}" type="presParOf" srcId="{09FB86A2-82C2-49D0-A957-51128A3E6C77}" destId="{C0BDBAFE-A831-455E-8BBB-3A7A71B9A2ED}" srcOrd="1" destOrd="0" presId="urn:microsoft.com/office/officeart/2005/8/layout/default#3"/>
    <dgm:cxn modelId="{68CC0DB6-4AB1-48D6-9F93-3D11FA93BA1C}" type="presParOf" srcId="{09FB86A2-82C2-49D0-A957-51128A3E6C77}" destId="{96DC96E6-3FF9-4D59-8A94-A6CE43306A1A}" srcOrd="2" destOrd="0" presId="urn:microsoft.com/office/officeart/2005/8/layout/default#3"/>
    <dgm:cxn modelId="{CAAC216E-50DF-434E-901B-8D2FF35F3C8C}" type="presParOf" srcId="{09FB86A2-82C2-49D0-A957-51128A3E6C77}" destId="{11A128EB-49C8-4F54-BA80-AD65F706197D}" srcOrd="3" destOrd="0" presId="urn:microsoft.com/office/officeart/2005/8/layout/default#3"/>
    <dgm:cxn modelId="{C51158A9-9228-437C-812A-B3CC52BD4207}" type="presParOf" srcId="{09FB86A2-82C2-49D0-A957-51128A3E6C77}" destId="{869CC97F-73B2-45DA-8B76-D5A933C22230}" srcOrd="4" destOrd="0" presId="urn:microsoft.com/office/officeart/2005/8/layout/default#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3A0E51B-57A3-4508-925C-BCC901A7D359}">
      <dsp:nvSpPr>
        <dsp:cNvPr id="0" name=""/>
        <dsp:cNvSpPr/>
      </dsp:nvSpPr>
      <dsp:spPr>
        <a:xfrm>
          <a:off x="0" y="987"/>
          <a:ext cx="8928991" cy="374899"/>
        </a:xfrm>
        <a:prstGeom prst="roundRect">
          <a:avLst/>
        </a:prstGeom>
        <a:solidFill>
          <a:schemeClr val="lt1"/>
        </a:solidFill>
        <a:ln w="25400" cap="flat" cmpd="sng" algn="ctr">
          <a:noFill/>
          <a:prstDash val="solid"/>
        </a:ln>
        <a:effectLst>
          <a:outerShdw blurRad="57785" dist="33020" dir="318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brightRoom" dir="t">
            <a:rot lat="0" lon="0" rev="600000"/>
          </a:lightRig>
        </a:scene3d>
        <a:sp3d prstMaterial="metal">
          <a:bevelT w="38100" h="57150" prst="angle"/>
        </a:sp3d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Выводы</a:t>
          </a:r>
          <a:endParaRPr lang="ru-RU" sz="16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987"/>
        <a:ext cx="8928991" cy="374899"/>
      </dsp:txXfrm>
    </dsp:sp>
    <dsp:sp modelId="{975C8B5E-158E-4886-B788-38F2246001FD}">
      <dsp:nvSpPr>
        <dsp:cNvPr id="0" name=""/>
        <dsp:cNvSpPr/>
      </dsp:nvSpPr>
      <dsp:spPr>
        <a:xfrm>
          <a:off x="0" y="375886"/>
          <a:ext cx="8928991" cy="1866860"/>
        </a:xfrm>
        <a:prstGeom prst="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283495" tIns="19050" rIns="106680" bIns="19050" numCol="1" spcCol="1270" anchor="t" anchorCtr="0">
          <a:noAutofit/>
        </a:bodyPr>
        <a:lstStyle/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 2013 году деятельность органов Федерального казначейства по осуществлению государственных функций и полномочий в основном осуществлялась в соответствии с требованиями законодательных и иных нормативных правовых актов Российской Федерации, вместе с тем имели место отдельные нарушения, не носящие системный характер;</a:t>
          </a:r>
          <a:endParaRPr lang="ru-RU" sz="1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результаты контрольно-аудиторских мероприятий, проведенных УВК(А)</a:t>
          </a:r>
          <a:r>
            <a:rPr lang="ru-RU" sz="15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иОЭД</a:t>
          </a:r>
          <a:r>
            <a:rPr lang="ru-RU" sz="1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в 2013 году</a:t>
          </a:r>
          <a:r>
            <a:rPr lang="ru-RU" sz="15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показали, что наиболее </a:t>
          </a:r>
          <a:r>
            <a:rPr lang="ru-RU" sz="15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рискоемкими</a:t>
          </a:r>
          <a:r>
            <a:rPr lang="ru-RU" sz="1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остаются обеспечивающие направления деятельности ТОФК;</a:t>
          </a:r>
          <a:endParaRPr lang="ru-RU" sz="1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имеется положительная тенденция к снижению нарушений по ряду направлений деятельности.</a:t>
          </a:r>
          <a:endParaRPr lang="ru-RU" sz="1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375886"/>
        <a:ext cx="8928991" cy="1866860"/>
      </dsp:txXfrm>
    </dsp:sp>
    <dsp:sp modelId="{9B3CB31C-1891-4911-ACE4-93044A481872}">
      <dsp:nvSpPr>
        <dsp:cNvPr id="0" name=""/>
        <dsp:cNvSpPr/>
      </dsp:nvSpPr>
      <dsp:spPr>
        <a:xfrm>
          <a:off x="0" y="2242747"/>
          <a:ext cx="8928991" cy="324536"/>
        </a:xfrm>
        <a:prstGeom prst="roundRect">
          <a:avLst/>
        </a:prstGeom>
        <a:solidFill>
          <a:schemeClr val="lt1"/>
        </a:solidFill>
        <a:ln w="25400" cap="flat" cmpd="sng" algn="ctr">
          <a:noFill/>
          <a:prstDash val="solid"/>
        </a:ln>
        <a:effectLst>
          <a:outerShdw blurRad="57785" dist="33020" dir="318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brightRoom" dir="t">
            <a:rot lat="0" lon="0" rev="600000"/>
          </a:lightRig>
        </a:scene3d>
        <a:sp3d prstMaterial="metal">
          <a:bevelT w="38100" h="57150" prst="angle"/>
        </a:sp3d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Предложения</a:t>
          </a:r>
          <a:endParaRPr lang="ru-RU" sz="16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2242747"/>
        <a:ext cx="8928991" cy="324536"/>
      </dsp:txXfrm>
    </dsp:sp>
    <dsp:sp modelId="{2BB3E0C5-2FAD-40DA-BF22-B2A4441B1C13}">
      <dsp:nvSpPr>
        <dsp:cNvPr id="0" name=""/>
        <dsp:cNvSpPr/>
      </dsp:nvSpPr>
      <dsp:spPr>
        <a:xfrm>
          <a:off x="0" y="2567283"/>
          <a:ext cx="8928991" cy="3264377"/>
        </a:xfrm>
        <a:prstGeom prst="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283495" tIns="19050" rIns="106680" bIns="19050" numCol="1" spcCol="1270" anchor="t" anchorCtr="0">
          <a:noAutofit/>
        </a:bodyPr>
        <a:lstStyle/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рекомендовать структурным подразделениям центрального аппарата Федерального казначейства в целях минимизации рисков проявления нарушений в деятельности ТОФК, а также недопущения неэффективного использования бюджетных средств, проводить активную работу по подготовке и направлению в ТОФК соответствующих разъяснительных писем и рекомендаций;</a:t>
          </a:r>
          <a:endParaRPr lang="ru-RU" sz="1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контрольно-аудиторским подразделениям ТОФК включать в программы проверок вопросы, охватывающие </a:t>
          </a:r>
          <a:r>
            <a:rPr lang="ru-RU" sz="15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рискоемкие</a:t>
          </a:r>
          <a:r>
            <a:rPr lang="ru-RU" sz="1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направления деятельности структурных подразделений и территориальных отделов ТОФК;</a:t>
          </a:r>
          <a:endParaRPr lang="ru-RU" sz="1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начальникам </a:t>
          </a:r>
          <a:r>
            <a:rPr lang="ru-RU" sz="15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ОВКиА</a:t>
          </a:r>
          <a:r>
            <a:rPr lang="ru-RU" sz="1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проводить анализ типовых нарушений и недостатков в деятельности ТОФК;</a:t>
          </a:r>
          <a:endParaRPr lang="ru-RU" sz="1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осуществлять профессиональную переподготовку и повышение квалификации государственных гражданских служащих, органов Федерального казначейства, в том числе сотрудников контрольно-аудиторских подразделений;</a:t>
          </a:r>
          <a:endParaRPr lang="ru-RU" sz="1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совершенствовать систему внутреннего контроля (аудита) в органах Федерального казначейства, в том числе путем развития механизмов дистанционного контроля (аудита) и расширения сфер предварительного контроля деятельности ТОФК.</a:t>
          </a:r>
          <a:endParaRPr lang="ru-RU" sz="1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57150" lvl="1" indent="-57150" algn="l" defTabSz="177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400" kern="1200" dirty="0"/>
        </a:p>
      </dsp:txBody>
      <dsp:txXfrm>
        <a:off x="0" y="2567283"/>
        <a:ext cx="8928991" cy="3264377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DE434C9-37DB-438C-A9E2-C5CA2C6AFB4E}">
      <dsp:nvSpPr>
        <dsp:cNvPr id="0" name=""/>
        <dsp:cNvSpPr/>
      </dsp:nvSpPr>
      <dsp:spPr>
        <a:xfrm>
          <a:off x="2615" y="667283"/>
          <a:ext cx="2075293" cy="124517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Times New Roman"/>
              <a:ea typeface="Times New Roman"/>
            </a:rPr>
            <a:t>нарушение сроков выполнения строительных работ</a:t>
          </a:r>
          <a:endParaRPr lang="ru-RU" sz="1600" b="1" kern="1200" dirty="0">
            <a:solidFill>
              <a:schemeClr val="tx1"/>
            </a:solidFill>
          </a:endParaRPr>
        </a:p>
      </dsp:txBody>
      <dsp:txXfrm>
        <a:off x="2615" y="667283"/>
        <a:ext cx="2075293" cy="1245175"/>
      </dsp:txXfrm>
    </dsp:sp>
    <dsp:sp modelId="{6E0EE96F-394A-4AB6-9C4D-51B10FBDD47E}">
      <dsp:nvSpPr>
        <dsp:cNvPr id="0" name=""/>
        <dsp:cNvSpPr/>
      </dsp:nvSpPr>
      <dsp:spPr>
        <a:xfrm>
          <a:off x="2285438" y="667283"/>
          <a:ext cx="2075293" cy="124517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Times New Roman"/>
              <a:ea typeface="Times New Roman"/>
            </a:rPr>
            <a:t>неправильное применение расценок и сметных цен</a:t>
          </a:r>
          <a:endParaRPr lang="ru-RU" sz="1600" b="1" kern="1200" dirty="0">
            <a:solidFill>
              <a:schemeClr val="tx1"/>
            </a:solidFill>
          </a:endParaRPr>
        </a:p>
      </dsp:txBody>
      <dsp:txXfrm>
        <a:off x="2285438" y="667283"/>
        <a:ext cx="2075293" cy="1245175"/>
      </dsp:txXfrm>
    </dsp:sp>
    <dsp:sp modelId="{352DED9E-8BF4-4EAE-AF93-2226144FFAED}">
      <dsp:nvSpPr>
        <dsp:cNvPr id="0" name=""/>
        <dsp:cNvSpPr/>
      </dsp:nvSpPr>
      <dsp:spPr>
        <a:xfrm>
          <a:off x="4568260" y="667283"/>
          <a:ext cx="2075293" cy="124517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Times New Roman"/>
              <a:ea typeface="Times New Roman"/>
            </a:rPr>
            <a:t>включение в акты затрат, учтенных в нормах накладных  расходов и сметной прибыли</a:t>
          </a:r>
          <a:endParaRPr lang="ru-RU" sz="1600" b="1" kern="1200" dirty="0">
            <a:solidFill>
              <a:schemeClr val="tx1"/>
            </a:solidFill>
          </a:endParaRPr>
        </a:p>
      </dsp:txBody>
      <dsp:txXfrm>
        <a:off x="4568260" y="667283"/>
        <a:ext cx="2075293" cy="1245175"/>
      </dsp:txXfrm>
    </dsp:sp>
    <dsp:sp modelId="{1F6FE670-D361-40BB-88D5-3A8E46FAED40}">
      <dsp:nvSpPr>
        <dsp:cNvPr id="0" name=""/>
        <dsp:cNvSpPr/>
      </dsp:nvSpPr>
      <dsp:spPr>
        <a:xfrm>
          <a:off x="6851083" y="667283"/>
          <a:ext cx="2075293" cy="124517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  <a:latin typeface="Times New Roman"/>
              <a:ea typeface="Times New Roman"/>
            </a:rPr>
            <a:t>завышение установленных норм накладных расходов и сметной  прибыли, индексов пересчета цен от базисного в текущий  уровень, размеров лимитированных и прочих затрат</a:t>
          </a:r>
          <a:endParaRPr lang="ru-RU" sz="1200" kern="1200" dirty="0">
            <a:solidFill>
              <a:schemeClr val="tx1"/>
            </a:solidFill>
          </a:endParaRPr>
        </a:p>
      </dsp:txBody>
      <dsp:txXfrm>
        <a:off x="6851083" y="667283"/>
        <a:ext cx="2075293" cy="1245175"/>
      </dsp:txXfrm>
    </dsp:sp>
    <dsp:sp modelId="{8CA5AA5C-810A-4CF4-90D2-277C9E42ACDA}">
      <dsp:nvSpPr>
        <dsp:cNvPr id="0" name=""/>
        <dsp:cNvSpPr/>
      </dsp:nvSpPr>
      <dsp:spPr>
        <a:xfrm>
          <a:off x="2615" y="2119988"/>
          <a:ext cx="2075293" cy="124517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effectLst/>
              <a:latin typeface="Times New Roman"/>
              <a:ea typeface="Times New Roman"/>
            </a:rPr>
            <a:t>приписки физических объемов</a:t>
          </a:r>
          <a:endParaRPr lang="ru-RU" sz="1600" b="1" kern="1200" dirty="0">
            <a:solidFill>
              <a:schemeClr val="tx1"/>
            </a:solidFill>
            <a:effectLst/>
          </a:endParaRPr>
        </a:p>
      </dsp:txBody>
      <dsp:txXfrm>
        <a:off x="2615" y="2119988"/>
        <a:ext cx="2075293" cy="1245175"/>
      </dsp:txXfrm>
    </dsp:sp>
    <dsp:sp modelId="{67C73B67-4F17-4D0B-95F3-5AFA3F59F592}">
      <dsp:nvSpPr>
        <dsp:cNvPr id="0" name=""/>
        <dsp:cNvSpPr/>
      </dsp:nvSpPr>
      <dsp:spPr>
        <a:xfrm>
          <a:off x="2285438" y="2119988"/>
          <a:ext cx="2075293" cy="124517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Times New Roman"/>
              <a:ea typeface="Times New Roman"/>
            </a:rPr>
            <a:t>арифметические ошибки</a:t>
          </a:r>
          <a:endParaRPr lang="ru-RU" sz="1600" b="1" kern="1200" dirty="0">
            <a:solidFill>
              <a:schemeClr val="tx1"/>
            </a:solidFill>
          </a:endParaRPr>
        </a:p>
      </dsp:txBody>
      <dsp:txXfrm>
        <a:off x="2285438" y="2119988"/>
        <a:ext cx="2075293" cy="1245175"/>
      </dsp:txXfrm>
    </dsp:sp>
    <dsp:sp modelId="{8849317D-2B07-4B48-A61B-F30D493CBC96}">
      <dsp:nvSpPr>
        <dsp:cNvPr id="0" name=""/>
        <dsp:cNvSpPr/>
      </dsp:nvSpPr>
      <dsp:spPr>
        <a:xfrm>
          <a:off x="4568260" y="2119988"/>
          <a:ext cx="2075293" cy="124517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Times New Roman"/>
              <a:ea typeface="Times New Roman"/>
            </a:rPr>
            <a:t>повторный учет НДС в составе стоимости строительных  материалов и изделий</a:t>
          </a:r>
          <a:endParaRPr lang="ru-RU" sz="1600" b="1" kern="1200" dirty="0">
            <a:solidFill>
              <a:schemeClr val="tx1"/>
            </a:solidFill>
          </a:endParaRPr>
        </a:p>
      </dsp:txBody>
      <dsp:txXfrm>
        <a:off x="4568260" y="2119988"/>
        <a:ext cx="2075293" cy="1245175"/>
      </dsp:txXfrm>
    </dsp:sp>
    <dsp:sp modelId="{B0F29D99-F6B8-45DB-B4C3-BE165273E615}">
      <dsp:nvSpPr>
        <dsp:cNvPr id="0" name=""/>
        <dsp:cNvSpPr/>
      </dsp:nvSpPr>
      <dsp:spPr>
        <a:xfrm>
          <a:off x="6851083" y="2119988"/>
          <a:ext cx="2075293" cy="124517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Times New Roman"/>
              <a:ea typeface="Times New Roman"/>
            </a:rPr>
            <a:t>включение в акты более дорогих стройматериалов</a:t>
          </a:r>
          <a:endParaRPr lang="ru-RU" sz="1600" b="1" kern="1200" dirty="0">
            <a:solidFill>
              <a:schemeClr val="tx1"/>
            </a:solidFill>
          </a:endParaRPr>
        </a:p>
      </dsp:txBody>
      <dsp:txXfrm>
        <a:off x="6851083" y="2119988"/>
        <a:ext cx="2075293" cy="1245175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156944E-C00E-43C9-AB20-4DA7E830EC8F}">
      <dsp:nvSpPr>
        <dsp:cNvPr id="0" name=""/>
        <dsp:cNvSpPr/>
      </dsp:nvSpPr>
      <dsp:spPr>
        <a:xfrm>
          <a:off x="0" y="565994"/>
          <a:ext cx="2618857" cy="157131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 prst="divo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>
              <a:solidFill>
                <a:schemeClr val="tx1"/>
              </a:solidFill>
            </a:rPr>
            <a:t>акты выполненных работ по форме КС-2, где указаны виды и  стоимость выполненных работ</a:t>
          </a:r>
          <a:endParaRPr lang="ru-RU" sz="1600" b="1" kern="1200">
            <a:solidFill>
              <a:schemeClr val="tx1"/>
            </a:solidFill>
          </a:endParaRPr>
        </a:p>
      </dsp:txBody>
      <dsp:txXfrm>
        <a:off x="0" y="565994"/>
        <a:ext cx="2618857" cy="1571314"/>
      </dsp:txXfrm>
    </dsp:sp>
    <dsp:sp modelId="{2E4B9461-37C1-4626-B343-6403B649111C}">
      <dsp:nvSpPr>
        <dsp:cNvPr id="0" name=""/>
        <dsp:cNvSpPr/>
      </dsp:nvSpPr>
      <dsp:spPr>
        <a:xfrm>
          <a:off x="2880743" y="565994"/>
          <a:ext cx="2618857" cy="157131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 prst="divo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>
              <a:solidFill>
                <a:schemeClr val="tx1"/>
              </a:solidFill>
            </a:rPr>
            <a:t>журнал производства работ, где фиксируются все работы (операции), сроки их выполнения, условия производства</a:t>
          </a:r>
          <a:endParaRPr lang="ru-RU" sz="1600" b="1" kern="1200">
            <a:solidFill>
              <a:schemeClr val="tx1"/>
            </a:solidFill>
          </a:endParaRPr>
        </a:p>
      </dsp:txBody>
      <dsp:txXfrm>
        <a:off x="2880743" y="565994"/>
        <a:ext cx="2618857" cy="1571314"/>
      </dsp:txXfrm>
    </dsp:sp>
    <dsp:sp modelId="{FD6A064A-75F1-4D9D-A19D-1E580B567BF7}">
      <dsp:nvSpPr>
        <dsp:cNvPr id="0" name=""/>
        <dsp:cNvSpPr/>
      </dsp:nvSpPr>
      <dsp:spPr>
        <a:xfrm>
          <a:off x="5761487" y="565994"/>
          <a:ext cx="2618857" cy="157131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 prst="divo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>
              <a:solidFill>
                <a:schemeClr val="tx1"/>
              </a:solidFill>
            </a:rPr>
            <a:t>отчеты подрядной организации о расходовании материалов в соответствии с производственными нормами</a:t>
          </a:r>
          <a:endParaRPr lang="ru-RU" sz="1600" b="1" kern="1200">
            <a:solidFill>
              <a:schemeClr val="tx1"/>
            </a:solidFill>
          </a:endParaRPr>
        </a:p>
      </dsp:txBody>
      <dsp:txXfrm>
        <a:off x="5761487" y="565994"/>
        <a:ext cx="2618857" cy="1571314"/>
      </dsp:txXfrm>
    </dsp:sp>
    <dsp:sp modelId="{0B87937D-B68F-4CD1-9B8C-A2191542154A}">
      <dsp:nvSpPr>
        <dsp:cNvPr id="0" name=""/>
        <dsp:cNvSpPr/>
      </dsp:nvSpPr>
      <dsp:spPr>
        <a:xfrm>
          <a:off x="1440371" y="2399194"/>
          <a:ext cx="2618857" cy="157131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 prst="divo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>
              <a:solidFill>
                <a:schemeClr val="tx1"/>
              </a:solidFill>
            </a:rPr>
            <a:t>накопительные ведомости, в которых показаны объемы работ с начала строительства</a:t>
          </a:r>
          <a:endParaRPr lang="ru-RU" sz="1600" b="1" kern="1200">
            <a:solidFill>
              <a:schemeClr val="tx1"/>
            </a:solidFill>
          </a:endParaRPr>
        </a:p>
      </dsp:txBody>
      <dsp:txXfrm>
        <a:off x="1440371" y="2399194"/>
        <a:ext cx="2618857" cy="1571314"/>
      </dsp:txXfrm>
    </dsp:sp>
    <dsp:sp modelId="{84100E1D-25DD-47D2-A600-32697DBD6B8B}">
      <dsp:nvSpPr>
        <dsp:cNvPr id="0" name=""/>
        <dsp:cNvSpPr/>
      </dsp:nvSpPr>
      <dsp:spPr>
        <a:xfrm>
          <a:off x="4321115" y="2399194"/>
          <a:ext cx="2618857" cy="157131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 prst="divo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>
              <a:solidFill>
                <a:schemeClr val="tx1"/>
              </a:solidFill>
            </a:rPr>
            <a:t>акты освидетельствования скрытых работ</a:t>
          </a:r>
          <a:endParaRPr lang="ru-RU" sz="1600" b="1" kern="1200">
            <a:solidFill>
              <a:schemeClr val="tx1"/>
            </a:solidFill>
          </a:endParaRPr>
        </a:p>
      </dsp:txBody>
      <dsp:txXfrm>
        <a:off x="4321115" y="2399194"/>
        <a:ext cx="2618857" cy="1571314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40A60F1-71EA-47DE-BD16-9479E14CDB94}">
      <dsp:nvSpPr>
        <dsp:cNvPr id="0" name=""/>
        <dsp:cNvSpPr/>
      </dsp:nvSpPr>
      <dsp:spPr>
        <a:xfrm>
          <a:off x="160516" y="957"/>
          <a:ext cx="2281683" cy="1369009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повторная оплата одних и тех же работ, в том числе  выполненных разными подрядными организациями</a:t>
          </a:r>
          <a:endParaRPr lang="ru-RU" sz="14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60516" y="957"/>
        <a:ext cx="2281683" cy="1369009"/>
      </dsp:txXfrm>
    </dsp:sp>
    <dsp:sp modelId="{96DC96E6-3FF9-4D59-8A94-A6CE43306A1A}">
      <dsp:nvSpPr>
        <dsp:cNvPr id="0" name=""/>
        <dsp:cNvSpPr/>
      </dsp:nvSpPr>
      <dsp:spPr>
        <a:xfrm>
          <a:off x="2670368" y="957"/>
          <a:ext cx="2281683" cy="1369009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завышение физических объемов работ, принятых заказчиком к  оплате</a:t>
          </a:r>
          <a:endParaRPr lang="ru-RU" sz="14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670368" y="957"/>
        <a:ext cx="2281683" cy="1369009"/>
      </dsp:txXfrm>
    </dsp:sp>
    <dsp:sp modelId="{869CC97F-73B2-45DA-8B76-D5A933C22230}">
      <dsp:nvSpPr>
        <dsp:cNvPr id="0" name=""/>
        <dsp:cNvSpPr/>
      </dsp:nvSpPr>
      <dsp:spPr>
        <a:xfrm>
          <a:off x="1197564" y="1598136"/>
          <a:ext cx="2717439" cy="1369009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несоблюдение подрядчиком проектных решений (необоснованная замена одних видов материалов и работ на другие)</a:t>
          </a:r>
          <a:endParaRPr lang="ru-RU" sz="14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97564" y="1598136"/>
        <a:ext cx="2717439" cy="13690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#3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0.02419</cdr:x>
      <cdr:y>0.02476</cdr:y>
    </cdr:from>
    <cdr:to>
      <cdr:x>0.75</cdr:x>
      <cdr:y>0.07151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216024" y="152499"/>
          <a:ext cx="6480720" cy="288032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3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Структура выявленных УВК(А)</a:t>
          </a:r>
          <a:r>
            <a:rPr lang="ru-RU" sz="1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иОЭД</a:t>
          </a: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нарушений за 2013 год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0.03226</cdr:x>
      <cdr:y>0.01307</cdr:y>
    </cdr:from>
    <cdr:to>
      <cdr:x>0.75806</cdr:x>
      <cdr:y>0.05982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288032" y="80491"/>
          <a:ext cx="6480720" cy="288032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3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Структура выявленных </a:t>
          </a:r>
          <a:r>
            <a:rPr lang="ru-RU" sz="1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ОВКиА</a:t>
          </a: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нарушений за 2013 год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A92891-921F-46CB-9200-F928739555E5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7D0999-2081-436D-B5D7-8378115879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004063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16C153-F8FE-4ABC-9DA3-75ABE0711B00}" type="slidenum">
              <a:rPr lang="ru-RU" altLang="ru-RU"/>
              <a:pPr/>
              <a:t>17</a:t>
            </a:fld>
            <a:endParaRPr lang="ru-RU" altLang="ru-RU"/>
          </a:p>
        </p:txBody>
      </p:sp>
      <p:sp>
        <p:nvSpPr>
          <p:cNvPr id="3072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484623BC-7F9C-4E6B-ABC9-7BCD10497369}" type="slidenum">
              <a:rPr lang="ru-RU" altLang="ru-RU" sz="1200">
                <a:cs typeface="Arial" charset="0"/>
              </a:rPr>
              <a:pPr algn="r"/>
              <a:t>17</a:t>
            </a:fld>
            <a:endParaRPr lang="ru-RU" altLang="ru-RU" sz="1200">
              <a:cs typeface="Arial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3EB6CE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2392" y="428228"/>
            <a:ext cx="7239000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627784" y="5410696"/>
            <a:ext cx="6336704" cy="1440160"/>
          </a:xfrm>
          <a:prstGeom prst="rect">
            <a:avLst/>
          </a:prstGeom>
          <a:noFill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начальника отдела </a:t>
            </a:r>
          </a:p>
          <a:p>
            <a:pPr algn="just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Управления внутреннего контроля (аудита) и оценки эффективности деятельности Федерального казначейства</a:t>
            </a:r>
          </a:p>
          <a:p>
            <a:pPr algn="just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КАШИНЦЕВ АНДРЕЙ ВЯЧЕСЛАВОВИЧ 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980728"/>
            <a:ext cx="5105154" cy="1800200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основных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нарушений,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выявленных в ходе контрольных мероприятий </a:t>
            </a:r>
            <a:b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2013 году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53380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48835787"/>
              </p:ext>
            </p:extLst>
          </p:nvPr>
        </p:nvGraphicFramePr>
        <p:xfrm>
          <a:off x="457200" y="1188442"/>
          <a:ext cx="8229600" cy="55529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813"/>
            <a:ext cx="9144000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" name="Текст 4"/>
          <p:cNvSpPr txBox="1">
            <a:spLocks/>
          </p:cNvSpPr>
          <p:nvPr/>
        </p:nvSpPr>
        <p:spPr>
          <a:xfrm>
            <a:off x="443880" y="836712"/>
            <a:ext cx="8229600" cy="35173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и осуществление внутреннего контроля</a:t>
            </a:r>
            <a:endParaRPr lang="ru-RU" sz="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13608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327716851"/>
              </p:ext>
            </p:extLst>
          </p:nvPr>
        </p:nvGraphicFramePr>
        <p:xfrm>
          <a:off x="179512" y="1340768"/>
          <a:ext cx="8856984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813"/>
            <a:ext cx="9144000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6" name="Текст 4"/>
          <p:cNvSpPr txBox="1">
            <a:spLocks/>
          </p:cNvSpPr>
          <p:nvPr/>
        </p:nvSpPr>
        <p:spPr>
          <a:xfrm>
            <a:off x="647576" y="836712"/>
            <a:ext cx="8388920" cy="57606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нарушений, выявленных в ходе контрольно-аудиторских мероприятий, проведенных УВК(а)</a:t>
            </a:r>
            <a:r>
              <a:rPr lang="ru-RU" sz="1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иОЭД</a:t>
            </a:r>
            <a:r>
              <a:rPr 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1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ОВКиА</a:t>
            </a:r>
            <a:r>
              <a:rPr 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2013 году по сравнению с 2012 годом</a:t>
            </a:r>
            <a:endParaRPr lang="ru-RU" sz="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="" xmlns:p14="http://schemas.microsoft.com/office/powerpoint/2010/main" val="2888882647"/>
              </p:ext>
            </p:extLst>
          </p:nvPr>
        </p:nvGraphicFramePr>
        <p:xfrm>
          <a:off x="107504" y="4149080"/>
          <a:ext cx="8928992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683568" y="1492164"/>
            <a:ext cx="1872208" cy="18002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УВК(А)</a:t>
            </a:r>
            <a:r>
              <a:rPr lang="ru-RU" sz="1200" dirty="0" err="1" smtClean="0"/>
              <a:t>иОЭД</a:t>
            </a:r>
            <a:endParaRPr lang="ru-RU" sz="12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83568" y="4107160"/>
            <a:ext cx="1872208" cy="18002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err="1" smtClean="0"/>
              <a:t>ОВКиА</a:t>
            </a:r>
            <a:endParaRPr lang="ru-RU" sz="1200" dirty="0"/>
          </a:p>
        </p:txBody>
      </p:sp>
    </p:spTree>
    <p:extLst>
      <p:ext uri="{BB962C8B-B14F-4D97-AF65-F5344CB8AC3E}">
        <p14:creationId xmlns="" xmlns:p14="http://schemas.microsoft.com/office/powerpoint/2010/main" val="346545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813"/>
            <a:ext cx="9144000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graphicFrame>
        <p:nvGraphicFramePr>
          <p:cNvPr id="6" name="Схема 5"/>
          <p:cNvGraphicFramePr/>
          <p:nvPr>
            <p:extLst>
              <p:ext uri="{D42A27DB-BD31-4B8C-83A1-F6EECF244321}">
                <p14:modId xmlns="" xmlns:p14="http://schemas.microsoft.com/office/powerpoint/2010/main" val="2594524778"/>
              </p:ext>
            </p:extLst>
          </p:nvPr>
        </p:nvGraphicFramePr>
        <p:xfrm>
          <a:off x="107504" y="836712"/>
          <a:ext cx="8928992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670781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46087" y="836712"/>
            <a:ext cx="8229600" cy="57606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 smtClean="0">
                <a:latin typeface="Times New Roman"/>
                <a:ea typeface="Times New Roman"/>
              </a:rPr>
              <a:t> </a:t>
            </a:r>
            <a:r>
              <a:rPr lang="ru-RU" sz="1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Типовые нарушения при </a:t>
            </a:r>
            <a:r>
              <a:rPr lang="ru-RU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проведении строительных и ремонтных работ</a:t>
            </a:r>
            <a:endParaRPr lang="ru-RU" sz="1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="" xmlns:p14="http://schemas.microsoft.com/office/powerpoint/2010/main" val="1929203868"/>
              </p:ext>
            </p:extLst>
          </p:nvPr>
        </p:nvGraphicFramePr>
        <p:xfrm>
          <a:off x="107504" y="1556792"/>
          <a:ext cx="8928992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2771799" y="5085184"/>
            <a:ext cx="6264697" cy="165618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indent="449580" algn="just">
              <a:spcAft>
                <a:spcPts val="0"/>
              </a:spcAft>
            </a:pPr>
            <a:r>
              <a:rPr lang="ru-RU" sz="1400" dirty="0">
                <a:latin typeface="Times New Roman"/>
                <a:ea typeface="Times New Roman"/>
              </a:rPr>
              <a:t>Одним из распространенных нарушений является то, что при   ремонте зданий и сооружений, когда объекты числятся на балансе   заказчика и находятся в эксплуатации, с подрядчиков не  удерживается стоимость электроэнергии, потребляемой для выполнения работ</a:t>
            </a:r>
            <a:r>
              <a:rPr lang="ru-RU" sz="1400" b="1" dirty="0">
                <a:latin typeface="Times New Roman"/>
                <a:ea typeface="Times New Roman"/>
              </a:rPr>
              <a:t>.</a:t>
            </a:r>
            <a:r>
              <a:rPr lang="ru-RU" sz="1400" dirty="0">
                <a:latin typeface="Times New Roman"/>
                <a:ea typeface="Times New Roman"/>
              </a:rPr>
              <a:t> Затраты подрядчика на потребляемую электроэнергию учтены расценками в актах по форме КС-2 и заказчиком повторно не должны компенсироваться. </a:t>
            </a:r>
            <a:endParaRPr lang="ru-RU" sz="1400" dirty="0">
              <a:effectLst/>
              <a:latin typeface="Times New Roman"/>
              <a:ea typeface="Times New Roman"/>
            </a:endParaRPr>
          </a:p>
        </p:txBody>
      </p:sp>
      <p:pic>
        <p:nvPicPr>
          <p:cNvPr id="8" name="Picture 1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1825" y="4884576"/>
            <a:ext cx="28194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020569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446087" y="836712"/>
            <a:ext cx="8380346" cy="57606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 smtClean="0">
                <a:latin typeface="Times New Roman"/>
                <a:ea typeface="Times New Roman"/>
              </a:rPr>
              <a:t> </a:t>
            </a:r>
            <a:r>
              <a:rPr lang="ru-RU" sz="1800" b="1" dirty="0" smtClean="0">
                <a:solidFill>
                  <a:schemeClr val="tx1"/>
                </a:solidFill>
                <a:latin typeface="Times New Roman"/>
                <a:ea typeface="Times New Roman"/>
              </a:rPr>
              <a:t>Контрольные обмеры</a:t>
            </a:r>
            <a:endPara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Текст 4"/>
          <p:cNvSpPr txBox="1">
            <a:spLocks/>
          </p:cNvSpPr>
          <p:nvPr/>
        </p:nvSpPr>
        <p:spPr>
          <a:xfrm>
            <a:off x="437513" y="1556792"/>
            <a:ext cx="8388920" cy="2880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Исходные документы используемые для проведения контрольных обмеров</a:t>
            </a:r>
            <a:endParaRPr lang="ru-RU" sz="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="" xmlns:p14="http://schemas.microsoft.com/office/powerpoint/2010/main" val="3700674468"/>
              </p:ext>
            </p:extLst>
          </p:nvPr>
        </p:nvGraphicFramePr>
        <p:xfrm>
          <a:off x="446087" y="1988840"/>
          <a:ext cx="8380345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2" name="Picture 1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9175" y="4434481"/>
            <a:ext cx="1774825" cy="245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067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37513" y="1268760"/>
            <a:ext cx="6870791" cy="302433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600" dirty="0" smtClean="0"/>
              <a:t>устройство </a:t>
            </a:r>
            <a:r>
              <a:rPr lang="ru-RU" sz="1600" dirty="0"/>
              <a:t>фундаментов, трубопроводов, колодцев;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600" dirty="0" smtClean="0"/>
              <a:t>бурение </a:t>
            </a:r>
            <a:r>
              <a:rPr lang="ru-RU" sz="1600" dirty="0"/>
              <a:t>скважин и </a:t>
            </a:r>
            <a:r>
              <a:rPr lang="ru-RU" sz="1600" dirty="0" smtClean="0"/>
              <a:t>погружение </a:t>
            </a:r>
            <a:r>
              <a:rPr lang="ru-RU" sz="1600" dirty="0"/>
              <a:t>свай;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600" dirty="0" smtClean="0"/>
              <a:t>армирование </a:t>
            </a:r>
            <a:r>
              <a:rPr lang="ru-RU" sz="1600" dirty="0"/>
              <a:t>бетонных конструкций и кирпичной кладки;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600" dirty="0" smtClean="0"/>
              <a:t>заделка </a:t>
            </a:r>
            <a:r>
              <a:rPr lang="ru-RU" sz="1600" dirty="0"/>
              <a:t>и герметизации стыков и швов;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600" dirty="0" smtClean="0"/>
              <a:t>устройство </a:t>
            </a:r>
            <a:r>
              <a:rPr lang="ru-RU" sz="1600" dirty="0"/>
              <a:t>звукоизоляции, теплоизоляции, </a:t>
            </a:r>
            <a:r>
              <a:rPr lang="ru-RU" sz="1600" dirty="0" err="1"/>
              <a:t>пароизоляции</a:t>
            </a:r>
            <a:r>
              <a:rPr lang="ru-RU" sz="1600" dirty="0"/>
              <a:t>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600" dirty="0" smtClean="0"/>
              <a:t>защита </a:t>
            </a:r>
            <a:r>
              <a:rPr lang="ru-RU" sz="1600" dirty="0"/>
              <a:t>стальных конструкций и деталей от коррозии;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600" dirty="0" smtClean="0"/>
              <a:t>обработке </a:t>
            </a:r>
            <a:r>
              <a:rPr lang="ru-RU" sz="1600" dirty="0"/>
              <a:t>древесины огнезащитными и </a:t>
            </a:r>
            <a:r>
              <a:rPr lang="ru-RU" sz="1600" dirty="0" err="1" smtClean="0"/>
              <a:t>антисептирующими</a:t>
            </a:r>
            <a:r>
              <a:rPr lang="ru-RU" sz="1600" dirty="0"/>
              <a:t> </a:t>
            </a:r>
            <a:r>
              <a:rPr lang="ru-RU" sz="1600" dirty="0" smtClean="0"/>
              <a:t>составами</a:t>
            </a:r>
            <a:r>
              <a:rPr lang="ru-RU" sz="1600" dirty="0"/>
              <a:t>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600" dirty="0" smtClean="0"/>
              <a:t>устройство </a:t>
            </a:r>
            <a:r>
              <a:rPr lang="ru-RU" sz="1600" dirty="0"/>
              <a:t>вентиляционных и дымовых каналов </a:t>
            </a:r>
            <a:r>
              <a:rPr lang="ru-RU" sz="1600" dirty="0" smtClean="0"/>
              <a:t>и борозд</a:t>
            </a:r>
            <a:r>
              <a:rPr lang="ru-RU" sz="1600" dirty="0"/>
              <a:t>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600" dirty="0" smtClean="0"/>
              <a:t>подготовка </a:t>
            </a:r>
            <a:r>
              <a:rPr lang="ru-RU" sz="1600" dirty="0"/>
              <a:t>поверхностей под грунтовку и гидроизоляции;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600" dirty="0" smtClean="0"/>
              <a:t>устройство </a:t>
            </a:r>
            <a:r>
              <a:rPr lang="ru-RU" sz="1600" dirty="0"/>
              <a:t>оснований, подстилающих </a:t>
            </a:r>
            <a:r>
              <a:rPr lang="ru-RU" sz="1600" dirty="0" smtClean="0"/>
              <a:t>слоев.</a:t>
            </a:r>
            <a:endParaRPr lang="ru-RU" sz="16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" name="Текст 4"/>
          <p:cNvSpPr txBox="1">
            <a:spLocks/>
          </p:cNvSpPr>
          <p:nvPr/>
        </p:nvSpPr>
        <p:spPr>
          <a:xfrm>
            <a:off x="437513" y="836712"/>
            <a:ext cx="8388920" cy="2880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Виды работ на которые подрядчик обязан составить акт освидетельствования скрытых работ</a:t>
            </a:r>
            <a:endParaRPr lang="ru-RU" sz="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91038" y="3429000"/>
            <a:ext cx="3435395" cy="1728192"/>
          </a:xfrm>
          <a:prstGeom prst="rect">
            <a:avLst/>
          </a:prstGeo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Акты на скрытые работы после их приемки должны передаваться заказчику</a:t>
            </a:r>
          </a:p>
        </p:txBody>
      </p:sp>
      <p:sp>
        <p:nvSpPr>
          <p:cNvPr id="9" name="Прямоугольник с одним вырезанным углом 8"/>
          <p:cNvSpPr/>
          <p:nvPr/>
        </p:nvSpPr>
        <p:spPr>
          <a:xfrm>
            <a:off x="323528" y="4293095"/>
            <a:ext cx="5067510" cy="1963223"/>
          </a:xfrm>
          <a:prstGeom prst="snip1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сдаче объекта в эксплуатацию подрядчик обязан  передать заказчику сертификаты и паспорта на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использованные материалы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изделия, а также исполнительную документацию. </a:t>
            </a:r>
          </a:p>
        </p:txBody>
      </p:sp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1038" y="4653136"/>
            <a:ext cx="2736850" cy="480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725744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" name="Текст 4"/>
          <p:cNvSpPr txBox="1">
            <a:spLocks/>
          </p:cNvSpPr>
          <p:nvPr/>
        </p:nvSpPr>
        <p:spPr>
          <a:xfrm>
            <a:off x="440640" y="836712"/>
            <a:ext cx="8388920" cy="2880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Нарушения выявляемые при проведении контрольных обмеров</a:t>
            </a:r>
            <a:endParaRPr lang="ru-RU" sz="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="" xmlns:p14="http://schemas.microsoft.com/office/powerpoint/2010/main" val="2104473400"/>
              </p:ext>
            </p:extLst>
          </p:nvPr>
        </p:nvGraphicFramePr>
        <p:xfrm>
          <a:off x="1835696" y="1412776"/>
          <a:ext cx="5112568" cy="2968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4979921" y="2565458"/>
            <a:ext cx="4067944" cy="14124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perspectiveHeroicExtremeLeftFacing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Наиболее типичными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нарушениями являются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фальсификация объемов работ, а также количества и состава примененных стройматериалов 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82980" y="4581128"/>
            <a:ext cx="8578040" cy="216024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FF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5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Контрольные </a:t>
            </a:r>
            <a:r>
              <a:rPr lang="ru-RU" sz="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обмеры необходимо проводить </a:t>
            </a:r>
            <a:r>
              <a:rPr lang="ru-RU" sz="15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комиссионно</a:t>
            </a:r>
            <a:r>
              <a:rPr lang="ru-RU" sz="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  участием представителей заказчика и </a:t>
            </a:r>
            <a:r>
              <a:rPr lang="ru-RU" sz="15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подрядчика. </a:t>
            </a:r>
            <a:endParaRPr lang="ru-RU" sz="1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5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Акты </a:t>
            </a:r>
            <a:r>
              <a:rPr lang="ru-RU" sz="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контрольного обмера должны быть подписаны указанными представителями. </a:t>
            </a:r>
            <a:r>
              <a:rPr lang="ru-RU" sz="15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контрольными </a:t>
            </a:r>
            <a:r>
              <a:rPr lang="ru-RU" sz="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обмерами установлено, что работы не выполнены, то стоимость этих работ оплате не подлежит и исключается из объема выполненных работ.</a:t>
            </a:r>
            <a:endParaRPr lang="ru-RU" sz="1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5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Работы </a:t>
            </a:r>
            <a:r>
              <a:rPr lang="ru-RU" sz="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монтажу оборудования считаются  законченными только при наличии актов о его индивидуальном  опробовании вхолостую, а в необходимых случаях (установленных техническими требованиями) и под нагрузкой. При отсутствии указанных актов стоимость работ по монтажу оборудования также  подлежит удержанию с подрядчика. </a:t>
            </a:r>
            <a:endParaRPr lang="ru-RU" sz="1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 descr="homeInspections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-1" y="1958160"/>
            <a:ext cx="2214935" cy="201969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50595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31" name="Picture 3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5443538"/>
            <a:ext cx="2286000" cy="1414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8"/>
          <p:cNvSpPr txBox="1">
            <a:spLocks noGrp="1" noChangeArrowheads="1"/>
          </p:cNvSpPr>
          <p:nvPr/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endParaRPr lang="ru-RU" altLang="ru-RU" sz="1200">
              <a:latin typeface="Verdana" pitchFamily="34" charset="0"/>
              <a:cs typeface="Arial" charset="0"/>
            </a:endParaRPr>
          </a:p>
        </p:txBody>
      </p:sp>
      <p:sp>
        <p:nvSpPr>
          <p:cNvPr id="55" name="AutoShape 28"/>
          <p:cNvSpPr>
            <a:spLocks noChangeArrowheads="1"/>
          </p:cNvSpPr>
          <p:nvPr/>
        </p:nvSpPr>
        <p:spPr bwMode="auto">
          <a:xfrm rot="3832021">
            <a:off x="5790407" y="3680619"/>
            <a:ext cx="996950" cy="750887"/>
          </a:xfrm>
          <a:prstGeom prst="upArrow">
            <a:avLst>
              <a:gd name="adj1" fmla="val 68068"/>
              <a:gd name="adj2" fmla="val 55152"/>
            </a:avLst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18916" name="Text Box 4"/>
          <p:cNvSpPr txBox="1">
            <a:spLocks noChangeArrowheads="1"/>
          </p:cNvSpPr>
          <p:nvPr/>
        </p:nvSpPr>
        <p:spPr bwMode="auto">
          <a:xfrm>
            <a:off x="317500" y="1628775"/>
            <a:ext cx="4986338" cy="3810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/>
            <a:r>
              <a:rPr lang="ru-RU" altLang="ru-RU" b="1" dirty="0" smtClean="0">
                <a:latin typeface="Calibri" pitchFamily="34" charset="0"/>
                <a:cs typeface="Arial" charset="0"/>
              </a:rPr>
              <a:t>Руководитель ТОФК</a:t>
            </a:r>
            <a:endParaRPr lang="ru-RU" altLang="ru-RU" b="1" dirty="0">
              <a:cs typeface="Arial" charset="0"/>
            </a:endParaRPr>
          </a:p>
        </p:txBody>
      </p:sp>
      <p:sp>
        <p:nvSpPr>
          <p:cNvPr id="1318917" name="Text Box 5"/>
          <p:cNvSpPr txBox="1">
            <a:spLocks noChangeArrowheads="1"/>
          </p:cNvSpPr>
          <p:nvPr/>
        </p:nvSpPr>
        <p:spPr bwMode="auto">
          <a:xfrm>
            <a:off x="384175" y="3141663"/>
            <a:ext cx="1825625" cy="5159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/>
            <a:r>
              <a:rPr lang="ru-RU" altLang="ru-RU" sz="1600" b="1" dirty="0">
                <a:cs typeface="Arial" charset="0"/>
              </a:rPr>
              <a:t>Заместитель </a:t>
            </a:r>
            <a:r>
              <a:rPr lang="ru-RU" altLang="ru-RU" sz="1600" b="1" dirty="0" smtClean="0">
                <a:cs typeface="Arial" charset="0"/>
              </a:rPr>
              <a:t>руководителя</a:t>
            </a:r>
            <a:endParaRPr lang="ru-RU" altLang="ru-RU" sz="1600" b="1" dirty="0">
              <a:cs typeface="Arial" charset="0"/>
            </a:endParaRPr>
          </a:p>
        </p:txBody>
      </p:sp>
      <p:sp>
        <p:nvSpPr>
          <p:cNvPr id="29718" name="AutoShape 22"/>
          <p:cNvSpPr>
            <a:spLocks noChangeArrowheads="1"/>
          </p:cNvSpPr>
          <p:nvPr/>
        </p:nvSpPr>
        <p:spPr bwMode="auto">
          <a:xfrm>
            <a:off x="650875" y="2060575"/>
            <a:ext cx="1196975" cy="936625"/>
          </a:xfrm>
          <a:prstGeom prst="upArrow">
            <a:avLst>
              <a:gd name="adj1" fmla="val 50000"/>
              <a:gd name="adj2" fmla="val 46939"/>
            </a:avLst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9707" name="Text Box 24"/>
          <p:cNvSpPr txBox="1">
            <a:spLocks noChangeArrowheads="1"/>
          </p:cNvSpPr>
          <p:nvPr/>
        </p:nvSpPr>
        <p:spPr bwMode="auto">
          <a:xfrm>
            <a:off x="715963" y="5805488"/>
            <a:ext cx="4103687" cy="3048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/>
            <a:r>
              <a:rPr lang="ru-RU" alt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Arial" charset="0"/>
              </a:rPr>
              <a:t>Прохождение информации</a:t>
            </a:r>
          </a:p>
        </p:txBody>
      </p:sp>
      <p:sp>
        <p:nvSpPr>
          <p:cNvPr id="1318939" name="Text Box 27"/>
          <p:cNvSpPr txBox="1">
            <a:spLocks noChangeArrowheads="1"/>
          </p:cNvSpPr>
          <p:nvPr/>
        </p:nvSpPr>
        <p:spPr bwMode="auto">
          <a:xfrm>
            <a:off x="6299200" y="1484313"/>
            <a:ext cx="1804988" cy="136842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/>
            <a:r>
              <a:rPr lang="ru-RU" altLang="ru-RU" b="1" dirty="0" smtClean="0">
                <a:latin typeface="Calibri" pitchFamily="34" charset="0"/>
                <a:cs typeface="Arial" charset="0"/>
              </a:rPr>
              <a:t>Отдел внутреннего контроля и аудита</a:t>
            </a:r>
            <a:endParaRPr lang="ru-RU" altLang="ru-RU" b="1" dirty="0">
              <a:cs typeface="Arial" charset="0"/>
            </a:endParaRPr>
          </a:p>
        </p:txBody>
      </p:sp>
      <p:sp>
        <p:nvSpPr>
          <p:cNvPr id="36" name="Text Box 5"/>
          <p:cNvSpPr txBox="1">
            <a:spLocks noChangeArrowheads="1"/>
          </p:cNvSpPr>
          <p:nvPr/>
        </p:nvSpPr>
        <p:spPr bwMode="auto">
          <a:xfrm>
            <a:off x="2179638" y="3141663"/>
            <a:ext cx="1706562" cy="5159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/>
            <a:r>
              <a:rPr lang="ru-RU" altLang="ru-RU" sz="1600" b="1" dirty="0" smtClean="0">
                <a:cs typeface="Arial" charset="0"/>
              </a:rPr>
              <a:t>Заместитель</a:t>
            </a:r>
            <a:r>
              <a:rPr lang="ru-RU" altLang="ru-RU" b="1" dirty="0" smtClean="0">
                <a:cs typeface="Arial" charset="0"/>
              </a:rPr>
              <a:t> </a:t>
            </a:r>
            <a:r>
              <a:rPr lang="ru-RU" altLang="ru-RU" sz="1600" b="1" dirty="0" smtClean="0">
                <a:cs typeface="Arial" charset="0"/>
              </a:rPr>
              <a:t>руководителя</a:t>
            </a:r>
            <a:endParaRPr lang="ru-RU" altLang="ru-RU" sz="1600" b="1" dirty="0">
              <a:cs typeface="Arial" charset="0"/>
            </a:endParaRPr>
          </a:p>
        </p:txBody>
      </p:sp>
      <p:sp>
        <p:nvSpPr>
          <p:cNvPr id="39" name="Text Box 5"/>
          <p:cNvSpPr txBox="1">
            <a:spLocks noChangeArrowheads="1"/>
          </p:cNvSpPr>
          <p:nvPr/>
        </p:nvSpPr>
        <p:spPr bwMode="auto">
          <a:xfrm>
            <a:off x="3840163" y="3141663"/>
            <a:ext cx="1722437" cy="5159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/>
            <a:r>
              <a:rPr lang="ru-RU" altLang="ru-RU" sz="1600" b="1" dirty="0" smtClean="0">
                <a:cs typeface="Arial" charset="0"/>
              </a:rPr>
              <a:t>Заместитель руководителя</a:t>
            </a:r>
            <a:endParaRPr lang="ru-RU" altLang="ru-RU" sz="1600" b="1" dirty="0">
              <a:cs typeface="Arial" charset="0"/>
            </a:endParaRPr>
          </a:p>
        </p:txBody>
      </p:sp>
      <p:sp>
        <p:nvSpPr>
          <p:cNvPr id="43" name="Text Box 5"/>
          <p:cNvSpPr txBox="1">
            <a:spLocks noChangeArrowheads="1"/>
          </p:cNvSpPr>
          <p:nvPr/>
        </p:nvSpPr>
        <p:spPr bwMode="auto">
          <a:xfrm>
            <a:off x="3840163" y="3860800"/>
            <a:ext cx="1595437" cy="7207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/>
            <a:r>
              <a:rPr lang="ru-RU" altLang="ru-RU" sz="1400" b="1" dirty="0" smtClean="0">
                <a:cs typeface="Arial" charset="0"/>
              </a:rPr>
              <a:t>Начальник структурного подразделения</a:t>
            </a:r>
            <a:endParaRPr lang="ru-RU" altLang="ru-RU" sz="1400" b="1" dirty="0">
              <a:cs typeface="Arial" charset="0"/>
            </a:endParaRPr>
          </a:p>
        </p:txBody>
      </p:sp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2179638" y="3860800"/>
            <a:ext cx="1593850" cy="7207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/>
            <a:r>
              <a:rPr lang="ru-RU" altLang="ru-RU" sz="1400" b="1" dirty="0" smtClean="0">
                <a:cs typeface="Arial" charset="0"/>
              </a:rPr>
              <a:t>Начальник структурного подразделения</a:t>
            </a:r>
            <a:endParaRPr lang="ru-RU" altLang="ru-RU" sz="1400" b="1" dirty="0">
              <a:cs typeface="Arial" charset="0"/>
            </a:endParaRP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384175" y="3860800"/>
            <a:ext cx="1728788" cy="7207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/>
            <a:r>
              <a:rPr lang="ru-RU" altLang="ru-RU" sz="1400" b="1" dirty="0" smtClean="0">
                <a:cs typeface="Arial" charset="0"/>
              </a:rPr>
              <a:t>Начальник  структурного подразделения</a:t>
            </a:r>
            <a:endParaRPr lang="ru-RU" altLang="ru-RU" sz="1400" b="1" dirty="0">
              <a:cs typeface="Arial" charset="0"/>
            </a:endParaRPr>
          </a:p>
        </p:txBody>
      </p:sp>
      <p:sp>
        <p:nvSpPr>
          <p:cNvPr id="22" name="AutoShape 22"/>
          <p:cNvSpPr>
            <a:spLocks noChangeArrowheads="1"/>
          </p:cNvSpPr>
          <p:nvPr/>
        </p:nvSpPr>
        <p:spPr bwMode="auto">
          <a:xfrm>
            <a:off x="2378075" y="2060575"/>
            <a:ext cx="1195388" cy="936625"/>
          </a:xfrm>
          <a:prstGeom prst="upArrow">
            <a:avLst>
              <a:gd name="adj1" fmla="val 50000"/>
              <a:gd name="adj2" fmla="val 46939"/>
            </a:avLst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AutoShape 22"/>
          <p:cNvSpPr>
            <a:spLocks noChangeArrowheads="1"/>
          </p:cNvSpPr>
          <p:nvPr/>
        </p:nvSpPr>
        <p:spPr bwMode="auto">
          <a:xfrm>
            <a:off x="3973513" y="2060575"/>
            <a:ext cx="1196975" cy="936625"/>
          </a:xfrm>
          <a:prstGeom prst="upArrow">
            <a:avLst>
              <a:gd name="adj1" fmla="val 50000"/>
              <a:gd name="adj2" fmla="val 46939"/>
            </a:avLst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384175" y="4797425"/>
            <a:ext cx="1728788" cy="7207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/>
            <a:r>
              <a:rPr lang="ru-RU" altLang="ru-RU" sz="1400" b="1">
                <a:cs typeface="Arial" charset="0"/>
              </a:rPr>
              <a:t>Сотрудники</a:t>
            </a:r>
          </a:p>
        </p:txBody>
      </p:sp>
      <p:sp>
        <p:nvSpPr>
          <p:cNvPr id="27" name="Text Box 5"/>
          <p:cNvSpPr txBox="1">
            <a:spLocks noChangeArrowheads="1"/>
          </p:cNvSpPr>
          <p:nvPr/>
        </p:nvSpPr>
        <p:spPr bwMode="auto">
          <a:xfrm>
            <a:off x="2179638" y="4797425"/>
            <a:ext cx="1593850" cy="7207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/>
            <a:r>
              <a:rPr lang="ru-RU" altLang="ru-RU" sz="1400" b="1">
                <a:cs typeface="Arial" charset="0"/>
              </a:rPr>
              <a:t>Сотрудники</a:t>
            </a:r>
          </a:p>
        </p:txBody>
      </p:sp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810000" y="4800600"/>
            <a:ext cx="1595438" cy="7207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/>
            <a:r>
              <a:rPr lang="ru-RU" altLang="ru-RU" sz="1400" b="1">
                <a:cs typeface="Arial" charset="0"/>
              </a:rPr>
              <a:t>Сотрудники</a:t>
            </a:r>
          </a:p>
        </p:txBody>
      </p:sp>
      <p:sp>
        <p:nvSpPr>
          <p:cNvPr id="29" name="AutoShape 22"/>
          <p:cNvSpPr>
            <a:spLocks noChangeArrowheads="1"/>
          </p:cNvSpPr>
          <p:nvPr/>
        </p:nvSpPr>
        <p:spPr bwMode="auto">
          <a:xfrm rot="5400000">
            <a:off x="337344" y="5785644"/>
            <a:ext cx="358775" cy="398463"/>
          </a:xfrm>
          <a:prstGeom prst="upArrow">
            <a:avLst>
              <a:gd name="adj1" fmla="val 50000"/>
              <a:gd name="adj2" fmla="val 43314"/>
            </a:avLst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ot="10800000" vert="eaVert"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dk1"/>
              </a:solidFill>
              <a:latin typeface="+mn-lt"/>
            </a:endParaRPr>
          </a:p>
        </p:txBody>
      </p:sp>
      <p:sp>
        <p:nvSpPr>
          <p:cNvPr id="31" name="AutoShape 22"/>
          <p:cNvSpPr>
            <a:spLocks noChangeArrowheads="1"/>
          </p:cNvSpPr>
          <p:nvPr/>
        </p:nvSpPr>
        <p:spPr bwMode="auto">
          <a:xfrm>
            <a:off x="830263" y="3644900"/>
            <a:ext cx="798512" cy="215900"/>
          </a:xfrm>
          <a:prstGeom prst="upArrow">
            <a:avLst>
              <a:gd name="adj1" fmla="val 50000"/>
              <a:gd name="adj2" fmla="val 46939"/>
            </a:avLst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2" name="AutoShape 22"/>
          <p:cNvSpPr>
            <a:spLocks noChangeArrowheads="1"/>
          </p:cNvSpPr>
          <p:nvPr/>
        </p:nvSpPr>
        <p:spPr bwMode="auto">
          <a:xfrm>
            <a:off x="2559050" y="3644900"/>
            <a:ext cx="796925" cy="215900"/>
          </a:xfrm>
          <a:prstGeom prst="upArrow">
            <a:avLst>
              <a:gd name="adj1" fmla="val 50000"/>
              <a:gd name="adj2" fmla="val 46939"/>
            </a:avLst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5" name="AutoShape 22"/>
          <p:cNvSpPr>
            <a:spLocks noChangeArrowheads="1"/>
          </p:cNvSpPr>
          <p:nvPr/>
        </p:nvSpPr>
        <p:spPr bwMode="auto">
          <a:xfrm>
            <a:off x="4154488" y="3644900"/>
            <a:ext cx="796925" cy="215900"/>
          </a:xfrm>
          <a:prstGeom prst="upArrow">
            <a:avLst>
              <a:gd name="adj1" fmla="val 50000"/>
              <a:gd name="adj2" fmla="val 46939"/>
            </a:avLst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0" name="AutoShape 22"/>
          <p:cNvSpPr>
            <a:spLocks noChangeArrowheads="1"/>
          </p:cNvSpPr>
          <p:nvPr/>
        </p:nvSpPr>
        <p:spPr bwMode="auto">
          <a:xfrm>
            <a:off x="915988" y="4581525"/>
            <a:ext cx="665162" cy="215900"/>
          </a:xfrm>
          <a:prstGeom prst="upArrow">
            <a:avLst>
              <a:gd name="adj1" fmla="val 50000"/>
              <a:gd name="adj2" fmla="val 46939"/>
            </a:avLst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2" name="AutoShape 22"/>
          <p:cNvSpPr>
            <a:spLocks noChangeArrowheads="1"/>
          </p:cNvSpPr>
          <p:nvPr/>
        </p:nvSpPr>
        <p:spPr bwMode="auto">
          <a:xfrm>
            <a:off x="2644775" y="4581525"/>
            <a:ext cx="665163" cy="215900"/>
          </a:xfrm>
          <a:prstGeom prst="upArrow">
            <a:avLst>
              <a:gd name="adj1" fmla="val 50000"/>
              <a:gd name="adj2" fmla="val 46939"/>
            </a:avLst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4" name="AutoShape 22"/>
          <p:cNvSpPr>
            <a:spLocks noChangeArrowheads="1"/>
          </p:cNvSpPr>
          <p:nvPr/>
        </p:nvSpPr>
        <p:spPr bwMode="auto">
          <a:xfrm>
            <a:off x="4238625" y="4581525"/>
            <a:ext cx="666750" cy="215900"/>
          </a:xfrm>
          <a:prstGeom prst="upArrow">
            <a:avLst>
              <a:gd name="adj1" fmla="val 50000"/>
              <a:gd name="adj2" fmla="val 46939"/>
            </a:avLst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4" name="AutoShape 28"/>
          <p:cNvSpPr>
            <a:spLocks noChangeArrowheads="1"/>
          </p:cNvSpPr>
          <p:nvPr/>
        </p:nvSpPr>
        <p:spPr bwMode="auto">
          <a:xfrm rot="-5400000">
            <a:off x="5337175" y="1722438"/>
            <a:ext cx="1081087" cy="750888"/>
          </a:xfrm>
          <a:prstGeom prst="upArrow">
            <a:avLst>
              <a:gd name="adj1" fmla="val 68065"/>
              <a:gd name="adj2" fmla="val 55153"/>
            </a:avLst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dk1"/>
              </a:solidFill>
              <a:latin typeface="+mn-lt"/>
            </a:endParaRPr>
          </a:p>
        </p:txBody>
      </p:sp>
      <p:sp>
        <p:nvSpPr>
          <p:cNvPr id="29728" name="AutoShape 29"/>
          <p:cNvSpPr>
            <a:spLocks/>
          </p:cNvSpPr>
          <p:nvPr/>
        </p:nvSpPr>
        <p:spPr bwMode="auto">
          <a:xfrm rot="-191524">
            <a:off x="5233988" y="2584450"/>
            <a:ext cx="725487" cy="3265488"/>
          </a:xfrm>
          <a:prstGeom prst="rightBrace">
            <a:avLst>
              <a:gd name="adj1" fmla="val 84875"/>
              <a:gd name="adj2" fmla="val 49093"/>
            </a:avLst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ru-RU" altLang="ru-RU">
              <a:latin typeface="Calibri" pitchFamily="34" charset="0"/>
              <a:cs typeface="Arial" charset="0"/>
            </a:endParaRPr>
          </a:p>
        </p:txBody>
      </p:sp>
      <p:sp>
        <p:nvSpPr>
          <p:cNvPr id="29727" name="Text Box 31"/>
          <p:cNvSpPr txBox="1">
            <a:spLocks noChangeArrowheads="1"/>
          </p:cNvSpPr>
          <p:nvPr/>
        </p:nvSpPr>
        <p:spPr bwMode="auto">
          <a:xfrm>
            <a:off x="6699250" y="3213100"/>
            <a:ext cx="2192338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/>
            <a:r>
              <a:rPr lang="ru-RU" altLang="ru-RU" sz="2000" b="1" dirty="0">
                <a:latin typeface="Calibri" pitchFamily="34" charset="0"/>
                <a:cs typeface="Arial" charset="0"/>
              </a:rPr>
              <a:t>С помощью подразделений внутреннего контроля руководство может узнавать</a:t>
            </a:r>
          </a:p>
          <a:p>
            <a:pPr algn="ctr" eaLnBrk="0" hangingPunct="0"/>
            <a:r>
              <a:rPr lang="ru-RU" altLang="ru-RU" sz="2000" b="1" dirty="0">
                <a:latin typeface="Calibri" pitchFamily="34" charset="0"/>
                <a:cs typeface="Arial" charset="0"/>
              </a:rPr>
              <a:t>«из первых рук» о состоянии дел</a:t>
            </a:r>
          </a:p>
        </p:txBody>
      </p:sp>
      <p:sp>
        <p:nvSpPr>
          <p:cNvPr id="33" name="Заголовок 1"/>
          <p:cNvSpPr txBox="1">
            <a:spLocks/>
          </p:cNvSpPr>
          <p:nvPr/>
        </p:nvSpPr>
        <p:spPr>
          <a:xfrm>
            <a:off x="446087" y="836712"/>
            <a:ext cx="8229600" cy="57606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 smtClean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ru-RU" sz="1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Принцип «двух потоков»</a:t>
            </a:r>
            <a:endParaRPr lang="ru-RU" sz="1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4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2045336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F:\Тюмень\к семинару\СЕМИНАР\35fda67981d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787907"/>
            <a:ext cx="4464496" cy="3984373"/>
          </a:xfrm>
          <a:prstGeom prst="rect">
            <a:avLst/>
          </a:prstGeom>
          <a:noFill/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divot"/>
            <a:bevelB prst="softRound"/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4006980"/>
            <a:ext cx="8382000" cy="353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F:\Тюмень\к семинару\СЕМИНАР\otdahni_ru_1301336892_15vintage-pictures-of-moscow-1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47717"/>
            <a:ext cx="4968552" cy="333237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 prst="coolSlant"/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:\Тюмень\к семинару\СЕМИНАР\d82b82cd5cb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7284" y="506854"/>
            <a:ext cx="3459907" cy="25621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844258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3"/>
            <a:ext cx="8229600" cy="576065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1600" b="1" dirty="0" smtClean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ru-RU" sz="1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Анализ количества проведенных контрольных мероприятий к количеству выявленных нарушений </a:t>
            </a:r>
            <a:r>
              <a:rPr lang="ru-RU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в 2013 году</a:t>
            </a:r>
            <a:endParaRPr lang="ru-RU" sz="1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959173877"/>
              </p:ext>
            </p:extLst>
          </p:nvPr>
        </p:nvGraphicFramePr>
        <p:xfrm>
          <a:off x="107503" y="1484782"/>
          <a:ext cx="8856983" cy="5256585"/>
        </p:xfrm>
        <a:graphic>
          <a:graphicData uri="http://schemas.openxmlformats.org/drawingml/2006/table">
            <a:tbl>
              <a:tblPr/>
              <a:tblGrid>
                <a:gridCol w="1134817"/>
                <a:gridCol w="4061927"/>
                <a:gridCol w="1246499"/>
                <a:gridCol w="1246499"/>
                <a:gridCol w="1167241"/>
              </a:tblGrid>
              <a:tr h="68463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Наименование субъектов и объектов контроля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</a:rPr>
                        <a:t>2013 год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6521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количество проверок, </a:t>
                      </a:r>
                      <a:r>
                        <a:rPr lang="ru-RU" sz="1200" b="1" dirty="0" err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шт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количество выявленных нарушений, </a:t>
                      </a:r>
                      <a:r>
                        <a:rPr lang="ru-RU" sz="1200" b="1" dirty="0" err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шт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удельный вес </a:t>
                      </a:r>
                      <a:b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</a:b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от общего количества нарушений, %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1010482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i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Управление внутреннего контроля (аудита) и оценки эффективности деятельности Федерального казначейства, всего,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i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в том числе: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1 278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7,38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551173"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– управления центрального аппарата Федерального казначейства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123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0,71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38741"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– территориальные органы Федерального казначейства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1155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6,67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50400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i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Территориальные органы Федерального казначейства,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2 962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i="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200" i="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en-US" sz="1200" i="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200" i="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049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92,62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8267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структурные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подразделения </a:t>
                      </a:r>
                      <a:b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</a:b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и территориально обособленные отделы территориальных органов Федерального казначейства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75586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2 </a:t>
                      </a: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999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17 327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100,00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547745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493214445"/>
              </p:ext>
            </p:extLst>
          </p:nvPr>
        </p:nvGraphicFramePr>
        <p:xfrm>
          <a:off x="107504" y="684213"/>
          <a:ext cx="8928992" cy="61602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29837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109965857"/>
              </p:ext>
            </p:extLst>
          </p:nvPr>
        </p:nvGraphicFramePr>
        <p:xfrm>
          <a:off x="107504" y="684213"/>
          <a:ext cx="8928992" cy="61602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1331181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729763395"/>
              </p:ext>
            </p:extLst>
          </p:nvPr>
        </p:nvGraphicFramePr>
        <p:xfrm>
          <a:off x="107504" y="1700808"/>
          <a:ext cx="8928992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813"/>
            <a:ext cx="9144000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" name="Текст 4"/>
          <p:cNvSpPr txBox="1">
            <a:spLocks/>
          </p:cNvSpPr>
          <p:nvPr/>
        </p:nvSpPr>
        <p:spPr>
          <a:xfrm>
            <a:off x="457200" y="1412776"/>
            <a:ext cx="8229600" cy="35173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кадровой работы</a:t>
            </a: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57200" y="740038"/>
            <a:ext cx="8229600" cy="57606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 smtClean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ru-RU" sz="1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Нарушения выявленные по </a:t>
            </a:r>
            <a:r>
              <a:rPr lang="ru-RU" sz="1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рискоемким</a:t>
            </a:r>
            <a:r>
              <a:rPr lang="ru-RU" sz="1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 направлениям деятельности</a:t>
            </a:r>
            <a:endParaRPr lang="ru-RU" sz="1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72481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015397970"/>
              </p:ext>
            </p:extLst>
          </p:nvPr>
        </p:nvGraphicFramePr>
        <p:xfrm>
          <a:off x="107504" y="1412776"/>
          <a:ext cx="8928992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813"/>
            <a:ext cx="9144000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" name="Текст 4"/>
          <p:cNvSpPr txBox="1">
            <a:spLocks/>
          </p:cNvSpPr>
          <p:nvPr/>
        </p:nvSpPr>
        <p:spPr>
          <a:xfrm>
            <a:off x="443880" y="836712"/>
            <a:ext cx="8229600" cy="57606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работы по размещению заказов на поставки товаров выполнение работ, оказание услуг для государственных нужд</a:t>
            </a:r>
          </a:p>
        </p:txBody>
      </p:sp>
    </p:spTree>
    <p:extLst>
      <p:ext uri="{BB962C8B-B14F-4D97-AF65-F5344CB8AC3E}">
        <p14:creationId xmlns="" xmlns:p14="http://schemas.microsoft.com/office/powerpoint/2010/main" val="1140670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527772094"/>
              </p:ext>
            </p:extLst>
          </p:nvPr>
        </p:nvGraphicFramePr>
        <p:xfrm>
          <a:off x="107504" y="1412776"/>
          <a:ext cx="8928992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813"/>
            <a:ext cx="9144000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6" name="Текст 4"/>
          <p:cNvSpPr txBox="1">
            <a:spLocks/>
          </p:cNvSpPr>
          <p:nvPr/>
        </p:nvSpPr>
        <p:spPr>
          <a:xfrm>
            <a:off x="443880" y="836712"/>
            <a:ext cx="8229600" cy="57606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Ведение финансовых и хозяйственных операций и их отражение в бюджетном учете при исполнении бюджетной сметы</a:t>
            </a:r>
          </a:p>
        </p:txBody>
      </p:sp>
    </p:spTree>
    <p:extLst>
      <p:ext uri="{BB962C8B-B14F-4D97-AF65-F5344CB8AC3E}">
        <p14:creationId xmlns="" xmlns:p14="http://schemas.microsoft.com/office/powerpoint/2010/main" val="591713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Объект 8" descr="Нарушения выявленные УВК(А)иОЭД по рискоемким направлениям деятельности ТОФК&#10;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="" xmlns:p14="http://schemas.microsoft.com/office/powerpoint/2010/main" val="845309376"/>
              </p:ext>
            </p:extLst>
          </p:nvPr>
        </p:nvGraphicFramePr>
        <p:xfrm>
          <a:off x="107504" y="1196752"/>
          <a:ext cx="8928992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57200" y="836712"/>
            <a:ext cx="8229600" cy="35173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15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Правовое обеспечение деятельности</a:t>
            </a:r>
            <a:endParaRPr lang="ru-RU" sz="15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813"/>
            <a:ext cx="9144000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149588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481494533"/>
              </p:ext>
            </p:extLst>
          </p:nvPr>
        </p:nvGraphicFramePr>
        <p:xfrm>
          <a:off x="107504" y="1188442"/>
          <a:ext cx="8928992" cy="56695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813"/>
            <a:ext cx="9144000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" name="Текст 4"/>
          <p:cNvSpPr txBox="1">
            <a:spLocks/>
          </p:cNvSpPr>
          <p:nvPr/>
        </p:nvSpPr>
        <p:spPr>
          <a:xfrm>
            <a:off x="443880" y="836712"/>
            <a:ext cx="8229600" cy="35173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Административно-хозяйственное обеспечение деятельности</a:t>
            </a: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91953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1886</TotalTime>
  <Words>900</Words>
  <Application>Microsoft Office PowerPoint</Application>
  <PresentationFormat>Экран (4:3)</PresentationFormat>
  <Paragraphs>168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 Анализ количества проведенных контрольных мероприятий к количеству выявленных нарушений в 2013 году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Андрей</dc:creator>
  <cp:lastModifiedBy>User</cp:lastModifiedBy>
  <cp:revision>109</cp:revision>
  <dcterms:created xsi:type="dcterms:W3CDTF">2014-05-24T03:13:42Z</dcterms:created>
  <dcterms:modified xsi:type="dcterms:W3CDTF">2014-06-02T11:12:55Z</dcterms:modified>
</cp:coreProperties>
</file>