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62" r:id="rId2"/>
    <p:sldId id="301" r:id="rId3"/>
    <p:sldId id="264" r:id="rId4"/>
    <p:sldId id="276" r:id="rId5"/>
    <p:sldId id="273" r:id="rId6"/>
    <p:sldId id="287" r:id="rId7"/>
    <p:sldId id="305" r:id="rId8"/>
    <p:sldId id="274" r:id="rId9"/>
    <p:sldId id="307" r:id="rId10"/>
    <p:sldId id="286" r:id="rId11"/>
    <p:sldId id="298" r:id="rId12"/>
    <p:sldId id="279" r:id="rId13"/>
    <p:sldId id="278" r:id="rId14"/>
    <p:sldId id="299" r:id="rId15"/>
    <p:sldId id="303" r:id="rId16"/>
    <p:sldId id="267" r:id="rId17"/>
    <p:sldId id="275" r:id="rId18"/>
    <p:sldId id="289" r:id="rId19"/>
    <p:sldId id="269" r:id="rId20"/>
    <p:sldId id="302" r:id="rId21"/>
    <p:sldId id="306" r:id="rId22"/>
    <p:sldId id="280" r:id="rId23"/>
    <p:sldId id="281" r:id="rId24"/>
    <p:sldId id="282" r:id="rId25"/>
    <p:sldId id="283" r:id="rId26"/>
    <p:sldId id="294" r:id="rId27"/>
    <p:sldId id="296" r:id="rId28"/>
    <p:sldId id="284" r:id="rId29"/>
    <p:sldId id="268" r:id="rId30"/>
    <p:sldId id="291" r:id="rId31"/>
    <p:sldId id="263" r:id="rId3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463" autoAdjust="0"/>
  </p:normalViewPr>
  <p:slideViewPr>
    <p:cSldViewPr>
      <p:cViewPr varScale="1">
        <p:scale>
          <a:sx n="78" d="100"/>
          <a:sy n="78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E311BE-A86B-4BF7-88C3-D8558CD04E59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D489A3-727D-46ED-933A-4C983FE53D43}">
      <dgm:prSet phldrT="[Текст]" custT="1"/>
      <dgm:spPr/>
      <dgm:t>
        <a:bodyPr/>
        <a:lstStyle/>
        <a:p>
          <a:r>
            <a:rPr lang="ru-RU" sz="1600" dirty="0" smtClean="0"/>
            <a:t>Кассовые расходы</a:t>
          </a:r>
          <a:endParaRPr lang="ru-RU" sz="1600" dirty="0"/>
        </a:p>
      </dgm:t>
    </dgm:pt>
    <dgm:pt modelId="{95129A19-7C8F-4AF6-89AA-0555A5432634}" type="parTrans" cxnId="{36630BDF-ABAF-4496-BA3C-E9A9E3B874D3}">
      <dgm:prSet/>
      <dgm:spPr/>
      <dgm:t>
        <a:bodyPr/>
        <a:lstStyle/>
        <a:p>
          <a:endParaRPr lang="ru-RU"/>
        </a:p>
      </dgm:t>
    </dgm:pt>
    <dgm:pt modelId="{280E7B5A-EC8A-4D9F-A2A0-A6F3D597EF18}" type="sibTrans" cxnId="{36630BDF-ABAF-4496-BA3C-E9A9E3B874D3}">
      <dgm:prSet/>
      <dgm:spPr/>
      <dgm:t>
        <a:bodyPr/>
        <a:lstStyle/>
        <a:p>
          <a:endParaRPr lang="ru-RU"/>
        </a:p>
      </dgm:t>
    </dgm:pt>
    <dgm:pt modelId="{B38C2094-D5D9-43F3-9E5E-1796AD58039A}">
      <dgm:prSet phldrT="[Текст]" custT="1"/>
      <dgm:spPr/>
      <dgm:t>
        <a:bodyPr/>
        <a:lstStyle/>
        <a:p>
          <a:r>
            <a:rPr lang="ru-RU" sz="1400" dirty="0" smtClean="0"/>
            <a:t>Вложения на </a:t>
          </a:r>
          <a:r>
            <a:rPr lang="ru-RU" sz="1400" u="sng" dirty="0" smtClean="0"/>
            <a:t>счете </a:t>
          </a:r>
          <a:r>
            <a:rPr lang="ru-RU" sz="1400" b="1" u="sng" dirty="0" smtClean="0"/>
            <a:t>106</a:t>
          </a:r>
          <a:endParaRPr lang="ru-RU" sz="1400" b="1" u="sng" dirty="0"/>
        </a:p>
      </dgm:t>
    </dgm:pt>
    <dgm:pt modelId="{657BCC6B-83D5-4278-9464-50FABE30530A}" type="parTrans" cxnId="{C5F87DB6-4BC9-4F08-9509-8A4097C67B37}">
      <dgm:prSet/>
      <dgm:spPr/>
      <dgm:t>
        <a:bodyPr/>
        <a:lstStyle/>
        <a:p>
          <a:endParaRPr lang="ru-RU"/>
        </a:p>
      </dgm:t>
    </dgm:pt>
    <dgm:pt modelId="{D13B57DB-F69D-4377-870E-50B316BBE8F2}" type="sibTrans" cxnId="{C5F87DB6-4BC9-4F08-9509-8A4097C67B37}">
      <dgm:prSet/>
      <dgm:spPr/>
      <dgm:t>
        <a:bodyPr/>
        <a:lstStyle/>
        <a:p>
          <a:endParaRPr lang="ru-RU"/>
        </a:p>
      </dgm:t>
    </dgm:pt>
    <dgm:pt modelId="{8E97A18E-07EE-436D-A4C3-3093C594FEE0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dirty="0" smtClean="0"/>
            <a:t>Отражение на </a:t>
          </a:r>
          <a:r>
            <a:rPr lang="ru-RU" sz="1400" u="sng" dirty="0" smtClean="0"/>
            <a:t>счете </a:t>
          </a:r>
          <a:r>
            <a:rPr lang="ru-RU" sz="1400" b="1" u="sng" dirty="0" smtClean="0"/>
            <a:t>102</a:t>
          </a:r>
        </a:p>
        <a:p>
          <a:pPr>
            <a:lnSpc>
              <a:spcPct val="100000"/>
            </a:lnSpc>
          </a:pPr>
          <a:r>
            <a:rPr lang="ru-RU" sz="1400" dirty="0" smtClean="0"/>
            <a:t>при наличии положительных результатов</a:t>
          </a:r>
          <a:endParaRPr lang="ru-RU" sz="1400" dirty="0"/>
        </a:p>
      </dgm:t>
    </dgm:pt>
    <dgm:pt modelId="{3C0E462F-634D-48F4-93F1-B93010B2425A}" type="parTrans" cxnId="{876209FB-4389-49FB-B4F8-F9D09D930087}">
      <dgm:prSet/>
      <dgm:spPr/>
      <dgm:t>
        <a:bodyPr/>
        <a:lstStyle/>
        <a:p>
          <a:endParaRPr lang="ru-RU"/>
        </a:p>
      </dgm:t>
    </dgm:pt>
    <dgm:pt modelId="{95D11963-A443-48A1-A700-74637EF81628}" type="sibTrans" cxnId="{876209FB-4389-49FB-B4F8-F9D09D930087}">
      <dgm:prSet/>
      <dgm:spPr/>
      <dgm:t>
        <a:bodyPr/>
        <a:lstStyle/>
        <a:p>
          <a:endParaRPr lang="ru-RU"/>
        </a:p>
      </dgm:t>
    </dgm:pt>
    <dgm:pt modelId="{65F987E1-6184-46BF-8155-F798DE82681B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dirty="0" smtClean="0"/>
            <a:t>Списание на </a:t>
          </a:r>
        </a:p>
        <a:p>
          <a:pPr>
            <a:lnSpc>
              <a:spcPct val="100000"/>
            </a:lnSpc>
          </a:pPr>
          <a:r>
            <a:rPr lang="ru-RU" sz="1400" u="sng" dirty="0" smtClean="0"/>
            <a:t>счет </a:t>
          </a:r>
          <a:r>
            <a:rPr lang="ru-RU" sz="1400" b="1" u="sng" dirty="0" smtClean="0"/>
            <a:t>401 10 172  </a:t>
          </a:r>
        </a:p>
        <a:p>
          <a:pPr>
            <a:lnSpc>
              <a:spcPct val="100000"/>
            </a:lnSpc>
          </a:pPr>
          <a:r>
            <a:rPr lang="ru-RU" sz="1400" dirty="0" smtClean="0"/>
            <a:t>при отсутствии положительных результатов</a:t>
          </a:r>
          <a:endParaRPr lang="ru-RU" sz="1400" dirty="0"/>
        </a:p>
      </dgm:t>
    </dgm:pt>
    <dgm:pt modelId="{95250315-BDF5-40EF-9D9B-0F59056FC9E9}" type="parTrans" cxnId="{7EAB2782-38FD-446D-B428-D651E9F5C92E}">
      <dgm:prSet/>
      <dgm:spPr/>
      <dgm:t>
        <a:bodyPr/>
        <a:lstStyle/>
        <a:p>
          <a:endParaRPr lang="ru-RU"/>
        </a:p>
      </dgm:t>
    </dgm:pt>
    <dgm:pt modelId="{5F83463F-F3F3-43DF-B623-8AB169CE8738}" type="sibTrans" cxnId="{7EAB2782-38FD-446D-B428-D651E9F5C92E}">
      <dgm:prSet/>
      <dgm:spPr/>
      <dgm:t>
        <a:bodyPr/>
        <a:lstStyle/>
        <a:p>
          <a:endParaRPr lang="ru-RU"/>
        </a:p>
      </dgm:t>
    </dgm:pt>
    <dgm:pt modelId="{982B1864-3139-4237-8A43-F25E898FFC01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b="0" u="sng" dirty="0" smtClean="0"/>
            <a:t>Счет</a:t>
          </a:r>
          <a:r>
            <a:rPr lang="ru-RU" sz="1400" b="1" u="sng" dirty="0" smtClean="0"/>
            <a:t> 101</a:t>
          </a:r>
          <a:r>
            <a:rPr lang="ru-RU" sz="1400" u="sng" dirty="0" smtClean="0"/>
            <a:t> </a:t>
          </a:r>
        </a:p>
        <a:p>
          <a:pPr>
            <a:lnSpc>
              <a:spcPct val="100000"/>
            </a:lnSpc>
          </a:pPr>
          <a:r>
            <a:rPr lang="ru-RU" sz="1400" dirty="0" smtClean="0"/>
            <a:t>(опытные образцы)</a:t>
          </a:r>
          <a:endParaRPr lang="ru-RU" sz="1400" dirty="0"/>
        </a:p>
      </dgm:t>
    </dgm:pt>
    <dgm:pt modelId="{6FE90E9B-CCE9-4B9D-8275-99C25CE7F424}" type="parTrans" cxnId="{081CEE98-8B67-43B6-BE46-D79D6E64E558}">
      <dgm:prSet/>
      <dgm:spPr/>
      <dgm:t>
        <a:bodyPr/>
        <a:lstStyle/>
        <a:p>
          <a:endParaRPr lang="ru-RU"/>
        </a:p>
      </dgm:t>
    </dgm:pt>
    <dgm:pt modelId="{D946760E-9D2C-49EA-A743-6EE2177019B1}" type="sibTrans" cxnId="{081CEE98-8B67-43B6-BE46-D79D6E64E558}">
      <dgm:prSet/>
      <dgm:spPr/>
      <dgm:t>
        <a:bodyPr/>
        <a:lstStyle/>
        <a:p>
          <a:endParaRPr lang="ru-RU"/>
        </a:p>
      </dgm:t>
    </dgm:pt>
    <dgm:pt modelId="{7EC3377D-BB78-4094-876D-4AFB42315EDB}" type="pres">
      <dgm:prSet presAssocID="{81E311BE-A86B-4BF7-88C3-D8558CD04E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311579C-7E9A-4042-8FF9-44C78887DA2C}" type="pres">
      <dgm:prSet presAssocID="{74D489A3-727D-46ED-933A-4C983FE53D43}" presName="hierRoot1" presStyleCnt="0"/>
      <dgm:spPr/>
    </dgm:pt>
    <dgm:pt modelId="{6E5C017D-30F5-4988-9CD5-E89434558A85}" type="pres">
      <dgm:prSet presAssocID="{74D489A3-727D-46ED-933A-4C983FE53D43}" presName="composite" presStyleCnt="0"/>
      <dgm:spPr/>
    </dgm:pt>
    <dgm:pt modelId="{AFF22128-97A4-44C4-8C43-223A03DCC589}" type="pres">
      <dgm:prSet presAssocID="{74D489A3-727D-46ED-933A-4C983FE53D43}" presName="background" presStyleLbl="node0" presStyleIdx="0" presStyleCnt="1"/>
      <dgm:spPr/>
    </dgm:pt>
    <dgm:pt modelId="{B4C00E5C-538D-48A5-A5BA-1CF95016BDD5}" type="pres">
      <dgm:prSet presAssocID="{74D489A3-727D-46ED-933A-4C983FE53D43}" presName="text" presStyleLbl="fgAcc0" presStyleIdx="0" presStyleCnt="1" custLinFactNeighborX="4608" custLinFactNeighborY="206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1C79A5-1726-46B1-9B2C-302563652C58}" type="pres">
      <dgm:prSet presAssocID="{74D489A3-727D-46ED-933A-4C983FE53D43}" presName="hierChild2" presStyleCnt="0"/>
      <dgm:spPr/>
    </dgm:pt>
    <dgm:pt modelId="{CBF6FC3A-2C9D-4BA2-94E9-E04349C65101}" type="pres">
      <dgm:prSet presAssocID="{657BCC6B-83D5-4278-9464-50FABE30530A}" presName="Name10" presStyleLbl="parChTrans1D2" presStyleIdx="0" presStyleCnt="1"/>
      <dgm:spPr/>
      <dgm:t>
        <a:bodyPr/>
        <a:lstStyle/>
        <a:p>
          <a:endParaRPr lang="ru-RU"/>
        </a:p>
      </dgm:t>
    </dgm:pt>
    <dgm:pt modelId="{D59D79EE-9C61-4C44-AE10-FF034890EB89}" type="pres">
      <dgm:prSet presAssocID="{B38C2094-D5D9-43F3-9E5E-1796AD58039A}" presName="hierRoot2" presStyleCnt="0"/>
      <dgm:spPr/>
    </dgm:pt>
    <dgm:pt modelId="{063AB631-75DA-4C02-9CF8-B2C5A48DEDD8}" type="pres">
      <dgm:prSet presAssocID="{B38C2094-D5D9-43F3-9E5E-1796AD58039A}" presName="composite2" presStyleCnt="0"/>
      <dgm:spPr/>
    </dgm:pt>
    <dgm:pt modelId="{B44759ED-439D-46C0-9516-477A308E1D7D}" type="pres">
      <dgm:prSet presAssocID="{B38C2094-D5D9-43F3-9E5E-1796AD58039A}" presName="background2" presStyleLbl="node2" presStyleIdx="0" presStyleCnt="1"/>
      <dgm:spPr/>
    </dgm:pt>
    <dgm:pt modelId="{41D5628C-7178-4A7B-B044-B3542C51107E}" type="pres">
      <dgm:prSet presAssocID="{B38C2094-D5D9-43F3-9E5E-1796AD58039A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F15AB2-4736-4180-AE18-F39532DE9F56}" type="pres">
      <dgm:prSet presAssocID="{B38C2094-D5D9-43F3-9E5E-1796AD58039A}" presName="hierChild3" presStyleCnt="0"/>
      <dgm:spPr/>
    </dgm:pt>
    <dgm:pt modelId="{6B0FE2E5-D90D-4A7A-B57C-BD5D94551961}" type="pres">
      <dgm:prSet presAssocID="{3C0E462F-634D-48F4-93F1-B93010B2425A}" presName="Name17" presStyleLbl="parChTrans1D3" presStyleIdx="0" presStyleCnt="3"/>
      <dgm:spPr/>
      <dgm:t>
        <a:bodyPr/>
        <a:lstStyle/>
        <a:p>
          <a:endParaRPr lang="ru-RU"/>
        </a:p>
      </dgm:t>
    </dgm:pt>
    <dgm:pt modelId="{92E254BB-C59E-44E6-9ABD-C3B96689E27E}" type="pres">
      <dgm:prSet presAssocID="{8E97A18E-07EE-436D-A4C3-3093C594FEE0}" presName="hierRoot3" presStyleCnt="0"/>
      <dgm:spPr/>
    </dgm:pt>
    <dgm:pt modelId="{2AC2BC84-58E7-4FBA-BC9F-6787AE01CB6A}" type="pres">
      <dgm:prSet presAssocID="{8E97A18E-07EE-436D-A4C3-3093C594FEE0}" presName="composite3" presStyleCnt="0"/>
      <dgm:spPr/>
    </dgm:pt>
    <dgm:pt modelId="{6A039D2B-9F4B-4A2D-8117-544C0E12AED7}" type="pres">
      <dgm:prSet presAssocID="{8E97A18E-07EE-436D-A4C3-3093C594FEE0}" presName="background3" presStyleLbl="node3" presStyleIdx="0" presStyleCnt="3"/>
      <dgm:spPr/>
    </dgm:pt>
    <dgm:pt modelId="{111C8973-407B-493F-A66B-34A08C53FB5A}" type="pres">
      <dgm:prSet presAssocID="{8E97A18E-07EE-436D-A4C3-3093C594FEE0}" presName="text3" presStyleLbl="fgAcc3" presStyleIdx="0" presStyleCnt="3" custScaleX="1181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65A889-00FE-4217-8CE9-C89FC3A6F0BC}" type="pres">
      <dgm:prSet presAssocID="{8E97A18E-07EE-436D-A4C3-3093C594FEE0}" presName="hierChild4" presStyleCnt="0"/>
      <dgm:spPr/>
    </dgm:pt>
    <dgm:pt modelId="{092D4C96-6B15-4EB4-817D-2E11A0028ACD}" type="pres">
      <dgm:prSet presAssocID="{95250315-BDF5-40EF-9D9B-0F59056FC9E9}" presName="Name17" presStyleLbl="parChTrans1D3" presStyleIdx="1" presStyleCnt="3"/>
      <dgm:spPr/>
      <dgm:t>
        <a:bodyPr/>
        <a:lstStyle/>
        <a:p>
          <a:endParaRPr lang="ru-RU"/>
        </a:p>
      </dgm:t>
    </dgm:pt>
    <dgm:pt modelId="{62C94E74-8EF4-4DA4-AB95-E28F67167264}" type="pres">
      <dgm:prSet presAssocID="{65F987E1-6184-46BF-8155-F798DE82681B}" presName="hierRoot3" presStyleCnt="0"/>
      <dgm:spPr/>
    </dgm:pt>
    <dgm:pt modelId="{CC523A37-1B56-422E-9E7C-4D04B85705C6}" type="pres">
      <dgm:prSet presAssocID="{65F987E1-6184-46BF-8155-F798DE82681B}" presName="composite3" presStyleCnt="0"/>
      <dgm:spPr/>
    </dgm:pt>
    <dgm:pt modelId="{1B30B0C1-CA19-48FD-AC1D-8B5469FCE051}" type="pres">
      <dgm:prSet presAssocID="{65F987E1-6184-46BF-8155-F798DE82681B}" presName="background3" presStyleLbl="node3" presStyleIdx="1" presStyleCnt="3"/>
      <dgm:spPr/>
    </dgm:pt>
    <dgm:pt modelId="{B259B413-500B-4C45-95C6-85C34E213BBD}" type="pres">
      <dgm:prSet presAssocID="{65F987E1-6184-46BF-8155-F798DE82681B}" presName="text3" presStyleLbl="fgAcc3" presStyleIdx="1" presStyleCnt="3" custScaleX="1199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9D3CE1-71A2-4281-933E-1A0FE388CCF6}" type="pres">
      <dgm:prSet presAssocID="{65F987E1-6184-46BF-8155-F798DE82681B}" presName="hierChild4" presStyleCnt="0"/>
      <dgm:spPr/>
    </dgm:pt>
    <dgm:pt modelId="{678D2652-5269-4960-B0B7-E20659D3BFAE}" type="pres">
      <dgm:prSet presAssocID="{6FE90E9B-CCE9-4B9D-8275-99C25CE7F424}" presName="Name17" presStyleLbl="parChTrans1D3" presStyleIdx="2" presStyleCnt="3"/>
      <dgm:spPr/>
      <dgm:t>
        <a:bodyPr/>
        <a:lstStyle/>
        <a:p>
          <a:endParaRPr lang="ru-RU"/>
        </a:p>
      </dgm:t>
    </dgm:pt>
    <dgm:pt modelId="{4B6995C3-7931-4374-B9AB-45371D2BB889}" type="pres">
      <dgm:prSet presAssocID="{982B1864-3139-4237-8A43-F25E898FFC01}" presName="hierRoot3" presStyleCnt="0"/>
      <dgm:spPr/>
    </dgm:pt>
    <dgm:pt modelId="{50572763-30D5-4CD3-BB1C-E277E3939C59}" type="pres">
      <dgm:prSet presAssocID="{982B1864-3139-4237-8A43-F25E898FFC01}" presName="composite3" presStyleCnt="0"/>
      <dgm:spPr/>
    </dgm:pt>
    <dgm:pt modelId="{8A92B67E-1377-4B65-810E-95C7018B29EB}" type="pres">
      <dgm:prSet presAssocID="{982B1864-3139-4237-8A43-F25E898FFC01}" presName="background3" presStyleLbl="node3" presStyleIdx="2" presStyleCnt="3"/>
      <dgm:spPr/>
    </dgm:pt>
    <dgm:pt modelId="{394CFE0E-BF7D-4A95-9421-8690AE687A50}" type="pres">
      <dgm:prSet presAssocID="{982B1864-3139-4237-8A43-F25E898FFC01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F7BD40-2F61-4079-ADD9-1F8E3177B336}" type="pres">
      <dgm:prSet presAssocID="{982B1864-3139-4237-8A43-F25E898FFC01}" presName="hierChild4" presStyleCnt="0"/>
      <dgm:spPr/>
    </dgm:pt>
  </dgm:ptLst>
  <dgm:cxnLst>
    <dgm:cxn modelId="{747B387F-C279-4A75-A58A-B5917C8B3DBA}" type="presOf" srcId="{657BCC6B-83D5-4278-9464-50FABE30530A}" destId="{CBF6FC3A-2C9D-4BA2-94E9-E04349C65101}" srcOrd="0" destOrd="0" presId="urn:microsoft.com/office/officeart/2005/8/layout/hierarchy1"/>
    <dgm:cxn modelId="{B7A9BE40-3859-4A92-917A-FA7D35FEC07C}" type="presOf" srcId="{81E311BE-A86B-4BF7-88C3-D8558CD04E59}" destId="{7EC3377D-BB78-4094-876D-4AFB42315EDB}" srcOrd="0" destOrd="0" presId="urn:microsoft.com/office/officeart/2005/8/layout/hierarchy1"/>
    <dgm:cxn modelId="{33022236-951A-4C14-BC7F-CAEBAFF6D285}" type="presOf" srcId="{B38C2094-D5D9-43F3-9E5E-1796AD58039A}" destId="{41D5628C-7178-4A7B-B044-B3542C51107E}" srcOrd="0" destOrd="0" presId="urn:microsoft.com/office/officeart/2005/8/layout/hierarchy1"/>
    <dgm:cxn modelId="{84E8894A-ED53-4A3D-8471-2577D7B41E92}" type="presOf" srcId="{8E97A18E-07EE-436D-A4C3-3093C594FEE0}" destId="{111C8973-407B-493F-A66B-34A08C53FB5A}" srcOrd="0" destOrd="0" presId="urn:microsoft.com/office/officeart/2005/8/layout/hierarchy1"/>
    <dgm:cxn modelId="{876209FB-4389-49FB-B4F8-F9D09D930087}" srcId="{B38C2094-D5D9-43F3-9E5E-1796AD58039A}" destId="{8E97A18E-07EE-436D-A4C3-3093C594FEE0}" srcOrd="0" destOrd="0" parTransId="{3C0E462F-634D-48F4-93F1-B93010B2425A}" sibTransId="{95D11963-A443-48A1-A700-74637EF81628}"/>
    <dgm:cxn modelId="{D6E9355C-F206-4B7E-9B01-BBD7B343CCD8}" type="presOf" srcId="{3C0E462F-634D-48F4-93F1-B93010B2425A}" destId="{6B0FE2E5-D90D-4A7A-B57C-BD5D94551961}" srcOrd="0" destOrd="0" presId="urn:microsoft.com/office/officeart/2005/8/layout/hierarchy1"/>
    <dgm:cxn modelId="{081CEE98-8B67-43B6-BE46-D79D6E64E558}" srcId="{B38C2094-D5D9-43F3-9E5E-1796AD58039A}" destId="{982B1864-3139-4237-8A43-F25E898FFC01}" srcOrd="2" destOrd="0" parTransId="{6FE90E9B-CCE9-4B9D-8275-99C25CE7F424}" sibTransId="{D946760E-9D2C-49EA-A743-6EE2177019B1}"/>
    <dgm:cxn modelId="{7EAB2782-38FD-446D-B428-D651E9F5C92E}" srcId="{B38C2094-D5D9-43F3-9E5E-1796AD58039A}" destId="{65F987E1-6184-46BF-8155-F798DE82681B}" srcOrd="1" destOrd="0" parTransId="{95250315-BDF5-40EF-9D9B-0F59056FC9E9}" sibTransId="{5F83463F-F3F3-43DF-B623-8AB169CE8738}"/>
    <dgm:cxn modelId="{4E4ABADA-A798-4409-8DF5-664E1F63C849}" type="presOf" srcId="{982B1864-3139-4237-8A43-F25E898FFC01}" destId="{394CFE0E-BF7D-4A95-9421-8690AE687A50}" srcOrd="0" destOrd="0" presId="urn:microsoft.com/office/officeart/2005/8/layout/hierarchy1"/>
    <dgm:cxn modelId="{FCC2DCA6-573E-45DC-98AF-CEBF6496A85F}" type="presOf" srcId="{95250315-BDF5-40EF-9D9B-0F59056FC9E9}" destId="{092D4C96-6B15-4EB4-817D-2E11A0028ACD}" srcOrd="0" destOrd="0" presId="urn:microsoft.com/office/officeart/2005/8/layout/hierarchy1"/>
    <dgm:cxn modelId="{A20E9441-C512-4C2B-9C17-60B34A60234F}" type="presOf" srcId="{6FE90E9B-CCE9-4B9D-8275-99C25CE7F424}" destId="{678D2652-5269-4960-B0B7-E20659D3BFAE}" srcOrd="0" destOrd="0" presId="urn:microsoft.com/office/officeart/2005/8/layout/hierarchy1"/>
    <dgm:cxn modelId="{36630BDF-ABAF-4496-BA3C-E9A9E3B874D3}" srcId="{81E311BE-A86B-4BF7-88C3-D8558CD04E59}" destId="{74D489A3-727D-46ED-933A-4C983FE53D43}" srcOrd="0" destOrd="0" parTransId="{95129A19-7C8F-4AF6-89AA-0555A5432634}" sibTransId="{280E7B5A-EC8A-4D9F-A2A0-A6F3D597EF18}"/>
    <dgm:cxn modelId="{C5F87DB6-4BC9-4F08-9509-8A4097C67B37}" srcId="{74D489A3-727D-46ED-933A-4C983FE53D43}" destId="{B38C2094-D5D9-43F3-9E5E-1796AD58039A}" srcOrd="0" destOrd="0" parTransId="{657BCC6B-83D5-4278-9464-50FABE30530A}" sibTransId="{D13B57DB-F69D-4377-870E-50B316BBE8F2}"/>
    <dgm:cxn modelId="{3F87FD4D-8C2F-4A02-A86F-97F93B73FF04}" type="presOf" srcId="{74D489A3-727D-46ED-933A-4C983FE53D43}" destId="{B4C00E5C-538D-48A5-A5BA-1CF95016BDD5}" srcOrd="0" destOrd="0" presId="urn:microsoft.com/office/officeart/2005/8/layout/hierarchy1"/>
    <dgm:cxn modelId="{8E478A8A-9237-472C-8D2D-A005FDD92504}" type="presOf" srcId="{65F987E1-6184-46BF-8155-F798DE82681B}" destId="{B259B413-500B-4C45-95C6-85C34E213BBD}" srcOrd="0" destOrd="0" presId="urn:microsoft.com/office/officeart/2005/8/layout/hierarchy1"/>
    <dgm:cxn modelId="{FB932510-2680-44AB-A9CC-51E0C558A35A}" type="presParOf" srcId="{7EC3377D-BB78-4094-876D-4AFB42315EDB}" destId="{9311579C-7E9A-4042-8FF9-44C78887DA2C}" srcOrd="0" destOrd="0" presId="urn:microsoft.com/office/officeart/2005/8/layout/hierarchy1"/>
    <dgm:cxn modelId="{ABBF54BF-9759-4DC4-BEC9-8BD49C1A5F11}" type="presParOf" srcId="{9311579C-7E9A-4042-8FF9-44C78887DA2C}" destId="{6E5C017D-30F5-4988-9CD5-E89434558A85}" srcOrd="0" destOrd="0" presId="urn:microsoft.com/office/officeart/2005/8/layout/hierarchy1"/>
    <dgm:cxn modelId="{55CB4FC0-4B9D-4FEA-9C3A-35DFF2155399}" type="presParOf" srcId="{6E5C017D-30F5-4988-9CD5-E89434558A85}" destId="{AFF22128-97A4-44C4-8C43-223A03DCC589}" srcOrd="0" destOrd="0" presId="urn:microsoft.com/office/officeart/2005/8/layout/hierarchy1"/>
    <dgm:cxn modelId="{9DE25AEF-1674-458C-BFA4-68B56F055727}" type="presParOf" srcId="{6E5C017D-30F5-4988-9CD5-E89434558A85}" destId="{B4C00E5C-538D-48A5-A5BA-1CF95016BDD5}" srcOrd="1" destOrd="0" presId="urn:microsoft.com/office/officeart/2005/8/layout/hierarchy1"/>
    <dgm:cxn modelId="{CD849B77-95CD-409B-A3BB-1D2A243616FA}" type="presParOf" srcId="{9311579C-7E9A-4042-8FF9-44C78887DA2C}" destId="{081C79A5-1726-46B1-9B2C-302563652C58}" srcOrd="1" destOrd="0" presId="urn:microsoft.com/office/officeart/2005/8/layout/hierarchy1"/>
    <dgm:cxn modelId="{5E3D1FF6-6CF0-4B0B-ACF0-EC9DF6E2EE73}" type="presParOf" srcId="{081C79A5-1726-46B1-9B2C-302563652C58}" destId="{CBF6FC3A-2C9D-4BA2-94E9-E04349C65101}" srcOrd="0" destOrd="0" presId="urn:microsoft.com/office/officeart/2005/8/layout/hierarchy1"/>
    <dgm:cxn modelId="{2ED4B68B-499E-4847-B1ED-DF4D5EA5839D}" type="presParOf" srcId="{081C79A5-1726-46B1-9B2C-302563652C58}" destId="{D59D79EE-9C61-4C44-AE10-FF034890EB89}" srcOrd="1" destOrd="0" presId="urn:microsoft.com/office/officeart/2005/8/layout/hierarchy1"/>
    <dgm:cxn modelId="{D4EE6177-D9B7-4B62-81E2-CCBEDD5F525E}" type="presParOf" srcId="{D59D79EE-9C61-4C44-AE10-FF034890EB89}" destId="{063AB631-75DA-4C02-9CF8-B2C5A48DEDD8}" srcOrd="0" destOrd="0" presId="urn:microsoft.com/office/officeart/2005/8/layout/hierarchy1"/>
    <dgm:cxn modelId="{3274B5AE-2490-410C-A936-506F00343DBE}" type="presParOf" srcId="{063AB631-75DA-4C02-9CF8-B2C5A48DEDD8}" destId="{B44759ED-439D-46C0-9516-477A308E1D7D}" srcOrd="0" destOrd="0" presId="urn:microsoft.com/office/officeart/2005/8/layout/hierarchy1"/>
    <dgm:cxn modelId="{C45BF928-9273-4D71-9E9D-FE4DAE0DC27F}" type="presParOf" srcId="{063AB631-75DA-4C02-9CF8-B2C5A48DEDD8}" destId="{41D5628C-7178-4A7B-B044-B3542C51107E}" srcOrd="1" destOrd="0" presId="urn:microsoft.com/office/officeart/2005/8/layout/hierarchy1"/>
    <dgm:cxn modelId="{272AAB61-DAF4-442A-A223-D2FDB73BEB14}" type="presParOf" srcId="{D59D79EE-9C61-4C44-AE10-FF034890EB89}" destId="{A2F15AB2-4736-4180-AE18-F39532DE9F56}" srcOrd="1" destOrd="0" presId="urn:microsoft.com/office/officeart/2005/8/layout/hierarchy1"/>
    <dgm:cxn modelId="{F8F2ACF5-9691-48B5-8488-4E7F441803A4}" type="presParOf" srcId="{A2F15AB2-4736-4180-AE18-F39532DE9F56}" destId="{6B0FE2E5-D90D-4A7A-B57C-BD5D94551961}" srcOrd="0" destOrd="0" presId="urn:microsoft.com/office/officeart/2005/8/layout/hierarchy1"/>
    <dgm:cxn modelId="{30E55330-8326-4CFB-8A99-8E16A65B8A24}" type="presParOf" srcId="{A2F15AB2-4736-4180-AE18-F39532DE9F56}" destId="{92E254BB-C59E-44E6-9ABD-C3B96689E27E}" srcOrd="1" destOrd="0" presId="urn:microsoft.com/office/officeart/2005/8/layout/hierarchy1"/>
    <dgm:cxn modelId="{B53DA47C-D786-42E6-93DB-2A1DC5A113CD}" type="presParOf" srcId="{92E254BB-C59E-44E6-9ABD-C3B96689E27E}" destId="{2AC2BC84-58E7-4FBA-BC9F-6787AE01CB6A}" srcOrd="0" destOrd="0" presId="urn:microsoft.com/office/officeart/2005/8/layout/hierarchy1"/>
    <dgm:cxn modelId="{49D87E26-2836-475D-9AEF-2AD96CFBBCC7}" type="presParOf" srcId="{2AC2BC84-58E7-4FBA-BC9F-6787AE01CB6A}" destId="{6A039D2B-9F4B-4A2D-8117-544C0E12AED7}" srcOrd="0" destOrd="0" presId="urn:microsoft.com/office/officeart/2005/8/layout/hierarchy1"/>
    <dgm:cxn modelId="{2A9CAE16-1C2C-4C48-9AFC-AF4F6E50D8F6}" type="presParOf" srcId="{2AC2BC84-58E7-4FBA-BC9F-6787AE01CB6A}" destId="{111C8973-407B-493F-A66B-34A08C53FB5A}" srcOrd="1" destOrd="0" presId="urn:microsoft.com/office/officeart/2005/8/layout/hierarchy1"/>
    <dgm:cxn modelId="{080E9797-62BE-4ED2-B226-CAFAE7502669}" type="presParOf" srcId="{92E254BB-C59E-44E6-9ABD-C3B96689E27E}" destId="{3D65A889-00FE-4217-8CE9-C89FC3A6F0BC}" srcOrd="1" destOrd="0" presId="urn:microsoft.com/office/officeart/2005/8/layout/hierarchy1"/>
    <dgm:cxn modelId="{BCB94CB2-DC23-4092-A10F-2C3E4C502514}" type="presParOf" srcId="{A2F15AB2-4736-4180-AE18-F39532DE9F56}" destId="{092D4C96-6B15-4EB4-817D-2E11A0028ACD}" srcOrd="2" destOrd="0" presId="urn:microsoft.com/office/officeart/2005/8/layout/hierarchy1"/>
    <dgm:cxn modelId="{3A7F133A-D1FD-4486-948D-AA160EAA7161}" type="presParOf" srcId="{A2F15AB2-4736-4180-AE18-F39532DE9F56}" destId="{62C94E74-8EF4-4DA4-AB95-E28F67167264}" srcOrd="3" destOrd="0" presId="urn:microsoft.com/office/officeart/2005/8/layout/hierarchy1"/>
    <dgm:cxn modelId="{48630A00-ECAA-4776-A3FA-BFC8449BBE25}" type="presParOf" srcId="{62C94E74-8EF4-4DA4-AB95-E28F67167264}" destId="{CC523A37-1B56-422E-9E7C-4D04B85705C6}" srcOrd="0" destOrd="0" presId="urn:microsoft.com/office/officeart/2005/8/layout/hierarchy1"/>
    <dgm:cxn modelId="{F9F98A6F-9118-41FD-98CD-B2C5B484EAFE}" type="presParOf" srcId="{CC523A37-1B56-422E-9E7C-4D04B85705C6}" destId="{1B30B0C1-CA19-48FD-AC1D-8B5469FCE051}" srcOrd="0" destOrd="0" presId="urn:microsoft.com/office/officeart/2005/8/layout/hierarchy1"/>
    <dgm:cxn modelId="{211D3F5A-FC5C-41D1-955A-BA1B1D73C5D2}" type="presParOf" srcId="{CC523A37-1B56-422E-9E7C-4D04B85705C6}" destId="{B259B413-500B-4C45-95C6-85C34E213BBD}" srcOrd="1" destOrd="0" presId="urn:microsoft.com/office/officeart/2005/8/layout/hierarchy1"/>
    <dgm:cxn modelId="{A1AB5518-423E-4A0E-BB60-D4F454E9D509}" type="presParOf" srcId="{62C94E74-8EF4-4DA4-AB95-E28F67167264}" destId="{C19D3CE1-71A2-4281-933E-1A0FE388CCF6}" srcOrd="1" destOrd="0" presId="urn:microsoft.com/office/officeart/2005/8/layout/hierarchy1"/>
    <dgm:cxn modelId="{DAE706DD-4737-48D4-AAA9-3D754633EA5F}" type="presParOf" srcId="{A2F15AB2-4736-4180-AE18-F39532DE9F56}" destId="{678D2652-5269-4960-B0B7-E20659D3BFAE}" srcOrd="4" destOrd="0" presId="urn:microsoft.com/office/officeart/2005/8/layout/hierarchy1"/>
    <dgm:cxn modelId="{50F1BF97-B8B8-400B-927F-1C5DB03AA615}" type="presParOf" srcId="{A2F15AB2-4736-4180-AE18-F39532DE9F56}" destId="{4B6995C3-7931-4374-B9AB-45371D2BB889}" srcOrd="5" destOrd="0" presId="urn:microsoft.com/office/officeart/2005/8/layout/hierarchy1"/>
    <dgm:cxn modelId="{1F0AABC9-F30D-46E6-80E1-16B107FB218B}" type="presParOf" srcId="{4B6995C3-7931-4374-B9AB-45371D2BB889}" destId="{50572763-30D5-4CD3-BB1C-E277E3939C59}" srcOrd="0" destOrd="0" presId="urn:microsoft.com/office/officeart/2005/8/layout/hierarchy1"/>
    <dgm:cxn modelId="{2D3C8796-0AE4-4D78-AC06-8DB3CE965D49}" type="presParOf" srcId="{50572763-30D5-4CD3-BB1C-E277E3939C59}" destId="{8A92B67E-1377-4B65-810E-95C7018B29EB}" srcOrd="0" destOrd="0" presId="urn:microsoft.com/office/officeart/2005/8/layout/hierarchy1"/>
    <dgm:cxn modelId="{12B1B38C-403D-4A1F-B415-906B9276A163}" type="presParOf" srcId="{50572763-30D5-4CD3-BB1C-E277E3939C59}" destId="{394CFE0E-BF7D-4A95-9421-8690AE687A50}" srcOrd="1" destOrd="0" presId="urn:microsoft.com/office/officeart/2005/8/layout/hierarchy1"/>
    <dgm:cxn modelId="{41E66C0D-1E1D-4685-B451-6BD679E09F52}" type="presParOf" srcId="{4B6995C3-7931-4374-B9AB-45371D2BB889}" destId="{16F7BD40-2F61-4079-ADD9-1F8E3177B33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8D2652-5269-4960-B0B7-E20659D3BFAE}">
      <dsp:nvSpPr>
        <dsp:cNvPr id="0" name=""/>
        <dsp:cNvSpPr/>
      </dsp:nvSpPr>
      <dsp:spPr>
        <a:xfrm>
          <a:off x="4438475" y="3381062"/>
          <a:ext cx="3056432" cy="629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8811"/>
              </a:lnTo>
              <a:lnTo>
                <a:pt x="3056432" y="428811"/>
              </a:lnTo>
              <a:lnTo>
                <a:pt x="3056432" y="62924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D4C96-6B15-4EB4-817D-2E11A0028ACD}">
      <dsp:nvSpPr>
        <dsp:cNvPr id="0" name=""/>
        <dsp:cNvSpPr/>
      </dsp:nvSpPr>
      <dsp:spPr>
        <a:xfrm>
          <a:off x="4438475" y="3381062"/>
          <a:ext cx="196053" cy="629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8811"/>
              </a:lnTo>
              <a:lnTo>
                <a:pt x="196053" y="428811"/>
              </a:lnTo>
              <a:lnTo>
                <a:pt x="196053" y="62924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0FE2E5-D90D-4A7A-B57C-BD5D94551961}">
      <dsp:nvSpPr>
        <dsp:cNvPr id="0" name=""/>
        <dsp:cNvSpPr/>
      </dsp:nvSpPr>
      <dsp:spPr>
        <a:xfrm>
          <a:off x="1578096" y="3381062"/>
          <a:ext cx="2860378" cy="629244"/>
        </a:xfrm>
        <a:custGeom>
          <a:avLst/>
          <a:gdLst/>
          <a:ahLst/>
          <a:cxnLst/>
          <a:rect l="0" t="0" r="0" b="0"/>
          <a:pathLst>
            <a:path>
              <a:moveTo>
                <a:pt x="2860378" y="0"/>
              </a:moveTo>
              <a:lnTo>
                <a:pt x="2860378" y="428811"/>
              </a:lnTo>
              <a:lnTo>
                <a:pt x="0" y="428811"/>
              </a:lnTo>
              <a:lnTo>
                <a:pt x="0" y="62924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F6FC3A-2C9D-4BA2-94E9-E04349C65101}">
      <dsp:nvSpPr>
        <dsp:cNvPr id="0" name=""/>
        <dsp:cNvSpPr/>
      </dsp:nvSpPr>
      <dsp:spPr>
        <a:xfrm>
          <a:off x="4438475" y="1661905"/>
          <a:ext cx="99698" cy="345276"/>
        </a:xfrm>
        <a:custGeom>
          <a:avLst/>
          <a:gdLst/>
          <a:ahLst/>
          <a:cxnLst/>
          <a:rect l="0" t="0" r="0" b="0"/>
          <a:pathLst>
            <a:path>
              <a:moveTo>
                <a:pt x="99698" y="0"/>
              </a:moveTo>
              <a:lnTo>
                <a:pt x="99698" y="144844"/>
              </a:lnTo>
              <a:lnTo>
                <a:pt x="0" y="144844"/>
              </a:lnTo>
              <a:lnTo>
                <a:pt x="0" y="3452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22128-97A4-44C4-8C43-223A03DCC589}">
      <dsp:nvSpPr>
        <dsp:cNvPr id="0" name=""/>
        <dsp:cNvSpPr/>
      </dsp:nvSpPr>
      <dsp:spPr>
        <a:xfrm>
          <a:off x="3456378" y="288026"/>
          <a:ext cx="2163589" cy="1373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4C00E5C-538D-48A5-A5BA-1CF95016BDD5}">
      <dsp:nvSpPr>
        <dsp:cNvPr id="0" name=""/>
        <dsp:cNvSpPr/>
      </dsp:nvSpPr>
      <dsp:spPr>
        <a:xfrm>
          <a:off x="3696777" y="516405"/>
          <a:ext cx="2163589" cy="13738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Кассовые расходы</a:t>
          </a:r>
          <a:endParaRPr lang="ru-RU" sz="1600" kern="1200" dirty="0"/>
        </a:p>
      </dsp:txBody>
      <dsp:txXfrm>
        <a:off x="3737017" y="556645"/>
        <a:ext cx="2083109" cy="1293399"/>
      </dsp:txXfrm>
    </dsp:sp>
    <dsp:sp modelId="{B44759ED-439D-46C0-9516-477A308E1D7D}">
      <dsp:nvSpPr>
        <dsp:cNvPr id="0" name=""/>
        <dsp:cNvSpPr/>
      </dsp:nvSpPr>
      <dsp:spPr>
        <a:xfrm>
          <a:off x="3356680" y="2007182"/>
          <a:ext cx="2163589" cy="1373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D5628C-7178-4A7B-B044-B3542C51107E}">
      <dsp:nvSpPr>
        <dsp:cNvPr id="0" name=""/>
        <dsp:cNvSpPr/>
      </dsp:nvSpPr>
      <dsp:spPr>
        <a:xfrm>
          <a:off x="3597079" y="2235561"/>
          <a:ext cx="2163589" cy="13738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Вложения на </a:t>
          </a:r>
          <a:r>
            <a:rPr lang="ru-RU" sz="1400" u="sng" kern="1200" dirty="0" smtClean="0"/>
            <a:t>счете </a:t>
          </a:r>
          <a:r>
            <a:rPr lang="ru-RU" sz="1400" b="1" u="sng" kern="1200" dirty="0" smtClean="0"/>
            <a:t>106</a:t>
          </a:r>
          <a:endParaRPr lang="ru-RU" sz="1400" b="1" u="sng" kern="1200" dirty="0"/>
        </a:p>
      </dsp:txBody>
      <dsp:txXfrm>
        <a:off x="3637319" y="2275801"/>
        <a:ext cx="2083109" cy="1293399"/>
      </dsp:txXfrm>
    </dsp:sp>
    <dsp:sp modelId="{6A039D2B-9F4B-4A2D-8117-544C0E12AED7}">
      <dsp:nvSpPr>
        <dsp:cNvPr id="0" name=""/>
        <dsp:cNvSpPr/>
      </dsp:nvSpPr>
      <dsp:spPr>
        <a:xfrm>
          <a:off x="300248" y="4010306"/>
          <a:ext cx="2555697" cy="1373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11C8973-407B-493F-A66B-34A08C53FB5A}">
      <dsp:nvSpPr>
        <dsp:cNvPr id="0" name=""/>
        <dsp:cNvSpPr/>
      </dsp:nvSpPr>
      <dsp:spPr>
        <a:xfrm>
          <a:off x="540646" y="4238685"/>
          <a:ext cx="2555697" cy="13738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Отражение на </a:t>
          </a:r>
          <a:r>
            <a:rPr lang="ru-RU" sz="1400" u="sng" kern="1200" dirty="0" smtClean="0"/>
            <a:t>счете </a:t>
          </a:r>
          <a:r>
            <a:rPr lang="ru-RU" sz="1400" b="1" u="sng" kern="1200" dirty="0" smtClean="0"/>
            <a:t>102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при наличии положительных результатов</a:t>
          </a:r>
          <a:endParaRPr lang="ru-RU" sz="1400" kern="1200" dirty="0"/>
        </a:p>
      </dsp:txBody>
      <dsp:txXfrm>
        <a:off x="580886" y="4278925"/>
        <a:ext cx="2475217" cy="1293399"/>
      </dsp:txXfrm>
    </dsp:sp>
    <dsp:sp modelId="{1B30B0C1-CA19-48FD-AC1D-8B5469FCE051}">
      <dsp:nvSpPr>
        <dsp:cNvPr id="0" name=""/>
        <dsp:cNvSpPr/>
      </dsp:nvSpPr>
      <dsp:spPr>
        <a:xfrm>
          <a:off x="3336743" y="4010306"/>
          <a:ext cx="2595572" cy="1373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259B413-500B-4C45-95C6-85C34E213BBD}">
      <dsp:nvSpPr>
        <dsp:cNvPr id="0" name=""/>
        <dsp:cNvSpPr/>
      </dsp:nvSpPr>
      <dsp:spPr>
        <a:xfrm>
          <a:off x="3577142" y="4238685"/>
          <a:ext cx="2595572" cy="13738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Списание на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u="sng" kern="1200" dirty="0" smtClean="0"/>
            <a:t>счет </a:t>
          </a:r>
          <a:r>
            <a:rPr lang="ru-RU" sz="1400" b="1" u="sng" kern="1200" dirty="0" smtClean="0"/>
            <a:t>401 10 172 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при отсутствии положительных результатов</a:t>
          </a:r>
          <a:endParaRPr lang="ru-RU" sz="1400" kern="1200" dirty="0"/>
        </a:p>
      </dsp:txBody>
      <dsp:txXfrm>
        <a:off x="3617382" y="4278925"/>
        <a:ext cx="2515092" cy="1293399"/>
      </dsp:txXfrm>
    </dsp:sp>
    <dsp:sp modelId="{8A92B67E-1377-4B65-810E-95C7018B29EB}">
      <dsp:nvSpPr>
        <dsp:cNvPr id="0" name=""/>
        <dsp:cNvSpPr/>
      </dsp:nvSpPr>
      <dsp:spPr>
        <a:xfrm>
          <a:off x="6413113" y="4010306"/>
          <a:ext cx="2163589" cy="1373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94CFE0E-BF7D-4A95-9421-8690AE687A50}">
      <dsp:nvSpPr>
        <dsp:cNvPr id="0" name=""/>
        <dsp:cNvSpPr/>
      </dsp:nvSpPr>
      <dsp:spPr>
        <a:xfrm>
          <a:off x="6653512" y="4238685"/>
          <a:ext cx="2163589" cy="13738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u="sng" kern="1200" dirty="0" smtClean="0"/>
            <a:t>Счет</a:t>
          </a:r>
          <a:r>
            <a:rPr lang="ru-RU" sz="1400" b="1" u="sng" kern="1200" dirty="0" smtClean="0"/>
            <a:t> 101</a:t>
          </a:r>
          <a:r>
            <a:rPr lang="ru-RU" sz="1400" u="sng" kern="1200" dirty="0" smtClean="0"/>
            <a:t>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(опытные образцы)</a:t>
          </a:r>
          <a:endParaRPr lang="ru-RU" sz="1400" kern="1200" dirty="0"/>
        </a:p>
      </dsp:txBody>
      <dsp:txXfrm>
        <a:off x="6693752" y="4278925"/>
        <a:ext cx="2083109" cy="1293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D3626-454C-491C-8884-EF50C5B6844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06B76-4806-4DD3-9E24-64731F0CC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61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1BAD23A-1669-4A89-A928-C31A9ACD6563}" type="slidenum">
              <a:rPr lang="ru-RU" altLang="ru-RU">
                <a:solidFill>
                  <a:prstClr val="black"/>
                </a:solidFill>
              </a:rPr>
              <a:pPr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76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1BAD23A-1669-4A89-A928-C31A9ACD6563}" type="slidenum">
              <a:rPr lang="ru-RU" altLang="ru-RU">
                <a:solidFill>
                  <a:prstClr val="black"/>
                </a:solidFill>
              </a:rPr>
              <a:pPr/>
              <a:t>16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889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1BAD23A-1669-4A89-A928-C31A9ACD6563}" type="slidenum">
              <a:rPr lang="ru-RU" altLang="ru-RU">
                <a:solidFill>
                  <a:prstClr val="black"/>
                </a:solidFill>
              </a:rPr>
              <a:pPr/>
              <a:t>19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267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1BAD23A-1669-4A89-A928-C31A9ACD6563}" type="slidenum">
              <a:rPr lang="ru-RU" altLang="ru-RU">
                <a:solidFill>
                  <a:prstClr val="black"/>
                </a:solidFill>
              </a:rPr>
              <a:pPr/>
              <a:t>26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8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1BAD23A-1669-4A89-A928-C31A9ACD6563}" type="slidenum">
              <a:rPr lang="ru-RU" altLang="ru-RU">
                <a:solidFill>
                  <a:prstClr val="black"/>
                </a:solidFill>
              </a:rPr>
              <a:pPr/>
              <a:t>29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925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06B76-4806-4DD3-9E24-64731F0CC2B3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721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1BAD23A-1669-4A89-A928-C31A9ACD6563}" type="slidenum">
              <a:rPr lang="ru-RU" altLang="ru-RU">
                <a:solidFill>
                  <a:prstClr val="black"/>
                </a:solidFill>
              </a:rPr>
              <a:pPr/>
              <a:t>31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360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2D9C1-8AE1-4FD3-BF35-4A89C645B4F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1E76-856C-418C-98AB-38F4FC9DF6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56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45C5A-D394-4D66-9AA9-474D2E34C4A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2B243-795C-4E86-B59A-570318917A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940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C1C62-3C5E-4968-B74E-8FCBED70336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8942-58D4-4E14-A43C-3CCF2277AA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539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88934-3C39-4FF8-8EE7-6FA8097D4D7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A0911-1C00-45B3-AA24-6B171B98EF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489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27BDE-0435-4EB7-A3ED-5E1A08E8C2D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2E1AD-5946-42D4-BB08-E6F508FF95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895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545B7-6D54-46B9-AC73-EAB685E607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7AE31-ABD2-4F2D-933F-3006D15014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464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672D-AFA6-460F-9644-5412B4DA786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7E098-E30E-4620-996F-444E55E298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98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B4E65-60AE-4FB8-AE63-14660242D53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BF848-0A4D-4EFA-89BE-B64670DDDA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25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2C46D-2BE9-48F2-8DE0-9D2A1613048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27FC7-9221-4C63-AD2E-45B94A64E8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67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5A562-BBBA-4FC3-A6FF-3292B18D5B9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3342B-2E3D-4165-8C94-238086F718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629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02B4-7CAD-4780-B60E-A2532666831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6D57C-2945-4734-BFB4-08D593BA9A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182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FF7A48-B4B8-4D76-8857-ADD032E1D26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11105C-7F9A-468F-9B6B-5BBAED382E72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99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Excel_97-20032.xls"/><Relationship Id="rId5" Type="http://schemas.openxmlformats.org/officeDocument/2006/relationships/image" Target="../media/image11.emf"/><Relationship Id="rId4" Type="http://schemas.openxmlformats.org/officeDocument/2006/relationships/oleObject" Target="../embeddings/_____Microsoft_Excel_97-20031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#P8229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emf"/><Relationship Id="rId4" Type="http://schemas.openxmlformats.org/officeDocument/2006/relationships/oleObject" Target="../embeddings/_____Microsoft_Excel_97-20034.xls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4.emf"/><Relationship Id="rId4" Type="http://schemas.openxmlformats.org/officeDocument/2006/relationships/oleObject" Target="../embeddings/_____Microsoft_Excel_97-20035.xls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776864" cy="4248472"/>
          </a:xfrm>
        </p:spPr>
        <p:txBody>
          <a:bodyPr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Особенности составления отдельных форм годовой бюджетной (бухгалтерской)  отчетности за 2017 год</a:t>
            </a:r>
            <a:endParaRPr lang="ru-RU" altLang="ru-RU" sz="2800" b="1" dirty="0" smtClean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09B5BCF-DF56-4169-9FBF-B146E5D4309C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052" name="Заголовок 1"/>
          <p:cNvSpPr txBox="1">
            <a:spLocks/>
          </p:cNvSpPr>
          <p:nvPr/>
        </p:nvSpPr>
        <p:spPr bwMode="auto">
          <a:xfrm>
            <a:off x="4572000" y="5372100"/>
            <a:ext cx="4296967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Кривенец Анна Николаевна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19.01.2018</a:t>
            </a:r>
          </a:p>
        </p:txBody>
      </p:sp>
    </p:spTree>
    <p:extLst>
      <p:ext uri="{BB962C8B-B14F-4D97-AF65-F5344CB8AC3E}">
        <p14:creationId xmlns:p14="http://schemas.microsoft.com/office/powerpoint/2010/main" val="14228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 rot="16200000" flipV="1">
            <a:off x="6389489" y="2362025"/>
            <a:ext cx="1728192" cy="11772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 rot="16200000" flipV="1">
            <a:off x="1528866" y="2519144"/>
            <a:ext cx="1728192" cy="11772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 flipV="1">
            <a:off x="2649401" y="3697621"/>
            <a:ext cx="5021055" cy="11772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pic>
        <p:nvPicPr>
          <p:cNvPr id="5122" name="Picture 2" descr="F:\775b035e-37ab-4890-9879-1723ac4895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73" y="3475204"/>
            <a:ext cx="2041350" cy="237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4657" y="404664"/>
            <a:ext cx="6175598" cy="720081"/>
          </a:xfrm>
        </p:spPr>
        <p:txBody>
          <a:bodyPr/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Баланс (ф. 0503130, 0503730)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10</a:t>
            </a:fld>
            <a:endParaRPr lang="ru-RU" alt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5585" y="2650015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Не отражение арендованного имущества (переданного в аренду имущества)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40610" y="3356992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Не отражение лицензий и иных неисключительных прав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28184" y="2650015"/>
            <a:ext cx="2050802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 отражение показателей на счете 42 "Бюджетные инвестиции, реализуемые организациями"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29179" y="1412776"/>
            <a:ext cx="7589043" cy="65084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Показатели на </a:t>
            </a:r>
            <a:r>
              <a:rPr lang="ru-RU" sz="1600" dirty="0" err="1"/>
              <a:t>забалансовых</a:t>
            </a:r>
            <a:r>
              <a:rPr lang="ru-RU" sz="1600" dirty="0"/>
              <a:t> счетах</a:t>
            </a:r>
          </a:p>
        </p:txBody>
      </p:sp>
    </p:spTree>
    <p:extLst>
      <p:ext uri="{BB962C8B-B14F-4D97-AF65-F5344CB8AC3E}">
        <p14:creationId xmlns:p14="http://schemas.microsoft.com/office/powerpoint/2010/main" val="2768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476672"/>
            <a:ext cx="4375398" cy="471586"/>
          </a:xfrm>
        </p:spPr>
        <p:txBody>
          <a:bodyPr/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Отчет о финансовых результатах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(ф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0503121)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51720" y="1832532"/>
            <a:ext cx="129614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Особенности/ </a:t>
            </a:r>
          </a:p>
          <a:p>
            <a:pPr algn="ctr"/>
            <a:r>
              <a:rPr lang="ru-RU" sz="1200" dirty="0"/>
              <a:t>Обязательные требования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91880" y="1959183"/>
            <a:ext cx="4332227" cy="6828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В соответствии с п. 92 -100 Инструкции 191н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03648" y="3140966"/>
            <a:ext cx="7171458" cy="6828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Консолидация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(при формировании финансовым органом консолидированной отчетности по счетам 140110180 и 140120241)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35891" y="4077072"/>
            <a:ext cx="5112569" cy="6828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Соответствие с показателями Справки ф. 0503110  по кодам КОСГУ*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67744" y="5445224"/>
            <a:ext cx="6047265" cy="10441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tx1"/>
                </a:solidFill>
              </a:rPr>
              <a:t>*</a:t>
            </a:r>
            <a:r>
              <a:rPr lang="ru-RU" sz="1200" i="1" dirty="0">
                <a:solidFill>
                  <a:schemeClr val="tx1"/>
                </a:solidFill>
              </a:rPr>
              <a:t>За исключением платных услуг, работ, оказываемых казенными учреждениями, себестоимость которых учитывается по счету </a:t>
            </a:r>
            <a:r>
              <a:rPr lang="ru-RU" sz="1200" b="1" i="1" u="sng" dirty="0">
                <a:solidFill>
                  <a:schemeClr val="tx1"/>
                </a:solidFill>
              </a:rPr>
              <a:t>1 109 00000</a:t>
            </a:r>
            <a:r>
              <a:rPr lang="ru-RU" sz="1200" i="1" dirty="0" smtClean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ru-RU" sz="1200" i="1" dirty="0" smtClean="0">
                <a:solidFill>
                  <a:schemeClr val="tx1"/>
                </a:solidFill>
              </a:rPr>
              <a:t> </a:t>
            </a:r>
            <a:r>
              <a:rPr lang="ru-RU" sz="1200" i="1" dirty="0">
                <a:solidFill>
                  <a:schemeClr val="tx1"/>
                </a:solidFill>
              </a:rPr>
              <a:t>реализации готовой продукции по счету </a:t>
            </a:r>
            <a:r>
              <a:rPr lang="ru-RU" sz="1200" b="1" i="1" u="sng" dirty="0">
                <a:solidFill>
                  <a:schemeClr val="tx1"/>
                </a:solidFill>
              </a:rPr>
              <a:t>1 105 37 440</a:t>
            </a:r>
          </a:p>
        </p:txBody>
      </p:sp>
      <p:pic>
        <p:nvPicPr>
          <p:cNvPr id="10242" name="Picture 2" descr="F:\kartinki-dlya-prezentaciy-chelovechki-4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95" y="3811108"/>
            <a:ext cx="2039696" cy="226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83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3369177" y="5686145"/>
            <a:ext cx="130588" cy="9883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454485" y="5113480"/>
            <a:ext cx="1829384" cy="14791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369177" y="4941168"/>
            <a:ext cx="2952328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rgbClr val="FF0000"/>
                </a:solidFill>
              </a:rPr>
              <a:t>1 16 </a:t>
            </a:r>
            <a:r>
              <a:rPr lang="ru-RU" sz="1400" dirty="0">
                <a:solidFill>
                  <a:schemeClr val="tx1"/>
                </a:solidFill>
              </a:rPr>
              <a:t>90010 01 6000 </a:t>
            </a:r>
            <a:r>
              <a:rPr lang="ru-RU" sz="1400" dirty="0" smtClean="0">
                <a:solidFill>
                  <a:srgbClr val="FF0000"/>
                </a:solidFill>
              </a:rPr>
              <a:t>140</a:t>
            </a:r>
            <a:r>
              <a:rPr lang="ru-RU" sz="1400" dirty="0" smtClean="0">
                <a:solidFill>
                  <a:schemeClr val="tx1"/>
                </a:solidFill>
              </a:rPr>
              <a:t> 1 401 10 </a:t>
            </a:r>
            <a:r>
              <a:rPr lang="ru-RU" sz="1400" dirty="0" smtClean="0">
                <a:solidFill>
                  <a:srgbClr val="FF0000"/>
                </a:solidFill>
              </a:rPr>
              <a:t>110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454485" y="4540815"/>
            <a:ext cx="1829384" cy="14791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369177" y="4412990"/>
            <a:ext cx="2952328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1 16 </a:t>
            </a:r>
            <a:r>
              <a:rPr lang="ru-RU" sz="1400" dirty="0" smtClean="0">
                <a:solidFill>
                  <a:schemeClr val="tx1"/>
                </a:solidFill>
              </a:rPr>
              <a:t>90010 </a:t>
            </a:r>
            <a:r>
              <a:rPr lang="ru-RU" sz="1400" dirty="0" smtClean="0">
                <a:solidFill>
                  <a:srgbClr val="FF0000"/>
                </a:solidFill>
              </a:rPr>
              <a:t>00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6000 140 1 401 10 </a:t>
            </a:r>
            <a:r>
              <a:rPr lang="ru-RU" sz="1400" dirty="0" smtClean="0">
                <a:solidFill>
                  <a:schemeClr val="tx1"/>
                </a:solidFill>
              </a:rPr>
              <a:t>140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54485" y="3924664"/>
            <a:ext cx="1829384" cy="14791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F:\303142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635" y="3208718"/>
            <a:ext cx="1984821" cy="219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Скругленный прямоугольник 20"/>
          <p:cNvSpPr/>
          <p:nvPr/>
        </p:nvSpPr>
        <p:spPr>
          <a:xfrm>
            <a:off x="1039466" y="3212976"/>
            <a:ext cx="144016" cy="20492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592087" y="254878"/>
            <a:ext cx="5256584" cy="994172"/>
          </a:xfrm>
        </p:spPr>
        <p:txBody>
          <a:bodyPr/>
          <a:lstStyle/>
          <a:p>
            <a:pPr algn="ctr"/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Справка по заключению 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счетов</a:t>
            </a:r>
            <a:b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(ф</a:t>
            </a:r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0503110)</a:t>
            </a:r>
            <a:endParaRPr lang="ru-RU" alt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948488" y="6309320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3BD9B79-D279-4681-9603-9479EE2313D6}" type="slidenum">
              <a:rPr lang="ru-RU" altLang="ru-RU" sz="9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900">
              <a:solidFill>
                <a:srgbClr val="89898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841909"/>
              </p:ext>
            </p:extLst>
          </p:nvPr>
        </p:nvGraphicFramePr>
        <p:xfrm>
          <a:off x="188119" y="1619829"/>
          <a:ext cx="8327230" cy="1120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553"/>
                <a:gridCol w="1399746"/>
                <a:gridCol w="1221254"/>
                <a:gridCol w="1296409"/>
                <a:gridCol w="1221254"/>
                <a:gridCol w="1150014"/>
              </a:tblGrid>
              <a:tr h="52589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Вид дохода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Подвид дохода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Вид деятельности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Счет 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КОСГУ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</a:tr>
              <a:tr h="29724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err="1" smtClean="0">
                          <a:solidFill>
                            <a:schemeClr val="tx1"/>
                          </a:solidFill>
                          <a:effectLst/>
                        </a:rPr>
                        <a:t>хххххххххх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err="1" smtClean="0">
                          <a:solidFill>
                            <a:schemeClr val="tx1"/>
                          </a:solidFill>
                          <a:effectLst/>
                        </a:rPr>
                        <a:t>хххх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err="1" smtClean="0">
                          <a:solidFill>
                            <a:schemeClr val="tx1"/>
                          </a:solidFill>
                          <a:effectLst/>
                        </a:rPr>
                        <a:t>ххх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40110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err="1" smtClean="0">
                          <a:solidFill>
                            <a:schemeClr val="tx1"/>
                          </a:solidFill>
                          <a:effectLst/>
                        </a:rPr>
                        <a:t>ххх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</a:tr>
              <a:tr h="297243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</a:tr>
            </a:tbl>
          </a:graphicData>
        </a:graphic>
      </p:graphicFrame>
      <p:grpSp>
        <p:nvGrpSpPr>
          <p:cNvPr id="17442" name="Группа 21"/>
          <p:cNvGrpSpPr>
            <a:grpSpLocks/>
          </p:cNvGrpSpPr>
          <p:nvPr/>
        </p:nvGrpSpPr>
        <p:grpSpPr bwMode="auto">
          <a:xfrm>
            <a:off x="4283869" y="2478032"/>
            <a:ext cx="3579019" cy="316049"/>
            <a:chOff x="1265129" y="2981195"/>
            <a:chExt cx="3895594" cy="776614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1265129" y="3757809"/>
              <a:ext cx="3895594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 flipV="1">
              <a:off x="5160723" y="2981195"/>
              <a:ext cx="0" cy="77661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V="1">
              <a:off x="1265129" y="2981195"/>
              <a:ext cx="0" cy="77661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43" name="Группа 17"/>
          <p:cNvGrpSpPr>
            <a:grpSpLocks/>
          </p:cNvGrpSpPr>
          <p:nvPr/>
        </p:nvGrpSpPr>
        <p:grpSpPr bwMode="auto">
          <a:xfrm>
            <a:off x="1144815" y="2417191"/>
            <a:ext cx="6793706" cy="582216"/>
            <a:chOff x="1265129" y="2981195"/>
            <a:chExt cx="3895594" cy="77661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1265129" y="3757809"/>
              <a:ext cx="3895594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 flipV="1">
              <a:off x="5160723" y="2981195"/>
              <a:ext cx="0" cy="77661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 flipV="1">
              <a:off x="1265129" y="2981195"/>
              <a:ext cx="0" cy="77661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Скругленный прямоугольник 1"/>
          <p:cNvSpPr/>
          <p:nvPr/>
        </p:nvSpPr>
        <p:spPr>
          <a:xfrm>
            <a:off x="2454485" y="764704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5043" y="3149575"/>
            <a:ext cx="6166462" cy="43204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</a:rPr>
              <a:t>Ошибки в части </a:t>
            </a:r>
            <a:r>
              <a:rPr lang="ru-RU" sz="1600" dirty="0" smtClean="0">
                <a:solidFill>
                  <a:schemeClr val="bg1"/>
                </a:solidFill>
              </a:rPr>
              <a:t>доходов </a:t>
            </a:r>
            <a:r>
              <a:rPr lang="ru-RU" sz="1600" dirty="0">
                <a:solidFill>
                  <a:schemeClr val="bg1"/>
                </a:solidFill>
              </a:rPr>
              <a:t>по методу начисления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55043" y="3796839"/>
            <a:ext cx="2952328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некорректные КБК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55044" y="4941168"/>
            <a:ext cx="2952328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несоответствие кодов между собой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55042" y="4412990"/>
            <a:ext cx="2952329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некорректная структура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369177" y="3796839"/>
            <a:ext cx="2952328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1 16 </a:t>
            </a:r>
            <a:r>
              <a:rPr lang="ru-RU" sz="1400" dirty="0" smtClean="0">
                <a:solidFill>
                  <a:srgbClr val="FF0000"/>
                </a:solidFill>
              </a:rPr>
              <a:t>99999</a:t>
            </a:r>
            <a:r>
              <a:rPr lang="ru-RU" sz="1400" dirty="0" smtClean="0">
                <a:solidFill>
                  <a:schemeClr val="tx1"/>
                </a:solidFill>
              </a:rPr>
              <a:t> 01 </a:t>
            </a:r>
            <a:r>
              <a:rPr lang="ru-RU" sz="1400" dirty="0">
                <a:solidFill>
                  <a:schemeClr val="tx1"/>
                </a:solidFill>
              </a:rPr>
              <a:t>6000 140 1 401 10 140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582002" y="5517232"/>
            <a:ext cx="6166462" cy="27266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</a:rPr>
              <a:t>Исключения из общей структуры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881444" y="6445831"/>
            <a:ext cx="1829384" cy="12136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796136" y="6368994"/>
            <a:ext cx="2952328" cy="35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1 </a:t>
            </a:r>
            <a:r>
              <a:rPr lang="ru-RU" sz="1400" dirty="0" smtClean="0">
                <a:solidFill>
                  <a:schemeClr val="tx1"/>
                </a:solidFill>
              </a:rPr>
              <a:t>11 09000 00 0000 000 </a:t>
            </a:r>
            <a:r>
              <a:rPr lang="ru-RU" sz="1400" dirty="0">
                <a:solidFill>
                  <a:schemeClr val="tx1"/>
                </a:solidFill>
              </a:rPr>
              <a:t>1 401 10 </a:t>
            </a:r>
            <a:r>
              <a:rPr lang="ru-RU" sz="1400" dirty="0" smtClean="0">
                <a:solidFill>
                  <a:schemeClr val="tx1"/>
                </a:solidFill>
              </a:rPr>
              <a:t>172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881444" y="5995226"/>
            <a:ext cx="1829384" cy="12136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582002" y="5918389"/>
            <a:ext cx="2952328" cy="35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</a:rPr>
              <a:t>Корректировка кадастровой стоимости 103 счета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82001" y="6368994"/>
            <a:ext cx="2952329" cy="35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Корректировка </a:t>
            </a:r>
            <a:r>
              <a:rPr lang="ru-RU" sz="1400" dirty="0" smtClean="0">
                <a:solidFill>
                  <a:schemeClr val="tx1"/>
                </a:solidFill>
              </a:rPr>
              <a:t>вложений по счету 204 33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796136" y="5918389"/>
            <a:ext cx="2952328" cy="35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1 </a:t>
            </a:r>
            <a:r>
              <a:rPr lang="ru-RU" sz="1400" dirty="0" smtClean="0">
                <a:solidFill>
                  <a:schemeClr val="tx1"/>
                </a:solidFill>
              </a:rPr>
              <a:t>17 00000 00 0000 000 </a:t>
            </a:r>
            <a:r>
              <a:rPr lang="ru-RU" sz="1400" dirty="0">
                <a:solidFill>
                  <a:schemeClr val="tx1"/>
                </a:solidFill>
              </a:rPr>
              <a:t>1 401 10 </a:t>
            </a:r>
            <a:r>
              <a:rPr lang="ru-RU" sz="1400" dirty="0" smtClean="0">
                <a:solidFill>
                  <a:schemeClr val="tx1"/>
                </a:solidFill>
              </a:rPr>
              <a:t>180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35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6582771" y="4293097"/>
            <a:ext cx="72008" cy="21782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77834" y="4293097"/>
            <a:ext cx="72880" cy="21802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462126" y="270446"/>
            <a:ext cx="5222503" cy="994172"/>
          </a:xfrm>
        </p:spPr>
        <p:txBody>
          <a:bodyPr/>
          <a:lstStyle/>
          <a:p>
            <a:pPr algn="ctr"/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Справка по заключению счетов 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0503110)</a:t>
            </a:r>
            <a:endParaRPr lang="ru-RU" altLang="ru-RU" sz="2400" b="1" i="1" dirty="0">
              <a:solidFill>
                <a:srgbClr val="3C6ABE"/>
              </a:solidFill>
            </a:endParaRP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2914AB-3BFE-4D3E-B97C-67641EB51AB8}" type="slidenum">
              <a:rPr lang="ru-RU" altLang="ru-RU" sz="9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900">
              <a:solidFill>
                <a:srgbClr val="89898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8119" y="2330054"/>
          <a:ext cx="8327232" cy="1120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716"/>
                <a:gridCol w="1991585"/>
                <a:gridCol w="1221254"/>
                <a:gridCol w="1296409"/>
                <a:gridCol w="1221254"/>
                <a:gridCol w="1150014"/>
              </a:tblGrid>
              <a:tr h="52589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Раздел подраздел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Целевая статья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Вид расходов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Вид деятельности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Счет 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КОСГУ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</a:tr>
              <a:tr h="29724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err="1" smtClean="0">
                          <a:solidFill>
                            <a:schemeClr val="tx1"/>
                          </a:solidFill>
                          <a:effectLst/>
                        </a:rPr>
                        <a:t>хх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500" dirty="0" err="1" smtClean="0">
                          <a:solidFill>
                            <a:schemeClr val="tx1"/>
                          </a:solidFill>
                          <a:effectLst/>
                        </a:rPr>
                        <a:t>хх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err="1" smtClean="0">
                          <a:solidFill>
                            <a:schemeClr val="tx1"/>
                          </a:solidFill>
                          <a:effectLst/>
                        </a:rPr>
                        <a:t>хххххххххх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err="1" smtClean="0">
                          <a:solidFill>
                            <a:schemeClr val="tx1"/>
                          </a:solidFill>
                          <a:effectLst/>
                        </a:rPr>
                        <a:t>ххх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</a:rPr>
                        <a:t>40120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err="1" smtClean="0">
                          <a:solidFill>
                            <a:schemeClr val="tx1"/>
                          </a:solidFill>
                          <a:effectLst/>
                        </a:rPr>
                        <a:t>ххх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</a:tr>
              <a:tr h="297243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34298" marB="34298"/>
                </a:tc>
              </a:tr>
            </a:tbl>
          </a:graphicData>
        </a:graphic>
      </p:graphicFrame>
      <p:grpSp>
        <p:nvGrpSpPr>
          <p:cNvPr id="16419" name="Группа 20"/>
          <p:cNvGrpSpPr>
            <a:grpSpLocks/>
          </p:cNvGrpSpPr>
          <p:nvPr/>
        </p:nvGrpSpPr>
        <p:grpSpPr bwMode="auto">
          <a:xfrm>
            <a:off x="948929" y="3187304"/>
            <a:ext cx="3212306" cy="582215"/>
            <a:chOff x="1265129" y="2981195"/>
            <a:chExt cx="3895594" cy="77661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1265129" y="3757809"/>
              <a:ext cx="3895594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V="1">
              <a:off x="5160723" y="2981195"/>
              <a:ext cx="0" cy="776614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 flipV="1">
              <a:off x="1265129" y="2981195"/>
              <a:ext cx="0" cy="776614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20" name="Группа 21"/>
          <p:cNvGrpSpPr>
            <a:grpSpLocks/>
          </p:cNvGrpSpPr>
          <p:nvPr/>
        </p:nvGrpSpPr>
        <p:grpSpPr bwMode="auto">
          <a:xfrm>
            <a:off x="4283869" y="3186113"/>
            <a:ext cx="3579019" cy="582216"/>
            <a:chOff x="1265129" y="2981195"/>
            <a:chExt cx="3895594" cy="776614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1265129" y="3757809"/>
              <a:ext cx="389559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 flipV="1">
              <a:off x="5160723" y="2981195"/>
              <a:ext cx="0" cy="77661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V="1">
              <a:off x="1265129" y="2981195"/>
              <a:ext cx="0" cy="77661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Скругленный прямоугольник 13"/>
          <p:cNvSpPr/>
          <p:nvPr/>
        </p:nvSpPr>
        <p:spPr>
          <a:xfrm>
            <a:off x="2051720" y="1524594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48929" y="4616889"/>
            <a:ext cx="2952328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некорректные КБК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07704" y="4005064"/>
            <a:ext cx="5256584" cy="43204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</a:rPr>
              <a:t>Вопросы в </a:t>
            </a:r>
            <a:r>
              <a:rPr lang="ru-RU" sz="1600" dirty="0">
                <a:solidFill>
                  <a:schemeClr val="bg1"/>
                </a:solidFill>
              </a:rPr>
              <a:t>части расходов по методу начисления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45931" y="6122229"/>
            <a:ext cx="2955326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списание НИОКР на </a:t>
            </a:r>
            <a:r>
              <a:rPr lang="ru-RU" sz="1400" dirty="0" smtClean="0">
                <a:solidFill>
                  <a:schemeClr val="tx1"/>
                </a:solidFill>
              </a:rPr>
              <a:t>расходы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48929" y="5607996"/>
            <a:ext cx="2952328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несоответствие кодов между собой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48928" y="5106993"/>
            <a:ext cx="2952329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некорректная структура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278515" y="4616889"/>
            <a:ext cx="4613965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списание на расходы «капитальных расходов» КВР 400 </a:t>
            </a:r>
            <a:r>
              <a:rPr lang="ru-RU" sz="1400" dirty="0" smtClean="0">
                <a:solidFill>
                  <a:schemeClr val="tx1"/>
                </a:solidFill>
              </a:rPr>
              <a:t> (кроме КОСГУ 273)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78515" y="5107875"/>
            <a:ext cx="4613965" cy="43116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списание целевых субсидий на расходы без подтверждения работ – КВР 612, 622…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267845" y="5607996"/>
            <a:ext cx="4624635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списание  расходов исполнительные листы по приобретению нефинансовых активов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267845" y="6122229"/>
            <a:ext cx="4624635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По отдельным операциям допускается отражение КБК с указанием «нулей» (например, КОСГУ 271)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96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1718" y="202416"/>
            <a:ext cx="5265144" cy="471586"/>
          </a:xfrm>
        </p:spPr>
        <p:txBody>
          <a:bodyPr/>
          <a:lstStyle/>
          <a:p>
            <a:pPr algn="ctr"/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Отчет о финансовых результатах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(ф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0503721)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364708"/>
              </p:ext>
            </p:extLst>
          </p:nvPr>
        </p:nvGraphicFramePr>
        <p:xfrm>
          <a:off x="971600" y="1268760"/>
          <a:ext cx="7620231" cy="5071690"/>
        </p:xfrm>
        <a:graphic>
          <a:graphicData uri="http://schemas.openxmlformats.org/drawingml/2006/table">
            <a:tbl>
              <a:tblPr/>
              <a:tblGrid>
                <a:gridCol w="3936796"/>
                <a:gridCol w="350804"/>
                <a:gridCol w="473306"/>
                <a:gridCol w="723881"/>
                <a:gridCol w="851950"/>
                <a:gridCol w="701607"/>
                <a:gridCol w="581887"/>
              </a:tblGrid>
              <a:tr h="5237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Наименование показателя</a:t>
                      </a:r>
                    </a:p>
                  </a:txBody>
                  <a:tcPr marL="6861" marR="6861" marT="68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Код строки</a:t>
                      </a:r>
                    </a:p>
                  </a:txBody>
                  <a:tcPr marL="6861" marR="6861" marT="686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Код аналитики</a:t>
                      </a:r>
                    </a:p>
                  </a:txBody>
                  <a:tcPr marL="6861" marR="6861" marT="68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Деятельность</a:t>
                      </a:r>
                      <a:br>
                        <a:rPr lang="ru-RU" sz="800" b="0" i="0" u="none" strike="noStrike">
                          <a:effectLst/>
                          <a:latin typeface="Arial"/>
                        </a:rPr>
                      </a:br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с целевыми средствами</a:t>
                      </a:r>
                    </a:p>
                  </a:txBody>
                  <a:tcPr marL="6861" marR="6861" marT="68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Деятельность по государственному заданию</a:t>
                      </a:r>
                    </a:p>
                  </a:txBody>
                  <a:tcPr marL="6861" marR="6861" marT="68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Приносящая доход деятельность</a:t>
                      </a:r>
                    </a:p>
                  </a:txBody>
                  <a:tcPr marL="6861" marR="6861" marT="68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Итого</a:t>
                      </a:r>
                    </a:p>
                  </a:txBody>
                  <a:tcPr marL="6861" marR="6861" marT="68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82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6861" marR="6861" marT="6861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6861" marR="6861" marT="686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861" marR="6861" marT="686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861" marR="6861" marT="686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861" marR="6861" marT="686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6861" marR="6861" marT="686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6861" marR="6861" marT="686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Arial"/>
                        </a:rPr>
                        <a:t>Доходы</a:t>
                      </a:r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 (стр. 030 + стр. 040 + стр. 050 + стр. 060 + стр. 090 + стр. 100 + стр. 110)</a:t>
                      </a:r>
                      <a:endParaRPr lang="ru-RU" sz="800" b="1" i="0" u="none" strike="noStrike">
                        <a:effectLst/>
                        <a:latin typeface="Arial"/>
                      </a:endParaRPr>
                    </a:p>
                  </a:txBody>
                  <a:tcPr marL="6861" marR="6861" marT="68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>
                          <a:effectLst/>
                          <a:latin typeface="Arial"/>
                        </a:rPr>
                        <a:t>Доходы от собственности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030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120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1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Доходы от оказания платных услуг (работ)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040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130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731"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1050" b="0" i="1" u="none" strike="noStrike">
                          <a:effectLst/>
                          <a:latin typeface="Arial"/>
                        </a:rPr>
                        <a:t>…………..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7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Расходы (стр. 160 + стр. 170 + стр. 190 + стр. 210 +стр. 230 + стр. 240 + стр. 250 + стр. 260 + стр. 290)</a:t>
                      </a:r>
                    </a:p>
                  </a:txBody>
                  <a:tcPr marL="6861" marR="6861" marT="68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150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>
                          <a:effectLst/>
                          <a:latin typeface="Arial"/>
                        </a:rPr>
                        <a:t>Оплата труда и начисления на выплаты по оплате труда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160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210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в том числе:</a:t>
                      </a:r>
                    </a:p>
                  </a:txBody>
                  <a:tcPr marL="411669" marR="6861" marT="686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161</a:t>
                      </a:r>
                    </a:p>
                  </a:txBody>
                  <a:tcPr marL="6861" marR="6861" marT="68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211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заработная плата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прочие выплаты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162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212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начисления на выплаты по оплате труда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163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213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>
                          <a:effectLst/>
                          <a:latin typeface="Arial"/>
                        </a:rPr>
                        <a:t>Приобретение работ, услуг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170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220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в том числе:</a:t>
                      </a:r>
                    </a:p>
                  </a:txBody>
                  <a:tcPr marL="411669" marR="6861" marT="686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171</a:t>
                      </a:r>
                    </a:p>
                  </a:txBody>
                  <a:tcPr marL="6861" marR="6861" marT="68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221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услуги связи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транспортные услуги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172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222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коммунальные услуги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173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223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арендная плата за пользование имуществом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174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224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работы, услуги по содержанию имущества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175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225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прочие работы, услуги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176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226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……….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>
                          <a:effectLst/>
                          <a:latin typeface="Arial"/>
                        </a:rPr>
                        <a:t>Расходы по операциям с активами 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260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270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в том числе:</a:t>
                      </a:r>
                    </a:p>
                  </a:txBody>
                  <a:tcPr marL="411669" marR="6861" marT="686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261</a:t>
                      </a:r>
                    </a:p>
                  </a:txBody>
                  <a:tcPr marL="6861" marR="6861" marT="68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271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8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амортизация основных средств и нематериальных активов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66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расходование материальных запасов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264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272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чрезвычайные расходы по операциям с активами</a:t>
                      </a:r>
                    </a:p>
                  </a:txBody>
                  <a:tcPr marL="24700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269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273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>
                          <a:effectLst/>
                          <a:latin typeface="Arial"/>
                        </a:rPr>
                        <a:t>Расходы будущих периодов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290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9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effectLst/>
                          <a:latin typeface="Arial"/>
                        </a:rPr>
                        <a:t>Чистый операционный результат</a:t>
                      </a:r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 (стр. 301 - стр. 302 + стр. 303); (стр. 310 + стр. 380)</a:t>
                      </a:r>
                      <a:endParaRPr lang="ru-RU" sz="800" b="1" i="0" u="none" strike="noStrike">
                        <a:effectLst/>
                        <a:latin typeface="Arial"/>
                      </a:endParaRP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>
                          <a:effectLst/>
                          <a:latin typeface="Arial"/>
                        </a:rPr>
                        <a:t>Операционный результат до налогообложения </a:t>
                      </a:r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(стр. 010 - стр. 150)</a:t>
                      </a:r>
                      <a:endParaRPr lang="ru-RU" sz="800" b="0" i="1" u="none" strike="noStrike">
                        <a:effectLst/>
                        <a:latin typeface="Arial"/>
                      </a:endParaRP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301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>
                          <a:effectLst/>
                          <a:latin typeface="Arial"/>
                        </a:rPr>
                        <a:t>Налог на прибыль 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302</a:t>
                      </a:r>
                    </a:p>
                  </a:txBody>
                  <a:tcPr marL="6861" marR="6861" marT="686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61" marR="6861" marT="68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40457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  <p:sp>
        <p:nvSpPr>
          <p:cNvPr id="3" name="Плюс 2"/>
          <p:cNvSpPr/>
          <p:nvPr/>
        </p:nvSpPr>
        <p:spPr>
          <a:xfrm>
            <a:off x="5796136" y="3679323"/>
            <a:ext cx="396311" cy="32574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48301" y="3330470"/>
            <a:ext cx="1883739" cy="9913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Расходы по </a:t>
            </a:r>
            <a:r>
              <a:rPr lang="ru-RU" sz="1200" dirty="0" smtClean="0">
                <a:solidFill>
                  <a:schemeClr val="tx1"/>
                </a:solidFill>
              </a:rPr>
              <a:t>счету </a:t>
            </a: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0 </a:t>
            </a:r>
            <a:r>
              <a:rPr lang="ru-RU" sz="1200" b="1" u="sng" dirty="0">
                <a:solidFill>
                  <a:schemeClr val="tx1"/>
                </a:solidFill>
              </a:rPr>
              <a:t>401 20 </a:t>
            </a:r>
            <a:r>
              <a:rPr lang="ru-RU" sz="1200" b="1" u="sng" dirty="0" err="1" smtClean="0">
                <a:solidFill>
                  <a:schemeClr val="tx1"/>
                </a:solidFill>
              </a:rPr>
              <a:t>ххх</a:t>
            </a:r>
            <a:r>
              <a:rPr lang="ru-RU" sz="1200" b="1" u="sng" dirty="0" smtClean="0">
                <a:solidFill>
                  <a:schemeClr val="tx1"/>
                </a:solidFill>
              </a:rPr>
              <a:t> </a:t>
            </a:r>
            <a:endParaRPr lang="ru-RU" sz="12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 </a:t>
            </a:r>
            <a:r>
              <a:rPr lang="ru-RU" sz="1200" dirty="0">
                <a:solidFill>
                  <a:schemeClr val="tx1"/>
                </a:solidFill>
              </a:rPr>
              <a:t>соответствующим </a:t>
            </a:r>
            <a:r>
              <a:rPr lang="ru-RU" sz="1200" dirty="0" smtClean="0">
                <a:solidFill>
                  <a:schemeClr val="tx1"/>
                </a:solidFill>
              </a:rPr>
              <a:t>КОСГУ</a:t>
            </a:r>
            <a:endParaRPr lang="ru-RU" sz="1200" b="1" u="sng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68443" y="3237672"/>
            <a:ext cx="2505117" cy="9913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кредитовые обороты по </a:t>
            </a:r>
            <a:r>
              <a:rPr lang="ru-RU" sz="1200" dirty="0" smtClean="0">
                <a:solidFill>
                  <a:schemeClr val="tx1"/>
                </a:solidFill>
              </a:rPr>
              <a:t>счетам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b="1" u="sng" dirty="0">
                <a:solidFill>
                  <a:schemeClr val="tx1"/>
                </a:solidFill>
              </a:rPr>
              <a:t>0 109 хх ххх</a:t>
            </a:r>
            <a:r>
              <a:rPr lang="ru-RU" sz="1200" b="1" dirty="0">
                <a:solidFill>
                  <a:schemeClr val="tx1"/>
                </a:solidFill>
              </a:rPr>
              <a:t>*</a:t>
            </a:r>
            <a:r>
              <a:rPr lang="ru-RU" sz="1200" dirty="0">
                <a:solidFill>
                  <a:schemeClr val="tx1"/>
                </a:solidFill>
              </a:rPr>
              <a:t> 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 </a:t>
            </a:r>
            <a:r>
              <a:rPr lang="ru-RU" sz="1200" dirty="0">
                <a:solidFill>
                  <a:schemeClr val="tx1"/>
                </a:solidFill>
              </a:rPr>
              <a:t>соответствующим </a:t>
            </a:r>
            <a:r>
              <a:rPr lang="ru-RU" sz="1200" dirty="0" smtClean="0">
                <a:solidFill>
                  <a:schemeClr val="tx1"/>
                </a:solidFill>
              </a:rPr>
              <a:t>КОСГУ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68443" y="4701586"/>
            <a:ext cx="2505117" cy="9913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кредитовый оборот по счетам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0 </a:t>
            </a:r>
            <a:r>
              <a:rPr lang="ru-RU" sz="1200" b="1" u="sng" dirty="0">
                <a:solidFill>
                  <a:schemeClr val="tx1"/>
                </a:solidFill>
              </a:rPr>
              <a:t>105 х7 </a:t>
            </a:r>
            <a:r>
              <a:rPr lang="ru-RU" sz="1200" b="1" u="sng" dirty="0" smtClean="0">
                <a:solidFill>
                  <a:schemeClr val="tx1"/>
                </a:solidFill>
              </a:rPr>
              <a:t>440,  0 </a:t>
            </a:r>
            <a:r>
              <a:rPr lang="ru-RU" sz="1200" b="1" u="sng" dirty="0">
                <a:solidFill>
                  <a:schemeClr val="tx1"/>
                </a:solidFill>
              </a:rPr>
              <a:t>105 х7 </a:t>
            </a:r>
            <a:r>
              <a:rPr lang="ru-RU" sz="1200" b="1" u="sng" dirty="0" smtClean="0">
                <a:solidFill>
                  <a:schemeClr val="tx1"/>
                </a:solidFill>
              </a:rPr>
              <a:t>440</a:t>
            </a:r>
            <a:r>
              <a:rPr lang="ru-RU" sz="1200" dirty="0" smtClean="0">
                <a:solidFill>
                  <a:schemeClr val="tx1"/>
                </a:solidFill>
              </a:rPr>
              <a:t>*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>
                <a:solidFill>
                  <a:schemeClr val="tx1"/>
                </a:solidFill>
              </a:rPr>
              <a:t>по </a:t>
            </a:r>
            <a:r>
              <a:rPr lang="ru-RU" sz="1200" dirty="0" smtClean="0">
                <a:solidFill>
                  <a:schemeClr val="tx1"/>
                </a:solidFill>
              </a:rPr>
              <a:t>стр. 264 (КОСГУ 272)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259632" y="6354739"/>
            <a:ext cx="7056784" cy="4110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>
                <a:solidFill>
                  <a:schemeClr val="tx1"/>
                </a:solidFill>
              </a:rPr>
              <a:t>*в корреспонденции с </a:t>
            </a:r>
            <a:r>
              <a:rPr lang="ru-RU" sz="1200" b="1" i="1" u="sng" dirty="0">
                <a:solidFill>
                  <a:schemeClr val="tx1"/>
                </a:solidFill>
              </a:rPr>
              <a:t>дебетом счета 0 401 10 130</a:t>
            </a:r>
            <a:r>
              <a:rPr lang="ru-RU" sz="1200" i="1" dirty="0">
                <a:solidFill>
                  <a:schemeClr val="tx1"/>
                </a:solidFill>
              </a:rPr>
              <a:t> «Доходы от оказания платных услуг, работ</a:t>
            </a:r>
            <a:r>
              <a:rPr lang="ru-RU" sz="1200" i="1" dirty="0" smtClean="0">
                <a:solidFill>
                  <a:schemeClr val="tx1"/>
                </a:solidFill>
              </a:rPr>
              <a:t>»</a:t>
            </a:r>
            <a:endParaRPr lang="ru-RU" sz="1200" i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305078" y="1997614"/>
            <a:ext cx="2468482" cy="723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Доходы по счету  </a:t>
            </a:r>
            <a:r>
              <a:rPr lang="ru-RU" sz="1200" b="1" u="sng" dirty="0">
                <a:solidFill>
                  <a:schemeClr val="tx1"/>
                </a:solidFill>
              </a:rPr>
              <a:t>0 401 10 130 </a:t>
            </a:r>
            <a:r>
              <a:rPr lang="ru-RU" sz="1200" dirty="0">
                <a:solidFill>
                  <a:schemeClr val="tx1"/>
                </a:solidFill>
              </a:rPr>
              <a:t>–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 </a:t>
            </a:r>
            <a:r>
              <a:rPr lang="ru-RU" sz="1200" dirty="0">
                <a:solidFill>
                  <a:schemeClr val="tx1"/>
                </a:solidFill>
              </a:rPr>
              <a:t>сумме </a:t>
            </a:r>
            <a:r>
              <a:rPr lang="ru-RU" sz="1200" b="1" u="sng" dirty="0">
                <a:solidFill>
                  <a:schemeClr val="tx1"/>
                </a:solidFill>
              </a:rPr>
              <a:t>кредитовых</a:t>
            </a:r>
            <a:r>
              <a:rPr lang="ru-RU" sz="1200" dirty="0">
                <a:solidFill>
                  <a:schemeClr val="tx1"/>
                </a:solidFill>
              </a:rPr>
              <a:t> оборотов</a:t>
            </a:r>
          </a:p>
        </p:txBody>
      </p:sp>
      <p:sp>
        <p:nvSpPr>
          <p:cNvPr id="12" name="Плюс 11"/>
          <p:cNvSpPr/>
          <p:nvPr/>
        </p:nvSpPr>
        <p:spPr>
          <a:xfrm>
            <a:off x="5796135" y="5254318"/>
            <a:ext cx="396311" cy="32574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5790831" y="2393002"/>
            <a:ext cx="477612" cy="1842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74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63887" y="332656"/>
            <a:ext cx="5222503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Справка по заключению 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счетов</a:t>
            </a:r>
          </a:p>
          <a:p>
            <a:pPr algn="ctr"/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(ф. 0503710)</a:t>
            </a:r>
            <a:endParaRPr lang="ru-RU" altLang="ru-RU" sz="2400" b="1" i="1" dirty="0">
              <a:solidFill>
                <a:srgbClr val="3C6AB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649375"/>
              </p:ext>
            </p:extLst>
          </p:nvPr>
        </p:nvGraphicFramePr>
        <p:xfrm>
          <a:off x="755576" y="2348880"/>
          <a:ext cx="7366075" cy="3827145"/>
        </p:xfrm>
        <a:graphic>
          <a:graphicData uri="http://schemas.openxmlformats.org/drawingml/2006/table">
            <a:tbl>
              <a:tblPr/>
              <a:tblGrid>
                <a:gridCol w="2985891"/>
                <a:gridCol w="1095046"/>
                <a:gridCol w="1095046"/>
                <a:gridCol w="1095046"/>
                <a:gridCol w="1095046"/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Номер счета бухгалтерского учета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Остаток на 1 января года, следующего за отчетным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(до заключительных записей)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5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деятельность с целевыми средствами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деятельность по государственному заданию, приносящая доход деятельность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дебету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кредиту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дебету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кредиту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07060000000000130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40110  130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389 879 650,05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07060000000000130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40110  130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678 628 780,24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07060000000000180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5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40110  180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24 585 830,64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07060000000000244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5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40120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225</a:t>
                      </a:r>
                    </a:p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24 585 830,64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07060000000000111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10960  211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48 331 450,11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07060000000000119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10960  213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15 347 166,19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07060000000000244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10960  221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989 907,98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07060000000000112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10960  222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07060000000000244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2  10960  222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24 020,00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07060000000000244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10960  223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3 642 114,23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07060000000000244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10537  440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2 739 221,20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467544" y="4653136"/>
            <a:ext cx="3456384" cy="165618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64288" y="4637476"/>
            <a:ext cx="944488" cy="165618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Соединительная линия уступом 11"/>
          <p:cNvCxnSpPr/>
          <p:nvPr/>
        </p:nvCxnSpPr>
        <p:spPr>
          <a:xfrm rot="5400000">
            <a:off x="-304799" y="3232720"/>
            <a:ext cx="2336775" cy="648072"/>
          </a:xfrm>
          <a:prstGeom prst="bentConnector3">
            <a:avLst>
              <a:gd name="adj1" fmla="val 21575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>
            <a:off x="4211962" y="2204866"/>
            <a:ext cx="2953692" cy="2842811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9574" y="1179235"/>
            <a:ext cx="3492388" cy="1169551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Дополнительно отражаются </a:t>
            </a:r>
            <a:r>
              <a:rPr lang="ru-RU" sz="1400" dirty="0"/>
              <a:t>кредитовые обороты по </a:t>
            </a:r>
            <a:r>
              <a:rPr lang="ru-RU" sz="1400" dirty="0" smtClean="0"/>
              <a:t>счетам</a:t>
            </a:r>
          </a:p>
          <a:p>
            <a:pPr algn="just"/>
            <a:r>
              <a:rPr lang="ru-RU" sz="1400" dirty="0" smtClean="0"/>
              <a:t> </a:t>
            </a:r>
            <a:r>
              <a:rPr lang="ru-RU" sz="1400" b="1" u="sng" dirty="0"/>
              <a:t>0 109 хх ххх</a:t>
            </a:r>
            <a:r>
              <a:rPr lang="ru-RU" sz="1400" b="1" dirty="0"/>
              <a:t>*</a:t>
            </a:r>
            <a:r>
              <a:rPr lang="ru-RU" sz="1400" dirty="0"/>
              <a:t>  по соответствующим КОСГУ </a:t>
            </a:r>
            <a:r>
              <a:rPr lang="ru-RU" sz="1400" dirty="0" smtClean="0"/>
              <a:t>;</a:t>
            </a:r>
          </a:p>
          <a:p>
            <a:pPr algn="just"/>
            <a:r>
              <a:rPr lang="ru-RU" sz="1400" dirty="0"/>
              <a:t>кредитовый оборот по счетам </a:t>
            </a:r>
          </a:p>
          <a:p>
            <a:pPr algn="just"/>
            <a:r>
              <a:rPr lang="ru-RU" sz="1400" b="1" u="sng" dirty="0"/>
              <a:t>0 105 х7 </a:t>
            </a:r>
            <a:r>
              <a:rPr lang="ru-RU" sz="1400" b="1" u="sng" dirty="0" smtClean="0"/>
              <a:t>440, 0 </a:t>
            </a:r>
            <a:r>
              <a:rPr lang="ru-RU" sz="1400" b="1" u="sng" dirty="0"/>
              <a:t>105 х7 </a:t>
            </a:r>
            <a:r>
              <a:rPr lang="ru-RU" sz="1400" b="1" u="sng" dirty="0" smtClean="0"/>
              <a:t>440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33" name="Овал 32"/>
          <p:cNvSpPr/>
          <p:nvPr/>
        </p:nvSpPr>
        <p:spPr>
          <a:xfrm>
            <a:off x="7165654" y="3789040"/>
            <a:ext cx="94312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 стрелкой 34"/>
          <p:cNvCxnSpPr/>
          <p:nvPr/>
        </p:nvCxnSpPr>
        <p:spPr>
          <a:xfrm flipV="1">
            <a:off x="7956376" y="2060848"/>
            <a:ext cx="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281583" y="132218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Данные счета 040110130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7396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09B5BCF-DF56-4169-9FBF-B146E5D4309C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555776" y="454035"/>
            <a:ext cx="6588224" cy="72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Справка по консолидируемым расчетам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(ф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0503125,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0503725)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99992" y="3857751"/>
            <a:ext cx="3672408" cy="7389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</a:rPr>
              <a:t>Передача имущества бюджетным, автономным учреждениям, ГУП (МУП) не включается в Справки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355976" y="1378367"/>
            <a:ext cx="3672408" cy="6377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Предварительная сверка показателей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60032" y="2231415"/>
            <a:ext cx="3672408" cy="6195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Сроки представления – до 20 февраля 2018 года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31640" y="2132855"/>
            <a:ext cx="2528498" cy="13625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Особенности/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Обязательные требования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066908"/>
              </p:ext>
            </p:extLst>
          </p:nvPr>
        </p:nvGraphicFramePr>
        <p:xfrm>
          <a:off x="179512" y="4293096"/>
          <a:ext cx="3960440" cy="2418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7" name="Лист" r:id="rId4" imgW="9210723" imgH="3219480" progId="Excel.Sheet.8">
                  <p:embed/>
                </p:oleObj>
              </mc:Choice>
              <mc:Fallback>
                <p:oleObj name="Лист" r:id="rId4" imgW="9210723" imgH="3219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512" y="4293096"/>
                        <a:ext cx="3960440" cy="2418457"/>
                      </a:xfrm>
                      <a:prstGeom prst="rect">
                        <a:avLst/>
                      </a:prstGeom>
                      <a:ln w="3175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419540"/>
              </p:ext>
            </p:extLst>
          </p:nvPr>
        </p:nvGraphicFramePr>
        <p:xfrm>
          <a:off x="4427984" y="4797152"/>
          <a:ext cx="3672408" cy="190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8" name="Лист" r:id="rId6" imgW="9382257" imgH="2924100" progId="Excel.Sheet.8">
                  <p:embed/>
                </p:oleObj>
              </mc:Choice>
              <mc:Fallback>
                <p:oleObj name="Лист" r:id="rId6" imgW="9382257" imgH="29241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27984" y="4797152"/>
                        <a:ext cx="3672408" cy="1900237"/>
                      </a:xfrm>
                      <a:prstGeom prst="rect">
                        <a:avLst/>
                      </a:prstGeom>
                      <a:ln w="3175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4860032" y="3033052"/>
            <a:ext cx="3672408" cy="6195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Заблаговременное взаимодействие с </a:t>
            </a:r>
            <a:r>
              <a:rPr lang="ru-RU" sz="1600" dirty="0" err="1" smtClean="0">
                <a:solidFill>
                  <a:srgbClr val="FF0000"/>
                </a:solidFill>
              </a:rPr>
              <a:t>Росимуществом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71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низ 1"/>
          <p:cNvSpPr/>
          <p:nvPr/>
        </p:nvSpPr>
        <p:spPr>
          <a:xfrm rot="2569196">
            <a:off x="4784893" y="2451168"/>
            <a:ext cx="216024" cy="86409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1333625"/>
              </p:ext>
            </p:extLst>
          </p:nvPr>
        </p:nvGraphicFramePr>
        <p:xfrm>
          <a:off x="323528" y="3140968"/>
          <a:ext cx="8515349" cy="2999405"/>
        </p:xfrm>
        <a:graphic>
          <a:graphicData uri="http://schemas.openxmlformats.org/drawingml/2006/table">
            <a:tbl>
              <a:tblPr/>
              <a:tblGrid>
                <a:gridCol w="1152353"/>
                <a:gridCol w="500246"/>
                <a:gridCol w="500246"/>
                <a:gridCol w="687838"/>
                <a:gridCol w="812900"/>
                <a:gridCol w="178658"/>
                <a:gridCol w="723570"/>
                <a:gridCol w="609675"/>
                <a:gridCol w="571710"/>
                <a:gridCol w="812900"/>
                <a:gridCol w="562777"/>
                <a:gridCol w="661040"/>
                <a:gridCol w="741436"/>
              </a:tblGrid>
              <a:tr h="166542"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Контрагент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Номер счета</a:t>
                      </a:r>
                      <a:b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бюджетного</a:t>
                      </a:r>
                      <a:b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учета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Сумма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Код корреспонди-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Контрагент по консолидируемым расчетам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9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наименование</a:t>
                      </a:r>
                    </a:p>
                  </a:txBody>
                  <a:tcPr marL="6522" marR="6522" marT="652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ИНН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код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дебету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кредиту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рующего счета 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ИНН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код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4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главы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 БК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 ОКТМО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элемента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бюджета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бюджетного 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учета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главы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 БК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 ОКТМО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9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3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4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5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7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8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9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10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11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12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0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Итого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83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 по номеру (коду) счета: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13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из них: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13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денежные расчеты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959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неденежные расчеты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699792" y="620688"/>
            <a:ext cx="6444208" cy="72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Справка по консолидируемым расчетам</a:t>
            </a:r>
          </a:p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(ф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0503125)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11960" y="1340769"/>
            <a:ext cx="4303390" cy="15841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Номер соответствующего счета, отражаемый в </a:t>
            </a:r>
            <a:r>
              <a:rPr lang="ru-RU" sz="1400" dirty="0">
                <a:solidFill>
                  <a:schemeClr val="tx1"/>
                </a:solidFill>
                <a:hlinkClick r:id="rId2" action="ppaction://hlinkfile"/>
              </a:rPr>
              <a:t>графе </a:t>
            </a:r>
            <a:r>
              <a:rPr lang="ru-RU" sz="1400" dirty="0" smtClean="0">
                <a:solidFill>
                  <a:schemeClr val="tx1"/>
                </a:solidFill>
                <a:hlinkClick r:id="rId2" action="ppaction://hlinkfile"/>
              </a:rPr>
              <a:t>6</a:t>
            </a:r>
            <a:r>
              <a:rPr lang="ru-RU" sz="1400" dirty="0" smtClean="0">
                <a:solidFill>
                  <a:schemeClr val="tx1"/>
                </a:solidFill>
              </a:rPr>
              <a:t>, должен содержать </a:t>
            </a:r>
            <a:r>
              <a:rPr lang="ru-RU" sz="1400" dirty="0">
                <a:solidFill>
                  <a:schemeClr val="tx1"/>
                </a:solidFill>
              </a:rPr>
              <a:t>в соответствующих разрядах номера счета бюджетного учета коды бюджетной классификации, идентичные структуре кодов бюджетной классификации, указываемых в отчетах, для консолидации показателей которых формируется Справка (ф. 0503125</a:t>
            </a:r>
            <a:r>
              <a:rPr lang="ru-RU" sz="1400" dirty="0" smtClean="0">
                <a:solidFill>
                  <a:schemeClr val="tx1"/>
                </a:solidFill>
              </a:rPr>
              <a:t>)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3315" name="Picture 3" descr="F:\orig (1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760" y="1412776"/>
            <a:ext cx="1728192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57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трелка вниз 19"/>
          <p:cNvSpPr/>
          <p:nvPr/>
        </p:nvSpPr>
        <p:spPr>
          <a:xfrm>
            <a:off x="7709907" y="2391071"/>
            <a:ext cx="348921" cy="86409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20917189">
            <a:off x="1356177" y="2668362"/>
            <a:ext cx="216024" cy="980351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3638780"/>
              </p:ext>
            </p:extLst>
          </p:nvPr>
        </p:nvGraphicFramePr>
        <p:xfrm>
          <a:off x="323528" y="3118145"/>
          <a:ext cx="8515349" cy="2999405"/>
        </p:xfrm>
        <a:graphic>
          <a:graphicData uri="http://schemas.openxmlformats.org/drawingml/2006/table">
            <a:tbl>
              <a:tblPr/>
              <a:tblGrid>
                <a:gridCol w="1152353"/>
                <a:gridCol w="500246"/>
                <a:gridCol w="500246"/>
                <a:gridCol w="687838"/>
                <a:gridCol w="812900"/>
                <a:gridCol w="178658"/>
                <a:gridCol w="723570"/>
                <a:gridCol w="609675"/>
                <a:gridCol w="571710"/>
                <a:gridCol w="812900"/>
                <a:gridCol w="562777"/>
                <a:gridCol w="661040"/>
                <a:gridCol w="741436"/>
              </a:tblGrid>
              <a:tr h="161213"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2" marR="6522" marT="6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5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Контрагент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Номер счета</a:t>
                      </a:r>
                      <a:b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бюджетного</a:t>
                      </a:r>
                      <a:b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учета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Сумма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Код корреспонди-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Контрагент по консолидируемым расчетам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9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наименование</a:t>
                      </a:r>
                    </a:p>
                  </a:txBody>
                  <a:tcPr marL="6522" marR="6522" marT="652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ИНН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код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дебету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кредиту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рующего счета 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ИНН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код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4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главы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 БК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 ОКТМО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элемента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бюджета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бюджетного 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учета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главы</a:t>
                      </a:r>
                      <a:b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</a:b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 БК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 ОКТМО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19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3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4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5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7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8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9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10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11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12</a:t>
                      </a:r>
                    </a:p>
                  </a:txBody>
                  <a:tcPr marL="6522" marR="6522" marT="6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4950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Итого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883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 по номеру (коду) счета: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213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из них: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1213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денежные расчеты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1959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неденежные расчеты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522" marR="6522" marT="6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18</a:t>
            </a:fld>
            <a:endParaRPr lang="ru-RU" alt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905781" y="1165435"/>
            <a:ext cx="6152987" cy="124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Справка по консолидируемым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расчетам (ф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0503125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2274785"/>
            <a:ext cx="2304256" cy="5391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Графа </a:t>
            </a:r>
            <a:r>
              <a:rPr lang="ru-RU" sz="1600" dirty="0"/>
              <a:t>2 заполняется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48264" y="2283952"/>
            <a:ext cx="1872208" cy="5391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Графы 10-12 заполняются</a:t>
            </a:r>
          </a:p>
        </p:txBody>
      </p:sp>
    </p:spTree>
    <p:extLst>
      <p:ext uri="{BB962C8B-B14F-4D97-AF65-F5344CB8AC3E}">
        <p14:creationId xmlns:p14="http://schemas.microsoft.com/office/powerpoint/2010/main" val="51336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09B5BCF-DF56-4169-9FBF-B146E5D4309C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200" dirty="0" smtClean="0">
              <a:solidFill>
                <a:srgbClr val="898989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419872" y="707233"/>
            <a:ext cx="4912070" cy="72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Отчет об исполнении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бюджета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(ф. 0503127)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39652" y="2078906"/>
            <a:ext cx="2304256" cy="947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Особенности/ </a:t>
            </a:r>
          </a:p>
          <a:p>
            <a:pPr algn="ctr"/>
            <a:r>
              <a:rPr lang="ru-RU" sz="1600" dirty="0"/>
              <a:t>Обязательные требования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59731" y="3399068"/>
            <a:ext cx="1800200" cy="947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Типовые ошибки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39652" y="4669075"/>
            <a:ext cx="1656184" cy="947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Вопросы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76780" y="2132856"/>
            <a:ext cx="4357063" cy="8394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Соответствие данным ТОФК по идентичным показателям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175376" y="3489619"/>
            <a:ext cx="4573087" cy="8394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Некорректность применения кодов бюджетной классификации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11860" y="4723025"/>
            <a:ext cx="4896544" cy="8394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Предоставление отчетности по доходам администраторами, не являющимися ПБС бюджета, доходы которого он администрирует 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4338" name="Picture 2" descr="F:\52586164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852936"/>
            <a:ext cx="158417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70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трелка вниз 22"/>
          <p:cNvSpPr/>
          <p:nvPr/>
        </p:nvSpPr>
        <p:spPr>
          <a:xfrm>
            <a:off x="2254538" y="3085721"/>
            <a:ext cx="313299" cy="558239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7000937" y="3091875"/>
            <a:ext cx="313299" cy="558239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9491794">
            <a:off x="5626229" y="1126073"/>
            <a:ext cx="313299" cy="1543879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2239382">
            <a:off x="3621487" y="1062178"/>
            <a:ext cx="313299" cy="1605258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</a:t>
            </a:fld>
            <a:endParaRPr lang="ru-RU" alt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3641" y="2564772"/>
            <a:ext cx="1800200" cy="7140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Есть </a:t>
            </a:r>
            <a:r>
              <a:rPr lang="ru-RU" dirty="0" smtClean="0">
                <a:solidFill>
                  <a:schemeClr val="tx1"/>
                </a:solidFill>
              </a:rPr>
              <a:t>показатели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81593" y="3720376"/>
            <a:ext cx="2232248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Загрузили, подписали представили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06129" y="2569063"/>
            <a:ext cx="1800200" cy="70974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Нет </a:t>
            </a:r>
            <a:r>
              <a:rPr lang="ru-RU" dirty="0" smtClean="0">
                <a:solidFill>
                  <a:schemeClr val="tx1"/>
                </a:solidFill>
              </a:rPr>
              <a:t>показателей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06129" y="3720376"/>
            <a:ext cx="2232248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Перевели в статус «показатели отсутствуют»**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711" y="5661248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* состав годовой отчетности                          </a:t>
            </a:r>
          </a:p>
          <a:p>
            <a:r>
              <a:rPr lang="ru-RU" sz="1200" i="1" dirty="0" smtClean="0"/>
              <a:t>ПБС – </a:t>
            </a:r>
            <a:r>
              <a:rPr lang="ru-RU" sz="1200" i="1" dirty="0" smtClean="0">
                <a:solidFill>
                  <a:srgbClr val="FF0000"/>
                </a:solidFill>
              </a:rPr>
              <a:t>72</a:t>
            </a:r>
            <a:r>
              <a:rPr lang="ru-RU" sz="1200" i="1" dirty="0" smtClean="0"/>
              <a:t> формы;     АУ БУ – </a:t>
            </a:r>
            <a:r>
              <a:rPr lang="ru-RU" sz="1200" i="1" dirty="0" smtClean="0">
                <a:solidFill>
                  <a:srgbClr val="FF0000"/>
                </a:solidFill>
              </a:rPr>
              <a:t>67</a:t>
            </a:r>
            <a:r>
              <a:rPr lang="ru-RU" sz="1200" i="1" dirty="0" smtClean="0"/>
              <a:t> форм</a:t>
            </a:r>
          </a:p>
          <a:p>
            <a:r>
              <a:rPr lang="ru-RU" sz="1200" i="1" dirty="0" smtClean="0"/>
              <a:t>ГРБС (191н) – </a:t>
            </a:r>
            <a:r>
              <a:rPr lang="ru-RU" sz="1200" i="1" dirty="0" smtClean="0">
                <a:solidFill>
                  <a:srgbClr val="FF0000"/>
                </a:solidFill>
              </a:rPr>
              <a:t>72</a:t>
            </a:r>
            <a:r>
              <a:rPr lang="ru-RU" sz="1200" i="1" dirty="0" smtClean="0"/>
              <a:t> формы</a:t>
            </a:r>
          </a:p>
          <a:p>
            <a:r>
              <a:rPr lang="ru-RU" sz="1200" i="1" dirty="0" smtClean="0"/>
              <a:t>ГВБФ – </a:t>
            </a:r>
            <a:r>
              <a:rPr lang="ru-RU" sz="1200" i="1" dirty="0" smtClean="0">
                <a:solidFill>
                  <a:srgbClr val="FF0000"/>
                </a:solidFill>
              </a:rPr>
              <a:t>71</a:t>
            </a:r>
            <a:r>
              <a:rPr lang="ru-RU" sz="1200" i="1" dirty="0" smtClean="0"/>
              <a:t> форма</a:t>
            </a:r>
          </a:p>
          <a:p>
            <a:r>
              <a:rPr lang="ru-RU" sz="1200" i="1" dirty="0" smtClean="0"/>
              <a:t>ФО КБРФ – </a:t>
            </a:r>
            <a:r>
              <a:rPr lang="ru-RU" sz="1200" i="1" dirty="0" smtClean="0">
                <a:solidFill>
                  <a:srgbClr val="FF0000"/>
                </a:solidFill>
              </a:rPr>
              <a:t>92</a:t>
            </a:r>
            <a:r>
              <a:rPr lang="ru-RU" sz="1200" i="1" dirty="0" smtClean="0"/>
              <a:t> формы</a:t>
            </a:r>
            <a:endParaRPr lang="ru-RU" sz="1200" i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302604" y="854217"/>
            <a:ext cx="5328592" cy="8465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Комплект представляемой  отчетности*</a:t>
            </a:r>
          </a:p>
        </p:txBody>
      </p:sp>
      <p:pic>
        <p:nvPicPr>
          <p:cNvPr id="9218" name="Picture 2" descr="F:\bibliotek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489" y="2619447"/>
            <a:ext cx="1670151" cy="224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Скругленный прямоугольник 24"/>
          <p:cNvSpPr/>
          <p:nvPr/>
        </p:nvSpPr>
        <p:spPr>
          <a:xfrm>
            <a:off x="2699792" y="5099082"/>
            <a:ext cx="5845854" cy="15385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** </a:t>
            </a:r>
            <a:r>
              <a:rPr lang="ru-RU" sz="1200" dirty="0" smtClean="0">
                <a:solidFill>
                  <a:schemeClr val="tx1"/>
                </a:solidFill>
              </a:rPr>
              <a:t>П </a:t>
            </a:r>
            <a:r>
              <a:rPr lang="ru-RU" sz="1200" dirty="0">
                <a:solidFill>
                  <a:schemeClr val="tx1"/>
                </a:solidFill>
              </a:rPr>
              <a:t>8. </a:t>
            </a:r>
            <a:r>
              <a:rPr lang="ru-RU" sz="1200" dirty="0" smtClean="0">
                <a:solidFill>
                  <a:schemeClr val="tx1"/>
                </a:solidFill>
              </a:rPr>
              <a:t>Инструкции 191н  </a:t>
            </a:r>
            <a:r>
              <a:rPr lang="ru-RU" sz="1200" dirty="0">
                <a:solidFill>
                  <a:schemeClr val="tx1"/>
                </a:solidFill>
              </a:rPr>
              <a:t>В случае, если все показатели, предусмотренные формой бюджетной отчетности, не имеют числового значения, такая форма отчетности не составляется, информация о чем подлежит отражению в пояснительной записке.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При осуществлении формирования и (или) представления бюджетной отчетности средствами программных комплексов автоматизации документы бюджетной отчетности, не имеющие числовых значений показателей и не содержащие пояснения, формируются и представляются с указанием отметки (статуса) "показатели отсутствуют".</a:t>
            </a:r>
          </a:p>
        </p:txBody>
      </p:sp>
    </p:spTree>
    <p:extLst>
      <p:ext uri="{BB962C8B-B14F-4D97-AF65-F5344CB8AC3E}">
        <p14:creationId xmlns:p14="http://schemas.microsoft.com/office/powerpoint/2010/main" val="352645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трелка вправо 21"/>
          <p:cNvSpPr/>
          <p:nvPr/>
        </p:nvSpPr>
        <p:spPr>
          <a:xfrm rot="10800000">
            <a:off x="2780946" y="5481079"/>
            <a:ext cx="2916755" cy="23998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690695" y="4774653"/>
            <a:ext cx="2749973" cy="2160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49366" y="2270592"/>
            <a:ext cx="72008" cy="46805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86051" y="6461450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57278" y="2027567"/>
            <a:ext cx="1584176" cy="594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Федеральный орган исполнительной власти </a:t>
            </a:r>
            <a:endParaRPr lang="ru-RU" sz="1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21773" y="2738644"/>
            <a:ext cx="2467428" cy="6903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Например, Министерство природопользования Пермского края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08689" y="2677018"/>
            <a:ext cx="1953362" cy="58804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Например, Росприроднадзор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2641455" y="2270593"/>
            <a:ext cx="2596812" cy="2160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3192368" y="2918660"/>
            <a:ext cx="2329406" cy="23998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08393" y="1982563"/>
            <a:ext cx="1656184" cy="684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Передача полномочий АДБ ФБ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08393" y="2733901"/>
            <a:ext cx="1656184" cy="684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Отчетность АДБ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 191н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61802" y="1980881"/>
            <a:ext cx="2841138" cy="6714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Субъект РФ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(Муниципальное образование)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27584" y="4489187"/>
            <a:ext cx="1953362" cy="132188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Субъект РФ (Муниципальное образование)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40669" y="4126426"/>
            <a:ext cx="1786530" cy="246197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Федеральные органы: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1</a:t>
            </a:r>
            <a:r>
              <a:rPr lang="ru-RU" sz="1200" b="1" dirty="0" smtClean="0">
                <a:solidFill>
                  <a:schemeClr val="tx1"/>
                </a:solidFill>
              </a:rPr>
              <a:t>. ФНС России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2. Росприроднадзор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3. Росздравнадзор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4. </a:t>
            </a:r>
            <a:r>
              <a:rPr lang="ru-RU" sz="1200" dirty="0" err="1" smtClean="0">
                <a:solidFill>
                  <a:srgbClr val="FF0000"/>
                </a:solidFill>
              </a:rPr>
              <a:t>Росрыболовство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5. </a:t>
            </a:r>
            <a:r>
              <a:rPr lang="ru-RU" sz="1200" dirty="0" err="1" smtClean="0">
                <a:solidFill>
                  <a:srgbClr val="FF0000"/>
                </a:solidFill>
              </a:rPr>
              <a:t>Россельхознадзор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7</a:t>
            </a:r>
            <a:r>
              <a:rPr lang="ru-RU" sz="1200" dirty="0" smtClean="0">
                <a:solidFill>
                  <a:srgbClr val="FF0000"/>
                </a:solidFill>
              </a:rPr>
              <a:t>. </a:t>
            </a:r>
            <a:r>
              <a:rPr lang="ru-RU" sz="1200" dirty="0" err="1" smtClean="0">
                <a:solidFill>
                  <a:srgbClr val="FF0000"/>
                </a:solidFill>
              </a:rPr>
              <a:t>Роскомнадзор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8. </a:t>
            </a:r>
            <a:r>
              <a:rPr lang="ru-RU" sz="1200" dirty="0" err="1" smtClean="0">
                <a:solidFill>
                  <a:srgbClr val="FF0000"/>
                </a:solidFill>
              </a:rPr>
              <a:t>Ространснадзор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9. </a:t>
            </a:r>
            <a:r>
              <a:rPr lang="ru-RU" sz="1200" dirty="0" err="1" smtClean="0">
                <a:solidFill>
                  <a:srgbClr val="FF0000"/>
                </a:solidFill>
              </a:rPr>
              <a:t>Роспотребнадзор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10. </a:t>
            </a:r>
            <a:r>
              <a:rPr lang="ru-RU" sz="1200" dirty="0" err="1" smtClean="0">
                <a:solidFill>
                  <a:srgbClr val="FF0000"/>
                </a:solidFill>
              </a:rPr>
              <a:t>Роструд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11. </a:t>
            </a:r>
            <a:r>
              <a:rPr lang="ru-RU" sz="1200" dirty="0" err="1" smtClean="0">
                <a:solidFill>
                  <a:srgbClr val="FF0000"/>
                </a:solidFill>
              </a:rPr>
              <a:t>Росимущество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323261" y="4489187"/>
            <a:ext cx="1656184" cy="7869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Передача </a:t>
            </a:r>
            <a:r>
              <a:rPr lang="ru-RU" sz="1200" dirty="0">
                <a:solidFill>
                  <a:schemeClr val="tx1"/>
                </a:solidFill>
              </a:rPr>
              <a:t>полномочий АДБ Субъекта РФ (МО)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327288" y="5379027"/>
            <a:ext cx="1656184" cy="684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Отчетность АДБ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по 191н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394722" y="116632"/>
            <a:ext cx="56417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Предоставление отчетности по доходам администраторами, не являющимися ПБС бюджета, доходы которого он администрирует 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074561" y="4094504"/>
            <a:ext cx="1714522" cy="246197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anchor="ctr"/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12</a:t>
            </a:r>
            <a:r>
              <a:rPr lang="ru-RU" sz="1200" dirty="0">
                <a:solidFill>
                  <a:srgbClr val="FF0000"/>
                </a:solidFill>
              </a:rPr>
              <a:t>. ФАС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13. МЧС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14. </a:t>
            </a:r>
            <a:r>
              <a:rPr lang="ru-RU" sz="1200" dirty="0" err="1">
                <a:solidFill>
                  <a:srgbClr val="FF0000"/>
                </a:solidFill>
              </a:rPr>
              <a:t>Нацгвардия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15. МВД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16. Минобороны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17. Минюст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18. </a:t>
            </a:r>
            <a:r>
              <a:rPr lang="ru-RU" sz="1200" dirty="0" err="1">
                <a:solidFill>
                  <a:srgbClr val="FF0000"/>
                </a:solidFill>
              </a:rPr>
              <a:t>Росреестр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19. ФССП России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…</a:t>
            </a:r>
            <a:endParaRPr lang="ru-RU" sz="1200" dirty="0">
              <a:solidFill>
                <a:srgbClr val="FF000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79512" y="3990111"/>
            <a:ext cx="8528189" cy="0"/>
          </a:xfrm>
          <a:prstGeom prst="line">
            <a:avLst/>
          </a:prstGeom>
          <a:ln w="19050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F:\biblioteka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744" y="2855073"/>
            <a:ext cx="1197850" cy="112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267744" y="5838363"/>
            <a:ext cx="1356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Отказ в предоставлении отчетности недопустим!</a:t>
            </a:r>
            <a:endParaRPr lang="ru-RU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1921374" y="1426041"/>
            <a:ext cx="3219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Доходы по элементу  бюджета 01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813525" y="4099192"/>
            <a:ext cx="381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Доходы по элементам бюджетов 02 - 13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5226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9159" y="568919"/>
            <a:ext cx="5558358" cy="637953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Письмо Минфина России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от 01.12.2017 № 02-07-07/79984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971600" y="1268760"/>
            <a:ext cx="7632848" cy="4263525"/>
            <a:chOff x="827584" y="1402657"/>
            <a:chExt cx="7632848" cy="4263525"/>
          </a:xfrm>
        </p:grpSpPr>
        <p:sp>
          <p:nvSpPr>
            <p:cNvPr id="5" name="TextBox 4"/>
            <p:cNvSpPr txBox="1"/>
            <p:nvPr/>
          </p:nvSpPr>
          <p:spPr>
            <a:xfrm>
              <a:off x="827584" y="2060848"/>
              <a:ext cx="3096344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Dot"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/>
                <a:t>В случае, если за 2016 год отчетность по администрированию доходов </a:t>
              </a:r>
              <a:r>
                <a:rPr lang="ru-RU" b="1" dirty="0" smtClean="0"/>
                <a:t>не представлялась</a:t>
              </a:r>
              <a:endParaRPr lang="ru-RU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716016" y="2041496"/>
              <a:ext cx="3744416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Dot"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/>
                <a:t>В случае, если за 2016 год отчетность по администрированию доходов </a:t>
              </a:r>
              <a:r>
                <a:rPr lang="ru-RU" b="1" dirty="0" smtClean="0"/>
                <a:t>представлялась</a:t>
              </a:r>
              <a:r>
                <a:rPr lang="ru-RU" dirty="0" smtClean="0"/>
                <a:t>, </a:t>
              </a:r>
              <a:r>
                <a:rPr lang="ru-RU" b="1" dirty="0" smtClean="0"/>
                <a:t>но не включалась в сводную </a:t>
              </a:r>
              <a:r>
                <a:rPr lang="ru-RU" dirty="0" smtClean="0"/>
                <a:t>отчетность</a:t>
              </a:r>
              <a:endParaRPr lang="ru-RU" dirty="0"/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2195736" y="1402657"/>
              <a:ext cx="4176464" cy="638839"/>
              <a:chOff x="2195736" y="1402657"/>
              <a:chExt cx="4176464" cy="638839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2195736" y="1700808"/>
                <a:ext cx="417646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flipV="1">
                <a:off x="4355976" y="1402657"/>
                <a:ext cx="0" cy="29815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/>
              <p:nvPr/>
            </p:nvCxnSpPr>
            <p:spPr>
              <a:xfrm>
                <a:off x="2195736" y="1700808"/>
                <a:ext cx="0" cy="340688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/>
              <p:nvPr/>
            </p:nvCxnSpPr>
            <p:spPr>
              <a:xfrm>
                <a:off x="6372200" y="1700808"/>
                <a:ext cx="0" cy="340688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Прямая со стрелкой 14"/>
            <p:cNvCxnSpPr/>
            <p:nvPr/>
          </p:nvCxnSpPr>
          <p:spPr>
            <a:xfrm>
              <a:off x="2195736" y="3261177"/>
              <a:ext cx="0" cy="52786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27584" y="3789040"/>
              <a:ext cx="3096344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Dot"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/>
                <a:t>Представляется за 2017 год</a:t>
              </a:r>
            </a:p>
            <a:p>
              <a:pPr algn="just"/>
              <a:r>
                <a:rPr lang="ru-RU" dirty="0" smtClean="0"/>
                <a:t>с приложением Сведений ф. 0503173</a:t>
              </a:r>
            </a:p>
            <a:p>
              <a:pPr algn="just"/>
              <a:endParaRPr lang="ru-RU" b="1" dirty="0"/>
            </a:p>
          </p:txBody>
        </p:sp>
        <p:cxnSp>
          <p:nvCxnSpPr>
            <p:cNvPr id="17" name="Прямая со стрелкой 16"/>
            <p:cNvCxnSpPr/>
            <p:nvPr/>
          </p:nvCxnSpPr>
          <p:spPr>
            <a:xfrm>
              <a:off x="6444208" y="3261177"/>
              <a:ext cx="0" cy="52786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716016" y="3789040"/>
              <a:ext cx="3744416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Dot"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/>
                <a:t>Представляется за 2017 год, при этом Сведения ф. 0503173 формируются финансовым органом, ГРБС</a:t>
              </a:r>
              <a:endParaRPr lang="ru-RU" b="1" dirty="0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2195736" y="5027344"/>
              <a:ext cx="4262214" cy="638838"/>
              <a:chOff x="2195736" y="1402657"/>
              <a:chExt cx="4262214" cy="638838"/>
            </a:xfrm>
          </p:grpSpPr>
          <p:cxnSp>
            <p:nvCxnSpPr>
              <p:cNvPr id="21" name="Прямая соединительная линия 20"/>
              <p:cNvCxnSpPr/>
              <p:nvPr/>
            </p:nvCxnSpPr>
            <p:spPr>
              <a:xfrm>
                <a:off x="2195736" y="1700808"/>
                <a:ext cx="426221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flipV="1">
                <a:off x="2195736" y="1402657"/>
                <a:ext cx="0" cy="29815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 стрелкой 22"/>
              <p:cNvCxnSpPr/>
              <p:nvPr/>
            </p:nvCxnSpPr>
            <p:spPr>
              <a:xfrm>
                <a:off x="4330291" y="1700807"/>
                <a:ext cx="0" cy="340688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6444208" y="5027343"/>
              <a:ext cx="0" cy="29815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2951820" y="5527725"/>
            <a:ext cx="3096344" cy="646331"/>
          </a:xfrm>
          <a:prstGeom prst="rect">
            <a:avLst/>
          </a:prstGeom>
          <a:noFill/>
          <a:ln>
            <a:solidFill>
              <a:schemeClr val="tx1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Допускается изменение валюты баланса за 2017 год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8713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3419872" y="243782"/>
            <a:ext cx="542806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1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Отчет об исполнении бюджета главного распорядителя, распорядителя, получателя бюджетных средств, главного администратора, </a:t>
            </a:r>
            <a:r>
              <a:rPr lang="ru-RU" altLang="ru-RU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администратора источников </a:t>
            </a:r>
            <a:r>
              <a:rPr lang="ru-RU" altLang="ru-RU" sz="1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финансирования дефицита бюджета, главного администратора, администратора доходов бюджета (ф. 0503127)</a:t>
            </a:r>
          </a:p>
        </p:txBody>
      </p:sp>
      <p:graphicFrame>
        <p:nvGraphicFramePr>
          <p:cNvPr id="18436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493476"/>
              </p:ext>
            </p:extLst>
          </p:nvPr>
        </p:nvGraphicFramePr>
        <p:xfrm>
          <a:off x="226219" y="1731174"/>
          <a:ext cx="8701088" cy="4108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Лист" r:id="rId3" imgW="13839995" imgH="7524821" progId="Excel.Sheet.8">
                  <p:embed/>
                </p:oleObj>
              </mc:Choice>
              <mc:Fallback>
                <p:oleObj name="Лист" r:id="rId3" imgW="13839995" imgH="7524821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219" y="1731174"/>
                        <a:ext cx="8701088" cy="4108848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chemeClr val="accent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8073711" y="2305051"/>
            <a:ext cx="881063" cy="202406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07704" y="2164556"/>
            <a:ext cx="2134469" cy="3429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825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61235" y="2164557"/>
            <a:ext cx="852488" cy="331827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226219" y="5958602"/>
            <a:ext cx="838676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kumimoji="0" lang="ru-RU" altLang="ru-RU" sz="900" i="1" dirty="0">
              <a:solidFill>
                <a:schemeClr val="accent3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8443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BA52FED-E6D5-43ED-B6D1-387087061C10}" type="slidenum">
              <a:rPr lang="ru-RU" altLang="ru-RU" sz="900">
                <a:solidFill>
                  <a:srgbClr val="FFFFFF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22</a:t>
            </a:fld>
            <a:endParaRPr lang="ru-RU" altLang="ru-RU" sz="900" dirty="0">
              <a:solidFill>
                <a:srgbClr val="FFFFFF"/>
              </a:solidFill>
            </a:endParaRPr>
          </a:p>
        </p:txBody>
      </p:sp>
      <p:sp>
        <p:nvSpPr>
          <p:cNvPr id="2" name="Скругленная прямоугольная выноска 1"/>
          <p:cNvSpPr/>
          <p:nvPr/>
        </p:nvSpPr>
        <p:spPr>
          <a:xfrm>
            <a:off x="6660232" y="1124744"/>
            <a:ext cx="1386012" cy="539668"/>
          </a:xfrm>
          <a:prstGeom prst="wedgeRoundRectCallout">
            <a:avLst>
              <a:gd name="adj1" fmla="val 60381"/>
              <a:gd name="adj2" fmla="val 9465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Изменения в 191н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935596" y="1040665"/>
            <a:ext cx="1944216" cy="648072"/>
          </a:xfrm>
          <a:prstGeom prst="wedgeRoundRectCallout">
            <a:avLst>
              <a:gd name="adj1" fmla="val 52019"/>
              <a:gd name="adj2" fmla="val 11737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В структуре доведенного прогноза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0800000">
            <a:off x="4245571" y="2432067"/>
            <a:ext cx="108011" cy="2820371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96195" y="5872614"/>
            <a:ext cx="7582568" cy="4197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sz="1000" i="1" dirty="0" smtClean="0">
                <a:solidFill>
                  <a:schemeClr val="tx1"/>
                </a:solidFill>
                <a:latin typeface="Arial" pitchFamily="34" charset="0"/>
              </a:rPr>
              <a:t>в </a:t>
            </a:r>
            <a:r>
              <a:rPr lang="ru-RU" altLang="ru-RU" sz="1000" i="1" dirty="0">
                <a:solidFill>
                  <a:schemeClr val="tx1"/>
                </a:solidFill>
                <a:latin typeface="Arial" pitchFamily="34" charset="0"/>
              </a:rPr>
              <a:t>графе 4 отражаются доведенные прогнозные показатели по счету 1 504 00 000 «Сметные (прогнозные) в структуре утвержденного прогноза (по </a:t>
            </a:r>
            <a:r>
              <a:rPr lang="ru-RU" altLang="ru-RU" sz="1000" i="1" dirty="0" err="1">
                <a:solidFill>
                  <a:schemeClr val="tx1"/>
                </a:solidFill>
                <a:latin typeface="Arial" pitchFamily="34" charset="0"/>
              </a:rPr>
              <a:t>группировочным</a:t>
            </a:r>
            <a:r>
              <a:rPr lang="ru-RU" altLang="ru-RU" sz="1000" i="1" dirty="0">
                <a:solidFill>
                  <a:schemeClr val="tx1"/>
                </a:solidFill>
                <a:latin typeface="Arial" pitchFamily="34" charset="0"/>
              </a:rPr>
              <a:t> и/или детальным КБК</a:t>
            </a:r>
            <a:r>
              <a:rPr lang="ru-RU" altLang="ru-RU" sz="1000" i="1" dirty="0" smtClean="0">
                <a:solidFill>
                  <a:schemeClr val="tx1"/>
                </a:solidFill>
                <a:latin typeface="Arial" pitchFamily="34" charset="0"/>
              </a:rPr>
              <a:t>)</a:t>
            </a:r>
            <a:endParaRPr lang="ru-RU" altLang="ru-RU" sz="1000" i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3528" y="6345057"/>
            <a:ext cx="8524404" cy="4766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altLang="ru-RU" sz="1000" i="1" dirty="0">
                <a:solidFill>
                  <a:schemeClr val="tx1"/>
                </a:solidFill>
                <a:latin typeface="Arial" pitchFamily="34" charset="0"/>
              </a:rPr>
              <a:t>в графах 5-8 отражаются показатели исполнения по детальным КБК, группируются по соответствующему </a:t>
            </a:r>
            <a:r>
              <a:rPr lang="ru-RU" altLang="ru-RU" sz="1000" i="1" dirty="0" err="1">
                <a:solidFill>
                  <a:schemeClr val="tx1"/>
                </a:solidFill>
                <a:latin typeface="Arial" pitchFamily="34" charset="0"/>
              </a:rPr>
              <a:t>группировочному</a:t>
            </a:r>
            <a:r>
              <a:rPr lang="ru-RU" altLang="ru-RU" sz="1000" i="1" dirty="0">
                <a:solidFill>
                  <a:schemeClr val="tx1"/>
                </a:solidFill>
                <a:latin typeface="Arial" pitchFamily="34" charset="0"/>
              </a:rPr>
              <a:t> КБК, по которому утверждены прогнозные назначения, для осуществления расчета неисполненных назначений</a:t>
            </a:r>
          </a:p>
        </p:txBody>
      </p:sp>
    </p:spTree>
    <p:extLst>
      <p:ext uri="{BB962C8B-B14F-4D97-AF65-F5344CB8AC3E}">
        <p14:creationId xmlns:p14="http://schemas.microsoft.com/office/powerpoint/2010/main" val="273018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E06C9EA0-4BB7-4D9F-925D-CD96D852BED2}" type="slidenum">
              <a:rPr lang="ru-RU" altLang="ru-RU" sz="9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23</a:t>
            </a:fld>
            <a:endParaRPr lang="ru-RU" altLang="ru-RU" sz="900">
              <a:solidFill>
                <a:srgbClr val="898989"/>
              </a:solidFill>
            </a:endParaRPr>
          </a:p>
        </p:txBody>
      </p:sp>
      <p:pic>
        <p:nvPicPr>
          <p:cNvPr id="19459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16" y="1268760"/>
            <a:ext cx="8808244" cy="3576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0" name="TextBox 6"/>
          <p:cNvSpPr txBox="1">
            <a:spLocks noChangeArrowheads="1"/>
          </p:cNvSpPr>
          <p:nvPr/>
        </p:nvSpPr>
        <p:spPr bwMode="auto">
          <a:xfrm>
            <a:off x="3923928" y="238588"/>
            <a:ext cx="51137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Форма </a:t>
            </a:r>
            <a:r>
              <a:rPr lang="ru-RU" altLang="ru-RU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0503127</a:t>
            </a:r>
            <a:endParaRPr lang="ru-RU" alt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735" y="2708920"/>
            <a:ext cx="838200" cy="204267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2862" y="5068237"/>
            <a:ext cx="6768752" cy="11523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b="1" i="1" dirty="0" smtClean="0">
                <a:solidFill>
                  <a:schemeClr val="tx1"/>
                </a:solidFill>
              </a:rPr>
              <a:t>п. </a:t>
            </a:r>
            <a:r>
              <a:rPr lang="ru-RU" altLang="ru-RU" sz="1200" b="1" i="1" dirty="0">
                <a:solidFill>
                  <a:schemeClr val="tx1"/>
                </a:solidFill>
              </a:rPr>
              <a:t>55 </a:t>
            </a:r>
            <a:r>
              <a:rPr lang="ru-RU" altLang="ru-RU" sz="1200" b="1" i="1" dirty="0" smtClean="0">
                <a:solidFill>
                  <a:schemeClr val="tx1"/>
                </a:solidFill>
              </a:rPr>
              <a:t>Инструкции </a:t>
            </a:r>
            <a:r>
              <a:rPr lang="ru-RU" altLang="ru-RU" sz="1200" b="1" i="1" dirty="0">
                <a:solidFill>
                  <a:schemeClr val="tx1"/>
                </a:solidFill>
              </a:rPr>
              <a:t>191н: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chemeClr val="tx1"/>
                </a:solidFill>
              </a:rPr>
              <a:t>получателем бюджетных средств отражаются показатели утвержденных бюджетных ассигнований, доведенных ему ГРБС за отчетный период с учетом изменений по подгруппе 310 «Публичные нормативные социальные выплаты гражданам», 330 «Публичные нормативные выплаты гражданам несоциального характера» КВР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91880" y="664981"/>
            <a:ext cx="1768958" cy="424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ПБС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02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shutterstock_1231421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2088232" cy="238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342444" y="782889"/>
            <a:ext cx="1768958" cy="1652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как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048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B3FD42A2-9360-41D7-A192-188D50240409}" type="slidenum">
              <a:rPr lang="ru-RU" altLang="ru-RU" sz="9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24</a:t>
            </a:fld>
            <a:endParaRPr lang="ru-RU" altLang="ru-RU" sz="900">
              <a:solidFill>
                <a:srgbClr val="898989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5427" y="2107160"/>
            <a:ext cx="1281113" cy="192643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20484" name="TextBox 8"/>
          <p:cNvSpPr txBox="1">
            <a:spLocks noChangeArrowheads="1"/>
          </p:cNvSpPr>
          <p:nvPr/>
        </p:nvSpPr>
        <p:spPr bwMode="auto">
          <a:xfrm>
            <a:off x="4211960" y="188640"/>
            <a:ext cx="51137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Форма 0503127 </a:t>
            </a:r>
          </a:p>
        </p:txBody>
      </p:sp>
      <p:pic>
        <p:nvPicPr>
          <p:cNvPr id="20485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06" y="1195290"/>
            <a:ext cx="8793956" cy="2831306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110729" y="700283"/>
            <a:ext cx="1768958" cy="3304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ГРБС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0112" y="700283"/>
            <a:ext cx="1768958" cy="3304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ПБС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79712" y="4293096"/>
            <a:ext cx="6768752" cy="18722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b="1" i="1" dirty="0" smtClean="0">
                <a:solidFill>
                  <a:schemeClr val="tx1"/>
                </a:solidFill>
              </a:rPr>
              <a:t>п.55 Инструкции  </a:t>
            </a:r>
            <a:r>
              <a:rPr lang="ru-RU" altLang="ru-RU" sz="1200" b="1" i="1" dirty="0">
                <a:solidFill>
                  <a:schemeClr val="tx1"/>
                </a:solidFill>
              </a:rPr>
              <a:t>191н: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chemeClr val="tx1"/>
                </a:solidFill>
              </a:rPr>
              <a:t>главным распорядителем (распорядителем) бюджетных средств как получателем бюджетных средств отражаются показатели бюджетных ассигнований, доведенных себе как получателю бюджетных средств за отчетный период с учетом изменений по  подгруппе 310 «Публичные нормативные социальные выплаты гражданам», 330 «Публичные нормативные выплаты гражданам несоциального характера» КВР.</a:t>
            </a:r>
          </a:p>
        </p:txBody>
      </p:sp>
    </p:spTree>
    <p:extLst>
      <p:ext uri="{BB962C8B-B14F-4D97-AF65-F5344CB8AC3E}">
        <p14:creationId xmlns:p14="http://schemas.microsoft.com/office/powerpoint/2010/main" val="319444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332759" y="701159"/>
            <a:ext cx="3701835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0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AFB3173-3571-4C3C-9991-3FC65B1EDF1E}" type="slidenum">
              <a:rPr lang="ru-RU" altLang="ru-RU" sz="9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25</a:t>
            </a:fld>
            <a:endParaRPr lang="ru-RU" altLang="ru-RU" sz="900" dirty="0">
              <a:solidFill>
                <a:srgbClr val="898989"/>
              </a:solidFill>
            </a:endParaRPr>
          </a:p>
        </p:txBody>
      </p:sp>
      <p:pic>
        <p:nvPicPr>
          <p:cNvPr id="21507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26"/>
          <a:stretch>
            <a:fillRect/>
          </a:stretch>
        </p:blipFill>
        <p:spPr bwMode="auto">
          <a:xfrm>
            <a:off x="107504" y="3519719"/>
            <a:ext cx="8811816" cy="2807494"/>
          </a:xfrm>
          <a:prstGeom prst="rect">
            <a:avLst/>
          </a:prstGeom>
          <a:noFill/>
          <a:ln w="31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8" name="TextBox 10"/>
          <p:cNvSpPr txBox="1">
            <a:spLocks noChangeArrowheads="1"/>
          </p:cNvSpPr>
          <p:nvPr/>
        </p:nvSpPr>
        <p:spPr bwMode="auto">
          <a:xfrm>
            <a:off x="3654501" y="288596"/>
            <a:ext cx="51137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Форма 0503127 </a:t>
            </a:r>
            <a:endParaRPr lang="ru-RU" alt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 smtClean="0"/>
              <a:t>ГРБС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altLang="ru-RU" sz="1800" b="1" dirty="0" smtClean="0"/>
              <a:t>федерального </a:t>
            </a:r>
            <a:r>
              <a:rPr lang="ru-RU" altLang="ru-RU" sz="1800" b="1" dirty="0"/>
              <a:t>бюджета</a:t>
            </a:r>
          </a:p>
        </p:txBody>
      </p:sp>
      <p:sp>
        <p:nvSpPr>
          <p:cNvPr id="3" name="Плюс 2"/>
          <p:cNvSpPr/>
          <p:nvPr/>
        </p:nvSpPr>
        <p:spPr>
          <a:xfrm>
            <a:off x="2310325" y="2562189"/>
            <a:ext cx="360040" cy="31294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люс 10"/>
          <p:cNvSpPr/>
          <p:nvPr/>
        </p:nvSpPr>
        <p:spPr>
          <a:xfrm>
            <a:off x="4285682" y="2632531"/>
            <a:ext cx="360040" cy="31294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 3"/>
          <p:cNvSpPr/>
          <p:nvPr/>
        </p:nvSpPr>
        <p:spPr>
          <a:xfrm>
            <a:off x="6358458" y="2665820"/>
            <a:ext cx="373782" cy="24637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29035" y="1318650"/>
            <a:ext cx="6768753" cy="57606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chemeClr val="tx1"/>
                </a:solidFill>
              </a:rPr>
              <a:t>Добавление в инструкцию </a:t>
            </a:r>
            <a:r>
              <a:rPr lang="ru-RU" altLang="ru-RU" sz="1200" dirty="0" smtClean="0">
                <a:solidFill>
                  <a:schemeClr val="tx1"/>
                </a:solidFill>
              </a:rPr>
              <a:t>191н  </a:t>
            </a:r>
            <a:r>
              <a:rPr lang="ru-RU" altLang="ru-RU" sz="1200" dirty="0">
                <a:solidFill>
                  <a:schemeClr val="tx1"/>
                </a:solidFill>
              </a:rPr>
              <a:t>- Отчет ф. 0503127 о бюджетных назначениях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chemeClr val="tx1"/>
                </a:solidFill>
              </a:rPr>
              <a:t>в части нераспределенных бюджетных данных – Бюджетные ассигнования и ЛБО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2126822"/>
            <a:ext cx="1341312" cy="11326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Отчет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 ф. 0503127 ПБС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69678" y="2139582"/>
            <a:ext cx="1368152" cy="11071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Отчет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ф. 0503127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О бюджетных назначениях*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742581" y="2160700"/>
            <a:ext cx="1368152" cy="11159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Отчет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ф. 0503127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ГРБС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812062" y="2126822"/>
            <a:ext cx="1396849" cy="11326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Отчет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ф. 0503127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ГРБС как  ПБС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9407" y="6381327"/>
            <a:ext cx="4904681" cy="3779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>
                <a:solidFill>
                  <a:srgbClr val="FF0000"/>
                </a:solidFill>
              </a:rPr>
              <a:t>*</a:t>
            </a:r>
            <a:r>
              <a:rPr lang="ru-RU" sz="1400" i="1" dirty="0">
                <a:solidFill>
                  <a:schemeClr val="tx1"/>
                </a:solidFill>
              </a:rPr>
              <a:t> в </a:t>
            </a:r>
            <a:r>
              <a:rPr lang="ru-RU" sz="1400" i="1" dirty="0" err="1">
                <a:solidFill>
                  <a:schemeClr val="tx1"/>
                </a:solidFill>
              </a:rPr>
              <a:t>ПУиО</a:t>
            </a:r>
            <a:r>
              <a:rPr lang="ru-RU" sz="1400" i="1" dirty="0">
                <a:solidFill>
                  <a:schemeClr val="tx1"/>
                </a:solidFill>
              </a:rPr>
              <a:t> ГИИС «Электронный бюджет» ПРП 501</a:t>
            </a:r>
          </a:p>
        </p:txBody>
      </p:sp>
    </p:spTree>
    <p:extLst>
      <p:ext uri="{BB962C8B-B14F-4D97-AF65-F5344CB8AC3E}">
        <p14:creationId xmlns:p14="http://schemas.microsoft.com/office/powerpoint/2010/main" val="321319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616749"/>
              </p:ext>
            </p:extLst>
          </p:nvPr>
        </p:nvGraphicFramePr>
        <p:xfrm>
          <a:off x="1" y="434708"/>
          <a:ext cx="9036496" cy="5632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Лист" r:id="rId4" imgW="9610790" imgH="5857920" progId="Excel.Sheet.8">
                  <p:embed/>
                </p:oleObj>
              </mc:Choice>
              <mc:Fallback>
                <p:oleObj name="Лист" r:id="rId4" imgW="9610790" imgH="585792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" y="434708"/>
                        <a:ext cx="9036496" cy="56324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09B5BCF-DF56-4169-9FBF-B146E5D4309C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26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18249" y="3545747"/>
            <a:ext cx="4036419" cy="20882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возврат дебиторской задолженности прошлых лет (восстановление кассовых расходов прошлых лет), отражается в  разделе 3 (стр. 591, общая сумма) и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 4 (стр. 950, детализация по Кодам аналитики) Сведений ф. 0503737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64333" y="2287642"/>
            <a:ext cx="756084" cy="73359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>
            <a:stCxn id="8" idx="0"/>
          </p:cNvCxnSpPr>
          <p:nvPr/>
        </p:nvCxnSpPr>
        <p:spPr>
          <a:xfrm flipV="1">
            <a:off x="4373978" y="3021232"/>
            <a:ext cx="0" cy="3073509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33277" y="6094741"/>
            <a:ext cx="1481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План ФХД на 2017 год</a:t>
            </a:r>
            <a:endParaRPr lang="ru-RU" sz="1400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065237" y="188640"/>
            <a:ext cx="6175598" cy="72008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Отчет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 исполнении учреждением плана его финансово-хозяйственной деятельности (ф. 0503737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)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238310" y="2923181"/>
            <a:ext cx="756084" cy="37649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х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8820472" y="3299679"/>
            <a:ext cx="0" cy="3073509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48264" y="599846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Стр. 010, гр. 10 не заполняется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242504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mtClean="0"/>
              <a:pPr>
                <a:defRPr/>
              </a:pPr>
              <a:t>27</a:t>
            </a:fld>
            <a:endParaRPr lang="ru-RU" altLang="ru-RU"/>
          </a:p>
        </p:txBody>
      </p:sp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2670815" y="247355"/>
            <a:ext cx="64807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Отчет о движении денежных средств </a:t>
            </a:r>
          </a:p>
          <a:p>
            <a:pPr algn="ctr">
              <a:defRPr/>
            </a:pPr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(ф. </a:t>
            </a:r>
            <a:r>
              <a:rPr lang="ru-RU" alt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0503123, 0503723)</a:t>
            </a:r>
            <a:endParaRPr lang="ru-RU" alt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5760640" cy="35040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293410" y="1639615"/>
            <a:ext cx="4248472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Отчет ф. 0503123 - Сверка </a:t>
            </a:r>
            <a:r>
              <a:rPr lang="ru-RU" dirty="0" smtClean="0">
                <a:solidFill>
                  <a:schemeClr val="tx1"/>
                </a:solidFill>
              </a:rPr>
              <a:t>с ф. 0503127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(с пояснением допустимых отклонений в Пояснительной записке)</a:t>
            </a:r>
            <a:endParaRPr lang="ru-RU" i="1" dirty="0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004048" y="2692480"/>
            <a:ext cx="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6588224" y="2918207"/>
            <a:ext cx="2304256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Заполняется, начиная с Отчета на 01.01.18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6012160" y="3501008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9" descr="http://auditabc.com.ua/wp-content/uploads/3%D0%B4-%D1%87%D0%B5%D0%BB%D0%BE%D0%B2%D0%B5%D1%87%D0%BA%D0%B8-%D0%B4%D0%BB%D1%8F-%D0%BF%D1%80%D0%B5%D0%B7%D0%B5%D0%BD%D1%82%D0%B0%D1%86%D0%B8%D0%B8-%D0%BA%D0%B0%D1%80%D1%82%D0%B8%D0%BD%D0%BA%D0%B8-5-1024x6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175" y="5762133"/>
            <a:ext cx="2443111" cy="1079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6588224" y="4342614"/>
            <a:ext cx="2304256" cy="12998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Выверка с отчетом за 2016 год с учетом реорганизационных мероприятий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 flipV="1">
            <a:off x="7672299" y="3825209"/>
            <a:ext cx="258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16723" y="1639615"/>
            <a:ext cx="4248472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Отчет ф. 0503723 - Сверка </a:t>
            </a:r>
            <a:r>
              <a:rPr lang="ru-RU" dirty="0" smtClean="0">
                <a:solidFill>
                  <a:schemeClr val="tx1"/>
                </a:solidFill>
              </a:rPr>
              <a:t>с ф. </a:t>
            </a:r>
            <a:r>
              <a:rPr lang="ru-RU" dirty="0" smtClean="0">
                <a:solidFill>
                  <a:schemeClr val="tx1"/>
                </a:solidFill>
              </a:rPr>
              <a:t>0503737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(с пояснением допустимых отклонений в Пояснительной записке)</a:t>
            </a:r>
            <a:endParaRPr lang="ru-RU" i="1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467040" y="2719735"/>
            <a:ext cx="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68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139778"/>
              </p:ext>
            </p:extLst>
          </p:nvPr>
        </p:nvGraphicFramePr>
        <p:xfrm>
          <a:off x="139899" y="887305"/>
          <a:ext cx="8850139" cy="5567335"/>
        </p:xfrm>
        <a:graphic>
          <a:graphicData uri="http://schemas.openxmlformats.org/drawingml/2006/table">
            <a:tbl>
              <a:tblPr/>
              <a:tblGrid>
                <a:gridCol w="2971736"/>
                <a:gridCol w="976800"/>
                <a:gridCol w="1051939"/>
                <a:gridCol w="1906733"/>
                <a:gridCol w="1942931"/>
              </a:tblGrid>
              <a:tr h="44653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      </a:t>
                      </a:r>
                      <a:r>
                        <a:rPr lang="ru-RU" sz="1200" b="1" kern="120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j-lt"/>
                          <a:ea typeface="+mj-ea"/>
                          <a:cs typeface="+mj-cs"/>
                        </a:rPr>
                        <a:t>4. АНАЛИТИЧЕСКАЯ ИНФОРМАЦИЯ </a:t>
                      </a:r>
                      <a:r>
                        <a:rPr lang="ru-RU" sz="1200" b="1" kern="120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j-lt"/>
                          <a:ea typeface="+mj-ea"/>
                          <a:cs typeface="+mj-cs"/>
                        </a:rPr>
                        <a:t>ПО ВЫБЫТИЯМ</a:t>
                      </a:r>
                      <a:endParaRPr lang="ru-RU" sz="1200" b="1" kern="120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7144" marR="7144" marT="71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07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Наименование показателя</a:t>
                      </a:r>
                    </a:p>
                  </a:txBody>
                  <a:tcPr marL="7144" marR="7144" marT="71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Код строки</a:t>
                      </a:r>
                    </a:p>
                  </a:txBody>
                  <a:tcPr marL="7144" marR="7144" marT="71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Код по КОСГУ</a:t>
                      </a:r>
                    </a:p>
                  </a:txBody>
                  <a:tcPr marL="7144" marR="7144" marT="71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Ко по БК</a:t>
                      </a:r>
                      <a:br>
                        <a:rPr lang="ru-RU" sz="14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 </a:t>
                      </a:r>
                      <a:r>
                        <a:rPr lang="ru-RU" sz="1400" b="0" i="0" u="none" strike="noStrike" dirty="0" smtClean="0">
                          <a:effectLst/>
                          <a:latin typeface="Arial"/>
                        </a:rPr>
                        <a:t>раздела,</a:t>
                      </a:r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ru-RU" sz="1400" b="0" i="0" u="none" strike="noStrike" dirty="0" smtClean="0">
                          <a:effectLst/>
                          <a:latin typeface="Arial"/>
                        </a:rPr>
                        <a:t>подраздела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Сумма</a:t>
                      </a:r>
                    </a:p>
                  </a:txBody>
                  <a:tcPr marL="7144" marR="7144" marT="71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7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144" marR="7144" marT="714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144" marR="7144" marT="71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144" marR="7144" marT="71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144" marR="7144" marT="71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144" marR="7144" marT="71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44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Расходы</a:t>
                      </a:r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,  всего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900</a:t>
                      </a:r>
                    </a:p>
                  </a:txBody>
                  <a:tcPr marL="7144" marR="7144" marT="71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х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х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     в том числе: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323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  <a:r>
                        <a:rPr lang="ru-RU" sz="1400" b="0" i="0" u="none" strike="noStrike" dirty="0" smtClean="0">
                          <a:effectLst/>
                          <a:latin typeface="Arial"/>
                        </a:rPr>
                        <a:t>900</a:t>
                      </a:r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effectLst/>
                          <a:latin typeface="Arial"/>
                        </a:rPr>
                        <a:t> </a:t>
                      </a:r>
                      <a:r>
                        <a:rPr lang="ru-RU" sz="2400" b="0" i="0" u="none" strike="noStrike" dirty="0" smtClean="0">
                          <a:effectLst/>
                          <a:latin typeface="Arial"/>
                        </a:rPr>
                        <a:t>226</a:t>
                      </a:r>
                      <a:endParaRPr lang="ru-RU" sz="24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effectLst/>
                          <a:latin typeface="Arial"/>
                        </a:rPr>
                        <a:t>0706 </a:t>
                      </a:r>
                      <a:r>
                        <a:rPr lang="ru-RU" sz="2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244</a:t>
                      </a:r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502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Возврат дебиторской задолженности прошлых лет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980</a:t>
                      </a:r>
                    </a:p>
                  </a:txBody>
                  <a:tcPr marL="7144" marR="7144" marT="71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х</a:t>
                      </a:r>
                      <a:endParaRPr lang="ru-RU" sz="1400" b="1" i="0" u="none" strike="noStrike" kern="1200" dirty="0">
                        <a:solidFill>
                          <a:srgbClr val="FF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5930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kern="1200" dirty="0">
                        <a:solidFill>
                          <a:srgbClr val="FF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kern="1200" dirty="0">
                        <a:solidFill>
                          <a:srgbClr val="FF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0037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kern="1200" dirty="0">
                        <a:solidFill>
                          <a:srgbClr val="FF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kern="1200" dirty="0">
                        <a:solidFill>
                          <a:srgbClr val="FF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Операции с денежными обеспечениями </a:t>
                      </a:r>
                    </a:p>
                  </a:txBody>
                  <a:tcPr marL="7144" marR="7144" marT="71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990</a:t>
                      </a:r>
                    </a:p>
                  </a:txBody>
                  <a:tcPr marL="7144" marR="7144" marT="71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х</a:t>
                      </a:r>
                      <a:endParaRPr lang="ru-RU" sz="1400" b="1" i="0" u="none" strike="noStrike" kern="1200" dirty="0">
                        <a:solidFill>
                          <a:srgbClr val="FF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х</a:t>
                      </a:r>
                      <a:endParaRPr lang="ru-RU" sz="1400" b="1" i="0" u="none" strike="noStrike" kern="1200" dirty="0">
                        <a:solidFill>
                          <a:srgbClr val="FF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2843808" y="230077"/>
            <a:ext cx="64807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Отчет о движении денежных средств </a:t>
            </a:r>
          </a:p>
          <a:p>
            <a:pPr algn="ctr">
              <a:defRPr/>
            </a:pPr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(ф. 0503123)</a:t>
            </a:r>
          </a:p>
        </p:txBody>
      </p:sp>
      <p:sp>
        <p:nvSpPr>
          <p:cNvPr id="23682" name="Номер слайда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7B490C7-7EC3-4A44-8BA2-9EDDFFE88B47}" type="slidenum">
              <a:rPr lang="ru-RU" altLang="ru-RU" sz="900">
                <a:solidFill>
                  <a:srgbClr val="FFFFFF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28</a:t>
            </a:fld>
            <a:endParaRPr lang="ru-RU" altLang="ru-RU" sz="900">
              <a:solidFill>
                <a:srgbClr val="FFFF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52345" y="1015237"/>
            <a:ext cx="1333822" cy="841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</a:rPr>
              <a:t>+ </a:t>
            </a:r>
            <a:r>
              <a:rPr lang="ru-RU" sz="2800" dirty="0" smtClean="0">
                <a:solidFill>
                  <a:srgbClr val="FF0000"/>
                </a:solidFill>
              </a:rPr>
              <a:t>КВР!</a:t>
            </a:r>
            <a:endParaRPr lang="ru-RU" sz="28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6660232" y="1556792"/>
            <a:ext cx="70633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707904" y="5157192"/>
            <a:ext cx="86409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07904" y="5013176"/>
            <a:ext cx="165618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722071" y="438512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итог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64430" y="4915517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②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18244" y="1061074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①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11717" y="5013177"/>
            <a:ext cx="2520136" cy="2663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 детализацией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20168" y="6053118"/>
            <a:ext cx="2520136" cy="3178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Без детализации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02510" y="5950801"/>
            <a:ext cx="593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③</a:t>
            </a:r>
            <a:endParaRPr lang="ru-RU" sz="24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07504" y="4869160"/>
            <a:ext cx="3600400" cy="11839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Коды, по которым в </a:t>
            </a:r>
            <a:r>
              <a:rPr lang="ru-RU" sz="1200" b="1" dirty="0">
                <a:solidFill>
                  <a:schemeClr val="tx1"/>
                </a:solidFill>
              </a:rPr>
              <a:t>прошлый</a:t>
            </a:r>
            <a:r>
              <a:rPr lang="ru-RU" sz="1200" dirty="0">
                <a:solidFill>
                  <a:schemeClr val="tx1"/>
                </a:solidFill>
              </a:rPr>
              <a:t> год осуществлялись </a:t>
            </a:r>
            <a:r>
              <a:rPr lang="ru-RU" sz="1200" b="1" dirty="0">
                <a:solidFill>
                  <a:schemeClr val="tx1"/>
                </a:solidFill>
              </a:rPr>
              <a:t>наибольшие объемы расходов </a:t>
            </a:r>
            <a:r>
              <a:rPr lang="ru-RU" sz="1200" dirty="0">
                <a:solidFill>
                  <a:schemeClr val="tx1"/>
                </a:solidFill>
              </a:rPr>
              <a:t>ПБС,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</a:rPr>
              <a:t>либо</a:t>
            </a:r>
            <a:r>
              <a:rPr lang="ru-RU" sz="1200" dirty="0">
                <a:solidFill>
                  <a:schemeClr val="tx1"/>
                </a:solidFill>
              </a:rPr>
              <a:t> в целях раскрытия существенной информации, - </a:t>
            </a:r>
            <a:r>
              <a:rPr lang="ru-RU" sz="1200" b="1" dirty="0">
                <a:solidFill>
                  <a:schemeClr val="tx1"/>
                </a:solidFill>
              </a:rPr>
              <a:t>соответствующие коды</a:t>
            </a:r>
            <a:r>
              <a:rPr lang="ru-RU" sz="1200" dirty="0">
                <a:solidFill>
                  <a:schemeClr val="tx1"/>
                </a:solidFill>
              </a:rPr>
              <a:t>, по которым осуществлялись целевые расходы прошлых лет</a:t>
            </a:r>
          </a:p>
        </p:txBody>
      </p:sp>
    </p:spTree>
    <p:extLst>
      <p:ext uri="{BB962C8B-B14F-4D97-AF65-F5344CB8AC3E}">
        <p14:creationId xmlns:p14="http://schemas.microsoft.com/office/powerpoint/2010/main" val="23059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Checklist-animated_2_ori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2795252"/>
            <a:ext cx="1766916" cy="35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09B5BCF-DF56-4169-9FBF-B146E5D4309C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29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699792" y="548680"/>
            <a:ext cx="6175598" cy="72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Отчет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обязательствах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eaLnBrk="1" hangingPunct="1">
              <a:lnSpc>
                <a:spcPct val="100000"/>
              </a:lnSpc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ф. 0503128, 0503728)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10324" y="1463165"/>
            <a:ext cx="1414973" cy="113264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Особенности/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Обязательные требования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27584" y="3042643"/>
            <a:ext cx="1080119" cy="24937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Типовые 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вопросы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72991" y="1689768"/>
            <a:ext cx="5685913" cy="67943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prstClr val="black"/>
                </a:solidFill>
              </a:rPr>
              <a:t>Соответствие данным ТОФК по </a:t>
            </a:r>
            <a:r>
              <a:rPr lang="ru-RU" b="1" u="sng" dirty="0">
                <a:solidFill>
                  <a:srgbClr val="FF0000"/>
                </a:solidFill>
              </a:rPr>
              <a:t>идентичным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показателям</a:t>
            </a:r>
            <a:endParaRPr lang="ru-RU" b="1" dirty="0">
              <a:ln w="12700">
                <a:solidFill>
                  <a:srgbClr val="44546A">
                    <a:satMod val="155000"/>
                  </a:srgbClr>
                </a:solidFill>
                <a:prstDash val="solid"/>
              </a:ln>
              <a:solidFill>
                <a:srgbClr val="E7E6E6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380785" y="2924944"/>
            <a:ext cx="4714313" cy="5910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Кредиторская </a:t>
            </a:r>
            <a:r>
              <a:rPr lang="ru-RU" sz="1600" dirty="0" smtClean="0">
                <a:solidFill>
                  <a:schemeClr val="tx1"/>
                </a:solidFill>
              </a:rPr>
              <a:t>задолженность – в разделе 1 или 3?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80785" y="3645025"/>
            <a:ext cx="4878119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Показатели по годам, следующим </a:t>
            </a:r>
            <a:r>
              <a:rPr lang="ru-RU" sz="1600" dirty="0">
                <a:solidFill>
                  <a:schemeClr val="tx1"/>
                </a:solidFill>
              </a:rPr>
              <a:t>за отчетным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380785" y="4289528"/>
            <a:ext cx="5007639" cy="5415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Бюджетные обязательства на плановый период по соглашениям на гос.задание?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380785" y="5021722"/>
            <a:ext cx="5367680" cy="6794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Уточнение КБК по обязательствам, перерегистрированным  ТОФК в 2018 </a:t>
            </a:r>
            <a:r>
              <a:rPr lang="ru-RU" sz="1600" dirty="0" smtClean="0">
                <a:solidFill>
                  <a:schemeClr val="tx1"/>
                </a:solidFill>
              </a:rPr>
              <a:t>году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32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8890" y="401207"/>
            <a:ext cx="6175598" cy="720081"/>
          </a:xfrm>
        </p:spPr>
        <p:txBody>
          <a:bodyPr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Баланс (ф. 0503130, 0503730)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81633" y="1431760"/>
            <a:ext cx="3168351" cy="93610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Особенности / </a:t>
            </a:r>
            <a:endParaRPr lang="ru-RU" sz="1600" dirty="0">
              <a:solidFill>
                <a:schemeClr val="bg1"/>
              </a:solidFill>
            </a:endParaRP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Обязательные требования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03226" y="1431760"/>
            <a:ext cx="3168351" cy="93610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Инвентаризация активов и обязательств 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215466" y="2636912"/>
            <a:ext cx="5073109" cy="65084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Типовые ошибки</a:t>
            </a:r>
            <a:endParaRPr lang="ru-RU" sz="16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635897" y="3514537"/>
            <a:ext cx="2232248" cy="23627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Некорректное отражение объектов </a:t>
            </a:r>
            <a:r>
              <a:rPr lang="ru-RU" sz="1400" dirty="0">
                <a:solidFill>
                  <a:schemeClr val="tx1"/>
                </a:solidFill>
              </a:rPr>
              <a:t>НФА </a:t>
            </a:r>
            <a:r>
              <a:rPr lang="ru-RU" sz="1400" dirty="0" smtClean="0">
                <a:solidFill>
                  <a:schemeClr val="tx1"/>
                </a:solidFill>
              </a:rPr>
              <a:t>по группам </a:t>
            </a:r>
            <a:endParaRPr lang="ru-RU" sz="1400" dirty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10 </a:t>
            </a:r>
            <a:r>
              <a:rPr lang="ru-RU" sz="1400" dirty="0" smtClean="0">
                <a:solidFill>
                  <a:schemeClr val="tx1"/>
                </a:solidFill>
              </a:rPr>
              <a:t>«</a:t>
            </a:r>
            <a:r>
              <a:rPr lang="ru-RU" sz="1400" dirty="0">
                <a:solidFill>
                  <a:schemeClr val="tx1"/>
                </a:solidFill>
              </a:rPr>
              <a:t>Недвижимое» и </a:t>
            </a:r>
            <a:r>
              <a:rPr lang="ru-RU" sz="1400" dirty="0" smtClean="0">
                <a:solidFill>
                  <a:schemeClr val="tx1"/>
                </a:solidFill>
              </a:rPr>
              <a:t>30 «</a:t>
            </a:r>
            <a:r>
              <a:rPr lang="ru-RU" sz="1400" dirty="0">
                <a:solidFill>
                  <a:schemeClr val="tx1"/>
                </a:solidFill>
              </a:rPr>
              <a:t>Движимое имущество</a:t>
            </a:r>
            <a:r>
              <a:rPr lang="ru-RU" sz="1400" dirty="0" smtClean="0">
                <a:solidFill>
                  <a:schemeClr val="tx1"/>
                </a:solidFill>
              </a:rPr>
              <a:t>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000576" y="3514537"/>
            <a:ext cx="2259417" cy="30108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Не отражение </a:t>
            </a:r>
            <a:r>
              <a:rPr lang="ru-RU" sz="1400" dirty="0">
                <a:solidFill>
                  <a:schemeClr val="tx1"/>
                </a:solidFill>
              </a:rPr>
              <a:t>объектов недвижимости при наличии документов, подтверждающих </a:t>
            </a:r>
            <a:r>
              <a:rPr lang="ru-RU" sz="1400" dirty="0" smtClean="0">
                <a:solidFill>
                  <a:schemeClr val="tx1"/>
                </a:solidFill>
              </a:rPr>
              <a:t>государственную регистрацию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076252" y="3514537"/>
            <a:ext cx="2426109" cy="16426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Отражение объектов недвижимости </a:t>
            </a:r>
            <a:r>
              <a:rPr lang="ru-RU" sz="1400" dirty="0" smtClean="0">
                <a:solidFill>
                  <a:schemeClr val="tx1"/>
                </a:solidFill>
              </a:rPr>
              <a:t>без </a:t>
            </a:r>
            <a:r>
              <a:rPr lang="ru-RU" sz="1400" dirty="0">
                <a:solidFill>
                  <a:schemeClr val="tx1"/>
                </a:solidFill>
              </a:rPr>
              <a:t>подтверждающих </a:t>
            </a:r>
            <a:r>
              <a:rPr lang="ru-RU" sz="1400" dirty="0" smtClean="0">
                <a:solidFill>
                  <a:schemeClr val="tx1"/>
                </a:solidFill>
              </a:rPr>
              <a:t>государственную регистрацию документов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31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4328" y="220332"/>
            <a:ext cx="6120680" cy="327570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Отчет об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обязательствах (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ф. 0503128, 0503728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30</a:t>
            </a:fld>
            <a:endParaRPr lang="ru-RU" alt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545611"/>
              </p:ext>
            </p:extLst>
          </p:nvPr>
        </p:nvGraphicFramePr>
        <p:xfrm>
          <a:off x="162045" y="1161192"/>
          <a:ext cx="8955341" cy="4284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Лист" r:id="rId4" imgW="9553628" imgH="4838812" progId="Excel.Sheet.8">
                  <p:embed/>
                </p:oleObj>
              </mc:Choice>
              <mc:Fallback>
                <p:oleObj name="Лист" r:id="rId4" imgW="9553628" imgH="4838812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045" y="1161192"/>
                        <a:ext cx="8955341" cy="428403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Прямая со стрелкой 11"/>
          <p:cNvCxnSpPr/>
          <p:nvPr/>
        </p:nvCxnSpPr>
        <p:spPr>
          <a:xfrm flipV="1">
            <a:off x="8604448" y="5426931"/>
            <a:ext cx="0" cy="3063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08152" y="5790456"/>
            <a:ext cx="167355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Сравнение с Сведениями ф. 0503169 (</a:t>
            </a:r>
            <a:r>
              <a:rPr lang="ru-RU" sz="1200" dirty="0" err="1" smtClean="0"/>
              <a:t>кредиторск</a:t>
            </a:r>
            <a:r>
              <a:rPr lang="ru-RU" sz="1200" dirty="0" smtClean="0"/>
              <a:t>)</a:t>
            </a:r>
            <a:endParaRPr lang="ru-RU" sz="1200" dirty="0"/>
          </a:p>
        </p:txBody>
      </p:sp>
      <p:sp>
        <p:nvSpPr>
          <p:cNvPr id="21" name="Овал 20"/>
          <p:cNvSpPr/>
          <p:nvPr/>
        </p:nvSpPr>
        <p:spPr>
          <a:xfrm>
            <a:off x="7771773" y="2972079"/>
            <a:ext cx="604576" cy="26741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227911" y="430981"/>
            <a:ext cx="1249695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</a:t>
            </a:r>
            <a:r>
              <a:rPr lang="ru-RU" sz="1400" dirty="0" smtClean="0"/>
              <a:t>. 1 </a:t>
            </a:r>
            <a:endParaRPr lang="ru-RU" sz="1400" dirty="0" smtClean="0"/>
          </a:p>
          <a:p>
            <a:r>
              <a:rPr lang="ru-RU" sz="1400" dirty="0" smtClean="0"/>
              <a:t>Сведений </a:t>
            </a:r>
          </a:p>
          <a:p>
            <a:r>
              <a:rPr lang="ru-RU" sz="1400" dirty="0" smtClean="0"/>
              <a:t>ф</a:t>
            </a:r>
            <a:r>
              <a:rPr lang="ru-RU" sz="1400" dirty="0" smtClean="0"/>
              <a:t>. 0503175</a:t>
            </a:r>
            <a:endParaRPr lang="ru-RU" sz="14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8086136" y="1053244"/>
            <a:ext cx="7451" cy="1872644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194148" y="373781"/>
            <a:ext cx="99095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р. </a:t>
            </a:r>
            <a:r>
              <a:rPr lang="ru-RU" sz="1400" dirty="0" smtClean="0"/>
              <a:t>2 Сведений </a:t>
            </a:r>
            <a:r>
              <a:rPr lang="ru-RU" sz="1400" dirty="0" smtClean="0"/>
              <a:t>ф </a:t>
            </a:r>
            <a:r>
              <a:rPr lang="ru-RU" sz="1400" dirty="0" smtClean="0"/>
              <a:t>0503175</a:t>
            </a:r>
            <a:endParaRPr lang="ru-RU" sz="1400" dirty="0"/>
          </a:p>
        </p:txBody>
      </p:sp>
      <p:sp>
        <p:nvSpPr>
          <p:cNvPr id="28" name="Овал 27"/>
          <p:cNvSpPr/>
          <p:nvPr/>
        </p:nvSpPr>
        <p:spPr>
          <a:xfrm>
            <a:off x="8448596" y="2997666"/>
            <a:ext cx="604576" cy="20619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460432" y="5157192"/>
            <a:ext cx="604576" cy="28803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789834" y="3645024"/>
            <a:ext cx="1278110" cy="1512168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3203848" y="4994581"/>
            <a:ext cx="0" cy="613253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14238" y="5538124"/>
            <a:ext cx="2664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Отражаются данные по бюджетным ассигнованиям, лимитам на 2018 – 2020 </a:t>
            </a:r>
            <a:r>
              <a:rPr lang="ru-RU" sz="1400" i="1" dirty="0" err="1" smtClean="0"/>
              <a:t>гг</a:t>
            </a:r>
            <a:endParaRPr lang="ru-RU" sz="1400" i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211960" y="4149080"/>
            <a:ext cx="648072" cy="252028"/>
          </a:xfrm>
          <a:prstGeom prst="round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 стрелкой 35"/>
          <p:cNvCxnSpPr/>
          <p:nvPr/>
        </p:nvCxnSpPr>
        <p:spPr>
          <a:xfrm flipV="1">
            <a:off x="601718" y="4797152"/>
            <a:ext cx="9842" cy="64807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10410" y="5661220"/>
            <a:ext cx="14814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Размещенные на 01.01.18 Извещения в ЕИС</a:t>
            </a:r>
            <a:endParaRPr lang="ru-RU" sz="1400" i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901275" y="3922602"/>
            <a:ext cx="1250726" cy="252028"/>
          </a:xfrm>
          <a:prstGeom prst="round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 flipV="1">
            <a:off x="5364088" y="4192925"/>
            <a:ext cx="0" cy="1252299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716016" y="5415581"/>
            <a:ext cx="15079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Заключенные контракты на 2018 г и иные периоды</a:t>
            </a:r>
            <a:endParaRPr lang="ru-RU" sz="1400" i="1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296017" y="3922602"/>
            <a:ext cx="652247" cy="278414"/>
          </a:xfrm>
          <a:prstGeom prst="round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6053005" y="5445224"/>
            <a:ext cx="13273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/>
              <a:t>Кредиторская задолженность, подлежащая оплате в 18г и иных периодах</a:t>
            </a:r>
            <a:endParaRPr lang="ru-RU" sz="1200" i="1" dirty="0"/>
          </a:p>
        </p:txBody>
      </p:sp>
      <p:cxnSp>
        <p:nvCxnSpPr>
          <p:cNvPr id="51" name="Прямая со стрелкой 50"/>
          <p:cNvCxnSpPr/>
          <p:nvPr/>
        </p:nvCxnSpPr>
        <p:spPr>
          <a:xfrm flipV="1">
            <a:off x="6606227" y="4233462"/>
            <a:ext cx="0" cy="1252299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9510" y="1118394"/>
            <a:ext cx="9002191" cy="1440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300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670660" y="2697449"/>
            <a:ext cx="1512168" cy="458572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БА,ЛБО на 17 г.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277925" y="2697449"/>
            <a:ext cx="466602" cy="458572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934657" y="2675768"/>
            <a:ext cx="2764869" cy="660347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 smtClean="0">
                <a:solidFill>
                  <a:schemeClr val="tx1"/>
                </a:solidFill>
              </a:rPr>
              <a:t>Обязательства на 17 год, </a:t>
            </a:r>
          </a:p>
          <a:p>
            <a:pPr algn="ctr"/>
            <a:r>
              <a:rPr lang="ru-RU" sz="1400" u="sng" dirty="0" smtClean="0">
                <a:solidFill>
                  <a:schemeClr val="tx1"/>
                </a:solidFill>
              </a:rPr>
              <a:t>в </a:t>
            </a:r>
            <a:r>
              <a:rPr lang="ru-RU" sz="1400" u="sng" dirty="0" err="1" smtClean="0">
                <a:solidFill>
                  <a:schemeClr val="tx1"/>
                </a:solidFill>
              </a:rPr>
              <a:t>т.ч</a:t>
            </a:r>
            <a:r>
              <a:rPr lang="ru-RU" sz="1400" u="sng" dirty="0" smtClean="0">
                <a:solidFill>
                  <a:schemeClr val="tx1"/>
                </a:solidFill>
              </a:rPr>
              <a:t>. перерегистрированные </a:t>
            </a:r>
            <a:r>
              <a:rPr lang="ru-RU" sz="1400" u="sng" dirty="0" err="1" smtClean="0">
                <a:solidFill>
                  <a:schemeClr val="tx1"/>
                </a:solidFill>
              </a:rPr>
              <a:t>пр.лет</a:t>
            </a:r>
            <a:r>
              <a:rPr lang="ru-RU" sz="1400" u="sng" dirty="0" smtClean="0">
                <a:solidFill>
                  <a:schemeClr val="tx1"/>
                </a:solidFill>
              </a:rPr>
              <a:t>, в </a:t>
            </a:r>
            <a:r>
              <a:rPr lang="ru-RU" sz="1400" u="sng" dirty="0" err="1" smtClean="0">
                <a:solidFill>
                  <a:schemeClr val="tx1"/>
                </a:solidFill>
              </a:rPr>
              <a:t>т.ч</a:t>
            </a:r>
            <a:r>
              <a:rPr lang="ru-RU" sz="1400" u="sng" dirty="0" smtClean="0">
                <a:solidFill>
                  <a:schemeClr val="tx1"/>
                </a:solidFill>
              </a:rPr>
              <a:t>. не исполненные* </a:t>
            </a:r>
            <a:endParaRPr lang="ru-RU" sz="1400" u="sng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0126" y="6302033"/>
            <a:ext cx="3761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* например, контракт на строительство, срок окончания 17 год, не исполненный на 01.01.18</a:t>
            </a:r>
            <a:endParaRPr lang="ru-RU" sz="1200" i="1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95556" y="4515482"/>
            <a:ext cx="1805361" cy="28167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 стрелкой 43"/>
          <p:cNvCxnSpPr/>
          <p:nvPr/>
        </p:nvCxnSpPr>
        <p:spPr>
          <a:xfrm flipV="1">
            <a:off x="4580384" y="4553510"/>
            <a:ext cx="0" cy="1548170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40126" y="5301207"/>
            <a:ext cx="923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Резервы предстоящих расходов (сч.40160)</a:t>
            </a:r>
            <a:endParaRPr lang="ru-RU" sz="1200" i="1" dirty="0"/>
          </a:p>
        </p:txBody>
      </p:sp>
      <p:cxnSp>
        <p:nvCxnSpPr>
          <p:cNvPr id="48" name="Прямая со стрелкой 47"/>
          <p:cNvCxnSpPr/>
          <p:nvPr/>
        </p:nvCxnSpPr>
        <p:spPr>
          <a:xfrm flipH="1">
            <a:off x="8845417" y="1077383"/>
            <a:ext cx="7451" cy="1872644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20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4" cy="3672408"/>
          </a:xfrm>
        </p:spPr>
        <p:txBody>
          <a:bodyPr/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Успешной сдачи отчетности за 2017 год!</a:t>
            </a:r>
            <a:endParaRPr lang="ru-RU" alt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09B5BCF-DF56-4169-9FBF-B146E5D4309C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31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pic>
        <p:nvPicPr>
          <p:cNvPr id="4" name="Picture 2" descr="F:\галочка2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73016"/>
            <a:ext cx="3586011" cy="245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42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4EE858C-15DF-4BCF-96EF-859261C45FF9}" type="slidenum">
              <a:rPr lang="ru-RU" altLang="ru-RU" sz="900">
                <a:solidFill>
                  <a:srgbClr val="FFFFFF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900">
              <a:solidFill>
                <a:srgbClr val="FFFFFF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71244" y="404664"/>
            <a:ext cx="3473164" cy="108012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Отражение земельных участков по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актуальной </a:t>
            </a:r>
            <a:r>
              <a:rPr lang="ru-RU" sz="1600" dirty="0">
                <a:solidFill>
                  <a:schemeClr val="tx1"/>
                </a:solidFill>
              </a:rPr>
              <a:t>кадастровой стоимости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77439" y="1700808"/>
            <a:ext cx="7787605" cy="82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кадастровой стоимости земельного участка, ранее принятого к бюджетному учету, отражается по дебету счета </a:t>
            </a: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0 103 11 000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«Земля - недвижимое имущество учреждения» и кредиту счета </a:t>
            </a: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1 401 10 180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«Прочие доходы» в сумме изменения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9552" y="3551790"/>
            <a:ext cx="2931566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</a:rPr>
              <a:t>в случае увеличения балансовой стоимости 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</a:p>
          <a:p>
            <a:pPr lvl="0" algn="ctr"/>
            <a:r>
              <a:rPr lang="ru-RU" sz="1600" dirty="0" smtClean="0">
                <a:solidFill>
                  <a:schemeClr val="tx1"/>
                </a:solidFill>
              </a:rPr>
              <a:t>(</a:t>
            </a:r>
            <a:r>
              <a:rPr lang="ru-RU" sz="1600" dirty="0">
                <a:solidFill>
                  <a:schemeClr val="tx1"/>
                </a:solidFill>
              </a:rPr>
              <a:t>в </a:t>
            </a:r>
            <a:r>
              <a:rPr lang="ru-RU" sz="1600" b="1" dirty="0">
                <a:solidFill>
                  <a:schemeClr val="tx1"/>
                </a:solidFill>
              </a:rPr>
              <a:t>положительном</a:t>
            </a:r>
            <a:r>
              <a:rPr lang="ru-RU" sz="1600" dirty="0">
                <a:solidFill>
                  <a:schemeClr val="tx1"/>
                </a:solidFill>
              </a:rPr>
              <a:t> значении)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03370" y="3500782"/>
            <a:ext cx="2808312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</a:rPr>
              <a:t>в случае уменьшения балансовой стоимости </a:t>
            </a:r>
            <a:endParaRPr lang="ru-RU" sz="1600" dirty="0" smtClean="0">
              <a:solidFill>
                <a:schemeClr val="tx1"/>
              </a:solidFill>
            </a:endParaRPr>
          </a:p>
          <a:p>
            <a:pPr lvl="0" algn="ctr"/>
            <a:r>
              <a:rPr lang="ru-RU" sz="1600" dirty="0" smtClean="0">
                <a:solidFill>
                  <a:schemeClr val="tx1"/>
                </a:solidFill>
              </a:rPr>
              <a:t>(</a:t>
            </a:r>
            <a:r>
              <a:rPr lang="ru-RU" sz="1600" dirty="0">
                <a:solidFill>
                  <a:schemeClr val="tx1"/>
                </a:solidFill>
              </a:rPr>
              <a:t>со знаком </a:t>
            </a:r>
            <a:r>
              <a:rPr lang="ru-RU" sz="1600" b="1" dirty="0">
                <a:solidFill>
                  <a:schemeClr val="tx1"/>
                </a:solidFill>
              </a:rPr>
              <a:t>«минус»</a:t>
            </a:r>
            <a:r>
              <a:rPr lang="ru-RU" sz="16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" name="Крест 15"/>
          <p:cNvSpPr/>
          <p:nvPr/>
        </p:nvSpPr>
        <p:spPr>
          <a:xfrm>
            <a:off x="1675173" y="2803221"/>
            <a:ext cx="440787" cy="440787"/>
          </a:xfrm>
          <a:prstGeom prst="plus">
            <a:avLst>
              <a:gd name="adj" fmla="val 3281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17" name="Прямоугольник 16"/>
          <p:cNvSpPr/>
          <p:nvPr/>
        </p:nvSpPr>
        <p:spPr>
          <a:xfrm>
            <a:off x="6810087" y="2959231"/>
            <a:ext cx="594878" cy="1227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19" name="Скругленный прямоугольник 18"/>
          <p:cNvSpPr/>
          <p:nvPr/>
        </p:nvSpPr>
        <p:spPr>
          <a:xfrm>
            <a:off x="2988922" y="2750422"/>
            <a:ext cx="2951229" cy="60657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КБК </a:t>
            </a:r>
            <a:r>
              <a:rPr lang="ru-RU" altLang="ru-RU" sz="1600" u="sng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1 17 00000 00 0000 000</a:t>
            </a:r>
          </a:p>
        </p:txBody>
      </p:sp>
      <p:pic>
        <p:nvPicPr>
          <p:cNvPr id="20" name="Picture 12" descr="http://powerpoint.su/_ld/1/127_stick_figure_s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681" y="3194413"/>
            <a:ext cx="1641709" cy="203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482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 flipV="1">
            <a:off x="2649401" y="3697621"/>
            <a:ext cx="5021055" cy="11772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4954" y="404664"/>
            <a:ext cx="6175598" cy="720081"/>
          </a:xfrm>
        </p:spPr>
        <p:txBody>
          <a:bodyPr/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Баланс (ф. 0503130, 0503730)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1705124"/>
            <a:ext cx="7589043" cy="65084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Типовые ошибки</a:t>
            </a:r>
            <a:endParaRPr lang="ru-RU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8184" y="2875118"/>
            <a:ext cx="2339033" cy="16134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Некорректное отражение вложений в создание нематериальных активов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40001" y="2904357"/>
            <a:ext cx="2016224" cy="16426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Некорректное отражение объектов, составляющих имущество казны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558082" y="2904358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Некорректное отражение вложений в основные средства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396693" y="2355970"/>
            <a:ext cx="360040" cy="404371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752020" y="2365186"/>
            <a:ext cx="360040" cy="404371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174142" y="2355970"/>
            <a:ext cx="360040" cy="404371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F:\stick_figure_holding_pencil_presenting_500_clr_350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" y="3501007"/>
            <a:ext cx="2232248" cy="327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97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EE4CC98E-4818-482C-97FF-CA1DF307ABE7}" type="slidenum">
              <a:rPr lang="ru-RU" altLang="ru-RU" sz="900">
                <a:solidFill>
                  <a:srgbClr val="FFFFFF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900">
              <a:solidFill>
                <a:srgbClr val="FFFFFF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87756053"/>
              </p:ext>
            </p:extLst>
          </p:nvPr>
        </p:nvGraphicFramePr>
        <p:xfrm>
          <a:off x="251520" y="836712"/>
          <a:ext cx="911735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4716016" y="188640"/>
            <a:ext cx="4193244" cy="7920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1600" dirty="0">
                <a:solidFill>
                  <a:schemeClr val="tx1"/>
                </a:solidFill>
              </a:rPr>
              <a:t>Нарушение порядка учета объектов НИОКР,  </a:t>
            </a:r>
          </a:p>
          <a:p>
            <a:pPr algn="ctr">
              <a:defRPr/>
            </a:pPr>
            <a:r>
              <a:rPr lang="ru-RU" altLang="ru-RU" sz="1600" dirty="0">
                <a:solidFill>
                  <a:schemeClr val="tx1"/>
                </a:solidFill>
              </a:rPr>
              <a:t>нематериальных активов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92614"/>
            <a:ext cx="214312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http://avtoforver.ru/files/images/%D1%87%D0%B5%D0%BB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712452"/>
            <a:ext cx="1473336" cy="2636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74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  <p:sp>
        <p:nvSpPr>
          <p:cNvPr id="3" name="TextBox 2"/>
          <p:cNvSpPr txBox="1"/>
          <p:nvPr/>
        </p:nvSpPr>
        <p:spPr>
          <a:xfrm>
            <a:off x="3207744" y="303687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«Инвентаризация» активов, включаемых в Сводный Баланс ГРБС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4" name="Picture 12" descr="http://powerpoint.su/_ld/1/127_stick_figure_s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1641709" cy="203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47904" y="366754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Варианты решения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60420" y="1860126"/>
            <a:ext cx="6044028" cy="147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Не завершенные ликвидационные мероприятия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Отсутствие подтверждающих завершение строительства документов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Не </a:t>
            </a:r>
            <a:r>
              <a:rPr lang="ru-RU" dirty="0"/>
              <a:t>своевременная передача </a:t>
            </a:r>
            <a:r>
              <a:rPr lang="ru-RU" dirty="0" smtClean="0"/>
              <a:t>объектов при изменении организационно-правовой формы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60420" y="4413017"/>
            <a:ext cx="6044028" cy="111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Возобновление ликвидационных процедур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Восстановление отсутствующих документов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Принятие решений по проблемным активам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9992" y="116422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Выявленные проблемы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5613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трелка вправо 25"/>
          <p:cNvSpPr/>
          <p:nvPr/>
        </p:nvSpPr>
        <p:spPr>
          <a:xfrm rot="16200000">
            <a:off x="2403517" y="4582361"/>
            <a:ext cx="1719195" cy="996651"/>
          </a:xfrm>
          <a:prstGeom prst="rightArrow">
            <a:avLst>
              <a:gd name="adj1" fmla="val 57538"/>
              <a:gd name="adj2" fmla="val 32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pic>
        <p:nvPicPr>
          <p:cNvPr id="4098" name="Picture 2" descr="F:\shutterstock_1231421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2310739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кругленный прямоугольник 22"/>
          <p:cNvSpPr/>
          <p:nvPr/>
        </p:nvSpPr>
        <p:spPr>
          <a:xfrm rot="5400000">
            <a:off x="5146087" y="1058842"/>
            <a:ext cx="139835" cy="408638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552557" y="1805890"/>
            <a:ext cx="144016" cy="6480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008688" y="1805891"/>
            <a:ext cx="144016" cy="6480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63455" y="1805891"/>
            <a:ext cx="144016" cy="6480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4361" y="404664"/>
            <a:ext cx="6175598" cy="720081"/>
          </a:xfrm>
        </p:spPr>
        <p:txBody>
          <a:bodyPr/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Баланс (ф. 0503130, 0503730)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600" smtClean="0"/>
              <a:pPr>
                <a:defRPr/>
              </a:pPr>
              <a:t>8</a:t>
            </a:fld>
            <a:endParaRPr lang="ru-RU" altLang="ru-RU" sz="1600"/>
          </a:p>
        </p:txBody>
      </p:sp>
      <p:sp>
        <p:nvSpPr>
          <p:cNvPr id="16" name="Стрелка вправо 15"/>
          <p:cNvSpPr/>
          <p:nvPr/>
        </p:nvSpPr>
        <p:spPr>
          <a:xfrm rot="16200000">
            <a:off x="6219941" y="4591357"/>
            <a:ext cx="1719195" cy="996651"/>
          </a:xfrm>
          <a:prstGeom prst="rightArrow">
            <a:avLst>
              <a:gd name="adj1" fmla="val 57538"/>
              <a:gd name="adj2" fmla="val 32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58183" y="1340768"/>
            <a:ext cx="7589043" cy="65084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Типовые </a:t>
            </a:r>
            <a:r>
              <a:rPr lang="ru-RU" sz="1600" dirty="0" smtClean="0"/>
              <a:t>ошибки</a:t>
            </a:r>
            <a:r>
              <a:rPr lang="ru-RU" sz="1600" dirty="0" smtClean="0"/>
              <a:t>/вопросы</a:t>
            </a:r>
            <a:endParaRPr lang="ru-RU" sz="1600" dirty="0" smtClean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27567" y="2318573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 полное включение остатков денежных средств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557188" y="2309947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 полное отражение финансовых  </a:t>
            </a:r>
            <a:r>
              <a:rPr lang="ru-RU" sz="1400" dirty="0" smtClean="0">
                <a:solidFill>
                  <a:schemeClr val="tx1"/>
                </a:solidFill>
              </a:rPr>
              <a:t>вложений (акции, ценные бумаги, уставные фонды, участие в учреждениях)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085327" y="2312354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Дебиторская задолженность -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не полное отражение;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не корректное отражение по счетам учета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12160" y="4806368"/>
            <a:ext cx="2134755" cy="12149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sz="1200" dirty="0">
                <a:solidFill>
                  <a:schemeClr val="tx1"/>
                </a:solidFill>
              </a:rPr>
              <a:t>При проведении претензионной работы по взысканию средств в бюджет, показатели  переносятся со </a:t>
            </a:r>
            <a:r>
              <a:rPr lang="ru-RU" altLang="ru-RU" sz="1200" u="sng" dirty="0">
                <a:solidFill>
                  <a:schemeClr val="tx1"/>
                </a:solidFill>
              </a:rPr>
              <a:t>счета </a:t>
            </a:r>
            <a:r>
              <a:rPr lang="ru-RU" altLang="ru-RU" sz="1200" b="1" u="sng" dirty="0">
                <a:solidFill>
                  <a:schemeClr val="tx1"/>
                </a:solidFill>
              </a:rPr>
              <a:t>206</a:t>
            </a:r>
            <a:r>
              <a:rPr lang="ru-RU" altLang="ru-RU" sz="1200" u="sng" dirty="0">
                <a:solidFill>
                  <a:schemeClr val="tx1"/>
                </a:solidFill>
              </a:rPr>
              <a:t>   </a:t>
            </a:r>
            <a:r>
              <a:rPr lang="ru-RU" altLang="ru-RU" sz="1200" dirty="0">
                <a:solidFill>
                  <a:schemeClr val="tx1"/>
                </a:solidFill>
              </a:rPr>
              <a:t>на </a:t>
            </a:r>
            <a:r>
              <a:rPr lang="ru-RU" altLang="ru-RU" sz="1200" u="sng" dirty="0">
                <a:solidFill>
                  <a:schemeClr val="tx1"/>
                </a:solidFill>
              </a:rPr>
              <a:t>счет </a:t>
            </a:r>
            <a:r>
              <a:rPr lang="ru-RU" altLang="ru-RU" sz="1200" b="1" u="sng" dirty="0">
                <a:solidFill>
                  <a:schemeClr val="tx1"/>
                </a:solidFill>
              </a:rPr>
              <a:t>0 209 30 000</a:t>
            </a:r>
            <a:r>
              <a:rPr lang="ru-RU" altLang="ru-RU" sz="1200" dirty="0">
                <a:solidFill>
                  <a:schemeClr val="tx1"/>
                </a:solidFill>
              </a:rPr>
              <a:t>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195736" y="4797372"/>
            <a:ext cx="2134755" cy="12149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Дебиторская задолженность по штрафам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по государственным (муниципальным) контрактам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 </a:t>
            </a:r>
            <a:r>
              <a:rPr lang="ru-RU" sz="1200" i="1" u="sng" dirty="0">
                <a:solidFill>
                  <a:schemeClr val="tx1"/>
                </a:solidFill>
              </a:rPr>
              <a:t>КБК </a:t>
            </a:r>
            <a:r>
              <a:rPr lang="ru-RU" sz="1200" b="1" i="1" u="sng" dirty="0">
                <a:solidFill>
                  <a:schemeClr val="tx1"/>
                </a:solidFill>
              </a:rPr>
              <a:t>1 16 90010 01 6000 140</a:t>
            </a:r>
            <a:r>
              <a:rPr lang="ru-RU" sz="1200" b="1" i="1" dirty="0">
                <a:solidFill>
                  <a:schemeClr val="tx1"/>
                </a:solidFill>
              </a:rPr>
              <a:t> 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 rot="16200000">
            <a:off x="4249317" y="5117813"/>
            <a:ext cx="1719195" cy="996651"/>
          </a:xfrm>
          <a:prstGeom prst="rightArrow">
            <a:avLst>
              <a:gd name="adj1" fmla="val 57538"/>
              <a:gd name="adj2" fmla="val 32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041536" y="5332824"/>
            <a:ext cx="2134755" cy="12149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Суммы, предъявленные в результате проверок ТОФК к подрядчикам за невыполненные работы – </a:t>
            </a:r>
            <a:r>
              <a:rPr lang="ru-RU" sz="1200" b="1" dirty="0" smtClean="0">
                <a:solidFill>
                  <a:schemeClr val="tx1"/>
                </a:solidFill>
              </a:rPr>
              <a:t>на счете 1 209 30 000 у соответствующего ГРБС 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96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/>
          <p:cNvSpPr/>
          <p:nvPr/>
        </p:nvSpPr>
        <p:spPr>
          <a:xfrm>
            <a:off x="4932593" y="5360181"/>
            <a:ext cx="2134755" cy="8961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sz="1200" dirty="0" smtClean="0">
                <a:solidFill>
                  <a:schemeClr val="tx1"/>
                </a:solidFill>
              </a:rPr>
              <a:t>В учете АУ/БУ не отражается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 rot="16200000">
            <a:off x="2209062" y="4384335"/>
            <a:ext cx="1719195" cy="996651"/>
          </a:xfrm>
          <a:prstGeom prst="rightArrow">
            <a:avLst>
              <a:gd name="adj1" fmla="val 57538"/>
              <a:gd name="adj2" fmla="val 32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pic>
        <p:nvPicPr>
          <p:cNvPr id="4098" name="Picture 2" descr="F:\shutterstock_1231421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2310739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кругленный прямоугольник 22"/>
          <p:cNvSpPr/>
          <p:nvPr/>
        </p:nvSpPr>
        <p:spPr>
          <a:xfrm rot="5400000">
            <a:off x="5146087" y="1058842"/>
            <a:ext cx="139835" cy="408638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552557" y="1805890"/>
            <a:ext cx="144016" cy="6480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63455" y="1805891"/>
            <a:ext cx="144016" cy="6480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4361" y="404664"/>
            <a:ext cx="6175598" cy="720081"/>
          </a:xfrm>
        </p:spPr>
        <p:txBody>
          <a:bodyPr/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Баланс (ф. 0503130, 0503730)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600" smtClean="0"/>
              <a:pPr>
                <a:defRPr/>
              </a:pPr>
              <a:t>9</a:t>
            </a:fld>
            <a:endParaRPr lang="ru-RU" altLang="ru-RU" sz="160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58183" y="1340768"/>
            <a:ext cx="7589043" cy="65084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Типовые </a:t>
            </a:r>
            <a:r>
              <a:rPr lang="ru-RU" sz="1600" dirty="0" smtClean="0"/>
              <a:t>ошибки</a:t>
            </a:r>
            <a:r>
              <a:rPr lang="ru-RU" sz="1600" dirty="0" smtClean="0"/>
              <a:t>/вопросы</a:t>
            </a:r>
            <a:endParaRPr lang="ru-RU" sz="1600" dirty="0" smtClean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27567" y="2318573"/>
            <a:ext cx="2983022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 полное </a:t>
            </a:r>
            <a:r>
              <a:rPr lang="ru-RU" sz="1400" dirty="0" smtClean="0">
                <a:solidFill>
                  <a:schemeClr val="tx1"/>
                </a:solidFill>
              </a:rPr>
              <a:t>отражение кредиторской задолженности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607240" y="2309947"/>
            <a:ext cx="3084703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Отражение задолженности по заимствованию средств бюджетных, автономных учреждений в соответствии с </a:t>
            </a:r>
            <a:r>
              <a:rPr lang="ru-RU" sz="1400" dirty="0">
                <a:solidFill>
                  <a:schemeClr val="tx1"/>
                </a:solidFill>
              </a:rPr>
              <a:t>Ф</a:t>
            </a:r>
            <a:r>
              <a:rPr lang="ru-RU" sz="1400" dirty="0" smtClean="0">
                <a:solidFill>
                  <a:schemeClr val="tx1"/>
                </a:solidFill>
              </a:rPr>
              <a:t>едеральным законом 347-ФЗ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973749" y="5166408"/>
            <a:ext cx="2134755" cy="12149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sz="1200" dirty="0" smtClean="0">
                <a:solidFill>
                  <a:schemeClr val="tx1"/>
                </a:solidFill>
              </a:rPr>
              <a:t>Орган, осуществляющий кассовое обслуживание</a:t>
            </a:r>
          </a:p>
          <a:p>
            <a:pPr algn="ctr"/>
            <a:r>
              <a:rPr lang="ru-RU" altLang="ru-RU" sz="1200" dirty="0" smtClean="0">
                <a:solidFill>
                  <a:schemeClr val="tx1"/>
                </a:solidFill>
              </a:rPr>
              <a:t>АУ</a:t>
            </a:r>
            <a:r>
              <a:rPr lang="ru-RU" sz="1200" dirty="0" smtClean="0">
                <a:solidFill>
                  <a:schemeClr val="tx1"/>
                </a:solidFill>
              </a:rPr>
              <a:t>/БУ – остаток по счету 0201100560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857265" y="4599346"/>
            <a:ext cx="2355801" cy="12149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Документы 2017 года (коммунальные услуги), полученные до формирования отчетности, отражаются в составе кредиторской задолженности за 2017 год** 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 rot="16200000">
            <a:off x="6091585" y="4046909"/>
            <a:ext cx="1719195" cy="996651"/>
          </a:xfrm>
          <a:prstGeom prst="rightArrow">
            <a:avLst>
              <a:gd name="adj1" fmla="val 57538"/>
              <a:gd name="adj2" fmla="val 32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534695" y="4221089"/>
            <a:ext cx="2134755" cy="12149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Субъект РФ (муниципальное образование) – в составе кредиторской задолженности по счету 130275000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07521" y="6356351"/>
            <a:ext cx="4367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*Письмо МФ РФ от 30.07.2012 № 02-06-07/2969</a:t>
            </a:r>
            <a:endParaRPr lang="ru-RU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564668" y="6069593"/>
            <a:ext cx="4367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** с отражением денежных обязательств в 3 разделе Отчета ф. 0503128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8226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4008</TotalTime>
  <Words>2594</Words>
  <Application>Microsoft Office PowerPoint</Application>
  <PresentationFormat>Экран (4:3)</PresentationFormat>
  <Paragraphs>838</Paragraphs>
  <Slides>31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31</vt:i4>
      </vt:variant>
    </vt:vector>
  </HeadingPairs>
  <TitlesOfParts>
    <vt:vector size="41" baseType="lpstr">
      <vt:lpstr>Arial</vt:lpstr>
      <vt:lpstr>Arial Cyr</vt:lpstr>
      <vt:lpstr>Calibri</vt:lpstr>
      <vt:lpstr>Calibri Light</vt:lpstr>
      <vt:lpstr>Cambria</vt:lpstr>
      <vt:lpstr>Times New Roman</vt:lpstr>
      <vt:lpstr>Wingdings</vt:lpstr>
      <vt:lpstr>Тема Office</vt:lpstr>
      <vt:lpstr>Лист</vt:lpstr>
      <vt:lpstr>Лист Microsoft Excel 97-2003</vt:lpstr>
      <vt:lpstr>Особенности составления отдельных форм годовой бюджетной (бухгалтерской)  отчетности за 2017 год</vt:lpstr>
      <vt:lpstr>Презентация PowerPoint</vt:lpstr>
      <vt:lpstr>Баланс (ф. 0503130, 0503730)</vt:lpstr>
      <vt:lpstr>Презентация PowerPoint</vt:lpstr>
      <vt:lpstr>Баланс (ф. 0503130, 0503730)</vt:lpstr>
      <vt:lpstr>Презентация PowerPoint</vt:lpstr>
      <vt:lpstr>Презентация PowerPoint</vt:lpstr>
      <vt:lpstr>Баланс (ф. 0503130, 0503730)</vt:lpstr>
      <vt:lpstr>Баланс (ф. 0503130, 0503730)</vt:lpstr>
      <vt:lpstr>Баланс (ф. 0503130, 0503730)</vt:lpstr>
      <vt:lpstr>Отчет о финансовых результатах (ф. 0503121)</vt:lpstr>
      <vt:lpstr>Справка по заключению счетов  (ф. 0503110)</vt:lpstr>
      <vt:lpstr>Справка по заключению счетов  (ф. 0503110)</vt:lpstr>
      <vt:lpstr>Отчет о финансовых результатах (ф. 0503721)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Письмо Минфина России  от 01.12.2017 № 02-07-07/79984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 об обязательствах (ф. 0503128, 0503728)</vt:lpstr>
      <vt:lpstr> Успешной сдачи отчетности за 2017 год!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Мищенко Наталья Николаевна</dc:creator>
  <cp:lastModifiedBy>Анна</cp:lastModifiedBy>
  <cp:revision>182</cp:revision>
  <cp:lastPrinted>2018-01-18T10:04:07Z</cp:lastPrinted>
  <dcterms:created xsi:type="dcterms:W3CDTF">2017-02-15T07:29:59Z</dcterms:created>
  <dcterms:modified xsi:type="dcterms:W3CDTF">2018-01-19T04:11:04Z</dcterms:modified>
</cp:coreProperties>
</file>