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0"/>
  </p:notesMasterIdLst>
  <p:sldIdLst>
    <p:sldId id="258" r:id="rId2"/>
    <p:sldId id="420" r:id="rId3"/>
    <p:sldId id="421" r:id="rId4"/>
    <p:sldId id="402" r:id="rId5"/>
    <p:sldId id="389" r:id="rId6"/>
    <p:sldId id="436" r:id="rId7"/>
    <p:sldId id="435" r:id="rId8"/>
    <p:sldId id="437" r:id="rId9"/>
    <p:sldId id="405" r:id="rId10"/>
    <p:sldId id="390" r:id="rId11"/>
    <p:sldId id="391" r:id="rId12"/>
    <p:sldId id="367" r:id="rId13"/>
    <p:sldId id="441" r:id="rId14"/>
    <p:sldId id="442" r:id="rId15"/>
    <p:sldId id="392" r:id="rId16"/>
    <p:sldId id="438" r:id="rId17"/>
    <p:sldId id="368" r:id="rId18"/>
    <p:sldId id="443" r:id="rId19"/>
    <p:sldId id="444" r:id="rId20"/>
    <p:sldId id="393" r:id="rId21"/>
    <p:sldId id="394" r:id="rId22"/>
    <p:sldId id="372" r:id="rId23"/>
    <p:sldId id="427" r:id="rId24"/>
    <p:sldId id="428" r:id="rId25"/>
    <p:sldId id="429" r:id="rId26"/>
    <p:sldId id="430" r:id="rId27"/>
    <p:sldId id="395" r:id="rId28"/>
    <p:sldId id="439" r:id="rId29"/>
    <p:sldId id="440" r:id="rId30"/>
    <p:sldId id="397" r:id="rId31"/>
    <p:sldId id="422" r:id="rId32"/>
    <p:sldId id="398" r:id="rId33"/>
    <p:sldId id="399" r:id="rId34"/>
    <p:sldId id="373" r:id="rId35"/>
    <p:sldId id="374" r:id="rId36"/>
    <p:sldId id="432" r:id="rId37"/>
    <p:sldId id="447" r:id="rId38"/>
    <p:sldId id="449" r:id="rId39"/>
    <p:sldId id="379" r:id="rId40"/>
    <p:sldId id="431" r:id="rId41"/>
    <p:sldId id="403" r:id="rId42"/>
    <p:sldId id="406" r:id="rId43"/>
    <p:sldId id="407" r:id="rId44"/>
    <p:sldId id="408" r:id="rId45"/>
    <p:sldId id="409" r:id="rId46"/>
    <p:sldId id="410" r:id="rId47"/>
    <p:sldId id="411" r:id="rId48"/>
    <p:sldId id="412" r:id="rId49"/>
    <p:sldId id="413" r:id="rId50"/>
    <p:sldId id="378" r:id="rId51"/>
    <p:sldId id="416" r:id="rId52"/>
    <p:sldId id="417" r:id="rId53"/>
    <p:sldId id="385" r:id="rId54"/>
    <p:sldId id="446" r:id="rId55"/>
    <p:sldId id="448" r:id="rId56"/>
    <p:sldId id="386" r:id="rId57"/>
    <p:sldId id="419" r:id="rId58"/>
    <p:sldId id="404" r:id="rId59"/>
  </p:sldIdLst>
  <p:sldSz cx="10621963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5CB171"/>
    <a:srgbClr val="008000"/>
    <a:srgbClr val="CCFF99"/>
    <a:srgbClr val="FFCCCC"/>
    <a:srgbClr val="CCFFCC"/>
    <a:srgbClr val="C3571B"/>
    <a:srgbClr val="335CA7"/>
    <a:srgbClr val="E2834E"/>
    <a:srgbClr val="81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9915" autoAdjust="0"/>
  </p:normalViewPr>
  <p:slideViewPr>
    <p:cSldViewPr snapToGrid="0">
      <p:cViewPr>
        <p:scale>
          <a:sx n="100" d="100"/>
          <a:sy n="100" d="100"/>
        </p:scale>
        <p:origin x="-1458" y="-498"/>
      </p:cViewPr>
      <p:guideLst>
        <p:guide orient="horz" pos="2160"/>
        <p:guide pos="3346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D5F8B6-A591-4B86-A7F3-D9B470ABDB3F}" type="doc">
      <dgm:prSet loTypeId="urn:microsoft.com/office/officeart/2005/8/layout/h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18983DB-4FFF-40B2-A7A2-595D699F1DB8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Приказ Минфина России</a:t>
          </a:r>
          <a:b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28.12.2010 </a:t>
          </a:r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191н</a:t>
          </a:r>
          <a:b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01.03.2016 </a:t>
          </a:r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15н</a:t>
          </a:r>
          <a:endParaRPr lang="ru-RU" sz="1600" dirty="0">
            <a:latin typeface="Cambria" panose="02040503050406030204" pitchFamily="18" charset="0"/>
          </a:endParaRPr>
        </a:p>
      </dgm:t>
    </dgm:pt>
    <dgm:pt modelId="{740F8D9A-D921-4203-9E77-ABDAFB0430F5}" type="parTrans" cxnId="{6EA6060A-43B7-4B53-84E3-D0F9F16DBF5E}">
      <dgm:prSet/>
      <dgm:spPr/>
      <dgm:t>
        <a:bodyPr/>
        <a:lstStyle/>
        <a:p>
          <a:endParaRPr lang="ru-RU"/>
        </a:p>
      </dgm:t>
    </dgm:pt>
    <dgm:pt modelId="{AC8679E0-48ED-4E1A-821A-888BA4298E17}" type="sibTrans" cxnId="{6EA6060A-43B7-4B53-84E3-D0F9F16DBF5E}">
      <dgm:prSet/>
      <dgm:spPr/>
      <dgm:t>
        <a:bodyPr/>
        <a:lstStyle/>
        <a:p>
          <a:endParaRPr lang="ru-RU"/>
        </a:p>
      </dgm:t>
    </dgm:pt>
    <dgm:pt modelId="{29B55813-4786-4C3B-B8AB-D1A5D6FBC431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Приказ Минфина России</a:t>
          </a:r>
          <a:b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25.03.2011 </a:t>
          </a:r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33н</a:t>
          </a:r>
          <a:b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21.12.2017 </a:t>
          </a:r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247н</a:t>
          </a:r>
          <a:endParaRPr lang="ru-RU" sz="1600" dirty="0">
            <a:latin typeface="Cambria" panose="02040503050406030204" pitchFamily="18" charset="0"/>
          </a:endParaRPr>
        </a:p>
      </dgm:t>
    </dgm:pt>
    <dgm:pt modelId="{B0E06E11-5752-4887-9D6F-7F4B5C241576}" type="parTrans" cxnId="{BDDC1586-0AE1-41E8-A3F9-F4C280A292E3}">
      <dgm:prSet/>
      <dgm:spPr/>
      <dgm:t>
        <a:bodyPr/>
        <a:lstStyle/>
        <a:p>
          <a:endParaRPr lang="ru-RU"/>
        </a:p>
      </dgm:t>
    </dgm:pt>
    <dgm:pt modelId="{1E778493-6396-4ADD-ABC9-622CA9783F71}" type="sibTrans" cxnId="{BDDC1586-0AE1-41E8-A3F9-F4C280A292E3}">
      <dgm:prSet/>
      <dgm:spPr/>
      <dgm:t>
        <a:bodyPr/>
        <a:lstStyle/>
        <a:p>
          <a:endParaRPr lang="ru-RU"/>
        </a:p>
      </dgm:t>
    </dgm:pt>
    <dgm:pt modelId="{CCF09C58-6CE5-4BBB-85BE-693C7E40ACDD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«Об утверждении </a:t>
          </a:r>
          <a:r>
            <a:rPr lang="ru-RU" b="1" i="0" dirty="0" smtClean="0">
              <a:latin typeface="Cambria" panose="02040503050406030204" pitchFamily="18" charset="0"/>
            </a:rPr>
            <a:t>Инструкции о порядке составления, представления</a:t>
          </a:r>
          <a:r>
            <a:rPr lang="ru-RU" dirty="0" smtClean="0">
              <a:latin typeface="Cambria" panose="02040503050406030204" pitchFamily="18" charset="0"/>
            </a:rPr>
            <a:t> годовой, </a:t>
          </a:r>
          <a:r>
            <a:rPr lang="ru-RU" b="0" i="0" dirty="0" smtClean="0">
              <a:latin typeface="Cambria" panose="02040503050406030204" pitchFamily="18" charset="0"/>
            </a:rPr>
            <a:t>квартальной</a:t>
          </a:r>
          <a:r>
            <a:rPr lang="ru-RU" dirty="0" smtClean="0">
              <a:latin typeface="Cambria" panose="02040503050406030204" pitchFamily="18" charset="0"/>
            </a:rPr>
            <a:t> бухгалтерской отчетности государственных (муниципальных) бюджетных и автономных учреждений»</a:t>
          </a:r>
          <a:endParaRPr lang="ru-RU" dirty="0">
            <a:latin typeface="Cambria" panose="02040503050406030204" pitchFamily="18" charset="0"/>
          </a:endParaRPr>
        </a:p>
      </dgm:t>
    </dgm:pt>
    <dgm:pt modelId="{8D0D99FD-6D38-4602-B86A-BB9F1EAF0EFA}" type="parTrans" cxnId="{BDFEDE42-D0D8-496F-9928-384297203AD7}">
      <dgm:prSet/>
      <dgm:spPr/>
      <dgm:t>
        <a:bodyPr/>
        <a:lstStyle/>
        <a:p>
          <a:endParaRPr lang="ru-RU"/>
        </a:p>
      </dgm:t>
    </dgm:pt>
    <dgm:pt modelId="{7A745D35-1F8C-410E-8E98-F1379A7D4A5B}" type="sibTrans" cxnId="{BDFEDE42-D0D8-496F-9928-384297203AD7}">
      <dgm:prSet/>
      <dgm:spPr/>
      <dgm:t>
        <a:bodyPr/>
        <a:lstStyle/>
        <a:p>
          <a:endParaRPr lang="ru-RU"/>
        </a:p>
      </dgm:t>
    </dgm:pt>
    <dgm:pt modelId="{36774056-7A83-4F9C-A040-A8CF1476C8C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Совместные письма</a:t>
          </a:r>
          <a:b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Минфина России и Федерального казначейства</a:t>
          </a:r>
        </a:p>
      </dgm:t>
    </dgm:pt>
    <dgm:pt modelId="{5C2D0871-7B95-4190-8BDA-D2FAA71F3C05}" type="parTrans" cxnId="{7790F041-B4A9-4762-8ED2-1AA4F2451354}">
      <dgm:prSet/>
      <dgm:spPr/>
      <dgm:t>
        <a:bodyPr/>
        <a:lstStyle/>
        <a:p>
          <a:endParaRPr lang="ru-RU"/>
        </a:p>
      </dgm:t>
    </dgm:pt>
    <dgm:pt modelId="{C2477272-0C74-4F99-A06D-2BD5D283C9D4}" type="sibTrans" cxnId="{7790F041-B4A9-4762-8ED2-1AA4F2451354}">
      <dgm:prSet/>
      <dgm:spPr/>
      <dgm:t>
        <a:bodyPr/>
        <a:lstStyle/>
        <a:p>
          <a:endParaRPr lang="ru-RU"/>
        </a:p>
      </dgm:t>
    </dgm:pt>
    <dgm:pt modelId="{BF2D0AAA-EA0D-4AFD-8B97-263DFD93F7C1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«О </a:t>
          </a:r>
          <a:r>
            <a:rPr lang="ru-RU" b="1" dirty="0" smtClean="0">
              <a:latin typeface="Cambria" panose="02040503050406030204" pitchFamily="18" charset="0"/>
            </a:rPr>
            <a:t>сроках представления </a:t>
          </a:r>
          <a:r>
            <a:rPr lang="ru-RU" dirty="0" smtClean="0">
              <a:latin typeface="Cambria" panose="02040503050406030204" pitchFamily="18" charset="0"/>
            </a:rPr>
            <a:t>главными распорядителями средств федерального бюджета, главными администраторами доходов федерального бюджета, главными администраторами источников финансирования дефицита федерального бюджета сводной месячной, квартальной и годовой бюджетной отчетности, сводной квартальной и годовой бухгалтерской отчетности федеральных бюджетных и автономных учреждений в 2018 году»</a:t>
          </a:r>
          <a:endParaRPr lang="ru-RU" dirty="0">
            <a:latin typeface="Cambria" panose="02040503050406030204" pitchFamily="18" charset="0"/>
          </a:endParaRPr>
        </a:p>
      </dgm:t>
    </dgm:pt>
    <dgm:pt modelId="{0CE411E1-144D-4C80-9ABA-6357C87FB1DA}" type="sibTrans" cxnId="{065D7ABC-FA6E-4024-940F-8DFAFAA8B2D8}">
      <dgm:prSet/>
      <dgm:spPr/>
      <dgm:t>
        <a:bodyPr/>
        <a:lstStyle/>
        <a:p>
          <a:endParaRPr lang="ru-RU"/>
        </a:p>
      </dgm:t>
    </dgm:pt>
    <dgm:pt modelId="{A2368D17-DABB-4CCF-98E7-4A8780364A07}" type="parTrans" cxnId="{065D7ABC-FA6E-4024-940F-8DFAFAA8B2D8}">
      <dgm:prSet/>
      <dgm:spPr/>
      <dgm:t>
        <a:bodyPr/>
        <a:lstStyle/>
        <a:p>
          <a:endParaRPr lang="ru-RU"/>
        </a:p>
      </dgm:t>
    </dgm:pt>
    <dgm:pt modelId="{EE4B572A-7A0F-44CD-A4CF-80C7F873BEA6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«Об </a:t>
          </a:r>
          <a:r>
            <a:rPr lang="ru-RU" b="1" dirty="0" smtClean="0">
              <a:latin typeface="Cambria" panose="02040503050406030204" pitchFamily="18" charset="0"/>
            </a:rPr>
            <a:t>особенностях составления и представления</a:t>
          </a:r>
          <a:r>
            <a:rPr lang="ru-RU" dirty="0" smtClean="0">
              <a:latin typeface="Cambria" panose="02040503050406030204" pitchFamily="18" charset="0"/>
            </a:rPr>
            <a:t> месячной, квартальной и годовой сводной бухгалтерской отчетности государственных бюджетных и автономных учреждений главными администраторами средств федерального бюджета»</a:t>
          </a:r>
        </a:p>
      </dgm:t>
    </dgm:pt>
    <dgm:pt modelId="{C0B02804-0777-42F3-8AAC-5574C1F50B0E}" type="parTrans" cxnId="{E46C3F1A-FFB3-4B37-B0CE-6A43689BE49B}">
      <dgm:prSet/>
      <dgm:spPr/>
      <dgm:t>
        <a:bodyPr/>
        <a:lstStyle/>
        <a:p>
          <a:endParaRPr lang="ru-RU"/>
        </a:p>
      </dgm:t>
    </dgm:pt>
    <dgm:pt modelId="{2FB1E16A-7F84-4BDD-A271-5846C6576CC7}" type="sibTrans" cxnId="{E46C3F1A-FFB3-4B37-B0CE-6A43689BE49B}">
      <dgm:prSet/>
      <dgm:spPr/>
      <dgm:t>
        <a:bodyPr/>
        <a:lstStyle/>
        <a:p>
          <a:endParaRPr lang="ru-RU"/>
        </a:p>
      </dgm:t>
    </dgm:pt>
    <dgm:pt modelId="{B4AE1C1C-3440-4A8D-8C1D-1544229495DC}">
      <dgm:prSet phldrT="[Текст]"/>
      <dgm:spPr/>
      <dgm:t>
        <a:bodyPr/>
        <a:lstStyle/>
        <a:p>
          <a:r>
            <a:rPr lang="ru-RU" i="0" dirty="0" smtClean="0">
              <a:latin typeface="Cambria" panose="02040503050406030204" pitchFamily="18" charset="0"/>
            </a:rPr>
            <a:t>«Об </a:t>
          </a:r>
          <a:r>
            <a:rPr lang="ru-RU" b="0" i="0" dirty="0" smtClean="0">
              <a:latin typeface="Cambria" panose="02040503050406030204" pitchFamily="18" charset="0"/>
            </a:rPr>
            <a:t>утверждении</a:t>
          </a:r>
          <a:r>
            <a:rPr lang="ru-RU" b="1" i="0" dirty="0" smtClean="0">
              <a:latin typeface="Cambria" panose="02040503050406030204" pitchFamily="18" charset="0"/>
            </a:rPr>
            <a:t> Инструкции  о порядке составления и представления</a:t>
          </a:r>
          <a:r>
            <a:rPr lang="ru-RU" i="0" dirty="0" smtClean="0">
              <a:latin typeface="Cambria" panose="02040503050406030204" pitchFamily="18" charset="0"/>
            </a:rPr>
            <a:t> годовой, </a:t>
          </a:r>
          <a:r>
            <a:rPr lang="ru-RU" b="0" i="1" dirty="0" smtClean="0">
              <a:latin typeface="Cambria" panose="02040503050406030204" pitchFamily="18" charset="0"/>
            </a:rPr>
            <a:t>квартальной</a:t>
          </a:r>
          <a:r>
            <a:rPr lang="ru-RU" i="0" dirty="0" smtClean="0">
              <a:latin typeface="Cambria" panose="02040503050406030204" pitchFamily="18" charset="0"/>
            </a:rPr>
            <a:t> и месячной отчетности об исполнении бюджетов бюджетной системы Российской Федерации»</a:t>
          </a:r>
          <a:endParaRPr lang="ru-RU" i="0" dirty="0">
            <a:latin typeface="Cambria" panose="02040503050406030204" pitchFamily="18" charset="0"/>
          </a:endParaRPr>
        </a:p>
      </dgm:t>
    </dgm:pt>
    <dgm:pt modelId="{48B5F0DB-74E5-4938-977A-4061EC4F9F95}" type="parTrans" cxnId="{E4FECF7A-C32B-4B99-A887-D76796142E46}">
      <dgm:prSet/>
      <dgm:spPr/>
      <dgm:t>
        <a:bodyPr/>
        <a:lstStyle/>
        <a:p>
          <a:endParaRPr lang="ru-RU"/>
        </a:p>
      </dgm:t>
    </dgm:pt>
    <dgm:pt modelId="{19742DD3-544F-42F4-8B10-EA6B5762D2A9}" type="sibTrans" cxnId="{E4FECF7A-C32B-4B99-A887-D76796142E46}">
      <dgm:prSet/>
      <dgm:spPr/>
      <dgm:t>
        <a:bodyPr/>
        <a:lstStyle/>
        <a:p>
          <a:endParaRPr lang="ru-RU"/>
        </a:p>
      </dgm:t>
    </dgm:pt>
    <dgm:pt modelId="{CBD814AE-8930-4566-9280-0EBA07FEAB39}">
      <dgm:prSet phldrT="[Текст]"/>
      <dgm:spPr/>
      <dgm:t>
        <a:bodyPr/>
        <a:lstStyle/>
        <a:p>
          <a:endParaRPr lang="ru-RU" dirty="0">
            <a:latin typeface="Cambria" panose="02040503050406030204" pitchFamily="18" charset="0"/>
          </a:endParaRPr>
        </a:p>
      </dgm:t>
    </dgm:pt>
    <dgm:pt modelId="{EA12E39A-C9FF-4B9F-A6D4-5A59D59C9D1B}" type="parTrans" cxnId="{C0A367F0-937D-4C2B-97EA-3DF466593F01}">
      <dgm:prSet/>
      <dgm:spPr/>
      <dgm:t>
        <a:bodyPr/>
        <a:lstStyle/>
        <a:p>
          <a:endParaRPr lang="ru-RU"/>
        </a:p>
      </dgm:t>
    </dgm:pt>
    <dgm:pt modelId="{8425E105-B540-46C4-90A3-E5C7FBAC921E}" type="sibTrans" cxnId="{C0A367F0-937D-4C2B-97EA-3DF466593F01}">
      <dgm:prSet/>
      <dgm:spPr/>
      <dgm:t>
        <a:bodyPr/>
        <a:lstStyle/>
        <a:p>
          <a:endParaRPr lang="ru-RU"/>
        </a:p>
      </dgm:t>
    </dgm:pt>
    <dgm:pt modelId="{AFA92B79-5B82-4E27-A19E-9130F84C92AA}">
      <dgm:prSet phldrT="[Текст]"/>
      <dgm:spPr/>
      <dgm:t>
        <a:bodyPr/>
        <a:lstStyle/>
        <a:p>
          <a:endParaRPr lang="ru-RU" dirty="0">
            <a:latin typeface="Cambria" panose="02040503050406030204" pitchFamily="18" charset="0"/>
          </a:endParaRPr>
        </a:p>
      </dgm:t>
    </dgm:pt>
    <dgm:pt modelId="{114DFF6B-218B-402E-B0F4-2D9995547C09}" type="parTrans" cxnId="{8D094845-DA35-4F25-AEB1-01D794621320}">
      <dgm:prSet/>
      <dgm:spPr/>
      <dgm:t>
        <a:bodyPr/>
        <a:lstStyle/>
        <a:p>
          <a:endParaRPr lang="ru-RU"/>
        </a:p>
      </dgm:t>
    </dgm:pt>
    <dgm:pt modelId="{8E3C6657-DC4E-4D25-A517-362737AEF017}" type="sibTrans" cxnId="{8D094845-DA35-4F25-AEB1-01D794621320}">
      <dgm:prSet/>
      <dgm:spPr/>
      <dgm:t>
        <a:bodyPr/>
        <a:lstStyle/>
        <a:p>
          <a:endParaRPr lang="ru-RU"/>
        </a:p>
      </dgm:t>
    </dgm:pt>
    <dgm:pt modelId="{1476D314-BE64-41CB-A8D5-6A890C27628F}">
      <dgm:prSet phldrT="[Текст]"/>
      <dgm:spPr/>
      <dgm:t>
        <a:bodyPr/>
        <a:lstStyle/>
        <a:p>
          <a:r>
            <a:rPr lang="ru-RU" i="0" dirty="0" smtClean="0">
              <a:latin typeface="Cambria" panose="02040503050406030204" pitchFamily="18" charset="0"/>
            </a:rPr>
            <a:t>«Об утверждении </a:t>
          </a:r>
          <a:r>
            <a:rPr lang="ru-RU" b="1" i="0" dirty="0" smtClean="0">
              <a:latin typeface="Cambria" panose="02040503050406030204" pitchFamily="18" charset="0"/>
            </a:rPr>
            <a:t>дополнительных форм </a:t>
          </a:r>
          <a:r>
            <a:rPr lang="ru-RU" i="0" dirty="0" smtClean="0">
              <a:latin typeface="Cambria" panose="02040503050406030204" pitchFamily="18" charset="0"/>
            </a:rPr>
            <a:t>годовой и квартальной бюджетной отчетности об исполнении федерального бюджета и инструкции о порядке их составления и представления» (введены </a:t>
          </a:r>
          <a:r>
            <a:rPr lang="ru-RU" b="1" i="0" dirty="0" smtClean="0">
              <a:latin typeface="Cambria" panose="02040503050406030204" pitchFamily="18" charset="0"/>
            </a:rPr>
            <a:t>дополнительные формы </a:t>
          </a:r>
          <a:r>
            <a:rPr lang="ru-RU" i="0" dirty="0" smtClean="0">
              <a:latin typeface="Cambria" panose="02040503050406030204" pitchFamily="18" charset="0"/>
            </a:rPr>
            <a:t>годовой и квартальной бюджетной отчетности: 0503191, 0503192, 0503193)</a:t>
          </a:r>
          <a:endParaRPr lang="ru-RU" i="0" dirty="0">
            <a:latin typeface="Cambria" panose="02040503050406030204" pitchFamily="18" charset="0"/>
          </a:endParaRPr>
        </a:p>
      </dgm:t>
    </dgm:pt>
    <dgm:pt modelId="{7F9967BB-8757-409D-BB65-7ED4C7532992}" type="parTrans" cxnId="{C14DE7D4-3A20-48BF-A1DE-3B608CA2A39B}">
      <dgm:prSet/>
      <dgm:spPr/>
      <dgm:t>
        <a:bodyPr/>
        <a:lstStyle/>
        <a:p>
          <a:endParaRPr lang="ru-RU"/>
        </a:p>
      </dgm:t>
    </dgm:pt>
    <dgm:pt modelId="{615C5184-4F26-48B5-9A08-2B47CC338786}" type="sibTrans" cxnId="{C14DE7D4-3A20-48BF-A1DE-3B608CA2A39B}">
      <dgm:prSet/>
      <dgm:spPr/>
      <dgm:t>
        <a:bodyPr/>
        <a:lstStyle/>
        <a:p>
          <a:endParaRPr lang="ru-RU"/>
        </a:p>
      </dgm:t>
    </dgm:pt>
    <dgm:pt modelId="{4CABA8A2-BD44-4C01-A626-1787B2F2D78D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«Об утверждении </a:t>
          </a:r>
          <a:r>
            <a:rPr lang="ru-RU" b="1" dirty="0" smtClean="0">
              <a:latin typeface="Cambria" panose="02040503050406030204" pitchFamily="18" charset="0"/>
            </a:rPr>
            <a:t>дополнительной формы</a:t>
          </a:r>
          <a:r>
            <a:rPr lang="ru-RU" b="0" dirty="0" smtClean="0">
              <a:latin typeface="Cambria" panose="02040503050406030204" pitchFamily="18" charset="0"/>
            </a:rPr>
            <a:t> годовой и квартальной бухгалтерской отчетности, представляемой федеральными государственными бюджетными и автономными учреждениями, и инструкции о порядке ее составления и представления» </a:t>
          </a:r>
          <a:r>
            <a:rPr lang="ru-RU" i="0" dirty="0" smtClean="0">
              <a:latin typeface="Cambria" panose="02040503050406030204" pitchFamily="18" charset="0"/>
            </a:rPr>
            <a:t>(введена </a:t>
          </a:r>
          <a:r>
            <a:rPr lang="ru-RU" b="1" i="0" dirty="0" smtClean="0">
              <a:latin typeface="Cambria" panose="02040503050406030204" pitchFamily="18" charset="0"/>
            </a:rPr>
            <a:t>дополнительная форма </a:t>
          </a:r>
          <a:r>
            <a:rPr lang="ru-RU" i="0" dirty="0" smtClean="0">
              <a:latin typeface="Cambria" panose="02040503050406030204" pitchFamily="18" charset="0"/>
            </a:rPr>
            <a:t>годовой и квартальной бухгалтерской отчетности: </a:t>
          </a:r>
          <a:r>
            <a:rPr lang="ru-RU" dirty="0" smtClean="0">
              <a:latin typeface="Cambria" panose="02040503050406030204" pitchFamily="18" charset="0"/>
            </a:rPr>
            <a:t>0503793)</a:t>
          </a:r>
          <a:endParaRPr lang="ru-RU" dirty="0">
            <a:latin typeface="Cambria" panose="02040503050406030204" pitchFamily="18" charset="0"/>
          </a:endParaRPr>
        </a:p>
      </dgm:t>
    </dgm:pt>
    <dgm:pt modelId="{1C27A804-89CB-435B-B922-ABD2751C1F33}" type="parTrans" cxnId="{C8D812EF-FDA0-43A4-8BE7-8BBEE927EFDD}">
      <dgm:prSet/>
      <dgm:spPr/>
      <dgm:t>
        <a:bodyPr/>
        <a:lstStyle/>
        <a:p>
          <a:endParaRPr lang="ru-RU"/>
        </a:p>
      </dgm:t>
    </dgm:pt>
    <dgm:pt modelId="{15E02E32-2415-4AB9-BAFD-F9B34BD999F5}" type="sibTrans" cxnId="{C8D812EF-FDA0-43A4-8BE7-8BBEE927EFDD}">
      <dgm:prSet/>
      <dgm:spPr/>
      <dgm:t>
        <a:bodyPr/>
        <a:lstStyle/>
        <a:p>
          <a:endParaRPr lang="ru-RU"/>
        </a:p>
      </dgm:t>
    </dgm:pt>
    <dgm:pt modelId="{7CE09F78-6B3B-4031-9F9A-42F554C9D902}">
      <dgm:prSet phldrT="[Текст]"/>
      <dgm:spPr/>
      <dgm:t>
        <a:bodyPr/>
        <a:lstStyle/>
        <a:p>
          <a:endParaRPr lang="ru-RU" dirty="0">
            <a:latin typeface="Cambria" panose="02040503050406030204" pitchFamily="18" charset="0"/>
          </a:endParaRPr>
        </a:p>
      </dgm:t>
    </dgm:pt>
    <dgm:pt modelId="{AE6019F4-ABE8-4BD1-80C3-599D2339A814}" type="parTrans" cxnId="{F1B46FDC-F08C-4741-B3EA-76427696A2CC}">
      <dgm:prSet/>
      <dgm:spPr/>
      <dgm:t>
        <a:bodyPr/>
        <a:lstStyle/>
        <a:p>
          <a:endParaRPr lang="ru-RU"/>
        </a:p>
      </dgm:t>
    </dgm:pt>
    <dgm:pt modelId="{BCB9D272-53F6-455F-BAF8-4E5DBCC133F3}" type="sibTrans" cxnId="{F1B46FDC-F08C-4741-B3EA-76427696A2CC}">
      <dgm:prSet/>
      <dgm:spPr/>
      <dgm:t>
        <a:bodyPr/>
        <a:lstStyle/>
        <a:p>
          <a:endParaRPr lang="ru-RU"/>
        </a:p>
      </dgm:t>
    </dgm:pt>
    <dgm:pt modelId="{9B85FBE1-C4BE-46CC-AA55-356816F5D4B5}">
      <dgm:prSet phldrT="[Текст]"/>
      <dgm:spPr/>
      <dgm:t>
        <a:bodyPr/>
        <a:lstStyle/>
        <a:p>
          <a:endParaRPr lang="ru-RU" i="0" dirty="0">
            <a:latin typeface="Cambria" panose="02040503050406030204" pitchFamily="18" charset="0"/>
          </a:endParaRPr>
        </a:p>
      </dgm:t>
    </dgm:pt>
    <dgm:pt modelId="{F3672E71-6D64-4B8D-BF7C-ACDA6DA1E26B}" type="parTrans" cxnId="{502BF7BE-4494-425C-AEC5-B85B0B9C518C}">
      <dgm:prSet/>
      <dgm:spPr/>
      <dgm:t>
        <a:bodyPr/>
        <a:lstStyle/>
        <a:p>
          <a:endParaRPr lang="ru-RU"/>
        </a:p>
      </dgm:t>
    </dgm:pt>
    <dgm:pt modelId="{6533D6B7-A26C-4227-AB57-1FD81B93E877}" type="sibTrans" cxnId="{502BF7BE-4494-425C-AEC5-B85B0B9C518C}">
      <dgm:prSet/>
      <dgm:spPr/>
      <dgm:t>
        <a:bodyPr/>
        <a:lstStyle/>
        <a:p>
          <a:endParaRPr lang="ru-RU"/>
        </a:p>
      </dgm:t>
    </dgm:pt>
    <dgm:pt modelId="{F14FC133-8553-42DF-A519-4AC120F18BCC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Приказ Федерального</a:t>
          </a:r>
          <a:b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b="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Казначейства от 12.10.2017 </a:t>
          </a:r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24н</a:t>
          </a:r>
        </a:p>
      </dgm:t>
    </dgm:pt>
    <dgm:pt modelId="{F8471281-F7BD-4FBF-8DE2-1B70DDF0C0E1}" type="sibTrans" cxnId="{01ACD6BD-154A-4DFF-8C0C-7B2CCEFE9402}">
      <dgm:prSet/>
      <dgm:spPr/>
      <dgm:t>
        <a:bodyPr/>
        <a:lstStyle/>
        <a:p>
          <a:endParaRPr lang="ru-RU"/>
        </a:p>
      </dgm:t>
    </dgm:pt>
    <dgm:pt modelId="{C6C04BEB-1EBA-4E53-A86A-2FE65747A331}" type="parTrans" cxnId="{01ACD6BD-154A-4DFF-8C0C-7B2CCEFE9402}">
      <dgm:prSet/>
      <dgm:spPr/>
      <dgm:t>
        <a:bodyPr/>
        <a:lstStyle/>
        <a:p>
          <a:endParaRPr lang="ru-RU"/>
        </a:p>
      </dgm:t>
    </dgm:pt>
    <dgm:pt modelId="{DF8B6D86-5BE5-41A9-99FA-ECBCC9340DD0}">
      <dgm:prSet phldrT="[Текст]"/>
      <dgm:spPr/>
      <dgm:t>
        <a:bodyPr/>
        <a:lstStyle/>
        <a:p>
          <a:endParaRPr lang="ru-RU" i="0" dirty="0">
            <a:latin typeface="Cambria" panose="02040503050406030204" pitchFamily="18" charset="0"/>
          </a:endParaRPr>
        </a:p>
      </dgm:t>
    </dgm:pt>
    <dgm:pt modelId="{BAFA65BB-F9BC-4FDB-98EA-76C009666958}" type="parTrans" cxnId="{B611B9BE-323E-412E-B10A-B768BE6AB660}">
      <dgm:prSet/>
      <dgm:spPr/>
      <dgm:t>
        <a:bodyPr/>
        <a:lstStyle/>
        <a:p>
          <a:endParaRPr lang="ru-RU"/>
        </a:p>
      </dgm:t>
    </dgm:pt>
    <dgm:pt modelId="{1017B245-20E3-4729-9C1D-E48CB89F3127}" type="sibTrans" cxnId="{B611B9BE-323E-412E-B10A-B768BE6AB660}">
      <dgm:prSet/>
      <dgm:spPr/>
      <dgm:t>
        <a:bodyPr/>
        <a:lstStyle/>
        <a:p>
          <a:endParaRPr lang="ru-RU"/>
        </a:p>
      </dgm:t>
    </dgm:pt>
    <dgm:pt modelId="{3C7FF8A5-D753-4034-A4E6-46CD471A1B44}">
      <dgm:prSet phldrT="[Текст]"/>
      <dgm:spPr/>
      <dgm:t>
        <a:bodyPr/>
        <a:lstStyle/>
        <a:p>
          <a:endParaRPr lang="ru-RU" dirty="0" smtClean="0">
            <a:latin typeface="Cambria" panose="02040503050406030204" pitchFamily="18" charset="0"/>
          </a:endParaRPr>
        </a:p>
      </dgm:t>
    </dgm:pt>
    <dgm:pt modelId="{F3B689DD-0DE9-4B4B-B7FE-7F9F189B3236}" type="parTrans" cxnId="{288471C6-4F52-4FE3-877A-03861719A19B}">
      <dgm:prSet/>
      <dgm:spPr/>
      <dgm:t>
        <a:bodyPr/>
        <a:lstStyle/>
        <a:p>
          <a:endParaRPr lang="ru-RU"/>
        </a:p>
      </dgm:t>
    </dgm:pt>
    <dgm:pt modelId="{F74F3384-F12B-49B0-B836-978D580B3AAF}" type="sibTrans" cxnId="{288471C6-4F52-4FE3-877A-03861719A19B}">
      <dgm:prSet/>
      <dgm:spPr/>
      <dgm:t>
        <a:bodyPr/>
        <a:lstStyle/>
        <a:p>
          <a:endParaRPr lang="ru-RU"/>
        </a:p>
      </dgm:t>
    </dgm:pt>
    <dgm:pt modelId="{B5710C78-45C7-49A4-8189-FBBE55641F09}" type="pres">
      <dgm:prSet presAssocID="{F5D5F8B6-A591-4B86-A7F3-D9B470ABDB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B23239-7FA4-44C2-888D-C4D8AC815628}" type="pres">
      <dgm:prSet presAssocID="{F18983DB-4FFF-40B2-A7A2-595D699F1DB8}" presName="composite" presStyleCnt="0"/>
      <dgm:spPr/>
    </dgm:pt>
    <dgm:pt modelId="{D6B6FFE5-1386-45E3-A0C7-B9FF4FCA71B7}" type="pres">
      <dgm:prSet presAssocID="{F18983DB-4FFF-40B2-A7A2-595D699F1DB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3960D8-3CF5-4656-9506-BF6B85BF61F9}" type="pres">
      <dgm:prSet presAssocID="{F18983DB-4FFF-40B2-A7A2-595D699F1DB8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3AADD4-DC56-4785-9A31-77161FEC90B8}" type="pres">
      <dgm:prSet presAssocID="{AC8679E0-48ED-4E1A-821A-888BA4298E17}" presName="space" presStyleCnt="0"/>
      <dgm:spPr/>
    </dgm:pt>
    <dgm:pt modelId="{8AEDFE67-ABD8-47AB-B356-67C1CB5E5169}" type="pres">
      <dgm:prSet presAssocID="{29B55813-4786-4C3B-B8AB-D1A5D6FBC431}" presName="composite" presStyleCnt="0"/>
      <dgm:spPr/>
    </dgm:pt>
    <dgm:pt modelId="{89379E40-A415-4049-A3F9-9215021D518E}" type="pres">
      <dgm:prSet presAssocID="{29B55813-4786-4C3B-B8AB-D1A5D6FBC431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7ED69-F33E-4EF6-98BA-A43C5E037CB9}" type="pres">
      <dgm:prSet presAssocID="{29B55813-4786-4C3B-B8AB-D1A5D6FBC431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3A77C-404C-4BD2-836C-0A50AEAD1437}" type="pres">
      <dgm:prSet presAssocID="{1E778493-6396-4ADD-ABC9-622CA9783F71}" presName="space" presStyleCnt="0"/>
      <dgm:spPr/>
    </dgm:pt>
    <dgm:pt modelId="{6842E4F5-2E3B-419D-B0E2-8D1B58FB735D}" type="pres">
      <dgm:prSet presAssocID="{36774056-7A83-4F9C-A040-A8CF1476C8CA}" presName="composite" presStyleCnt="0"/>
      <dgm:spPr/>
    </dgm:pt>
    <dgm:pt modelId="{EC840A29-B1B6-4AAA-B607-05DC13A6A6F7}" type="pres">
      <dgm:prSet presAssocID="{36774056-7A83-4F9C-A040-A8CF1476C8CA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7AD44-D84A-4931-829E-724DC5B1D13B}" type="pres">
      <dgm:prSet presAssocID="{36774056-7A83-4F9C-A040-A8CF1476C8CA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C9C29-8C4A-41A2-BEFE-FCF1E723E6B8}" type="pres">
      <dgm:prSet presAssocID="{C2477272-0C74-4F99-A06D-2BD5D283C9D4}" presName="space" presStyleCnt="0"/>
      <dgm:spPr/>
    </dgm:pt>
    <dgm:pt modelId="{BD637E63-7B1E-4507-8EA5-3CDB1D92B264}" type="pres">
      <dgm:prSet presAssocID="{F14FC133-8553-42DF-A519-4AC120F18BCC}" presName="composite" presStyleCnt="0"/>
      <dgm:spPr/>
    </dgm:pt>
    <dgm:pt modelId="{C2D6E9B6-BAF0-465D-A90C-FB986F9A2D69}" type="pres">
      <dgm:prSet presAssocID="{F14FC133-8553-42DF-A519-4AC120F18BCC}" presName="parTx" presStyleLbl="alignNode1" presStyleIdx="3" presStyleCnt="4" custLinFactNeighborX="6412" custLinFactNeighborY="10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526D4-60BB-4586-9C41-A718C729B337}" type="pres">
      <dgm:prSet presAssocID="{F14FC133-8553-42DF-A519-4AC120F18BC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FECF7A-C32B-4B99-A887-D76796142E46}" srcId="{F18983DB-4FFF-40B2-A7A2-595D699F1DB8}" destId="{B4AE1C1C-3440-4A8D-8C1D-1544229495DC}" srcOrd="1" destOrd="0" parTransId="{48B5F0DB-74E5-4938-977A-4061EC4F9F95}" sibTransId="{19742DD3-544F-42F4-8B10-EA6B5762D2A9}"/>
    <dgm:cxn modelId="{B611B9BE-323E-412E-B10A-B768BE6AB660}" srcId="{F18983DB-4FFF-40B2-A7A2-595D699F1DB8}" destId="{DF8B6D86-5BE5-41A9-99FA-ECBCC9340DD0}" srcOrd="0" destOrd="0" parTransId="{BAFA65BB-F9BC-4FDB-98EA-76C009666958}" sibTransId="{1017B245-20E3-4729-9C1D-E48CB89F3127}"/>
    <dgm:cxn modelId="{8D094845-DA35-4F25-AEB1-01D794621320}" srcId="{F14FC133-8553-42DF-A519-4AC120F18BCC}" destId="{AFA92B79-5B82-4E27-A19E-9130F84C92AA}" srcOrd="0" destOrd="0" parTransId="{114DFF6B-218B-402E-B0F4-2D9995547C09}" sibTransId="{8E3C6657-DC4E-4D25-A517-362737AEF017}"/>
    <dgm:cxn modelId="{F1CED263-92D5-4F88-8218-9A58F630182F}" type="presOf" srcId="{B4AE1C1C-3440-4A8D-8C1D-1544229495DC}" destId="{393960D8-3CF5-4656-9506-BF6B85BF61F9}" srcOrd="0" destOrd="1" presId="urn:microsoft.com/office/officeart/2005/8/layout/hList1"/>
    <dgm:cxn modelId="{DE6ACD12-F80E-4C60-B26F-D401195CCE6B}" type="presOf" srcId="{29B55813-4786-4C3B-B8AB-D1A5D6FBC431}" destId="{89379E40-A415-4049-A3F9-9215021D518E}" srcOrd="0" destOrd="0" presId="urn:microsoft.com/office/officeart/2005/8/layout/hList1"/>
    <dgm:cxn modelId="{5072DA94-F3A2-46F7-BB8E-AACEA28740A5}" type="presOf" srcId="{36774056-7A83-4F9C-A040-A8CF1476C8CA}" destId="{EC840A29-B1B6-4AAA-B607-05DC13A6A6F7}" srcOrd="0" destOrd="0" presId="urn:microsoft.com/office/officeart/2005/8/layout/hList1"/>
    <dgm:cxn modelId="{3E62FE76-F8DE-44D8-BBF1-28C379995768}" type="presOf" srcId="{CBD814AE-8930-4566-9280-0EBA07FEAB39}" destId="{7B67ED69-F33E-4EF6-98BA-A43C5E037CB9}" srcOrd="0" destOrd="0" presId="urn:microsoft.com/office/officeart/2005/8/layout/hList1"/>
    <dgm:cxn modelId="{BDDC1586-0AE1-41E8-A3F9-F4C280A292E3}" srcId="{F5D5F8B6-A591-4B86-A7F3-D9B470ABDB3F}" destId="{29B55813-4786-4C3B-B8AB-D1A5D6FBC431}" srcOrd="1" destOrd="0" parTransId="{B0E06E11-5752-4887-9D6F-7F4B5C241576}" sibTransId="{1E778493-6396-4ADD-ABC9-622CA9783F71}"/>
    <dgm:cxn modelId="{A49CD650-B94D-426E-A5F7-A8DA2FD06F98}" type="presOf" srcId="{CCF09C58-6CE5-4BBB-85BE-693C7E40ACDD}" destId="{7B67ED69-F33E-4EF6-98BA-A43C5E037CB9}" srcOrd="0" destOrd="1" presId="urn:microsoft.com/office/officeart/2005/8/layout/hList1"/>
    <dgm:cxn modelId="{CC6E960D-C1D1-4616-A825-1E973D13FDF4}" type="presOf" srcId="{F18983DB-4FFF-40B2-A7A2-595D699F1DB8}" destId="{D6B6FFE5-1386-45E3-A0C7-B9FF4FCA71B7}" srcOrd="0" destOrd="0" presId="urn:microsoft.com/office/officeart/2005/8/layout/hList1"/>
    <dgm:cxn modelId="{E46C3F1A-FFB3-4B37-B0CE-6A43689BE49B}" srcId="{36774056-7A83-4F9C-A040-A8CF1476C8CA}" destId="{EE4B572A-7A0F-44CD-A4CF-80C7F873BEA6}" srcOrd="1" destOrd="0" parTransId="{C0B02804-0777-42F3-8AAC-5574C1F50B0E}" sibTransId="{2FB1E16A-7F84-4BDD-A271-5846C6576CC7}"/>
    <dgm:cxn modelId="{3896AB78-9624-4624-836F-85C01132A6E1}" type="presOf" srcId="{9B85FBE1-C4BE-46CC-AA55-356816F5D4B5}" destId="{393960D8-3CF5-4656-9506-BF6B85BF61F9}" srcOrd="0" destOrd="2" presId="urn:microsoft.com/office/officeart/2005/8/layout/hList1"/>
    <dgm:cxn modelId="{2282B5F6-06AE-4D17-809C-9AACA0D55BC6}" type="presOf" srcId="{3C7FF8A5-D753-4034-A4E6-46CD471A1B44}" destId="{59F7AD44-D84A-4931-829E-724DC5B1D13B}" srcOrd="0" destOrd="0" presId="urn:microsoft.com/office/officeart/2005/8/layout/hList1"/>
    <dgm:cxn modelId="{01ACD6BD-154A-4DFF-8C0C-7B2CCEFE9402}" srcId="{F5D5F8B6-A591-4B86-A7F3-D9B470ABDB3F}" destId="{F14FC133-8553-42DF-A519-4AC120F18BCC}" srcOrd="3" destOrd="0" parTransId="{C6C04BEB-1EBA-4E53-A86A-2FE65747A331}" sibTransId="{F8471281-F7BD-4FBF-8DE2-1B70DDF0C0E1}"/>
    <dgm:cxn modelId="{065D7ABC-FA6E-4024-940F-8DFAFAA8B2D8}" srcId="{F14FC133-8553-42DF-A519-4AC120F18BCC}" destId="{BF2D0AAA-EA0D-4AFD-8B97-263DFD93F7C1}" srcOrd="1" destOrd="0" parTransId="{A2368D17-DABB-4CCF-98E7-4A8780364A07}" sibTransId="{0CE411E1-144D-4C80-9ABA-6357C87FB1DA}"/>
    <dgm:cxn modelId="{502BF7BE-4494-425C-AEC5-B85B0B9C518C}" srcId="{F18983DB-4FFF-40B2-A7A2-595D699F1DB8}" destId="{9B85FBE1-C4BE-46CC-AA55-356816F5D4B5}" srcOrd="2" destOrd="0" parTransId="{F3672E71-6D64-4B8D-BF7C-ACDA6DA1E26B}" sibTransId="{6533D6B7-A26C-4227-AB57-1FD81B93E877}"/>
    <dgm:cxn modelId="{288471C6-4F52-4FE3-877A-03861719A19B}" srcId="{36774056-7A83-4F9C-A040-A8CF1476C8CA}" destId="{3C7FF8A5-D753-4034-A4E6-46CD471A1B44}" srcOrd="0" destOrd="0" parTransId="{F3B689DD-0DE9-4B4B-B7FE-7F9F189B3236}" sibTransId="{F74F3384-F12B-49B0-B836-978D580B3AAF}"/>
    <dgm:cxn modelId="{C0A367F0-937D-4C2B-97EA-3DF466593F01}" srcId="{29B55813-4786-4C3B-B8AB-D1A5D6FBC431}" destId="{CBD814AE-8930-4566-9280-0EBA07FEAB39}" srcOrd="0" destOrd="0" parTransId="{EA12E39A-C9FF-4B9F-A6D4-5A59D59C9D1B}" sibTransId="{8425E105-B540-46C4-90A3-E5C7FBAC921E}"/>
    <dgm:cxn modelId="{79000A71-9785-47DA-AFA1-F2B1291AD900}" type="presOf" srcId="{1476D314-BE64-41CB-A8D5-6A890C27628F}" destId="{393960D8-3CF5-4656-9506-BF6B85BF61F9}" srcOrd="0" destOrd="3" presId="urn:microsoft.com/office/officeart/2005/8/layout/hList1"/>
    <dgm:cxn modelId="{BDFEDE42-D0D8-496F-9928-384297203AD7}" srcId="{29B55813-4786-4C3B-B8AB-D1A5D6FBC431}" destId="{CCF09C58-6CE5-4BBB-85BE-693C7E40ACDD}" srcOrd="1" destOrd="0" parTransId="{8D0D99FD-6D38-4602-B86A-BB9F1EAF0EFA}" sibTransId="{7A745D35-1F8C-410E-8E98-F1379A7D4A5B}"/>
    <dgm:cxn modelId="{7790F041-B4A9-4762-8ED2-1AA4F2451354}" srcId="{F5D5F8B6-A591-4B86-A7F3-D9B470ABDB3F}" destId="{36774056-7A83-4F9C-A040-A8CF1476C8CA}" srcOrd="2" destOrd="0" parTransId="{5C2D0871-7B95-4190-8BDA-D2FAA71F3C05}" sibTransId="{C2477272-0C74-4F99-A06D-2BD5D283C9D4}"/>
    <dgm:cxn modelId="{3796756A-95E1-4020-98B0-B607F710DA9F}" type="presOf" srcId="{F14FC133-8553-42DF-A519-4AC120F18BCC}" destId="{C2D6E9B6-BAF0-465D-A90C-FB986F9A2D69}" srcOrd="0" destOrd="0" presId="urn:microsoft.com/office/officeart/2005/8/layout/hList1"/>
    <dgm:cxn modelId="{A20F8BF8-CE04-4B64-8CA3-B55A37085B68}" type="presOf" srcId="{7CE09F78-6B3B-4031-9F9A-42F554C9D902}" destId="{7B67ED69-F33E-4EF6-98BA-A43C5E037CB9}" srcOrd="0" destOrd="2" presId="urn:microsoft.com/office/officeart/2005/8/layout/hList1"/>
    <dgm:cxn modelId="{6EA6060A-43B7-4B53-84E3-D0F9F16DBF5E}" srcId="{F5D5F8B6-A591-4B86-A7F3-D9B470ABDB3F}" destId="{F18983DB-4FFF-40B2-A7A2-595D699F1DB8}" srcOrd="0" destOrd="0" parTransId="{740F8D9A-D921-4203-9E77-ABDAFB0430F5}" sibTransId="{AC8679E0-48ED-4E1A-821A-888BA4298E17}"/>
    <dgm:cxn modelId="{A029D292-006D-442E-A1BA-D0ECBFD96420}" type="presOf" srcId="{F5D5F8B6-A591-4B86-A7F3-D9B470ABDB3F}" destId="{B5710C78-45C7-49A4-8189-FBBE55641F09}" srcOrd="0" destOrd="0" presId="urn:microsoft.com/office/officeart/2005/8/layout/hList1"/>
    <dgm:cxn modelId="{AA116541-F2A1-4982-B519-8CA5906AAE8E}" type="presOf" srcId="{AFA92B79-5B82-4E27-A19E-9130F84C92AA}" destId="{B36526D4-60BB-4586-9C41-A718C729B337}" srcOrd="0" destOrd="0" presId="urn:microsoft.com/office/officeart/2005/8/layout/hList1"/>
    <dgm:cxn modelId="{C8D812EF-FDA0-43A4-8BE7-8BBEE927EFDD}" srcId="{29B55813-4786-4C3B-B8AB-D1A5D6FBC431}" destId="{4CABA8A2-BD44-4C01-A626-1787B2F2D78D}" srcOrd="3" destOrd="0" parTransId="{1C27A804-89CB-435B-B922-ABD2751C1F33}" sibTransId="{15E02E32-2415-4AB9-BAFD-F9B34BD999F5}"/>
    <dgm:cxn modelId="{AF843ADE-AF5F-4B99-8CDC-AF004B056F47}" type="presOf" srcId="{BF2D0AAA-EA0D-4AFD-8B97-263DFD93F7C1}" destId="{B36526D4-60BB-4586-9C41-A718C729B337}" srcOrd="0" destOrd="1" presId="urn:microsoft.com/office/officeart/2005/8/layout/hList1"/>
    <dgm:cxn modelId="{C14DE7D4-3A20-48BF-A1DE-3B608CA2A39B}" srcId="{F18983DB-4FFF-40B2-A7A2-595D699F1DB8}" destId="{1476D314-BE64-41CB-A8D5-6A890C27628F}" srcOrd="3" destOrd="0" parTransId="{7F9967BB-8757-409D-BB65-7ED4C7532992}" sibTransId="{615C5184-4F26-48B5-9A08-2B47CC338786}"/>
    <dgm:cxn modelId="{F1B46FDC-F08C-4741-B3EA-76427696A2CC}" srcId="{29B55813-4786-4C3B-B8AB-D1A5D6FBC431}" destId="{7CE09F78-6B3B-4031-9F9A-42F554C9D902}" srcOrd="2" destOrd="0" parTransId="{AE6019F4-ABE8-4BD1-80C3-599D2339A814}" sibTransId="{BCB9D272-53F6-455F-BAF8-4E5DBCC133F3}"/>
    <dgm:cxn modelId="{94A09969-5D92-4BE5-ABAD-8821FA9BC209}" type="presOf" srcId="{EE4B572A-7A0F-44CD-A4CF-80C7F873BEA6}" destId="{59F7AD44-D84A-4931-829E-724DC5B1D13B}" srcOrd="0" destOrd="1" presId="urn:microsoft.com/office/officeart/2005/8/layout/hList1"/>
    <dgm:cxn modelId="{7DA03429-5D71-4A20-9D4A-A1CBB1D905C9}" type="presOf" srcId="{4CABA8A2-BD44-4C01-A626-1787B2F2D78D}" destId="{7B67ED69-F33E-4EF6-98BA-A43C5E037CB9}" srcOrd="0" destOrd="3" presId="urn:microsoft.com/office/officeart/2005/8/layout/hList1"/>
    <dgm:cxn modelId="{3BE22EED-326F-4013-8180-CC34F9DD6C8A}" type="presOf" srcId="{DF8B6D86-5BE5-41A9-99FA-ECBCC9340DD0}" destId="{393960D8-3CF5-4656-9506-BF6B85BF61F9}" srcOrd="0" destOrd="0" presId="urn:microsoft.com/office/officeart/2005/8/layout/hList1"/>
    <dgm:cxn modelId="{FF40142D-3C8C-4A0F-90F3-D851E8013CAD}" type="presParOf" srcId="{B5710C78-45C7-49A4-8189-FBBE55641F09}" destId="{34B23239-7FA4-44C2-888D-C4D8AC815628}" srcOrd="0" destOrd="0" presId="urn:microsoft.com/office/officeart/2005/8/layout/hList1"/>
    <dgm:cxn modelId="{901770FA-4BC7-4B0C-985B-A49BECC66772}" type="presParOf" srcId="{34B23239-7FA4-44C2-888D-C4D8AC815628}" destId="{D6B6FFE5-1386-45E3-A0C7-B9FF4FCA71B7}" srcOrd="0" destOrd="0" presId="urn:microsoft.com/office/officeart/2005/8/layout/hList1"/>
    <dgm:cxn modelId="{26755C79-A4AF-4807-A8ED-D61ABDA4EDC9}" type="presParOf" srcId="{34B23239-7FA4-44C2-888D-C4D8AC815628}" destId="{393960D8-3CF5-4656-9506-BF6B85BF61F9}" srcOrd="1" destOrd="0" presId="urn:microsoft.com/office/officeart/2005/8/layout/hList1"/>
    <dgm:cxn modelId="{EC2FDA5C-4514-4BCE-AF17-366D8EB55A66}" type="presParOf" srcId="{B5710C78-45C7-49A4-8189-FBBE55641F09}" destId="{223AADD4-DC56-4785-9A31-77161FEC90B8}" srcOrd="1" destOrd="0" presId="urn:microsoft.com/office/officeart/2005/8/layout/hList1"/>
    <dgm:cxn modelId="{D206E6A5-BC74-4512-AE23-8916B4DED525}" type="presParOf" srcId="{B5710C78-45C7-49A4-8189-FBBE55641F09}" destId="{8AEDFE67-ABD8-47AB-B356-67C1CB5E5169}" srcOrd="2" destOrd="0" presId="urn:microsoft.com/office/officeart/2005/8/layout/hList1"/>
    <dgm:cxn modelId="{CB95C1BC-A042-4E19-B5C0-27D1ABFA44F3}" type="presParOf" srcId="{8AEDFE67-ABD8-47AB-B356-67C1CB5E5169}" destId="{89379E40-A415-4049-A3F9-9215021D518E}" srcOrd="0" destOrd="0" presId="urn:microsoft.com/office/officeart/2005/8/layout/hList1"/>
    <dgm:cxn modelId="{02ED8062-B33E-4A89-8EE2-8D45DC8B210D}" type="presParOf" srcId="{8AEDFE67-ABD8-47AB-B356-67C1CB5E5169}" destId="{7B67ED69-F33E-4EF6-98BA-A43C5E037CB9}" srcOrd="1" destOrd="0" presId="urn:microsoft.com/office/officeart/2005/8/layout/hList1"/>
    <dgm:cxn modelId="{FB2AF91C-FB95-4862-A341-7C1442CDF60E}" type="presParOf" srcId="{B5710C78-45C7-49A4-8189-FBBE55641F09}" destId="{9633A77C-404C-4BD2-836C-0A50AEAD1437}" srcOrd="3" destOrd="0" presId="urn:microsoft.com/office/officeart/2005/8/layout/hList1"/>
    <dgm:cxn modelId="{19048B94-0AA3-4FEF-8C14-998EB817402D}" type="presParOf" srcId="{B5710C78-45C7-49A4-8189-FBBE55641F09}" destId="{6842E4F5-2E3B-419D-B0E2-8D1B58FB735D}" srcOrd="4" destOrd="0" presId="urn:microsoft.com/office/officeart/2005/8/layout/hList1"/>
    <dgm:cxn modelId="{98CACB1B-0293-49AF-BC53-147C5EE9F44C}" type="presParOf" srcId="{6842E4F5-2E3B-419D-B0E2-8D1B58FB735D}" destId="{EC840A29-B1B6-4AAA-B607-05DC13A6A6F7}" srcOrd="0" destOrd="0" presId="urn:microsoft.com/office/officeart/2005/8/layout/hList1"/>
    <dgm:cxn modelId="{DF19D4EF-19A2-4433-89D3-6D1F9929BE60}" type="presParOf" srcId="{6842E4F5-2E3B-419D-B0E2-8D1B58FB735D}" destId="{59F7AD44-D84A-4931-829E-724DC5B1D13B}" srcOrd="1" destOrd="0" presId="urn:microsoft.com/office/officeart/2005/8/layout/hList1"/>
    <dgm:cxn modelId="{84D3B2D8-DF32-4503-A48B-E6820793BCB6}" type="presParOf" srcId="{B5710C78-45C7-49A4-8189-FBBE55641F09}" destId="{470C9C29-8C4A-41A2-BEFE-FCF1E723E6B8}" srcOrd="5" destOrd="0" presId="urn:microsoft.com/office/officeart/2005/8/layout/hList1"/>
    <dgm:cxn modelId="{6278204B-D988-4D8E-A655-ED579298A330}" type="presParOf" srcId="{B5710C78-45C7-49A4-8189-FBBE55641F09}" destId="{BD637E63-7B1E-4507-8EA5-3CDB1D92B264}" srcOrd="6" destOrd="0" presId="urn:microsoft.com/office/officeart/2005/8/layout/hList1"/>
    <dgm:cxn modelId="{F984B7B1-C221-4914-882C-32E07271385E}" type="presParOf" srcId="{BD637E63-7B1E-4507-8EA5-3CDB1D92B264}" destId="{C2D6E9B6-BAF0-465D-A90C-FB986F9A2D69}" srcOrd="0" destOrd="0" presId="urn:microsoft.com/office/officeart/2005/8/layout/hList1"/>
    <dgm:cxn modelId="{E37E1673-B38C-4E19-8CE4-09C23D97E99D}" type="presParOf" srcId="{BD637E63-7B1E-4507-8EA5-3CDB1D92B264}" destId="{B36526D4-60BB-4586-9C41-A718C729B33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82FF46-5602-481F-966E-AFE27C6F6B18}" type="doc">
      <dgm:prSet loTypeId="urn:microsoft.com/office/officeart/2008/layout/Squa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349D214-770C-43AF-BF1E-677903ACC5A2}">
      <dgm:prSet phldrT="[Текст]"/>
      <dgm:spPr/>
      <dgm:t>
        <a:bodyPr/>
        <a:lstStyle/>
        <a:p>
          <a:r>
            <a:rPr lang="ru-RU" altLang="ru-RU" b="1" dirty="0" smtClean="0">
              <a:effectLst/>
              <a:latin typeface="Cambria" panose="02040503050406030204" pitchFamily="18" charset="0"/>
              <a:cs typeface="Arial" pitchFamily="34" charset="0"/>
            </a:rPr>
            <a:t>Бюджетная отчетность ГРБС</a:t>
          </a:r>
          <a:endParaRPr lang="ru-RU" dirty="0">
            <a:latin typeface="Cambria" panose="02040503050406030204" pitchFamily="18" charset="0"/>
          </a:endParaRPr>
        </a:p>
      </dgm:t>
    </dgm:pt>
    <dgm:pt modelId="{D0B167E4-6EDB-45BF-B27A-E6052722BE7E}" type="parTrans" cxnId="{4C66E471-BB55-4C80-B1DE-8ADF390CA8ED}">
      <dgm:prSet/>
      <dgm:spPr/>
      <dgm:t>
        <a:bodyPr/>
        <a:lstStyle/>
        <a:p>
          <a:endParaRPr lang="ru-RU"/>
        </a:p>
      </dgm:t>
    </dgm:pt>
    <dgm:pt modelId="{B05CCEF4-9801-4A5F-AD98-BD8058D0E011}" type="sibTrans" cxnId="{4C66E471-BB55-4C80-B1DE-8ADF390CA8ED}">
      <dgm:prSet/>
      <dgm:spPr/>
      <dgm:t>
        <a:bodyPr/>
        <a:lstStyle/>
        <a:p>
          <a:endParaRPr lang="ru-RU"/>
        </a:p>
      </dgm:t>
    </dgm:pt>
    <dgm:pt modelId="{727D3CB5-F95F-438A-989F-C52EBE450946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ф. 0503160</a:t>
          </a:r>
          <a:endParaRPr lang="ru-RU" b="1" dirty="0">
            <a:latin typeface="Cambria" panose="02040503050406030204" pitchFamily="18" charset="0"/>
          </a:endParaRPr>
        </a:p>
      </dgm:t>
    </dgm:pt>
    <dgm:pt modelId="{591E144D-27D9-4D2D-925D-88B372C99886}" type="parTrans" cxnId="{90AF04BF-23BD-4DFA-A39C-F18EC44CC40D}">
      <dgm:prSet/>
      <dgm:spPr/>
      <dgm:t>
        <a:bodyPr/>
        <a:lstStyle/>
        <a:p>
          <a:endParaRPr lang="ru-RU"/>
        </a:p>
      </dgm:t>
    </dgm:pt>
    <dgm:pt modelId="{86CEC160-4EA5-4823-824C-87F3AEA6FDDC}" type="sibTrans" cxnId="{90AF04BF-23BD-4DFA-A39C-F18EC44CC40D}">
      <dgm:prSet/>
      <dgm:spPr/>
      <dgm:t>
        <a:bodyPr/>
        <a:lstStyle/>
        <a:p>
          <a:endParaRPr lang="ru-RU"/>
        </a:p>
      </dgm:t>
    </dgm:pt>
    <dgm:pt modelId="{D020FD2F-FB3F-448A-96E4-E43F4D9C958E}">
      <dgm:prSet phldrT="[Текст]"/>
      <dgm:spPr/>
      <dgm:t>
        <a:bodyPr/>
        <a:lstStyle/>
        <a:p>
          <a:r>
            <a:rPr lang="ru-RU" b="0" i="0" u="none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Таблицы № 1, 3-7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5354F729-17B3-40F4-B224-396F12D6354D}" type="parTrans" cxnId="{EA915D06-EB8E-49FD-B774-68AB4E8A0684}">
      <dgm:prSet/>
      <dgm:spPr/>
      <dgm:t>
        <a:bodyPr/>
        <a:lstStyle/>
        <a:p>
          <a:endParaRPr lang="ru-RU"/>
        </a:p>
      </dgm:t>
    </dgm:pt>
    <dgm:pt modelId="{4C62FB4B-0CC7-43F1-A689-BB72907F98DD}" type="sibTrans" cxnId="{EA915D06-EB8E-49FD-B774-68AB4E8A0684}">
      <dgm:prSet/>
      <dgm:spPr/>
      <dgm:t>
        <a:bodyPr/>
        <a:lstStyle/>
        <a:p>
          <a:endParaRPr lang="ru-RU"/>
        </a:p>
      </dgm:t>
    </dgm:pt>
    <dgm:pt modelId="{F83A522C-ED7A-448B-9D47-163EAA30DD1B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0503161</a:t>
          </a:r>
          <a:endParaRPr lang="ru-RU" b="0" dirty="0">
            <a:latin typeface="Cambria" panose="02040503050406030204" pitchFamily="18" charset="0"/>
          </a:endParaRPr>
        </a:p>
      </dgm:t>
    </dgm:pt>
    <dgm:pt modelId="{2F4C78D4-160D-4451-AFDD-F216710561E7}" type="parTrans" cxnId="{F6AFE7DF-EC57-4F74-AB41-2D75A5CF5C9F}">
      <dgm:prSet/>
      <dgm:spPr/>
      <dgm:t>
        <a:bodyPr/>
        <a:lstStyle/>
        <a:p>
          <a:endParaRPr lang="ru-RU"/>
        </a:p>
      </dgm:t>
    </dgm:pt>
    <dgm:pt modelId="{0055F64F-E30D-4DAE-9BA0-A59617A6EDC0}" type="sibTrans" cxnId="{F6AFE7DF-EC57-4F74-AB41-2D75A5CF5C9F}">
      <dgm:prSet/>
      <dgm:spPr/>
      <dgm:t>
        <a:bodyPr/>
        <a:lstStyle/>
        <a:p>
          <a:endParaRPr lang="ru-RU"/>
        </a:p>
      </dgm:t>
    </dgm:pt>
    <dgm:pt modelId="{A6FEC5F0-F3BB-4168-8199-FEC060E4EEB0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ф. 0503760</a:t>
          </a:r>
          <a:endParaRPr lang="ru-RU" b="1" dirty="0">
            <a:latin typeface="Cambria" panose="02040503050406030204" pitchFamily="18" charset="0"/>
          </a:endParaRPr>
        </a:p>
      </dgm:t>
    </dgm:pt>
    <dgm:pt modelId="{1B0A5559-B442-48B2-89A5-46FF094A5F54}" type="parTrans" cxnId="{93AAA64A-174A-4C3B-BC10-6523451E12D1}">
      <dgm:prSet/>
      <dgm:spPr/>
      <dgm:t>
        <a:bodyPr/>
        <a:lstStyle/>
        <a:p>
          <a:endParaRPr lang="ru-RU"/>
        </a:p>
      </dgm:t>
    </dgm:pt>
    <dgm:pt modelId="{F17DA9AA-8D63-46D6-9735-F05BFC2724D8}" type="sibTrans" cxnId="{93AAA64A-174A-4C3B-BC10-6523451E12D1}">
      <dgm:prSet/>
      <dgm:spPr/>
      <dgm:t>
        <a:bodyPr/>
        <a:lstStyle/>
        <a:p>
          <a:endParaRPr lang="ru-RU"/>
        </a:p>
      </dgm:t>
    </dgm:pt>
    <dgm:pt modelId="{B7C88FE2-C73C-4738-9B91-FF6F046D530B}">
      <dgm:prSet phldrT="[Текст]"/>
      <dgm:spPr/>
      <dgm:t>
        <a:bodyPr/>
        <a:lstStyle/>
        <a:p>
          <a:r>
            <a:rPr lang="ru-RU" b="0" i="0" u="none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Таблицы № 1,4 5-7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A486F860-1C9E-46FC-97C1-6692720AA806}" type="parTrans" cxnId="{FA582F95-D8EF-480A-A3E9-0EBAD942DAD8}">
      <dgm:prSet/>
      <dgm:spPr/>
      <dgm:t>
        <a:bodyPr/>
        <a:lstStyle/>
        <a:p>
          <a:endParaRPr lang="ru-RU"/>
        </a:p>
      </dgm:t>
    </dgm:pt>
    <dgm:pt modelId="{B1BEE658-AD30-4878-B67B-8735D9F83ACC}" type="sibTrans" cxnId="{FA582F95-D8EF-480A-A3E9-0EBAD942DAD8}">
      <dgm:prSet/>
      <dgm:spPr/>
      <dgm:t>
        <a:bodyPr/>
        <a:lstStyle/>
        <a:p>
          <a:endParaRPr lang="ru-RU"/>
        </a:p>
      </dgm:t>
    </dgm:pt>
    <dgm:pt modelId="{B570877B-8B09-48A0-9356-FA22195604D6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0503762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08C7AC6D-F956-44C6-923B-57315B52AB45}" type="parTrans" cxnId="{F9852610-FDE9-42AA-AD4F-9E059D606540}">
      <dgm:prSet/>
      <dgm:spPr/>
      <dgm:t>
        <a:bodyPr/>
        <a:lstStyle/>
        <a:p>
          <a:endParaRPr lang="ru-RU"/>
        </a:p>
      </dgm:t>
    </dgm:pt>
    <dgm:pt modelId="{C59633DD-812C-4137-BE5D-2682EAC85417}" type="sibTrans" cxnId="{F9852610-FDE9-42AA-AD4F-9E059D606540}">
      <dgm:prSet/>
      <dgm:spPr/>
      <dgm:t>
        <a:bodyPr/>
        <a:lstStyle/>
        <a:p>
          <a:endParaRPr lang="ru-RU"/>
        </a:p>
      </dgm:t>
    </dgm:pt>
    <dgm:pt modelId="{3E6D9C7F-32D3-4ED2-83B7-C19ADA79A38E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0503766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E7146638-DFE8-453D-8136-4E5790617C3D}" type="parTrans" cxnId="{675E6EF0-580F-4BC3-984D-9B830C5E3027}">
      <dgm:prSet/>
      <dgm:spPr/>
      <dgm:t>
        <a:bodyPr/>
        <a:lstStyle/>
        <a:p>
          <a:endParaRPr lang="ru-RU"/>
        </a:p>
      </dgm:t>
    </dgm:pt>
    <dgm:pt modelId="{8E1B2914-4571-4D5D-9F53-D1957F47F672}" type="sibTrans" cxnId="{675E6EF0-580F-4BC3-984D-9B830C5E3027}">
      <dgm:prSet/>
      <dgm:spPr/>
      <dgm:t>
        <a:bodyPr/>
        <a:lstStyle/>
        <a:p>
          <a:endParaRPr lang="ru-RU"/>
        </a:p>
      </dgm:t>
    </dgm:pt>
    <dgm:pt modelId="{61EE079D-111B-4DA9-BD31-69E0B817C8F1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0503767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32FECE7E-902A-48F2-ADD1-3C610C8D2DC0}" type="parTrans" cxnId="{8A0F4E09-A540-4D66-A526-7C48850080EA}">
      <dgm:prSet/>
      <dgm:spPr/>
      <dgm:t>
        <a:bodyPr/>
        <a:lstStyle/>
        <a:p>
          <a:endParaRPr lang="ru-RU"/>
        </a:p>
      </dgm:t>
    </dgm:pt>
    <dgm:pt modelId="{3CB958F8-1229-4A6E-9B38-070FABA713C0}" type="sibTrans" cxnId="{8A0F4E09-A540-4D66-A526-7C48850080EA}">
      <dgm:prSet/>
      <dgm:spPr/>
      <dgm:t>
        <a:bodyPr/>
        <a:lstStyle/>
        <a:p>
          <a:endParaRPr lang="ru-RU"/>
        </a:p>
      </dgm:t>
    </dgm:pt>
    <dgm:pt modelId="{87616AE2-2D58-43F6-800A-167EFA517B7A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0503768</a:t>
          </a:r>
          <a:endParaRPr lang="ru-RU" dirty="0">
            <a:latin typeface="Cambria" panose="02040503050406030204" pitchFamily="18" charset="0"/>
          </a:endParaRPr>
        </a:p>
      </dgm:t>
    </dgm:pt>
    <dgm:pt modelId="{DB3F6BF0-B096-4321-9DAF-A5EC10348EE3}" type="parTrans" cxnId="{51E109DF-3543-490B-9043-BC2E4603AD78}">
      <dgm:prSet/>
      <dgm:spPr/>
      <dgm:t>
        <a:bodyPr/>
        <a:lstStyle/>
        <a:p>
          <a:endParaRPr lang="ru-RU"/>
        </a:p>
      </dgm:t>
    </dgm:pt>
    <dgm:pt modelId="{EBFAD42E-7EC2-4D91-8CF6-952785C9E0F4}" type="sibTrans" cxnId="{51E109DF-3543-490B-9043-BC2E4603AD78}">
      <dgm:prSet/>
      <dgm:spPr/>
      <dgm:t>
        <a:bodyPr/>
        <a:lstStyle/>
        <a:p>
          <a:endParaRPr lang="ru-RU"/>
        </a:p>
      </dgm:t>
    </dgm:pt>
    <dgm:pt modelId="{107DAB12-7FDA-462D-9ABC-BE313FEDB4E8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ф. 0503769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C6CF3B2B-2EA9-4E35-9998-DB85DDD54FC9}" type="parTrans" cxnId="{CD34C7CD-02F2-4F64-BC91-48948F0FE740}">
      <dgm:prSet/>
      <dgm:spPr/>
      <dgm:t>
        <a:bodyPr/>
        <a:lstStyle/>
        <a:p>
          <a:endParaRPr lang="ru-RU"/>
        </a:p>
      </dgm:t>
    </dgm:pt>
    <dgm:pt modelId="{51283442-EE2E-4918-B20D-7E281F1AC8F6}" type="sibTrans" cxnId="{CD34C7CD-02F2-4F64-BC91-48948F0FE740}">
      <dgm:prSet/>
      <dgm:spPr/>
      <dgm:t>
        <a:bodyPr/>
        <a:lstStyle/>
        <a:p>
          <a:endParaRPr lang="ru-RU"/>
        </a:p>
      </dgm:t>
    </dgm:pt>
    <dgm:pt modelId="{52A8F549-8D8A-4007-9870-B2E291985D36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0503771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C74C343C-2B81-4169-B921-E7024A4AE626}" type="parTrans" cxnId="{AC3E4509-37CE-468F-941E-545436E631BB}">
      <dgm:prSet/>
      <dgm:spPr/>
      <dgm:t>
        <a:bodyPr/>
        <a:lstStyle/>
        <a:p>
          <a:endParaRPr lang="ru-RU"/>
        </a:p>
      </dgm:t>
    </dgm:pt>
    <dgm:pt modelId="{C2E0224E-593A-4688-AFED-C1F292CE0488}" type="sibTrans" cxnId="{AC3E4509-37CE-468F-941E-545436E631BB}">
      <dgm:prSet/>
      <dgm:spPr/>
      <dgm:t>
        <a:bodyPr/>
        <a:lstStyle/>
        <a:p>
          <a:endParaRPr lang="ru-RU"/>
        </a:p>
      </dgm:t>
    </dgm:pt>
    <dgm:pt modelId="{604C3120-886D-4170-B4E3-21E52DF03369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0503772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B3B4D13C-BC7F-4C2F-97F0-331ABD5EA40B}" type="parTrans" cxnId="{55305769-E46D-49AF-A3FE-A0C9A37EECD1}">
      <dgm:prSet/>
      <dgm:spPr/>
      <dgm:t>
        <a:bodyPr/>
        <a:lstStyle/>
        <a:p>
          <a:endParaRPr lang="ru-RU"/>
        </a:p>
      </dgm:t>
    </dgm:pt>
    <dgm:pt modelId="{6356838E-CBC6-4C0F-8037-230E393F1A89}" type="sibTrans" cxnId="{55305769-E46D-49AF-A3FE-A0C9A37EECD1}">
      <dgm:prSet/>
      <dgm:spPr/>
      <dgm:t>
        <a:bodyPr/>
        <a:lstStyle/>
        <a:p>
          <a:endParaRPr lang="ru-RU"/>
        </a:p>
      </dgm:t>
    </dgm:pt>
    <dgm:pt modelId="{19898FAE-598A-4102-9E53-ED1BC5B86C0B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0503773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0B1356E5-26F0-4CDC-9A68-193E479D17A0}" type="parTrans" cxnId="{3774F07C-E12F-4054-9013-FF071DACA42C}">
      <dgm:prSet/>
      <dgm:spPr/>
      <dgm:t>
        <a:bodyPr/>
        <a:lstStyle/>
        <a:p>
          <a:endParaRPr lang="ru-RU"/>
        </a:p>
      </dgm:t>
    </dgm:pt>
    <dgm:pt modelId="{EFE372E1-3710-475A-B7E8-214C86E4704F}" type="sibTrans" cxnId="{3774F07C-E12F-4054-9013-FF071DACA42C}">
      <dgm:prSet/>
      <dgm:spPr/>
      <dgm:t>
        <a:bodyPr/>
        <a:lstStyle/>
        <a:p>
          <a:endParaRPr lang="ru-RU"/>
        </a:p>
      </dgm:t>
    </dgm:pt>
    <dgm:pt modelId="{926D55AB-8174-4079-953A-FAD79B8A9DDA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0503163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67873487-7E6C-4F8A-8CB9-35D94374564F}" type="parTrans" cxnId="{55B14486-EB0E-430D-B6A4-DA1884052B1C}">
      <dgm:prSet/>
      <dgm:spPr/>
      <dgm:t>
        <a:bodyPr/>
        <a:lstStyle/>
        <a:p>
          <a:endParaRPr lang="ru-RU"/>
        </a:p>
      </dgm:t>
    </dgm:pt>
    <dgm:pt modelId="{F5F42AB9-76AA-4F74-8085-F142DE87755E}" type="sibTrans" cxnId="{55B14486-EB0E-430D-B6A4-DA1884052B1C}">
      <dgm:prSet/>
      <dgm:spPr/>
      <dgm:t>
        <a:bodyPr/>
        <a:lstStyle/>
        <a:p>
          <a:endParaRPr lang="ru-RU"/>
        </a:p>
      </dgm:t>
    </dgm:pt>
    <dgm:pt modelId="{16A25B8A-2DDE-46ED-85F7-E923DC270F84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0503164</a:t>
          </a:r>
          <a:endParaRPr lang="ru-RU" b="0" dirty="0">
            <a:latin typeface="Cambria" panose="02040503050406030204" pitchFamily="18" charset="0"/>
          </a:endParaRPr>
        </a:p>
      </dgm:t>
    </dgm:pt>
    <dgm:pt modelId="{4B8D36E9-C0A6-40D1-A785-646265B68AE4}" type="parTrans" cxnId="{593ACED5-EE56-4F5D-9406-BB76C75EAD93}">
      <dgm:prSet/>
      <dgm:spPr/>
      <dgm:t>
        <a:bodyPr/>
        <a:lstStyle/>
        <a:p>
          <a:endParaRPr lang="ru-RU"/>
        </a:p>
      </dgm:t>
    </dgm:pt>
    <dgm:pt modelId="{56730C9B-CDCB-47CC-AB54-8FA718996F23}" type="sibTrans" cxnId="{593ACED5-EE56-4F5D-9406-BB76C75EAD93}">
      <dgm:prSet/>
      <dgm:spPr/>
      <dgm:t>
        <a:bodyPr/>
        <a:lstStyle/>
        <a:p>
          <a:endParaRPr lang="ru-RU"/>
        </a:p>
      </dgm:t>
    </dgm:pt>
    <dgm:pt modelId="{57D50723-03B3-4747-8FB8-9BD61E83E208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0503166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08B28F66-D162-4AE2-8A6B-5DD383F58E80}" type="parTrans" cxnId="{133B5C5D-4A54-46E0-A6BE-9BF62DED30E0}">
      <dgm:prSet/>
      <dgm:spPr/>
      <dgm:t>
        <a:bodyPr/>
        <a:lstStyle/>
        <a:p>
          <a:endParaRPr lang="ru-RU"/>
        </a:p>
      </dgm:t>
    </dgm:pt>
    <dgm:pt modelId="{98A0E609-F751-4CE9-82B1-BA2612E91183}" type="sibTrans" cxnId="{133B5C5D-4A54-46E0-A6BE-9BF62DED30E0}">
      <dgm:prSet/>
      <dgm:spPr/>
      <dgm:t>
        <a:bodyPr/>
        <a:lstStyle/>
        <a:p>
          <a:endParaRPr lang="ru-RU"/>
        </a:p>
      </dgm:t>
    </dgm:pt>
    <dgm:pt modelId="{AAD0CF59-E99C-4C1D-8FAC-3EBF1C792274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0503175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9E1DD76B-8E5E-4F9B-AD88-4D3070CAFCA0}" type="parTrans" cxnId="{A7507004-64AA-4E9D-A5D3-F947E6F79472}">
      <dgm:prSet/>
      <dgm:spPr/>
      <dgm:t>
        <a:bodyPr/>
        <a:lstStyle/>
        <a:p>
          <a:endParaRPr lang="ru-RU"/>
        </a:p>
      </dgm:t>
    </dgm:pt>
    <dgm:pt modelId="{B735C8AE-FF81-46CC-BCA0-36407C8EE9B3}" type="sibTrans" cxnId="{A7507004-64AA-4E9D-A5D3-F947E6F79472}">
      <dgm:prSet/>
      <dgm:spPr/>
      <dgm:t>
        <a:bodyPr/>
        <a:lstStyle/>
        <a:p>
          <a:endParaRPr lang="ru-RU"/>
        </a:p>
      </dgm:t>
    </dgm:pt>
    <dgm:pt modelId="{8B6C8003-4AF2-4C49-81F0-C4E4414BF208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0503174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3FC644E3-65E2-4DEA-9C01-DF6343B7D791}" type="parTrans" cxnId="{B9C04392-D4CD-40FB-8105-67F8C60DB16B}">
      <dgm:prSet/>
      <dgm:spPr/>
      <dgm:t>
        <a:bodyPr/>
        <a:lstStyle/>
        <a:p>
          <a:endParaRPr lang="ru-RU"/>
        </a:p>
      </dgm:t>
    </dgm:pt>
    <dgm:pt modelId="{852ACD98-86CD-4C00-B67B-6E9DD3460E41}" type="sibTrans" cxnId="{B9C04392-D4CD-40FB-8105-67F8C60DB16B}">
      <dgm:prSet/>
      <dgm:spPr/>
      <dgm:t>
        <a:bodyPr/>
        <a:lstStyle/>
        <a:p>
          <a:endParaRPr lang="ru-RU"/>
        </a:p>
      </dgm:t>
    </dgm:pt>
    <dgm:pt modelId="{0F8750FB-1ACA-4B07-94CF-326CA0283C03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0503172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A8AAF80F-9C92-401A-B7C8-A2DDBF86A23A}" type="parTrans" cxnId="{E037CD45-2137-4F49-AC14-88084B9D891F}">
      <dgm:prSet/>
      <dgm:spPr/>
      <dgm:t>
        <a:bodyPr/>
        <a:lstStyle/>
        <a:p>
          <a:endParaRPr lang="ru-RU"/>
        </a:p>
      </dgm:t>
    </dgm:pt>
    <dgm:pt modelId="{5B3A8DEE-8C4D-4C0A-A745-48C3987CF829}" type="sibTrans" cxnId="{E037CD45-2137-4F49-AC14-88084B9D891F}">
      <dgm:prSet/>
      <dgm:spPr/>
      <dgm:t>
        <a:bodyPr/>
        <a:lstStyle/>
        <a:p>
          <a:endParaRPr lang="ru-RU"/>
        </a:p>
      </dgm:t>
    </dgm:pt>
    <dgm:pt modelId="{7C5CF4D9-D0DA-4823-A46B-B457FD67754D}">
      <dgm:prSet phldrT="[Текст]"/>
      <dgm:spPr/>
      <dgm:t>
        <a:bodyPr/>
        <a:lstStyle/>
        <a:p>
          <a:r>
            <a:rPr lang="ru-RU" b="1" dirty="0" smtClean="0">
              <a:effectLst/>
              <a:latin typeface="Cambria" panose="02040503050406030204" pitchFamily="18" charset="0"/>
              <a:cs typeface="Arial" pitchFamily="34" charset="0"/>
            </a:rPr>
            <a:t>Бухгалтерская отчетность АУ БУ</a:t>
          </a:r>
          <a:endParaRPr lang="ru-RU" dirty="0">
            <a:latin typeface="Cambria" panose="02040503050406030204" pitchFamily="18" charset="0"/>
          </a:endParaRPr>
        </a:p>
      </dgm:t>
    </dgm:pt>
    <dgm:pt modelId="{812B7403-86C7-49DA-98FD-D2AED0F2C3EE}" type="sibTrans" cxnId="{5DBB7ECF-A9FB-4DFD-91A7-3D987F3FC3DA}">
      <dgm:prSet/>
      <dgm:spPr/>
      <dgm:t>
        <a:bodyPr/>
        <a:lstStyle/>
        <a:p>
          <a:endParaRPr lang="ru-RU"/>
        </a:p>
      </dgm:t>
    </dgm:pt>
    <dgm:pt modelId="{63FF3C35-30F6-4C02-8232-B5C0E349AB07}" type="parTrans" cxnId="{5DBB7ECF-A9FB-4DFD-91A7-3D987F3FC3DA}">
      <dgm:prSet/>
      <dgm:spPr/>
      <dgm:t>
        <a:bodyPr/>
        <a:lstStyle/>
        <a:p>
          <a:endParaRPr lang="ru-RU"/>
        </a:p>
      </dgm:t>
    </dgm:pt>
    <dgm:pt modelId="{272E5DE3-0849-45F6-A3D0-C40DACB058A2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0503168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99D0C476-2499-4DE1-B533-1225F083F03A}" type="parTrans" cxnId="{C8E60759-8DA7-4F35-BE4B-63B247228224}">
      <dgm:prSet/>
      <dgm:spPr/>
      <dgm:t>
        <a:bodyPr/>
        <a:lstStyle/>
        <a:p>
          <a:endParaRPr lang="ru-RU"/>
        </a:p>
      </dgm:t>
    </dgm:pt>
    <dgm:pt modelId="{482E0D82-7D92-4072-AA42-E46303010613}" type="sibTrans" cxnId="{C8E60759-8DA7-4F35-BE4B-63B247228224}">
      <dgm:prSet/>
      <dgm:spPr/>
      <dgm:t>
        <a:bodyPr/>
        <a:lstStyle/>
        <a:p>
          <a:endParaRPr lang="ru-RU"/>
        </a:p>
      </dgm:t>
    </dgm:pt>
    <dgm:pt modelId="{C91A21B2-9B32-4BFA-9294-37BDD29DF804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0503167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C6E6C7D1-C14B-4AA5-82EB-A8CBDB6E080D}" type="parTrans" cxnId="{3C05B4E6-4489-49CE-9AF3-AE74C9B84AB7}">
      <dgm:prSet/>
      <dgm:spPr/>
      <dgm:t>
        <a:bodyPr/>
        <a:lstStyle/>
        <a:p>
          <a:endParaRPr lang="ru-RU"/>
        </a:p>
      </dgm:t>
    </dgm:pt>
    <dgm:pt modelId="{659D683A-9F31-4C76-A8D6-C50F15ECAE96}" type="sibTrans" cxnId="{3C05B4E6-4489-49CE-9AF3-AE74C9B84AB7}">
      <dgm:prSet/>
      <dgm:spPr/>
      <dgm:t>
        <a:bodyPr/>
        <a:lstStyle/>
        <a:p>
          <a:endParaRPr lang="ru-RU"/>
        </a:p>
      </dgm:t>
    </dgm:pt>
    <dgm:pt modelId="{325E676D-604E-4BAF-8AB1-3A912D611A7A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0503162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ED1F7F8F-A067-49AC-808D-F4BB7B807848}" type="parTrans" cxnId="{27AF6345-F32C-4935-81F9-E1755095A305}">
      <dgm:prSet/>
      <dgm:spPr/>
      <dgm:t>
        <a:bodyPr/>
        <a:lstStyle/>
        <a:p>
          <a:endParaRPr lang="ru-RU"/>
        </a:p>
      </dgm:t>
    </dgm:pt>
    <dgm:pt modelId="{DF23804B-BDA7-4DEC-BE15-64FD6CCAD18D}" type="sibTrans" cxnId="{27AF6345-F32C-4935-81F9-E1755095A305}">
      <dgm:prSet/>
      <dgm:spPr/>
      <dgm:t>
        <a:bodyPr/>
        <a:lstStyle/>
        <a:p>
          <a:endParaRPr lang="ru-RU"/>
        </a:p>
      </dgm:t>
    </dgm:pt>
    <dgm:pt modelId="{646BD89D-3200-4735-8DBE-FCB9859EB40C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0503177</a:t>
          </a:r>
          <a:endParaRPr lang="ru-RU" b="0" dirty="0">
            <a:latin typeface="Cambria" panose="02040503050406030204" pitchFamily="18" charset="0"/>
          </a:endParaRPr>
        </a:p>
      </dgm:t>
    </dgm:pt>
    <dgm:pt modelId="{6356DEED-6562-415C-8200-E9E013E87E78}" type="parTrans" cxnId="{8CA04242-B308-49BC-91E6-3BA178A19756}">
      <dgm:prSet/>
      <dgm:spPr/>
      <dgm:t>
        <a:bodyPr/>
        <a:lstStyle/>
        <a:p>
          <a:endParaRPr lang="ru-RU"/>
        </a:p>
      </dgm:t>
    </dgm:pt>
    <dgm:pt modelId="{D61D7F94-446B-4E24-B05F-3F0FA30ACEB4}" type="sibTrans" cxnId="{8CA04242-B308-49BC-91E6-3BA178A19756}">
      <dgm:prSet/>
      <dgm:spPr/>
      <dgm:t>
        <a:bodyPr/>
        <a:lstStyle/>
        <a:p>
          <a:endParaRPr lang="ru-RU"/>
        </a:p>
      </dgm:t>
    </dgm:pt>
    <dgm:pt modelId="{E0F94C16-98AE-4E86-96DC-40C1C552A797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0503178</a:t>
          </a:r>
          <a:endParaRPr lang="ru-RU" b="0" dirty="0">
            <a:latin typeface="Cambria" panose="02040503050406030204" pitchFamily="18" charset="0"/>
          </a:endParaRPr>
        </a:p>
      </dgm:t>
    </dgm:pt>
    <dgm:pt modelId="{CA0EB76B-9603-4CD0-8AD0-492866D3F39F}" type="parTrans" cxnId="{9802BA9F-6AAD-4ECD-A129-B1CAD51F7788}">
      <dgm:prSet/>
      <dgm:spPr/>
      <dgm:t>
        <a:bodyPr/>
        <a:lstStyle/>
        <a:p>
          <a:endParaRPr lang="ru-RU"/>
        </a:p>
      </dgm:t>
    </dgm:pt>
    <dgm:pt modelId="{CBBABC19-70F8-4074-8EFD-DE8C0E0253CF}" type="sibTrans" cxnId="{9802BA9F-6AAD-4ECD-A129-B1CAD51F7788}">
      <dgm:prSet/>
      <dgm:spPr/>
      <dgm:t>
        <a:bodyPr/>
        <a:lstStyle/>
        <a:p>
          <a:endParaRPr lang="ru-RU"/>
        </a:p>
      </dgm:t>
    </dgm:pt>
    <dgm:pt modelId="{3BEE0509-263E-4445-9D2E-F03CAB2C5CD2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0503190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484D058D-3D5E-49AB-B0B2-222DF2F3D6CD}" type="parTrans" cxnId="{466AB95E-4C62-4316-BBED-4BE7FD50C88C}">
      <dgm:prSet/>
      <dgm:spPr/>
      <dgm:t>
        <a:bodyPr/>
        <a:lstStyle/>
        <a:p>
          <a:endParaRPr lang="ru-RU"/>
        </a:p>
      </dgm:t>
    </dgm:pt>
    <dgm:pt modelId="{047905FD-F0D6-4900-AFE0-4235C496F95E}" type="sibTrans" cxnId="{466AB95E-4C62-4316-BBED-4BE7FD50C88C}">
      <dgm:prSet/>
      <dgm:spPr/>
      <dgm:t>
        <a:bodyPr/>
        <a:lstStyle/>
        <a:p>
          <a:endParaRPr lang="ru-RU"/>
        </a:p>
      </dgm:t>
    </dgm:pt>
    <dgm:pt modelId="{D60DBE49-01FB-467D-A91B-BB26E5DB024E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0503192</a:t>
          </a:r>
          <a:endParaRPr lang="ru-RU" b="0" dirty="0">
            <a:latin typeface="Cambria" panose="02040503050406030204" pitchFamily="18" charset="0"/>
          </a:endParaRPr>
        </a:p>
      </dgm:t>
    </dgm:pt>
    <dgm:pt modelId="{13565912-7CD3-4710-A954-E0602309C5E1}" type="parTrans" cxnId="{E73557C5-3763-4280-8730-86518CFEBC61}">
      <dgm:prSet/>
      <dgm:spPr/>
      <dgm:t>
        <a:bodyPr/>
        <a:lstStyle/>
        <a:p>
          <a:endParaRPr lang="ru-RU"/>
        </a:p>
      </dgm:t>
    </dgm:pt>
    <dgm:pt modelId="{C94AFB89-3484-42FF-8466-BB2F84BDB3AF}" type="sibTrans" cxnId="{E73557C5-3763-4280-8730-86518CFEBC61}">
      <dgm:prSet/>
      <dgm:spPr/>
      <dgm:t>
        <a:bodyPr/>
        <a:lstStyle/>
        <a:p>
          <a:endParaRPr lang="ru-RU"/>
        </a:p>
      </dgm:t>
    </dgm:pt>
    <dgm:pt modelId="{86FC9EDC-CC10-49ED-913C-D061AC1B098E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0503193</a:t>
          </a:r>
          <a:endParaRPr lang="ru-RU" b="0" dirty="0">
            <a:latin typeface="Cambria" panose="02040503050406030204" pitchFamily="18" charset="0"/>
          </a:endParaRPr>
        </a:p>
      </dgm:t>
    </dgm:pt>
    <dgm:pt modelId="{F0E9C748-052D-457A-945C-1CD63BBF3DE6}" type="parTrans" cxnId="{B6E3B64B-3045-41D4-90C1-BC7C73DBACEE}">
      <dgm:prSet/>
      <dgm:spPr/>
      <dgm:t>
        <a:bodyPr/>
        <a:lstStyle/>
        <a:p>
          <a:endParaRPr lang="ru-RU"/>
        </a:p>
      </dgm:t>
    </dgm:pt>
    <dgm:pt modelId="{4C812AD5-3048-4332-849C-00147A13A487}" type="sibTrans" cxnId="{B6E3B64B-3045-41D4-90C1-BC7C73DBACEE}">
      <dgm:prSet/>
      <dgm:spPr/>
      <dgm:t>
        <a:bodyPr/>
        <a:lstStyle/>
        <a:p>
          <a:endParaRPr lang="ru-RU"/>
        </a:p>
      </dgm:t>
    </dgm:pt>
    <dgm:pt modelId="{1090FA54-950F-4984-BEEB-6C0C893C94F5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0503296</a:t>
          </a:r>
          <a:endParaRPr lang="ru-RU" b="0" dirty="0"/>
        </a:p>
      </dgm:t>
    </dgm:pt>
    <dgm:pt modelId="{9C769B37-FBA4-44FD-87A9-A7F4AEB8AE26}" type="parTrans" cxnId="{42410FB1-4807-4449-8FC4-37FE3B6EB093}">
      <dgm:prSet/>
      <dgm:spPr/>
      <dgm:t>
        <a:bodyPr/>
        <a:lstStyle/>
        <a:p>
          <a:endParaRPr lang="ru-RU"/>
        </a:p>
      </dgm:t>
    </dgm:pt>
    <dgm:pt modelId="{79056689-8503-4404-8475-F4255FD96406}" type="sibTrans" cxnId="{42410FB1-4807-4449-8FC4-37FE3B6EB093}">
      <dgm:prSet/>
      <dgm:spPr/>
      <dgm:t>
        <a:bodyPr/>
        <a:lstStyle/>
        <a:p>
          <a:endParaRPr lang="ru-RU"/>
        </a:p>
      </dgm:t>
    </dgm:pt>
    <dgm:pt modelId="{9D539EEA-BBA2-4C2D-A591-22C37AF39385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0503191</a:t>
          </a:r>
          <a:endParaRPr lang="ru-RU" b="0" dirty="0">
            <a:latin typeface="Cambria" panose="02040503050406030204" pitchFamily="18" charset="0"/>
          </a:endParaRPr>
        </a:p>
      </dgm:t>
    </dgm:pt>
    <dgm:pt modelId="{39DF8515-C179-445A-8B93-FF1835623744}" type="parTrans" cxnId="{88EE11F7-EAAB-4478-8149-C017DF6D625E}">
      <dgm:prSet/>
      <dgm:spPr/>
      <dgm:t>
        <a:bodyPr/>
        <a:lstStyle/>
        <a:p>
          <a:endParaRPr lang="ru-RU"/>
        </a:p>
      </dgm:t>
    </dgm:pt>
    <dgm:pt modelId="{0C0B489B-5B6E-4D35-81D2-C3B93BC33C00}" type="sibTrans" cxnId="{88EE11F7-EAAB-4478-8149-C017DF6D625E}">
      <dgm:prSet/>
      <dgm:spPr/>
      <dgm:t>
        <a:bodyPr/>
        <a:lstStyle/>
        <a:p>
          <a:endParaRPr lang="ru-RU"/>
        </a:p>
      </dgm:t>
    </dgm:pt>
    <dgm:pt modelId="{6527E0EC-EF1D-4524-B212-079486C80C26}">
      <dgm:prSet phldrT="[Текст]"/>
      <dgm:spPr/>
      <dgm:t>
        <a:bodyPr/>
        <a:lstStyle/>
        <a:p>
          <a:r>
            <a:rPr lang="ru-RU" b="0" dirty="0" smtClean="0">
              <a:latin typeface="Cambria" panose="02040503050406030204" pitchFamily="18" charset="0"/>
            </a:rPr>
            <a:t>ф. 0503169</a:t>
          </a:r>
          <a:endParaRPr lang="ru-RU" b="0" dirty="0">
            <a:latin typeface="Cambria" panose="02040503050406030204" pitchFamily="18" charset="0"/>
          </a:endParaRPr>
        </a:p>
      </dgm:t>
    </dgm:pt>
    <dgm:pt modelId="{746D7E06-26C5-433E-94AD-648AC1446816}" type="parTrans" cxnId="{9843D767-366C-47D0-BF2A-E228F73C20B6}">
      <dgm:prSet/>
      <dgm:spPr/>
      <dgm:t>
        <a:bodyPr/>
        <a:lstStyle/>
        <a:p>
          <a:endParaRPr lang="ru-RU"/>
        </a:p>
      </dgm:t>
    </dgm:pt>
    <dgm:pt modelId="{7229C7D2-60D8-4DB3-8024-9F80F45D2F19}" type="sibTrans" cxnId="{9843D767-366C-47D0-BF2A-E228F73C20B6}">
      <dgm:prSet/>
      <dgm:spPr/>
      <dgm:t>
        <a:bodyPr/>
        <a:lstStyle/>
        <a:p>
          <a:endParaRPr lang="ru-RU"/>
        </a:p>
      </dgm:t>
    </dgm:pt>
    <dgm:pt modelId="{9CAFC726-B0DB-420C-AAC0-8DD11ADCFD66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0503171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BA8FF9BB-FF28-4F14-A082-F76179F3DA99}" type="parTrans" cxnId="{17958AED-277D-4AD0-B6E7-6EAD636A554F}">
      <dgm:prSet/>
      <dgm:spPr/>
      <dgm:t>
        <a:bodyPr/>
        <a:lstStyle/>
        <a:p>
          <a:endParaRPr lang="ru-RU"/>
        </a:p>
      </dgm:t>
    </dgm:pt>
    <dgm:pt modelId="{E96018FE-FF1A-4319-B506-BEF192BF9E89}" type="sibTrans" cxnId="{17958AED-277D-4AD0-B6E7-6EAD636A554F}">
      <dgm:prSet/>
      <dgm:spPr/>
      <dgm:t>
        <a:bodyPr/>
        <a:lstStyle/>
        <a:p>
          <a:endParaRPr lang="ru-RU"/>
        </a:p>
      </dgm:t>
    </dgm:pt>
    <dgm:pt modelId="{A23E3669-DB89-44AA-8F7C-D73FA8792654}">
      <dgm:prSet phldrT="[Текст]"/>
      <dgm:spPr/>
      <dgm:t>
        <a:bodyPr/>
        <a:lstStyle/>
        <a:p>
          <a:r>
            <a:rPr lang="ru-RU" b="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0503173</a:t>
          </a:r>
          <a:endParaRPr lang="ru-RU" b="0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627246C6-251B-4458-AA51-24C4CFC121A6}" type="parTrans" cxnId="{4FF89A1F-54E1-424F-A8A2-723D951C9BC9}">
      <dgm:prSet/>
      <dgm:spPr/>
      <dgm:t>
        <a:bodyPr/>
        <a:lstStyle/>
        <a:p>
          <a:endParaRPr lang="ru-RU"/>
        </a:p>
      </dgm:t>
    </dgm:pt>
    <dgm:pt modelId="{F851F2AB-E931-4058-A41A-5D5AD8E522FE}" type="sibTrans" cxnId="{4FF89A1F-54E1-424F-A8A2-723D951C9BC9}">
      <dgm:prSet/>
      <dgm:spPr/>
      <dgm:t>
        <a:bodyPr/>
        <a:lstStyle/>
        <a:p>
          <a:endParaRPr lang="ru-RU"/>
        </a:p>
      </dgm:t>
    </dgm:pt>
    <dgm:pt modelId="{C58D0DAD-818C-4FB3-A739-BFB67936B310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ф. 0503779</a:t>
          </a:r>
          <a:endParaRPr lang="ru-RU" dirty="0">
            <a:latin typeface="Cambria" panose="02040503050406030204" pitchFamily="18" charset="0"/>
          </a:endParaRPr>
        </a:p>
      </dgm:t>
    </dgm:pt>
    <dgm:pt modelId="{E1D4D9BA-25E6-4801-9267-84FD1359BCB6}" type="parTrans" cxnId="{EFB00612-1370-4568-9DD8-0E2939A032FB}">
      <dgm:prSet/>
      <dgm:spPr/>
      <dgm:t>
        <a:bodyPr/>
        <a:lstStyle/>
        <a:p>
          <a:endParaRPr lang="ru-RU"/>
        </a:p>
      </dgm:t>
    </dgm:pt>
    <dgm:pt modelId="{CE201BD3-0927-4C21-93DF-8C42BBA7B2F1}" type="sibTrans" cxnId="{EFB00612-1370-4568-9DD8-0E2939A032FB}">
      <dgm:prSet/>
      <dgm:spPr/>
      <dgm:t>
        <a:bodyPr/>
        <a:lstStyle/>
        <a:p>
          <a:endParaRPr lang="ru-RU"/>
        </a:p>
      </dgm:t>
    </dgm:pt>
    <dgm:pt modelId="{11E45C6F-0E79-4AE4-83FD-0BAD9A11AF5C}">
      <dgm:prSet phldrT="[Текст]" custT="1"/>
      <dgm:spPr/>
      <dgm:t>
        <a:bodyPr/>
        <a:lstStyle/>
        <a:p>
          <a:r>
            <a:rPr lang="ru-RU" sz="1600" b="0" dirty="0" smtClean="0">
              <a:latin typeface="Cambria" panose="02040503050406030204" pitchFamily="18" charset="0"/>
            </a:rPr>
            <a:t>(20 годовых форм)</a:t>
          </a:r>
          <a:endParaRPr lang="ru-RU" sz="1600" dirty="0">
            <a:latin typeface="Cambria" panose="02040503050406030204" pitchFamily="18" charset="0"/>
          </a:endParaRPr>
        </a:p>
      </dgm:t>
    </dgm:pt>
    <dgm:pt modelId="{325C46BD-9D8C-4534-8F00-DA8DA411FE9D}" type="parTrans" cxnId="{9C55CDF1-D81E-4CA3-A589-B13EA16BC7FE}">
      <dgm:prSet/>
      <dgm:spPr/>
      <dgm:t>
        <a:bodyPr/>
        <a:lstStyle/>
        <a:p>
          <a:endParaRPr lang="ru-RU"/>
        </a:p>
      </dgm:t>
    </dgm:pt>
    <dgm:pt modelId="{45158BAF-97B9-49C0-A977-8EC94284BA63}" type="sibTrans" cxnId="{9C55CDF1-D81E-4CA3-A589-B13EA16BC7FE}">
      <dgm:prSet/>
      <dgm:spPr/>
      <dgm:t>
        <a:bodyPr/>
        <a:lstStyle/>
        <a:p>
          <a:endParaRPr lang="ru-RU"/>
        </a:p>
      </dgm:t>
    </dgm:pt>
    <dgm:pt modelId="{7AC510D5-C1B0-4120-A0AC-96B49F1F56C6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ф. 0503295</a:t>
          </a:r>
          <a:endParaRPr lang="ru-RU" dirty="0">
            <a:latin typeface="Cambria" panose="02040503050406030204" pitchFamily="18" charset="0"/>
          </a:endParaRPr>
        </a:p>
      </dgm:t>
    </dgm:pt>
    <dgm:pt modelId="{685EB682-3CAC-4336-A9D6-7C06E7C17D4B}" type="parTrans" cxnId="{6D019FD1-EFC1-4401-8641-118BAE191B67}">
      <dgm:prSet/>
      <dgm:spPr/>
      <dgm:t>
        <a:bodyPr/>
        <a:lstStyle/>
        <a:p>
          <a:endParaRPr lang="ru-RU"/>
        </a:p>
      </dgm:t>
    </dgm:pt>
    <dgm:pt modelId="{B963A54F-E0A5-4AE5-86D7-2106575E0563}" type="sibTrans" cxnId="{6D019FD1-EFC1-4401-8641-118BAE191B67}">
      <dgm:prSet/>
      <dgm:spPr/>
      <dgm:t>
        <a:bodyPr/>
        <a:lstStyle/>
        <a:p>
          <a:endParaRPr lang="ru-RU"/>
        </a:p>
      </dgm:t>
    </dgm:pt>
    <dgm:pt modelId="{3E1E33E5-4D4E-4BB4-BB8A-E1E3E02D3A97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0503790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5C41EDF9-F535-4206-A406-F25760B4E564}" type="parTrans" cxnId="{B4FA95FB-AA85-4F40-B8A5-B6B73C2EDF90}">
      <dgm:prSet/>
      <dgm:spPr/>
      <dgm:t>
        <a:bodyPr/>
        <a:lstStyle/>
        <a:p>
          <a:endParaRPr lang="ru-RU"/>
        </a:p>
      </dgm:t>
    </dgm:pt>
    <dgm:pt modelId="{A9598C9E-CA50-4854-A38C-C0DB44110B99}" type="sibTrans" cxnId="{B4FA95FB-AA85-4F40-B8A5-B6B73C2EDF90}">
      <dgm:prSet/>
      <dgm:spPr/>
      <dgm:t>
        <a:bodyPr/>
        <a:lstStyle/>
        <a:p>
          <a:endParaRPr lang="ru-RU"/>
        </a:p>
      </dgm:t>
    </dgm:pt>
    <dgm:pt modelId="{CA9DAE33-F545-4C11-9A65-126B682DDDC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0503793</a:t>
          </a:r>
          <a:endParaRPr lang="ru-RU" dirty="0">
            <a:solidFill>
              <a:schemeClr val="tx1"/>
            </a:solidFill>
          </a:endParaRPr>
        </a:p>
      </dgm:t>
    </dgm:pt>
    <dgm:pt modelId="{F430E017-08D6-47EB-957D-897B419F77D1}" type="parTrans" cxnId="{DB7811E3-BE9C-4B27-8471-6F9F3D3F892D}">
      <dgm:prSet/>
      <dgm:spPr/>
      <dgm:t>
        <a:bodyPr/>
        <a:lstStyle/>
        <a:p>
          <a:endParaRPr lang="ru-RU"/>
        </a:p>
      </dgm:t>
    </dgm:pt>
    <dgm:pt modelId="{A23477D9-41E4-4811-818F-AF59BA715C9F}" type="sibTrans" cxnId="{DB7811E3-BE9C-4B27-8471-6F9F3D3F892D}">
      <dgm:prSet/>
      <dgm:spPr/>
      <dgm:t>
        <a:bodyPr/>
        <a:lstStyle/>
        <a:p>
          <a:endParaRPr lang="ru-RU"/>
        </a:p>
      </dgm:t>
    </dgm:pt>
    <dgm:pt modelId="{DB57B2CF-6BB5-4CD5-923D-73FA47F8AD44}">
      <dgm:prSet phldrT="[Текст]" custT="1"/>
      <dgm:spPr/>
      <dgm:t>
        <a:bodyPr/>
        <a:lstStyle/>
        <a:p>
          <a:r>
            <a:rPr lang="ru-RU" sz="1700" b="0" dirty="0" smtClean="0">
              <a:latin typeface="Cambria" panose="02040503050406030204" pitchFamily="18" charset="0"/>
            </a:rPr>
            <a:t>(27 годовых форм)</a:t>
          </a:r>
          <a:endParaRPr lang="ru-RU" sz="1700" b="0" dirty="0">
            <a:latin typeface="Cambria" panose="02040503050406030204" pitchFamily="18" charset="0"/>
          </a:endParaRPr>
        </a:p>
      </dgm:t>
    </dgm:pt>
    <dgm:pt modelId="{7428990B-F300-4B94-B906-F7BE0DFC1FD5}" type="sibTrans" cxnId="{B0707913-92F9-484F-B1D9-83AED8A73C59}">
      <dgm:prSet/>
      <dgm:spPr/>
      <dgm:t>
        <a:bodyPr/>
        <a:lstStyle/>
        <a:p>
          <a:endParaRPr lang="ru-RU"/>
        </a:p>
      </dgm:t>
    </dgm:pt>
    <dgm:pt modelId="{63D05902-1FC1-4459-9F8C-05FC2E6916BD}" type="parTrans" cxnId="{B0707913-92F9-484F-B1D9-83AED8A73C59}">
      <dgm:prSet/>
      <dgm:spPr/>
      <dgm:t>
        <a:bodyPr/>
        <a:lstStyle/>
        <a:p>
          <a:endParaRPr lang="ru-RU"/>
        </a:p>
      </dgm:t>
    </dgm:pt>
    <dgm:pt modelId="{699B8681-B8FD-442F-B119-E9FBCD3204CC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0503761</a:t>
          </a:r>
          <a:endParaRPr lang="ru-RU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gm:t>
    </dgm:pt>
    <dgm:pt modelId="{727718D0-D1BA-4F9C-93B7-DB011E53EA51}" type="parTrans" cxnId="{E1952E18-9C91-4356-91DE-E044E79DE6A7}">
      <dgm:prSet/>
      <dgm:spPr/>
      <dgm:t>
        <a:bodyPr/>
        <a:lstStyle/>
        <a:p>
          <a:endParaRPr lang="ru-RU"/>
        </a:p>
      </dgm:t>
    </dgm:pt>
    <dgm:pt modelId="{90A81313-D272-4378-90B2-D810E0C4C990}" type="sibTrans" cxnId="{E1952E18-9C91-4356-91DE-E044E79DE6A7}">
      <dgm:prSet/>
      <dgm:spPr/>
      <dgm:t>
        <a:bodyPr/>
        <a:lstStyle/>
        <a:p>
          <a:endParaRPr lang="ru-RU"/>
        </a:p>
      </dgm:t>
    </dgm:pt>
    <dgm:pt modelId="{E6B52401-772C-4B7E-90DC-FCBCA8B44FCF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0503775</a:t>
          </a:r>
          <a:endParaRPr lang="ru-RU" dirty="0">
            <a:latin typeface="Cambria" panose="02040503050406030204" pitchFamily="18" charset="0"/>
          </a:endParaRPr>
        </a:p>
      </dgm:t>
    </dgm:pt>
    <dgm:pt modelId="{0C2380F7-1C55-4CA3-8B80-813184D00F5B}" type="parTrans" cxnId="{2B0BBBDF-780E-410A-B2A7-7B6957500ED3}">
      <dgm:prSet/>
      <dgm:spPr/>
      <dgm:t>
        <a:bodyPr/>
        <a:lstStyle/>
        <a:p>
          <a:endParaRPr lang="ru-RU"/>
        </a:p>
      </dgm:t>
    </dgm:pt>
    <dgm:pt modelId="{91B53687-F871-418E-82DA-C5AA1AD555F1}" type="sibTrans" cxnId="{2B0BBBDF-780E-410A-B2A7-7B6957500ED3}">
      <dgm:prSet/>
      <dgm:spPr/>
      <dgm:t>
        <a:bodyPr/>
        <a:lstStyle/>
        <a:p>
          <a:endParaRPr lang="ru-RU"/>
        </a:p>
      </dgm:t>
    </dgm:pt>
    <dgm:pt modelId="{20C08508-D28A-4E44-9C24-4DCDAF2FEED3}" type="pres">
      <dgm:prSet presAssocID="{2182FF46-5602-481F-966E-AFE27C6F6B1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6D541E6-2273-40AB-92D7-209CEF0F5090}" type="pres">
      <dgm:prSet presAssocID="{7349D214-770C-43AF-BF1E-677903ACC5A2}" presName="root" presStyleCnt="0">
        <dgm:presLayoutVars>
          <dgm:chMax/>
          <dgm:chPref/>
        </dgm:presLayoutVars>
      </dgm:prSet>
      <dgm:spPr/>
    </dgm:pt>
    <dgm:pt modelId="{CA20585C-38E1-4F57-9DCF-A92A851B51CC}" type="pres">
      <dgm:prSet presAssocID="{7349D214-770C-43AF-BF1E-677903ACC5A2}" presName="rootComposite" presStyleCnt="0">
        <dgm:presLayoutVars/>
      </dgm:prSet>
      <dgm:spPr/>
    </dgm:pt>
    <dgm:pt modelId="{921B30D7-9BD1-4B21-A973-57C6B8CBFE52}" type="pres">
      <dgm:prSet presAssocID="{7349D214-770C-43AF-BF1E-677903ACC5A2}" presName="ParentAccent" presStyleLbl="alignNode1" presStyleIdx="0" presStyleCnt="4"/>
      <dgm:spPr/>
    </dgm:pt>
    <dgm:pt modelId="{D3A9B286-8252-4675-8823-A15994FFBF7A}" type="pres">
      <dgm:prSet presAssocID="{7349D214-770C-43AF-BF1E-677903ACC5A2}" presName="ParentSmallAccent" presStyleLbl="fgAcc1" presStyleIdx="0" presStyleCnt="4"/>
      <dgm:spPr/>
    </dgm:pt>
    <dgm:pt modelId="{F939B745-2132-404A-9FF4-DBBF2E117F8B}" type="pres">
      <dgm:prSet presAssocID="{7349D214-770C-43AF-BF1E-677903ACC5A2}" presName="Parent" presStyleLbl="revTx" presStyleIdx="0" presStyleCnt="4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47827-C188-41C8-B58B-B5AB6D198341}" type="pres">
      <dgm:prSet presAssocID="{7349D214-770C-43AF-BF1E-677903ACC5A2}" presName="childShape" presStyleCnt="0">
        <dgm:presLayoutVars>
          <dgm:chMax val="0"/>
          <dgm:chPref val="0"/>
        </dgm:presLayoutVars>
      </dgm:prSet>
      <dgm:spPr/>
    </dgm:pt>
    <dgm:pt modelId="{0777A544-0DFB-4D8F-998C-89B9DCDA9D76}" type="pres">
      <dgm:prSet presAssocID="{727D3CB5-F95F-438A-989F-C52EBE450946}" presName="childComposite" presStyleCnt="0">
        <dgm:presLayoutVars>
          <dgm:chMax val="0"/>
          <dgm:chPref val="0"/>
        </dgm:presLayoutVars>
      </dgm:prSet>
      <dgm:spPr/>
    </dgm:pt>
    <dgm:pt modelId="{B610D538-D3FB-4A45-81FD-522822714569}" type="pres">
      <dgm:prSet presAssocID="{727D3CB5-F95F-438A-989F-C52EBE450946}" presName="ChildAccent" presStyleLbl="solidFgAcc1" presStyleIdx="0" presStyleCnt="38"/>
      <dgm:spPr/>
    </dgm:pt>
    <dgm:pt modelId="{F53B9908-ED21-410D-AB93-77C1A7827138}" type="pres">
      <dgm:prSet presAssocID="{727D3CB5-F95F-438A-989F-C52EBE450946}" presName="Child" presStyleLbl="revTx" presStyleIdx="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C68A6-7401-4489-9BEB-AF4150EBC7ED}" type="pres">
      <dgm:prSet presAssocID="{D020FD2F-FB3F-448A-96E4-E43F4D9C958E}" presName="childComposite" presStyleCnt="0">
        <dgm:presLayoutVars>
          <dgm:chMax val="0"/>
          <dgm:chPref val="0"/>
        </dgm:presLayoutVars>
      </dgm:prSet>
      <dgm:spPr/>
    </dgm:pt>
    <dgm:pt modelId="{7F7DDA37-1AEC-49D7-A821-0EAB5FAD4A06}" type="pres">
      <dgm:prSet presAssocID="{D020FD2F-FB3F-448A-96E4-E43F4D9C958E}" presName="ChildAccent" presStyleLbl="solidFgAcc1" presStyleIdx="1" presStyleCnt="38"/>
      <dgm:spPr/>
    </dgm:pt>
    <dgm:pt modelId="{79856BDA-E8B9-46D5-91B9-C13CAB9C5B06}" type="pres">
      <dgm:prSet presAssocID="{D020FD2F-FB3F-448A-96E4-E43F4D9C958E}" presName="Child" presStyleLbl="revTx" presStyleIdx="2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98C06-3E59-4074-8DDE-67B8DC515BFD}" type="pres">
      <dgm:prSet presAssocID="{F83A522C-ED7A-448B-9D47-163EAA30DD1B}" presName="childComposite" presStyleCnt="0">
        <dgm:presLayoutVars>
          <dgm:chMax val="0"/>
          <dgm:chPref val="0"/>
        </dgm:presLayoutVars>
      </dgm:prSet>
      <dgm:spPr/>
    </dgm:pt>
    <dgm:pt modelId="{421E4BBD-A16D-4E2A-B351-FDB6F341FDE7}" type="pres">
      <dgm:prSet presAssocID="{F83A522C-ED7A-448B-9D47-163EAA30DD1B}" presName="ChildAccent" presStyleLbl="solidFgAcc1" presStyleIdx="2" presStyleCnt="38"/>
      <dgm:spPr/>
    </dgm:pt>
    <dgm:pt modelId="{D82EC5AE-C375-4ECC-85E3-13393D55CF6B}" type="pres">
      <dgm:prSet presAssocID="{F83A522C-ED7A-448B-9D47-163EAA30DD1B}" presName="Child" presStyleLbl="revTx" presStyleIdx="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F28D5-5D84-42D3-9B70-01E1F967A8E4}" type="pres">
      <dgm:prSet presAssocID="{325E676D-604E-4BAF-8AB1-3A912D611A7A}" presName="childComposite" presStyleCnt="0">
        <dgm:presLayoutVars>
          <dgm:chMax val="0"/>
          <dgm:chPref val="0"/>
        </dgm:presLayoutVars>
      </dgm:prSet>
      <dgm:spPr/>
    </dgm:pt>
    <dgm:pt modelId="{F77E2C92-1480-47E0-9037-A82CA164B17F}" type="pres">
      <dgm:prSet presAssocID="{325E676D-604E-4BAF-8AB1-3A912D611A7A}" presName="ChildAccent" presStyleLbl="solidFgAcc1" presStyleIdx="3" presStyleCnt="38"/>
      <dgm:spPr/>
    </dgm:pt>
    <dgm:pt modelId="{2CA72036-1A57-4D4F-B2B5-EB504B5EEBBF}" type="pres">
      <dgm:prSet presAssocID="{325E676D-604E-4BAF-8AB1-3A912D611A7A}" presName="Child" presStyleLbl="revTx" presStyleIdx="4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951E3-25F6-421B-B067-A62565A47F06}" type="pres">
      <dgm:prSet presAssocID="{926D55AB-8174-4079-953A-FAD79B8A9DDA}" presName="childComposite" presStyleCnt="0">
        <dgm:presLayoutVars>
          <dgm:chMax val="0"/>
          <dgm:chPref val="0"/>
        </dgm:presLayoutVars>
      </dgm:prSet>
      <dgm:spPr/>
    </dgm:pt>
    <dgm:pt modelId="{D8EF8DC5-9195-4B17-9CAC-6D354B628C0F}" type="pres">
      <dgm:prSet presAssocID="{926D55AB-8174-4079-953A-FAD79B8A9DDA}" presName="ChildAccent" presStyleLbl="solidFgAcc1" presStyleIdx="4" presStyleCnt="38"/>
      <dgm:spPr/>
    </dgm:pt>
    <dgm:pt modelId="{B2AE49A5-A66D-4EB2-BC96-15C5DA282CBA}" type="pres">
      <dgm:prSet presAssocID="{926D55AB-8174-4079-953A-FAD79B8A9DDA}" presName="Child" presStyleLbl="revTx" presStyleIdx="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7C1C5-8E1A-43F5-979E-B005609C5339}" type="pres">
      <dgm:prSet presAssocID="{16A25B8A-2DDE-46ED-85F7-E923DC270F84}" presName="childComposite" presStyleCnt="0">
        <dgm:presLayoutVars>
          <dgm:chMax val="0"/>
          <dgm:chPref val="0"/>
        </dgm:presLayoutVars>
      </dgm:prSet>
      <dgm:spPr/>
    </dgm:pt>
    <dgm:pt modelId="{1481F2AB-7D63-484A-B93F-B8B31CDAC34C}" type="pres">
      <dgm:prSet presAssocID="{16A25B8A-2DDE-46ED-85F7-E923DC270F84}" presName="ChildAccent" presStyleLbl="solidFgAcc1" presStyleIdx="5" presStyleCnt="38"/>
      <dgm:spPr/>
    </dgm:pt>
    <dgm:pt modelId="{AEB3D623-F9DF-4425-BAC7-02436ABE5FF9}" type="pres">
      <dgm:prSet presAssocID="{16A25B8A-2DDE-46ED-85F7-E923DC270F84}" presName="Child" presStyleLbl="revTx" presStyleIdx="6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B6FD8-F717-476B-892D-3938B9D6EA32}" type="pres">
      <dgm:prSet presAssocID="{57D50723-03B3-4747-8FB8-9BD61E83E208}" presName="childComposite" presStyleCnt="0">
        <dgm:presLayoutVars>
          <dgm:chMax val="0"/>
          <dgm:chPref val="0"/>
        </dgm:presLayoutVars>
      </dgm:prSet>
      <dgm:spPr/>
    </dgm:pt>
    <dgm:pt modelId="{F5BA7567-F2CE-4635-93BF-29D65690F966}" type="pres">
      <dgm:prSet presAssocID="{57D50723-03B3-4747-8FB8-9BD61E83E208}" presName="ChildAccent" presStyleLbl="solidFgAcc1" presStyleIdx="6" presStyleCnt="38"/>
      <dgm:spPr/>
    </dgm:pt>
    <dgm:pt modelId="{E5EE67A1-F685-49DA-987F-AC80091CE87C}" type="pres">
      <dgm:prSet presAssocID="{57D50723-03B3-4747-8FB8-9BD61E83E208}" presName="Child" presStyleLbl="revTx" presStyleIdx="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583F5-9B81-44E9-A16E-C3906035C84A}" type="pres">
      <dgm:prSet presAssocID="{C91A21B2-9B32-4BFA-9294-37BDD29DF804}" presName="childComposite" presStyleCnt="0">
        <dgm:presLayoutVars>
          <dgm:chMax val="0"/>
          <dgm:chPref val="0"/>
        </dgm:presLayoutVars>
      </dgm:prSet>
      <dgm:spPr/>
    </dgm:pt>
    <dgm:pt modelId="{5868D09A-5801-4AA6-8693-FDEBBD2735E5}" type="pres">
      <dgm:prSet presAssocID="{C91A21B2-9B32-4BFA-9294-37BDD29DF804}" presName="ChildAccent" presStyleLbl="solidFgAcc1" presStyleIdx="7" presStyleCnt="38"/>
      <dgm:spPr/>
    </dgm:pt>
    <dgm:pt modelId="{00425EAF-9036-4C5B-AEC2-EFB8D37336EB}" type="pres">
      <dgm:prSet presAssocID="{C91A21B2-9B32-4BFA-9294-37BDD29DF804}" presName="Child" presStyleLbl="revTx" presStyleIdx="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66A69-178D-4E61-91C6-353A218A4024}" type="pres">
      <dgm:prSet presAssocID="{272E5DE3-0849-45F6-A3D0-C40DACB058A2}" presName="childComposite" presStyleCnt="0">
        <dgm:presLayoutVars>
          <dgm:chMax val="0"/>
          <dgm:chPref val="0"/>
        </dgm:presLayoutVars>
      </dgm:prSet>
      <dgm:spPr/>
    </dgm:pt>
    <dgm:pt modelId="{91FA47F7-DAD0-47BB-815C-75412FA28454}" type="pres">
      <dgm:prSet presAssocID="{272E5DE3-0849-45F6-A3D0-C40DACB058A2}" presName="ChildAccent" presStyleLbl="solidFgAcc1" presStyleIdx="8" presStyleCnt="38"/>
      <dgm:spPr/>
    </dgm:pt>
    <dgm:pt modelId="{514F1CE4-8153-4899-87B1-20EF59A564B6}" type="pres">
      <dgm:prSet presAssocID="{272E5DE3-0849-45F6-A3D0-C40DACB058A2}" presName="Child" presStyleLbl="revTx" presStyleIdx="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D35A4-AA9C-45A7-AB62-67CB3AEBE7BE}" type="pres">
      <dgm:prSet presAssocID="{6527E0EC-EF1D-4524-B212-079486C80C26}" presName="childComposite" presStyleCnt="0">
        <dgm:presLayoutVars>
          <dgm:chMax val="0"/>
          <dgm:chPref val="0"/>
        </dgm:presLayoutVars>
      </dgm:prSet>
      <dgm:spPr/>
    </dgm:pt>
    <dgm:pt modelId="{D9F957F8-F4A0-459A-852D-9103C1FC4BC4}" type="pres">
      <dgm:prSet presAssocID="{6527E0EC-EF1D-4524-B212-079486C80C26}" presName="ChildAccent" presStyleLbl="solidFgAcc1" presStyleIdx="9" presStyleCnt="38"/>
      <dgm:spPr/>
    </dgm:pt>
    <dgm:pt modelId="{752342EF-AFAD-4391-A654-F930A8106319}" type="pres">
      <dgm:prSet presAssocID="{6527E0EC-EF1D-4524-B212-079486C80C26}" presName="Child" presStyleLbl="revTx" presStyleIdx="1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23477-C766-4E70-A193-74154F74F897}" type="pres">
      <dgm:prSet presAssocID="{9CAFC726-B0DB-420C-AAC0-8DD11ADCFD66}" presName="childComposite" presStyleCnt="0">
        <dgm:presLayoutVars>
          <dgm:chMax val="0"/>
          <dgm:chPref val="0"/>
        </dgm:presLayoutVars>
      </dgm:prSet>
      <dgm:spPr/>
    </dgm:pt>
    <dgm:pt modelId="{CD688F80-7FB4-43DA-8064-F1ABD423962D}" type="pres">
      <dgm:prSet presAssocID="{9CAFC726-B0DB-420C-AAC0-8DD11ADCFD66}" presName="ChildAccent" presStyleLbl="solidFgAcc1" presStyleIdx="10" presStyleCnt="38"/>
      <dgm:spPr/>
    </dgm:pt>
    <dgm:pt modelId="{99930B20-77E2-4E2E-9C2F-4AF133F3BFB4}" type="pres">
      <dgm:prSet presAssocID="{9CAFC726-B0DB-420C-AAC0-8DD11ADCFD66}" presName="Child" presStyleLbl="revTx" presStyleIdx="1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7F1B8-A30C-48BF-AFF6-FE45B0C071BD}" type="pres">
      <dgm:prSet presAssocID="{DB57B2CF-6BB5-4CD5-923D-73FA47F8AD44}" presName="root" presStyleCnt="0">
        <dgm:presLayoutVars>
          <dgm:chMax/>
          <dgm:chPref/>
        </dgm:presLayoutVars>
      </dgm:prSet>
      <dgm:spPr/>
    </dgm:pt>
    <dgm:pt modelId="{4470D3E1-3BA1-4EAE-9FA3-9D616CCAC490}" type="pres">
      <dgm:prSet presAssocID="{DB57B2CF-6BB5-4CD5-923D-73FA47F8AD44}" presName="rootComposite" presStyleCnt="0">
        <dgm:presLayoutVars/>
      </dgm:prSet>
      <dgm:spPr/>
    </dgm:pt>
    <dgm:pt modelId="{8CDEF078-B9CC-47B7-A616-2E61457C33F7}" type="pres">
      <dgm:prSet presAssocID="{DB57B2CF-6BB5-4CD5-923D-73FA47F8AD44}" presName="ParentAccent" presStyleLbl="alignNode1" presStyleIdx="1" presStyleCnt="4"/>
      <dgm:spPr/>
    </dgm:pt>
    <dgm:pt modelId="{96A68FE6-EEE1-43BB-9A4B-5EBF17963309}" type="pres">
      <dgm:prSet presAssocID="{DB57B2CF-6BB5-4CD5-923D-73FA47F8AD44}" presName="ParentSmallAccent" presStyleLbl="fgAcc1" presStyleIdx="1" presStyleCnt="4"/>
      <dgm:spPr/>
    </dgm:pt>
    <dgm:pt modelId="{19140B74-B976-4D37-9694-47399112BB02}" type="pres">
      <dgm:prSet presAssocID="{DB57B2CF-6BB5-4CD5-923D-73FA47F8AD44}" presName="Parent" presStyleLbl="revTx" presStyleIdx="12" presStyleCnt="42" custLinFactNeighborX="481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FCF8F-2C0A-4D1A-BC45-FA386987B41C}" type="pres">
      <dgm:prSet presAssocID="{DB57B2CF-6BB5-4CD5-923D-73FA47F8AD44}" presName="childShape" presStyleCnt="0">
        <dgm:presLayoutVars>
          <dgm:chMax val="0"/>
          <dgm:chPref val="0"/>
        </dgm:presLayoutVars>
      </dgm:prSet>
      <dgm:spPr/>
    </dgm:pt>
    <dgm:pt modelId="{39423704-4AF6-44CD-9F0D-0DFFE154ED89}" type="pres">
      <dgm:prSet presAssocID="{0F8750FB-1ACA-4B07-94CF-326CA0283C03}" presName="childComposite" presStyleCnt="0">
        <dgm:presLayoutVars>
          <dgm:chMax val="0"/>
          <dgm:chPref val="0"/>
        </dgm:presLayoutVars>
      </dgm:prSet>
      <dgm:spPr/>
    </dgm:pt>
    <dgm:pt modelId="{C45EB0FD-E61C-4787-9F62-A5077F949F00}" type="pres">
      <dgm:prSet presAssocID="{0F8750FB-1ACA-4B07-94CF-326CA0283C03}" presName="ChildAccent" presStyleLbl="solidFgAcc1" presStyleIdx="11" presStyleCnt="38"/>
      <dgm:spPr/>
    </dgm:pt>
    <dgm:pt modelId="{24F67B2C-1624-4CC8-95C4-D8C4A356F530}" type="pres">
      <dgm:prSet presAssocID="{0F8750FB-1ACA-4B07-94CF-326CA0283C03}" presName="Child" presStyleLbl="revTx" presStyleIdx="1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F641A-7D26-4444-BD3D-5153E501A958}" type="pres">
      <dgm:prSet presAssocID="{A23E3669-DB89-44AA-8F7C-D73FA8792654}" presName="childComposite" presStyleCnt="0">
        <dgm:presLayoutVars>
          <dgm:chMax val="0"/>
          <dgm:chPref val="0"/>
        </dgm:presLayoutVars>
      </dgm:prSet>
      <dgm:spPr/>
    </dgm:pt>
    <dgm:pt modelId="{7225DF61-9B4D-4A52-B7B8-D8A341DE437B}" type="pres">
      <dgm:prSet presAssocID="{A23E3669-DB89-44AA-8F7C-D73FA8792654}" presName="ChildAccent" presStyleLbl="solidFgAcc1" presStyleIdx="12" presStyleCnt="38"/>
      <dgm:spPr/>
    </dgm:pt>
    <dgm:pt modelId="{0C1582FE-29C0-41A5-8F4B-3E4053FF5BFF}" type="pres">
      <dgm:prSet presAssocID="{A23E3669-DB89-44AA-8F7C-D73FA8792654}" presName="Child" presStyleLbl="revTx" presStyleIdx="14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3648-5BAB-4F57-BF3A-26389CAA272A}" type="pres">
      <dgm:prSet presAssocID="{8B6C8003-4AF2-4C49-81F0-C4E4414BF208}" presName="childComposite" presStyleCnt="0">
        <dgm:presLayoutVars>
          <dgm:chMax val="0"/>
          <dgm:chPref val="0"/>
        </dgm:presLayoutVars>
      </dgm:prSet>
      <dgm:spPr/>
    </dgm:pt>
    <dgm:pt modelId="{DF6E3356-5BB6-47F5-A8F4-BAF8750B4210}" type="pres">
      <dgm:prSet presAssocID="{8B6C8003-4AF2-4C49-81F0-C4E4414BF208}" presName="ChildAccent" presStyleLbl="solidFgAcc1" presStyleIdx="13" presStyleCnt="38"/>
      <dgm:spPr/>
    </dgm:pt>
    <dgm:pt modelId="{CFC2E4BB-B2CD-4127-BEDB-68E395DD7CC8}" type="pres">
      <dgm:prSet presAssocID="{8B6C8003-4AF2-4C49-81F0-C4E4414BF208}" presName="Child" presStyleLbl="revTx" presStyleIdx="1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5DB93-C858-44F1-84CB-CF8CA66823C7}" type="pres">
      <dgm:prSet presAssocID="{AAD0CF59-E99C-4C1D-8FAC-3EBF1C792274}" presName="childComposite" presStyleCnt="0">
        <dgm:presLayoutVars>
          <dgm:chMax val="0"/>
          <dgm:chPref val="0"/>
        </dgm:presLayoutVars>
      </dgm:prSet>
      <dgm:spPr/>
    </dgm:pt>
    <dgm:pt modelId="{1CAEDAEB-4A6C-40C1-8BD5-B5C82E6B51BF}" type="pres">
      <dgm:prSet presAssocID="{AAD0CF59-E99C-4C1D-8FAC-3EBF1C792274}" presName="ChildAccent" presStyleLbl="solidFgAcc1" presStyleIdx="14" presStyleCnt="38"/>
      <dgm:spPr/>
    </dgm:pt>
    <dgm:pt modelId="{85388415-1994-4ACF-8D67-41919094BC0A}" type="pres">
      <dgm:prSet presAssocID="{AAD0CF59-E99C-4C1D-8FAC-3EBF1C792274}" presName="Child" presStyleLbl="revTx" presStyleIdx="16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A3C89-3ED5-4CE1-B556-93A0EE147B33}" type="pres">
      <dgm:prSet presAssocID="{646BD89D-3200-4735-8DBE-FCB9859EB40C}" presName="childComposite" presStyleCnt="0">
        <dgm:presLayoutVars>
          <dgm:chMax val="0"/>
          <dgm:chPref val="0"/>
        </dgm:presLayoutVars>
      </dgm:prSet>
      <dgm:spPr/>
    </dgm:pt>
    <dgm:pt modelId="{2F04F606-4477-4EA7-BB4A-E71F4A9F27E6}" type="pres">
      <dgm:prSet presAssocID="{646BD89D-3200-4735-8DBE-FCB9859EB40C}" presName="ChildAccent" presStyleLbl="solidFgAcc1" presStyleIdx="15" presStyleCnt="38"/>
      <dgm:spPr/>
    </dgm:pt>
    <dgm:pt modelId="{0F212524-20A0-4604-89E3-FC7E8FE5433E}" type="pres">
      <dgm:prSet presAssocID="{646BD89D-3200-4735-8DBE-FCB9859EB40C}" presName="Child" presStyleLbl="revTx" presStyleIdx="1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5BC36-7089-4A7F-8F83-DC0EC287E190}" type="pres">
      <dgm:prSet presAssocID="{E0F94C16-98AE-4E86-96DC-40C1C552A797}" presName="childComposite" presStyleCnt="0">
        <dgm:presLayoutVars>
          <dgm:chMax val="0"/>
          <dgm:chPref val="0"/>
        </dgm:presLayoutVars>
      </dgm:prSet>
      <dgm:spPr/>
    </dgm:pt>
    <dgm:pt modelId="{87F82720-C487-4547-9056-E27E8EB3B0C5}" type="pres">
      <dgm:prSet presAssocID="{E0F94C16-98AE-4E86-96DC-40C1C552A797}" presName="ChildAccent" presStyleLbl="solidFgAcc1" presStyleIdx="16" presStyleCnt="38"/>
      <dgm:spPr/>
    </dgm:pt>
    <dgm:pt modelId="{A49B0E52-645E-4D50-AD66-F4F64074696A}" type="pres">
      <dgm:prSet presAssocID="{E0F94C16-98AE-4E86-96DC-40C1C552A797}" presName="Child" presStyleLbl="revTx" presStyleIdx="1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FAF38-DE2F-43D1-AC79-314D227B7A50}" type="pres">
      <dgm:prSet presAssocID="{3BEE0509-263E-4445-9D2E-F03CAB2C5CD2}" presName="childComposite" presStyleCnt="0">
        <dgm:presLayoutVars>
          <dgm:chMax val="0"/>
          <dgm:chPref val="0"/>
        </dgm:presLayoutVars>
      </dgm:prSet>
      <dgm:spPr/>
    </dgm:pt>
    <dgm:pt modelId="{F8E73D0E-5AD1-4B51-BEE7-E5B01C674948}" type="pres">
      <dgm:prSet presAssocID="{3BEE0509-263E-4445-9D2E-F03CAB2C5CD2}" presName="ChildAccent" presStyleLbl="solidFgAcc1" presStyleIdx="17" presStyleCnt="38"/>
      <dgm:spPr/>
    </dgm:pt>
    <dgm:pt modelId="{FE2BF61F-1A55-4C4E-B9BF-E8E63BBCA45F}" type="pres">
      <dgm:prSet presAssocID="{3BEE0509-263E-4445-9D2E-F03CAB2C5CD2}" presName="Child" presStyleLbl="revTx" presStyleIdx="1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CB496-F33D-4112-B38B-54275EF3E9DA}" type="pres">
      <dgm:prSet presAssocID="{9D539EEA-BBA2-4C2D-A591-22C37AF39385}" presName="childComposite" presStyleCnt="0">
        <dgm:presLayoutVars>
          <dgm:chMax val="0"/>
          <dgm:chPref val="0"/>
        </dgm:presLayoutVars>
      </dgm:prSet>
      <dgm:spPr/>
    </dgm:pt>
    <dgm:pt modelId="{AB299C27-8960-459C-B1BE-886AA3278E03}" type="pres">
      <dgm:prSet presAssocID="{9D539EEA-BBA2-4C2D-A591-22C37AF39385}" presName="ChildAccent" presStyleLbl="solidFgAcc1" presStyleIdx="18" presStyleCnt="38"/>
      <dgm:spPr/>
    </dgm:pt>
    <dgm:pt modelId="{ADC5F834-7572-47BB-9EAE-5CF71BAF0509}" type="pres">
      <dgm:prSet presAssocID="{9D539EEA-BBA2-4C2D-A591-22C37AF39385}" presName="Child" presStyleLbl="revTx" presStyleIdx="2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35799-2969-434C-ACC0-4A6829AD0ADE}" type="pres">
      <dgm:prSet presAssocID="{D60DBE49-01FB-467D-A91B-BB26E5DB024E}" presName="childComposite" presStyleCnt="0">
        <dgm:presLayoutVars>
          <dgm:chMax val="0"/>
          <dgm:chPref val="0"/>
        </dgm:presLayoutVars>
      </dgm:prSet>
      <dgm:spPr/>
    </dgm:pt>
    <dgm:pt modelId="{8AB89F05-BD19-481A-A991-1DBBB61F3300}" type="pres">
      <dgm:prSet presAssocID="{D60DBE49-01FB-467D-A91B-BB26E5DB024E}" presName="ChildAccent" presStyleLbl="solidFgAcc1" presStyleIdx="19" presStyleCnt="3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9D9DB25-EC47-4A70-9AC3-4B100C157FAD}" type="pres">
      <dgm:prSet presAssocID="{D60DBE49-01FB-467D-A91B-BB26E5DB024E}" presName="Child" presStyleLbl="revTx" presStyleIdx="2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0D40A-C0C4-4332-ABF9-83F4311D434D}" type="pres">
      <dgm:prSet presAssocID="{86FC9EDC-CC10-49ED-913C-D061AC1B098E}" presName="childComposite" presStyleCnt="0">
        <dgm:presLayoutVars>
          <dgm:chMax val="0"/>
          <dgm:chPref val="0"/>
        </dgm:presLayoutVars>
      </dgm:prSet>
      <dgm:spPr/>
    </dgm:pt>
    <dgm:pt modelId="{F250AAF8-12A7-429A-BDF5-A0499FE4D57A}" type="pres">
      <dgm:prSet presAssocID="{86FC9EDC-CC10-49ED-913C-D061AC1B098E}" presName="ChildAccent" presStyleLbl="solidFgAcc1" presStyleIdx="20" presStyleCnt="38"/>
      <dgm:spPr/>
    </dgm:pt>
    <dgm:pt modelId="{BCC3B19A-634E-403F-8BA4-143EA4192A1B}" type="pres">
      <dgm:prSet presAssocID="{86FC9EDC-CC10-49ED-913C-D061AC1B098E}" presName="Child" presStyleLbl="revTx" presStyleIdx="22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4D92F-AC58-430C-8487-C71A3E044DF3}" type="pres">
      <dgm:prSet presAssocID="{1090FA54-950F-4984-BEEB-6C0C893C94F5}" presName="childComposite" presStyleCnt="0">
        <dgm:presLayoutVars>
          <dgm:chMax val="0"/>
          <dgm:chPref val="0"/>
        </dgm:presLayoutVars>
      </dgm:prSet>
      <dgm:spPr/>
    </dgm:pt>
    <dgm:pt modelId="{AED44076-50C9-453C-BBDE-CCEE059AACA9}" type="pres">
      <dgm:prSet presAssocID="{1090FA54-950F-4984-BEEB-6C0C893C94F5}" presName="ChildAccent" presStyleLbl="solidFgAcc1" presStyleIdx="21" presStyleCnt="38"/>
      <dgm:spPr/>
    </dgm:pt>
    <dgm:pt modelId="{8C8574A8-BEF7-4665-A2B5-5AFA28C2424A}" type="pres">
      <dgm:prSet presAssocID="{1090FA54-950F-4984-BEEB-6C0C893C94F5}" presName="Child" presStyleLbl="revTx" presStyleIdx="2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38F9C-00DD-490C-AB22-9786FCCDD512}" type="pres">
      <dgm:prSet presAssocID="{7C5CF4D9-D0DA-4823-A46B-B457FD67754D}" presName="root" presStyleCnt="0">
        <dgm:presLayoutVars>
          <dgm:chMax/>
          <dgm:chPref/>
        </dgm:presLayoutVars>
      </dgm:prSet>
      <dgm:spPr/>
    </dgm:pt>
    <dgm:pt modelId="{F43F0D10-1D60-44F4-BFCB-19AA053F05A0}" type="pres">
      <dgm:prSet presAssocID="{7C5CF4D9-D0DA-4823-A46B-B457FD67754D}" presName="rootComposite" presStyleCnt="0">
        <dgm:presLayoutVars/>
      </dgm:prSet>
      <dgm:spPr/>
    </dgm:pt>
    <dgm:pt modelId="{834CEE7B-11A4-4AFC-973F-939BA4759A1E}" type="pres">
      <dgm:prSet presAssocID="{7C5CF4D9-D0DA-4823-A46B-B457FD67754D}" presName="ParentAccent" presStyleLbl="alignNode1" presStyleIdx="2" presStyleCnt="4"/>
      <dgm:spPr/>
    </dgm:pt>
    <dgm:pt modelId="{DE3A86CF-1034-4593-94EA-0B990B61CEF7}" type="pres">
      <dgm:prSet presAssocID="{7C5CF4D9-D0DA-4823-A46B-B457FD67754D}" presName="ParentSmallAccent" presStyleLbl="fgAcc1" presStyleIdx="2" presStyleCnt="4"/>
      <dgm:spPr/>
    </dgm:pt>
    <dgm:pt modelId="{E6D64AF8-46D9-4140-94F9-3AAB2AEA1D83}" type="pres">
      <dgm:prSet presAssocID="{7C5CF4D9-D0DA-4823-A46B-B457FD67754D}" presName="Parent" presStyleLbl="revTx" presStyleIdx="24" presStyleCnt="4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7F9B7-400A-4695-B464-1E07B4480288}" type="pres">
      <dgm:prSet presAssocID="{7C5CF4D9-D0DA-4823-A46B-B457FD67754D}" presName="childShape" presStyleCnt="0">
        <dgm:presLayoutVars>
          <dgm:chMax val="0"/>
          <dgm:chPref val="0"/>
        </dgm:presLayoutVars>
      </dgm:prSet>
      <dgm:spPr/>
    </dgm:pt>
    <dgm:pt modelId="{8AB3456C-9B34-4F96-B7CC-F02B31182179}" type="pres">
      <dgm:prSet presAssocID="{A6FEC5F0-F3BB-4168-8199-FEC060E4EEB0}" presName="childComposite" presStyleCnt="0">
        <dgm:presLayoutVars>
          <dgm:chMax val="0"/>
          <dgm:chPref val="0"/>
        </dgm:presLayoutVars>
      </dgm:prSet>
      <dgm:spPr/>
    </dgm:pt>
    <dgm:pt modelId="{1246AA9B-01B4-4347-9D1B-3AAC93B4A681}" type="pres">
      <dgm:prSet presAssocID="{A6FEC5F0-F3BB-4168-8199-FEC060E4EEB0}" presName="ChildAccent" presStyleLbl="solidFgAcc1" presStyleIdx="22" presStyleCnt="38"/>
      <dgm:spPr/>
    </dgm:pt>
    <dgm:pt modelId="{95DF3C41-652C-4C37-9652-3604E8CC42AE}" type="pres">
      <dgm:prSet presAssocID="{A6FEC5F0-F3BB-4168-8199-FEC060E4EEB0}" presName="Child" presStyleLbl="revTx" presStyleIdx="2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9A0FD-82FE-46D1-86C0-F7C91695A2AC}" type="pres">
      <dgm:prSet presAssocID="{B7C88FE2-C73C-4738-9B91-FF6F046D530B}" presName="childComposite" presStyleCnt="0">
        <dgm:presLayoutVars>
          <dgm:chMax val="0"/>
          <dgm:chPref val="0"/>
        </dgm:presLayoutVars>
      </dgm:prSet>
      <dgm:spPr/>
    </dgm:pt>
    <dgm:pt modelId="{1EE1E7B7-F27B-4FAD-8FCB-A421CBDFB122}" type="pres">
      <dgm:prSet presAssocID="{B7C88FE2-C73C-4738-9B91-FF6F046D530B}" presName="ChildAccent" presStyleLbl="solidFgAcc1" presStyleIdx="23" presStyleCnt="38"/>
      <dgm:spPr/>
    </dgm:pt>
    <dgm:pt modelId="{8FA5FE9E-B6A2-4044-944A-CB16573ADDA0}" type="pres">
      <dgm:prSet presAssocID="{B7C88FE2-C73C-4738-9B91-FF6F046D530B}" presName="Child" presStyleLbl="revTx" presStyleIdx="26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41E61-A904-4E15-9DDA-E099F2CA02CF}" type="pres">
      <dgm:prSet presAssocID="{699B8681-B8FD-442F-B119-E9FBCD3204CC}" presName="childComposite" presStyleCnt="0">
        <dgm:presLayoutVars>
          <dgm:chMax val="0"/>
          <dgm:chPref val="0"/>
        </dgm:presLayoutVars>
      </dgm:prSet>
      <dgm:spPr/>
    </dgm:pt>
    <dgm:pt modelId="{01CB3402-0881-44F7-9092-351CFB6B01EF}" type="pres">
      <dgm:prSet presAssocID="{699B8681-B8FD-442F-B119-E9FBCD3204CC}" presName="ChildAccent" presStyleLbl="solidFgAcc1" presStyleIdx="24" presStyleCnt="38"/>
      <dgm:spPr/>
    </dgm:pt>
    <dgm:pt modelId="{439AFC4C-1AE7-4CB5-A84C-B2B1A6DDD474}" type="pres">
      <dgm:prSet presAssocID="{699B8681-B8FD-442F-B119-E9FBCD3204CC}" presName="Child" presStyleLbl="revTx" presStyleIdx="2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4F12A-CD7C-43F0-B1E6-CFFF0538E26A}" type="pres">
      <dgm:prSet presAssocID="{B570877B-8B09-48A0-9356-FA22195604D6}" presName="childComposite" presStyleCnt="0">
        <dgm:presLayoutVars>
          <dgm:chMax val="0"/>
          <dgm:chPref val="0"/>
        </dgm:presLayoutVars>
      </dgm:prSet>
      <dgm:spPr/>
    </dgm:pt>
    <dgm:pt modelId="{A927D7D7-4D02-4E7A-9474-95364240A53A}" type="pres">
      <dgm:prSet presAssocID="{B570877B-8B09-48A0-9356-FA22195604D6}" presName="ChildAccent" presStyleLbl="solidFgAcc1" presStyleIdx="25" presStyleCnt="38"/>
      <dgm:spPr/>
    </dgm:pt>
    <dgm:pt modelId="{3CA9A6D2-3E7D-443C-8123-2838EC050E9F}" type="pres">
      <dgm:prSet presAssocID="{B570877B-8B09-48A0-9356-FA22195604D6}" presName="Child" presStyleLbl="revTx" presStyleIdx="2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FDF44-B22A-4D43-95CD-913437D94CDC}" type="pres">
      <dgm:prSet presAssocID="{3E6D9C7F-32D3-4ED2-83B7-C19ADA79A38E}" presName="childComposite" presStyleCnt="0">
        <dgm:presLayoutVars>
          <dgm:chMax val="0"/>
          <dgm:chPref val="0"/>
        </dgm:presLayoutVars>
      </dgm:prSet>
      <dgm:spPr/>
    </dgm:pt>
    <dgm:pt modelId="{C636A8DC-7752-47DF-9FCE-F2D4D9A103BC}" type="pres">
      <dgm:prSet presAssocID="{3E6D9C7F-32D3-4ED2-83B7-C19ADA79A38E}" presName="ChildAccent" presStyleLbl="solidFgAcc1" presStyleIdx="26" presStyleCnt="38"/>
      <dgm:spPr/>
    </dgm:pt>
    <dgm:pt modelId="{892899E1-6BEB-4B15-B366-55B14D2A1B31}" type="pres">
      <dgm:prSet presAssocID="{3E6D9C7F-32D3-4ED2-83B7-C19ADA79A38E}" presName="Child" presStyleLbl="revTx" presStyleIdx="2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A5578-73CD-470B-8980-AA9DABE54E48}" type="pres">
      <dgm:prSet presAssocID="{61EE079D-111B-4DA9-BD31-69E0B817C8F1}" presName="childComposite" presStyleCnt="0">
        <dgm:presLayoutVars>
          <dgm:chMax val="0"/>
          <dgm:chPref val="0"/>
        </dgm:presLayoutVars>
      </dgm:prSet>
      <dgm:spPr/>
    </dgm:pt>
    <dgm:pt modelId="{891B37BE-2415-4597-9578-FA2427BD4115}" type="pres">
      <dgm:prSet presAssocID="{61EE079D-111B-4DA9-BD31-69E0B817C8F1}" presName="ChildAccent" presStyleLbl="solidFgAcc1" presStyleIdx="27" presStyleCnt="38"/>
      <dgm:spPr/>
    </dgm:pt>
    <dgm:pt modelId="{C49D7279-5DC1-4884-A601-544DD88D1B4A}" type="pres">
      <dgm:prSet presAssocID="{61EE079D-111B-4DA9-BD31-69E0B817C8F1}" presName="Child" presStyleLbl="revTx" presStyleIdx="3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61297-CE49-43E7-9B74-01D078D0415D}" type="pres">
      <dgm:prSet presAssocID="{87616AE2-2D58-43F6-800A-167EFA517B7A}" presName="childComposite" presStyleCnt="0">
        <dgm:presLayoutVars>
          <dgm:chMax val="0"/>
          <dgm:chPref val="0"/>
        </dgm:presLayoutVars>
      </dgm:prSet>
      <dgm:spPr/>
    </dgm:pt>
    <dgm:pt modelId="{9E51C8CF-68BF-4172-882C-E345A5497DEF}" type="pres">
      <dgm:prSet presAssocID="{87616AE2-2D58-43F6-800A-167EFA517B7A}" presName="ChildAccent" presStyleLbl="solidFgAcc1" presStyleIdx="28" presStyleCnt="38"/>
      <dgm:spPr/>
    </dgm:pt>
    <dgm:pt modelId="{E3816CFE-D746-4226-BCD1-CD8F50C34E3B}" type="pres">
      <dgm:prSet presAssocID="{87616AE2-2D58-43F6-800A-167EFA517B7A}" presName="Child" presStyleLbl="revTx" presStyleIdx="3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B5620-E67C-4E63-B745-E04D93BD9353}" type="pres">
      <dgm:prSet presAssocID="{107DAB12-7FDA-462D-9ABC-BE313FEDB4E8}" presName="childComposite" presStyleCnt="0">
        <dgm:presLayoutVars>
          <dgm:chMax val="0"/>
          <dgm:chPref val="0"/>
        </dgm:presLayoutVars>
      </dgm:prSet>
      <dgm:spPr/>
    </dgm:pt>
    <dgm:pt modelId="{F7DA7679-5234-46FB-BE46-8B3784C1956F}" type="pres">
      <dgm:prSet presAssocID="{107DAB12-7FDA-462D-9ABC-BE313FEDB4E8}" presName="ChildAccent" presStyleLbl="solidFgAcc1" presStyleIdx="29" presStyleCnt="38"/>
      <dgm:spPr/>
    </dgm:pt>
    <dgm:pt modelId="{26691FB6-7A7A-422C-9C7D-23590FAD86DF}" type="pres">
      <dgm:prSet presAssocID="{107DAB12-7FDA-462D-9ABC-BE313FEDB4E8}" presName="Child" presStyleLbl="revTx" presStyleIdx="32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C4A41-05AA-4DF8-9F92-C036BBDF00C8}" type="pres">
      <dgm:prSet presAssocID="{52A8F549-8D8A-4007-9870-B2E291985D36}" presName="childComposite" presStyleCnt="0">
        <dgm:presLayoutVars>
          <dgm:chMax val="0"/>
          <dgm:chPref val="0"/>
        </dgm:presLayoutVars>
      </dgm:prSet>
      <dgm:spPr/>
    </dgm:pt>
    <dgm:pt modelId="{8C098154-6D9D-45D8-AAFA-5E3089E64DAF}" type="pres">
      <dgm:prSet presAssocID="{52A8F549-8D8A-4007-9870-B2E291985D36}" presName="ChildAccent" presStyleLbl="solidFgAcc1" presStyleIdx="30" presStyleCnt="38"/>
      <dgm:spPr/>
    </dgm:pt>
    <dgm:pt modelId="{65A97BC0-F2DE-41F0-AEA5-C4F2E1570553}" type="pres">
      <dgm:prSet presAssocID="{52A8F549-8D8A-4007-9870-B2E291985D36}" presName="Child" presStyleLbl="revTx" presStyleIdx="3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13E85-44B5-44B7-B718-AE9F1A29A0A1}" type="pres">
      <dgm:prSet presAssocID="{604C3120-886D-4170-B4E3-21E52DF03369}" presName="childComposite" presStyleCnt="0">
        <dgm:presLayoutVars>
          <dgm:chMax val="0"/>
          <dgm:chPref val="0"/>
        </dgm:presLayoutVars>
      </dgm:prSet>
      <dgm:spPr/>
    </dgm:pt>
    <dgm:pt modelId="{9483E77B-FD36-4635-BCFA-FE3EE3FC98CA}" type="pres">
      <dgm:prSet presAssocID="{604C3120-886D-4170-B4E3-21E52DF03369}" presName="ChildAccent" presStyleLbl="solidFgAcc1" presStyleIdx="31" presStyleCnt="38"/>
      <dgm:spPr/>
    </dgm:pt>
    <dgm:pt modelId="{727E8CF7-80EA-4BB2-901C-5CB130C1B3A5}" type="pres">
      <dgm:prSet presAssocID="{604C3120-886D-4170-B4E3-21E52DF03369}" presName="Child" presStyleLbl="revTx" presStyleIdx="34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54960-6874-4D65-8A74-5E5DD71375B1}" type="pres">
      <dgm:prSet presAssocID="{19898FAE-598A-4102-9E53-ED1BC5B86C0B}" presName="childComposite" presStyleCnt="0">
        <dgm:presLayoutVars>
          <dgm:chMax val="0"/>
          <dgm:chPref val="0"/>
        </dgm:presLayoutVars>
      </dgm:prSet>
      <dgm:spPr/>
    </dgm:pt>
    <dgm:pt modelId="{4DB835D8-E480-4F46-8B2D-4452A0CAD710}" type="pres">
      <dgm:prSet presAssocID="{19898FAE-598A-4102-9E53-ED1BC5B86C0B}" presName="ChildAccent" presStyleLbl="solidFgAcc1" presStyleIdx="32" presStyleCnt="38"/>
      <dgm:spPr/>
    </dgm:pt>
    <dgm:pt modelId="{F46931CF-4150-49B6-8F85-7E06E4087039}" type="pres">
      <dgm:prSet presAssocID="{19898FAE-598A-4102-9E53-ED1BC5B86C0B}" presName="Child" presStyleLbl="revTx" presStyleIdx="3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2EAE9-8070-4C62-A2D3-5A50582B2E68}" type="pres">
      <dgm:prSet presAssocID="{11E45C6F-0E79-4AE4-83FD-0BAD9A11AF5C}" presName="root" presStyleCnt="0">
        <dgm:presLayoutVars>
          <dgm:chMax/>
          <dgm:chPref/>
        </dgm:presLayoutVars>
      </dgm:prSet>
      <dgm:spPr/>
    </dgm:pt>
    <dgm:pt modelId="{F3750300-DFD8-4B82-9976-6CC21A0760A9}" type="pres">
      <dgm:prSet presAssocID="{11E45C6F-0E79-4AE4-83FD-0BAD9A11AF5C}" presName="rootComposite" presStyleCnt="0">
        <dgm:presLayoutVars/>
      </dgm:prSet>
      <dgm:spPr/>
    </dgm:pt>
    <dgm:pt modelId="{6AD66168-4DDB-47F9-85E7-F4A7DD4171C2}" type="pres">
      <dgm:prSet presAssocID="{11E45C6F-0E79-4AE4-83FD-0BAD9A11AF5C}" presName="ParentAccent" presStyleLbl="alignNode1" presStyleIdx="3" presStyleCnt="4"/>
      <dgm:spPr/>
    </dgm:pt>
    <dgm:pt modelId="{E89C3F07-5FD3-4223-866A-22D359E663DF}" type="pres">
      <dgm:prSet presAssocID="{11E45C6F-0E79-4AE4-83FD-0BAD9A11AF5C}" presName="ParentSmallAccent" presStyleLbl="fgAcc1" presStyleIdx="3" presStyleCnt="4"/>
      <dgm:spPr/>
    </dgm:pt>
    <dgm:pt modelId="{8D7526FE-FF7E-4471-9732-7883EB8B2580}" type="pres">
      <dgm:prSet presAssocID="{11E45C6F-0E79-4AE4-83FD-0BAD9A11AF5C}" presName="Parent" presStyleLbl="revTx" presStyleIdx="36" presStyleCnt="42" custScaleX="80563" custLinFactNeighborX="546" custLinFactNeighborY="197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4E0E0-6F07-4B12-8A2B-2194843D22DD}" type="pres">
      <dgm:prSet presAssocID="{11E45C6F-0E79-4AE4-83FD-0BAD9A11AF5C}" presName="childShape" presStyleCnt="0">
        <dgm:presLayoutVars>
          <dgm:chMax val="0"/>
          <dgm:chPref val="0"/>
        </dgm:presLayoutVars>
      </dgm:prSet>
      <dgm:spPr/>
    </dgm:pt>
    <dgm:pt modelId="{495D34AD-CD11-4D8C-8F52-FDE72AF5BEE1}" type="pres">
      <dgm:prSet presAssocID="{E6B52401-772C-4B7E-90DC-FCBCA8B44FCF}" presName="childComposite" presStyleCnt="0">
        <dgm:presLayoutVars>
          <dgm:chMax val="0"/>
          <dgm:chPref val="0"/>
        </dgm:presLayoutVars>
      </dgm:prSet>
      <dgm:spPr/>
    </dgm:pt>
    <dgm:pt modelId="{4324407F-C356-424F-B9C7-D66148504C84}" type="pres">
      <dgm:prSet presAssocID="{E6B52401-772C-4B7E-90DC-FCBCA8B44FCF}" presName="ChildAccent" presStyleLbl="solidFgAcc1" presStyleIdx="33" presStyleCnt="38"/>
      <dgm:spPr/>
    </dgm:pt>
    <dgm:pt modelId="{9BF3DC23-207D-41DD-89D3-474813493D43}" type="pres">
      <dgm:prSet presAssocID="{E6B52401-772C-4B7E-90DC-FCBCA8B44FCF}" presName="Child" presStyleLbl="revTx" presStyleIdx="3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848E8B-6F03-46AF-B8C2-87BA68B77E33}" type="pres">
      <dgm:prSet presAssocID="{C58D0DAD-818C-4FB3-A739-BFB67936B310}" presName="childComposite" presStyleCnt="0">
        <dgm:presLayoutVars>
          <dgm:chMax val="0"/>
          <dgm:chPref val="0"/>
        </dgm:presLayoutVars>
      </dgm:prSet>
      <dgm:spPr/>
    </dgm:pt>
    <dgm:pt modelId="{7E44591A-0678-45A5-86AD-41BA52B88BB0}" type="pres">
      <dgm:prSet presAssocID="{C58D0DAD-818C-4FB3-A739-BFB67936B310}" presName="ChildAccent" presStyleLbl="solidFgAcc1" presStyleIdx="34" presStyleCnt="38"/>
      <dgm:spPr/>
    </dgm:pt>
    <dgm:pt modelId="{8EAC222A-DEEF-4A32-ABB8-98DFBD0C28BE}" type="pres">
      <dgm:prSet presAssocID="{C58D0DAD-818C-4FB3-A739-BFB67936B310}" presName="Child" presStyleLbl="revTx" presStyleIdx="3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D0EA4-6F42-4725-AC65-10806A7D9E28}" type="pres">
      <dgm:prSet presAssocID="{3E1E33E5-4D4E-4BB4-BB8A-E1E3E02D3A97}" presName="childComposite" presStyleCnt="0">
        <dgm:presLayoutVars>
          <dgm:chMax val="0"/>
          <dgm:chPref val="0"/>
        </dgm:presLayoutVars>
      </dgm:prSet>
      <dgm:spPr/>
    </dgm:pt>
    <dgm:pt modelId="{C925CC7C-E7C7-4C12-BA63-37852E96C61B}" type="pres">
      <dgm:prSet presAssocID="{3E1E33E5-4D4E-4BB4-BB8A-E1E3E02D3A97}" presName="ChildAccent" presStyleLbl="solidFgAcc1" presStyleIdx="35" presStyleCnt="38"/>
      <dgm:spPr/>
    </dgm:pt>
    <dgm:pt modelId="{DABB034A-2537-408D-A8B1-D13045BF9DA0}" type="pres">
      <dgm:prSet presAssocID="{3E1E33E5-4D4E-4BB4-BB8A-E1E3E02D3A97}" presName="Child" presStyleLbl="revTx" presStyleIdx="3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F9485-00EA-4C9D-B419-37FAF2B1A251}" type="pres">
      <dgm:prSet presAssocID="{CA9DAE33-F545-4C11-9A65-126B682DDDC2}" presName="childComposite" presStyleCnt="0">
        <dgm:presLayoutVars>
          <dgm:chMax val="0"/>
          <dgm:chPref val="0"/>
        </dgm:presLayoutVars>
      </dgm:prSet>
      <dgm:spPr/>
    </dgm:pt>
    <dgm:pt modelId="{9F0A8086-CF60-4A74-8656-E60D87FFE4E8}" type="pres">
      <dgm:prSet presAssocID="{CA9DAE33-F545-4C11-9A65-126B682DDDC2}" presName="ChildAccent" presStyleLbl="solidFgAcc1" presStyleIdx="36" presStyleCnt="38"/>
      <dgm:spPr/>
      <dgm:t>
        <a:bodyPr/>
        <a:lstStyle/>
        <a:p>
          <a:endParaRPr lang="ru-RU"/>
        </a:p>
      </dgm:t>
    </dgm:pt>
    <dgm:pt modelId="{A4098530-690A-41BA-BF7B-E1D6E7C625A3}" type="pres">
      <dgm:prSet presAssocID="{CA9DAE33-F545-4C11-9A65-126B682DDDC2}" presName="Child" presStyleLbl="revTx" presStyleIdx="4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17CA7-2E6F-44C8-B55A-7AF0EE958439}" type="pres">
      <dgm:prSet presAssocID="{7AC510D5-C1B0-4120-A0AC-96B49F1F56C6}" presName="childComposite" presStyleCnt="0">
        <dgm:presLayoutVars>
          <dgm:chMax val="0"/>
          <dgm:chPref val="0"/>
        </dgm:presLayoutVars>
      </dgm:prSet>
      <dgm:spPr/>
    </dgm:pt>
    <dgm:pt modelId="{1848A1E5-A595-4027-9F70-E3329C40FAB7}" type="pres">
      <dgm:prSet presAssocID="{7AC510D5-C1B0-4120-A0AC-96B49F1F56C6}" presName="ChildAccent" presStyleLbl="solidFgAcc1" presStyleIdx="37" presStyleCnt="38"/>
      <dgm:spPr/>
    </dgm:pt>
    <dgm:pt modelId="{95575972-6587-44AC-AF8F-78BC85E1C231}" type="pres">
      <dgm:prSet presAssocID="{7AC510D5-C1B0-4120-A0AC-96B49F1F56C6}" presName="Child" presStyleLbl="revTx" presStyleIdx="4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BB7440-E8EE-4705-AFCC-5941A3771594}" type="presOf" srcId="{16A25B8A-2DDE-46ED-85F7-E923DC270F84}" destId="{AEB3D623-F9DF-4425-BAC7-02436ABE5FF9}" srcOrd="0" destOrd="0" presId="urn:microsoft.com/office/officeart/2008/layout/SquareAccentList"/>
    <dgm:cxn modelId="{27AF6345-F32C-4935-81F9-E1755095A305}" srcId="{7349D214-770C-43AF-BF1E-677903ACC5A2}" destId="{325E676D-604E-4BAF-8AB1-3A912D611A7A}" srcOrd="3" destOrd="0" parTransId="{ED1F7F8F-A067-49AC-808D-F4BB7B807848}" sibTransId="{DF23804B-BDA7-4DEC-BE15-64FD6CCAD18D}"/>
    <dgm:cxn modelId="{DFFD3FB9-E46F-48D0-93B2-782BA9DAA1FE}" type="presOf" srcId="{6527E0EC-EF1D-4524-B212-079486C80C26}" destId="{752342EF-AFAD-4391-A654-F930A8106319}" srcOrd="0" destOrd="0" presId="urn:microsoft.com/office/officeart/2008/layout/SquareAccentList"/>
    <dgm:cxn modelId="{8A0F4E09-A540-4D66-A526-7C48850080EA}" srcId="{7C5CF4D9-D0DA-4823-A46B-B457FD67754D}" destId="{61EE079D-111B-4DA9-BD31-69E0B817C8F1}" srcOrd="5" destOrd="0" parTransId="{32FECE7E-902A-48F2-ADD1-3C610C8D2DC0}" sibTransId="{3CB958F8-1229-4A6E-9B38-070FABA713C0}"/>
    <dgm:cxn modelId="{E1952E18-9C91-4356-91DE-E044E79DE6A7}" srcId="{7C5CF4D9-D0DA-4823-A46B-B457FD67754D}" destId="{699B8681-B8FD-442F-B119-E9FBCD3204CC}" srcOrd="2" destOrd="0" parTransId="{727718D0-D1BA-4F9C-93B7-DB011E53EA51}" sibTransId="{90A81313-D272-4378-90B2-D810E0C4C990}"/>
    <dgm:cxn modelId="{93AAA64A-174A-4C3B-BC10-6523451E12D1}" srcId="{7C5CF4D9-D0DA-4823-A46B-B457FD67754D}" destId="{A6FEC5F0-F3BB-4168-8199-FEC060E4EEB0}" srcOrd="0" destOrd="0" parTransId="{1B0A5559-B442-48B2-89A5-46FF094A5F54}" sibTransId="{F17DA9AA-8D63-46D6-9735-F05BFC2724D8}"/>
    <dgm:cxn modelId="{BEB44C6C-450E-4CD6-A984-D093330B2B11}" type="presOf" srcId="{CA9DAE33-F545-4C11-9A65-126B682DDDC2}" destId="{A4098530-690A-41BA-BF7B-E1D6E7C625A3}" srcOrd="0" destOrd="0" presId="urn:microsoft.com/office/officeart/2008/layout/SquareAccentList"/>
    <dgm:cxn modelId="{593ACED5-EE56-4F5D-9406-BB76C75EAD93}" srcId="{7349D214-770C-43AF-BF1E-677903ACC5A2}" destId="{16A25B8A-2DDE-46ED-85F7-E923DC270F84}" srcOrd="5" destOrd="0" parTransId="{4B8D36E9-C0A6-40D1-A785-646265B68AE4}" sibTransId="{56730C9B-CDCB-47CC-AB54-8FA718996F23}"/>
    <dgm:cxn modelId="{6F2EA0CC-7551-4CDF-8F91-0BB6CDF08BBC}" type="presOf" srcId="{8B6C8003-4AF2-4C49-81F0-C4E4414BF208}" destId="{CFC2E4BB-B2CD-4127-BEDB-68E395DD7CC8}" srcOrd="0" destOrd="0" presId="urn:microsoft.com/office/officeart/2008/layout/SquareAccentList"/>
    <dgm:cxn modelId="{BAAF1A16-45FD-49DC-B72C-2D54EDEEB8C3}" type="presOf" srcId="{B570877B-8B09-48A0-9356-FA22195604D6}" destId="{3CA9A6D2-3E7D-443C-8123-2838EC050E9F}" srcOrd="0" destOrd="0" presId="urn:microsoft.com/office/officeart/2008/layout/SquareAccentList"/>
    <dgm:cxn modelId="{9C47C75F-3935-486A-8055-D13A25BC4781}" type="presOf" srcId="{604C3120-886D-4170-B4E3-21E52DF03369}" destId="{727E8CF7-80EA-4BB2-901C-5CB130C1B3A5}" srcOrd="0" destOrd="0" presId="urn:microsoft.com/office/officeart/2008/layout/SquareAccentList"/>
    <dgm:cxn modelId="{2B0BBBDF-780E-410A-B2A7-7B6957500ED3}" srcId="{11E45C6F-0E79-4AE4-83FD-0BAD9A11AF5C}" destId="{E6B52401-772C-4B7E-90DC-FCBCA8B44FCF}" srcOrd="0" destOrd="0" parTransId="{0C2380F7-1C55-4CA3-8B80-813184D00F5B}" sibTransId="{91B53687-F871-418E-82DA-C5AA1AD555F1}"/>
    <dgm:cxn modelId="{311B2ABD-7FDA-4430-9265-BA1C8BD2AFD1}" type="presOf" srcId="{E0F94C16-98AE-4E86-96DC-40C1C552A797}" destId="{A49B0E52-645E-4D50-AD66-F4F64074696A}" srcOrd="0" destOrd="0" presId="urn:microsoft.com/office/officeart/2008/layout/SquareAccentList"/>
    <dgm:cxn modelId="{55305769-E46D-49AF-A3FE-A0C9A37EECD1}" srcId="{7C5CF4D9-D0DA-4823-A46B-B457FD67754D}" destId="{604C3120-886D-4170-B4E3-21E52DF03369}" srcOrd="9" destOrd="0" parTransId="{B3B4D13C-BC7F-4C2F-97F0-331ABD5EA40B}" sibTransId="{6356838E-CBC6-4C0F-8037-230E393F1A89}"/>
    <dgm:cxn modelId="{CD34C7CD-02F2-4F64-BC91-48948F0FE740}" srcId="{7C5CF4D9-D0DA-4823-A46B-B457FD67754D}" destId="{107DAB12-7FDA-462D-9ABC-BE313FEDB4E8}" srcOrd="7" destOrd="0" parTransId="{C6CF3B2B-2EA9-4E35-9998-DB85DDD54FC9}" sibTransId="{51283442-EE2E-4918-B20D-7E281F1AC8F6}"/>
    <dgm:cxn modelId="{1DA2E078-7071-4743-A8EA-6AA269DBE04D}" type="presOf" srcId="{9CAFC726-B0DB-420C-AAC0-8DD11ADCFD66}" destId="{99930B20-77E2-4E2E-9C2F-4AF133F3BFB4}" srcOrd="0" destOrd="0" presId="urn:microsoft.com/office/officeart/2008/layout/SquareAccentList"/>
    <dgm:cxn modelId="{2FCCE4F7-3471-4463-B7DD-7FAA7CB571F9}" type="presOf" srcId="{272E5DE3-0849-45F6-A3D0-C40DACB058A2}" destId="{514F1CE4-8153-4899-87B1-20EF59A564B6}" srcOrd="0" destOrd="0" presId="urn:microsoft.com/office/officeart/2008/layout/SquareAccentList"/>
    <dgm:cxn modelId="{6D019FD1-EFC1-4401-8641-118BAE191B67}" srcId="{11E45C6F-0E79-4AE4-83FD-0BAD9A11AF5C}" destId="{7AC510D5-C1B0-4120-A0AC-96B49F1F56C6}" srcOrd="4" destOrd="0" parTransId="{685EB682-3CAC-4336-A9D6-7C06E7C17D4B}" sibTransId="{B963A54F-E0A5-4AE5-86D7-2106575E0563}"/>
    <dgm:cxn modelId="{9C55CDF1-D81E-4CA3-A589-B13EA16BC7FE}" srcId="{2182FF46-5602-481F-966E-AFE27C6F6B18}" destId="{11E45C6F-0E79-4AE4-83FD-0BAD9A11AF5C}" srcOrd="3" destOrd="0" parTransId="{325C46BD-9D8C-4534-8F00-DA8DA411FE9D}" sibTransId="{45158BAF-97B9-49C0-A977-8EC94284BA63}"/>
    <dgm:cxn modelId="{1A3114C2-A697-49A5-BF5F-D78AC120E13B}" type="presOf" srcId="{B7C88FE2-C73C-4738-9B91-FF6F046D530B}" destId="{8FA5FE9E-B6A2-4044-944A-CB16573ADDA0}" srcOrd="0" destOrd="0" presId="urn:microsoft.com/office/officeart/2008/layout/SquareAccentList"/>
    <dgm:cxn modelId="{C8E60759-8DA7-4F35-BE4B-63B247228224}" srcId="{7349D214-770C-43AF-BF1E-677903ACC5A2}" destId="{272E5DE3-0849-45F6-A3D0-C40DACB058A2}" srcOrd="8" destOrd="0" parTransId="{99D0C476-2499-4DE1-B533-1225F083F03A}" sibTransId="{482E0D82-7D92-4072-AA42-E46303010613}"/>
    <dgm:cxn modelId="{EFB00612-1370-4568-9DD8-0E2939A032FB}" srcId="{11E45C6F-0E79-4AE4-83FD-0BAD9A11AF5C}" destId="{C58D0DAD-818C-4FB3-A739-BFB67936B310}" srcOrd="1" destOrd="0" parTransId="{E1D4D9BA-25E6-4801-9267-84FD1359BCB6}" sibTransId="{CE201BD3-0927-4C21-93DF-8C42BBA7B2F1}"/>
    <dgm:cxn modelId="{9802BA9F-6AAD-4ECD-A129-B1CAD51F7788}" srcId="{DB57B2CF-6BB5-4CD5-923D-73FA47F8AD44}" destId="{E0F94C16-98AE-4E86-96DC-40C1C552A797}" srcOrd="5" destOrd="0" parTransId="{CA0EB76B-9603-4CD0-8AD0-492866D3F39F}" sibTransId="{CBBABC19-70F8-4074-8EFD-DE8C0E0253CF}"/>
    <dgm:cxn modelId="{17958AED-277D-4AD0-B6E7-6EAD636A554F}" srcId="{7349D214-770C-43AF-BF1E-677903ACC5A2}" destId="{9CAFC726-B0DB-420C-AAC0-8DD11ADCFD66}" srcOrd="10" destOrd="0" parTransId="{BA8FF9BB-FF28-4F14-A082-F76179F3DA99}" sibTransId="{E96018FE-FF1A-4319-B506-BEF192BF9E89}"/>
    <dgm:cxn modelId="{133B5C5D-4A54-46E0-A6BE-9BF62DED30E0}" srcId="{7349D214-770C-43AF-BF1E-677903ACC5A2}" destId="{57D50723-03B3-4747-8FB8-9BD61E83E208}" srcOrd="6" destOrd="0" parTransId="{08B28F66-D162-4AE2-8A6B-5DD383F58E80}" sibTransId="{98A0E609-F751-4CE9-82B1-BA2612E91183}"/>
    <dgm:cxn modelId="{B6E3B64B-3045-41D4-90C1-BC7C73DBACEE}" srcId="{DB57B2CF-6BB5-4CD5-923D-73FA47F8AD44}" destId="{86FC9EDC-CC10-49ED-913C-D061AC1B098E}" srcOrd="9" destOrd="0" parTransId="{F0E9C748-052D-457A-945C-1CD63BBF3DE6}" sibTransId="{4C812AD5-3048-4332-849C-00147A13A487}"/>
    <dgm:cxn modelId="{3DA753A0-B6B9-4D0F-8C1B-7182D6583D98}" type="presOf" srcId="{C91A21B2-9B32-4BFA-9294-37BDD29DF804}" destId="{00425EAF-9036-4C5B-AEC2-EFB8D37336EB}" srcOrd="0" destOrd="0" presId="urn:microsoft.com/office/officeart/2008/layout/SquareAccentList"/>
    <dgm:cxn modelId="{1C2399B8-1E2F-4529-B4DD-3E65175441BB}" type="presOf" srcId="{3BEE0509-263E-4445-9D2E-F03CAB2C5CD2}" destId="{FE2BF61F-1A55-4C4E-B9BF-E8E63BBCA45F}" srcOrd="0" destOrd="0" presId="urn:microsoft.com/office/officeart/2008/layout/SquareAccentList"/>
    <dgm:cxn modelId="{FA582F95-D8EF-480A-A3E9-0EBAD942DAD8}" srcId="{7C5CF4D9-D0DA-4823-A46B-B457FD67754D}" destId="{B7C88FE2-C73C-4738-9B91-FF6F046D530B}" srcOrd="1" destOrd="0" parTransId="{A486F860-1C9E-46FC-97C1-6692720AA806}" sibTransId="{B1BEE658-AD30-4878-B67B-8735D9F83ACC}"/>
    <dgm:cxn modelId="{55B14486-EB0E-430D-B6A4-DA1884052B1C}" srcId="{7349D214-770C-43AF-BF1E-677903ACC5A2}" destId="{926D55AB-8174-4079-953A-FAD79B8A9DDA}" srcOrd="4" destOrd="0" parTransId="{67873487-7E6C-4F8A-8CB9-35D94374564F}" sibTransId="{F5F42AB9-76AA-4F74-8085-F142DE87755E}"/>
    <dgm:cxn modelId="{B4FA95FB-AA85-4F40-B8A5-B6B73C2EDF90}" srcId="{11E45C6F-0E79-4AE4-83FD-0BAD9A11AF5C}" destId="{3E1E33E5-4D4E-4BB4-BB8A-E1E3E02D3A97}" srcOrd="2" destOrd="0" parTransId="{5C41EDF9-F535-4206-A406-F25760B4E564}" sibTransId="{A9598C9E-CA50-4854-A38C-C0DB44110B99}"/>
    <dgm:cxn modelId="{DB7811E3-BE9C-4B27-8471-6F9F3D3F892D}" srcId="{11E45C6F-0E79-4AE4-83FD-0BAD9A11AF5C}" destId="{CA9DAE33-F545-4C11-9A65-126B682DDDC2}" srcOrd="3" destOrd="0" parTransId="{F430E017-08D6-47EB-957D-897B419F77D1}" sibTransId="{A23477D9-41E4-4811-818F-AF59BA715C9F}"/>
    <dgm:cxn modelId="{D8C7A11C-4D62-4285-921A-FBF45176921C}" type="presOf" srcId="{1090FA54-950F-4984-BEEB-6C0C893C94F5}" destId="{8C8574A8-BEF7-4665-A2B5-5AFA28C2424A}" srcOrd="0" destOrd="0" presId="urn:microsoft.com/office/officeart/2008/layout/SquareAccentList"/>
    <dgm:cxn modelId="{9BEB0D30-B6D5-4379-8FB0-05D8BE6C2E9A}" type="presOf" srcId="{646BD89D-3200-4735-8DBE-FCB9859EB40C}" destId="{0F212524-20A0-4604-89E3-FC7E8FE5433E}" srcOrd="0" destOrd="0" presId="urn:microsoft.com/office/officeart/2008/layout/SquareAccentList"/>
    <dgm:cxn modelId="{F6AFE7DF-EC57-4F74-AB41-2D75A5CF5C9F}" srcId="{7349D214-770C-43AF-BF1E-677903ACC5A2}" destId="{F83A522C-ED7A-448B-9D47-163EAA30DD1B}" srcOrd="2" destOrd="0" parTransId="{2F4C78D4-160D-4451-AFDD-F216710561E7}" sibTransId="{0055F64F-E30D-4DAE-9BA0-A59617A6EDC0}"/>
    <dgm:cxn modelId="{51E109DF-3543-490B-9043-BC2E4603AD78}" srcId="{7C5CF4D9-D0DA-4823-A46B-B457FD67754D}" destId="{87616AE2-2D58-43F6-800A-167EFA517B7A}" srcOrd="6" destOrd="0" parTransId="{DB3F6BF0-B096-4321-9DAF-A5EC10348EE3}" sibTransId="{EBFAD42E-7EC2-4D91-8CF6-952785C9E0F4}"/>
    <dgm:cxn modelId="{DE4EBFF3-5512-493D-B79D-914BB4F07BEA}" type="presOf" srcId="{107DAB12-7FDA-462D-9ABC-BE313FEDB4E8}" destId="{26691FB6-7A7A-422C-9C7D-23590FAD86DF}" srcOrd="0" destOrd="0" presId="urn:microsoft.com/office/officeart/2008/layout/SquareAccentList"/>
    <dgm:cxn modelId="{B0707913-92F9-484F-B1D9-83AED8A73C59}" srcId="{2182FF46-5602-481F-966E-AFE27C6F6B18}" destId="{DB57B2CF-6BB5-4CD5-923D-73FA47F8AD44}" srcOrd="1" destOrd="0" parTransId="{63D05902-1FC1-4459-9F8C-05FC2E6916BD}" sibTransId="{7428990B-F300-4B94-B906-F7BE0DFC1FD5}"/>
    <dgm:cxn modelId="{B355E50A-2F1B-4F07-A456-A846CC8ADB04}" type="presOf" srcId="{61EE079D-111B-4DA9-BD31-69E0B817C8F1}" destId="{C49D7279-5DC1-4884-A601-544DD88D1B4A}" srcOrd="0" destOrd="0" presId="urn:microsoft.com/office/officeart/2008/layout/SquareAccentList"/>
    <dgm:cxn modelId="{6F756703-3625-4DF1-AFD7-6D6220CCDB25}" type="presOf" srcId="{699B8681-B8FD-442F-B119-E9FBCD3204CC}" destId="{439AFC4C-1AE7-4CB5-A84C-B2B1A6DDD474}" srcOrd="0" destOrd="0" presId="urn:microsoft.com/office/officeart/2008/layout/SquareAccentList"/>
    <dgm:cxn modelId="{10ACD15D-6D9D-49A0-B9E0-0AEF55F5A895}" type="presOf" srcId="{A23E3669-DB89-44AA-8F7C-D73FA8792654}" destId="{0C1582FE-29C0-41A5-8F4B-3E4053FF5BFF}" srcOrd="0" destOrd="0" presId="urn:microsoft.com/office/officeart/2008/layout/SquareAccentList"/>
    <dgm:cxn modelId="{F9F28EBD-BD22-4D95-A626-181D50D86A7E}" type="presOf" srcId="{0F8750FB-1ACA-4B07-94CF-326CA0283C03}" destId="{24F67B2C-1624-4CC8-95C4-D8C4A356F530}" srcOrd="0" destOrd="0" presId="urn:microsoft.com/office/officeart/2008/layout/SquareAccentList"/>
    <dgm:cxn modelId="{88EE11F7-EAAB-4478-8149-C017DF6D625E}" srcId="{DB57B2CF-6BB5-4CD5-923D-73FA47F8AD44}" destId="{9D539EEA-BBA2-4C2D-A591-22C37AF39385}" srcOrd="7" destOrd="0" parTransId="{39DF8515-C179-445A-8B93-FF1835623744}" sibTransId="{0C0B489B-5B6E-4D35-81D2-C3B93BC33C00}"/>
    <dgm:cxn modelId="{F66FE704-0BC8-4468-BF75-86372BCEE00A}" type="presOf" srcId="{DB57B2CF-6BB5-4CD5-923D-73FA47F8AD44}" destId="{19140B74-B976-4D37-9694-47399112BB02}" srcOrd="0" destOrd="0" presId="urn:microsoft.com/office/officeart/2008/layout/SquareAccentList"/>
    <dgm:cxn modelId="{E037CD45-2137-4F49-AC14-88084B9D891F}" srcId="{DB57B2CF-6BB5-4CD5-923D-73FA47F8AD44}" destId="{0F8750FB-1ACA-4B07-94CF-326CA0283C03}" srcOrd="0" destOrd="0" parTransId="{A8AAF80F-9C92-401A-B7C8-A2DDBF86A23A}" sibTransId="{5B3A8DEE-8C4D-4C0A-A745-48C3987CF829}"/>
    <dgm:cxn modelId="{4A6E0005-D8B3-46AC-AA58-6C1938225E79}" type="presOf" srcId="{C58D0DAD-818C-4FB3-A739-BFB67936B310}" destId="{8EAC222A-DEEF-4A32-ABB8-98DFBD0C28BE}" srcOrd="0" destOrd="0" presId="urn:microsoft.com/office/officeart/2008/layout/SquareAccentList"/>
    <dgm:cxn modelId="{EA915D06-EB8E-49FD-B774-68AB4E8A0684}" srcId="{7349D214-770C-43AF-BF1E-677903ACC5A2}" destId="{D020FD2F-FB3F-448A-96E4-E43F4D9C958E}" srcOrd="1" destOrd="0" parTransId="{5354F729-17B3-40F4-B224-396F12D6354D}" sibTransId="{4C62FB4B-0CC7-43F1-A689-BB72907F98DD}"/>
    <dgm:cxn modelId="{466AB95E-4C62-4316-BBED-4BE7FD50C88C}" srcId="{DB57B2CF-6BB5-4CD5-923D-73FA47F8AD44}" destId="{3BEE0509-263E-4445-9D2E-F03CAB2C5CD2}" srcOrd="6" destOrd="0" parTransId="{484D058D-3D5E-49AB-B0B2-222DF2F3D6CD}" sibTransId="{047905FD-F0D6-4900-AFE0-4235C496F95E}"/>
    <dgm:cxn modelId="{5B47DC9A-2874-49B5-BEE6-15C310311D62}" type="presOf" srcId="{19898FAE-598A-4102-9E53-ED1BC5B86C0B}" destId="{F46931CF-4150-49B6-8F85-7E06E4087039}" srcOrd="0" destOrd="0" presId="urn:microsoft.com/office/officeart/2008/layout/SquareAccentList"/>
    <dgm:cxn modelId="{3774F07C-E12F-4054-9013-FF071DACA42C}" srcId="{7C5CF4D9-D0DA-4823-A46B-B457FD67754D}" destId="{19898FAE-598A-4102-9E53-ED1BC5B86C0B}" srcOrd="10" destOrd="0" parTransId="{0B1356E5-26F0-4CDC-9A68-193E479D17A0}" sibTransId="{EFE372E1-3710-475A-B7E8-214C86E4704F}"/>
    <dgm:cxn modelId="{7AF45EB7-CDA1-4972-A6EF-06B3298A7EB7}" type="presOf" srcId="{3E1E33E5-4D4E-4BB4-BB8A-E1E3E02D3A97}" destId="{DABB034A-2537-408D-A8B1-D13045BF9DA0}" srcOrd="0" destOrd="0" presId="urn:microsoft.com/office/officeart/2008/layout/SquareAccentList"/>
    <dgm:cxn modelId="{A7507004-64AA-4E9D-A5D3-F947E6F79472}" srcId="{DB57B2CF-6BB5-4CD5-923D-73FA47F8AD44}" destId="{AAD0CF59-E99C-4C1D-8FAC-3EBF1C792274}" srcOrd="3" destOrd="0" parTransId="{9E1DD76B-8E5E-4F9B-AD88-4D3070CAFCA0}" sibTransId="{B735C8AE-FF81-46CC-BCA0-36407C8EE9B3}"/>
    <dgm:cxn modelId="{8CA04242-B308-49BC-91E6-3BA178A19756}" srcId="{DB57B2CF-6BB5-4CD5-923D-73FA47F8AD44}" destId="{646BD89D-3200-4735-8DBE-FCB9859EB40C}" srcOrd="4" destOrd="0" parTransId="{6356DEED-6562-415C-8200-E9E013E87E78}" sibTransId="{D61D7F94-446B-4E24-B05F-3F0FA30ACEB4}"/>
    <dgm:cxn modelId="{79E54A58-59D3-435F-864F-0851E459721C}" type="presOf" srcId="{AAD0CF59-E99C-4C1D-8FAC-3EBF1C792274}" destId="{85388415-1994-4ACF-8D67-41919094BC0A}" srcOrd="0" destOrd="0" presId="urn:microsoft.com/office/officeart/2008/layout/SquareAccentList"/>
    <dgm:cxn modelId="{0B4C9572-AD6F-481F-8F48-4F554F00737B}" type="presOf" srcId="{3E6D9C7F-32D3-4ED2-83B7-C19ADA79A38E}" destId="{892899E1-6BEB-4B15-B366-55B14D2A1B31}" srcOrd="0" destOrd="0" presId="urn:microsoft.com/office/officeart/2008/layout/SquareAccentList"/>
    <dgm:cxn modelId="{5CC1235D-3518-4A0E-BB65-05F951FC89F1}" type="presOf" srcId="{86FC9EDC-CC10-49ED-913C-D061AC1B098E}" destId="{BCC3B19A-634E-403F-8BA4-143EA4192A1B}" srcOrd="0" destOrd="0" presId="urn:microsoft.com/office/officeart/2008/layout/SquareAccentList"/>
    <dgm:cxn modelId="{818D69EF-3AAB-47EF-9110-5C366EA4FD53}" type="presOf" srcId="{57D50723-03B3-4747-8FB8-9BD61E83E208}" destId="{E5EE67A1-F685-49DA-987F-AC80091CE87C}" srcOrd="0" destOrd="0" presId="urn:microsoft.com/office/officeart/2008/layout/SquareAccentList"/>
    <dgm:cxn modelId="{39DD5F06-C130-4CA2-AE20-73AEE847C4EB}" type="presOf" srcId="{2182FF46-5602-481F-966E-AFE27C6F6B18}" destId="{20C08508-D28A-4E44-9C24-4DCDAF2FEED3}" srcOrd="0" destOrd="0" presId="urn:microsoft.com/office/officeart/2008/layout/SquareAccentList"/>
    <dgm:cxn modelId="{898C283B-7C0B-426B-9C36-2F666976DF05}" type="presOf" srcId="{D020FD2F-FB3F-448A-96E4-E43F4D9C958E}" destId="{79856BDA-E8B9-46D5-91B9-C13CAB9C5B06}" srcOrd="0" destOrd="0" presId="urn:microsoft.com/office/officeart/2008/layout/SquareAccentList"/>
    <dgm:cxn modelId="{55F22026-64DB-406E-80BF-02C1191ABED6}" type="presOf" srcId="{11E45C6F-0E79-4AE4-83FD-0BAD9A11AF5C}" destId="{8D7526FE-FF7E-4471-9732-7883EB8B2580}" srcOrd="0" destOrd="0" presId="urn:microsoft.com/office/officeart/2008/layout/SquareAccentList"/>
    <dgm:cxn modelId="{F9852610-FDE9-42AA-AD4F-9E059D606540}" srcId="{7C5CF4D9-D0DA-4823-A46B-B457FD67754D}" destId="{B570877B-8B09-48A0-9356-FA22195604D6}" srcOrd="3" destOrd="0" parTransId="{08C7AC6D-F956-44C6-923B-57315B52AB45}" sibTransId="{C59633DD-812C-4137-BE5D-2682EAC85417}"/>
    <dgm:cxn modelId="{505ED707-88AB-4B34-B3EE-25F152147C72}" type="presOf" srcId="{52A8F549-8D8A-4007-9870-B2E291985D36}" destId="{65A97BC0-F2DE-41F0-AEA5-C4F2E1570553}" srcOrd="0" destOrd="0" presId="urn:microsoft.com/office/officeart/2008/layout/SquareAccentList"/>
    <dgm:cxn modelId="{FC2B822B-DF9E-4849-88F9-47D32B286094}" type="presOf" srcId="{7AC510D5-C1B0-4120-A0AC-96B49F1F56C6}" destId="{95575972-6587-44AC-AF8F-78BC85E1C231}" srcOrd="0" destOrd="0" presId="urn:microsoft.com/office/officeart/2008/layout/SquareAccentList"/>
    <dgm:cxn modelId="{4FF89A1F-54E1-424F-A8A2-723D951C9BC9}" srcId="{DB57B2CF-6BB5-4CD5-923D-73FA47F8AD44}" destId="{A23E3669-DB89-44AA-8F7C-D73FA8792654}" srcOrd="1" destOrd="0" parTransId="{627246C6-251B-4458-AA51-24C4CFC121A6}" sibTransId="{F851F2AB-E931-4058-A41A-5D5AD8E522FE}"/>
    <dgm:cxn modelId="{AC3E4509-37CE-468F-941E-545436E631BB}" srcId="{7C5CF4D9-D0DA-4823-A46B-B457FD67754D}" destId="{52A8F549-8D8A-4007-9870-B2E291985D36}" srcOrd="8" destOrd="0" parTransId="{C74C343C-2B81-4169-B921-E7024A4AE626}" sibTransId="{C2E0224E-593A-4688-AFED-C1F292CE0488}"/>
    <dgm:cxn modelId="{8751F041-673C-4C11-826C-3B113F04B7FF}" type="presOf" srcId="{7C5CF4D9-D0DA-4823-A46B-B457FD67754D}" destId="{E6D64AF8-46D9-4140-94F9-3AAB2AEA1D83}" srcOrd="0" destOrd="0" presId="urn:microsoft.com/office/officeart/2008/layout/SquareAccentList"/>
    <dgm:cxn modelId="{019E94F2-BC17-40D4-9357-8A9A31863280}" type="presOf" srcId="{9D539EEA-BBA2-4C2D-A591-22C37AF39385}" destId="{ADC5F834-7572-47BB-9EAE-5CF71BAF0509}" srcOrd="0" destOrd="0" presId="urn:microsoft.com/office/officeart/2008/layout/SquareAccentList"/>
    <dgm:cxn modelId="{B9C04392-D4CD-40FB-8105-67F8C60DB16B}" srcId="{DB57B2CF-6BB5-4CD5-923D-73FA47F8AD44}" destId="{8B6C8003-4AF2-4C49-81F0-C4E4414BF208}" srcOrd="2" destOrd="0" parTransId="{3FC644E3-65E2-4DEA-9C01-DF6343B7D791}" sibTransId="{852ACD98-86CD-4C00-B67B-6E9DD3460E41}"/>
    <dgm:cxn modelId="{AEC68F5D-1C2F-4D9A-8DB6-432DD833F7C2}" type="presOf" srcId="{A6FEC5F0-F3BB-4168-8199-FEC060E4EEB0}" destId="{95DF3C41-652C-4C37-9652-3604E8CC42AE}" srcOrd="0" destOrd="0" presId="urn:microsoft.com/office/officeart/2008/layout/SquareAccentList"/>
    <dgm:cxn modelId="{2A3E1A9C-1EAC-44B1-A23D-372DA7934496}" type="presOf" srcId="{F83A522C-ED7A-448B-9D47-163EAA30DD1B}" destId="{D82EC5AE-C375-4ECC-85E3-13393D55CF6B}" srcOrd="0" destOrd="0" presId="urn:microsoft.com/office/officeart/2008/layout/SquareAccentList"/>
    <dgm:cxn modelId="{04B4554E-A1E2-4387-8890-174FB5330DDF}" type="presOf" srcId="{87616AE2-2D58-43F6-800A-167EFA517B7A}" destId="{E3816CFE-D746-4226-BCD1-CD8F50C34E3B}" srcOrd="0" destOrd="0" presId="urn:microsoft.com/office/officeart/2008/layout/SquareAccentList"/>
    <dgm:cxn modelId="{675E6EF0-580F-4BC3-984D-9B830C5E3027}" srcId="{7C5CF4D9-D0DA-4823-A46B-B457FD67754D}" destId="{3E6D9C7F-32D3-4ED2-83B7-C19ADA79A38E}" srcOrd="4" destOrd="0" parTransId="{E7146638-DFE8-453D-8136-4E5790617C3D}" sibTransId="{8E1B2914-4571-4D5D-9F53-D1957F47F672}"/>
    <dgm:cxn modelId="{14AF2C52-9A80-4596-B763-380104547EF2}" type="presOf" srcId="{7349D214-770C-43AF-BF1E-677903ACC5A2}" destId="{F939B745-2132-404A-9FF4-DBBF2E117F8B}" srcOrd="0" destOrd="0" presId="urn:microsoft.com/office/officeart/2008/layout/SquareAccentList"/>
    <dgm:cxn modelId="{1DB7A1E2-755C-4BB6-BAAC-46D9A9FE16EE}" type="presOf" srcId="{D60DBE49-01FB-467D-A91B-BB26E5DB024E}" destId="{89D9DB25-EC47-4A70-9AC3-4B100C157FAD}" srcOrd="0" destOrd="0" presId="urn:microsoft.com/office/officeart/2008/layout/SquareAccentList"/>
    <dgm:cxn modelId="{5DBB7ECF-A9FB-4DFD-91A7-3D987F3FC3DA}" srcId="{2182FF46-5602-481F-966E-AFE27C6F6B18}" destId="{7C5CF4D9-D0DA-4823-A46B-B457FD67754D}" srcOrd="2" destOrd="0" parTransId="{63FF3C35-30F6-4C02-8232-B5C0E349AB07}" sibTransId="{812B7403-86C7-49DA-98FD-D2AED0F2C3EE}"/>
    <dgm:cxn modelId="{97C01C2A-9FB0-4B01-972A-2BFDEBF5FCB4}" type="presOf" srcId="{E6B52401-772C-4B7E-90DC-FCBCA8B44FCF}" destId="{9BF3DC23-207D-41DD-89D3-474813493D43}" srcOrd="0" destOrd="0" presId="urn:microsoft.com/office/officeart/2008/layout/SquareAccentList"/>
    <dgm:cxn modelId="{67A96E7C-F4D9-42B9-8B6D-BFD3A75E2F12}" type="presOf" srcId="{926D55AB-8174-4079-953A-FAD79B8A9DDA}" destId="{B2AE49A5-A66D-4EB2-BC96-15C5DA282CBA}" srcOrd="0" destOrd="0" presId="urn:microsoft.com/office/officeart/2008/layout/SquareAccentList"/>
    <dgm:cxn modelId="{9843D767-366C-47D0-BF2A-E228F73C20B6}" srcId="{7349D214-770C-43AF-BF1E-677903ACC5A2}" destId="{6527E0EC-EF1D-4524-B212-079486C80C26}" srcOrd="9" destOrd="0" parTransId="{746D7E06-26C5-433E-94AD-648AC1446816}" sibTransId="{7229C7D2-60D8-4DB3-8024-9F80F45D2F19}"/>
    <dgm:cxn modelId="{E73557C5-3763-4280-8730-86518CFEBC61}" srcId="{DB57B2CF-6BB5-4CD5-923D-73FA47F8AD44}" destId="{D60DBE49-01FB-467D-A91B-BB26E5DB024E}" srcOrd="8" destOrd="0" parTransId="{13565912-7CD3-4710-A954-E0602309C5E1}" sibTransId="{C94AFB89-3484-42FF-8466-BB2F84BDB3AF}"/>
    <dgm:cxn modelId="{3C05B4E6-4489-49CE-9AF3-AE74C9B84AB7}" srcId="{7349D214-770C-43AF-BF1E-677903ACC5A2}" destId="{C91A21B2-9B32-4BFA-9294-37BDD29DF804}" srcOrd="7" destOrd="0" parTransId="{C6E6C7D1-C14B-4AA5-82EB-A8CBDB6E080D}" sibTransId="{659D683A-9F31-4C76-A8D6-C50F15ECAE96}"/>
    <dgm:cxn modelId="{5F8DFDDF-E56C-401A-87D3-429C3F5AF860}" type="presOf" srcId="{727D3CB5-F95F-438A-989F-C52EBE450946}" destId="{F53B9908-ED21-410D-AB93-77C1A7827138}" srcOrd="0" destOrd="0" presId="urn:microsoft.com/office/officeart/2008/layout/SquareAccentList"/>
    <dgm:cxn modelId="{90AF04BF-23BD-4DFA-A39C-F18EC44CC40D}" srcId="{7349D214-770C-43AF-BF1E-677903ACC5A2}" destId="{727D3CB5-F95F-438A-989F-C52EBE450946}" srcOrd="0" destOrd="0" parTransId="{591E144D-27D9-4D2D-925D-88B372C99886}" sibTransId="{86CEC160-4EA5-4823-824C-87F3AEA6FDDC}"/>
    <dgm:cxn modelId="{42410FB1-4807-4449-8FC4-37FE3B6EB093}" srcId="{DB57B2CF-6BB5-4CD5-923D-73FA47F8AD44}" destId="{1090FA54-950F-4984-BEEB-6C0C893C94F5}" srcOrd="10" destOrd="0" parTransId="{9C769B37-FBA4-44FD-87A9-A7F4AEB8AE26}" sibTransId="{79056689-8503-4404-8475-F4255FD96406}"/>
    <dgm:cxn modelId="{4C66E471-BB55-4C80-B1DE-8ADF390CA8ED}" srcId="{2182FF46-5602-481F-966E-AFE27C6F6B18}" destId="{7349D214-770C-43AF-BF1E-677903ACC5A2}" srcOrd="0" destOrd="0" parTransId="{D0B167E4-6EDB-45BF-B27A-E6052722BE7E}" sibTransId="{B05CCEF4-9801-4A5F-AD98-BD8058D0E011}"/>
    <dgm:cxn modelId="{D2733FBB-7230-48F3-9EBC-DF80B827EEA8}" type="presOf" srcId="{325E676D-604E-4BAF-8AB1-3A912D611A7A}" destId="{2CA72036-1A57-4D4F-B2B5-EB504B5EEBBF}" srcOrd="0" destOrd="0" presId="urn:microsoft.com/office/officeart/2008/layout/SquareAccentList"/>
    <dgm:cxn modelId="{4493E792-CD9F-4777-ACC7-AAD3559EBED9}" type="presParOf" srcId="{20C08508-D28A-4E44-9C24-4DCDAF2FEED3}" destId="{C6D541E6-2273-40AB-92D7-209CEF0F5090}" srcOrd="0" destOrd="0" presId="urn:microsoft.com/office/officeart/2008/layout/SquareAccentList"/>
    <dgm:cxn modelId="{83605C08-1969-4150-B4F5-050C1E7293CF}" type="presParOf" srcId="{C6D541E6-2273-40AB-92D7-209CEF0F5090}" destId="{CA20585C-38E1-4F57-9DCF-A92A851B51CC}" srcOrd="0" destOrd="0" presId="urn:microsoft.com/office/officeart/2008/layout/SquareAccentList"/>
    <dgm:cxn modelId="{0D77EFA9-A1DF-47C3-9C9D-CCE3C1E6F42C}" type="presParOf" srcId="{CA20585C-38E1-4F57-9DCF-A92A851B51CC}" destId="{921B30D7-9BD1-4B21-A973-57C6B8CBFE52}" srcOrd="0" destOrd="0" presId="urn:microsoft.com/office/officeart/2008/layout/SquareAccentList"/>
    <dgm:cxn modelId="{B50AE6C4-7DCC-47E5-AF15-2FF29F858AF3}" type="presParOf" srcId="{CA20585C-38E1-4F57-9DCF-A92A851B51CC}" destId="{D3A9B286-8252-4675-8823-A15994FFBF7A}" srcOrd="1" destOrd="0" presId="urn:microsoft.com/office/officeart/2008/layout/SquareAccentList"/>
    <dgm:cxn modelId="{9EBC0E34-2A71-4DE9-A300-2C1ACFB7E9D6}" type="presParOf" srcId="{CA20585C-38E1-4F57-9DCF-A92A851B51CC}" destId="{F939B745-2132-404A-9FF4-DBBF2E117F8B}" srcOrd="2" destOrd="0" presId="urn:microsoft.com/office/officeart/2008/layout/SquareAccentList"/>
    <dgm:cxn modelId="{DE2A172D-2DE2-4F14-AACC-1D177824451E}" type="presParOf" srcId="{C6D541E6-2273-40AB-92D7-209CEF0F5090}" destId="{E9847827-C188-41C8-B58B-B5AB6D198341}" srcOrd="1" destOrd="0" presId="urn:microsoft.com/office/officeart/2008/layout/SquareAccentList"/>
    <dgm:cxn modelId="{6F8D10F6-79F1-464D-94E2-9D42E3B65233}" type="presParOf" srcId="{E9847827-C188-41C8-B58B-B5AB6D198341}" destId="{0777A544-0DFB-4D8F-998C-89B9DCDA9D76}" srcOrd="0" destOrd="0" presId="urn:microsoft.com/office/officeart/2008/layout/SquareAccentList"/>
    <dgm:cxn modelId="{D5C5A581-A77C-4B6A-82AC-390820FA6B30}" type="presParOf" srcId="{0777A544-0DFB-4D8F-998C-89B9DCDA9D76}" destId="{B610D538-D3FB-4A45-81FD-522822714569}" srcOrd="0" destOrd="0" presId="urn:microsoft.com/office/officeart/2008/layout/SquareAccentList"/>
    <dgm:cxn modelId="{A55C211A-D2F2-4F4D-BD59-8E7B9A393D75}" type="presParOf" srcId="{0777A544-0DFB-4D8F-998C-89B9DCDA9D76}" destId="{F53B9908-ED21-410D-AB93-77C1A7827138}" srcOrd="1" destOrd="0" presId="urn:microsoft.com/office/officeart/2008/layout/SquareAccentList"/>
    <dgm:cxn modelId="{B9E2370D-A79B-4002-829B-C226427DFEE7}" type="presParOf" srcId="{E9847827-C188-41C8-B58B-B5AB6D198341}" destId="{148C68A6-7401-4489-9BEB-AF4150EBC7ED}" srcOrd="1" destOrd="0" presId="urn:microsoft.com/office/officeart/2008/layout/SquareAccentList"/>
    <dgm:cxn modelId="{D346BA1C-8775-44A4-ACB7-DAB4643BD880}" type="presParOf" srcId="{148C68A6-7401-4489-9BEB-AF4150EBC7ED}" destId="{7F7DDA37-1AEC-49D7-A821-0EAB5FAD4A06}" srcOrd="0" destOrd="0" presId="urn:microsoft.com/office/officeart/2008/layout/SquareAccentList"/>
    <dgm:cxn modelId="{566FF401-536F-4783-9FE4-F8E275D8A4A6}" type="presParOf" srcId="{148C68A6-7401-4489-9BEB-AF4150EBC7ED}" destId="{79856BDA-E8B9-46D5-91B9-C13CAB9C5B06}" srcOrd="1" destOrd="0" presId="urn:microsoft.com/office/officeart/2008/layout/SquareAccentList"/>
    <dgm:cxn modelId="{9765091B-235A-476E-BE82-24BBF758C645}" type="presParOf" srcId="{E9847827-C188-41C8-B58B-B5AB6D198341}" destId="{9A798C06-3E59-4074-8DDE-67B8DC515BFD}" srcOrd="2" destOrd="0" presId="urn:microsoft.com/office/officeart/2008/layout/SquareAccentList"/>
    <dgm:cxn modelId="{A00309D3-C5B0-4A1A-B03A-22832C9B0D23}" type="presParOf" srcId="{9A798C06-3E59-4074-8DDE-67B8DC515BFD}" destId="{421E4BBD-A16D-4E2A-B351-FDB6F341FDE7}" srcOrd="0" destOrd="0" presId="urn:microsoft.com/office/officeart/2008/layout/SquareAccentList"/>
    <dgm:cxn modelId="{8E63D959-AA36-4006-921A-88B0D62EDFAB}" type="presParOf" srcId="{9A798C06-3E59-4074-8DDE-67B8DC515BFD}" destId="{D82EC5AE-C375-4ECC-85E3-13393D55CF6B}" srcOrd="1" destOrd="0" presId="urn:microsoft.com/office/officeart/2008/layout/SquareAccentList"/>
    <dgm:cxn modelId="{51CE862A-7B62-4BC0-87BF-4A065BA70ECB}" type="presParOf" srcId="{E9847827-C188-41C8-B58B-B5AB6D198341}" destId="{B16F28D5-5D84-42D3-9B70-01E1F967A8E4}" srcOrd="3" destOrd="0" presId="urn:microsoft.com/office/officeart/2008/layout/SquareAccentList"/>
    <dgm:cxn modelId="{C2F03246-B122-42A8-A976-E159FB8EA171}" type="presParOf" srcId="{B16F28D5-5D84-42D3-9B70-01E1F967A8E4}" destId="{F77E2C92-1480-47E0-9037-A82CA164B17F}" srcOrd="0" destOrd="0" presId="urn:microsoft.com/office/officeart/2008/layout/SquareAccentList"/>
    <dgm:cxn modelId="{6BFA46BE-D5BB-4377-9CFF-FC2F8382DC3F}" type="presParOf" srcId="{B16F28D5-5D84-42D3-9B70-01E1F967A8E4}" destId="{2CA72036-1A57-4D4F-B2B5-EB504B5EEBBF}" srcOrd="1" destOrd="0" presId="urn:microsoft.com/office/officeart/2008/layout/SquareAccentList"/>
    <dgm:cxn modelId="{30BF991F-37B5-4762-B5AF-FCD0525CF793}" type="presParOf" srcId="{E9847827-C188-41C8-B58B-B5AB6D198341}" destId="{C20951E3-25F6-421B-B067-A62565A47F06}" srcOrd="4" destOrd="0" presId="urn:microsoft.com/office/officeart/2008/layout/SquareAccentList"/>
    <dgm:cxn modelId="{E7BB3C04-3DFE-46DF-B23F-0657D02E98D4}" type="presParOf" srcId="{C20951E3-25F6-421B-B067-A62565A47F06}" destId="{D8EF8DC5-9195-4B17-9CAC-6D354B628C0F}" srcOrd="0" destOrd="0" presId="urn:microsoft.com/office/officeart/2008/layout/SquareAccentList"/>
    <dgm:cxn modelId="{696B3D5D-C1AB-4D02-A445-0DB657A4594D}" type="presParOf" srcId="{C20951E3-25F6-421B-B067-A62565A47F06}" destId="{B2AE49A5-A66D-4EB2-BC96-15C5DA282CBA}" srcOrd="1" destOrd="0" presId="urn:microsoft.com/office/officeart/2008/layout/SquareAccentList"/>
    <dgm:cxn modelId="{6A6FEBF5-3683-43E3-9FFF-BB53C05138EE}" type="presParOf" srcId="{E9847827-C188-41C8-B58B-B5AB6D198341}" destId="{2FD7C1C5-8E1A-43F5-979E-B005609C5339}" srcOrd="5" destOrd="0" presId="urn:microsoft.com/office/officeart/2008/layout/SquareAccentList"/>
    <dgm:cxn modelId="{4B764883-05C2-4556-8F30-8431014B8B2D}" type="presParOf" srcId="{2FD7C1C5-8E1A-43F5-979E-B005609C5339}" destId="{1481F2AB-7D63-484A-B93F-B8B31CDAC34C}" srcOrd="0" destOrd="0" presId="urn:microsoft.com/office/officeart/2008/layout/SquareAccentList"/>
    <dgm:cxn modelId="{8362082C-D490-4847-9AF6-BC579131E8B2}" type="presParOf" srcId="{2FD7C1C5-8E1A-43F5-979E-B005609C5339}" destId="{AEB3D623-F9DF-4425-BAC7-02436ABE5FF9}" srcOrd="1" destOrd="0" presId="urn:microsoft.com/office/officeart/2008/layout/SquareAccentList"/>
    <dgm:cxn modelId="{56D9D489-206D-4876-ABB9-F3FDB9BF98FB}" type="presParOf" srcId="{E9847827-C188-41C8-B58B-B5AB6D198341}" destId="{BE3B6FD8-F717-476B-892D-3938B9D6EA32}" srcOrd="6" destOrd="0" presId="urn:microsoft.com/office/officeart/2008/layout/SquareAccentList"/>
    <dgm:cxn modelId="{3FBA690E-C7B1-44B5-B80F-57C8D23B2BF7}" type="presParOf" srcId="{BE3B6FD8-F717-476B-892D-3938B9D6EA32}" destId="{F5BA7567-F2CE-4635-93BF-29D65690F966}" srcOrd="0" destOrd="0" presId="urn:microsoft.com/office/officeart/2008/layout/SquareAccentList"/>
    <dgm:cxn modelId="{A103025E-4EF4-43A4-8351-8D420AACDFCD}" type="presParOf" srcId="{BE3B6FD8-F717-476B-892D-3938B9D6EA32}" destId="{E5EE67A1-F685-49DA-987F-AC80091CE87C}" srcOrd="1" destOrd="0" presId="urn:microsoft.com/office/officeart/2008/layout/SquareAccentList"/>
    <dgm:cxn modelId="{A34D1CFA-B16A-46C6-8433-F515BFD2613E}" type="presParOf" srcId="{E9847827-C188-41C8-B58B-B5AB6D198341}" destId="{79F583F5-9B81-44E9-A16E-C3906035C84A}" srcOrd="7" destOrd="0" presId="urn:microsoft.com/office/officeart/2008/layout/SquareAccentList"/>
    <dgm:cxn modelId="{2EB35C6D-5C32-4CBA-86EC-D74AAC3233C5}" type="presParOf" srcId="{79F583F5-9B81-44E9-A16E-C3906035C84A}" destId="{5868D09A-5801-4AA6-8693-FDEBBD2735E5}" srcOrd="0" destOrd="0" presId="urn:microsoft.com/office/officeart/2008/layout/SquareAccentList"/>
    <dgm:cxn modelId="{F8FC3636-0EC1-44CD-8A7A-7E539FBE3CD1}" type="presParOf" srcId="{79F583F5-9B81-44E9-A16E-C3906035C84A}" destId="{00425EAF-9036-4C5B-AEC2-EFB8D37336EB}" srcOrd="1" destOrd="0" presId="urn:microsoft.com/office/officeart/2008/layout/SquareAccentList"/>
    <dgm:cxn modelId="{7426EDB1-CDBC-4C32-994F-9A76A0047A59}" type="presParOf" srcId="{E9847827-C188-41C8-B58B-B5AB6D198341}" destId="{50666A69-178D-4E61-91C6-353A218A4024}" srcOrd="8" destOrd="0" presId="urn:microsoft.com/office/officeart/2008/layout/SquareAccentList"/>
    <dgm:cxn modelId="{0FDBCE62-A465-4209-9205-643BD0809CEB}" type="presParOf" srcId="{50666A69-178D-4E61-91C6-353A218A4024}" destId="{91FA47F7-DAD0-47BB-815C-75412FA28454}" srcOrd="0" destOrd="0" presId="urn:microsoft.com/office/officeart/2008/layout/SquareAccentList"/>
    <dgm:cxn modelId="{74FA365E-E260-4808-9DFF-4C8350B5AFAA}" type="presParOf" srcId="{50666A69-178D-4E61-91C6-353A218A4024}" destId="{514F1CE4-8153-4899-87B1-20EF59A564B6}" srcOrd="1" destOrd="0" presId="urn:microsoft.com/office/officeart/2008/layout/SquareAccentList"/>
    <dgm:cxn modelId="{DB067AFD-F900-4713-92FB-DB5EBC4190E3}" type="presParOf" srcId="{E9847827-C188-41C8-B58B-B5AB6D198341}" destId="{6F6D35A4-AA9C-45A7-AB62-67CB3AEBE7BE}" srcOrd="9" destOrd="0" presId="urn:microsoft.com/office/officeart/2008/layout/SquareAccentList"/>
    <dgm:cxn modelId="{6CD82DF6-A764-409F-9A8A-F6A11849B7F6}" type="presParOf" srcId="{6F6D35A4-AA9C-45A7-AB62-67CB3AEBE7BE}" destId="{D9F957F8-F4A0-459A-852D-9103C1FC4BC4}" srcOrd="0" destOrd="0" presId="urn:microsoft.com/office/officeart/2008/layout/SquareAccentList"/>
    <dgm:cxn modelId="{64250628-CD31-4E0B-8D8C-A7BEF2EBE06E}" type="presParOf" srcId="{6F6D35A4-AA9C-45A7-AB62-67CB3AEBE7BE}" destId="{752342EF-AFAD-4391-A654-F930A8106319}" srcOrd="1" destOrd="0" presId="urn:microsoft.com/office/officeart/2008/layout/SquareAccentList"/>
    <dgm:cxn modelId="{653A3CCA-969C-4265-B746-DDCF4E60E786}" type="presParOf" srcId="{E9847827-C188-41C8-B58B-B5AB6D198341}" destId="{7A423477-C766-4E70-A193-74154F74F897}" srcOrd="10" destOrd="0" presId="urn:microsoft.com/office/officeart/2008/layout/SquareAccentList"/>
    <dgm:cxn modelId="{9D4FF7FC-46F6-4FFF-9AE8-F3CC6FC3599E}" type="presParOf" srcId="{7A423477-C766-4E70-A193-74154F74F897}" destId="{CD688F80-7FB4-43DA-8064-F1ABD423962D}" srcOrd="0" destOrd="0" presId="urn:microsoft.com/office/officeart/2008/layout/SquareAccentList"/>
    <dgm:cxn modelId="{21B5B6CC-13C1-4EDC-A63A-808D76AB908C}" type="presParOf" srcId="{7A423477-C766-4E70-A193-74154F74F897}" destId="{99930B20-77E2-4E2E-9C2F-4AF133F3BFB4}" srcOrd="1" destOrd="0" presId="urn:microsoft.com/office/officeart/2008/layout/SquareAccentList"/>
    <dgm:cxn modelId="{09DFA851-7114-4E32-B851-73DE25C96A8D}" type="presParOf" srcId="{20C08508-D28A-4E44-9C24-4DCDAF2FEED3}" destId="{5587F1B8-A30C-48BF-AFF6-FE45B0C071BD}" srcOrd="1" destOrd="0" presId="urn:microsoft.com/office/officeart/2008/layout/SquareAccentList"/>
    <dgm:cxn modelId="{1800BB1C-4BC9-4D17-83C0-19788314C971}" type="presParOf" srcId="{5587F1B8-A30C-48BF-AFF6-FE45B0C071BD}" destId="{4470D3E1-3BA1-4EAE-9FA3-9D616CCAC490}" srcOrd="0" destOrd="0" presId="urn:microsoft.com/office/officeart/2008/layout/SquareAccentList"/>
    <dgm:cxn modelId="{15032EA5-09A8-4592-9394-D1816DAAD89A}" type="presParOf" srcId="{4470D3E1-3BA1-4EAE-9FA3-9D616CCAC490}" destId="{8CDEF078-B9CC-47B7-A616-2E61457C33F7}" srcOrd="0" destOrd="0" presId="urn:microsoft.com/office/officeart/2008/layout/SquareAccentList"/>
    <dgm:cxn modelId="{33C45D22-99A1-44CC-9479-F571EABD2139}" type="presParOf" srcId="{4470D3E1-3BA1-4EAE-9FA3-9D616CCAC490}" destId="{96A68FE6-EEE1-43BB-9A4B-5EBF17963309}" srcOrd="1" destOrd="0" presId="urn:microsoft.com/office/officeart/2008/layout/SquareAccentList"/>
    <dgm:cxn modelId="{AE9B5B4E-79BB-4A90-B723-77409F533CC2}" type="presParOf" srcId="{4470D3E1-3BA1-4EAE-9FA3-9D616CCAC490}" destId="{19140B74-B976-4D37-9694-47399112BB02}" srcOrd="2" destOrd="0" presId="urn:microsoft.com/office/officeart/2008/layout/SquareAccentList"/>
    <dgm:cxn modelId="{E3EF6860-8B2C-4F13-96A1-A319C6E92429}" type="presParOf" srcId="{5587F1B8-A30C-48BF-AFF6-FE45B0C071BD}" destId="{330FCF8F-2C0A-4D1A-BC45-FA386987B41C}" srcOrd="1" destOrd="0" presId="urn:microsoft.com/office/officeart/2008/layout/SquareAccentList"/>
    <dgm:cxn modelId="{456C49CF-C4C5-45B6-9EF4-442601AE4334}" type="presParOf" srcId="{330FCF8F-2C0A-4D1A-BC45-FA386987B41C}" destId="{39423704-4AF6-44CD-9F0D-0DFFE154ED89}" srcOrd="0" destOrd="0" presId="urn:microsoft.com/office/officeart/2008/layout/SquareAccentList"/>
    <dgm:cxn modelId="{5FA611CC-A1C2-4FCD-86A5-CB8AE2B66E33}" type="presParOf" srcId="{39423704-4AF6-44CD-9F0D-0DFFE154ED89}" destId="{C45EB0FD-E61C-4787-9F62-A5077F949F00}" srcOrd="0" destOrd="0" presId="urn:microsoft.com/office/officeart/2008/layout/SquareAccentList"/>
    <dgm:cxn modelId="{C81B4B2D-019E-402A-9326-38514125A94E}" type="presParOf" srcId="{39423704-4AF6-44CD-9F0D-0DFFE154ED89}" destId="{24F67B2C-1624-4CC8-95C4-D8C4A356F530}" srcOrd="1" destOrd="0" presId="urn:microsoft.com/office/officeart/2008/layout/SquareAccentList"/>
    <dgm:cxn modelId="{AEC77BF9-7672-4B8C-B2E6-E9DA499BF9E6}" type="presParOf" srcId="{330FCF8F-2C0A-4D1A-BC45-FA386987B41C}" destId="{83FF641A-7D26-4444-BD3D-5153E501A958}" srcOrd="1" destOrd="0" presId="urn:microsoft.com/office/officeart/2008/layout/SquareAccentList"/>
    <dgm:cxn modelId="{E1AAAB0F-AAF5-4813-B954-B240A107C1D4}" type="presParOf" srcId="{83FF641A-7D26-4444-BD3D-5153E501A958}" destId="{7225DF61-9B4D-4A52-B7B8-D8A341DE437B}" srcOrd="0" destOrd="0" presId="urn:microsoft.com/office/officeart/2008/layout/SquareAccentList"/>
    <dgm:cxn modelId="{7C8D25EF-702D-4F31-B01D-0EE9626E43DF}" type="presParOf" srcId="{83FF641A-7D26-4444-BD3D-5153E501A958}" destId="{0C1582FE-29C0-41A5-8F4B-3E4053FF5BFF}" srcOrd="1" destOrd="0" presId="urn:microsoft.com/office/officeart/2008/layout/SquareAccentList"/>
    <dgm:cxn modelId="{05E25856-970E-4DA7-A919-3C8C3373244B}" type="presParOf" srcId="{330FCF8F-2C0A-4D1A-BC45-FA386987B41C}" destId="{A4723648-5BAB-4F57-BF3A-26389CAA272A}" srcOrd="2" destOrd="0" presId="urn:microsoft.com/office/officeart/2008/layout/SquareAccentList"/>
    <dgm:cxn modelId="{0F29EE83-5470-4CBF-B23C-66E11EEC4775}" type="presParOf" srcId="{A4723648-5BAB-4F57-BF3A-26389CAA272A}" destId="{DF6E3356-5BB6-47F5-A8F4-BAF8750B4210}" srcOrd="0" destOrd="0" presId="urn:microsoft.com/office/officeart/2008/layout/SquareAccentList"/>
    <dgm:cxn modelId="{EBD7BC75-0E4A-4E9E-BAA0-23875E4DEAD4}" type="presParOf" srcId="{A4723648-5BAB-4F57-BF3A-26389CAA272A}" destId="{CFC2E4BB-B2CD-4127-BEDB-68E395DD7CC8}" srcOrd="1" destOrd="0" presId="urn:microsoft.com/office/officeart/2008/layout/SquareAccentList"/>
    <dgm:cxn modelId="{91BE61A9-D50B-4BA5-8461-AE3BEC0CAD7A}" type="presParOf" srcId="{330FCF8F-2C0A-4D1A-BC45-FA386987B41C}" destId="{9A75DB93-C858-44F1-84CB-CF8CA66823C7}" srcOrd="3" destOrd="0" presId="urn:microsoft.com/office/officeart/2008/layout/SquareAccentList"/>
    <dgm:cxn modelId="{F9ACD2F9-9DDB-412D-9D28-5421B063297B}" type="presParOf" srcId="{9A75DB93-C858-44F1-84CB-CF8CA66823C7}" destId="{1CAEDAEB-4A6C-40C1-8BD5-B5C82E6B51BF}" srcOrd="0" destOrd="0" presId="urn:microsoft.com/office/officeart/2008/layout/SquareAccentList"/>
    <dgm:cxn modelId="{E362EF04-98CE-40FE-A25F-5354DE692668}" type="presParOf" srcId="{9A75DB93-C858-44F1-84CB-CF8CA66823C7}" destId="{85388415-1994-4ACF-8D67-41919094BC0A}" srcOrd="1" destOrd="0" presId="urn:microsoft.com/office/officeart/2008/layout/SquareAccentList"/>
    <dgm:cxn modelId="{64740D1E-AB91-40F6-AF2A-0A8943FB83ED}" type="presParOf" srcId="{330FCF8F-2C0A-4D1A-BC45-FA386987B41C}" destId="{94DA3C89-3ED5-4CE1-B556-93A0EE147B33}" srcOrd="4" destOrd="0" presId="urn:microsoft.com/office/officeart/2008/layout/SquareAccentList"/>
    <dgm:cxn modelId="{D5CE0066-7A0A-4401-A14A-C79CF6CB8949}" type="presParOf" srcId="{94DA3C89-3ED5-4CE1-B556-93A0EE147B33}" destId="{2F04F606-4477-4EA7-BB4A-E71F4A9F27E6}" srcOrd="0" destOrd="0" presId="urn:microsoft.com/office/officeart/2008/layout/SquareAccentList"/>
    <dgm:cxn modelId="{2B22D6B2-8558-4539-A728-9F71A61F9874}" type="presParOf" srcId="{94DA3C89-3ED5-4CE1-B556-93A0EE147B33}" destId="{0F212524-20A0-4604-89E3-FC7E8FE5433E}" srcOrd="1" destOrd="0" presId="urn:microsoft.com/office/officeart/2008/layout/SquareAccentList"/>
    <dgm:cxn modelId="{60D89261-DDF6-4FA0-BE7D-FE7A28ADB2DE}" type="presParOf" srcId="{330FCF8F-2C0A-4D1A-BC45-FA386987B41C}" destId="{40B5BC36-7089-4A7F-8F83-DC0EC287E190}" srcOrd="5" destOrd="0" presId="urn:microsoft.com/office/officeart/2008/layout/SquareAccentList"/>
    <dgm:cxn modelId="{AB4E4790-84D7-4201-A69E-ED2ECF0D17DD}" type="presParOf" srcId="{40B5BC36-7089-4A7F-8F83-DC0EC287E190}" destId="{87F82720-C487-4547-9056-E27E8EB3B0C5}" srcOrd="0" destOrd="0" presId="urn:microsoft.com/office/officeart/2008/layout/SquareAccentList"/>
    <dgm:cxn modelId="{5B5D20E6-D5C5-413E-B992-AC4989EBCC92}" type="presParOf" srcId="{40B5BC36-7089-4A7F-8F83-DC0EC287E190}" destId="{A49B0E52-645E-4D50-AD66-F4F64074696A}" srcOrd="1" destOrd="0" presId="urn:microsoft.com/office/officeart/2008/layout/SquareAccentList"/>
    <dgm:cxn modelId="{91D59DB2-03FF-4438-8D1E-F8A6D4FC37F9}" type="presParOf" srcId="{330FCF8F-2C0A-4D1A-BC45-FA386987B41C}" destId="{4E4FAF38-DE2F-43D1-AC79-314D227B7A50}" srcOrd="6" destOrd="0" presId="urn:microsoft.com/office/officeart/2008/layout/SquareAccentList"/>
    <dgm:cxn modelId="{F8D845CB-C9BB-48D5-92CE-3C99AAA23CC1}" type="presParOf" srcId="{4E4FAF38-DE2F-43D1-AC79-314D227B7A50}" destId="{F8E73D0E-5AD1-4B51-BEE7-E5B01C674948}" srcOrd="0" destOrd="0" presId="urn:microsoft.com/office/officeart/2008/layout/SquareAccentList"/>
    <dgm:cxn modelId="{F7E519C2-2E2B-4F9E-AD35-8ADB154A4980}" type="presParOf" srcId="{4E4FAF38-DE2F-43D1-AC79-314D227B7A50}" destId="{FE2BF61F-1A55-4C4E-B9BF-E8E63BBCA45F}" srcOrd="1" destOrd="0" presId="urn:microsoft.com/office/officeart/2008/layout/SquareAccentList"/>
    <dgm:cxn modelId="{8C463550-6391-46AF-AEB0-348F0572B9A4}" type="presParOf" srcId="{330FCF8F-2C0A-4D1A-BC45-FA386987B41C}" destId="{88CCB496-F33D-4112-B38B-54275EF3E9DA}" srcOrd="7" destOrd="0" presId="urn:microsoft.com/office/officeart/2008/layout/SquareAccentList"/>
    <dgm:cxn modelId="{4355A792-50D0-4592-A034-D5488FB39E60}" type="presParOf" srcId="{88CCB496-F33D-4112-B38B-54275EF3E9DA}" destId="{AB299C27-8960-459C-B1BE-886AA3278E03}" srcOrd="0" destOrd="0" presId="urn:microsoft.com/office/officeart/2008/layout/SquareAccentList"/>
    <dgm:cxn modelId="{C458A93C-C723-41CF-B437-3D255218C62C}" type="presParOf" srcId="{88CCB496-F33D-4112-B38B-54275EF3E9DA}" destId="{ADC5F834-7572-47BB-9EAE-5CF71BAF0509}" srcOrd="1" destOrd="0" presId="urn:microsoft.com/office/officeart/2008/layout/SquareAccentList"/>
    <dgm:cxn modelId="{94656F06-E5FE-4EA3-BCAD-D5D4C3E25C4F}" type="presParOf" srcId="{330FCF8F-2C0A-4D1A-BC45-FA386987B41C}" destId="{27D35799-2969-434C-ACC0-4A6829AD0ADE}" srcOrd="8" destOrd="0" presId="urn:microsoft.com/office/officeart/2008/layout/SquareAccentList"/>
    <dgm:cxn modelId="{27F2439E-063B-4FAE-A707-AF4C67E3B94C}" type="presParOf" srcId="{27D35799-2969-434C-ACC0-4A6829AD0ADE}" destId="{8AB89F05-BD19-481A-A991-1DBBB61F3300}" srcOrd="0" destOrd="0" presId="urn:microsoft.com/office/officeart/2008/layout/SquareAccentList"/>
    <dgm:cxn modelId="{B31824F4-0492-4D2E-AEC3-6D8E8142F171}" type="presParOf" srcId="{27D35799-2969-434C-ACC0-4A6829AD0ADE}" destId="{89D9DB25-EC47-4A70-9AC3-4B100C157FAD}" srcOrd="1" destOrd="0" presId="urn:microsoft.com/office/officeart/2008/layout/SquareAccentList"/>
    <dgm:cxn modelId="{4A025609-9B85-4530-AE0E-71986C1C6A58}" type="presParOf" srcId="{330FCF8F-2C0A-4D1A-BC45-FA386987B41C}" destId="{6080D40A-C0C4-4332-ABF9-83F4311D434D}" srcOrd="9" destOrd="0" presId="urn:microsoft.com/office/officeart/2008/layout/SquareAccentList"/>
    <dgm:cxn modelId="{7F61C16C-3E0E-4886-9D07-6881E1B43512}" type="presParOf" srcId="{6080D40A-C0C4-4332-ABF9-83F4311D434D}" destId="{F250AAF8-12A7-429A-BDF5-A0499FE4D57A}" srcOrd="0" destOrd="0" presId="urn:microsoft.com/office/officeart/2008/layout/SquareAccentList"/>
    <dgm:cxn modelId="{6974F355-7179-4AF0-BC73-09CAE022B9FC}" type="presParOf" srcId="{6080D40A-C0C4-4332-ABF9-83F4311D434D}" destId="{BCC3B19A-634E-403F-8BA4-143EA4192A1B}" srcOrd="1" destOrd="0" presId="urn:microsoft.com/office/officeart/2008/layout/SquareAccentList"/>
    <dgm:cxn modelId="{E710BC70-0C10-4EA3-B3EF-FAE7965E1D08}" type="presParOf" srcId="{330FCF8F-2C0A-4D1A-BC45-FA386987B41C}" destId="{A324D92F-AC58-430C-8487-C71A3E044DF3}" srcOrd="10" destOrd="0" presId="urn:microsoft.com/office/officeart/2008/layout/SquareAccentList"/>
    <dgm:cxn modelId="{4F17349B-C862-4EF8-A3C6-BEFDAB749F75}" type="presParOf" srcId="{A324D92F-AC58-430C-8487-C71A3E044DF3}" destId="{AED44076-50C9-453C-BBDE-CCEE059AACA9}" srcOrd="0" destOrd="0" presId="urn:microsoft.com/office/officeart/2008/layout/SquareAccentList"/>
    <dgm:cxn modelId="{DC8608AC-0415-4582-A802-B06143B32166}" type="presParOf" srcId="{A324D92F-AC58-430C-8487-C71A3E044DF3}" destId="{8C8574A8-BEF7-4665-A2B5-5AFA28C2424A}" srcOrd="1" destOrd="0" presId="urn:microsoft.com/office/officeart/2008/layout/SquareAccentList"/>
    <dgm:cxn modelId="{D3D7432C-21D0-4F80-A63E-C25782AD112C}" type="presParOf" srcId="{20C08508-D28A-4E44-9C24-4DCDAF2FEED3}" destId="{53238F9C-00DD-490C-AB22-9786FCCDD512}" srcOrd="2" destOrd="0" presId="urn:microsoft.com/office/officeart/2008/layout/SquareAccentList"/>
    <dgm:cxn modelId="{C0D6CD0A-969B-4498-91FD-F38B6414A7B8}" type="presParOf" srcId="{53238F9C-00DD-490C-AB22-9786FCCDD512}" destId="{F43F0D10-1D60-44F4-BFCB-19AA053F05A0}" srcOrd="0" destOrd="0" presId="urn:microsoft.com/office/officeart/2008/layout/SquareAccentList"/>
    <dgm:cxn modelId="{2423DF76-B3EE-4E0A-B353-B7E5447C08B2}" type="presParOf" srcId="{F43F0D10-1D60-44F4-BFCB-19AA053F05A0}" destId="{834CEE7B-11A4-4AFC-973F-939BA4759A1E}" srcOrd="0" destOrd="0" presId="urn:microsoft.com/office/officeart/2008/layout/SquareAccentList"/>
    <dgm:cxn modelId="{EAA82042-4AA8-4417-A772-4527690672D8}" type="presParOf" srcId="{F43F0D10-1D60-44F4-BFCB-19AA053F05A0}" destId="{DE3A86CF-1034-4593-94EA-0B990B61CEF7}" srcOrd="1" destOrd="0" presId="urn:microsoft.com/office/officeart/2008/layout/SquareAccentList"/>
    <dgm:cxn modelId="{D844F092-8E93-454D-BE08-969E0BE47475}" type="presParOf" srcId="{F43F0D10-1D60-44F4-BFCB-19AA053F05A0}" destId="{E6D64AF8-46D9-4140-94F9-3AAB2AEA1D83}" srcOrd="2" destOrd="0" presId="urn:microsoft.com/office/officeart/2008/layout/SquareAccentList"/>
    <dgm:cxn modelId="{8A0D0C54-DBDA-4F29-B65F-9DE0633A198A}" type="presParOf" srcId="{53238F9C-00DD-490C-AB22-9786FCCDD512}" destId="{1167F9B7-400A-4695-B464-1E07B4480288}" srcOrd="1" destOrd="0" presId="urn:microsoft.com/office/officeart/2008/layout/SquareAccentList"/>
    <dgm:cxn modelId="{84DB7132-DC9B-43F5-A452-0850046A3E2D}" type="presParOf" srcId="{1167F9B7-400A-4695-B464-1E07B4480288}" destId="{8AB3456C-9B34-4F96-B7CC-F02B31182179}" srcOrd="0" destOrd="0" presId="urn:microsoft.com/office/officeart/2008/layout/SquareAccentList"/>
    <dgm:cxn modelId="{C99CB7BE-2B62-4B8C-9FBD-6CCDFA90E0AD}" type="presParOf" srcId="{8AB3456C-9B34-4F96-B7CC-F02B31182179}" destId="{1246AA9B-01B4-4347-9D1B-3AAC93B4A681}" srcOrd="0" destOrd="0" presId="urn:microsoft.com/office/officeart/2008/layout/SquareAccentList"/>
    <dgm:cxn modelId="{FF48B453-C713-4364-9564-542C69F38F8B}" type="presParOf" srcId="{8AB3456C-9B34-4F96-B7CC-F02B31182179}" destId="{95DF3C41-652C-4C37-9652-3604E8CC42AE}" srcOrd="1" destOrd="0" presId="urn:microsoft.com/office/officeart/2008/layout/SquareAccentList"/>
    <dgm:cxn modelId="{A1FD572E-9144-47E4-B3B0-60B6C41E525B}" type="presParOf" srcId="{1167F9B7-400A-4695-B464-1E07B4480288}" destId="{6249A0FD-82FE-46D1-86C0-F7C91695A2AC}" srcOrd="1" destOrd="0" presId="urn:microsoft.com/office/officeart/2008/layout/SquareAccentList"/>
    <dgm:cxn modelId="{9EF4047D-776A-4ACF-ACC1-02147E8C8D02}" type="presParOf" srcId="{6249A0FD-82FE-46D1-86C0-F7C91695A2AC}" destId="{1EE1E7B7-F27B-4FAD-8FCB-A421CBDFB122}" srcOrd="0" destOrd="0" presId="urn:microsoft.com/office/officeart/2008/layout/SquareAccentList"/>
    <dgm:cxn modelId="{B33CB37D-F7CC-416B-8155-B57D8CF9A46B}" type="presParOf" srcId="{6249A0FD-82FE-46D1-86C0-F7C91695A2AC}" destId="{8FA5FE9E-B6A2-4044-944A-CB16573ADDA0}" srcOrd="1" destOrd="0" presId="urn:microsoft.com/office/officeart/2008/layout/SquareAccentList"/>
    <dgm:cxn modelId="{EB66719D-82D1-4062-87F2-9CEB82745F4B}" type="presParOf" srcId="{1167F9B7-400A-4695-B464-1E07B4480288}" destId="{88641E61-A904-4E15-9DDA-E099F2CA02CF}" srcOrd="2" destOrd="0" presId="urn:microsoft.com/office/officeart/2008/layout/SquareAccentList"/>
    <dgm:cxn modelId="{591616B7-7E2E-4B59-B94C-094D7D4FBEF9}" type="presParOf" srcId="{88641E61-A904-4E15-9DDA-E099F2CA02CF}" destId="{01CB3402-0881-44F7-9092-351CFB6B01EF}" srcOrd="0" destOrd="0" presId="urn:microsoft.com/office/officeart/2008/layout/SquareAccentList"/>
    <dgm:cxn modelId="{F94A4513-7428-4E4B-AABB-2D96218315D6}" type="presParOf" srcId="{88641E61-A904-4E15-9DDA-E099F2CA02CF}" destId="{439AFC4C-1AE7-4CB5-A84C-B2B1A6DDD474}" srcOrd="1" destOrd="0" presId="urn:microsoft.com/office/officeart/2008/layout/SquareAccentList"/>
    <dgm:cxn modelId="{AFD5C0D4-7F30-4C6A-811F-80A8D1F09BAD}" type="presParOf" srcId="{1167F9B7-400A-4695-B464-1E07B4480288}" destId="{ACA4F12A-CD7C-43F0-B1E6-CFFF0538E26A}" srcOrd="3" destOrd="0" presId="urn:microsoft.com/office/officeart/2008/layout/SquareAccentList"/>
    <dgm:cxn modelId="{315CDD20-8A9F-4C99-AE79-C3EF5035AB45}" type="presParOf" srcId="{ACA4F12A-CD7C-43F0-B1E6-CFFF0538E26A}" destId="{A927D7D7-4D02-4E7A-9474-95364240A53A}" srcOrd="0" destOrd="0" presId="urn:microsoft.com/office/officeart/2008/layout/SquareAccentList"/>
    <dgm:cxn modelId="{E08E00A9-A32B-400E-834D-78E05BD9225A}" type="presParOf" srcId="{ACA4F12A-CD7C-43F0-B1E6-CFFF0538E26A}" destId="{3CA9A6D2-3E7D-443C-8123-2838EC050E9F}" srcOrd="1" destOrd="0" presId="urn:microsoft.com/office/officeart/2008/layout/SquareAccentList"/>
    <dgm:cxn modelId="{A1C13AEE-49A0-4879-ACE2-220241EFE3B4}" type="presParOf" srcId="{1167F9B7-400A-4695-B464-1E07B4480288}" destId="{B52FDF44-B22A-4D43-95CD-913437D94CDC}" srcOrd="4" destOrd="0" presId="urn:microsoft.com/office/officeart/2008/layout/SquareAccentList"/>
    <dgm:cxn modelId="{36DA7640-860E-458F-8D6C-BE2A319F56DA}" type="presParOf" srcId="{B52FDF44-B22A-4D43-95CD-913437D94CDC}" destId="{C636A8DC-7752-47DF-9FCE-F2D4D9A103BC}" srcOrd="0" destOrd="0" presId="urn:microsoft.com/office/officeart/2008/layout/SquareAccentList"/>
    <dgm:cxn modelId="{73161FAB-AA12-4A09-98A6-F7D434DD252A}" type="presParOf" srcId="{B52FDF44-B22A-4D43-95CD-913437D94CDC}" destId="{892899E1-6BEB-4B15-B366-55B14D2A1B31}" srcOrd="1" destOrd="0" presId="urn:microsoft.com/office/officeart/2008/layout/SquareAccentList"/>
    <dgm:cxn modelId="{C1979BA5-499B-4F4D-A9B1-67BB37D5FBE4}" type="presParOf" srcId="{1167F9B7-400A-4695-B464-1E07B4480288}" destId="{44DA5578-73CD-470B-8980-AA9DABE54E48}" srcOrd="5" destOrd="0" presId="urn:microsoft.com/office/officeart/2008/layout/SquareAccentList"/>
    <dgm:cxn modelId="{DE050B34-5F48-4964-8BE2-8D250CFB2308}" type="presParOf" srcId="{44DA5578-73CD-470B-8980-AA9DABE54E48}" destId="{891B37BE-2415-4597-9578-FA2427BD4115}" srcOrd="0" destOrd="0" presId="urn:microsoft.com/office/officeart/2008/layout/SquareAccentList"/>
    <dgm:cxn modelId="{E2BF17D7-A6DB-4584-94E0-521650835EC7}" type="presParOf" srcId="{44DA5578-73CD-470B-8980-AA9DABE54E48}" destId="{C49D7279-5DC1-4884-A601-544DD88D1B4A}" srcOrd="1" destOrd="0" presId="urn:microsoft.com/office/officeart/2008/layout/SquareAccentList"/>
    <dgm:cxn modelId="{AD4E6129-F2D1-4187-86E2-7936772762A1}" type="presParOf" srcId="{1167F9B7-400A-4695-B464-1E07B4480288}" destId="{2A861297-CE49-43E7-9B74-01D078D0415D}" srcOrd="6" destOrd="0" presId="urn:microsoft.com/office/officeart/2008/layout/SquareAccentList"/>
    <dgm:cxn modelId="{EE42A037-F8B4-4C32-BD45-8D40C435091C}" type="presParOf" srcId="{2A861297-CE49-43E7-9B74-01D078D0415D}" destId="{9E51C8CF-68BF-4172-882C-E345A5497DEF}" srcOrd="0" destOrd="0" presId="urn:microsoft.com/office/officeart/2008/layout/SquareAccentList"/>
    <dgm:cxn modelId="{C684E8F4-A38E-40DC-B5C2-992D18E0102E}" type="presParOf" srcId="{2A861297-CE49-43E7-9B74-01D078D0415D}" destId="{E3816CFE-D746-4226-BCD1-CD8F50C34E3B}" srcOrd="1" destOrd="0" presId="urn:microsoft.com/office/officeart/2008/layout/SquareAccentList"/>
    <dgm:cxn modelId="{FBAC7DCE-47CA-4FFC-8344-EFD3B44A21D0}" type="presParOf" srcId="{1167F9B7-400A-4695-B464-1E07B4480288}" destId="{81BB5620-E67C-4E63-B745-E04D93BD9353}" srcOrd="7" destOrd="0" presId="urn:microsoft.com/office/officeart/2008/layout/SquareAccentList"/>
    <dgm:cxn modelId="{4852E198-5675-482A-9A90-E546B7E56753}" type="presParOf" srcId="{81BB5620-E67C-4E63-B745-E04D93BD9353}" destId="{F7DA7679-5234-46FB-BE46-8B3784C1956F}" srcOrd="0" destOrd="0" presId="urn:microsoft.com/office/officeart/2008/layout/SquareAccentList"/>
    <dgm:cxn modelId="{FAFA0BDC-29FD-481A-BCE4-D7E0E1204D72}" type="presParOf" srcId="{81BB5620-E67C-4E63-B745-E04D93BD9353}" destId="{26691FB6-7A7A-422C-9C7D-23590FAD86DF}" srcOrd="1" destOrd="0" presId="urn:microsoft.com/office/officeart/2008/layout/SquareAccentList"/>
    <dgm:cxn modelId="{DFD73440-12D3-4706-9383-60B01C5CF44A}" type="presParOf" srcId="{1167F9B7-400A-4695-B464-1E07B4480288}" destId="{BFAC4A41-05AA-4DF8-9F92-C036BBDF00C8}" srcOrd="8" destOrd="0" presId="urn:microsoft.com/office/officeart/2008/layout/SquareAccentList"/>
    <dgm:cxn modelId="{47B8E1FA-3226-48A2-A354-EAC47356289E}" type="presParOf" srcId="{BFAC4A41-05AA-4DF8-9F92-C036BBDF00C8}" destId="{8C098154-6D9D-45D8-AAFA-5E3089E64DAF}" srcOrd="0" destOrd="0" presId="urn:microsoft.com/office/officeart/2008/layout/SquareAccentList"/>
    <dgm:cxn modelId="{73FDCE28-DA82-41A3-905E-A9159FC4D952}" type="presParOf" srcId="{BFAC4A41-05AA-4DF8-9F92-C036BBDF00C8}" destId="{65A97BC0-F2DE-41F0-AEA5-C4F2E1570553}" srcOrd="1" destOrd="0" presId="urn:microsoft.com/office/officeart/2008/layout/SquareAccentList"/>
    <dgm:cxn modelId="{61F583C4-630D-48D1-B9EB-53C56BE8F873}" type="presParOf" srcId="{1167F9B7-400A-4695-B464-1E07B4480288}" destId="{C9913E85-44B5-44B7-B718-AE9F1A29A0A1}" srcOrd="9" destOrd="0" presId="urn:microsoft.com/office/officeart/2008/layout/SquareAccentList"/>
    <dgm:cxn modelId="{E79B9CAA-DCAA-4FBE-B292-7FFC48331838}" type="presParOf" srcId="{C9913E85-44B5-44B7-B718-AE9F1A29A0A1}" destId="{9483E77B-FD36-4635-BCFA-FE3EE3FC98CA}" srcOrd="0" destOrd="0" presId="urn:microsoft.com/office/officeart/2008/layout/SquareAccentList"/>
    <dgm:cxn modelId="{41B4170C-94E7-49CC-883E-1093F6A9737F}" type="presParOf" srcId="{C9913E85-44B5-44B7-B718-AE9F1A29A0A1}" destId="{727E8CF7-80EA-4BB2-901C-5CB130C1B3A5}" srcOrd="1" destOrd="0" presId="urn:microsoft.com/office/officeart/2008/layout/SquareAccentList"/>
    <dgm:cxn modelId="{445CA2EF-D517-433B-AA2B-247A6D5CA4D5}" type="presParOf" srcId="{1167F9B7-400A-4695-B464-1E07B4480288}" destId="{09F54960-6874-4D65-8A74-5E5DD71375B1}" srcOrd="10" destOrd="0" presId="urn:microsoft.com/office/officeart/2008/layout/SquareAccentList"/>
    <dgm:cxn modelId="{A019A792-BB48-47BC-8181-796CAB69CDFC}" type="presParOf" srcId="{09F54960-6874-4D65-8A74-5E5DD71375B1}" destId="{4DB835D8-E480-4F46-8B2D-4452A0CAD710}" srcOrd="0" destOrd="0" presId="urn:microsoft.com/office/officeart/2008/layout/SquareAccentList"/>
    <dgm:cxn modelId="{842798D6-DD3C-48E3-B58D-2A91D5EB48C6}" type="presParOf" srcId="{09F54960-6874-4D65-8A74-5E5DD71375B1}" destId="{F46931CF-4150-49B6-8F85-7E06E4087039}" srcOrd="1" destOrd="0" presId="urn:microsoft.com/office/officeart/2008/layout/SquareAccentList"/>
    <dgm:cxn modelId="{A0647FE4-959C-4F7C-AC3E-3B54AC613915}" type="presParOf" srcId="{20C08508-D28A-4E44-9C24-4DCDAF2FEED3}" destId="{A712EAE9-8070-4C62-A2D3-5A50582B2E68}" srcOrd="3" destOrd="0" presId="urn:microsoft.com/office/officeart/2008/layout/SquareAccentList"/>
    <dgm:cxn modelId="{570A2473-424C-4773-8D0F-E47A51F1C723}" type="presParOf" srcId="{A712EAE9-8070-4C62-A2D3-5A50582B2E68}" destId="{F3750300-DFD8-4B82-9976-6CC21A0760A9}" srcOrd="0" destOrd="0" presId="urn:microsoft.com/office/officeart/2008/layout/SquareAccentList"/>
    <dgm:cxn modelId="{9A5E33AE-FD61-4740-9845-78577BBC6FFA}" type="presParOf" srcId="{F3750300-DFD8-4B82-9976-6CC21A0760A9}" destId="{6AD66168-4DDB-47F9-85E7-F4A7DD4171C2}" srcOrd="0" destOrd="0" presId="urn:microsoft.com/office/officeart/2008/layout/SquareAccentList"/>
    <dgm:cxn modelId="{94D30601-6B06-4872-8AD2-161CCB688917}" type="presParOf" srcId="{F3750300-DFD8-4B82-9976-6CC21A0760A9}" destId="{E89C3F07-5FD3-4223-866A-22D359E663DF}" srcOrd="1" destOrd="0" presId="urn:microsoft.com/office/officeart/2008/layout/SquareAccentList"/>
    <dgm:cxn modelId="{BBD22D51-F432-464F-B48A-D3C2082511F2}" type="presParOf" srcId="{F3750300-DFD8-4B82-9976-6CC21A0760A9}" destId="{8D7526FE-FF7E-4471-9732-7883EB8B2580}" srcOrd="2" destOrd="0" presId="urn:microsoft.com/office/officeart/2008/layout/SquareAccentList"/>
    <dgm:cxn modelId="{339FC28E-4D12-471F-88B4-D6DDC8B70D76}" type="presParOf" srcId="{A712EAE9-8070-4C62-A2D3-5A50582B2E68}" destId="{F494E0E0-6F07-4B12-8A2B-2194843D22DD}" srcOrd="1" destOrd="0" presId="urn:microsoft.com/office/officeart/2008/layout/SquareAccentList"/>
    <dgm:cxn modelId="{52E42D49-BE4B-4930-82EB-A21F9962EE56}" type="presParOf" srcId="{F494E0E0-6F07-4B12-8A2B-2194843D22DD}" destId="{495D34AD-CD11-4D8C-8F52-FDE72AF5BEE1}" srcOrd="0" destOrd="0" presId="urn:microsoft.com/office/officeart/2008/layout/SquareAccentList"/>
    <dgm:cxn modelId="{074953A5-82DD-43D2-82BF-55F2F2D7640B}" type="presParOf" srcId="{495D34AD-CD11-4D8C-8F52-FDE72AF5BEE1}" destId="{4324407F-C356-424F-B9C7-D66148504C84}" srcOrd="0" destOrd="0" presId="urn:microsoft.com/office/officeart/2008/layout/SquareAccentList"/>
    <dgm:cxn modelId="{2BB1527F-3C37-4D56-97DB-812C6DDCA887}" type="presParOf" srcId="{495D34AD-CD11-4D8C-8F52-FDE72AF5BEE1}" destId="{9BF3DC23-207D-41DD-89D3-474813493D43}" srcOrd="1" destOrd="0" presId="urn:microsoft.com/office/officeart/2008/layout/SquareAccentList"/>
    <dgm:cxn modelId="{75AD9022-7C57-4692-AA5E-EE046141063E}" type="presParOf" srcId="{F494E0E0-6F07-4B12-8A2B-2194843D22DD}" destId="{FD848E8B-6F03-46AF-B8C2-87BA68B77E33}" srcOrd="1" destOrd="0" presId="urn:microsoft.com/office/officeart/2008/layout/SquareAccentList"/>
    <dgm:cxn modelId="{D2A6D1F3-295A-4D7C-83DC-C3C625F924D4}" type="presParOf" srcId="{FD848E8B-6F03-46AF-B8C2-87BA68B77E33}" destId="{7E44591A-0678-45A5-86AD-41BA52B88BB0}" srcOrd="0" destOrd="0" presId="urn:microsoft.com/office/officeart/2008/layout/SquareAccentList"/>
    <dgm:cxn modelId="{CFB3FCCA-CD9E-41DA-9C14-B42DD662A8D1}" type="presParOf" srcId="{FD848E8B-6F03-46AF-B8C2-87BA68B77E33}" destId="{8EAC222A-DEEF-4A32-ABB8-98DFBD0C28BE}" srcOrd="1" destOrd="0" presId="urn:microsoft.com/office/officeart/2008/layout/SquareAccentList"/>
    <dgm:cxn modelId="{61E2D325-4B14-4D11-B59E-F97593F7CF52}" type="presParOf" srcId="{F494E0E0-6F07-4B12-8A2B-2194843D22DD}" destId="{89DD0EA4-6F42-4725-AC65-10806A7D9E28}" srcOrd="2" destOrd="0" presId="urn:microsoft.com/office/officeart/2008/layout/SquareAccentList"/>
    <dgm:cxn modelId="{5B857DCC-ECC1-4363-B76C-4F38698F56CD}" type="presParOf" srcId="{89DD0EA4-6F42-4725-AC65-10806A7D9E28}" destId="{C925CC7C-E7C7-4C12-BA63-37852E96C61B}" srcOrd="0" destOrd="0" presId="urn:microsoft.com/office/officeart/2008/layout/SquareAccentList"/>
    <dgm:cxn modelId="{ADF74D58-E724-47DC-A344-D720889D4BAD}" type="presParOf" srcId="{89DD0EA4-6F42-4725-AC65-10806A7D9E28}" destId="{DABB034A-2537-408D-A8B1-D13045BF9DA0}" srcOrd="1" destOrd="0" presId="urn:microsoft.com/office/officeart/2008/layout/SquareAccentList"/>
    <dgm:cxn modelId="{9FA46931-AED1-431C-95C4-DC643716A36B}" type="presParOf" srcId="{F494E0E0-6F07-4B12-8A2B-2194843D22DD}" destId="{D7EF9485-00EA-4C9D-B419-37FAF2B1A251}" srcOrd="3" destOrd="0" presId="urn:microsoft.com/office/officeart/2008/layout/SquareAccentList"/>
    <dgm:cxn modelId="{F7A3DD5A-9EC7-4BFE-8C16-A02243B4BB72}" type="presParOf" srcId="{D7EF9485-00EA-4C9D-B419-37FAF2B1A251}" destId="{9F0A8086-CF60-4A74-8656-E60D87FFE4E8}" srcOrd="0" destOrd="0" presId="urn:microsoft.com/office/officeart/2008/layout/SquareAccentList"/>
    <dgm:cxn modelId="{B3545E42-DD35-4C8D-8902-31217C91E765}" type="presParOf" srcId="{D7EF9485-00EA-4C9D-B419-37FAF2B1A251}" destId="{A4098530-690A-41BA-BF7B-E1D6E7C625A3}" srcOrd="1" destOrd="0" presId="urn:microsoft.com/office/officeart/2008/layout/SquareAccentList"/>
    <dgm:cxn modelId="{5CBA3D02-08FF-49C9-B516-458DE06D08EC}" type="presParOf" srcId="{F494E0E0-6F07-4B12-8A2B-2194843D22DD}" destId="{A5017CA7-2E6F-44C8-B55A-7AF0EE958439}" srcOrd="4" destOrd="0" presId="urn:microsoft.com/office/officeart/2008/layout/SquareAccentList"/>
    <dgm:cxn modelId="{1A043377-50A3-4968-AB9B-2AE8BF3B968E}" type="presParOf" srcId="{A5017CA7-2E6F-44C8-B55A-7AF0EE958439}" destId="{1848A1E5-A595-4027-9F70-E3329C40FAB7}" srcOrd="0" destOrd="0" presId="urn:microsoft.com/office/officeart/2008/layout/SquareAccentList"/>
    <dgm:cxn modelId="{56DA7C22-A673-4A36-92D8-74B764EB00A0}" type="presParOf" srcId="{A5017CA7-2E6F-44C8-B55A-7AF0EE958439}" destId="{95575972-6587-44AC-AF8F-78BC85E1C23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CC562C-BCD8-417D-AA6F-0772891490EA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0D1C62A-6174-4C75-AA80-52ABE811990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181D377-49CC-480F-9399-080BB7EBEE82}" type="parTrans" cxnId="{84E2412F-E943-4C91-906E-5BAAF91DC09C}">
      <dgm:prSet/>
      <dgm:spPr/>
      <dgm:t>
        <a:bodyPr/>
        <a:lstStyle/>
        <a:p>
          <a:endParaRPr lang="ru-RU"/>
        </a:p>
      </dgm:t>
    </dgm:pt>
    <dgm:pt modelId="{C6C35131-A182-48BE-B96C-97EA78B70B2B}" type="sibTrans" cxnId="{84E2412F-E943-4C91-906E-5BAAF91DC09C}">
      <dgm:prSet/>
      <dgm:spPr/>
      <dgm:t>
        <a:bodyPr/>
        <a:lstStyle/>
        <a:p>
          <a:endParaRPr lang="ru-RU"/>
        </a:p>
      </dgm:t>
    </dgm:pt>
    <dgm:pt modelId="{7EA10140-257B-4E88-928C-E77FE35BF50B}">
      <dgm:prSet phldrT="[Текст]" custT="1"/>
      <dgm:spPr/>
      <dgm:t>
        <a:bodyPr/>
        <a:lstStyle/>
        <a:p>
          <a:pPr marL="0" indent="0"/>
          <a:r>
            <a:rPr lang="ru-RU" sz="1200" dirty="0" smtClean="0">
              <a:latin typeface="Cambria" panose="02040503050406030204" pitchFamily="18" charset="0"/>
            </a:rPr>
            <a:t>В графе 5 «Причины изменений» указываются причины, приведшие к изменению количества учреждений, участников бюджетного процесса </a:t>
          </a:r>
          <a:r>
            <a:rPr lang="ru-RU" sz="1200" b="1" dirty="0" smtClean="0">
              <a:latin typeface="Cambria" panose="02040503050406030204" pitchFamily="18" charset="0"/>
            </a:rPr>
            <a:t>со ссылкой на нормативно-правовой акт</a:t>
          </a:r>
          <a:r>
            <a:rPr lang="ru-RU" sz="1200" dirty="0" smtClean="0">
              <a:latin typeface="Cambria" panose="02040503050406030204" pitchFamily="18" charset="0"/>
            </a:rPr>
            <a:t>.</a:t>
          </a:r>
          <a:endParaRPr lang="ru-RU" sz="1200" dirty="0">
            <a:latin typeface="Cambria" panose="02040503050406030204" pitchFamily="18" charset="0"/>
          </a:endParaRPr>
        </a:p>
      </dgm:t>
    </dgm:pt>
    <dgm:pt modelId="{AC47074A-8351-4657-92E6-558031FDE0FD}" type="parTrans" cxnId="{BA3658B3-BCC9-42A3-B1A4-38EAE3AC0383}">
      <dgm:prSet/>
      <dgm:spPr/>
      <dgm:t>
        <a:bodyPr/>
        <a:lstStyle/>
        <a:p>
          <a:endParaRPr lang="ru-RU"/>
        </a:p>
      </dgm:t>
    </dgm:pt>
    <dgm:pt modelId="{AFEC3E1E-E806-432F-837E-527FD4F335ED}" type="sibTrans" cxnId="{BA3658B3-BCC9-42A3-B1A4-38EAE3AC0383}">
      <dgm:prSet/>
      <dgm:spPr/>
      <dgm:t>
        <a:bodyPr/>
        <a:lstStyle/>
        <a:p>
          <a:endParaRPr lang="ru-RU"/>
        </a:p>
      </dgm:t>
    </dgm:pt>
    <dgm:pt modelId="{BB5A861B-6337-455B-BA5A-C42736A806E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4EEB981-8B21-494C-ADD7-0F99F7197545}" type="parTrans" cxnId="{F3E204BE-AD32-456E-BEB1-5C0A3BD7EFF3}">
      <dgm:prSet/>
      <dgm:spPr/>
      <dgm:t>
        <a:bodyPr/>
        <a:lstStyle/>
        <a:p>
          <a:endParaRPr lang="ru-RU"/>
        </a:p>
      </dgm:t>
    </dgm:pt>
    <dgm:pt modelId="{8D9F63C1-5F14-43F8-9D24-0A51CD33BEFB}" type="sibTrans" cxnId="{F3E204BE-AD32-456E-BEB1-5C0A3BD7EFF3}">
      <dgm:prSet/>
      <dgm:spPr/>
      <dgm:t>
        <a:bodyPr/>
        <a:lstStyle/>
        <a:p>
          <a:endParaRPr lang="ru-RU"/>
        </a:p>
      </dgm:t>
    </dgm:pt>
    <dgm:pt modelId="{F88A7FB2-339D-412B-BB96-E26B771F3242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</a:rPr>
            <a:t>Сведения, представленные в форме </a:t>
          </a:r>
          <a:r>
            <a:rPr lang="ru-RU" sz="1200" b="0" dirty="0" smtClean="0">
              <a:latin typeface="Cambria" panose="02040503050406030204" pitchFamily="18" charset="0"/>
            </a:rPr>
            <a:t>должны </a:t>
          </a:r>
          <a:r>
            <a:rPr lang="ru-RU" sz="1200" b="1" dirty="0" smtClean="0">
              <a:latin typeface="Cambria" panose="02040503050406030204" pitchFamily="18" charset="0"/>
            </a:rPr>
            <a:t>соответствовать официальной информации</a:t>
          </a:r>
          <a:r>
            <a:rPr lang="ru-RU" sz="1200" dirty="0" smtClean="0">
              <a:latin typeface="Cambria" panose="02040503050406030204" pitchFamily="18" charset="0"/>
            </a:rPr>
            <a:t>, размещенной на официальных сайтах и информационных системах соответствующих органов государственной власти;</a:t>
          </a:r>
          <a:endParaRPr lang="ru-RU" sz="1200" dirty="0"/>
        </a:p>
      </dgm:t>
    </dgm:pt>
    <dgm:pt modelId="{DF8B29C2-5A61-4188-A96C-4933480A37AA}" type="parTrans" cxnId="{2914C125-3E2C-4EE0-8B25-23F266D5CCAC}">
      <dgm:prSet/>
      <dgm:spPr/>
      <dgm:t>
        <a:bodyPr/>
        <a:lstStyle/>
        <a:p>
          <a:endParaRPr lang="ru-RU"/>
        </a:p>
      </dgm:t>
    </dgm:pt>
    <dgm:pt modelId="{90F03205-DFDF-47F1-B779-C05013A2ECCB}" type="sibTrans" cxnId="{2914C125-3E2C-4EE0-8B25-23F266D5CCAC}">
      <dgm:prSet/>
      <dgm:spPr/>
      <dgm:t>
        <a:bodyPr/>
        <a:lstStyle/>
        <a:p>
          <a:endParaRPr lang="ru-RU"/>
        </a:p>
      </dgm:t>
    </dgm:pt>
    <dgm:pt modelId="{192AD752-F00D-4D04-9F04-8DC863E83528}" type="pres">
      <dgm:prSet presAssocID="{26CC562C-BCD8-417D-AA6F-077289149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DF092D-6620-404B-AF31-B3EB48E2D18C}" type="pres">
      <dgm:prSet presAssocID="{BB5A861B-6337-455B-BA5A-C42736A806E9}" presName="composite" presStyleCnt="0"/>
      <dgm:spPr/>
    </dgm:pt>
    <dgm:pt modelId="{BB9D2CAA-56EF-4304-AFDC-8266548146E1}" type="pres">
      <dgm:prSet presAssocID="{BB5A861B-6337-455B-BA5A-C42736A806E9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5EF06-64F5-4209-90A5-7F257582286A}" type="pres">
      <dgm:prSet presAssocID="{BB5A861B-6337-455B-BA5A-C42736A806E9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55869-7584-4458-AA86-069691667A43}" type="pres">
      <dgm:prSet presAssocID="{8D9F63C1-5F14-43F8-9D24-0A51CD33BEFB}" presName="sp" presStyleCnt="0"/>
      <dgm:spPr/>
    </dgm:pt>
    <dgm:pt modelId="{448EAFC2-686B-46C4-B39A-94890BA0433C}" type="pres">
      <dgm:prSet presAssocID="{C0D1C62A-6174-4C75-AA80-52ABE811990C}" presName="composite" presStyleCnt="0"/>
      <dgm:spPr/>
    </dgm:pt>
    <dgm:pt modelId="{85BAB80F-11C7-4774-B226-33F0A951DF55}" type="pres">
      <dgm:prSet presAssocID="{C0D1C62A-6174-4C75-AA80-52ABE811990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16BC77-C1DD-4FC2-9B94-B79DFBF583DD}" type="pres">
      <dgm:prSet presAssocID="{C0D1C62A-6174-4C75-AA80-52ABE811990C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E2412F-E943-4C91-906E-5BAAF91DC09C}" srcId="{26CC562C-BCD8-417D-AA6F-0772891490EA}" destId="{C0D1C62A-6174-4C75-AA80-52ABE811990C}" srcOrd="1" destOrd="0" parTransId="{2181D377-49CC-480F-9399-080BB7EBEE82}" sibTransId="{C6C35131-A182-48BE-B96C-97EA78B70B2B}"/>
    <dgm:cxn modelId="{9AC06EBD-5058-437D-BA2A-EFAD1C07E02A}" type="presOf" srcId="{C0D1C62A-6174-4C75-AA80-52ABE811990C}" destId="{85BAB80F-11C7-4774-B226-33F0A951DF55}" srcOrd="0" destOrd="0" presId="urn:microsoft.com/office/officeart/2005/8/layout/chevron2"/>
    <dgm:cxn modelId="{F3E204BE-AD32-456E-BEB1-5C0A3BD7EFF3}" srcId="{26CC562C-BCD8-417D-AA6F-0772891490EA}" destId="{BB5A861B-6337-455B-BA5A-C42736A806E9}" srcOrd="0" destOrd="0" parTransId="{B4EEB981-8B21-494C-ADD7-0F99F7197545}" sibTransId="{8D9F63C1-5F14-43F8-9D24-0A51CD33BEFB}"/>
    <dgm:cxn modelId="{12189001-EE62-404A-A43B-2AFBD62318C9}" type="presOf" srcId="{BB5A861B-6337-455B-BA5A-C42736A806E9}" destId="{BB9D2CAA-56EF-4304-AFDC-8266548146E1}" srcOrd="0" destOrd="0" presId="urn:microsoft.com/office/officeart/2005/8/layout/chevron2"/>
    <dgm:cxn modelId="{93029EBD-8C5F-4F35-869A-3E3F762AA8DD}" type="presOf" srcId="{F88A7FB2-339D-412B-BB96-E26B771F3242}" destId="{DC45EF06-64F5-4209-90A5-7F257582286A}" srcOrd="0" destOrd="0" presId="urn:microsoft.com/office/officeart/2005/8/layout/chevron2"/>
    <dgm:cxn modelId="{2914C125-3E2C-4EE0-8B25-23F266D5CCAC}" srcId="{BB5A861B-6337-455B-BA5A-C42736A806E9}" destId="{F88A7FB2-339D-412B-BB96-E26B771F3242}" srcOrd="0" destOrd="0" parTransId="{DF8B29C2-5A61-4188-A96C-4933480A37AA}" sibTransId="{90F03205-DFDF-47F1-B779-C05013A2ECCB}"/>
    <dgm:cxn modelId="{0B22AA38-6239-4FF6-9786-728C5563F3C6}" type="presOf" srcId="{26CC562C-BCD8-417D-AA6F-0772891490EA}" destId="{192AD752-F00D-4D04-9F04-8DC863E83528}" srcOrd="0" destOrd="0" presId="urn:microsoft.com/office/officeart/2005/8/layout/chevron2"/>
    <dgm:cxn modelId="{BA3658B3-BCC9-42A3-B1A4-38EAE3AC0383}" srcId="{C0D1C62A-6174-4C75-AA80-52ABE811990C}" destId="{7EA10140-257B-4E88-928C-E77FE35BF50B}" srcOrd="0" destOrd="0" parTransId="{AC47074A-8351-4657-92E6-558031FDE0FD}" sibTransId="{AFEC3E1E-E806-432F-837E-527FD4F335ED}"/>
    <dgm:cxn modelId="{6F475FF8-FCB6-44B3-A6D3-8AC1FCEDBFE7}" type="presOf" srcId="{7EA10140-257B-4E88-928C-E77FE35BF50B}" destId="{C216BC77-C1DD-4FC2-9B94-B79DFBF583DD}" srcOrd="0" destOrd="0" presId="urn:microsoft.com/office/officeart/2005/8/layout/chevron2"/>
    <dgm:cxn modelId="{E8C11948-53EC-4DE9-AD2B-668CABB61C24}" type="presParOf" srcId="{192AD752-F00D-4D04-9F04-8DC863E83528}" destId="{0CDF092D-6620-404B-AF31-B3EB48E2D18C}" srcOrd="0" destOrd="0" presId="urn:microsoft.com/office/officeart/2005/8/layout/chevron2"/>
    <dgm:cxn modelId="{89B11815-1F0A-40AE-AE6C-6AA709D1C084}" type="presParOf" srcId="{0CDF092D-6620-404B-AF31-B3EB48E2D18C}" destId="{BB9D2CAA-56EF-4304-AFDC-8266548146E1}" srcOrd="0" destOrd="0" presId="urn:microsoft.com/office/officeart/2005/8/layout/chevron2"/>
    <dgm:cxn modelId="{EC1D953A-759D-45E2-BEFA-D18E44A6237A}" type="presParOf" srcId="{0CDF092D-6620-404B-AF31-B3EB48E2D18C}" destId="{DC45EF06-64F5-4209-90A5-7F257582286A}" srcOrd="1" destOrd="0" presId="urn:microsoft.com/office/officeart/2005/8/layout/chevron2"/>
    <dgm:cxn modelId="{18D694C9-990C-45B7-BF7A-22CAC42F4F34}" type="presParOf" srcId="{192AD752-F00D-4D04-9F04-8DC863E83528}" destId="{DAE55869-7584-4458-AA86-069691667A43}" srcOrd="1" destOrd="0" presId="urn:microsoft.com/office/officeart/2005/8/layout/chevron2"/>
    <dgm:cxn modelId="{CA7F631E-4AE1-4B76-AA75-7B679C05A69C}" type="presParOf" srcId="{192AD752-F00D-4D04-9F04-8DC863E83528}" destId="{448EAFC2-686B-46C4-B39A-94890BA0433C}" srcOrd="2" destOrd="0" presId="urn:microsoft.com/office/officeart/2005/8/layout/chevron2"/>
    <dgm:cxn modelId="{27D7298C-A2B9-41FC-8441-C70360207F9C}" type="presParOf" srcId="{448EAFC2-686B-46C4-B39A-94890BA0433C}" destId="{85BAB80F-11C7-4774-B226-33F0A951DF55}" srcOrd="0" destOrd="0" presId="urn:microsoft.com/office/officeart/2005/8/layout/chevron2"/>
    <dgm:cxn modelId="{C7723299-0612-4D7A-AA1A-CF9771A21C57}" type="presParOf" srcId="{448EAFC2-686B-46C4-B39A-94890BA0433C}" destId="{C216BC77-C1DD-4FC2-9B94-B79DFBF583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3066A7-BDC2-43B0-B062-97D323B6C667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5456B82-437A-47DD-B2C6-FF5445975A6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D8A89AA7-9B53-4AB0-9EAC-7EF98CC9986F}" type="parTrans" cxnId="{AC3582B5-5F32-466C-B0CC-2085CDFC65D3}">
      <dgm:prSet/>
      <dgm:spPr/>
      <dgm:t>
        <a:bodyPr/>
        <a:lstStyle/>
        <a:p>
          <a:endParaRPr lang="ru-RU"/>
        </a:p>
      </dgm:t>
    </dgm:pt>
    <dgm:pt modelId="{AF8AA46E-530F-478A-B47C-446050A36741}" type="sibTrans" cxnId="{AC3582B5-5F32-466C-B0CC-2085CDFC65D3}">
      <dgm:prSet/>
      <dgm:spPr/>
      <dgm:t>
        <a:bodyPr/>
        <a:lstStyle/>
        <a:p>
          <a:endParaRPr lang="ru-RU"/>
        </a:p>
      </dgm:t>
    </dgm:pt>
    <dgm:pt modelId="{F979BB86-9AA2-495C-A03A-391DFFAD0C2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9BCE9E1-1F11-4AB2-8064-14A84CD09D97}" type="parTrans" cxnId="{F1CF9208-28BF-4DD1-86CF-4AF59D0BEACE}">
      <dgm:prSet/>
      <dgm:spPr/>
      <dgm:t>
        <a:bodyPr/>
        <a:lstStyle/>
        <a:p>
          <a:endParaRPr lang="ru-RU"/>
        </a:p>
      </dgm:t>
    </dgm:pt>
    <dgm:pt modelId="{8A55CDB2-B9FE-4211-9AAA-EF21529F7AA4}" type="sibTrans" cxnId="{F1CF9208-28BF-4DD1-86CF-4AF59D0BEACE}">
      <dgm:prSet/>
      <dgm:spPr/>
      <dgm:t>
        <a:bodyPr/>
        <a:lstStyle/>
        <a:p>
          <a:endParaRPr lang="ru-RU"/>
        </a:p>
      </dgm:t>
    </dgm:pt>
    <dgm:pt modelId="{E802CF63-59AD-4F76-B29C-0BB3AEB8E828}">
      <dgm:prSet phldrT="[Текст]"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1100" b="1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11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1100" dirty="0"/>
        </a:p>
      </dgm:t>
    </dgm:pt>
    <dgm:pt modelId="{86562182-F2A9-4B82-972A-F03C2103A0B6}" type="parTrans" cxnId="{A55776C7-F18D-4FB8-A084-8C5E3A21E7AF}">
      <dgm:prSet/>
      <dgm:spPr/>
      <dgm:t>
        <a:bodyPr/>
        <a:lstStyle/>
        <a:p>
          <a:endParaRPr lang="ru-RU"/>
        </a:p>
      </dgm:t>
    </dgm:pt>
    <dgm:pt modelId="{7AE9B669-2F52-4A23-90F6-CCAC40DA83CF}" type="sibTrans" cxnId="{A55776C7-F18D-4FB8-A084-8C5E3A21E7AF}">
      <dgm:prSet/>
      <dgm:spPr/>
      <dgm:t>
        <a:bodyPr/>
        <a:lstStyle/>
        <a:p>
          <a:endParaRPr lang="ru-RU"/>
        </a:p>
      </dgm:t>
    </dgm:pt>
    <dgm:pt modelId="{F2AFF4F1-C310-461B-A361-D43BA0B103E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3847BCA-0387-4870-B8F6-CE6DDBB66E50}" type="parTrans" cxnId="{5D1BFD21-2901-4CC7-9A65-279ABFDB2BFE}">
      <dgm:prSet/>
      <dgm:spPr/>
      <dgm:t>
        <a:bodyPr/>
        <a:lstStyle/>
        <a:p>
          <a:endParaRPr lang="ru-RU"/>
        </a:p>
      </dgm:t>
    </dgm:pt>
    <dgm:pt modelId="{A58D044C-A76A-407B-BC8E-BD4C754DDA85}" type="sibTrans" cxnId="{5D1BFD21-2901-4CC7-9A65-279ABFDB2BFE}">
      <dgm:prSet/>
      <dgm:spPr/>
      <dgm:t>
        <a:bodyPr/>
        <a:lstStyle/>
        <a:p>
          <a:endParaRPr lang="ru-RU"/>
        </a:p>
      </dgm:t>
    </dgm:pt>
    <dgm:pt modelId="{F9C004BB-3AEC-4335-86CC-C214F22CB565}">
      <dgm:prSet phldrT="[Текст]"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1100" dirty="0"/>
        </a:p>
      </dgm:t>
    </dgm:pt>
    <dgm:pt modelId="{2578DFD8-CDF9-4BD8-9EF4-11BFDB4A2D1E}" type="parTrans" cxnId="{3EB8D28C-9648-44BC-A2C7-88F3C5A114DB}">
      <dgm:prSet/>
      <dgm:spPr/>
      <dgm:t>
        <a:bodyPr/>
        <a:lstStyle/>
        <a:p>
          <a:endParaRPr lang="ru-RU"/>
        </a:p>
      </dgm:t>
    </dgm:pt>
    <dgm:pt modelId="{DB5187BA-D573-4266-BC98-825668AC4DE2}" type="sibTrans" cxnId="{3EB8D28C-9648-44BC-A2C7-88F3C5A114DB}">
      <dgm:prSet/>
      <dgm:spPr/>
      <dgm:t>
        <a:bodyPr/>
        <a:lstStyle/>
        <a:p>
          <a:endParaRPr lang="ru-RU"/>
        </a:p>
      </dgm:t>
    </dgm:pt>
    <dgm:pt modelId="{23E8FD34-29D0-4CA7-B20D-CA4359A7D66D}">
      <dgm:prSet phldrT="[Текст]"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Формируются </a:t>
          </a:r>
          <a:r>
            <a:rPr lang="ru-RU" sz="1050" b="1" dirty="0" smtClean="0">
              <a:latin typeface="Cambria" pitchFamily="18" charset="0"/>
            </a:rPr>
            <a:t>в структуре прогноза</a:t>
          </a:r>
          <a:r>
            <a:rPr lang="ru-RU" sz="1050" dirty="0" smtClean="0">
              <a:latin typeface="Cambria" pitchFamily="18" charset="0"/>
            </a:rPr>
            <a:t>;</a:t>
          </a:r>
          <a:endParaRPr lang="ru-RU" sz="1050" dirty="0"/>
        </a:p>
      </dgm:t>
    </dgm:pt>
    <dgm:pt modelId="{52C4BCE7-DEB2-4F1A-91CA-F8B91ED5295E}" type="parTrans" cxnId="{48D832BD-DFD5-47C0-A7BE-3B6367A72415}">
      <dgm:prSet/>
      <dgm:spPr/>
      <dgm:t>
        <a:bodyPr/>
        <a:lstStyle/>
        <a:p>
          <a:endParaRPr lang="ru-RU"/>
        </a:p>
      </dgm:t>
    </dgm:pt>
    <dgm:pt modelId="{4BC9A4FA-4962-491C-8394-E18F72BB6017}" type="sibTrans" cxnId="{48D832BD-DFD5-47C0-A7BE-3B6367A72415}">
      <dgm:prSet/>
      <dgm:spPr/>
      <dgm:t>
        <a:bodyPr/>
        <a:lstStyle/>
        <a:p>
          <a:endParaRPr lang="ru-RU"/>
        </a:p>
      </dgm:t>
    </dgm:pt>
    <dgm:pt modelId="{798E3856-AC9F-42EC-BD97-5F2C0672597C}">
      <dgm:prSet custT="1"/>
      <dgm:spPr/>
      <dgm:t>
        <a:bodyPr/>
        <a:lstStyle/>
        <a:p>
          <a:r>
            <a:rPr lang="ru-RU" sz="105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</dgm:t>
    </dgm:pt>
    <dgm:pt modelId="{E8532CF7-3E7F-4CF4-85FC-2642D44B4C73}" type="parTrans" cxnId="{3C6C7150-D707-4D86-A2A2-19F5BC8116C5}">
      <dgm:prSet/>
      <dgm:spPr/>
      <dgm:t>
        <a:bodyPr/>
        <a:lstStyle/>
        <a:p>
          <a:endParaRPr lang="ru-RU"/>
        </a:p>
      </dgm:t>
    </dgm:pt>
    <dgm:pt modelId="{719F8F34-11E3-4299-9E07-CF6AA4BCE3C9}" type="sibTrans" cxnId="{3C6C7150-D707-4D86-A2A2-19F5BC8116C5}">
      <dgm:prSet/>
      <dgm:spPr/>
      <dgm:t>
        <a:bodyPr/>
        <a:lstStyle/>
        <a:p>
          <a:endParaRPr lang="ru-RU"/>
        </a:p>
      </dgm:t>
    </dgm:pt>
    <dgm:pt modelId="{2354AEC8-F8CE-4586-9750-61FBF4F7F298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1050" b="1" i="0" dirty="0" smtClean="0">
              <a:latin typeface="Cambria" pitchFamily="18" charset="0"/>
            </a:rPr>
            <a:t>прогноза графа 7 не заполняется</a:t>
          </a:r>
          <a:r>
            <a:rPr lang="ru-RU" sz="1050" dirty="0" smtClean="0">
              <a:latin typeface="Cambria" pitchFamily="18" charset="0"/>
            </a:rPr>
            <a:t>;</a:t>
          </a:r>
        </a:p>
      </dgm:t>
    </dgm:pt>
    <dgm:pt modelId="{4BCC7A4F-F9C5-4ACF-9307-6C6476CC705A}" type="parTrans" cxnId="{C75ECEED-6AA9-45C0-ACE9-48DD212D5342}">
      <dgm:prSet/>
      <dgm:spPr/>
      <dgm:t>
        <a:bodyPr/>
        <a:lstStyle/>
        <a:p>
          <a:endParaRPr lang="ru-RU"/>
        </a:p>
      </dgm:t>
    </dgm:pt>
    <dgm:pt modelId="{0ECC974C-4834-46FF-857E-2E6426D5FA38}" type="sibTrans" cxnId="{C75ECEED-6AA9-45C0-ACE9-48DD212D5342}">
      <dgm:prSet/>
      <dgm:spPr/>
      <dgm:t>
        <a:bodyPr/>
        <a:lstStyle/>
        <a:p>
          <a:endParaRPr lang="ru-RU"/>
        </a:p>
      </dgm:t>
    </dgm:pt>
    <dgm:pt modelId="{DABDF789-4DD4-4498-BD1C-4A9614F1BDF7}">
      <dgm:prSet custT="1"/>
      <dgm:spPr/>
      <dgm:t>
        <a:bodyPr/>
        <a:lstStyle/>
        <a:p>
          <a:r>
            <a:rPr lang="ru-RU" sz="1050" b="1" dirty="0" smtClean="0">
              <a:latin typeface="Cambria" pitchFamily="18" charset="0"/>
            </a:rPr>
            <a:t>Графа 8 в 2017 году не заполняется</a:t>
          </a:r>
          <a:r>
            <a:rPr lang="ru-RU" sz="1050" dirty="0" smtClean="0">
              <a:latin typeface="Cambria" pitchFamily="18" charset="0"/>
            </a:rPr>
            <a:t>;</a:t>
          </a:r>
        </a:p>
      </dgm:t>
    </dgm:pt>
    <dgm:pt modelId="{B1E66A9F-F906-4122-A8AF-8FF5EBEFB4B0}" type="parTrans" cxnId="{275F6F14-8F25-46F8-8630-F2AF579BD200}">
      <dgm:prSet/>
      <dgm:spPr/>
      <dgm:t>
        <a:bodyPr/>
        <a:lstStyle/>
        <a:p>
          <a:endParaRPr lang="ru-RU"/>
        </a:p>
      </dgm:t>
    </dgm:pt>
    <dgm:pt modelId="{9A14F4F5-7C95-4798-81A8-FFF2AA744309}" type="sibTrans" cxnId="{275F6F14-8F25-46F8-8630-F2AF579BD200}">
      <dgm:prSet/>
      <dgm:spPr/>
      <dgm:t>
        <a:bodyPr/>
        <a:lstStyle/>
        <a:p>
          <a:endParaRPr lang="ru-RU"/>
        </a:p>
      </dgm:t>
    </dgm:pt>
    <dgm:pt modelId="{87F93E98-2446-43A8-81DC-C45BAF11CDD9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В графе 9 </a:t>
          </a:r>
          <a:r>
            <a:rPr lang="ru-RU" sz="1050" b="1" dirty="0" smtClean="0">
              <a:latin typeface="Cambria" pitchFamily="18" charset="0"/>
            </a:rPr>
            <a:t>приводится факторный анализ</a:t>
          </a:r>
          <a:r>
            <a:rPr lang="ru-RU" sz="1050" dirty="0" smtClean="0">
              <a:latin typeface="Cambria" pitchFamily="18" charset="0"/>
            </a:rPr>
            <a:t> отклонений фактического исполнения от прогноза.</a:t>
          </a:r>
        </a:p>
      </dgm:t>
    </dgm:pt>
    <dgm:pt modelId="{17D57941-3E87-4433-A5D6-AFDE36690AC2}" type="parTrans" cxnId="{3C259ED2-67B9-4A21-8EEC-6D2850A56A9A}">
      <dgm:prSet/>
      <dgm:spPr/>
      <dgm:t>
        <a:bodyPr/>
        <a:lstStyle/>
        <a:p>
          <a:endParaRPr lang="ru-RU"/>
        </a:p>
      </dgm:t>
    </dgm:pt>
    <dgm:pt modelId="{540077AC-15B4-4266-9074-F90DB37786A9}" type="sibTrans" cxnId="{3C259ED2-67B9-4A21-8EEC-6D2850A56A9A}">
      <dgm:prSet/>
      <dgm:spPr/>
      <dgm:t>
        <a:bodyPr/>
        <a:lstStyle/>
        <a:p>
          <a:endParaRPr lang="ru-RU"/>
        </a:p>
      </dgm:t>
    </dgm:pt>
    <dgm:pt modelId="{AFAB5E80-4CF3-47A0-A082-D8673937B18D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</dgm:t>
    </dgm:pt>
    <dgm:pt modelId="{72DB3BCC-CE27-4DD1-BD8E-47BEA035B037}" type="parTrans" cxnId="{3F47BCC0-F171-4C29-8725-3265516A19FA}">
      <dgm:prSet/>
      <dgm:spPr/>
      <dgm:t>
        <a:bodyPr/>
        <a:lstStyle/>
        <a:p>
          <a:endParaRPr lang="ru-RU"/>
        </a:p>
      </dgm:t>
    </dgm:pt>
    <dgm:pt modelId="{B607D1FF-719F-4FD8-B7F7-AE5C47550990}" type="sibTrans" cxnId="{3F47BCC0-F171-4C29-8725-3265516A19FA}">
      <dgm:prSet/>
      <dgm:spPr/>
      <dgm:t>
        <a:bodyPr/>
        <a:lstStyle/>
        <a:p>
          <a:endParaRPr lang="ru-RU"/>
        </a:p>
      </dgm:t>
    </dgm:pt>
    <dgm:pt modelId="{8B66FCF9-EB05-4F2F-9BF4-933C502E34D1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1100" b="1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1100" dirty="0" smtClean="0">
              <a:latin typeface="Cambria" panose="02040503050406030204" pitchFamily="18" charset="0"/>
            </a:rPr>
            <a:t>. </a:t>
          </a:r>
        </a:p>
      </dgm:t>
    </dgm:pt>
    <dgm:pt modelId="{EF4A7AC4-32BE-4870-A24E-026E1E1FF639}" type="parTrans" cxnId="{5B6A1A68-BB2D-4772-9E35-BB808F322149}">
      <dgm:prSet/>
      <dgm:spPr/>
      <dgm:t>
        <a:bodyPr/>
        <a:lstStyle/>
        <a:p>
          <a:endParaRPr lang="ru-RU"/>
        </a:p>
      </dgm:t>
    </dgm:pt>
    <dgm:pt modelId="{A1AB167B-338A-4AD8-B1F4-24D979925149}" type="sibTrans" cxnId="{5B6A1A68-BB2D-4772-9E35-BB808F322149}">
      <dgm:prSet/>
      <dgm:spPr/>
      <dgm:t>
        <a:bodyPr/>
        <a:lstStyle/>
        <a:p>
          <a:endParaRPr lang="ru-RU"/>
        </a:p>
      </dgm:t>
    </dgm:pt>
    <dgm:pt modelId="{45837F50-E26E-4331-AC0B-7F0739EE2478}">
      <dgm:prSet custT="1"/>
      <dgm:spPr/>
      <dgm:t>
        <a:bodyPr/>
        <a:lstStyle/>
        <a:p>
          <a:r>
            <a:rPr lang="ru-RU" sz="1100" b="1" dirty="0" smtClean="0">
              <a:latin typeface="Cambria" panose="02040503050406030204" pitchFamily="18" charset="0"/>
            </a:rPr>
            <a:t>Графа 8 в 2017 году не заполняется</a:t>
          </a:r>
          <a:r>
            <a:rPr lang="ru-RU" sz="1100" dirty="0" smtClean="0">
              <a:latin typeface="Cambria" panose="02040503050406030204" pitchFamily="18" charset="0"/>
            </a:rPr>
            <a:t>;</a:t>
          </a:r>
        </a:p>
      </dgm:t>
    </dgm:pt>
    <dgm:pt modelId="{C1D10260-235A-4E16-B36D-58783DF7FA5E}" type="parTrans" cxnId="{EEB48011-6470-4B60-BC9D-AB2ECF8A6F54}">
      <dgm:prSet/>
      <dgm:spPr/>
      <dgm:t>
        <a:bodyPr/>
        <a:lstStyle/>
        <a:p>
          <a:endParaRPr lang="ru-RU"/>
        </a:p>
      </dgm:t>
    </dgm:pt>
    <dgm:pt modelId="{8EE76A5E-0AEE-48ED-A45E-96FF06FCA85F}" type="sibTrans" cxnId="{EEB48011-6470-4B60-BC9D-AB2ECF8A6F54}">
      <dgm:prSet/>
      <dgm:spPr/>
      <dgm:t>
        <a:bodyPr/>
        <a:lstStyle/>
        <a:p>
          <a:endParaRPr lang="ru-RU"/>
        </a:p>
      </dgm:t>
    </dgm:pt>
    <dgm:pt modelId="{EF9763E5-B25E-4ED9-81AE-39367D7B49F8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1100" b="0" dirty="0" smtClean="0">
              <a:latin typeface="Cambria" panose="02040503050406030204" pitchFamily="18" charset="0"/>
            </a:rPr>
            <a:t>но</a:t>
          </a:r>
          <a:r>
            <a:rPr lang="ru-RU" sz="1100" b="1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1100" dirty="0" smtClean="0">
              <a:latin typeface="Cambria" panose="02040503050406030204" pitchFamily="18" charset="0"/>
            </a:rPr>
            <a:t>.</a:t>
          </a:r>
        </a:p>
      </dgm:t>
    </dgm:pt>
    <dgm:pt modelId="{94148AB2-0AF8-456C-A8E7-76BDF708179A}" type="parTrans" cxnId="{D3D43C7C-C2E2-456E-90D8-E06E6BEBCC2C}">
      <dgm:prSet/>
      <dgm:spPr/>
      <dgm:t>
        <a:bodyPr/>
        <a:lstStyle/>
        <a:p>
          <a:endParaRPr lang="ru-RU"/>
        </a:p>
      </dgm:t>
    </dgm:pt>
    <dgm:pt modelId="{6A5CFE60-005B-439A-8318-04776B119A92}" type="sibTrans" cxnId="{D3D43C7C-C2E2-456E-90D8-E06E6BEBCC2C}">
      <dgm:prSet/>
      <dgm:spPr/>
      <dgm:t>
        <a:bodyPr/>
        <a:lstStyle/>
        <a:p>
          <a:endParaRPr lang="ru-RU"/>
        </a:p>
      </dgm:t>
    </dgm:pt>
    <dgm:pt modelId="{2CE00CFE-B1B3-4DA9-8062-B4A65C056881}" type="pres">
      <dgm:prSet presAssocID="{5D3066A7-BDC2-43B0-B062-97D323B6C6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16E5E8-DDA4-45EC-8A88-DC3D2A4BE999}" type="pres">
      <dgm:prSet presAssocID="{15456B82-437A-47DD-B2C6-FF5445975A61}" presName="composite" presStyleCnt="0"/>
      <dgm:spPr/>
    </dgm:pt>
    <dgm:pt modelId="{1D598937-73C7-4931-9EF3-340F0C7C7267}" type="pres">
      <dgm:prSet presAssocID="{15456B82-437A-47DD-B2C6-FF5445975A61}" presName="parentText" presStyleLbl="alignNode1" presStyleIdx="0" presStyleCnt="3" custScaleY="136549" custLinFactNeighborX="2042" custLinFactNeighborY="-118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9DE0-05A1-4EFB-962E-4F84499DA0D4}" type="pres">
      <dgm:prSet presAssocID="{15456B82-437A-47DD-B2C6-FF5445975A61}" presName="descendantText" presStyleLbl="alignAcc1" presStyleIdx="0" presStyleCnt="3" custScaleY="166036" custLinFactNeighborY="-16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1093E-082E-4820-A6F4-DAD65B806C77}" type="pres">
      <dgm:prSet presAssocID="{AF8AA46E-530F-478A-B47C-446050A36741}" presName="sp" presStyleCnt="0"/>
      <dgm:spPr/>
    </dgm:pt>
    <dgm:pt modelId="{858D2B58-C940-4EB4-A3CD-0C3185206400}" type="pres">
      <dgm:prSet presAssocID="{F979BB86-9AA2-495C-A03A-391DFFAD0C23}" presName="composite" presStyleCnt="0"/>
      <dgm:spPr/>
    </dgm:pt>
    <dgm:pt modelId="{A6D43976-7449-4073-8B6B-F6E97FCEDC17}" type="pres">
      <dgm:prSet presAssocID="{F979BB86-9AA2-495C-A03A-391DFFAD0C23}" presName="parentText" presStyleLbl="alignNode1" presStyleIdx="1" presStyleCnt="3" custScaleY="123650" custLinFactNeighborX="1220" custLinFactNeighborY="-152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7BAA6-BC08-49A4-9F73-17E0CCD3A7F6}" type="pres">
      <dgm:prSet presAssocID="{F979BB86-9AA2-495C-A03A-391DFFAD0C23}" presName="descendantText" presStyleLbl="alignAcc1" presStyleIdx="1" presStyleCnt="3" custScaleY="202832" custLinFactNeighborX="376" custLinFactNeighborY="-2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47EB5-8860-48CE-8DE0-3FADD4D802BB}" type="pres">
      <dgm:prSet presAssocID="{8A55CDB2-B9FE-4211-9AAA-EF21529F7AA4}" presName="sp" presStyleCnt="0"/>
      <dgm:spPr/>
    </dgm:pt>
    <dgm:pt modelId="{DADA6682-F76F-4CA5-B143-D2A58F3797E5}" type="pres">
      <dgm:prSet presAssocID="{F2AFF4F1-C310-461B-A361-D43BA0B103ED}" presName="composite" presStyleCnt="0"/>
      <dgm:spPr/>
    </dgm:pt>
    <dgm:pt modelId="{9C83F6E8-41A8-4981-A156-CBCA42D8B7C8}" type="pres">
      <dgm:prSet presAssocID="{F2AFF4F1-C310-461B-A361-D43BA0B103ED}" presName="parentText" presStyleLbl="alignNode1" presStyleIdx="2" presStyleCnt="3" custLinFactNeighborX="1021" custLinFactNeighborY="-13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3B660-C7B8-4B58-8CEB-C0020C471AD1}" type="pres">
      <dgm:prSet presAssocID="{F2AFF4F1-C310-461B-A361-D43BA0B103ED}" presName="descendantText" presStyleLbl="alignAcc1" presStyleIdx="2" presStyleCnt="3" custScaleY="193613" custLinFactNeighborX="-1231" custLinFactNeighborY="27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B8D28C-9648-44BC-A2C7-88F3C5A114DB}" srcId="{F2AFF4F1-C310-461B-A361-D43BA0B103ED}" destId="{F9C004BB-3AEC-4335-86CC-C214F22CB565}" srcOrd="0" destOrd="0" parTransId="{2578DFD8-CDF9-4BD8-9EF4-11BFDB4A2D1E}" sibTransId="{DB5187BA-D573-4266-BC98-825668AC4DE2}"/>
    <dgm:cxn modelId="{AC3582B5-5F32-466C-B0CC-2085CDFC65D3}" srcId="{5D3066A7-BDC2-43B0-B062-97D323B6C667}" destId="{15456B82-437A-47DD-B2C6-FF5445975A61}" srcOrd="0" destOrd="0" parTransId="{D8A89AA7-9B53-4AB0-9EAC-7EF98CC9986F}" sibTransId="{AF8AA46E-530F-478A-B47C-446050A36741}"/>
    <dgm:cxn modelId="{26DE2A6C-A5CF-4223-A419-2E0FEA74D756}" type="presOf" srcId="{EF9763E5-B25E-4ED9-81AE-39367D7B49F8}" destId="{42C3B660-C7B8-4B58-8CEB-C0020C471AD1}" srcOrd="0" destOrd="2" presId="urn:microsoft.com/office/officeart/2005/8/layout/chevron2"/>
    <dgm:cxn modelId="{5B6A1A68-BB2D-4772-9E35-BB808F322149}" srcId="{F979BB86-9AA2-495C-A03A-391DFFAD0C23}" destId="{8B66FCF9-EB05-4F2F-9BF4-933C502E34D1}" srcOrd="2" destOrd="0" parTransId="{EF4A7AC4-32BE-4870-A24E-026E1E1FF639}" sibTransId="{A1AB167B-338A-4AD8-B1F4-24D979925149}"/>
    <dgm:cxn modelId="{5D1BFD21-2901-4CC7-9A65-279ABFDB2BFE}" srcId="{5D3066A7-BDC2-43B0-B062-97D323B6C667}" destId="{F2AFF4F1-C310-461B-A361-D43BA0B103ED}" srcOrd="2" destOrd="0" parTransId="{C3847BCA-0387-4870-B8F6-CE6DDBB66E50}" sibTransId="{A58D044C-A76A-407B-BC8E-BD4C754DDA85}"/>
    <dgm:cxn modelId="{FD831B92-9D3D-4A22-88C5-4F178FFA80C9}" type="presOf" srcId="{23E8FD34-29D0-4CA7-B20D-CA4359A7D66D}" destId="{25A59DE0-05A1-4EFB-962E-4F84499DA0D4}" srcOrd="0" destOrd="0" presId="urn:microsoft.com/office/officeart/2005/8/layout/chevron2"/>
    <dgm:cxn modelId="{3C524AB8-6980-4EBF-9DD1-3EFA71B5106E}" type="presOf" srcId="{8B66FCF9-EB05-4F2F-9BF4-933C502E34D1}" destId="{9707BAA6-BC08-49A4-9F73-17E0CCD3A7F6}" srcOrd="0" destOrd="2" presId="urn:microsoft.com/office/officeart/2005/8/layout/chevron2"/>
    <dgm:cxn modelId="{A74130F3-293F-406A-91EE-515FB529F0EB}" type="presOf" srcId="{45837F50-E26E-4331-AC0B-7F0739EE2478}" destId="{42C3B660-C7B8-4B58-8CEB-C0020C471AD1}" srcOrd="0" destOrd="1" presId="urn:microsoft.com/office/officeart/2005/8/layout/chevron2"/>
    <dgm:cxn modelId="{3C6C7150-D707-4D86-A2A2-19F5BC8116C5}" srcId="{15456B82-437A-47DD-B2C6-FF5445975A61}" destId="{798E3856-AC9F-42EC-BD97-5F2C0672597C}" srcOrd="1" destOrd="0" parTransId="{E8532CF7-3E7F-4CF4-85FC-2642D44B4C73}" sibTransId="{719F8F34-11E3-4299-9E07-CF6AA4BCE3C9}"/>
    <dgm:cxn modelId="{134322E8-EB3A-457B-9955-25516DD63588}" type="presOf" srcId="{5D3066A7-BDC2-43B0-B062-97D323B6C667}" destId="{2CE00CFE-B1B3-4DA9-8062-B4A65C056881}" srcOrd="0" destOrd="0" presId="urn:microsoft.com/office/officeart/2005/8/layout/chevron2"/>
    <dgm:cxn modelId="{A55776C7-F18D-4FB8-A084-8C5E3A21E7AF}" srcId="{F979BB86-9AA2-495C-A03A-391DFFAD0C23}" destId="{E802CF63-59AD-4F76-B29C-0BB3AEB8E828}" srcOrd="0" destOrd="0" parTransId="{86562182-F2A9-4B82-972A-F03C2103A0B6}" sibTransId="{7AE9B669-2F52-4A23-90F6-CCAC40DA83CF}"/>
    <dgm:cxn modelId="{D3D43C7C-C2E2-456E-90D8-E06E6BEBCC2C}" srcId="{F2AFF4F1-C310-461B-A361-D43BA0B103ED}" destId="{EF9763E5-B25E-4ED9-81AE-39367D7B49F8}" srcOrd="2" destOrd="0" parTransId="{94148AB2-0AF8-456C-A8E7-76BDF708179A}" sibTransId="{6A5CFE60-005B-439A-8318-04776B119A92}"/>
    <dgm:cxn modelId="{3F47BCC0-F171-4C29-8725-3265516A19FA}" srcId="{F979BB86-9AA2-495C-A03A-391DFFAD0C23}" destId="{AFAB5E80-4CF3-47A0-A082-D8673937B18D}" srcOrd="1" destOrd="0" parTransId="{72DB3BCC-CE27-4DD1-BD8E-47BEA035B037}" sibTransId="{B607D1FF-719F-4FD8-B7F7-AE5C47550990}"/>
    <dgm:cxn modelId="{A69AE070-C403-4351-9333-944F30453416}" type="presOf" srcId="{87F93E98-2446-43A8-81DC-C45BAF11CDD9}" destId="{25A59DE0-05A1-4EFB-962E-4F84499DA0D4}" srcOrd="0" destOrd="4" presId="urn:microsoft.com/office/officeart/2005/8/layout/chevron2"/>
    <dgm:cxn modelId="{C75ECEED-6AA9-45C0-ACE9-48DD212D5342}" srcId="{15456B82-437A-47DD-B2C6-FF5445975A61}" destId="{2354AEC8-F8CE-4586-9750-61FBF4F7F298}" srcOrd="2" destOrd="0" parTransId="{4BCC7A4F-F9C5-4ACF-9307-6C6476CC705A}" sibTransId="{0ECC974C-4834-46FF-857E-2E6426D5FA38}"/>
    <dgm:cxn modelId="{B01CAFD4-A465-43F3-89CB-67EF1CCCC349}" type="presOf" srcId="{2354AEC8-F8CE-4586-9750-61FBF4F7F298}" destId="{25A59DE0-05A1-4EFB-962E-4F84499DA0D4}" srcOrd="0" destOrd="2" presId="urn:microsoft.com/office/officeart/2005/8/layout/chevron2"/>
    <dgm:cxn modelId="{3B3D8E44-8949-4296-914A-87E5F4374B48}" type="presOf" srcId="{AFAB5E80-4CF3-47A0-A082-D8673937B18D}" destId="{9707BAA6-BC08-49A4-9F73-17E0CCD3A7F6}" srcOrd="0" destOrd="1" presId="urn:microsoft.com/office/officeart/2005/8/layout/chevron2"/>
    <dgm:cxn modelId="{F622B476-3B3C-4B62-9BE5-32D34E0A56C3}" type="presOf" srcId="{F979BB86-9AA2-495C-A03A-391DFFAD0C23}" destId="{A6D43976-7449-4073-8B6B-F6E97FCEDC17}" srcOrd="0" destOrd="0" presId="urn:microsoft.com/office/officeart/2005/8/layout/chevron2"/>
    <dgm:cxn modelId="{FD5CC66B-2F94-4985-B1C3-A3AFBB9857FC}" type="presOf" srcId="{15456B82-437A-47DD-B2C6-FF5445975A61}" destId="{1D598937-73C7-4931-9EF3-340F0C7C7267}" srcOrd="0" destOrd="0" presId="urn:microsoft.com/office/officeart/2005/8/layout/chevron2"/>
    <dgm:cxn modelId="{3A57FAB0-B8F9-4FDA-8929-50EFC891B83E}" type="presOf" srcId="{E802CF63-59AD-4F76-B29C-0BB3AEB8E828}" destId="{9707BAA6-BC08-49A4-9F73-17E0CCD3A7F6}" srcOrd="0" destOrd="0" presId="urn:microsoft.com/office/officeart/2005/8/layout/chevron2"/>
    <dgm:cxn modelId="{48D832BD-DFD5-47C0-A7BE-3B6367A72415}" srcId="{15456B82-437A-47DD-B2C6-FF5445975A61}" destId="{23E8FD34-29D0-4CA7-B20D-CA4359A7D66D}" srcOrd="0" destOrd="0" parTransId="{52C4BCE7-DEB2-4F1A-91CA-F8B91ED5295E}" sibTransId="{4BC9A4FA-4962-491C-8394-E18F72BB6017}"/>
    <dgm:cxn modelId="{84E05060-E86A-4E6F-9E2B-C19D466D4B9E}" type="presOf" srcId="{F9C004BB-3AEC-4335-86CC-C214F22CB565}" destId="{42C3B660-C7B8-4B58-8CEB-C0020C471AD1}" srcOrd="0" destOrd="0" presId="urn:microsoft.com/office/officeart/2005/8/layout/chevron2"/>
    <dgm:cxn modelId="{3C259ED2-67B9-4A21-8EEC-6D2850A56A9A}" srcId="{15456B82-437A-47DD-B2C6-FF5445975A61}" destId="{87F93E98-2446-43A8-81DC-C45BAF11CDD9}" srcOrd="4" destOrd="0" parTransId="{17D57941-3E87-4433-A5D6-AFDE36690AC2}" sibTransId="{540077AC-15B4-4266-9074-F90DB37786A9}"/>
    <dgm:cxn modelId="{F1CF9208-28BF-4DD1-86CF-4AF59D0BEACE}" srcId="{5D3066A7-BDC2-43B0-B062-97D323B6C667}" destId="{F979BB86-9AA2-495C-A03A-391DFFAD0C23}" srcOrd="1" destOrd="0" parTransId="{69BCE9E1-1F11-4AB2-8064-14A84CD09D97}" sibTransId="{8A55CDB2-B9FE-4211-9AAA-EF21529F7AA4}"/>
    <dgm:cxn modelId="{275F6F14-8F25-46F8-8630-F2AF579BD200}" srcId="{15456B82-437A-47DD-B2C6-FF5445975A61}" destId="{DABDF789-4DD4-4498-BD1C-4A9614F1BDF7}" srcOrd="3" destOrd="0" parTransId="{B1E66A9F-F906-4122-A8AF-8FF5EBEFB4B0}" sibTransId="{9A14F4F5-7C95-4798-81A8-FFF2AA744309}"/>
    <dgm:cxn modelId="{7794D156-330A-412A-96E5-58BB1ABCEAF4}" type="presOf" srcId="{DABDF789-4DD4-4498-BD1C-4A9614F1BDF7}" destId="{25A59DE0-05A1-4EFB-962E-4F84499DA0D4}" srcOrd="0" destOrd="3" presId="urn:microsoft.com/office/officeart/2005/8/layout/chevron2"/>
    <dgm:cxn modelId="{EEB48011-6470-4B60-BC9D-AB2ECF8A6F54}" srcId="{F2AFF4F1-C310-461B-A361-D43BA0B103ED}" destId="{45837F50-E26E-4331-AC0B-7F0739EE2478}" srcOrd="1" destOrd="0" parTransId="{C1D10260-235A-4E16-B36D-58783DF7FA5E}" sibTransId="{8EE76A5E-0AEE-48ED-A45E-96FF06FCA85F}"/>
    <dgm:cxn modelId="{DE0D4388-8502-4B79-B690-F286946FBF5E}" type="presOf" srcId="{F2AFF4F1-C310-461B-A361-D43BA0B103ED}" destId="{9C83F6E8-41A8-4981-A156-CBCA42D8B7C8}" srcOrd="0" destOrd="0" presId="urn:microsoft.com/office/officeart/2005/8/layout/chevron2"/>
    <dgm:cxn modelId="{068CB4BF-DB92-4899-972F-BF2092D55706}" type="presOf" srcId="{798E3856-AC9F-42EC-BD97-5F2C0672597C}" destId="{25A59DE0-05A1-4EFB-962E-4F84499DA0D4}" srcOrd="0" destOrd="1" presId="urn:microsoft.com/office/officeart/2005/8/layout/chevron2"/>
    <dgm:cxn modelId="{BB9029D1-D9A0-429E-ACD3-86E197276B2A}" type="presParOf" srcId="{2CE00CFE-B1B3-4DA9-8062-B4A65C056881}" destId="{1316E5E8-DDA4-45EC-8A88-DC3D2A4BE999}" srcOrd="0" destOrd="0" presId="urn:microsoft.com/office/officeart/2005/8/layout/chevron2"/>
    <dgm:cxn modelId="{57A72F03-6F50-49BF-89C2-0366A7D248C5}" type="presParOf" srcId="{1316E5E8-DDA4-45EC-8A88-DC3D2A4BE999}" destId="{1D598937-73C7-4931-9EF3-340F0C7C7267}" srcOrd="0" destOrd="0" presId="urn:microsoft.com/office/officeart/2005/8/layout/chevron2"/>
    <dgm:cxn modelId="{AE324C49-DC33-4346-BCA8-66DB7D3DD259}" type="presParOf" srcId="{1316E5E8-DDA4-45EC-8A88-DC3D2A4BE999}" destId="{25A59DE0-05A1-4EFB-962E-4F84499DA0D4}" srcOrd="1" destOrd="0" presId="urn:microsoft.com/office/officeart/2005/8/layout/chevron2"/>
    <dgm:cxn modelId="{732E620B-C23C-48BE-83AF-985C4BE87633}" type="presParOf" srcId="{2CE00CFE-B1B3-4DA9-8062-B4A65C056881}" destId="{AB41093E-082E-4820-A6F4-DAD65B806C77}" srcOrd="1" destOrd="0" presId="urn:microsoft.com/office/officeart/2005/8/layout/chevron2"/>
    <dgm:cxn modelId="{8FE1223F-F28F-4E40-A57A-DB726A644E9F}" type="presParOf" srcId="{2CE00CFE-B1B3-4DA9-8062-B4A65C056881}" destId="{858D2B58-C940-4EB4-A3CD-0C3185206400}" srcOrd="2" destOrd="0" presId="urn:microsoft.com/office/officeart/2005/8/layout/chevron2"/>
    <dgm:cxn modelId="{BDC2B31B-9E87-46AB-8D24-7B0C6C388BBF}" type="presParOf" srcId="{858D2B58-C940-4EB4-A3CD-0C3185206400}" destId="{A6D43976-7449-4073-8B6B-F6E97FCEDC17}" srcOrd="0" destOrd="0" presId="urn:microsoft.com/office/officeart/2005/8/layout/chevron2"/>
    <dgm:cxn modelId="{E8146F3B-54C2-4EF5-A9E6-C5D777602504}" type="presParOf" srcId="{858D2B58-C940-4EB4-A3CD-0C3185206400}" destId="{9707BAA6-BC08-49A4-9F73-17E0CCD3A7F6}" srcOrd="1" destOrd="0" presId="urn:microsoft.com/office/officeart/2005/8/layout/chevron2"/>
    <dgm:cxn modelId="{36A16200-FB5A-427A-AA22-A695376FD48B}" type="presParOf" srcId="{2CE00CFE-B1B3-4DA9-8062-B4A65C056881}" destId="{4E847EB5-8860-48CE-8DE0-3FADD4D802BB}" srcOrd="3" destOrd="0" presId="urn:microsoft.com/office/officeart/2005/8/layout/chevron2"/>
    <dgm:cxn modelId="{34748829-3CE7-4D89-8AAC-63EF28E0FBE2}" type="presParOf" srcId="{2CE00CFE-B1B3-4DA9-8062-B4A65C056881}" destId="{DADA6682-F76F-4CA5-B143-D2A58F3797E5}" srcOrd="4" destOrd="0" presId="urn:microsoft.com/office/officeart/2005/8/layout/chevron2"/>
    <dgm:cxn modelId="{4687C8A6-004E-4D02-B802-E9FCCD8B8451}" type="presParOf" srcId="{DADA6682-F76F-4CA5-B143-D2A58F3797E5}" destId="{9C83F6E8-41A8-4981-A156-CBCA42D8B7C8}" srcOrd="0" destOrd="0" presId="urn:microsoft.com/office/officeart/2005/8/layout/chevron2"/>
    <dgm:cxn modelId="{7C67FAF8-8992-4972-ABE0-BAEBB8596337}" type="presParOf" srcId="{DADA6682-F76F-4CA5-B143-D2A58F3797E5}" destId="{42C3B660-C7B8-4B58-8CEB-C0020C471A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CC562C-BCD8-417D-AA6F-0772891490EA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F3C700C-8E7A-4B2E-9763-3F3AA89E0D4D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Контрольное соотношение</a:t>
          </a:r>
          <a:endParaRPr lang="ru-RU" sz="12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81FA5DA-18CF-49B5-9CEC-02B6CD5AD06D}" type="sibTrans" cxnId="{8C6F9F13-8E51-4864-B212-F86E53527530}">
      <dgm:prSet/>
      <dgm:spPr/>
      <dgm:t>
        <a:bodyPr/>
        <a:lstStyle/>
        <a:p>
          <a:endParaRPr lang="ru-RU"/>
        </a:p>
      </dgm:t>
    </dgm:pt>
    <dgm:pt modelId="{D904BF0B-4CF9-4D59-8D67-B6A01BCDED05}" type="parTrans" cxnId="{8C6F9F13-8E51-4864-B212-F86E53527530}">
      <dgm:prSet/>
      <dgm:spPr/>
      <dgm:t>
        <a:bodyPr/>
        <a:lstStyle/>
        <a:p>
          <a:endParaRPr lang="ru-RU"/>
        </a:p>
      </dgm:t>
    </dgm:pt>
    <dgm:pt modelId="{BB5A861B-6337-455B-BA5A-C42736A806E9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2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4EEB981-8B21-494C-ADD7-0F99F7197545}" type="parTrans" cxnId="{F3E204BE-AD32-456E-BEB1-5C0A3BD7EFF3}">
      <dgm:prSet/>
      <dgm:spPr/>
      <dgm:t>
        <a:bodyPr/>
        <a:lstStyle/>
        <a:p>
          <a:endParaRPr lang="ru-RU"/>
        </a:p>
      </dgm:t>
    </dgm:pt>
    <dgm:pt modelId="{8D9F63C1-5F14-43F8-9D24-0A51CD33BEFB}" type="sibTrans" cxnId="{F3E204BE-AD32-456E-BEB1-5C0A3BD7EFF3}">
      <dgm:prSet/>
      <dgm:spPr/>
      <dgm:t>
        <a:bodyPr/>
        <a:lstStyle/>
        <a:p>
          <a:endParaRPr lang="ru-RU"/>
        </a:p>
      </dgm:t>
    </dgm:pt>
    <dgm:pt modelId="{78D2C27D-7458-4EC9-BB38-C36514D1A11C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2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3C6DB543-DACF-490E-81A4-D1450FEB699E}" type="parTrans" cxnId="{1E993B28-9DCB-41CD-9249-8A8B9E15FE42}">
      <dgm:prSet/>
      <dgm:spPr/>
      <dgm:t>
        <a:bodyPr/>
        <a:lstStyle/>
        <a:p>
          <a:endParaRPr lang="ru-RU"/>
        </a:p>
      </dgm:t>
    </dgm:pt>
    <dgm:pt modelId="{2ED5AAE5-F69B-4036-A6F1-3208D0959B73}" type="sibTrans" cxnId="{1E993B28-9DCB-41CD-9249-8A8B9E15FE42}">
      <dgm:prSet/>
      <dgm:spPr/>
      <dgm:t>
        <a:bodyPr/>
        <a:lstStyle/>
        <a:p>
          <a:endParaRPr lang="ru-RU"/>
        </a:p>
      </dgm:t>
    </dgm:pt>
    <dgm:pt modelId="{D10FC4D7-D852-4224-98FC-CE6090FD876B}">
      <dgm:prSet phldrT="[Текст]" custT="1"/>
      <dgm:spPr/>
      <dgm:t>
        <a:bodyPr/>
        <a:lstStyle/>
        <a:p>
          <a:r>
            <a:rPr lang="ru-RU" sz="1350" b="0" dirty="0" smtClean="0">
              <a:solidFill>
                <a:schemeClr val="tx1"/>
              </a:solidFill>
              <a:latin typeface="Cambria" panose="02040503050406030204" pitchFamily="18" charset="0"/>
            </a:rPr>
            <a:t>В гр. 5 указываются основные цели произведенных расходов в том числе по строкам 050, 060, 100.</a:t>
          </a:r>
          <a:endParaRPr lang="ru-RU" sz="135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71193958-12E3-4C7E-950B-380D952EB590}" type="parTrans" cxnId="{FB88E03D-4C43-4B5F-A54B-B82544F44ED8}">
      <dgm:prSet/>
      <dgm:spPr/>
      <dgm:t>
        <a:bodyPr/>
        <a:lstStyle/>
        <a:p>
          <a:endParaRPr lang="ru-RU"/>
        </a:p>
      </dgm:t>
    </dgm:pt>
    <dgm:pt modelId="{C468A6D9-2EF0-495E-A9D8-4966F3364EC2}" type="sibTrans" cxnId="{FB88E03D-4C43-4B5F-A54B-B82544F44ED8}">
      <dgm:prSet/>
      <dgm:spPr/>
      <dgm:t>
        <a:bodyPr/>
        <a:lstStyle/>
        <a:p>
          <a:endParaRPr lang="ru-RU"/>
        </a:p>
      </dgm:t>
    </dgm:pt>
    <dgm:pt modelId="{E7D2D235-FEF4-42E5-AED0-0912D2764F56}">
      <dgm:prSet phldrT="[Текст]" custT="1"/>
      <dgm:spPr/>
      <dgm:t>
        <a:bodyPr/>
        <a:lstStyle/>
        <a:p>
          <a:r>
            <a:rPr lang="ru-RU" altLang="ru-RU" sz="1400" b="1" dirty="0" smtClean="0">
              <a:latin typeface="Cambria" panose="02040503050406030204" pitchFamily="18" charset="0"/>
            </a:rPr>
            <a:t>Формируются</a:t>
          </a:r>
          <a:r>
            <a:rPr lang="ru-RU" altLang="ru-RU" sz="1400" dirty="0" smtClean="0">
              <a:latin typeface="Cambria" panose="02040503050406030204" pitchFamily="18" charset="0"/>
            </a:rPr>
            <a:t> в части показателей исполнения бюджета </a:t>
          </a:r>
          <a:r>
            <a:rPr lang="ru-RU" altLang="ru-RU" sz="1400" b="1" dirty="0" smtClean="0">
              <a:latin typeface="Cambria" panose="02040503050406030204" pitchFamily="18" charset="0"/>
            </a:rPr>
            <a:t>по КВР 242 </a:t>
          </a:r>
          <a:r>
            <a:rPr lang="ru-RU" altLang="ru-RU" sz="1400" dirty="0" smtClean="0">
              <a:latin typeface="Cambria" panose="02040503050406030204" pitchFamily="18" charset="0"/>
            </a:rPr>
            <a:t>«Закупка товаров, работ, услуг в сфере информационно-коммуникационных технологий»</a:t>
          </a:r>
          <a:endParaRPr lang="ru-RU" sz="1400" dirty="0">
            <a:latin typeface="Cambria" panose="02040503050406030204" pitchFamily="18" charset="0"/>
          </a:endParaRPr>
        </a:p>
      </dgm:t>
    </dgm:pt>
    <dgm:pt modelId="{CE179FED-12DC-498A-B768-5D90F7AC4D0A}" type="parTrans" cxnId="{AFC8F7E0-F5AF-4133-8A71-C7C7128DFA1A}">
      <dgm:prSet/>
      <dgm:spPr/>
      <dgm:t>
        <a:bodyPr/>
        <a:lstStyle/>
        <a:p>
          <a:endParaRPr lang="ru-RU"/>
        </a:p>
      </dgm:t>
    </dgm:pt>
    <dgm:pt modelId="{A450A2D6-23B9-4423-8545-117CDE831758}" type="sibTrans" cxnId="{AFC8F7E0-F5AF-4133-8A71-C7C7128DFA1A}">
      <dgm:prSet/>
      <dgm:spPr/>
      <dgm:t>
        <a:bodyPr/>
        <a:lstStyle/>
        <a:p>
          <a:endParaRPr lang="ru-RU"/>
        </a:p>
      </dgm:t>
    </dgm:pt>
    <dgm:pt modelId="{8891EA8F-623B-48C5-A26D-27E634527D76}">
      <dgm:prSet phldrT="[Текст]" custT="1"/>
      <dgm:spPr/>
      <dgm:t>
        <a:bodyPr/>
        <a:lstStyle/>
        <a:p>
          <a:r>
            <a:rPr lang="ru-RU" altLang="ru-RU" sz="1400" b="0" dirty="0" smtClean="0">
              <a:latin typeface="Cambria" panose="02040503050406030204" pitchFamily="18" charset="0"/>
            </a:rPr>
            <a:t>Итоговая сумма ф. 0503177 должна соответствовать сумме КВР 242 в ф. 0503127</a:t>
          </a:r>
          <a:endParaRPr lang="ru-RU" sz="1400" b="0" dirty="0">
            <a:latin typeface="Cambria" panose="02040503050406030204" pitchFamily="18" charset="0"/>
          </a:endParaRPr>
        </a:p>
      </dgm:t>
    </dgm:pt>
    <dgm:pt modelId="{89BAB166-8BE0-4854-9A96-CBFB283FAB06}" type="parTrans" cxnId="{0C7C1F54-3912-46A7-826F-BCF63ADC4F3A}">
      <dgm:prSet/>
      <dgm:spPr/>
      <dgm:t>
        <a:bodyPr/>
        <a:lstStyle/>
        <a:p>
          <a:endParaRPr lang="ru-RU"/>
        </a:p>
      </dgm:t>
    </dgm:pt>
    <dgm:pt modelId="{2DF36473-9038-4533-9AE3-258435C346BA}" type="sibTrans" cxnId="{0C7C1F54-3912-46A7-826F-BCF63ADC4F3A}">
      <dgm:prSet/>
      <dgm:spPr/>
      <dgm:t>
        <a:bodyPr/>
        <a:lstStyle/>
        <a:p>
          <a:endParaRPr lang="ru-RU"/>
        </a:p>
      </dgm:t>
    </dgm:pt>
    <dgm:pt modelId="{536F041E-A666-4273-A696-03573CA3F7D0}">
      <dgm:prSet phldrT="[Текст]" custT="1"/>
      <dgm:spPr/>
      <dgm:t>
        <a:bodyPr/>
        <a:lstStyle/>
        <a:p>
          <a:r>
            <a:rPr lang="ru-RU" sz="1350" b="0" dirty="0" smtClean="0">
              <a:solidFill>
                <a:schemeClr val="tx1"/>
              </a:solidFill>
              <a:latin typeface="Cambria" panose="02040503050406030204" pitchFamily="18" charset="0"/>
            </a:rPr>
            <a:t>В гр. 3 отражаются коды расходов бюджета (1-17 разряда кода) с указанием </a:t>
          </a:r>
          <a:r>
            <a:rPr lang="ru-RU" sz="1350" dirty="0" smtClean="0">
              <a:latin typeface="Cambria" panose="02040503050406030204" pitchFamily="18" charset="0"/>
            </a:rPr>
            <a:t>кода Главы/</a:t>
          </a:r>
          <a:r>
            <a:rPr lang="ru-RU" sz="1350" dirty="0" err="1" smtClean="0">
              <a:latin typeface="Cambria" panose="02040503050406030204" pitchFamily="18" charset="0"/>
            </a:rPr>
            <a:t>РзПз</a:t>
          </a:r>
          <a:r>
            <a:rPr lang="ru-RU" sz="1350" dirty="0" smtClean="0">
              <a:latin typeface="Cambria" panose="02040503050406030204" pitchFamily="18" charset="0"/>
            </a:rPr>
            <a:t>/ЦСР</a:t>
          </a:r>
          <a:r>
            <a:rPr lang="ru-RU" sz="1350" b="0" dirty="0" smtClean="0">
              <a:solidFill>
                <a:schemeClr val="tx1"/>
              </a:solidFill>
              <a:latin typeface="Cambria" panose="02040503050406030204" pitchFamily="18" charset="0"/>
            </a:rPr>
            <a:t>, в разрядах 18-20 – нули.</a:t>
          </a:r>
          <a:endParaRPr lang="ru-RU" sz="135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F4B2480-0E2B-4711-837B-84418BCFA95E}" type="parTrans" cxnId="{63FC014E-818E-4C1E-9050-28A955D14398}">
      <dgm:prSet/>
      <dgm:spPr/>
      <dgm:t>
        <a:bodyPr/>
        <a:lstStyle/>
        <a:p>
          <a:endParaRPr lang="ru-RU"/>
        </a:p>
      </dgm:t>
    </dgm:pt>
    <dgm:pt modelId="{C26B685E-54A7-43F0-9B39-11BDA2E03C5A}" type="sibTrans" cxnId="{63FC014E-818E-4C1E-9050-28A955D14398}">
      <dgm:prSet/>
      <dgm:spPr/>
      <dgm:t>
        <a:bodyPr/>
        <a:lstStyle/>
        <a:p>
          <a:endParaRPr lang="ru-RU"/>
        </a:p>
      </dgm:t>
    </dgm:pt>
    <dgm:pt modelId="{192AD752-F00D-4D04-9F04-8DC863E83528}" type="pres">
      <dgm:prSet presAssocID="{26CC562C-BCD8-417D-AA6F-077289149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DF092D-6620-404B-AF31-B3EB48E2D18C}" type="pres">
      <dgm:prSet presAssocID="{BB5A861B-6337-455B-BA5A-C42736A806E9}" presName="composite" presStyleCnt="0"/>
      <dgm:spPr/>
    </dgm:pt>
    <dgm:pt modelId="{BB9D2CAA-56EF-4304-AFDC-8266548146E1}" type="pres">
      <dgm:prSet presAssocID="{BB5A861B-6337-455B-BA5A-C42736A806E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5EF06-64F5-4209-90A5-7F257582286A}" type="pres">
      <dgm:prSet presAssocID="{BB5A861B-6337-455B-BA5A-C42736A806E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55869-7584-4458-AA86-069691667A43}" type="pres">
      <dgm:prSet presAssocID="{8D9F63C1-5F14-43F8-9D24-0A51CD33BEFB}" presName="sp" presStyleCnt="0"/>
      <dgm:spPr/>
    </dgm:pt>
    <dgm:pt modelId="{3AEC9122-C514-45ED-AE90-A495EFEAEAD8}" type="pres">
      <dgm:prSet presAssocID="{6F3C700C-8E7A-4B2E-9763-3F3AA89E0D4D}" presName="composite" presStyleCnt="0"/>
      <dgm:spPr/>
    </dgm:pt>
    <dgm:pt modelId="{9D388C32-6878-4738-8599-FC605F60AC1B}" type="pres">
      <dgm:prSet presAssocID="{6F3C700C-8E7A-4B2E-9763-3F3AA89E0D4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1DA807-8E6D-4DBA-8397-E4C347049B72}" type="pres">
      <dgm:prSet presAssocID="{6F3C700C-8E7A-4B2E-9763-3F3AA89E0D4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83772-6EA3-4D24-877F-3F9A7F7400A0}" type="pres">
      <dgm:prSet presAssocID="{B81FA5DA-18CF-49B5-9CEC-02B6CD5AD06D}" presName="sp" presStyleCnt="0"/>
      <dgm:spPr/>
    </dgm:pt>
    <dgm:pt modelId="{2BB6E94C-8F76-4B2C-BDBC-F89F49C7314F}" type="pres">
      <dgm:prSet presAssocID="{78D2C27D-7458-4EC9-BB38-C36514D1A11C}" presName="composite" presStyleCnt="0"/>
      <dgm:spPr/>
    </dgm:pt>
    <dgm:pt modelId="{2770D23E-DC77-41EC-BBB9-48969F263E48}" type="pres">
      <dgm:prSet presAssocID="{78D2C27D-7458-4EC9-BB38-C36514D1A11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2CA1C-AD94-411D-B5D9-7CBB467AEED7}" type="pres">
      <dgm:prSet presAssocID="{78D2C27D-7458-4EC9-BB38-C36514D1A11C}" presName="descendantText" presStyleLbl="alignAcc1" presStyleIdx="2" presStyleCnt="3" custScaleY="119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E204BE-AD32-456E-BEB1-5C0A3BD7EFF3}" srcId="{26CC562C-BCD8-417D-AA6F-0772891490EA}" destId="{BB5A861B-6337-455B-BA5A-C42736A806E9}" srcOrd="0" destOrd="0" parTransId="{B4EEB981-8B21-494C-ADD7-0F99F7197545}" sibTransId="{8D9F63C1-5F14-43F8-9D24-0A51CD33BEFB}"/>
    <dgm:cxn modelId="{A324349E-87CA-4265-A1EE-F5A01A9B795E}" type="presOf" srcId="{8891EA8F-623B-48C5-A26D-27E634527D76}" destId="{E31DA807-8E6D-4DBA-8397-E4C347049B72}" srcOrd="0" destOrd="0" presId="urn:microsoft.com/office/officeart/2005/8/layout/chevron2"/>
    <dgm:cxn modelId="{8C6F9F13-8E51-4864-B212-F86E53527530}" srcId="{26CC562C-BCD8-417D-AA6F-0772891490EA}" destId="{6F3C700C-8E7A-4B2E-9763-3F3AA89E0D4D}" srcOrd="1" destOrd="0" parTransId="{D904BF0B-4CF9-4D59-8D67-B6A01BCDED05}" sibTransId="{B81FA5DA-18CF-49B5-9CEC-02B6CD5AD06D}"/>
    <dgm:cxn modelId="{51D40C12-ED6F-487D-AB5C-F92D0159B45C}" type="presOf" srcId="{D10FC4D7-D852-4224-98FC-CE6090FD876B}" destId="{C812CA1C-AD94-411D-B5D9-7CBB467AEED7}" srcOrd="0" destOrd="1" presId="urn:microsoft.com/office/officeart/2005/8/layout/chevron2"/>
    <dgm:cxn modelId="{78503CB5-DEE5-440A-900A-A7AB8158EA5A}" type="presOf" srcId="{BB5A861B-6337-455B-BA5A-C42736A806E9}" destId="{BB9D2CAA-56EF-4304-AFDC-8266548146E1}" srcOrd="0" destOrd="0" presId="urn:microsoft.com/office/officeart/2005/8/layout/chevron2"/>
    <dgm:cxn modelId="{5A31072E-E3AA-4393-886B-CD80A310DF16}" type="presOf" srcId="{536F041E-A666-4273-A696-03573CA3F7D0}" destId="{C812CA1C-AD94-411D-B5D9-7CBB467AEED7}" srcOrd="0" destOrd="0" presId="urn:microsoft.com/office/officeart/2005/8/layout/chevron2"/>
    <dgm:cxn modelId="{03889FD5-E3C4-4E49-A3AA-BF8B36A1F3FA}" type="presOf" srcId="{78D2C27D-7458-4EC9-BB38-C36514D1A11C}" destId="{2770D23E-DC77-41EC-BBB9-48969F263E48}" srcOrd="0" destOrd="0" presId="urn:microsoft.com/office/officeart/2005/8/layout/chevron2"/>
    <dgm:cxn modelId="{E569FA06-D5A9-4594-80CD-F67CBED12BE3}" type="presOf" srcId="{E7D2D235-FEF4-42E5-AED0-0912D2764F56}" destId="{DC45EF06-64F5-4209-90A5-7F257582286A}" srcOrd="0" destOrd="0" presId="urn:microsoft.com/office/officeart/2005/8/layout/chevron2"/>
    <dgm:cxn modelId="{836B99E0-081A-4615-8ED4-B2D7627057EA}" type="presOf" srcId="{6F3C700C-8E7A-4B2E-9763-3F3AA89E0D4D}" destId="{9D388C32-6878-4738-8599-FC605F60AC1B}" srcOrd="0" destOrd="0" presId="urn:microsoft.com/office/officeart/2005/8/layout/chevron2"/>
    <dgm:cxn modelId="{AFC8F7E0-F5AF-4133-8A71-C7C7128DFA1A}" srcId="{BB5A861B-6337-455B-BA5A-C42736A806E9}" destId="{E7D2D235-FEF4-42E5-AED0-0912D2764F56}" srcOrd="0" destOrd="0" parTransId="{CE179FED-12DC-498A-B768-5D90F7AC4D0A}" sibTransId="{A450A2D6-23B9-4423-8545-117CDE831758}"/>
    <dgm:cxn modelId="{63FC014E-818E-4C1E-9050-28A955D14398}" srcId="{78D2C27D-7458-4EC9-BB38-C36514D1A11C}" destId="{536F041E-A666-4273-A696-03573CA3F7D0}" srcOrd="0" destOrd="0" parTransId="{2F4B2480-0E2B-4711-837B-84418BCFA95E}" sibTransId="{C26B685E-54A7-43F0-9B39-11BDA2E03C5A}"/>
    <dgm:cxn modelId="{0C7C1F54-3912-46A7-826F-BCF63ADC4F3A}" srcId="{6F3C700C-8E7A-4B2E-9763-3F3AA89E0D4D}" destId="{8891EA8F-623B-48C5-A26D-27E634527D76}" srcOrd="0" destOrd="0" parTransId="{89BAB166-8BE0-4854-9A96-CBFB283FAB06}" sibTransId="{2DF36473-9038-4533-9AE3-258435C346BA}"/>
    <dgm:cxn modelId="{5CBBE4DE-4FDC-4400-9654-C70789ED8358}" type="presOf" srcId="{26CC562C-BCD8-417D-AA6F-0772891490EA}" destId="{192AD752-F00D-4D04-9F04-8DC863E83528}" srcOrd="0" destOrd="0" presId="urn:microsoft.com/office/officeart/2005/8/layout/chevron2"/>
    <dgm:cxn modelId="{1E993B28-9DCB-41CD-9249-8A8B9E15FE42}" srcId="{26CC562C-BCD8-417D-AA6F-0772891490EA}" destId="{78D2C27D-7458-4EC9-BB38-C36514D1A11C}" srcOrd="2" destOrd="0" parTransId="{3C6DB543-DACF-490E-81A4-D1450FEB699E}" sibTransId="{2ED5AAE5-F69B-4036-A6F1-3208D0959B73}"/>
    <dgm:cxn modelId="{FB88E03D-4C43-4B5F-A54B-B82544F44ED8}" srcId="{78D2C27D-7458-4EC9-BB38-C36514D1A11C}" destId="{D10FC4D7-D852-4224-98FC-CE6090FD876B}" srcOrd="1" destOrd="0" parTransId="{71193958-12E3-4C7E-950B-380D952EB590}" sibTransId="{C468A6D9-2EF0-495E-A9D8-4966F3364EC2}"/>
    <dgm:cxn modelId="{726C46AE-7917-4DF5-BBA4-F3314203E6CF}" type="presParOf" srcId="{192AD752-F00D-4D04-9F04-8DC863E83528}" destId="{0CDF092D-6620-404B-AF31-B3EB48E2D18C}" srcOrd="0" destOrd="0" presId="urn:microsoft.com/office/officeart/2005/8/layout/chevron2"/>
    <dgm:cxn modelId="{B021489F-D496-46EA-8B10-CB2619662E98}" type="presParOf" srcId="{0CDF092D-6620-404B-AF31-B3EB48E2D18C}" destId="{BB9D2CAA-56EF-4304-AFDC-8266548146E1}" srcOrd="0" destOrd="0" presId="urn:microsoft.com/office/officeart/2005/8/layout/chevron2"/>
    <dgm:cxn modelId="{65C99313-3CB8-47BD-8BA6-49FD598A92AD}" type="presParOf" srcId="{0CDF092D-6620-404B-AF31-B3EB48E2D18C}" destId="{DC45EF06-64F5-4209-90A5-7F257582286A}" srcOrd="1" destOrd="0" presId="urn:microsoft.com/office/officeart/2005/8/layout/chevron2"/>
    <dgm:cxn modelId="{DEA81347-3CAE-48CE-B8F2-0E07109B2CE1}" type="presParOf" srcId="{192AD752-F00D-4D04-9F04-8DC863E83528}" destId="{DAE55869-7584-4458-AA86-069691667A43}" srcOrd="1" destOrd="0" presId="urn:microsoft.com/office/officeart/2005/8/layout/chevron2"/>
    <dgm:cxn modelId="{C0394C12-586A-447A-888A-CEFA26C32248}" type="presParOf" srcId="{192AD752-F00D-4D04-9F04-8DC863E83528}" destId="{3AEC9122-C514-45ED-AE90-A495EFEAEAD8}" srcOrd="2" destOrd="0" presId="urn:microsoft.com/office/officeart/2005/8/layout/chevron2"/>
    <dgm:cxn modelId="{484A79C4-3120-406B-8C6F-81F7D1433631}" type="presParOf" srcId="{3AEC9122-C514-45ED-AE90-A495EFEAEAD8}" destId="{9D388C32-6878-4738-8599-FC605F60AC1B}" srcOrd="0" destOrd="0" presId="urn:microsoft.com/office/officeart/2005/8/layout/chevron2"/>
    <dgm:cxn modelId="{2F74B00F-5805-495F-8AF3-4AD068F00C71}" type="presParOf" srcId="{3AEC9122-C514-45ED-AE90-A495EFEAEAD8}" destId="{E31DA807-8E6D-4DBA-8397-E4C347049B72}" srcOrd="1" destOrd="0" presId="urn:microsoft.com/office/officeart/2005/8/layout/chevron2"/>
    <dgm:cxn modelId="{8C5F02DB-6B92-49B0-8680-FE612EF259A8}" type="presParOf" srcId="{192AD752-F00D-4D04-9F04-8DC863E83528}" destId="{22983772-6EA3-4D24-877F-3F9A7F7400A0}" srcOrd="3" destOrd="0" presId="urn:microsoft.com/office/officeart/2005/8/layout/chevron2"/>
    <dgm:cxn modelId="{CFE5CDD2-00F9-4841-8DF1-9D8A6E72DB59}" type="presParOf" srcId="{192AD752-F00D-4D04-9F04-8DC863E83528}" destId="{2BB6E94C-8F76-4B2C-BDBC-F89F49C7314F}" srcOrd="4" destOrd="0" presId="urn:microsoft.com/office/officeart/2005/8/layout/chevron2"/>
    <dgm:cxn modelId="{E6837C48-9A4E-479A-9B7D-5E6BBC3FA00C}" type="presParOf" srcId="{2BB6E94C-8F76-4B2C-BDBC-F89F49C7314F}" destId="{2770D23E-DC77-41EC-BBB9-48969F263E48}" srcOrd="0" destOrd="0" presId="urn:microsoft.com/office/officeart/2005/8/layout/chevron2"/>
    <dgm:cxn modelId="{6843D727-1194-4F7E-AE09-BF5666114671}" type="presParOf" srcId="{2BB6E94C-8F76-4B2C-BDBC-F89F49C7314F}" destId="{C812CA1C-AD94-411D-B5D9-7CBB467AEED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CC562C-BCD8-417D-AA6F-0772891490EA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7D2D235-FEF4-42E5-AED0-0912D2764F56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2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E179FED-12DC-498A-B768-5D90F7AC4D0A}" type="parTrans" cxnId="{AFC8F7E0-F5AF-4133-8A71-C7C7128DFA1A}">
      <dgm:prSet/>
      <dgm:spPr/>
      <dgm:t>
        <a:bodyPr/>
        <a:lstStyle/>
        <a:p>
          <a:endParaRPr lang="ru-RU"/>
        </a:p>
      </dgm:t>
    </dgm:pt>
    <dgm:pt modelId="{A450A2D6-23B9-4423-8545-117CDE831758}" type="sibTrans" cxnId="{AFC8F7E0-F5AF-4133-8A71-C7C7128DFA1A}">
      <dgm:prSet/>
      <dgm:spPr/>
      <dgm:t>
        <a:bodyPr/>
        <a:lstStyle/>
        <a:p>
          <a:endParaRPr lang="ru-RU"/>
        </a:p>
      </dgm:t>
    </dgm:pt>
    <dgm:pt modelId="{72270931-D860-44D2-8617-EB75DABE888D}">
      <dgm:prSet custT="1"/>
      <dgm:spPr/>
      <dgm:t>
        <a:bodyPr/>
        <a:lstStyle/>
        <a:p>
          <a:r>
            <a:rPr lang="ru-RU" sz="1200" b="0" dirty="0" smtClean="0">
              <a:latin typeface="Cambria" panose="02040503050406030204" pitchFamily="18" charset="0"/>
            </a:rPr>
            <a:t>Информация формируется как по </a:t>
          </a:r>
          <a:r>
            <a:rPr lang="ru-RU" sz="1200" b="1" dirty="0" smtClean="0">
              <a:latin typeface="Cambria" panose="02040503050406030204" pitchFamily="18" charset="0"/>
            </a:rPr>
            <a:t>бюджетной</a:t>
          </a:r>
          <a:r>
            <a:rPr lang="ru-RU" sz="1200" b="0" dirty="0" smtClean="0">
              <a:latin typeface="Cambria" panose="02040503050406030204" pitchFamily="18" charset="0"/>
            </a:rPr>
            <a:t> деятельности, так и по </a:t>
          </a:r>
          <a:r>
            <a:rPr lang="ru-RU" sz="1200" b="1" dirty="0" smtClean="0">
              <a:latin typeface="Cambria" panose="02040503050406030204" pitchFamily="18" charset="0"/>
            </a:rPr>
            <a:t>средствам во временном распоряжении.</a:t>
          </a:r>
          <a:endParaRPr lang="ru-RU" sz="1200" b="1" dirty="0">
            <a:latin typeface="Cambria" panose="02040503050406030204" pitchFamily="18" charset="0"/>
          </a:endParaRPr>
        </a:p>
      </dgm:t>
    </dgm:pt>
    <dgm:pt modelId="{09A7DDE4-158D-4A62-B5C0-FDEE8861273F}" type="parTrans" cxnId="{B5D7BC5F-8C84-4621-AB6F-5C91DFA18DF6}">
      <dgm:prSet/>
      <dgm:spPr/>
      <dgm:t>
        <a:bodyPr/>
        <a:lstStyle/>
        <a:p>
          <a:endParaRPr lang="ru-RU"/>
        </a:p>
      </dgm:t>
    </dgm:pt>
    <dgm:pt modelId="{EABBAB91-9DFC-42AD-B4E6-8B4FC05F9F70}" type="sibTrans" cxnId="{B5D7BC5F-8C84-4621-AB6F-5C91DFA18DF6}">
      <dgm:prSet/>
      <dgm:spPr/>
      <dgm:t>
        <a:bodyPr/>
        <a:lstStyle/>
        <a:p>
          <a:endParaRPr lang="ru-RU"/>
        </a:p>
      </dgm:t>
    </dgm:pt>
    <dgm:pt modelId="{1E308905-42F6-440C-A19B-65808A4A8D74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</a:p>
      </dgm:t>
    </dgm:pt>
    <dgm:pt modelId="{4DD8E09E-92A9-475B-8F6F-0AD63D8E610A}" type="sibTrans" cxnId="{0B45A2D1-BA76-4629-B102-B08237B0764E}">
      <dgm:prSet/>
      <dgm:spPr/>
      <dgm:t>
        <a:bodyPr/>
        <a:lstStyle/>
        <a:p>
          <a:endParaRPr lang="ru-RU"/>
        </a:p>
      </dgm:t>
    </dgm:pt>
    <dgm:pt modelId="{853BAB2F-1DFF-4616-A69D-219482000D71}" type="parTrans" cxnId="{0B45A2D1-BA76-4629-B102-B08237B0764E}">
      <dgm:prSet/>
      <dgm:spPr/>
      <dgm:t>
        <a:bodyPr/>
        <a:lstStyle/>
        <a:p>
          <a:endParaRPr lang="ru-RU"/>
        </a:p>
      </dgm:t>
    </dgm:pt>
    <dgm:pt modelId="{15F3FD0E-701A-4437-89B2-053E9F46AE1C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В графе 1 раздела 1: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42031740-6BD0-49A0-A6E7-D76D5B8C32F2}" type="parTrans" cxnId="{AEFBB3D5-5CB0-4067-93FE-6A9A9903194B}">
      <dgm:prSet/>
      <dgm:spPr/>
      <dgm:t>
        <a:bodyPr/>
        <a:lstStyle/>
        <a:p>
          <a:endParaRPr lang="ru-RU"/>
        </a:p>
      </dgm:t>
    </dgm:pt>
    <dgm:pt modelId="{A87A4766-22F0-429D-A731-4E12400BDCCB}" type="sibTrans" cxnId="{AEFBB3D5-5CB0-4067-93FE-6A9A9903194B}">
      <dgm:prSet/>
      <dgm:spPr/>
      <dgm:t>
        <a:bodyPr/>
        <a:lstStyle/>
        <a:p>
          <a:endParaRPr lang="ru-RU"/>
        </a:p>
      </dgm:t>
    </dgm:pt>
    <dgm:pt modelId="{CAAD3E29-699E-4EE4-BB23-EB999EB16837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Информация по основаниям открытия банковских счетов;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59C0545F-5483-469A-BD38-8EEECBD25DAA}" type="parTrans" cxnId="{DF8812C8-AC6F-416F-A3FD-A7F935057C12}">
      <dgm:prSet/>
      <dgm:spPr/>
      <dgm:t>
        <a:bodyPr/>
        <a:lstStyle/>
        <a:p>
          <a:endParaRPr lang="ru-RU"/>
        </a:p>
      </dgm:t>
    </dgm:pt>
    <dgm:pt modelId="{8AB931C0-21A9-4EF1-A3CF-C618E7D66D45}" type="sibTrans" cxnId="{DF8812C8-AC6F-416F-A3FD-A7F935057C12}">
      <dgm:prSet/>
      <dgm:spPr/>
      <dgm:t>
        <a:bodyPr/>
        <a:lstStyle/>
        <a:p>
          <a:endParaRPr lang="ru-RU"/>
        </a:p>
      </dgm:t>
    </dgm:pt>
    <dgm:pt modelId="{A8721E6A-8D41-40B0-8BEA-691E4AD7E8E5}">
      <dgm:prSet phldrT="[Текст]" custT="1"/>
      <dgm:spPr/>
      <dgm:t>
        <a:bodyPr/>
        <a:lstStyle/>
        <a:p>
          <a:r>
            <a:rPr lang="ru-RU" sz="1100" b="1" smtClean="0">
              <a:solidFill>
                <a:schemeClr val="tx1"/>
              </a:solidFill>
              <a:latin typeface="Cambria" panose="02040503050406030204" pitchFamily="18" charset="0"/>
            </a:rPr>
            <a:t>Дополнительно   в тексте ПЗ указывается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025917C-829A-4FA8-9118-9F04D5F738F6}" type="parTrans" cxnId="{DCA571F4-3EDE-4CA2-BEFE-612CABE2B291}">
      <dgm:prSet/>
      <dgm:spPr/>
      <dgm:t>
        <a:bodyPr/>
        <a:lstStyle/>
        <a:p>
          <a:endParaRPr lang="ru-RU"/>
        </a:p>
      </dgm:t>
    </dgm:pt>
    <dgm:pt modelId="{995BADD0-22F5-4F6B-B154-5E66C3AA7BF3}" type="sibTrans" cxnId="{DCA571F4-3EDE-4CA2-BEFE-612CABE2B291}">
      <dgm:prSet/>
      <dgm:spPr/>
      <dgm:t>
        <a:bodyPr/>
        <a:lstStyle/>
        <a:p>
          <a:endParaRPr lang="ru-RU"/>
        </a:p>
      </dgm:t>
    </dgm:pt>
    <dgm:pt modelId="{450F9081-74FB-4C4A-9222-78D006F6D20E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При наличии банковских счетов, открытым учреждению в кредитной организации, в отношении которой Банком России принято решение об отзыве лицензии.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CC5CF31-07B4-414C-9E82-166D3B30522F}" type="parTrans" cxnId="{5CE74C1F-4549-4FCE-845A-F6F94A11281C}">
      <dgm:prSet/>
      <dgm:spPr/>
      <dgm:t>
        <a:bodyPr/>
        <a:lstStyle/>
        <a:p>
          <a:endParaRPr lang="ru-RU"/>
        </a:p>
      </dgm:t>
    </dgm:pt>
    <dgm:pt modelId="{FF23D0E4-A484-4EE1-90A3-22B41D67A6A2}" type="sibTrans" cxnId="{5CE74C1F-4549-4FCE-845A-F6F94A11281C}">
      <dgm:prSet/>
      <dgm:spPr/>
      <dgm:t>
        <a:bodyPr/>
        <a:lstStyle/>
        <a:p>
          <a:endParaRPr lang="ru-RU"/>
        </a:p>
      </dgm:t>
    </dgm:pt>
    <dgm:pt modelId="{7F69E081-61C2-4C41-99AD-B76D8255833E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При отражении показателя по счету                         1 201 23 000 указываются нули;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9307C1C6-2133-4493-9E21-7A0F8CE71ED9}" type="parTrans" cxnId="{1792DFBF-755A-40D4-AF88-5859C547AAE9}">
      <dgm:prSet/>
      <dgm:spPr/>
      <dgm:t>
        <a:bodyPr/>
        <a:lstStyle/>
        <a:p>
          <a:endParaRPr lang="ru-RU"/>
        </a:p>
      </dgm:t>
    </dgm:pt>
    <dgm:pt modelId="{D5BE9727-6D84-4BF0-8802-628FB9129867}" type="sibTrans" cxnId="{1792DFBF-755A-40D4-AF88-5859C547AAE9}">
      <dgm:prSet/>
      <dgm:spPr/>
      <dgm:t>
        <a:bodyPr/>
        <a:lstStyle/>
        <a:p>
          <a:endParaRPr lang="ru-RU"/>
        </a:p>
      </dgm:t>
    </dgm:pt>
    <dgm:pt modelId="{33DC9165-CE93-4E39-9006-1E1A34BC7B96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Для зарубежных счетов указываются первые 20 знаков номера счета, в случае, если разрядность номера счета менее 20 знаков – номер счет и остальные значения, разные нулю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521DDCA-2F08-4EFA-AEDD-9F8D5561C3FE}" type="parTrans" cxnId="{11AC9DC8-6F8B-4587-B0E9-DBDD51463E49}">
      <dgm:prSet/>
      <dgm:spPr/>
      <dgm:t>
        <a:bodyPr/>
        <a:lstStyle/>
        <a:p>
          <a:endParaRPr lang="ru-RU"/>
        </a:p>
      </dgm:t>
    </dgm:pt>
    <dgm:pt modelId="{0052A689-7151-49CC-AE0A-1D50A220CCEC}" type="sibTrans" cxnId="{11AC9DC8-6F8B-4587-B0E9-DBDD51463E49}">
      <dgm:prSet/>
      <dgm:spPr/>
      <dgm:t>
        <a:bodyPr/>
        <a:lstStyle/>
        <a:p>
          <a:endParaRPr lang="ru-RU"/>
        </a:p>
      </dgm:t>
    </dgm:pt>
    <dgm:pt modelId="{96E48487-DBC9-4161-9174-61C1940805A7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указываются номера банковских счетов;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3ED3A3F-DAB5-4DDB-A0A4-21B76E4DECCD}" type="parTrans" cxnId="{B1135B31-2ABD-47BA-8993-A63179B81247}">
      <dgm:prSet/>
      <dgm:spPr/>
      <dgm:t>
        <a:bodyPr/>
        <a:lstStyle/>
        <a:p>
          <a:endParaRPr lang="ru-RU"/>
        </a:p>
      </dgm:t>
    </dgm:pt>
    <dgm:pt modelId="{8652E842-9EC9-41D0-802B-2C607E871F04}" type="sibTrans" cxnId="{B1135B31-2ABD-47BA-8993-A63179B81247}">
      <dgm:prSet/>
      <dgm:spPr/>
      <dgm:t>
        <a:bodyPr/>
        <a:lstStyle/>
        <a:p>
          <a:endParaRPr lang="ru-RU"/>
        </a:p>
      </dgm:t>
    </dgm:pt>
    <dgm:pt modelId="{DE3143C1-BFDB-4CA8-9EC7-B6D03925EFB9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tx1"/>
              </a:solidFill>
              <a:latin typeface="Cambria" panose="02040503050406030204" pitchFamily="18" charset="0"/>
            </a:rPr>
            <a:t>В графе 1 раздела 2 указываются нули.</a:t>
          </a:r>
          <a:endParaRPr lang="ru-RU" sz="12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F193F808-87CF-4E2A-AE94-A55234F111A9}" type="parTrans" cxnId="{B59B5248-343D-4DEA-8D95-B42C1FC293C3}">
      <dgm:prSet/>
      <dgm:spPr/>
      <dgm:t>
        <a:bodyPr/>
        <a:lstStyle/>
        <a:p>
          <a:endParaRPr lang="ru-RU"/>
        </a:p>
      </dgm:t>
    </dgm:pt>
    <dgm:pt modelId="{161F853D-768A-4AAA-A00E-5BE2EFA96635}" type="sibTrans" cxnId="{B59B5248-343D-4DEA-8D95-B42C1FC293C3}">
      <dgm:prSet/>
      <dgm:spPr/>
      <dgm:t>
        <a:bodyPr/>
        <a:lstStyle/>
        <a:p>
          <a:endParaRPr lang="ru-RU"/>
        </a:p>
      </dgm:t>
    </dgm:pt>
    <dgm:pt modelId="{192AD752-F00D-4D04-9F04-8DC863E83528}" type="pres">
      <dgm:prSet presAssocID="{26CC562C-BCD8-417D-AA6F-077289149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9EFBBA-67BF-404C-AFE0-25BC7C5B290C}" type="pres">
      <dgm:prSet presAssocID="{E7D2D235-FEF4-42E5-AED0-0912D2764F56}" presName="composite" presStyleCnt="0"/>
      <dgm:spPr/>
    </dgm:pt>
    <dgm:pt modelId="{17084910-751E-4670-9A71-4BE065B30C5F}" type="pres">
      <dgm:prSet presAssocID="{E7D2D235-FEF4-42E5-AED0-0912D2764F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ABAE6-5413-43F6-A26F-180CCA837ECA}" type="pres">
      <dgm:prSet presAssocID="{E7D2D235-FEF4-42E5-AED0-0912D2764F5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AC42B-2A5A-496D-87C6-5169AC1E42F8}" type="pres">
      <dgm:prSet presAssocID="{A450A2D6-23B9-4423-8545-117CDE831758}" presName="sp" presStyleCnt="0"/>
      <dgm:spPr/>
    </dgm:pt>
    <dgm:pt modelId="{E999BEF8-B123-433C-BA07-C800E8FCACDD}" type="pres">
      <dgm:prSet presAssocID="{1E308905-42F6-440C-A19B-65808A4A8D74}" presName="composite" presStyleCnt="0"/>
      <dgm:spPr/>
    </dgm:pt>
    <dgm:pt modelId="{C96D469F-6C37-4665-8517-A0EEEE082AE8}" type="pres">
      <dgm:prSet presAssocID="{1E308905-42F6-440C-A19B-65808A4A8D7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4E9FD-468F-4FD8-BFAB-62439D76C862}" type="pres">
      <dgm:prSet presAssocID="{1E308905-42F6-440C-A19B-65808A4A8D74}" presName="descendantText" presStyleLbl="alignAcc1" presStyleIdx="1" presStyleCnt="3" custScaleY="186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27035-46DD-41D9-A859-4D0E63152992}" type="pres">
      <dgm:prSet presAssocID="{4DD8E09E-92A9-475B-8F6F-0AD63D8E610A}" presName="sp" presStyleCnt="0"/>
      <dgm:spPr/>
    </dgm:pt>
    <dgm:pt modelId="{97BBFE8B-9EFC-4F86-A801-7CF8F7240803}" type="pres">
      <dgm:prSet presAssocID="{A8721E6A-8D41-40B0-8BEA-691E4AD7E8E5}" presName="composite" presStyleCnt="0"/>
      <dgm:spPr/>
    </dgm:pt>
    <dgm:pt modelId="{20AA9821-4FF0-4E68-920E-BDD1CC4E2BC7}" type="pres">
      <dgm:prSet presAssocID="{A8721E6A-8D41-40B0-8BEA-691E4AD7E8E5}" presName="parentText" presStyleLbl="alignNode1" presStyleIdx="2" presStyleCnt="3" custLinFactNeighborY="142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4CE4C-8741-4A87-9365-6CC80312DB12}" type="pres">
      <dgm:prSet presAssocID="{A8721E6A-8D41-40B0-8BEA-691E4AD7E8E5}" presName="descendantText" presStyleLbl="alignAcc1" presStyleIdx="2" presStyleCnt="3" custScaleY="113244" custLinFactNeighborY="21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4CF07C-F510-469C-80F4-A800A04C30D8}" type="presOf" srcId="{1E308905-42F6-440C-A19B-65808A4A8D74}" destId="{C96D469F-6C37-4665-8517-A0EEEE082AE8}" srcOrd="0" destOrd="0" presId="urn:microsoft.com/office/officeart/2005/8/layout/chevron2"/>
    <dgm:cxn modelId="{AC1A75B1-5E57-4BCB-9594-A02FAD55BF84}" type="presOf" srcId="{CAAD3E29-699E-4EE4-BB23-EB999EB16837}" destId="{6064CE4C-8741-4A87-9365-6CC80312DB12}" srcOrd="0" destOrd="0" presId="urn:microsoft.com/office/officeart/2005/8/layout/chevron2"/>
    <dgm:cxn modelId="{11AC9DC8-6F8B-4587-B0E9-DBDD51463E49}" srcId="{1E308905-42F6-440C-A19B-65808A4A8D74}" destId="{33DC9165-CE93-4E39-9006-1E1A34BC7B96}" srcOrd="3" destOrd="0" parTransId="{B521DDCA-2F08-4EFA-AEDD-9F8D5561C3FE}" sibTransId="{0052A689-7151-49CC-AE0A-1D50A220CCEC}"/>
    <dgm:cxn modelId="{1792DFBF-755A-40D4-AF88-5859C547AAE9}" srcId="{1E308905-42F6-440C-A19B-65808A4A8D74}" destId="{7F69E081-61C2-4C41-99AD-B76D8255833E}" srcOrd="2" destOrd="0" parTransId="{9307C1C6-2133-4493-9E21-7A0F8CE71ED9}" sibTransId="{D5BE9727-6D84-4BF0-8802-628FB9129867}"/>
    <dgm:cxn modelId="{C1C7C72E-16D0-4BE4-B757-9B63EE709885}" type="presOf" srcId="{33DC9165-CE93-4E39-9006-1E1A34BC7B96}" destId="{F2F4E9FD-468F-4FD8-BFAB-62439D76C862}" srcOrd="0" destOrd="3" presId="urn:microsoft.com/office/officeart/2005/8/layout/chevron2"/>
    <dgm:cxn modelId="{AF2638B1-CAAA-4468-9B5E-671B524ABD15}" type="presOf" srcId="{96E48487-DBC9-4161-9174-61C1940805A7}" destId="{F2F4E9FD-468F-4FD8-BFAB-62439D76C862}" srcOrd="0" destOrd="1" presId="urn:microsoft.com/office/officeart/2005/8/layout/chevron2"/>
    <dgm:cxn modelId="{54D2A15B-4F0A-4A31-8FE2-8CB81BB30CE1}" type="presOf" srcId="{A8721E6A-8D41-40B0-8BEA-691E4AD7E8E5}" destId="{20AA9821-4FF0-4E68-920E-BDD1CC4E2BC7}" srcOrd="0" destOrd="0" presId="urn:microsoft.com/office/officeart/2005/8/layout/chevron2"/>
    <dgm:cxn modelId="{73690D4D-6568-4E00-B7DD-C35884F81D72}" type="presOf" srcId="{E7D2D235-FEF4-42E5-AED0-0912D2764F56}" destId="{17084910-751E-4670-9A71-4BE065B30C5F}" srcOrd="0" destOrd="0" presId="urn:microsoft.com/office/officeart/2005/8/layout/chevron2"/>
    <dgm:cxn modelId="{5CE74C1F-4549-4FCE-845A-F6F94A11281C}" srcId="{A8721E6A-8D41-40B0-8BEA-691E4AD7E8E5}" destId="{450F9081-74FB-4C4A-9222-78D006F6D20E}" srcOrd="1" destOrd="0" parTransId="{2CC5CF31-07B4-414C-9E82-166D3B30522F}" sibTransId="{FF23D0E4-A484-4EE1-90A3-22B41D67A6A2}"/>
    <dgm:cxn modelId="{B59B5248-343D-4DEA-8D95-B42C1FC293C3}" srcId="{1E308905-42F6-440C-A19B-65808A4A8D74}" destId="{DE3143C1-BFDB-4CA8-9EC7-B6D03925EFB9}" srcOrd="4" destOrd="0" parTransId="{F193F808-87CF-4E2A-AE94-A55234F111A9}" sibTransId="{161F853D-768A-4AAA-A00E-5BE2EFA96635}"/>
    <dgm:cxn modelId="{AEFBB3D5-5CB0-4067-93FE-6A9A9903194B}" srcId="{1E308905-42F6-440C-A19B-65808A4A8D74}" destId="{15F3FD0E-701A-4437-89B2-053E9F46AE1C}" srcOrd="0" destOrd="0" parTransId="{42031740-6BD0-49A0-A6E7-D76D5B8C32F2}" sibTransId="{A87A4766-22F0-429D-A731-4E12400BDCCB}"/>
    <dgm:cxn modelId="{0B45A2D1-BA76-4629-B102-B08237B0764E}" srcId="{26CC562C-BCD8-417D-AA6F-0772891490EA}" destId="{1E308905-42F6-440C-A19B-65808A4A8D74}" srcOrd="1" destOrd="0" parTransId="{853BAB2F-1DFF-4616-A69D-219482000D71}" sibTransId="{4DD8E09E-92A9-475B-8F6F-0AD63D8E610A}"/>
    <dgm:cxn modelId="{B1135B31-2ABD-47BA-8993-A63179B81247}" srcId="{1E308905-42F6-440C-A19B-65808A4A8D74}" destId="{96E48487-DBC9-4161-9174-61C1940805A7}" srcOrd="1" destOrd="0" parTransId="{63ED3A3F-DAB5-4DDB-A0A4-21B76E4DECCD}" sibTransId="{8652E842-9EC9-41D0-802B-2C607E871F04}"/>
    <dgm:cxn modelId="{29F4D4C3-23F4-467A-AE3F-827A5EFB22E4}" type="presOf" srcId="{15F3FD0E-701A-4437-89B2-053E9F46AE1C}" destId="{F2F4E9FD-468F-4FD8-BFAB-62439D76C862}" srcOrd="0" destOrd="0" presId="urn:microsoft.com/office/officeart/2005/8/layout/chevron2"/>
    <dgm:cxn modelId="{BF84EA27-3F83-403A-BDB9-40937B1654E1}" type="presOf" srcId="{72270931-D860-44D2-8617-EB75DABE888D}" destId="{C9FABAE6-5413-43F6-A26F-180CCA837ECA}" srcOrd="0" destOrd="0" presId="urn:microsoft.com/office/officeart/2005/8/layout/chevron2"/>
    <dgm:cxn modelId="{AFC8F7E0-F5AF-4133-8A71-C7C7128DFA1A}" srcId="{26CC562C-BCD8-417D-AA6F-0772891490EA}" destId="{E7D2D235-FEF4-42E5-AED0-0912D2764F56}" srcOrd="0" destOrd="0" parTransId="{CE179FED-12DC-498A-B768-5D90F7AC4D0A}" sibTransId="{A450A2D6-23B9-4423-8545-117CDE831758}"/>
    <dgm:cxn modelId="{B5D7BC5F-8C84-4621-AB6F-5C91DFA18DF6}" srcId="{E7D2D235-FEF4-42E5-AED0-0912D2764F56}" destId="{72270931-D860-44D2-8617-EB75DABE888D}" srcOrd="0" destOrd="0" parTransId="{09A7DDE4-158D-4A62-B5C0-FDEE8861273F}" sibTransId="{EABBAB91-9DFC-42AD-B4E6-8B4FC05F9F70}"/>
    <dgm:cxn modelId="{A5BC8487-33D7-4CC2-8AE2-7064BFB7D5EF}" type="presOf" srcId="{450F9081-74FB-4C4A-9222-78D006F6D20E}" destId="{6064CE4C-8741-4A87-9365-6CC80312DB12}" srcOrd="0" destOrd="1" presId="urn:microsoft.com/office/officeart/2005/8/layout/chevron2"/>
    <dgm:cxn modelId="{ECE5AFEE-FE0C-4266-9F25-F4F8B63990B1}" type="presOf" srcId="{7F69E081-61C2-4C41-99AD-B76D8255833E}" destId="{F2F4E9FD-468F-4FD8-BFAB-62439D76C862}" srcOrd="0" destOrd="2" presId="urn:microsoft.com/office/officeart/2005/8/layout/chevron2"/>
    <dgm:cxn modelId="{787A906C-B1AC-4BDA-B898-59E955DC4AA4}" type="presOf" srcId="{26CC562C-BCD8-417D-AA6F-0772891490EA}" destId="{192AD752-F00D-4D04-9F04-8DC863E83528}" srcOrd="0" destOrd="0" presId="urn:microsoft.com/office/officeart/2005/8/layout/chevron2"/>
    <dgm:cxn modelId="{DCA571F4-3EDE-4CA2-BEFE-612CABE2B291}" srcId="{26CC562C-BCD8-417D-AA6F-0772891490EA}" destId="{A8721E6A-8D41-40B0-8BEA-691E4AD7E8E5}" srcOrd="2" destOrd="0" parTransId="{C025917C-829A-4FA8-9118-9F04D5F738F6}" sibTransId="{995BADD0-22F5-4F6B-B154-5E66C3AA7BF3}"/>
    <dgm:cxn modelId="{245EC987-B61B-4541-A4A7-CA9E07DE6528}" type="presOf" srcId="{DE3143C1-BFDB-4CA8-9EC7-B6D03925EFB9}" destId="{F2F4E9FD-468F-4FD8-BFAB-62439D76C862}" srcOrd="0" destOrd="4" presId="urn:microsoft.com/office/officeart/2005/8/layout/chevron2"/>
    <dgm:cxn modelId="{DF8812C8-AC6F-416F-A3FD-A7F935057C12}" srcId="{A8721E6A-8D41-40B0-8BEA-691E4AD7E8E5}" destId="{CAAD3E29-699E-4EE4-BB23-EB999EB16837}" srcOrd="0" destOrd="0" parTransId="{59C0545F-5483-469A-BD38-8EEECBD25DAA}" sibTransId="{8AB931C0-21A9-4EF1-A3CF-C618E7D66D45}"/>
    <dgm:cxn modelId="{413F57F1-9EFE-4891-A749-5AF22B328EE9}" type="presParOf" srcId="{192AD752-F00D-4D04-9F04-8DC863E83528}" destId="{759EFBBA-67BF-404C-AFE0-25BC7C5B290C}" srcOrd="0" destOrd="0" presId="urn:microsoft.com/office/officeart/2005/8/layout/chevron2"/>
    <dgm:cxn modelId="{2DF24A49-5284-4603-A84E-C4438B09C285}" type="presParOf" srcId="{759EFBBA-67BF-404C-AFE0-25BC7C5B290C}" destId="{17084910-751E-4670-9A71-4BE065B30C5F}" srcOrd="0" destOrd="0" presId="urn:microsoft.com/office/officeart/2005/8/layout/chevron2"/>
    <dgm:cxn modelId="{DE51A5EC-4747-4E0C-8AA4-7EB7AA621ADA}" type="presParOf" srcId="{759EFBBA-67BF-404C-AFE0-25BC7C5B290C}" destId="{C9FABAE6-5413-43F6-A26F-180CCA837ECA}" srcOrd="1" destOrd="0" presId="urn:microsoft.com/office/officeart/2005/8/layout/chevron2"/>
    <dgm:cxn modelId="{B4017937-74D6-403C-A2F1-444C00B68BDD}" type="presParOf" srcId="{192AD752-F00D-4D04-9F04-8DC863E83528}" destId="{7F4AC42B-2A5A-496D-87C6-5169AC1E42F8}" srcOrd="1" destOrd="0" presId="urn:microsoft.com/office/officeart/2005/8/layout/chevron2"/>
    <dgm:cxn modelId="{2D384C48-95F9-4B9A-BE17-3588275D2C74}" type="presParOf" srcId="{192AD752-F00D-4D04-9F04-8DC863E83528}" destId="{E999BEF8-B123-433C-BA07-C800E8FCACDD}" srcOrd="2" destOrd="0" presId="urn:microsoft.com/office/officeart/2005/8/layout/chevron2"/>
    <dgm:cxn modelId="{4EDF1037-1450-4DEB-A9EC-38706A4E2F75}" type="presParOf" srcId="{E999BEF8-B123-433C-BA07-C800E8FCACDD}" destId="{C96D469F-6C37-4665-8517-A0EEEE082AE8}" srcOrd="0" destOrd="0" presId="urn:microsoft.com/office/officeart/2005/8/layout/chevron2"/>
    <dgm:cxn modelId="{0C747184-184A-40D3-AFCC-589E2FEBE401}" type="presParOf" srcId="{E999BEF8-B123-433C-BA07-C800E8FCACDD}" destId="{F2F4E9FD-468F-4FD8-BFAB-62439D76C862}" srcOrd="1" destOrd="0" presId="urn:microsoft.com/office/officeart/2005/8/layout/chevron2"/>
    <dgm:cxn modelId="{A05D68C9-8E81-485A-82B3-766A44A251AB}" type="presParOf" srcId="{192AD752-F00D-4D04-9F04-8DC863E83528}" destId="{16227035-46DD-41D9-A859-4D0E63152992}" srcOrd="3" destOrd="0" presId="urn:microsoft.com/office/officeart/2005/8/layout/chevron2"/>
    <dgm:cxn modelId="{68AB5260-E6B2-46F7-8D13-7E995992C5B3}" type="presParOf" srcId="{192AD752-F00D-4D04-9F04-8DC863E83528}" destId="{97BBFE8B-9EFC-4F86-A801-7CF8F7240803}" srcOrd="4" destOrd="0" presId="urn:microsoft.com/office/officeart/2005/8/layout/chevron2"/>
    <dgm:cxn modelId="{4E73E7F8-213D-493B-A143-5E58DAED6B7A}" type="presParOf" srcId="{97BBFE8B-9EFC-4F86-A801-7CF8F7240803}" destId="{20AA9821-4FF0-4E68-920E-BDD1CC4E2BC7}" srcOrd="0" destOrd="0" presId="urn:microsoft.com/office/officeart/2005/8/layout/chevron2"/>
    <dgm:cxn modelId="{03FF6462-01B9-4FB8-BA67-AC0923AC7FD2}" type="presParOf" srcId="{97BBFE8B-9EFC-4F86-A801-7CF8F7240803}" destId="{6064CE4C-8741-4A87-9365-6CC80312DB1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CD9A62-C499-455C-95DB-E580BD050775}" type="doc">
      <dgm:prSet loTypeId="urn:microsoft.com/office/officeart/2008/layout/VerticalCircle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C53B8F5-BAB9-48F3-AA16-F741EC4957C0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Данные</a:t>
          </a:r>
          <a:endParaRPr lang="ru-RU" dirty="0">
            <a:latin typeface="Cambria" panose="02040503050406030204" pitchFamily="18" charset="0"/>
          </a:endParaRPr>
        </a:p>
      </dgm:t>
    </dgm:pt>
    <dgm:pt modelId="{FCEA8A0C-EB98-46C3-BC87-0B0928306C33}" type="parTrans" cxnId="{9F0A4EE9-2A69-41F6-9A85-E56C496F025D}">
      <dgm:prSet/>
      <dgm:spPr/>
      <dgm:t>
        <a:bodyPr/>
        <a:lstStyle/>
        <a:p>
          <a:endParaRPr lang="ru-RU"/>
        </a:p>
      </dgm:t>
    </dgm:pt>
    <dgm:pt modelId="{AF2ACBAD-CB37-4DEA-8C5D-9E9A72E266B4}" type="sibTrans" cxnId="{9F0A4EE9-2A69-41F6-9A85-E56C496F025D}">
      <dgm:prSet/>
      <dgm:spPr/>
      <dgm:t>
        <a:bodyPr/>
        <a:lstStyle/>
        <a:p>
          <a:endParaRPr lang="ru-RU"/>
        </a:p>
      </dgm:t>
    </dgm:pt>
    <dgm:pt modelId="{5E2594E3-C714-498B-A896-017BB28E531B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по судебным решениям, </a:t>
          </a:r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ответчиком</a:t>
          </a:r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 по которым является </a:t>
          </a:r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бюджет</a:t>
          </a:r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 (отсутствует исполнительный лист)</a:t>
          </a:r>
          <a:endParaRPr lang="ru-RU" b="0" dirty="0" smtClean="0">
            <a:latin typeface="Cambria" panose="02040503050406030204" pitchFamily="18" charset="0"/>
            <a:ea typeface="+mn-ea"/>
            <a:cs typeface="+mn-cs"/>
          </a:endParaRPr>
        </a:p>
      </dgm:t>
    </dgm:pt>
    <dgm:pt modelId="{B6ECF528-D413-4B8B-AF08-95C6A860EDC1}" type="parTrans" cxnId="{A27747AB-B13A-4C45-8EE8-8E8D77F5A405}">
      <dgm:prSet/>
      <dgm:spPr/>
      <dgm:t>
        <a:bodyPr/>
        <a:lstStyle/>
        <a:p>
          <a:endParaRPr lang="ru-RU"/>
        </a:p>
      </dgm:t>
    </dgm:pt>
    <dgm:pt modelId="{291002E4-491F-4496-9B40-1DCEDE9C8B54}" type="sibTrans" cxnId="{A27747AB-B13A-4C45-8EE8-8E8D77F5A405}">
      <dgm:prSet/>
      <dgm:spPr/>
      <dgm:t>
        <a:bodyPr/>
        <a:lstStyle/>
        <a:p>
          <a:endParaRPr lang="ru-RU"/>
        </a:p>
      </dgm:t>
    </dgm:pt>
    <dgm:pt modelId="{32429321-7FD1-493E-871F-8EB5A4487DFC}">
      <dgm:prSet phldrT="[Текст]"/>
      <dgm:spPr/>
      <dgm:t>
        <a:bodyPr/>
        <a:lstStyle/>
        <a:p>
          <a:r>
            <a:rPr lang="ru-RU" dirty="0" smtClean="0"/>
            <a:t>В тексте ПЗ</a:t>
          </a:r>
          <a:endParaRPr lang="ru-RU" dirty="0"/>
        </a:p>
      </dgm:t>
    </dgm:pt>
    <dgm:pt modelId="{36731B20-3D06-45F7-9062-846A4D83C809}" type="parTrans" cxnId="{D57727F9-675E-4129-AD77-5A8FE5868846}">
      <dgm:prSet/>
      <dgm:spPr/>
      <dgm:t>
        <a:bodyPr/>
        <a:lstStyle/>
        <a:p>
          <a:endParaRPr lang="ru-RU"/>
        </a:p>
      </dgm:t>
    </dgm:pt>
    <dgm:pt modelId="{C7756103-2980-4D55-A400-48CDBA0BAFFD}" type="sibTrans" cxnId="{D57727F9-675E-4129-AD77-5A8FE5868846}">
      <dgm:prSet/>
      <dgm:spPr/>
      <dgm:t>
        <a:bodyPr/>
        <a:lstStyle/>
        <a:p>
          <a:endParaRPr lang="ru-RU"/>
        </a:p>
      </dgm:t>
    </dgm:pt>
    <dgm:pt modelId="{314E95C4-D434-4E7C-8B4C-3B27777FE1A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Раскрывается информация о </a:t>
          </a:r>
          <a:r>
            <a:rPr lang="ru-RU" b="0" i="1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характере задолженности </a:t>
          </a:r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(например, задолженность по уплате налогов; заработной плате, услугам связи и т.д.)</a:t>
          </a:r>
          <a:endParaRPr lang="ru-RU" dirty="0"/>
        </a:p>
      </dgm:t>
    </dgm:pt>
    <dgm:pt modelId="{583A558F-3CAE-4037-8D81-B936777FEFBD}" type="parTrans" cxnId="{E020742F-4E8E-4304-8001-89300FC6EA59}">
      <dgm:prSet/>
      <dgm:spPr/>
      <dgm:t>
        <a:bodyPr/>
        <a:lstStyle/>
        <a:p>
          <a:endParaRPr lang="ru-RU"/>
        </a:p>
      </dgm:t>
    </dgm:pt>
    <dgm:pt modelId="{A5D3182D-2F2A-4F8D-8D7E-6D36134E1456}" type="sibTrans" cxnId="{E020742F-4E8E-4304-8001-89300FC6EA59}">
      <dgm:prSet/>
      <dgm:spPr/>
      <dgm:t>
        <a:bodyPr/>
        <a:lstStyle/>
        <a:p>
          <a:endParaRPr lang="ru-RU"/>
        </a:p>
      </dgm:t>
    </dgm:pt>
    <dgm:pt modelId="{1B910AAB-62F5-4067-855A-0178F23B9053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о предъявленных исполнительных листах об исполнении судебных решений</a:t>
          </a:r>
          <a:endParaRPr lang="ru-RU" b="0" dirty="0" smtClean="0">
            <a:latin typeface="Cambria" panose="02040503050406030204" pitchFamily="18" charset="0"/>
            <a:ea typeface="+mn-ea"/>
            <a:cs typeface="+mn-cs"/>
          </a:endParaRPr>
        </a:p>
      </dgm:t>
    </dgm:pt>
    <dgm:pt modelId="{6FE67550-A57C-4E8F-9BC9-F637D832A57B}" type="parTrans" cxnId="{8C5AB1F1-9BFB-43F2-8053-749844E07B25}">
      <dgm:prSet/>
      <dgm:spPr/>
      <dgm:t>
        <a:bodyPr/>
        <a:lstStyle/>
        <a:p>
          <a:endParaRPr lang="ru-RU"/>
        </a:p>
      </dgm:t>
    </dgm:pt>
    <dgm:pt modelId="{924AE6A0-C217-4A09-8654-1FD713E2F2D8}" type="sibTrans" cxnId="{8C5AB1F1-9BFB-43F2-8053-749844E07B25}">
      <dgm:prSet/>
      <dgm:spPr/>
      <dgm:t>
        <a:bodyPr/>
        <a:lstStyle/>
        <a:p>
          <a:endParaRPr lang="ru-RU"/>
        </a:p>
      </dgm:t>
    </dgm:pt>
    <dgm:pt modelId="{41817CB4-AFDD-4713-8CBB-C4A29B30F3D6}" type="pres">
      <dgm:prSet presAssocID="{CACD9A62-C499-455C-95DB-E580BD050775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069284B8-D9E3-42F6-A1AD-761FEDBE30AA}" type="pres">
      <dgm:prSet presAssocID="{1C53B8F5-BAB9-48F3-AA16-F741EC4957C0}" presName="withChildren" presStyleCnt="0"/>
      <dgm:spPr/>
    </dgm:pt>
    <dgm:pt modelId="{8D2D711E-88CC-4170-B58A-9773CD0266B8}" type="pres">
      <dgm:prSet presAssocID="{1C53B8F5-BAB9-48F3-AA16-F741EC4957C0}" presName="bigCircle" presStyleLbl="vennNode1" presStyleIdx="0" presStyleCnt="5" custScaleX="154469"/>
      <dgm:spPr/>
    </dgm:pt>
    <dgm:pt modelId="{4949BA76-C5B2-4DC4-866D-0D0BFB54E120}" type="pres">
      <dgm:prSet presAssocID="{1C53B8F5-BAB9-48F3-AA16-F741EC4957C0}" presName="medCircle" presStyleLbl="vennNode1" presStyleIdx="1" presStyleCnt="5"/>
      <dgm:spPr/>
    </dgm:pt>
    <dgm:pt modelId="{D44208E6-BA71-4416-981C-788766DCBDA8}" type="pres">
      <dgm:prSet presAssocID="{1C53B8F5-BAB9-48F3-AA16-F741EC4957C0}" presName="txLvl1" presStyleLbl="revTx" presStyleIdx="0" presStyleCnt="5"/>
      <dgm:spPr/>
      <dgm:t>
        <a:bodyPr/>
        <a:lstStyle/>
        <a:p>
          <a:endParaRPr lang="ru-RU"/>
        </a:p>
      </dgm:t>
    </dgm:pt>
    <dgm:pt modelId="{9E911602-9248-4D7E-A7AF-55CD70B06772}" type="pres">
      <dgm:prSet presAssocID="{1C53B8F5-BAB9-48F3-AA16-F741EC4957C0}" presName="lin" presStyleCnt="0"/>
      <dgm:spPr/>
    </dgm:pt>
    <dgm:pt modelId="{CEC864F4-7FA4-4AD5-AB53-79744BC26C00}" type="pres">
      <dgm:prSet presAssocID="{5E2594E3-C714-498B-A896-017BB28E531B}" presName="txLvl2" presStyleLbl="revTx" presStyleIdx="1" presStyleCnt="5" custLinFactY="-3260" custLinFactNeighborX="13323" custLinFactNeighborY="-100000"/>
      <dgm:spPr/>
      <dgm:t>
        <a:bodyPr/>
        <a:lstStyle/>
        <a:p>
          <a:endParaRPr lang="ru-RU"/>
        </a:p>
      </dgm:t>
    </dgm:pt>
    <dgm:pt modelId="{C2756DEB-660B-4048-B0AB-9023FF7F0A1D}" type="pres">
      <dgm:prSet presAssocID="{291002E4-491F-4496-9B40-1DCEDE9C8B54}" presName="smCircle" presStyleLbl="vennNode1" presStyleIdx="2" presStyleCnt="5"/>
      <dgm:spPr/>
    </dgm:pt>
    <dgm:pt modelId="{4BE382AF-70D7-4B5D-8406-D6CD9AC80929}" type="pres">
      <dgm:prSet presAssocID="{1B910AAB-62F5-4067-855A-0178F23B9053}" presName="txLvl2" presStyleLbl="revTx" presStyleIdx="2" presStyleCnt="5" custLinFactY="-568" custLinFactNeighborX="-15076" custLinFactNeighborY="-100000"/>
      <dgm:spPr/>
      <dgm:t>
        <a:bodyPr/>
        <a:lstStyle/>
        <a:p>
          <a:endParaRPr lang="ru-RU"/>
        </a:p>
      </dgm:t>
    </dgm:pt>
    <dgm:pt modelId="{CD5381D7-25FF-45A4-98F2-FC4DEDD2DF2A}" type="pres">
      <dgm:prSet presAssocID="{1C53B8F5-BAB9-48F3-AA16-F741EC4957C0}" presName="overlap" presStyleCnt="0"/>
      <dgm:spPr/>
    </dgm:pt>
    <dgm:pt modelId="{5058D63F-4E70-4ABF-AA5D-3E6BCDE25344}" type="pres">
      <dgm:prSet presAssocID="{32429321-7FD1-493E-871F-8EB5A4487DFC}" presName="withChildren" presStyleCnt="0"/>
      <dgm:spPr/>
    </dgm:pt>
    <dgm:pt modelId="{A426AEED-8EE4-4E64-8378-E8F67BB7CAFE}" type="pres">
      <dgm:prSet presAssocID="{32429321-7FD1-493E-871F-8EB5A4487DFC}" presName="bigCircle" presStyleLbl="vennNode1" presStyleIdx="3" presStyleCnt="5" custScaleX="145861"/>
      <dgm:spPr/>
    </dgm:pt>
    <dgm:pt modelId="{92C59C00-2CD8-4D3B-BA49-A8A9AB1B35A6}" type="pres">
      <dgm:prSet presAssocID="{32429321-7FD1-493E-871F-8EB5A4487DFC}" presName="medCircle" presStyleLbl="vennNode1" presStyleIdx="4" presStyleCnt="5"/>
      <dgm:spPr/>
    </dgm:pt>
    <dgm:pt modelId="{7497F16B-4966-4420-8713-781214A5AA74}" type="pres">
      <dgm:prSet presAssocID="{32429321-7FD1-493E-871F-8EB5A4487DFC}" presName="txLvl1" presStyleLbl="revTx" presStyleIdx="3" presStyleCnt="5"/>
      <dgm:spPr/>
      <dgm:t>
        <a:bodyPr/>
        <a:lstStyle/>
        <a:p>
          <a:endParaRPr lang="ru-RU"/>
        </a:p>
      </dgm:t>
    </dgm:pt>
    <dgm:pt modelId="{43BF92EC-655F-4A0E-8120-3BFB2FAD8AB5}" type="pres">
      <dgm:prSet presAssocID="{32429321-7FD1-493E-871F-8EB5A4487DFC}" presName="lin" presStyleCnt="0"/>
      <dgm:spPr/>
    </dgm:pt>
    <dgm:pt modelId="{B3AE683A-871C-4136-B336-54921373F284}" type="pres">
      <dgm:prSet presAssocID="{314E95C4-D434-4E7C-8B4C-3B27777FE1AF}" presName="txLvl2" presStyleLbl="revTx" presStyleIdx="4" presStyleCnt="5"/>
      <dgm:spPr/>
      <dgm:t>
        <a:bodyPr/>
        <a:lstStyle/>
        <a:p>
          <a:endParaRPr lang="ru-RU"/>
        </a:p>
      </dgm:t>
    </dgm:pt>
  </dgm:ptLst>
  <dgm:cxnLst>
    <dgm:cxn modelId="{E020742F-4E8E-4304-8001-89300FC6EA59}" srcId="{32429321-7FD1-493E-871F-8EB5A4487DFC}" destId="{314E95C4-D434-4E7C-8B4C-3B27777FE1AF}" srcOrd="0" destOrd="0" parTransId="{583A558F-3CAE-4037-8D81-B936777FEFBD}" sibTransId="{A5D3182D-2F2A-4F8D-8D7E-6D36134E1456}"/>
    <dgm:cxn modelId="{E9092DF4-37D5-4971-A884-F4AC3024CE64}" type="presOf" srcId="{314E95C4-D434-4E7C-8B4C-3B27777FE1AF}" destId="{B3AE683A-871C-4136-B336-54921373F284}" srcOrd="0" destOrd="0" presId="urn:microsoft.com/office/officeart/2008/layout/VerticalCircleList"/>
    <dgm:cxn modelId="{F7E8D590-325D-405E-926B-63C0DCF227BF}" type="presOf" srcId="{5E2594E3-C714-498B-A896-017BB28E531B}" destId="{CEC864F4-7FA4-4AD5-AB53-79744BC26C00}" srcOrd="0" destOrd="0" presId="urn:microsoft.com/office/officeart/2008/layout/VerticalCircleList"/>
    <dgm:cxn modelId="{9F0A4EE9-2A69-41F6-9A85-E56C496F025D}" srcId="{CACD9A62-C499-455C-95DB-E580BD050775}" destId="{1C53B8F5-BAB9-48F3-AA16-F741EC4957C0}" srcOrd="0" destOrd="0" parTransId="{FCEA8A0C-EB98-46C3-BC87-0B0928306C33}" sibTransId="{AF2ACBAD-CB37-4DEA-8C5D-9E9A72E266B4}"/>
    <dgm:cxn modelId="{579BFFD5-3602-44C4-A671-A74A84B4DF56}" type="presOf" srcId="{32429321-7FD1-493E-871F-8EB5A4487DFC}" destId="{7497F16B-4966-4420-8713-781214A5AA74}" srcOrd="0" destOrd="0" presId="urn:microsoft.com/office/officeart/2008/layout/VerticalCircleList"/>
    <dgm:cxn modelId="{D57727F9-675E-4129-AD77-5A8FE5868846}" srcId="{CACD9A62-C499-455C-95DB-E580BD050775}" destId="{32429321-7FD1-493E-871F-8EB5A4487DFC}" srcOrd="1" destOrd="0" parTransId="{36731B20-3D06-45F7-9062-846A4D83C809}" sibTransId="{C7756103-2980-4D55-A400-48CDBA0BAFFD}"/>
    <dgm:cxn modelId="{A27747AB-B13A-4C45-8EE8-8E8D77F5A405}" srcId="{1C53B8F5-BAB9-48F3-AA16-F741EC4957C0}" destId="{5E2594E3-C714-498B-A896-017BB28E531B}" srcOrd="0" destOrd="0" parTransId="{B6ECF528-D413-4B8B-AF08-95C6A860EDC1}" sibTransId="{291002E4-491F-4496-9B40-1DCEDE9C8B54}"/>
    <dgm:cxn modelId="{A0BC8B92-D0C8-437F-A886-5A919E0C81B4}" type="presOf" srcId="{CACD9A62-C499-455C-95DB-E580BD050775}" destId="{41817CB4-AFDD-4713-8CBB-C4A29B30F3D6}" srcOrd="0" destOrd="0" presId="urn:microsoft.com/office/officeart/2008/layout/VerticalCircleList"/>
    <dgm:cxn modelId="{BB23168C-3C5A-4DD2-ACDC-2FAD3DABF82F}" type="presOf" srcId="{1B910AAB-62F5-4067-855A-0178F23B9053}" destId="{4BE382AF-70D7-4B5D-8406-D6CD9AC80929}" srcOrd="0" destOrd="0" presId="urn:microsoft.com/office/officeart/2008/layout/VerticalCircleList"/>
    <dgm:cxn modelId="{8C5AB1F1-9BFB-43F2-8053-749844E07B25}" srcId="{1C53B8F5-BAB9-48F3-AA16-F741EC4957C0}" destId="{1B910AAB-62F5-4067-855A-0178F23B9053}" srcOrd="1" destOrd="0" parTransId="{6FE67550-A57C-4E8F-9BC9-F637D832A57B}" sibTransId="{924AE6A0-C217-4A09-8654-1FD713E2F2D8}"/>
    <dgm:cxn modelId="{8FD99386-19B1-4C7A-A9A6-4312FF16D022}" type="presOf" srcId="{1C53B8F5-BAB9-48F3-AA16-F741EC4957C0}" destId="{D44208E6-BA71-4416-981C-788766DCBDA8}" srcOrd="0" destOrd="0" presId="urn:microsoft.com/office/officeart/2008/layout/VerticalCircleList"/>
    <dgm:cxn modelId="{E52F6684-3DE0-4C44-A4FB-686B40C77378}" type="presParOf" srcId="{41817CB4-AFDD-4713-8CBB-C4A29B30F3D6}" destId="{069284B8-D9E3-42F6-A1AD-761FEDBE30AA}" srcOrd="0" destOrd="0" presId="urn:microsoft.com/office/officeart/2008/layout/VerticalCircleList"/>
    <dgm:cxn modelId="{559FDCD4-9BFF-403D-A58B-4989DE94D753}" type="presParOf" srcId="{069284B8-D9E3-42F6-A1AD-761FEDBE30AA}" destId="{8D2D711E-88CC-4170-B58A-9773CD0266B8}" srcOrd="0" destOrd="0" presId="urn:microsoft.com/office/officeart/2008/layout/VerticalCircleList"/>
    <dgm:cxn modelId="{53C44737-7C9E-44D7-83E9-44608CF8A4FE}" type="presParOf" srcId="{069284B8-D9E3-42F6-A1AD-761FEDBE30AA}" destId="{4949BA76-C5B2-4DC4-866D-0D0BFB54E120}" srcOrd="1" destOrd="0" presId="urn:microsoft.com/office/officeart/2008/layout/VerticalCircleList"/>
    <dgm:cxn modelId="{C2F9DF88-3518-4250-9DB3-8E495CFA0FC0}" type="presParOf" srcId="{069284B8-D9E3-42F6-A1AD-761FEDBE30AA}" destId="{D44208E6-BA71-4416-981C-788766DCBDA8}" srcOrd="2" destOrd="0" presId="urn:microsoft.com/office/officeart/2008/layout/VerticalCircleList"/>
    <dgm:cxn modelId="{AD7792A0-5C6B-4A4E-BAD6-588FBA648158}" type="presParOf" srcId="{069284B8-D9E3-42F6-A1AD-761FEDBE30AA}" destId="{9E911602-9248-4D7E-A7AF-55CD70B06772}" srcOrd="3" destOrd="0" presId="urn:microsoft.com/office/officeart/2008/layout/VerticalCircleList"/>
    <dgm:cxn modelId="{1AD5A2E0-6939-495D-8665-D507EA4DB1F2}" type="presParOf" srcId="{9E911602-9248-4D7E-A7AF-55CD70B06772}" destId="{CEC864F4-7FA4-4AD5-AB53-79744BC26C00}" srcOrd="0" destOrd="0" presId="urn:microsoft.com/office/officeart/2008/layout/VerticalCircleList"/>
    <dgm:cxn modelId="{00DB882E-9A68-474D-90AF-2687B6BC27E9}" type="presParOf" srcId="{9E911602-9248-4D7E-A7AF-55CD70B06772}" destId="{C2756DEB-660B-4048-B0AB-9023FF7F0A1D}" srcOrd="1" destOrd="0" presId="urn:microsoft.com/office/officeart/2008/layout/VerticalCircleList"/>
    <dgm:cxn modelId="{EC0A7B43-7A78-4276-AE0A-2A5AAD68CE01}" type="presParOf" srcId="{9E911602-9248-4D7E-A7AF-55CD70B06772}" destId="{4BE382AF-70D7-4B5D-8406-D6CD9AC80929}" srcOrd="2" destOrd="0" presId="urn:microsoft.com/office/officeart/2008/layout/VerticalCircleList"/>
    <dgm:cxn modelId="{F8296F4A-B623-4AA9-A63E-66EADD69CD93}" type="presParOf" srcId="{41817CB4-AFDD-4713-8CBB-C4A29B30F3D6}" destId="{CD5381D7-25FF-45A4-98F2-FC4DEDD2DF2A}" srcOrd="1" destOrd="0" presId="urn:microsoft.com/office/officeart/2008/layout/VerticalCircleList"/>
    <dgm:cxn modelId="{BDEAD5A9-ECE4-4FD1-9770-9471D7A63BCA}" type="presParOf" srcId="{41817CB4-AFDD-4713-8CBB-C4A29B30F3D6}" destId="{5058D63F-4E70-4ABF-AA5D-3E6BCDE25344}" srcOrd="2" destOrd="0" presId="urn:microsoft.com/office/officeart/2008/layout/VerticalCircleList"/>
    <dgm:cxn modelId="{1A092C84-6C46-4405-89F0-C77013022B35}" type="presParOf" srcId="{5058D63F-4E70-4ABF-AA5D-3E6BCDE25344}" destId="{A426AEED-8EE4-4E64-8378-E8F67BB7CAFE}" srcOrd="0" destOrd="0" presId="urn:microsoft.com/office/officeart/2008/layout/VerticalCircleList"/>
    <dgm:cxn modelId="{CE79C775-4E17-4A4C-9824-18824DB93B68}" type="presParOf" srcId="{5058D63F-4E70-4ABF-AA5D-3E6BCDE25344}" destId="{92C59C00-2CD8-4D3B-BA49-A8A9AB1B35A6}" srcOrd="1" destOrd="0" presId="urn:microsoft.com/office/officeart/2008/layout/VerticalCircleList"/>
    <dgm:cxn modelId="{6ADF1F34-36EB-4487-89AB-FB8888510644}" type="presParOf" srcId="{5058D63F-4E70-4ABF-AA5D-3E6BCDE25344}" destId="{7497F16B-4966-4420-8713-781214A5AA74}" srcOrd="2" destOrd="0" presId="urn:microsoft.com/office/officeart/2008/layout/VerticalCircleList"/>
    <dgm:cxn modelId="{2F102586-9078-4FE5-B0D7-8863244B8C98}" type="presParOf" srcId="{5058D63F-4E70-4ABF-AA5D-3E6BCDE25344}" destId="{43BF92EC-655F-4A0E-8120-3BFB2FAD8AB5}" srcOrd="3" destOrd="0" presId="urn:microsoft.com/office/officeart/2008/layout/VerticalCircleList"/>
    <dgm:cxn modelId="{498EB521-7875-4C62-BA1F-B9EA5D29EF5D}" type="presParOf" srcId="{43BF92EC-655F-4A0E-8120-3BFB2FAD8AB5}" destId="{B3AE683A-871C-4136-B336-54921373F284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6CC562C-BCD8-417D-AA6F-0772891490EA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7D2D235-FEF4-42E5-AED0-0912D2764F56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2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E179FED-12DC-498A-B768-5D90F7AC4D0A}" type="parTrans" cxnId="{AFC8F7E0-F5AF-4133-8A71-C7C7128DFA1A}">
      <dgm:prSet/>
      <dgm:spPr/>
      <dgm:t>
        <a:bodyPr/>
        <a:lstStyle/>
        <a:p>
          <a:endParaRPr lang="ru-RU"/>
        </a:p>
      </dgm:t>
    </dgm:pt>
    <dgm:pt modelId="{A450A2D6-23B9-4423-8545-117CDE831758}" type="sibTrans" cxnId="{AFC8F7E0-F5AF-4133-8A71-C7C7128DFA1A}">
      <dgm:prSet/>
      <dgm:spPr/>
      <dgm:t>
        <a:bodyPr/>
        <a:lstStyle/>
        <a:p>
          <a:endParaRPr lang="ru-RU"/>
        </a:p>
      </dgm:t>
    </dgm:pt>
    <dgm:pt modelId="{72270931-D860-44D2-8617-EB75DABE888D}">
      <dgm:prSet custT="1"/>
      <dgm:spPr/>
      <dgm:t>
        <a:bodyPr/>
        <a:lstStyle/>
        <a:p>
          <a:r>
            <a:rPr lang="ru-RU" sz="1400" b="0" dirty="0" smtClean="0">
              <a:solidFill>
                <a:schemeClr val="tx1"/>
              </a:solidFill>
              <a:latin typeface="Cambria" panose="02040503050406030204" pitchFamily="18" charset="0"/>
            </a:rPr>
            <a:t>Информация об остатках денежных средств на счетах формируется учреждением (обособленным подразделением)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9A7DDE4-158D-4A62-B5C0-FDEE8861273F}" type="parTrans" cxnId="{B5D7BC5F-8C84-4621-AB6F-5C91DFA18DF6}">
      <dgm:prSet/>
      <dgm:spPr/>
      <dgm:t>
        <a:bodyPr/>
        <a:lstStyle/>
        <a:p>
          <a:endParaRPr lang="ru-RU"/>
        </a:p>
      </dgm:t>
    </dgm:pt>
    <dgm:pt modelId="{EABBAB91-9DFC-42AD-B4E6-8B4FC05F9F70}" type="sibTrans" cxnId="{B5D7BC5F-8C84-4621-AB6F-5C91DFA18DF6}">
      <dgm:prSet/>
      <dgm:spPr/>
      <dgm:t>
        <a:bodyPr/>
        <a:lstStyle/>
        <a:p>
          <a:endParaRPr lang="ru-RU"/>
        </a:p>
      </dgm:t>
    </dgm:pt>
    <dgm:pt modelId="{1E308905-42F6-440C-A19B-65808A4A8D74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 заполнения</a:t>
          </a:r>
        </a:p>
      </dgm:t>
    </dgm:pt>
    <dgm:pt modelId="{4DD8E09E-92A9-475B-8F6F-0AD63D8E610A}" type="sibTrans" cxnId="{0B45A2D1-BA76-4629-B102-B08237B0764E}">
      <dgm:prSet/>
      <dgm:spPr/>
      <dgm:t>
        <a:bodyPr/>
        <a:lstStyle/>
        <a:p>
          <a:endParaRPr lang="ru-RU"/>
        </a:p>
      </dgm:t>
    </dgm:pt>
    <dgm:pt modelId="{853BAB2F-1DFF-4616-A69D-219482000D71}" type="parTrans" cxnId="{0B45A2D1-BA76-4629-B102-B08237B0764E}">
      <dgm:prSet/>
      <dgm:spPr/>
      <dgm:t>
        <a:bodyPr/>
        <a:lstStyle/>
        <a:p>
          <a:endParaRPr lang="ru-RU"/>
        </a:p>
      </dgm:t>
    </dgm:pt>
    <dgm:pt modelId="{15F3FD0E-701A-4437-89B2-053E9F46AE1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В разделе 1 </a:t>
          </a:r>
          <a:r>
            <a:rPr lang="ru-RU" sz="1400" b="0" dirty="0" smtClean="0">
              <a:solidFill>
                <a:schemeClr val="tx1"/>
              </a:solidFill>
              <a:latin typeface="Cambria" panose="02040503050406030204" pitchFamily="18" charset="0"/>
            </a:rPr>
            <a:t>гр. 1:</a:t>
          </a:r>
          <a:endParaRPr lang="ru-RU" sz="14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42031740-6BD0-49A0-A6E7-D76D5B8C32F2}" type="parTrans" cxnId="{AEFBB3D5-5CB0-4067-93FE-6A9A9903194B}">
      <dgm:prSet/>
      <dgm:spPr/>
      <dgm:t>
        <a:bodyPr/>
        <a:lstStyle/>
        <a:p>
          <a:endParaRPr lang="ru-RU"/>
        </a:p>
      </dgm:t>
    </dgm:pt>
    <dgm:pt modelId="{A87A4766-22F0-429D-A731-4E12400BDCCB}" type="sibTrans" cxnId="{AEFBB3D5-5CB0-4067-93FE-6A9A9903194B}">
      <dgm:prSet/>
      <dgm:spPr/>
      <dgm:t>
        <a:bodyPr/>
        <a:lstStyle/>
        <a:p>
          <a:endParaRPr lang="ru-RU"/>
        </a:p>
      </dgm:t>
    </dgm:pt>
    <dgm:pt modelId="{7F69E081-61C2-4C41-99AD-B76D8255833E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1"/>
              </a:solidFill>
              <a:latin typeface="Cambria" panose="02040503050406030204" pitchFamily="18" charset="0"/>
            </a:rPr>
            <a:t>При отражении показателя по счету 0 210 03 000 в гр. 1 указываются нули;</a:t>
          </a:r>
          <a:endParaRPr lang="ru-RU" sz="14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9307C1C6-2133-4493-9E21-7A0F8CE71ED9}" type="parTrans" cxnId="{1792DFBF-755A-40D4-AF88-5859C547AAE9}">
      <dgm:prSet/>
      <dgm:spPr/>
      <dgm:t>
        <a:bodyPr/>
        <a:lstStyle/>
        <a:p>
          <a:endParaRPr lang="ru-RU"/>
        </a:p>
      </dgm:t>
    </dgm:pt>
    <dgm:pt modelId="{D5BE9727-6D84-4BF0-8802-628FB9129867}" type="sibTrans" cxnId="{1792DFBF-755A-40D4-AF88-5859C547AAE9}">
      <dgm:prSet/>
      <dgm:spPr/>
      <dgm:t>
        <a:bodyPr/>
        <a:lstStyle/>
        <a:p>
          <a:endParaRPr lang="ru-RU"/>
        </a:p>
      </dgm:t>
    </dgm:pt>
    <dgm:pt modelId="{33DC9165-CE93-4E39-9006-1E1A34BC7B9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В разделе 2</a:t>
          </a:r>
          <a:r>
            <a:rPr lang="ru-RU" sz="1400" b="0" dirty="0" smtClean="0">
              <a:solidFill>
                <a:schemeClr val="tx1"/>
              </a:solidFill>
              <a:latin typeface="Cambria" panose="02040503050406030204" pitchFamily="18" charset="0"/>
            </a:rPr>
            <a:t> гр. 1 указываются номера лицевых счетов, открытые в органах ФК (ФО) в структуре «хххххххххх000000000»</a:t>
          </a:r>
          <a:endParaRPr lang="ru-RU" sz="14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521DDCA-2F08-4EFA-AEDD-9F8D5561C3FE}" type="parTrans" cxnId="{11AC9DC8-6F8B-4587-B0E9-DBDD51463E49}">
      <dgm:prSet/>
      <dgm:spPr/>
      <dgm:t>
        <a:bodyPr/>
        <a:lstStyle/>
        <a:p>
          <a:endParaRPr lang="ru-RU"/>
        </a:p>
      </dgm:t>
    </dgm:pt>
    <dgm:pt modelId="{0052A689-7151-49CC-AE0A-1D50A220CCEC}" type="sibTrans" cxnId="{11AC9DC8-6F8B-4587-B0E9-DBDD51463E49}">
      <dgm:prSet/>
      <dgm:spPr/>
      <dgm:t>
        <a:bodyPr/>
        <a:lstStyle/>
        <a:p>
          <a:endParaRPr lang="ru-RU"/>
        </a:p>
      </dgm:t>
    </dgm:pt>
    <dgm:pt modelId="{96E48487-DBC9-4161-9174-61C1940805A7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1"/>
              </a:solidFill>
              <a:latin typeface="Cambria" panose="02040503050406030204" pitchFamily="18" charset="0"/>
            </a:rPr>
            <a:t>указываются номера банковских счетов, открытые в кредитных организациях;</a:t>
          </a:r>
          <a:endParaRPr lang="ru-RU" sz="1400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3ED3A3F-DAB5-4DDB-A0A4-21B76E4DECCD}" type="parTrans" cxnId="{B1135B31-2ABD-47BA-8993-A63179B81247}">
      <dgm:prSet/>
      <dgm:spPr/>
      <dgm:t>
        <a:bodyPr/>
        <a:lstStyle/>
        <a:p>
          <a:endParaRPr lang="ru-RU"/>
        </a:p>
      </dgm:t>
    </dgm:pt>
    <dgm:pt modelId="{8652E842-9EC9-41D0-802B-2C607E871F04}" type="sibTrans" cxnId="{B1135B31-2ABD-47BA-8993-A63179B81247}">
      <dgm:prSet/>
      <dgm:spPr/>
      <dgm:t>
        <a:bodyPr/>
        <a:lstStyle/>
        <a:p>
          <a:endParaRPr lang="ru-RU"/>
        </a:p>
      </dgm:t>
    </dgm:pt>
    <dgm:pt modelId="{192AD752-F00D-4D04-9F04-8DC863E83528}" type="pres">
      <dgm:prSet presAssocID="{26CC562C-BCD8-417D-AA6F-077289149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9EFBBA-67BF-404C-AFE0-25BC7C5B290C}" type="pres">
      <dgm:prSet presAssocID="{E7D2D235-FEF4-42E5-AED0-0912D2764F56}" presName="composite" presStyleCnt="0"/>
      <dgm:spPr/>
    </dgm:pt>
    <dgm:pt modelId="{17084910-751E-4670-9A71-4BE065B30C5F}" type="pres">
      <dgm:prSet presAssocID="{E7D2D235-FEF4-42E5-AED0-0912D2764F5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ABAE6-5413-43F6-A26F-180CCA837ECA}" type="pres">
      <dgm:prSet presAssocID="{E7D2D235-FEF4-42E5-AED0-0912D2764F5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AC42B-2A5A-496D-87C6-5169AC1E42F8}" type="pres">
      <dgm:prSet presAssocID="{A450A2D6-23B9-4423-8545-117CDE831758}" presName="sp" presStyleCnt="0"/>
      <dgm:spPr/>
    </dgm:pt>
    <dgm:pt modelId="{E999BEF8-B123-433C-BA07-C800E8FCACDD}" type="pres">
      <dgm:prSet presAssocID="{1E308905-42F6-440C-A19B-65808A4A8D74}" presName="composite" presStyleCnt="0"/>
      <dgm:spPr/>
    </dgm:pt>
    <dgm:pt modelId="{C96D469F-6C37-4665-8517-A0EEEE082AE8}" type="pres">
      <dgm:prSet presAssocID="{1E308905-42F6-440C-A19B-65808A4A8D74}" presName="parentText" presStyleLbl="alignNode1" presStyleIdx="1" presStyleCnt="2" custLinFactNeighborX="-15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4E9FD-468F-4FD8-BFAB-62439D76C862}" type="pres">
      <dgm:prSet presAssocID="{1E308905-42F6-440C-A19B-65808A4A8D74}" presName="descendantText" presStyleLbl="alignAcc1" presStyleIdx="1" presStyleCnt="2" custScaleY="179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ECD064-FC8A-49CA-AD51-3DD8E144ED01}" type="presOf" srcId="{15F3FD0E-701A-4437-89B2-053E9F46AE1C}" destId="{F2F4E9FD-468F-4FD8-BFAB-62439D76C862}" srcOrd="0" destOrd="0" presId="urn:microsoft.com/office/officeart/2005/8/layout/chevron2"/>
    <dgm:cxn modelId="{1DBF3531-3335-4107-BE4D-44D0977F8066}" type="presOf" srcId="{33DC9165-CE93-4E39-9006-1E1A34BC7B96}" destId="{F2F4E9FD-468F-4FD8-BFAB-62439D76C862}" srcOrd="0" destOrd="3" presId="urn:microsoft.com/office/officeart/2005/8/layout/chevron2"/>
    <dgm:cxn modelId="{DCF8F3E0-17A8-4D07-A773-0AE7D3F3CB3C}" type="presOf" srcId="{96E48487-DBC9-4161-9174-61C1940805A7}" destId="{F2F4E9FD-468F-4FD8-BFAB-62439D76C862}" srcOrd="0" destOrd="1" presId="urn:microsoft.com/office/officeart/2005/8/layout/chevron2"/>
    <dgm:cxn modelId="{11AC9DC8-6F8B-4587-B0E9-DBDD51463E49}" srcId="{1E308905-42F6-440C-A19B-65808A4A8D74}" destId="{33DC9165-CE93-4E39-9006-1E1A34BC7B96}" srcOrd="3" destOrd="0" parTransId="{B521DDCA-2F08-4EFA-AEDD-9F8D5561C3FE}" sibTransId="{0052A689-7151-49CC-AE0A-1D50A220CCEC}"/>
    <dgm:cxn modelId="{1792DFBF-755A-40D4-AF88-5859C547AAE9}" srcId="{1E308905-42F6-440C-A19B-65808A4A8D74}" destId="{7F69E081-61C2-4C41-99AD-B76D8255833E}" srcOrd="2" destOrd="0" parTransId="{9307C1C6-2133-4493-9E21-7A0F8CE71ED9}" sibTransId="{D5BE9727-6D84-4BF0-8802-628FB9129867}"/>
    <dgm:cxn modelId="{AEFBB3D5-5CB0-4067-93FE-6A9A9903194B}" srcId="{1E308905-42F6-440C-A19B-65808A4A8D74}" destId="{15F3FD0E-701A-4437-89B2-053E9F46AE1C}" srcOrd="0" destOrd="0" parTransId="{42031740-6BD0-49A0-A6E7-D76D5B8C32F2}" sibTransId="{A87A4766-22F0-429D-A731-4E12400BDCCB}"/>
    <dgm:cxn modelId="{866E9002-300E-4A84-90D6-BB992C4156B2}" type="presOf" srcId="{1E308905-42F6-440C-A19B-65808A4A8D74}" destId="{C96D469F-6C37-4665-8517-A0EEEE082AE8}" srcOrd="0" destOrd="0" presId="urn:microsoft.com/office/officeart/2005/8/layout/chevron2"/>
    <dgm:cxn modelId="{0B45A2D1-BA76-4629-B102-B08237B0764E}" srcId="{26CC562C-BCD8-417D-AA6F-0772891490EA}" destId="{1E308905-42F6-440C-A19B-65808A4A8D74}" srcOrd="1" destOrd="0" parTransId="{853BAB2F-1DFF-4616-A69D-219482000D71}" sibTransId="{4DD8E09E-92A9-475B-8F6F-0AD63D8E610A}"/>
    <dgm:cxn modelId="{B1135B31-2ABD-47BA-8993-A63179B81247}" srcId="{1E308905-42F6-440C-A19B-65808A4A8D74}" destId="{96E48487-DBC9-4161-9174-61C1940805A7}" srcOrd="1" destOrd="0" parTransId="{63ED3A3F-DAB5-4DDB-A0A4-21B76E4DECCD}" sibTransId="{8652E842-9EC9-41D0-802B-2C607E871F04}"/>
    <dgm:cxn modelId="{AFC8F7E0-F5AF-4133-8A71-C7C7128DFA1A}" srcId="{26CC562C-BCD8-417D-AA6F-0772891490EA}" destId="{E7D2D235-FEF4-42E5-AED0-0912D2764F56}" srcOrd="0" destOrd="0" parTransId="{CE179FED-12DC-498A-B768-5D90F7AC4D0A}" sibTransId="{A450A2D6-23B9-4423-8545-117CDE831758}"/>
    <dgm:cxn modelId="{002CA188-F466-4D9E-872A-26F5DF5DAC68}" type="presOf" srcId="{E7D2D235-FEF4-42E5-AED0-0912D2764F56}" destId="{17084910-751E-4670-9A71-4BE065B30C5F}" srcOrd="0" destOrd="0" presId="urn:microsoft.com/office/officeart/2005/8/layout/chevron2"/>
    <dgm:cxn modelId="{E7AC16A2-7019-4048-9E03-AB9D57FEC860}" type="presOf" srcId="{7F69E081-61C2-4C41-99AD-B76D8255833E}" destId="{F2F4E9FD-468F-4FD8-BFAB-62439D76C862}" srcOrd="0" destOrd="2" presId="urn:microsoft.com/office/officeart/2005/8/layout/chevron2"/>
    <dgm:cxn modelId="{B5D7BC5F-8C84-4621-AB6F-5C91DFA18DF6}" srcId="{E7D2D235-FEF4-42E5-AED0-0912D2764F56}" destId="{72270931-D860-44D2-8617-EB75DABE888D}" srcOrd="0" destOrd="0" parTransId="{09A7DDE4-158D-4A62-B5C0-FDEE8861273F}" sibTransId="{EABBAB91-9DFC-42AD-B4E6-8B4FC05F9F70}"/>
    <dgm:cxn modelId="{C9E5DE61-3752-4403-BA9F-45EF7453466D}" type="presOf" srcId="{26CC562C-BCD8-417D-AA6F-0772891490EA}" destId="{192AD752-F00D-4D04-9F04-8DC863E83528}" srcOrd="0" destOrd="0" presId="urn:microsoft.com/office/officeart/2005/8/layout/chevron2"/>
    <dgm:cxn modelId="{4FC6B46F-5D1A-4BB8-BD08-81C85E46BEB8}" type="presOf" srcId="{72270931-D860-44D2-8617-EB75DABE888D}" destId="{C9FABAE6-5413-43F6-A26F-180CCA837ECA}" srcOrd="0" destOrd="0" presId="urn:microsoft.com/office/officeart/2005/8/layout/chevron2"/>
    <dgm:cxn modelId="{00F45D38-C1E7-4164-9968-F7DFFCBBC553}" type="presParOf" srcId="{192AD752-F00D-4D04-9F04-8DC863E83528}" destId="{759EFBBA-67BF-404C-AFE0-25BC7C5B290C}" srcOrd="0" destOrd="0" presId="urn:microsoft.com/office/officeart/2005/8/layout/chevron2"/>
    <dgm:cxn modelId="{E3390EFB-7D92-4F69-83C6-1A704D15F5FF}" type="presParOf" srcId="{759EFBBA-67BF-404C-AFE0-25BC7C5B290C}" destId="{17084910-751E-4670-9A71-4BE065B30C5F}" srcOrd="0" destOrd="0" presId="urn:microsoft.com/office/officeart/2005/8/layout/chevron2"/>
    <dgm:cxn modelId="{0E362C8A-DE6F-43C9-B5E0-9757A6F25EC2}" type="presParOf" srcId="{759EFBBA-67BF-404C-AFE0-25BC7C5B290C}" destId="{C9FABAE6-5413-43F6-A26F-180CCA837ECA}" srcOrd="1" destOrd="0" presId="urn:microsoft.com/office/officeart/2005/8/layout/chevron2"/>
    <dgm:cxn modelId="{946A9E88-E195-40EF-B8CC-46328BDAB503}" type="presParOf" srcId="{192AD752-F00D-4D04-9F04-8DC863E83528}" destId="{7F4AC42B-2A5A-496D-87C6-5169AC1E42F8}" srcOrd="1" destOrd="0" presId="urn:microsoft.com/office/officeart/2005/8/layout/chevron2"/>
    <dgm:cxn modelId="{214C5C4D-99BC-44CC-AF02-31CA3ABF02CF}" type="presParOf" srcId="{192AD752-F00D-4D04-9F04-8DC863E83528}" destId="{E999BEF8-B123-433C-BA07-C800E8FCACDD}" srcOrd="2" destOrd="0" presId="urn:microsoft.com/office/officeart/2005/8/layout/chevron2"/>
    <dgm:cxn modelId="{089C6ED3-35E7-4F03-92F9-1605B56E82CB}" type="presParOf" srcId="{E999BEF8-B123-433C-BA07-C800E8FCACDD}" destId="{C96D469F-6C37-4665-8517-A0EEEE082AE8}" srcOrd="0" destOrd="0" presId="urn:microsoft.com/office/officeart/2005/8/layout/chevron2"/>
    <dgm:cxn modelId="{828122AE-75D8-4A14-B683-AC1979768D95}" type="presParOf" srcId="{E999BEF8-B123-433C-BA07-C800E8FCACDD}" destId="{F2F4E9FD-468F-4FD8-BFAB-62439D76C86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CD9A62-C499-455C-95DB-E580BD050775}" type="doc">
      <dgm:prSet loTypeId="urn:microsoft.com/office/officeart/2008/layout/VerticalCircle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C53B8F5-BAB9-48F3-AA16-F741EC4957C0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Данные</a:t>
          </a:r>
          <a:endParaRPr lang="ru-RU" b="1" dirty="0">
            <a:latin typeface="Cambria" panose="02040503050406030204" pitchFamily="18" charset="0"/>
          </a:endParaRPr>
        </a:p>
      </dgm:t>
    </dgm:pt>
    <dgm:pt modelId="{FCEA8A0C-EB98-46C3-BC87-0B0928306C33}" type="parTrans" cxnId="{9F0A4EE9-2A69-41F6-9A85-E56C496F025D}">
      <dgm:prSet/>
      <dgm:spPr/>
      <dgm:t>
        <a:bodyPr/>
        <a:lstStyle/>
        <a:p>
          <a:endParaRPr lang="ru-RU"/>
        </a:p>
      </dgm:t>
    </dgm:pt>
    <dgm:pt modelId="{AF2ACBAD-CB37-4DEA-8C5D-9E9A72E266B4}" type="sibTrans" cxnId="{9F0A4EE9-2A69-41F6-9A85-E56C496F025D}">
      <dgm:prSet/>
      <dgm:spPr/>
      <dgm:t>
        <a:bodyPr/>
        <a:lstStyle/>
        <a:p>
          <a:endParaRPr lang="ru-RU"/>
        </a:p>
      </dgm:t>
    </dgm:pt>
    <dgm:pt modelId="{5E2594E3-C714-498B-A896-017BB28E531B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по судебным решениям, </a:t>
          </a:r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ответчиком</a:t>
          </a:r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 по которым является </a:t>
          </a:r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бюджет</a:t>
          </a:r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 (отсутствует исполнительный лист)</a:t>
          </a:r>
          <a:endParaRPr lang="ru-RU" b="0" dirty="0" smtClean="0">
            <a:latin typeface="Cambria" panose="02040503050406030204" pitchFamily="18" charset="0"/>
            <a:ea typeface="+mn-ea"/>
            <a:cs typeface="+mn-cs"/>
          </a:endParaRPr>
        </a:p>
      </dgm:t>
    </dgm:pt>
    <dgm:pt modelId="{B6ECF528-D413-4B8B-AF08-95C6A860EDC1}" type="parTrans" cxnId="{A27747AB-B13A-4C45-8EE8-8E8D77F5A405}">
      <dgm:prSet/>
      <dgm:spPr/>
      <dgm:t>
        <a:bodyPr/>
        <a:lstStyle/>
        <a:p>
          <a:endParaRPr lang="ru-RU"/>
        </a:p>
      </dgm:t>
    </dgm:pt>
    <dgm:pt modelId="{291002E4-491F-4496-9B40-1DCEDE9C8B54}" type="sibTrans" cxnId="{A27747AB-B13A-4C45-8EE8-8E8D77F5A405}">
      <dgm:prSet/>
      <dgm:spPr/>
      <dgm:t>
        <a:bodyPr/>
        <a:lstStyle/>
        <a:p>
          <a:endParaRPr lang="ru-RU"/>
        </a:p>
      </dgm:t>
    </dgm:pt>
    <dgm:pt modelId="{32429321-7FD1-493E-871F-8EB5A4487DFC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В тексте ПЗ</a:t>
          </a:r>
          <a:endParaRPr lang="ru-RU" b="1" dirty="0">
            <a:latin typeface="Cambria" panose="02040503050406030204" pitchFamily="18" charset="0"/>
          </a:endParaRPr>
        </a:p>
      </dgm:t>
    </dgm:pt>
    <dgm:pt modelId="{36731B20-3D06-45F7-9062-846A4D83C809}" type="parTrans" cxnId="{D57727F9-675E-4129-AD77-5A8FE5868846}">
      <dgm:prSet/>
      <dgm:spPr/>
      <dgm:t>
        <a:bodyPr/>
        <a:lstStyle/>
        <a:p>
          <a:endParaRPr lang="ru-RU"/>
        </a:p>
      </dgm:t>
    </dgm:pt>
    <dgm:pt modelId="{C7756103-2980-4D55-A400-48CDBA0BAFFD}" type="sibTrans" cxnId="{D57727F9-675E-4129-AD77-5A8FE5868846}">
      <dgm:prSet/>
      <dgm:spPr/>
      <dgm:t>
        <a:bodyPr/>
        <a:lstStyle/>
        <a:p>
          <a:endParaRPr lang="ru-RU"/>
        </a:p>
      </dgm:t>
    </dgm:pt>
    <dgm:pt modelId="{314E95C4-D434-4E7C-8B4C-3B27777FE1A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Раскрывается информация о </a:t>
          </a:r>
          <a:r>
            <a:rPr lang="ru-RU" b="0" i="1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характере задолженности </a:t>
          </a:r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(например, задолженность по уплате налогов; заработной плате, услугам связи и т.д.)</a:t>
          </a:r>
          <a:endParaRPr lang="ru-RU" dirty="0"/>
        </a:p>
      </dgm:t>
    </dgm:pt>
    <dgm:pt modelId="{583A558F-3CAE-4037-8D81-B936777FEFBD}" type="parTrans" cxnId="{E020742F-4E8E-4304-8001-89300FC6EA59}">
      <dgm:prSet/>
      <dgm:spPr/>
      <dgm:t>
        <a:bodyPr/>
        <a:lstStyle/>
        <a:p>
          <a:endParaRPr lang="ru-RU"/>
        </a:p>
      </dgm:t>
    </dgm:pt>
    <dgm:pt modelId="{A5D3182D-2F2A-4F8D-8D7E-6D36134E1456}" type="sibTrans" cxnId="{E020742F-4E8E-4304-8001-89300FC6EA59}">
      <dgm:prSet/>
      <dgm:spPr/>
      <dgm:t>
        <a:bodyPr/>
        <a:lstStyle/>
        <a:p>
          <a:endParaRPr lang="ru-RU"/>
        </a:p>
      </dgm:t>
    </dgm:pt>
    <dgm:pt modelId="{1B910AAB-62F5-4067-855A-0178F23B9053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о предъявленных исполнительных листах об исполнении судебных решений</a:t>
          </a:r>
          <a:endParaRPr lang="ru-RU" b="0" dirty="0" smtClean="0">
            <a:latin typeface="Cambria" panose="02040503050406030204" pitchFamily="18" charset="0"/>
            <a:ea typeface="+mn-ea"/>
            <a:cs typeface="+mn-cs"/>
          </a:endParaRPr>
        </a:p>
      </dgm:t>
    </dgm:pt>
    <dgm:pt modelId="{6FE67550-A57C-4E8F-9BC9-F637D832A57B}" type="parTrans" cxnId="{8C5AB1F1-9BFB-43F2-8053-749844E07B25}">
      <dgm:prSet/>
      <dgm:spPr/>
      <dgm:t>
        <a:bodyPr/>
        <a:lstStyle/>
        <a:p>
          <a:endParaRPr lang="ru-RU"/>
        </a:p>
      </dgm:t>
    </dgm:pt>
    <dgm:pt modelId="{924AE6A0-C217-4A09-8654-1FD713E2F2D8}" type="sibTrans" cxnId="{8C5AB1F1-9BFB-43F2-8053-749844E07B25}">
      <dgm:prSet/>
      <dgm:spPr/>
      <dgm:t>
        <a:bodyPr/>
        <a:lstStyle/>
        <a:p>
          <a:endParaRPr lang="ru-RU"/>
        </a:p>
      </dgm:t>
    </dgm:pt>
    <dgm:pt modelId="{41817CB4-AFDD-4713-8CBB-C4A29B30F3D6}" type="pres">
      <dgm:prSet presAssocID="{CACD9A62-C499-455C-95DB-E580BD050775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069284B8-D9E3-42F6-A1AD-761FEDBE30AA}" type="pres">
      <dgm:prSet presAssocID="{1C53B8F5-BAB9-48F3-AA16-F741EC4957C0}" presName="withChildren" presStyleCnt="0"/>
      <dgm:spPr/>
    </dgm:pt>
    <dgm:pt modelId="{8D2D711E-88CC-4170-B58A-9773CD0266B8}" type="pres">
      <dgm:prSet presAssocID="{1C53B8F5-BAB9-48F3-AA16-F741EC4957C0}" presName="bigCircle" presStyleLbl="vennNode1" presStyleIdx="0" presStyleCnt="5" custScaleX="154469"/>
      <dgm:spPr/>
    </dgm:pt>
    <dgm:pt modelId="{4949BA76-C5B2-4DC4-866D-0D0BFB54E120}" type="pres">
      <dgm:prSet presAssocID="{1C53B8F5-BAB9-48F3-AA16-F741EC4957C0}" presName="medCircle" presStyleLbl="vennNode1" presStyleIdx="1" presStyleCnt="5"/>
      <dgm:spPr/>
    </dgm:pt>
    <dgm:pt modelId="{D44208E6-BA71-4416-981C-788766DCBDA8}" type="pres">
      <dgm:prSet presAssocID="{1C53B8F5-BAB9-48F3-AA16-F741EC4957C0}" presName="txLvl1" presStyleLbl="revTx" presStyleIdx="0" presStyleCnt="5"/>
      <dgm:spPr/>
      <dgm:t>
        <a:bodyPr/>
        <a:lstStyle/>
        <a:p>
          <a:endParaRPr lang="ru-RU"/>
        </a:p>
      </dgm:t>
    </dgm:pt>
    <dgm:pt modelId="{9E911602-9248-4D7E-A7AF-55CD70B06772}" type="pres">
      <dgm:prSet presAssocID="{1C53B8F5-BAB9-48F3-AA16-F741EC4957C0}" presName="lin" presStyleCnt="0"/>
      <dgm:spPr/>
    </dgm:pt>
    <dgm:pt modelId="{CEC864F4-7FA4-4AD5-AB53-79744BC26C00}" type="pres">
      <dgm:prSet presAssocID="{5E2594E3-C714-498B-A896-017BB28E531B}" presName="txLvl2" presStyleLbl="revTx" presStyleIdx="1" presStyleCnt="5" custLinFactY="-3260" custLinFactNeighborX="13323" custLinFactNeighborY="-100000"/>
      <dgm:spPr/>
      <dgm:t>
        <a:bodyPr/>
        <a:lstStyle/>
        <a:p>
          <a:endParaRPr lang="ru-RU"/>
        </a:p>
      </dgm:t>
    </dgm:pt>
    <dgm:pt modelId="{C2756DEB-660B-4048-B0AB-9023FF7F0A1D}" type="pres">
      <dgm:prSet presAssocID="{291002E4-491F-4496-9B40-1DCEDE9C8B54}" presName="smCircle" presStyleLbl="vennNode1" presStyleIdx="2" presStyleCnt="5"/>
      <dgm:spPr/>
    </dgm:pt>
    <dgm:pt modelId="{4BE382AF-70D7-4B5D-8406-D6CD9AC80929}" type="pres">
      <dgm:prSet presAssocID="{1B910AAB-62F5-4067-855A-0178F23B9053}" presName="txLvl2" presStyleLbl="revTx" presStyleIdx="2" presStyleCnt="5" custLinFactY="-568" custLinFactNeighborX="-15076" custLinFactNeighborY="-100000"/>
      <dgm:spPr/>
      <dgm:t>
        <a:bodyPr/>
        <a:lstStyle/>
        <a:p>
          <a:endParaRPr lang="ru-RU"/>
        </a:p>
      </dgm:t>
    </dgm:pt>
    <dgm:pt modelId="{CD5381D7-25FF-45A4-98F2-FC4DEDD2DF2A}" type="pres">
      <dgm:prSet presAssocID="{1C53B8F5-BAB9-48F3-AA16-F741EC4957C0}" presName="overlap" presStyleCnt="0"/>
      <dgm:spPr/>
    </dgm:pt>
    <dgm:pt modelId="{5058D63F-4E70-4ABF-AA5D-3E6BCDE25344}" type="pres">
      <dgm:prSet presAssocID="{32429321-7FD1-493E-871F-8EB5A4487DFC}" presName="withChildren" presStyleCnt="0"/>
      <dgm:spPr/>
    </dgm:pt>
    <dgm:pt modelId="{A426AEED-8EE4-4E64-8378-E8F67BB7CAFE}" type="pres">
      <dgm:prSet presAssocID="{32429321-7FD1-493E-871F-8EB5A4487DFC}" presName="bigCircle" presStyleLbl="vennNode1" presStyleIdx="3" presStyleCnt="5" custScaleX="145861"/>
      <dgm:spPr/>
    </dgm:pt>
    <dgm:pt modelId="{92C59C00-2CD8-4D3B-BA49-A8A9AB1B35A6}" type="pres">
      <dgm:prSet presAssocID="{32429321-7FD1-493E-871F-8EB5A4487DFC}" presName="medCircle" presStyleLbl="vennNode1" presStyleIdx="4" presStyleCnt="5"/>
      <dgm:spPr/>
    </dgm:pt>
    <dgm:pt modelId="{7497F16B-4966-4420-8713-781214A5AA74}" type="pres">
      <dgm:prSet presAssocID="{32429321-7FD1-493E-871F-8EB5A4487DFC}" presName="txLvl1" presStyleLbl="revTx" presStyleIdx="3" presStyleCnt="5"/>
      <dgm:spPr/>
      <dgm:t>
        <a:bodyPr/>
        <a:lstStyle/>
        <a:p>
          <a:endParaRPr lang="ru-RU"/>
        </a:p>
      </dgm:t>
    </dgm:pt>
    <dgm:pt modelId="{43BF92EC-655F-4A0E-8120-3BFB2FAD8AB5}" type="pres">
      <dgm:prSet presAssocID="{32429321-7FD1-493E-871F-8EB5A4487DFC}" presName="lin" presStyleCnt="0"/>
      <dgm:spPr/>
    </dgm:pt>
    <dgm:pt modelId="{B3AE683A-871C-4136-B336-54921373F284}" type="pres">
      <dgm:prSet presAssocID="{314E95C4-D434-4E7C-8B4C-3B27777FE1AF}" presName="txLvl2" presStyleLbl="revTx" presStyleIdx="4" presStyleCnt="5"/>
      <dgm:spPr/>
      <dgm:t>
        <a:bodyPr/>
        <a:lstStyle/>
        <a:p>
          <a:endParaRPr lang="ru-RU"/>
        </a:p>
      </dgm:t>
    </dgm:pt>
  </dgm:ptLst>
  <dgm:cxnLst>
    <dgm:cxn modelId="{E020742F-4E8E-4304-8001-89300FC6EA59}" srcId="{32429321-7FD1-493E-871F-8EB5A4487DFC}" destId="{314E95C4-D434-4E7C-8B4C-3B27777FE1AF}" srcOrd="0" destOrd="0" parTransId="{583A558F-3CAE-4037-8D81-B936777FEFBD}" sibTransId="{A5D3182D-2F2A-4F8D-8D7E-6D36134E1456}"/>
    <dgm:cxn modelId="{1B446C4E-1F2C-432B-B3F7-4B106471D9F2}" type="presOf" srcId="{1C53B8F5-BAB9-48F3-AA16-F741EC4957C0}" destId="{D44208E6-BA71-4416-981C-788766DCBDA8}" srcOrd="0" destOrd="0" presId="urn:microsoft.com/office/officeart/2008/layout/VerticalCircleList"/>
    <dgm:cxn modelId="{9F0A4EE9-2A69-41F6-9A85-E56C496F025D}" srcId="{CACD9A62-C499-455C-95DB-E580BD050775}" destId="{1C53B8F5-BAB9-48F3-AA16-F741EC4957C0}" srcOrd="0" destOrd="0" parTransId="{FCEA8A0C-EB98-46C3-BC87-0B0928306C33}" sibTransId="{AF2ACBAD-CB37-4DEA-8C5D-9E9A72E266B4}"/>
    <dgm:cxn modelId="{3029CF54-5E6D-4196-978C-DB8327722D61}" type="presOf" srcId="{1B910AAB-62F5-4067-855A-0178F23B9053}" destId="{4BE382AF-70D7-4B5D-8406-D6CD9AC80929}" srcOrd="0" destOrd="0" presId="urn:microsoft.com/office/officeart/2008/layout/VerticalCircleList"/>
    <dgm:cxn modelId="{D57727F9-675E-4129-AD77-5A8FE5868846}" srcId="{CACD9A62-C499-455C-95DB-E580BD050775}" destId="{32429321-7FD1-493E-871F-8EB5A4487DFC}" srcOrd="1" destOrd="0" parTransId="{36731B20-3D06-45F7-9062-846A4D83C809}" sibTransId="{C7756103-2980-4D55-A400-48CDBA0BAFFD}"/>
    <dgm:cxn modelId="{6A696C93-43DE-4CD4-A0B9-1E345FDB54E1}" type="presOf" srcId="{32429321-7FD1-493E-871F-8EB5A4487DFC}" destId="{7497F16B-4966-4420-8713-781214A5AA74}" srcOrd="0" destOrd="0" presId="urn:microsoft.com/office/officeart/2008/layout/VerticalCircleList"/>
    <dgm:cxn modelId="{2502E018-A934-4668-8CFB-4832E682CAFD}" type="presOf" srcId="{CACD9A62-C499-455C-95DB-E580BD050775}" destId="{41817CB4-AFDD-4713-8CBB-C4A29B30F3D6}" srcOrd="0" destOrd="0" presId="urn:microsoft.com/office/officeart/2008/layout/VerticalCircleList"/>
    <dgm:cxn modelId="{A27747AB-B13A-4C45-8EE8-8E8D77F5A405}" srcId="{1C53B8F5-BAB9-48F3-AA16-F741EC4957C0}" destId="{5E2594E3-C714-498B-A896-017BB28E531B}" srcOrd="0" destOrd="0" parTransId="{B6ECF528-D413-4B8B-AF08-95C6A860EDC1}" sibTransId="{291002E4-491F-4496-9B40-1DCEDE9C8B54}"/>
    <dgm:cxn modelId="{8C5AB1F1-9BFB-43F2-8053-749844E07B25}" srcId="{1C53B8F5-BAB9-48F3-AA16-F741EC4957C0}" destId="{1B910AAB-62F5-4067-855A-0178F23B9053}" srcOrd="1" destOrd="0" parTransId="{6FE67550-A57C-4E8F-9BC9-F637D832A57B}" sibTransId="{924AE6A0-C217-4A09-8654-1FD713E2F2D8}"/>
    <dgm:cxn modelId="{91C7517F-B957-4E5B-8BD5-3519C361FDA6}" type="presOf" srcId="{314E95C4-D434-4E7C-8B4C-3B27777FE1AF}" destId="{B3AE683A-871C-4136-B336-54921373F284}" srcOrd="0" destOrd="0" presId="urn:microsoft.com/office/officeart/2008/layout/VerticalCircleList"/>
    <dgm:cxn modelId="{BFFE5D8A-FE3C-46E4-8F47-E792243AC60E}" type="presOf" srcId="{5E2594E3-C714-498B-A896-017BB28E531B}" destId="{CEC864F4-7FA4-4AD5-AB53-79744BC26C00}" srcOrd="0" destOrd="0" presId="urn:microsoft.com/office/officeart/2008/layout/VerticalCircleList"/>
    <dgm:cxn modelId="{7C37667A-2E59-4AC5-8941-A22DD69C6528}" type="presParOf" srcId="{41817CB4-AFDD-4713-8CBB-C4A29B30F3D6}" destId="{069284B8-D9E3-42F6-A1AD-761FEDBE30AA}" srcOrd="0" destOrd="0" presId="urn:microsoft.com/office/officeart/2008/layout/VerticalCircleList"/>
    <dgm:cxn modelId="{2965F54D-61F8-4F84-870E-35BA2B09DAA3}" type="presParOf" srcId="{069284B8-D9E3-42F6-A1AD-761FEDBE30AA}" destId="{8D2D711E-88CC-4170-B58A-9773CD0266B8}" srcOrd="0" destOrd="0" presId="urn:microsoft.com/office/officeart/2008/layout/VerticalCircleList"/>
    <dgm:cxn modelId="{48E783DB-2E93-4D0B-958A-F1D04A03506C}" type="presParOf" srcId="{069284B8-D9E3-42F6-A1AD-761FEDBE30AA}" destId="{4949BA76-C5B2-4DC4-866D-0D0BFB54E120}" srcOrd="1" destOrd="0" presId="urn:microsoft.com/office/officeart/2008/layout/VerticalCircleList"/>
    <dgm:cxn modelId="{51D3E130-A219-45CF-84DF-4BC74418D9E8}" type="presParOf" srcId="{069284B8-D9E3-42F6-A1AD-761FEDBE30AA}" destId="{D44208E6-BA71-4416-981C-788766DCBDA8}" srcOrd="2" destOrd="0" presId="urn:microsoft.com/office/officeart/2008/layout/VerticalCircleList"/>
    <dgm:cxn modelId="{5F867552-0D3C-4F35-9532-2504A49F0A0F}" type="presParOf" srcId="{069284B8-D9E3-42F6-A1AD-761FEDBE30AA}" destId="{9E911602-9248-4D7E-A7AF-55CD70B06772}" srcOrd="3" destOrd="0" presId="urn:microsoft.com/office/officeart/2008/layout/VerticalCircleList"/>
    <dgm:cxn modelId="{F1CEF16B-5C36-4358-84FB-7E3A88D3D474}" type="presParOf" srcId="{9E911602-9248-4D7E-A7AF-55CD70B06772}" destId="{CEC864F4-7FA4-4AD5-AB53-79744BC26C00}" srcOrd="0" destOrd="0" presId="urn:microsoft.com/office/officeart/2008/layout/VerticalCircleList"/>
    <dgm:cxn modelId="{E45C952C-EBAF-4964-A422-9256D08A4DF6}" type="presParOf" srcId="{9E911602-9248-4D7E-A7AF-55CD70B06772}" destId="{C2756DEB-660B-4048-B0AB-9023FF7F0A1D}" srcOrd="1" destOrd="0" presId="urn:microsoft.com/office/officeart/2008/layout/VerticalCircleList"/>
    <dgm:cxn modelId="{A3833E00-6AA7-415B-B41C-0B416D94EA17}" type="presParOf" srcId="{9E911602-9248-4D7E-A7AF-55CD70B06772}" destId="{4BE382AF-70D7-4B5D-8406-D6CD9AC80929}" srcOrd="2" destOrd="0" presId="urn:microsoft.com/office/officeart/2008/layout/VerticalCircleList"/>
    <dgm:cxn modelId="{F7C22B90-7D3B-482E-BCC6-BAAC9AD2AFF8}" type="presParOf" srcId="{41817CB4-AFDD-4713-8CBB-C4A29B30F3D6}" destId="{CD5381D7-25FF-45A4-98F2-FC4DEDD2DF2A}" srcOrd="1" destOrd="0" presId="urn:microsoft.com/office/officeart/2008/layout/VerticalCircleList"/>
    <dgm:cxn modelId="{825498AF-0EAC-41EE-BC25-80F6CC8C2379}" type="presParOf" srcId="{41817CB4-AFDD-4713-8CBB-C4A29B30F3D6}" destId="{5058D63F-4E70-4ABF-AA5D-3E6BCDE25344}" srcOrd="2" destOrd="0" presId="urn:microsoft.com/office/officeart/2008/layout/VerticalCircleList"/>
    <dgm:cxn modelId="{686CF5E7-1C2E-45A7-9A6B-75BCC18D004D}" type="presParOf" srcId="{5058D63F-4E70-4ABF-AA5D-3E6BCDE25344}" destId="{A426AEED-8EE4-4E64-8378-E8F67BB7CAFE}" srcOrd="0" destOrd="0" presId="urn:microsoft.com/office/officeart/2008/layout/VerticalCircleList"/>
    <dgm:cxn modelId="{2562109D-E6FB-4C97-92B7-86638FFFDCB5}" type="presParOf" srcId="{5058D63F-4E70-4ABF-AA5D-3E6BCDE25344}" destId="{92C59C00-2CD8-4D3B-BA49-A8A9AB1B35A6}" srcOrd="1" destOrd="0" presId="urn:microsoft.com/office/officeart/2008/layout/VerticalCircleList"/>
    <dgm:cxn modelId="{EB296A56-285D-462A-A1DF-048F7B5C0937}" type="presParOf" srcId="{5058D63F-4E70-4ABF-AA5D-3E6BCDE25344}" destId="{7497F16B-4966-4420-8713-781214A5AA74}" srcOrd="2" destOrd="0" presId="urn:microsoft.com/office/officeart/2008/layout/VerticalCircleList"/>
    <dgm:cxn modelId="{1EF31729-B35A-417A-BEA4-92D8F5301419}" type="presParOf" srcId="{5058D63F-4E70-4ABF-AA5D-3E6BCDE25344}" destId="{43BF92EC-655F-4A0E-8120-3BFB2FAD8AB5}" srcOrd="3" destOrd="0" presId="urn:microsoft.com/office/officeart/2008/layout/VerticalCircleList"/>
    <dgm:cxn modelId="{8764683D-F89F-4992-B630-34117356F26A}" type="presParOf" srcId="{43BF92EC-655F-4A0E-8120-3BFB2FAD8AB5}" destId="{B3AE683A-871C-4136-B336-54921373F284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B6FFE5-1386-45E3-A0C7-B9FF4FCA71B7}">
      <dsp:nvSpPr>
        <dsp:cNvPr id="0" name=""/>
        <dsp:cNvSpPr/>
      </dsp:nvSpPr>
      <dsp:spPr>
        <a:xfrm>
          <a:off x="3826" y="385134"/>
          <a:ext cx="2300972" cy="92038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Приказ Минфина России</a:t>
          </a:r>
          <a:b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28.12.2010 </a:t>
          </a: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191н</a:t>
          </a:r>
          <a:b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01.03.2016 </a:t>
          </a: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15н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3826" y="385134"/>
        <a:ext cx="2300972" cy="920389"/>
      </dsp:txXfrm>
    </dsp:sp>
    <dsp:sp modelId="{393960D8-3CF5-4656-9506-BF6B85BF61F9}">
      <dsp:nvSpPr>
        <dsp:cNvPr id="0" name=""/>
        <dsp:cNvSpPr/>
      </dsp:nvSpPr>
      <dsp:spPr>
        <a:xfrm>
          <a:off x="3826" y="1305523"/>
          <a:ext cx="2300972" cy="35290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i="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i="0" kern="1200" dirty="0" smtClean="0">
              <a:latin typeface="Cambria" panose="02040503050406030204" pitchFamily="18" charset="0"/>
            </a:rPr>
            <a:t>«Об </a:t>
          </a:r>
          <a:r>
            <a:rPr lang="ru-RU" sz="1100" b="0" i="0" kern="1200" dirty="0" smtClean="0">
              <a:latin typeface="Cambria" panose="02040503050406030204" pitchFamily="18" charset="0"/>
            </a:rPr>
            <a:t>утверждении</a:t>
          </a:r>
          <a:r>
            <a:rPr lang="ru-RU" sz="1100" b="1" i="0" kern="1200" dirty="0" smtClean="0">
              <a:latin typeface="Cambria" panose="02040503050406030204" pitchFamily="18" charset="0"/>
            </a:rPr>
            <a:t> Инструкции  о порядке составления и представления</a:t>
          </a:r>
          <a:r>
            <a:rPr lang="ru-RU" sz="1100" i="0" kern="1200" dirty="0" smtClean="0">
              <a:latin typeface="Cambria" panose="02040503050406030204" pitchFamily="18" charset="0"/>
            </a:rPr>
            <a:t> годовой, </a:t>
          </a:r>
          <a:r>
            <a:rPr lang="ru-RU" sz="1100" b="0" i="1" kern="1200" dirty="0" smtClean="0">
              <a:latin typeface="Cambria" panose="02040503050406030204" pitchFamily="18" charset="0"/>
            </a:rPr>
            <a:t>квартальной</a:t>
          </a:r>
          <a:r>
            <a:rPr lang="ru-RU" sz="1100" i="0" kern="1200" dirty="0" smtClean="0">
              <a:latin typeface="Cambria" panose="02040503050406030204" pitchFamily="18" charset="0"/>
            </a:rPr>
            <a:t> и месячной отчетности об исполнении бюджетов бюджетной системы Российской Федерации»</a:t>
          </a:r>
          <a:endParaRPr lang="ru-RU" sz="1100" i="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i="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i="0" kern="1200" dirty="0" smtClean="0">
              <a:latin typeface="Cambria" panose="02040503050406030204" pitchFamily="18" charset="0"/>
            </a:rPr>
            <a:t>«Об утверждении </a:t>
          </a:r>
          <a:r>
            <a:rPr lang="ru-RU" sz="1100" b="1" i="0" kern="1200" dirty="0" smtClean="0">
              <a:latin typeface="Cambria" panose="02040503050406030204" pitchFamily="18" charset="0"/>
            </a:rPr>
            <a:t>дополнительных форм </a:t>
          </a:r>
          <a:r>
            <a:rPr lang="ru-RU" sz="1100" i="0" kern="1200" dirty="0" smtClean="0">
              <a:latin typeface="Cambria" panose="02040503050406030204" pitchFamily="18" charset="0"/>
            </a:rPr>
            <a:t>годовой и квартальной бюджетной отчетности об исполнении федерального бюджета и инструкции о порядке их составления и представления» (введены </a:t>
          </a:r>
          <a:r>
            <a:rPr lang="ru-RU" sz="1100" b="1" i="0" kern="1200" dirty="0" smtClean="0">
              <a:latin typeface="Cambria" panose="02040503050406030204" pitchFamily="18" charset="0"/>
            </a:rPr>
            <a:t>дополнительные формы </a:t>
          </a:r>
          <a:r>
            <a:rPr lang="ru-RU" sz="1100" i="0" kern="1200" dirty="0" smtClean="0">
              <a:latin typeface="Cambria" panose="02040503050406030204" pitchFamily="18" charset="0"/>
            </a:rPr>
            <a:t>годовой и квартальной бюджетной отчетности: 0503191, 0503192, 0503193)</a:t>
          </a:r>
          <a:endParaRPr lang="ru-RU" sz="1100" i="0" kern="1200" dirty="0">
            <a:latin typeface="Cambria" panose="02040503050406030204" pitchFamily="18" charset="0"/>
          </a:endParaRPr>
        </a:p>
      </dsp:txBody>
      <dsp:txXfrm>
        <a:off x="3826" y="1305523"/>
        <a:ext cx="2300972" cy="3529040"/>
      </dsp:txXfrm>
    </dsp:sp>
    <dsp:sp modelId="{89379E40-A415-4049-A3F9-9215021D518E}">
      <dsp:nvSpPr>
        <dsp:cNvPr id="0" name=""/>
        <dsp:cNvSpPr/>
      </dsp:nvSpPr>
      <dsp:spPr>
        <a:xfrm>
          <a:off x="2626935" y="385134"/>
          <a:ext cx="2300972" cy="92038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Приказ Минфина России</a:t>
          </a:r>
          <a:b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25.03.2011 </a:t>
          </a: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33н</a:t>
          </a:r>
          <a:b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от 21.12.2017 </a:t>
          </a: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247н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2626935" y="385134"/>
        <a:ext cx="2300972" cy="920389"/>
      </dsp:txXfrm>
    </dsp:sp>
    <dsp:sp modelId="{7B67ED69-F33E-4EF6-98BA-A43C5E037CB9}">
      <dsp:nvSpPr>
        <dsp:cNvPr id="0" name=""/>
        <dsp:cNvSpPr/>
      </dsp:nvSpPr>
      <dsp:spPr>
        <a:xfrm>
          <a:off x="2626935" y="1305523"/>
          <a:ext cx="2300972" cy="352904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«Об утверждении </a:t>
          </a:r>
          <a:r>
            <a:rPr lang="ru-RU" sz="1100" b="1" i="0" kern="1200" dirty="0" smtClean="0">
              <a:latin typeface="Cambria" panose="02040503050406030204" pitchFamily="18" charset="0"/>
            </a:rPr>
            <a:t>Инструкции о порядке составления, представления</a:t>
          </a:r>
          <a:r>
            <a:rPr lang="ru-RU" sz="1100" kern="1200" dirty="0" smtClean="0">
              <a:latin typeface="Cambria" panose="02040503050406030204" pitchFamily="18" charset="0"/>
            </a:rPr>
            <a:t> годовой, </a:t>
          </a:r>
          <a:r>
            <a:rPr lang="ru-RU" sz="1100" b="0" i="0" kern="1200" dirty="0" smtClean="0">
              <a:latin typeface="Cambria" panose="02040503050406030204" pitchFamily="18" charset="0"/>
            </a:rPr>
            <a:t>квартальной</a:t>
          </a:r>
          <a:r>
            <a:rPr lang="ru-RU" sz="1100" kern="1200" dirty="0" smtClean="0">
              <a:latin typeface="Cambria" panose="02040503050406030204" pitchFamily="18" charset="0"/>
            </a:rPr>
            <a:t> бухгалтерской отчетности государственных (муниципальных) бюджетных и автономных учреждений»</a:t>
          </a:r>
          <a:endParaRPr lang="ru-RU" sz="110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kern="1200" dirty="0" smtClean="0">
              <a:latin typeface="Cambria" panose="02040503050406030204" pitchFamily="18" charset="0"/>
            </a:rPr>
            <a:t>«Об утверждении </a:t>
          </a:r>
          <a:r>
            <a:rPr lang="ru-RU" sz="1100" b="1" kern="1200" dirty="0" smtClean="0">
              <a:latin typeface="Cambria" panose="02040503050406030204" pitchFamily="18" charset="0"/>
            </a:rPr>
            <a:t>дополнительной формы</a:t>
          </a:r>
          <a:r>
            <a:rPr lang="ru-RU" sz="1100" b="0" kern="1200" dirty="0" smtClean="0">
              <a:latin typeface="Cambria" panose="02040503050406030204" pitchFamily="18" charset="0"/>
            </a:rPr>
            <a:t> годовой и квартальной бухгалтерской отчетности, представляемой федеральными государственными бюджетными и автономными учреждениями, и инструкции о порядке ее составления и представления» </a:t>
          </a:r>
          <a:r>
            <a:rPr lang="ru-RU" sz="1100" i="0" kern="1200" dirty="0" smtClean="0">
              <a:latin typeface="Cambria" panose="02040503050406030204" pitchFamily="18" charset="0"/>
            </a:rPr>
            <a:t>(введена </a:t>
          </a:r>
          <a:r>
            <a:rPr lang="ru-RU" sz="1100" b="1" i="0" kern="1200" dirty="0" smtClean="0">
              <a:latin typeface="Cambria" panose="02040503050406030204" pitchFamily="18" charset="0"/>
            </a:rPr>
            <a:t>дополнительная форма </a:t>
          </a:r>
          <a:r>
            <a:rPr lang="ru-RU" sz="1100" i="0" kern="1200" dirty="0" smtClean="0">
              <a:latin typeface="Cambria" panose="02040503050406030204" pitchFamily="18" charset="0"/>
            </a:rPr>
            <a:t>годовой и квартальной бухгалтерской отчетности: </a:t>
          </a:r>
          <a:r>
            <a:rPr lang="ru-RU" sz="1100" kern="1200" dirty="0" smtClean="0">
              <a:latin typeface="Cambria" panose="02040503050406030204" pitchFamily="18" charset="0"/>
            </a:rPr>
            <a:t>0503793)</a:t>
          </a:r>
          <a:endParaRPr lang="ru-RU" sz="1100" kern="1200" dirty="0">
            <a:latin typeface="Cambria" panose="02040503050406030204" pitchFamily="18" charset="0"/>
          </a:endParaRPr>
        </a:p>
      </dsp:txBody>
      <dsp:txXfrm>
        <a:off x="2626935" y="1305523"/>
        <a:ext cx="2300972" cy="3529040"/>
      </dsp:txXfrm>
    </dsp:sp>
    <dsp:sp modelId="{EC840A29-B1B6-4AAA-B607-05DC13A6A6F7}">
      <dsp:nvSpPr>
        <dsp:cNvPr id="0" name=""/>
        <dsp:cNvSpPr/>
      </dsp:nvSpPr>
      <dsp:spPr>
        <a:xfrm>
          <a:off x="5250044" y="385134"/>
          <a:ext cx="2300972" cy="9203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Совместные письма</a:t>
          </a:r>
          <a:b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Минфина России и Федерального казначейства</a:t>
          </a:r>
        </a:p>
      </dsp:txBody>
      <dsp:txXfrm>
        <a:off x="5250044" y="385134"/>
        <a:ext cx="2300972" cy="920389"/>
      </dsp:txXfrm>
    </dsp:sp>
    <dsp:sp modelId="{59F7AD44-D84A-4931-829E-724DC5B1D13B}">
      <dsp:nvSpPr>
        <dsp:cNvPr id="0" name=""/>
        <dsp:cNvSpPr/>
      </dsp:nvSpPr>
      <dsp:spPr>
        <a:xfrm>
          <a:off x="5250044" y="1305523"/>
          <a:ext cx="2300972" cy="352904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 smtClean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«Об </a:t>
          </a:r>
          <a:r>
            <a:rPr lang="ru-RU" sz="1100" b="1" kern="1200" dirty="0" smtClean="0">
              <a:latin typeface="Cambria" panose="02040503050406030204" pitchFamily="18" charset="0"/>
            </a:rPr>
            <a:t>особенностях составления и представления</a:t>
          </a:r>
          <a:r>
            <a:rPr lang="ru-RU" sz="1100" kern="1200" dirty="0" smtClean="0">
              <a:latin typeface="Cambria" panose="02040503050406030204" pitchFamily="18" charset="0"/>
            </a:rPr>
            <a:t> месячной, квартальной и годовой сводной бухгалтерской отчетности государственных бюджетных и автономных учреждений главными администраторами средств федерального бюджета»</a:t>
          </a:r>
        </a:p>
      </dsp:txBody>
      <dsp:txXfrm>
        <a:off x="5250044" y="1305523"/>
        <a:ext cx="2300972" cy="3529040"/>
      </dsp:txXfrm>
    </dsp:sp>
    <dsp:sp modelId="{C2D6E9B6-BAF0-465D-A90C-FB986F9A2D69}">
      <dsp:nvSpPr>
        <dsp:cNvPr id="0" name=""/>
        <dsp:cNvSpPr/>
      </dsp:nvSpPr>
      <dsp:spPr>
        <a:xfrm>
          <a:off x="7876980" y="395185"/>
          <a:ext cx="2300972" cy="9203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5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Приказ Федерального</a:t>
          </a:r>
          <a:b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</a:br>
          <a:r>
            <a:rPr lang="ru-RU" sz="1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Казначейства от 12.10.2017 </a:t>
          </a: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rPr>
            <a:t>№ 24н</a:t>
          </a:r>
        </a:p>
      </dsp:txBody>
      <dsp:txXfrm>
        <a:off x="7876980" y="395185"/>
        <a:ext cx="2300972" cy="920389"/>
      </dsp:txXfrm>
    </dsp:sp>
    <dsp:sp modelId="{B36526D4-60BB-4586-9C41-A718C729B337}">
      <dsp:nvSpPr>
        <dsp:cNvPr id="0" name=""/>
        <dsp:cNvSpPr/>
      </dsp:nvSpPr>
      <dsp:spPr>
        <a:xfrm>
          <a:off x="7873153" y="1305523"/>
          <a:ext cx="2300972" cy="352904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>
            <a:latin typeface="Cambria" panose="02040503050406030204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«О </a:t>
          </a:r>
          <a:r>
            <a:rPr lang="ru-RU" sz="1100" b="1" kern="1200" dirty="0" smtClean="0">
              <a:latin typeface="Cambria" panose="02040503050406030204" pitchFamily="18" charset="0"/>
            </a:rPr>
            <a:t>сроках представления </a:t>
          </a:r>
          <a:r>
            <a:rPr lang="ru-RU" sz="1100" kern="1200" dirty="0" smtClean="0">
              <a:latin typeface="Cambria" panose="02040503050406030204" pitchFamily="18" charset="0"/>
            </a:rPr>
            <a:t>главными распорядителями средств федерального бюджета, главными администраторами доходов федерального бюджета, главными администраторами источников финансирования дефицита федерального бюджета сводной месячной, квартальной и годовой бюджетной отчетности, сводной квартальной и годовой бухгалтерской отчетности федеральных бюджетных и автономных учреждений в 2018 году»</a:t>
          </a:r>
          <a:endParaRPr lang="ru-RU" sz="1100" kern="1200" dirty="0">
            <a:latin typeface="Cambria" panose="02040503050406030204" pitchFamily="18" charset="0"/>
          </a:endParaRPr>
        </a:p>
      </dsp:txBody>
      <dsp:txXfrm>
        <a:off x="7873153" y="1305523"/>
        <a:ext cx="2300972" cy="3529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B30D7-9BD1-4B21-A973-57C6B8CBFE52}">
      <dsp:nvSpPr>
        <dsp:cNvPr id="0" name=""/>
        <dsp:cNvSpPr/>
      </dsp:nvSpPr>
      <dsp:spPr>
        <a:xfrm>
          <a:off x="1759" y="481779"/>
          <a:ext cx="2279603" cy="26818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9B286-8252-4675-8823-A15994FFBF7A}">
      <dsp:nvSpPr>
        <dsp:cNvPr id="0" name=""/>
        <dsp:cNvSpPr/>
      </dsp:nvSpPr>
      <dsp:spPr>
        <a:xfrm>
          <a:off x="1759" y="582500"/>
          <a:ext cx="167467" cy="1674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9B745-2132-404A-9FF4-DBBF2E117F8B}">
      <dsp:nvSpPr>
        <dsp:cNvPr id="0" name=""/>
        <dsp:cNvSpPr/>
      </dsp:nvSpPr>
      <dsp:spPr>
        <a:xfrm>
          <a:off x="1759" y="0"/>
          <a:ext cx="2279603" cy="48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Бюджетная отчетность ГРБС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1759" y="0"/>
        <a:ext cx="2279603" cy="481779"/>
      </dsp:txXfrm>
    </dsp:sp>
    <dsp:sp modelId="{B610D538-D3FB-4A45-81FD-522822714569}">
      <dsp:nvSpPr>
        <dsp:cNvPr id="0" name=""/>
        <dsp:cNvSpPr/>
      </dsp:nvSpPr>
      <dsp:spPr>
        <a:xfrm>
          <a:off x="1759" y="972863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3B9908-ED21-410D-AB93-77C1A7827138}">
      <dsp:nvSpPr>
        <dsp:cNvPr id="0" name=""/>
        <dsp:cNvSpPr/>
      </dsp:nvSpPr>
      <dsp:spPr>
        <a:xfrm>
          <a:off x="161331" y="86141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Cambria" panose="02040503050406030204" pitchFamily="18" charset="0"/>
            </a:rPr>
            <a:t>ф. 0503160</a:t>
          </a:r>
          <a:endParaRPr lang="ru-RU" sz="1300" b="1" kern="1200" dirty="0">
            <a:latin typeface="Cambria" panose="02040503050406030204" pitchFamily="18" charset="0"/>
          </a:endParaRPr>
        </a:p>
      </dsp:txBody>
      <dsp:txXfrm>
        <a:off x="161331" y="861415"/>
        <a:ext cx="2120031" cy="390358"/>
      </dsp:txXfrm>
    </dsp:sp>
    <dsp:sp modelId="{7F7DDA37-1AEC-49D7-A821-0EAB5FAD4A06}">
      <dsp:nvSpPr>
        <dsp:cNvPr id="0" name=""/>
        <dsp:cNvSpPr/>
      </dsp:nvSpPr>
      <dsp:spPr>
        <a:xfrm>
          <a:off x="1759" y="1363221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81415"/>
              <a:satOff val="-1600"/>
              <a:lumOff val="5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856BDA-E8B9-46D5-91B9-C13CAB9C5B06}">
      <dsp:nvSpPr>
        <dsp:cNvPr id="0" name=""/>
        <dsp:cNvSpPr/>
      </dsp:nvSpPr>
      <dsp:spPr>
        <a:xfrm>
          <a:off x="161331" y="1251774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Таблицы № 1, 3-7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1251774"/>
        <a:ext cx="2120031" cy="390358"/>
      </dsp:txXfrm>
    </dsp:sp>
    <dsp:sp modelId="{421E4BBD-A16D-4E2A-B351-FDB6F341FDE7}">
      <dsp:nvSpPr>
        <dsp:cNvPr id="0" name=""/>
        <dsp:cNvSpPr/>
      </dsp:nvSpPr>
      <dsp:spPr>
        <a:xfrm>
          <a:off x="1759" y="1753580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62830"/>
              <a:satOff val="-3200"/>
              <a:lumOff val="10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EC5AE-C375-4ECC-85E3-13393D55CF6B}">
      <dsp:nvSpPr>
        <dsp:cNvPr id="0" name=""/>
        <dsp:cNvSpPr/>
      </dsp:nvSpPr>
      <dsp:spPr>
        <a:xfrm>
          <a:off x="161331" y="164213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0503161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161331" y="1642132"/>
        <a:ext cx="2120031" cy="390358"/>
      </dsp:txXfrm>
    </dsp:sp>
    <dsp:sp modelId="{F77E2C92-1480-47E0-9037-A82CA164B17F}">
      <dsp:nvSpPr>
        <dsp:cNvPr id="0" name=""/>
        <dsp:cNvSpPr/>
      </dsp:nvSpPr>
      <dsp:spPr>
        <a:xfrm>
          <a:off x="1759" y="214393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44244"/>
              <a:satOff val="-4800"/>
              <a:lumOff val="15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72036-1A57-4D4F-B2B5-EB504B5EEBBF}">
      <dsp:nvSpPr>
        <dsp:cNvPr id="0" name=""/>
        <dsp:cNvSpPr/>
      </dsp:nvSpPr>
      <dsp:spPr>
        <a:xfrm>
          <a:off x="161331" y="2032491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0503162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2032491"/>
        <a:ext cx="2120031" cy="390358"/>
      </dsp:txXfrm>
    </dsp:sp>
    <dsp:sp modelId="{D8EF8DC5-9195-4B17-9CAC-6D354B628C0F}">
      <dsp:nvSpPr>
        <dsp:cNvPr id="0" name=""/>
        <dsp:cNvSpPr/>
      </dsp:nvSpPr>
      <dsp:spPr>
        <a:xfrm>
          <a:off x="1759" y="2534297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125659"/>
              <a:satOff val="-6400"/>
              <a:lumOff val="2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E49A5-A66D-4EB2-BC96-15C5DA282CBA}">
      <dsp:nvSpPr>
        <dsp:cNvPr id="0" name=""/>
        <dsp:cNvSpPr/>
      </dsp:nvSpPr>
      <dsp:spPr>
        <a:xfrm>
          <a:off x="161331" y="2422849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0503163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2422849"/>
        <a:ext cx="2120031" cy="390358"/>
      </dsp:txXfrm>
    </dsp:sp>
    <dsp:sp modelId="{1481F2AB-7D63-484A-B93F-B8B31CDAC34C}">
      <dsp:nvSpPr>
        <dsp:cNvPr id="0" name=""/>
        <dsp:cNvSpPr/>
      </dsp:nvSpPr>
      <dsp:spPr>
        <a:xfrm>
          <a:off x="1759" y="2924655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407074"/>
              <a:satOff val="-8000"/>
              <a:lumOff val="25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3D623-F9DF-4425-BAC7-02436ABE5FF9}">
      <dsp:nvSpPr>
        <dsp:cNvPr id="0" name=""/>
        <dsp:cNvSpPr/>
      </dsp:nvSpPr>
      <dsp:spPr>
        <a:xfrm>
          <a:off x="161331" y="2813208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0503164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161331" y="2813208"/>
        <a:ext cx="2120031" cy="390358"/>
      </dsp:txXfrm>
    </dsp:sp>
    <dsp:sp modelId="{F5BA7567-F2CE-4635-93BF-29D65690F966}">
      <dsp:nvSpPr>
        <dsp:cNvPr id="0" name=""/>
        <dsp:cNvSpPr/>
      </dsp:nvSpPr>
      <dsp:spPr>
        <a:xfrm>
          <a:off x="1759" y="3315014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688489"/>
              <a:satOff val="-9600"/>
              <a:lumOff val="30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E67A1-F685-49DA-987F-AC80091CE87C}">
      <dsp:nvSpPr>
        <dsp:cNvPr id="0" name=""/>
        <dsp:cNvSpPr/>
      </dsp:nvSpPr>
      <dsp:spPr>
        <a:xfrm>
          <a:off x="161331" y="3203566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0503166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3203566"/>
        <a:ext cx="2120031" cy="390358"/>
      </dsp:txXfrm>
    </dsp:sp>
    <dsp:sp modelId="{5868D09A-5801-4AA6-8693-FDEBBD2735E5}">
      <dsp:nvSpPr>
        <dsp:cNvPr id="0" name=""/>
        <dsp:cNvSpPr/>
      </dsp:nvSpPr>
      <dsp:spPr>
        <a:xfrm>
          <a:off x="1759" y="3705372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969904"/>
              <a:satOff val="-11200"/>
              <a:lumOff val="3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425EAF-9036-4C5B-AEC2-EFB8D37336EB}">
      <dsp:nvSpPr>
        <dsp:cNvPr id="0" name=""/>
        <dsp:cNvSpPr/>
      </dsp:nvSpPr>
      <dsp:spPr>
        <a:xfrm>
          <a:off x="161331" y="359392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0503167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3593925"/>
        <a:ext cx="2120031" cy="390358"/>
      </dsp:txXfrm>
    </dsp:sp>
    <dsp:sp modelId="{91FA47F7-DAD0-47BB-815C-75412FA28454}">
      <dsp:nvSpPr>
        <dsp:cNvPr id="0" name=""/>
        <dsp:cNvSpPr/>
      </dsp:nvSpPr>
      <dsp:spPr>
        <a:xfrm>
          <a:off x="1759" y="4095731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251319"/>
              <a:satOff val="-12800"/>
              <a:lumOff val="41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F1CE4-8153-4899-87B1-20EF59A564B6}">
      <dsp:nvSpPr>
        <dsp:cNvPr id="0" name=""/>
        <dsp:cNvSpPr/>
      </dsp:nvSpPr>
      <dsp:spPr>
        <a:xfrm>
          <a:off x="161331" y="3984283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0503168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3984283"/>
        <a:ext cx="2120031" cy="390358"/>
      </dsp:txXfrm>
    </dsp:sp>
    <dsp:sp modelId="{D9F957F8-F4A0-459A-852D-9103C1FC4BC4}">
      <dsp:nvSpPr>
        <dsp:cNvPr id="0" name=""/>
        <dsp:cNvSpPr/>
      </dsp:nvSpPr>
      <dsp:spPr>
        <a:xfrm>
          <a:off x="1759" y="4486089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532733"/>
              <a:satOff val="-14400"/>
              <a:lumOff val="46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342EF-AFAD-4391-A654-F930A8106319}">
      <dsp:nvSpPr>
        <dsp:cNvPr id="0" name=""/>
        <dsp:cNvSpPr/>
      </dsp:nvSpPr>
      <dsp:spPr>
        <a:xfrm>
          <a:off x="161331" y="437464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0503169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161331" y="4374642"/>
        <a:ext cx="2120031" cy="390358"/>
      </dsp:txXfrm>
    </dsp:sp>
    <dsp:sp modelId="{CD688F80-7FB4-43DA-8064-F1ABD423962D}">
      <dsp:nvSpPr>
        <dsp:cNvPr id="0" name=""/>
        <dsp:cNvSpPr/>
      </dsp:nvSpPr>
      <dsp:spPr>
        <a:xfrm>
          <a:off x="1759" y="487644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814148"/>
              <a:satOff val="-16001"/>
              <a:lumOff val="51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30B20-77E2-4E2E-9C2F-4AF133F3BFB4}">
      <dsp:nvSpPr>
        <dsp:cNvPr id="0" name=""/>
        <dsp:cNvSpPr/>
      </dsp:nvSpPr>
      <dsp:spPr>
        <a:xfrm>
          <a:off x="161331" y="4765000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0503171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161331" y="4765000"/>
        <a:ext cx="2120031" cy="390358"/>
      </dsp:txXfrm>
    </dsp:sp>
    <dsp:sp modelId="{8CDEF078-B9CC-47B7-A616-2E61457C33F7}">
      <dsp:nvSpPr>
        <dsp:cNvPr id="0" name=""/>
        <dsp:cNvSpPr/>
      </dsp:nvSpPr>
      <dsp:spPr>
        <a:xfrm>
          <a:off x="2395343" y="481779"/>
          <a:ext cx="2279603" cy="268188"/>
        </a:xfrm>
        <a:prstGeom prst="rect">
          <a:avLst/>
        </a:prstGeom>
        <a:solidFill>
          <a:schemeClr val="accent4">
            <a:hueOff val="3470783"/>
            <a:satOff val="-19734"/>
            <a:lumOff val="6340"/>
            <a:alphaOff val="0"/>
          </a:schemeClr>
        </a:solidFill>
        <a:ln w="25400" cap="flat" cmpd="sng" algn="ctr">
          <a:solidFill>
            <a:schemeClr val="accent4">
              <a:hueOff val="3470783"/>
              <a:satOff val="-19734"/>
              <a:lumOff val="63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68FE6-EEE1-43BB-9A4B-5EBF17963309}">
      <dsp:nvSpPr>
        <dsp:cNvPr id="0" name=""/>
        <dsp:cNvSpPr/>
      </dsp:nvSpPr>
      <dsp:spPr>
        <a:xfrm>
          <a:off x="2395343" y="582500"/>
          <a:ext cx="167467" cy="1674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470783"/>
              <a:satOff val="-19734"/>
              <a:lumOff val="63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40B74-B976-4D37-9694-47399112BB02}">
      <dsp:nvSpPr>
        <dsp:cNvPr id="0" name=""/>
        <dsp:cNvSpPr/>
      </dsp:nvSpPr>
      <dsp:spPr>
        <a:xfrm>
          <a:off x="2505174" y="0"/>
          <a:ext cx="2279603" cy="48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Cambria" panose="02040503050406030204" pitchFamily="18" charset="0"/>
            </a:rPr>
            <a:t>(27 годовых форм)</a:t>
          </a:r>
          <a:endParaRPr lang="ru-RU" sz="1700" b="0" kern="1200" dirty="0">
            <a:latin typeface="Cambria" panose="02040503050406030204" pitchFamily="18" charset="0"/>
          </a:endParaRPr>
        </a:p>
      </dsp:txBody>
      <dsp:txXfrm>
        <a:off x="2505174" y="0"/>
        <a:ext cx="2279603" cy="481779"/>
      </dsp:txXfrm>
    </dsp:sp>
    <dsp:sp modelId="{C45EB0FD-E61C-4787-9F62-A5077F949F00}">
      <dsp:nvSpPr>
        <dsp:cNvPr id="0" name=""/>
        <dsp:cNvSpPr/>
      </dsp:nvSpPr>
      <dsp:spPr>
        <a:xfrm>
          <a:off x="2395343" y="972863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095563"/>
              <a:satOff val="-17601"/>
              <a:lumOff val="56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F67B2C-1624-4CC8-95C4-D8C4A356F530}">
      <dsp:nvSpPr>
        <dsp:cNvPr id="0" name=""/>
        <dsp:cNvSpPr/>
      </dsp:nvSpPr>
      <dsp:spPr>
        <a:xfrm>
          <a:off x="2554915" y="86141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0503172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</a:endParaRPr>
        </a:p>
      </dsp:txBody>
      <dsp:txXfrm>
        <a:off x="2554915" y="861415"/>
        <a:ext cx="2120031" cy="390358"/>
      </dsp:txXfrm>
    </dsp:sp>
    <dsp:sp modelId="{7225DF61-9B4D-4A52-B7B8-D8A341DE437B}">
      <dsp:nvSpPr>
        <dsp:cNvPr id="0" name=""/>
        <dsp:cNvSpPr/>
      </dsp:nvSpPr>
      <dsp:spPr>
        <a:xfrm>
          <a:off x="2395343" y="1363221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376978"/>
              <a:satOff val="-19201"/>
              <a:lumOff val="61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582FE-29C0-41A5-8F4B-3E4053FF5BFF}">
      <dsp:nvSpPr>
        <dsp:cNvPr id="0" name=""/>
        <dsp:cNvSpPr/>
      </dsp:nvSpPr>
      <dsp:spPr>
        <a:xfrm>
          <a:off x="2554915" y="1251774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0503173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</a:endParaRPr>
        </a:p>
      </dsp:txBody>
      <dsp:txXfrm>
        <a:off x="2554915" y="1251774"/>
        <a:ext cx="2120031" cy="390358"/>
      </dsp:txXfrm>
    </dsp:sp>
    <dsp:sp modelId="{DF6E3356-5BB6-47F5-A8F4-BAF8750B4210}">
      <dsp:nvSpPr>
        <dsp:cNvPr id="0" name=""/>
        <dsp:cNvSpPr/>
      </dsp:nvSpPr>
      <dsp:spPr>
        <a:xfrm>
          <a:off x="2395343" y="1753580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658393"/>
              <a:satOff val="-20801"/>
              <a:lumOff val="6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2E4BB-B2CD-4127-BEDB-68E395DD7CC8}">
      <dsp:nvSpPr>
        <dsp:cNvPr id="0" name=""/>
        <dsp:cNvSpPr/>
      </dsp:nvSpPr>
      <dsp:spPr>
        <a:xfrm>
          <a:off x="2554915" y="164213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0503174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2554915" y="1642132"/>
        <a:ext cx="2120031" cy="390358"/>
      </dsp:txXfrm>
    </dsp:sp>
    <dsp:sp modelId="{1CAEDAEB-4A6C-40C1-8BD5-B5C82E6B51BF}">
      <dsp:nvSpPr>
        <dsp:cNvPr id="0" name=""/>
        <dsp:cNvSpPr/>
      </dsp:nvSpPr>
      <dsp:spPr>
        <a:xfrm>
          <a:off x="2395343" y="214393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939808"/>
              <a:satOff val="-22401"/>
              <a:lumOff val="7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88415-1994-4ACF-8D67-41919094BC0A}">
      <dsp:nvSpPr>
        <dsp:cNvPr id="0" name=""/>
        <dsp:cNvSpPr/>
      </dsp:nvSpPr>
      <dsp:spPr>
        <a:xfrm>
          <a:off x="2554915" y="2032491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0503175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2554915" y="2032491"/>
        <a:ext cx="2120031" cy="390358"/>
      </dsp:txXfrm>
    </dsp:sp>
    <dsp:sp modelId="{2F04F606-4477-4EA7-BB4A-E71F4A9F27E6}">
      <dsp:nvSpPr>
        <dsp:cNvPr id="0" name=""/>
        <dsp:cNvSpPr/>
      </dsp:nvSpPr>
      <dsp:spPr>
        <a:xfrm>
          <a:off x="2395343" y="2534297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221222"/>
              <a:satOff val="-24001"/>
              <a:lumOff val="77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12524-20A0-4604-89E3-FC7E8FE5433E}">
      <dsp:nvSpPr>
        <dsp:cNvPr id="0" name=""/>
        <dsp:cNvSpPr/>
      </dsp:nvSpPr>
      <dsp:spPr>
        <a:xfrm>
          <a:off x="2554915" y="2422849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0503177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2554915" y="2422849"/>
        <a:ext cx="2120031" cy="390358"/>
      </dsp:txXfrm>
    </dsp:sp>
    <dsp:sp modelId="{87F82720-C487-4547-9056-E27E8EB3B0C5}">
      <dsp:nvSpPr>
        <dsp:cNvPr id="0" name=""/>
        <dsp:cNvSpPr/>
      </dsp:nvSpPr>
      <dsp:spPr>
        <a:xfrm>
          <a:off x="2395343" y="2924655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502637"/>
              <a:satOff val="-25601"/>
              <a:lumOff val="82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9B0E52-645E-4D50-AD66-F4F64074696A}">
      <dsp:nvSpPr>
        <dsp:cNvPr id="0" name=""/>
        <dsp:cNvSpPr/>
      </dsp:nvSpPr>
      <dsp:spPr>
        <a:xfrm>
          <a:off x="2554915" y="2813208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0503178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2554915" y="2813208"/>
        <a:ext cx="2120031" cy="390358"/>
      </dsp:txXfrm>
    </dsp:sp>
    <dsp:sp modelId="{F8E73D0E-5AD1-4B51-BEE7-E5B01C674948}">
      <dsp:nvSpPr>
        <dsp:cNvPr id="0" name=""/>
        <dsp:cNvSpPr/>
      </dsp:nvSpPr>
      <dsp:spPr>
        <a:xfrm>
          <a:off x="2395343" y="3315014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784052"/>
              <a:satOff val="-27201"/>
              <a:lumOff val="87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2BF61F-1A55-4C4E-B9BF-E8E63BBCA45F}">
      <dsp:nvSpPr>
        <dsp:cNvPr id="0" name=""/>
        <dsp:cNvSpPr/>
      </dsp:nvSpPr>
      <dsp:spPr>
        <a:xfrm>
          <a:off x="2554915" y="3203566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0503190</a:t>
          </a:r>
          <a:endParaRPr lang="ru-RU" sz="1300" b="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2554915" y="3203566"/>
        <a:ext cx="2120031" cy="390358"/>
      </dsp:txXfrm>
    </dsp:sp>
    <dsp:sp modelId="{AB299C27-8960-459C-B1BE-886AA3278E03}">
      <dsp:nvSpPr>
        <dsp:cNvPr id="0" name=""/>
        <dsp:cNvSpPr/>
      </dsp:nvSpPr>
      <dsp:spPr>
        <a:xfrm>
          <a:off x="2395343" y="3705372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065467"/>
              <a:satOff val="-28801"/>
              <a:lumOff val="92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5F834-7572-47BB-9EAE-5CF71BAF0509}">
      <dsp:nvSpPr>
        <dsp:cNvPr id="0" name=""/>
        <dsp:cNvSpPr/>
      </dsp:nvSpPr>
      <dsp:spPr>
        <a:xfrm>
          <a:off x="2554915" y="359392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0503191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2554915" y="3593925"/>
        <a:ext cx="2120031" cy="390358"/>
      </dsp:txXfrm>
    </dsp:sp>
    <dsp:sp modelId="{8AB89F05-BD19-481A-A991-1DBBB61F3300}">
      <dsp:nvSpPr>
        <dsp:cNvPr id="0" name=""/>
        <dsp:cNvSpPr/>
      </dsp:nvSpPr>
      <dsp:spPr>
        <a:xfrm>
          <a:off x="2395343" y="4095731"/>
          <a:ext cx="167463" cy="167463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hueOff val="5346882"/>
              <a:satOff val="-30401"/>
              <a:lumOff val="9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D9DB25-EC47-4A70-9AC3-4B100C157FAD}">
      <dsp:nvSpPr>
        <dsp:cNvPr id="0" name=""/>
        <dsp:cNvSpPr/>
      </dsp:nvSpPr>
      <dsp:spPr>
        <a:xfrm>
          <a:off x="2554915" y="3984283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0503192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2554915" y="3984283"/>
        <a:ext cx="2120031" cy="390358"/>
      </dsp:txXfrm>
    </dsp:sp>
    <dsp:sp modelId="{F250AAF8-12A7-429A-BDF5-A0499FE4D57A}">
      <dsp:nvSpPr>
        <dsp:cNvPr id="0" name=""/>
        <dsp:cNvSpPr/>
      </dsp:nvSpPr>
      <dsp:spPr>
        <a:xfrm>
          <a:off x="2395343" y="4486089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628296"/>
              <a:satOff val="-32001"/>
              <a:lumOff val="102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3B19A-634E-403F-8BA4-143EA4192A1B}">
      <dsp:nvSpPr>
        <dsp:cNvPr id="0" name=""/>
        <dsp:cNvSpPr/>
      </dsp:nvSpPr>
      <dsp:spPr>
        <a:xfrm>
          <a:off x="2554915" y="437464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0503193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2554915" y="4374642"/>
        <a:ext cx="2120031" cy="390358"/>
      </dsp:txXfrm>
    </dsp:sp>
    <dsp:sp modelId="{AED44076-50C9-453C-BBDE-CCEE059AACA9}">
      <dsp:nvSpPr>
        <dsp:cNvPr id="0" name=""/>
        <dsp:cNvSpPr/>
      </dsp:nvSpPr>
      <dsp:spPr>
        <a:xfrm>
          <a:off x="2395343" y="487644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909712"/>
              <a:satOff val="-33601"/>
              <a:lumOff val="107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574A8-BEF7-4665-A2B5-5AFA28C2424A}">
      <dsp:nvSpPr>
        <dsp:cNvPr id="0" name=""/>
        <dsp:cNvSpPr/>
      </dsp:nvSpPr>
      <dsp:spPr>
        <a:xfrm>
          <a:off x="2554915" y="4765000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latin typeface="Cambria" panose="02040503050406030204" pitchFamily="18" charset="0"/>
            </a:rPr>
            <a:t>ф. 0503296</a:t>
          </a:r>
          <a:endParaRPr lang="ru-RU" sz="1300" b="0" kern="1200" dirty="0"/>
        </a:p>
      </dsp:txBody>
      <dsp:txXfrm>
        <a:off x="2554915" y="4765000"/>
        <a:ext cx="2120031" cy="390358"/>
      </dsp:txXfrm>
    </dsp:sp>
    <dsp:sp modelId="{834CEE7B-11A4-4AFC-973F-939BA4759A1E}">
      <dsp:nvSpPr>
        <dsp:cNvPr id="0" name=""/>
        <dsp:cNvSpPr/>
      </dsp:nvSpPr>
      <dsp:spPr>
        <a:xfrm>
          <a:off x="4788927" y="481779"/>
          <a:ext cx="2279603" cy="268188"/>
        </a:xfrm>
        <a:prstGeom prst="rect">
          <a:avLst/>
        </a:prstGeom>
        <a:solidFill>
          <a:schemeClr val="accent4">
            <a:hueOff val="6941566"/>
            <a:satOff val="-39468"/>
            <a:lumOff val="12680"/>
            <a:alphaOff val="0"/>
          </a:schemeClr>
        </a:solidFill>
        <a:ln w="25400" cap="flat" cmpd="sng" algn="ctr">
          <a:solidFill>
            <a:schemeClr val="accent4">
              <a:hueOff val="6941566"/>
              <a:satOff val="-39468"/>
              <a:lumOff val="12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A86CF-1034-4593-94EA-0B990B61CEF7}">
      <dsp:nvSpPr>
        <dsp:cNvPr id="0" name=""/>
        <dsp:cNvSpPr/>
      </dsp:nvSpPr>
      <dsp:spPr>
        <a:xfrm>
          <a:off x="4788927" y="582500"/>
          <a:ext cx="167467" cy="1674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941566"/>
              <a:satOff val="-39468"/>
              <a:lumOff val="12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64AF8-46D9-4140-94F9-3AAB2AEA1D83}">
      <dsp:nvSpPr>
        <dsp:cNvPr id="0" name=""/>
        <dsp:cNvSpPr/>
      </dsp:nvSpPr>
      <dsp:spPr>
        <a:xfrm>
          <a:off x="4788927" y="0"/>
          <a:ext cx="2279603" cy="48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Бухгалтерская отчетность АУ БУ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4788927" y="0"/>
        <a:ext cx="2279603" cy="481779"/>
      </dsp:txXfrm>
    </dsp:sp>
    <dsp:sp modelId="{1246AA9B-01B4-4347-9D1B-3AAC93B4A681}">
      <dsp:nvSpPr>
        <dsp:cNvPr id="0" name=""/>
        <dsp:cNvSpPr/>
      </dsp:nvSpPr>
      <dsp:spPr>
        <a:xfrm>
          <a:off x="4788927" y="972863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191126"/>
              <a:satOff val="-35201"/>
              <a:lumOff val="113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F3C41-652C-4C37-9652-3604E8CC42AE}">
      <dsp:nvSpPr>
        <dsp:cNvPr id="0" name=""/>
        <dsp:cNvSpPr/>
      </dsp:nvSpPr>
      <dsp:spPr>
        <a:xfrm>
          <a:off x="4948499" y="86141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Cambria" panose="02040503050406030204" pitchFamily="18" charset="0"/>
            </a:rPr>
            <a:t>ф. 0503760</a:t>
          </a:r>
          <a:endParaRPr lang="ru-RU" sz="1300" b="1" kern="1200" dirty="0">
            <a:latin typeface="Cambria" panose="02040503050406030204" pitchFamily="18" charset="0"/>
          </a:endParaRPr>
        </a:p>
      </dsp:txBody>
      <dsp:txXfrm>
        <a:off x="4948499" y="861415"/>
        <a:ext cx="2120031" cy="390358"/>
      </dsp:txXfrm>
    </dsp:sp>
    <dsp:sp modelId="{1EE1E7B7-F27B-4FAD-8FCB-A421CBDFB122}">
      <dsp:nvSpPr>
        <dsp:cNvPr id="0" name=""/>
        <dsp:cNvSpPr/>
      </dsp:nvSpPr>
      <dsp:spPr>
        <a:xfrm>
          <a:off x="4788927" y="1363221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472541"/>
              <a:satOff val="-36801"/>
              <a:lumOff val="11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5FE9E-B6A2-4044-944A-CB16573ADDA0}">
      <dsp:nvSpPr>
        <dsp:cNvPr id="0" name=""/>
        <dsp:cNvSpPr/>
      </dsp:nvSpPr>
      <dsp:spPr>
        <a:xfrm>
          <a:off x="4948499" y="1251774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Таблицы № 1,4 5-7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1251774"/>
        <a:ext cx="2120031" cy="390358"/>
      </dsp:txXfrm>
    </dsp:sp>
    <dsp:sp modelId="{01CB3402-0881-44F7-9092-351CFB6B01EF}">
      <dsp:nvSpPr>
        <dsp:cNvPr id="0" name=""/>
        <dsp:cNvSpPr/>
      </dsp:nvSpPr>
      <dsp:spPr>
        <a:xfrm>
          <a:off x="4788927" y="1753580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753956"/>
              <a:satOff val="-38401"/>
              <a:lumOff val="12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AFC4C-1AE7-4CB5-A84C-B2B1A6DDD474}">
      <dsp:nvSpPr>
        <dsp:cNvPr id="0" name=""/>
        <dsp:cNvSpPr/>
      </dsp:nvSpPr>
      <dsp:spPr>
        <a:xfrm>
          <a:off x="4948499" y="164213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0503761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1642132"/>
        <a:ext cx="2120031" cy="390358"/>
      </dsp:txXfrm>
    </dsp:sp>
    <dsp:sp modelId="{A927D7D7-4D02-4E7A-9474-95364240A53A}">
      <dsp:nvSpPr>
        <dsp:cNvPr id="0" name=""/>
        <dsp:cNvSpPr/>
      </dsp:nvSpPr>
      <dsp:spPr>
        <a:xfrm>
          <a:off x="4788927" y="214393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035371"/>
              <a:satOff val="-40001"/>
              <a:lumOff val="128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A9A6D2-3E7D-443C-8123-2838EC050E9F}">
      <dsp:nvSpPr>
        <dsp:cNvPr id="0" name=""/>
        <dsp:cNvSpPr/>
      </dsp:nvSpPr>
      <dsp:spPr>
        <a:xfrm>
          <a:off x="4948499" y="2032491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0503762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2032491"/>
        <a:ext cx="2120031" cy="390358"/>
      </dsp:txXfrm>
    </dsp:sp>
    <dsp:sp modelId="{C636A8DC-7752-47DF-9FCE-F2D4D9A103BC}">
      <dsp:nvSpPr>
        <dsp:cNvPr id="0" name=""/>
        <dsp:cNvSpPr/>
      </dsp:nvSpPr>
      <dsp:spPr>
        <a:xfrm>
          <a:off x="4788927" y="2534297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316785"/>
              <a:satOff val="-41601"/>
              <a:lumOff val="133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2899E1-6BEB-4B15-B366-55B14D2A1B31}">
      <dsp:nvSpPr>
        <dsp:cNvPr id="0" name=""/>
        <dsp:cNvSpPr/>
      </dsp:nvSpPr>
      <dsp:spPr>
        <a:xfrm>
          <a:off x="4948499" y="2422849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0503766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2422849"/>
        <a:ext cx="2120031" cy="390358"/>
      </dsp:txXfrm>
    </dsp:sp>
    <dsp:sp modelId="{891B37BE-2415-4597-9578-FA2427BD4115}">
      <dsp:nvSpPr>
        <dsp:cNvPr id="0" name=""/>
        <dsp:cNvSpPr/>
      </dsp:nvSpPr>
      <dsp:spPr>
        <a:xfrm>
          <a:off x="4788927" y="2924655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598200"/>
              <a:satOff val="-43201"/>
              <a:lumOff val="138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D7279-5DC1-4884-A601-544DD88D1B4A}">
      <dsp:nvSpPr>
        <dsp:cNvPr id="0" name=""/>
        <dsp:cNvSpPr/>
      </dsp:nvSpPr>
      <dsp:spPr>
        <a:xfrm>
          <a:off x="4948499" y="2813208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0503767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2813208"/>
        <a:ext cx="2120031" cy="390358"/>
      </dsp:txXfrm>
    </dsp:sp>
    <dsp:sp modelId="{9E51C8CF-68BF-4172-882C-E345A5497DEF}">
      <dsp:nvSpPr>
        <dsp:cNvPr id="0" name=""/>
        <dsp:cNvSpPr/>
      </dsp:nvSpPr>
      <dsp:spPr>
        <a:xfrm>
          <a:off x="4788927" y="3315014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879615"/>
              <a:satOff val="-44802"/>
              <a:lumOff val="143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16CFE-D746-4226-BCD1-CD8F50C34E3B}">
      <dsp:nvSpPr>
        <dsp:cNvPr id="0" name=""/>
        <dsp:cNvSpPr/>
      </dsp:nvSpPr>
      <dsp:spPr>
        <a:xfrm>
          <a:off x="4948499" y="3203566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0503768</a:t>
          </a:r>
          <a:endParaRPr lang="ru-RU" sz="1300" kern="1200" dirty="0">
            <a:latin typeface="Cambria" panose="02040503050406030204" pitchFamily="18" charset="0"/>
          </a:endParaRPr>
        </a:p>
      </dsp:txBody>
      <dsp:txXfrm>
        <a:off x="4948499" y="3203566"/>
        <a:ext cx="2120031" cy="390358"/>
      </dsp:txXfrm>
    </dsp:sp>
    <dsp:sp modelId="{F7DA7679-5234-46FB-BE46-8B3784C1956F}">
      <dsp:nvSpPr>
        <dsp:cNvPr id="0" name=""/>
        <dsp:cNvSpPr/>
      </dsp:nvSpPr>
      <dsp:spPr>
        <a:xfrm>
          <a:off x="4788927" y="3705372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161030"/>
              <a:satOff val="-46402"/>
              <a:lumOff val="149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691FB6-7A7A-422C-9C7D-23590FAD86DF}">
      <dsp:nvSpPr>
        <dsp:cNvPr id="0" name=""/>
        <dsp:cNvSpPr/>
      </dsp:nvSpPr>
      <dsp:spPr>
        <a:xfrm>
          <a:off x="4948499" y="359392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Cambria" panose="02040503050406030204" pitchFamily="18" charset="0"/>
            </a:rPr>
            <a:t>ф. 0503769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3593925"/>
        <a:ext cx="2120031" cy="390358"/>
      </dsp:txXfrm>
    </dsp:sp>
    <dsp:sp modelId="{8C098154-6D9D-45D8-AAFA-5E3089E64DAF}">
      <dsp:nvSpPr>
        <dsp:cNvPr id="0" name=""/>
        <dsp:cNvSpPr/>
      </dsp:nvSpPr>
      <dsp:spPr>
        <a:xfrm>
          <a:off x="4788927" y="4095731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442445"/>
              <a:satOff val="-48002"/>
              <a:lumOff val="154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97BC0-F2DE-41F0-AEA5-C4F2E1570553}">
      <dsp:nvSpPr>
        <dsp:cNvPr id="0" name=""/>
        <dsp:cNvSpPr/>
      </dsp:nvSpPr>
      <dsp:spPr>
        <a:xfrm>
          <a:off x="4948499" y="3984283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0503771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3984283"/>
        <a:ext cx="2120031" cy="390358"/>
      </dsp:txXfrm>
    </dsp:sp>
    <dsp:sp modelId="{9483E77B-FD36-4635-BCFA-FE3EE3FC98CA}">
      <dsp:nvSpPr>
        <dsp:cNvPr id="0" name=""/>
        <dsp:cNvSpPr/>
      </dsp:nvSpPr>
      <dsp:spPr>
        <a:xfrm>
          <a:off x="4788927" y="4486089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723860"/>
              <a:satOff val="-49602"/>
              <a:lumOff val="159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7E8CF7-80EA-4BB2-901C-5CB130C1B3A5}">
      <dsp:nvSpPr>
        <dsp:cNvPr id="0" name=""/>
        <dsp:cNvSpPr/>
      </dsp:nvSpPr>
      <dsp:spPr>
        <a:xfrm>
          <a:off x="4948499" y="437464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0503772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4374642"/>
        <a:ext cx="2120031" cy="390358"/>
      </dsp:txXfrm>
    </dsp:sp>
    <dsp:sp modelId="{4DB835D8-E480-4F46-8B2D-4452A0CAD710}">
      <dsp:nvSpPr>
        <dsp:cNvPr id="0" name=""/>
        <dsp:cNvSpPr/>
      </dsp:nvSpPr>
      <dsp:spPr>
        <a:xfrm>
          <a:off x="4788927" y="487644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005274"/>
              <a:satOff val="-51202"/>
              <a:lumOff val="164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6931CF-4150-49B6-8F85-7E06E4087039}">
      <dsp:nvSpPr>
        <dsp:cNvPr id="0" name=""/>
        <dsp:cNvSpPr/>
      </dsp:nvSpPr>
      <dsp:spPr>
        <a:xfrm>
          <a:off x="4948499" y="4765000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0503773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4948499" y="4765000"/>
        <a:ext cx="2120031" cy="390358"/>
      </dsp:txXfrm>
    </dsp:sp>
    <dsp:sp modelId="{6AD66168-4DDB-47F9-85E7-F4A7DD4171C2}">
      <dsp:nvSpPr>
        <dsp:cNvPr id="0" name=""/>
        <dsp:cNvSpPr/>
      </dsp:nvSpPr>
      <dsp:spPr>
        <a:xfrm>
          <a:off x="7182510" y="481779"/>
          <a:ext cx="2279603" cy="268188"/>
        </a:xfrm>
        <a:prstGeom prst="rect">
          <a:avLst/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C3F07-5FD3-4223-866A-22D359E663DF}">
      <dsp:nvSpPr>
        <dsp:cNvPr id="0" name=""/>
        <dsp:cNvSpPr/>
      </dsp:nvSpPr>
      <dsp:spPr>
        <a:xfrm>
          <a:off x="7182510" y="582500"/>
          <a:ext cx="167467" cy="1674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526FE-FF7E-4471-9732-7883EB8B2580}">
      <dsp:nvSpPr>
        <dsp:cNvPr id="0" name=""/>
        <dsp:cNvSpPr/>
      </dsp:nvSpPr>
      <dsp:spPr>
        <a:xfrm>
          <a:off x="7416500" y="9524"/>
          <a:ext cx="1836517" cy="481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Cambria" panose="02040503050406030204" pitchFamily="18" charset="0"/>
            </a:rPr>
            <a:t>(20 годовых форм)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7416500" y="9524"/>
        <a:ext cx="1836517" cy="481779"/>
      </dsp:txXfrm>
    </dsp:sp>
    <dsp:sp modelId="{4324407F-C356-424F-B9C7-D66148504C84}">
      <dsp:nvSpPr>
        <dsp:cNvPr id="0" name=""/>
        <dsp:cNvSpPr/>
      </dsp:nvSpPr>
      <dsp:spPr>
        <a:xfrm>
          <a:off x="7182510" y="972863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286689"/>
              <a:satOff val="-52802"/>
              <a:lumOff val="169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3DC23-207D-41DD-89D3-474813493D43}">
      <dsp:nvSpPr>
        <dsp:cNvPr id="0" name=""/>
        <dsp:cNvSpPr/>
      </dsp:nvSpPr>
      <dsp:spPr>
        <a:xfrm>
          <a:off x="7342083" y="861415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0503775</a:t>
          </a:r>
          <a:endParaRPr lang="ru-RU" sz="1300" kern="1200" dirty="0">
            <a:latin typeface="Cambria" panose="02040503050406030204" pitchFamily="18" charset="0"/>
          </a:endParaRPr>
        </a:p>
      </dsp:txBody>
      <dsp:txXfrm>
        <a:off x="7342083" y="861415"/>
        <a:ext cx="2120031" cy="390358"/>
      </dsp:txXfrm>
    </dsp:sp>
    <dsp:sp modelId="{7E44591A-0678-45A5-86AD-41BA52B88BB0}">
      <dsp:nvSpPr>
        <dsp:cNvPr id="0" name=""/>
        <dsp:cNvSpPr/>
      </dsp:nvSpPr>
      <dsp:spPr>
        <a:xfrm>
          <a:off x="7182510" y="1363221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568104"/>
              <a:satOff val="-54402"/>
              <a:lumOff val="174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AC222A-DEEF-4A32-ABB8-98DFBD0C28BE}">
      <dsp:nvSpPr>
        <dsp:cNvPr id="0" name=""/>
        <dsp:cNvSpPr/>
      </dsp:nvSpPr>
      <dsp:spPr>
        <a:xfrm>
          <a:off x="7342083" y="1251774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Cambria" panose="02040503050406030204" pitchFamily="18" charset="0"/>
            </a:rPr>
            <a:t>ф. 0503779</a:t>
          </a:r>
          <a:endParaRPr lang="ru-RU" sz="1300" kern="1200" dirty="0">
            <a:latin typeface="Cambria" panose="02040503050406030204" pitchFamily="18" charset="0"/>
          </a:endParaRPr>
        </a:p>
      </dsp:txBody>
      <dsp:txXfrm>
        <a:off x="7342083" y="1251774"/>
        <a:ext cx="2120031" cy="390358"/>
      </dsp:txXfrm>
    </dsp:sp>
    <dsp:sp modelId="{C925CC7C-E7C7-4C12-BA63-37852E96C61B}">
      <dsp:nvSpPr>
        <dsp:cNvPr id="0" name=""/>
        <dsp:cNvSpPr/>
      </dsp:nvSpPr>
      <dsp:spPr>
        <a:xfrm>
          <a:off x="7182510" y="1753580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849519"/>
              <a:satOff val="-56002"/>
              <a:lumOff val="179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B034A-2537-408D-A8B1-D13045BF9DA0}">
      <dsp:nvSpPr>
        <dsp:cNvPr id="0" name=""/>
        <dsp:cNvSpPr/>
      </dsp:nvSpPr>
      <dsp:spPr>
        <a:xfrm>
          <a:off x="7342083" y="1642132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ambria" panose="02040503050406030204" pitchFamily="18" charset="0"/>
            </a:rPr>
            <a:t>ф. 0503790</a:t>
          </a:r>
          <a:endParaRPr lang="ru-RU" sz="1300" kern="1200" dirty="0">
            <a:solidFill>
              <a:schemeClr val="accent6">
                <a:lumMod val="60000"/>
                <a:lumOff val="40000"/>
              </a:schemeClr>
            </a:solidFill>
            <a:latin typeface="Cambria" panose="02040503050406030204" pitchFamily="18" charset="0"/>
          </a:endParaRPr>
        </a:p>
      </dsp:txBody>
      <dsp:txXfrm>
        <a:off x="7342083" y="1642132"/>
        <a:ext cx="2120031" cy="390358"/>
      </dsp:txXfrm>
    </dsp:sp>
    <dsp:sp modelId="{9F0A8086-CF60-4A74-8656-E60D87FFE4E8}">
      <dsp:nvSpPr>
        <dsp:cNvPr id="0" name=""/>
        <dsp:cNvSpPr/>
      </dsp:nvSpPr>
      <dsp:spPr>
        <a:xfrm>
          <a:off x="7182510" y="2143938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130934"/>
              <a:satOff val="-57602"/>
              <a:lumOff val="185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98530-690A-41BA-BF7B-E1D6E7C625A3}">
      <dsp:nvSpPr>
        <dsp:cNvPr id="0" name=""/>
        <dsp:cNvSpPr/>
      </dsp:nvSpPr>
      <dsp:spPr>
        <a:xfrm>
          <a:off x="7342083" y="2032491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0503793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7342083" y="2032491"/>
        <a:ext cx="2120031" cy="390358"/>
      </dsp:txXfrm>
    </dsp:sp>
    <dsp:sp modelId="{1848A1E5-A595-4027-9F70-E3329C40FAB7}">
      <dsp:nvSpPr>
        <dsp:cNvPr id="0" name=""/>
        <dsp:cNvSpPr/>
      </dsp:nvSpPr>
      <dsp:spPr>
        <a:xfrm>
          <a:off x="7182510" y="2534297"/>
          <a:ext cx="167463" cy="16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75972-6587-44AC-AF8F-78BC85E1C231}">
      <dsp:nvSpPr>
        <dsp:cNvPr id="0" name=""/>
        <dsp:cNvSpPr/>
      </dsp:nvSpPr>
      <dsp:spPr>
        <a:xfrm>
          <a:off x="7342083" y="2422849"/>
          <a:ext cx="2120031" cy="390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Cambria" panose="02040503050406030204" pitchFamily="18" charset="0"/>
            </a:rPr>
            <a:t>ф. 0503295</a:t>
          </a:r>
          <a:endParaRPr lang="ru-RU" sz="1300" kern="1200" dirty="0">
            <a:latin typeface="Cambria" panose="02040503050406030204" pitchFamily="18" charset="0"/>
          </a:endParaRPr>
        </a:p>
      </dsp:txBody>
      <dsp:txXfrm>
        <a:off x="7342083" y="2422849"/>
        <a:ext cx="2120031" cy="3903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D2CAA-56EF-4304-AFDC-8266548146E1}">
      <dsp:nvSpPr>
        <dsp:cNvPr id="0" name=""/>
        <dsp:cNvSpPr/>
      </dsp:nvSpPr>
      <dsp:spPr>
        <a:xfrm rot="5400000">
          <a:off x="-475703" y="479005"/>
          <a:ext cx="2515195" cy="156378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785195"/>
        <a:ext cx="1563788" cy="951407"/>
      </dsp:txXfrm>
    </dsp:sp>
    <dsp:sp modelId="{DC45EF06-64F5-4209-90A5-7F257582286A}">
      <dsp:nvSpPr>
        <dsp:cNvPr id="0" name=""/>
        <dsp:cNvSpPr/>
      </dsp:nvSpPr>
      <dsp:spPr>
        <a:xfrm rot="5400000">
          <a:off x="1869979" y="-302889"/>
          <a:ext cx="1733301" cy="23456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Сведения, представленные в форме </a:t>
          </a:r>
          <a:r>
            <a:rPr lang="ru-RU" sz="1200" b="0" kern="1200" dirty="0" smtClean="0">
              <a:latin typeface="Cambria" panose="02040503050406030204" pitchFamily="18" charset="0"/>
            </a:rPr>
            <a:t>должны </a:t>
          </a:r>
          <a:r>
            <a:rPr lang="ru-RU" sz="1200" b="1" kern="1200" dirty="0" smtClean="0">
              <a:latin typeface="Cambria" panose="02040503050406030204" pitchFamily="18" charset="0"/>
            </a:rPr>
            <a:t>соответствовать официальной информации</a:t>
          </a:r>
          <a:r>
            <a:rPr lang="ru-RU" sz="1200" kern="1200" dirty="0" smtClean="0">
              <a:latin typeface="Cambria" panose="02040503050406030204" pitchFamily="18" charset="0"/>
            </a:rPr>
            <a:t>, размещенной на официальных сайтах и информационных системах соответствующих органов государственной власти;</a:t>
          </a:r>
          <a:endParaRPr lang="ru-RU" sz="1200" kern="1200" dirty="0"/>
        </a:p>
      </dsp:txBody>
      <dsp:txXfrm rot="-5400000">
        <a:off x="1563789" y="87914"/>
        <a:ext cx="2261070" cy="1564075"/>
      </dsp:txXfrm>
    </dsp:sp>
    <dsp:sp modelId="{85BAB80F-11C7-4774-B226-33F0A951DF55}">
      <dsp:nvSpPr>
        <dsp:cNvPr id="0" name=""/>
        <dsp:cNvSpPr/>
      </dsp:nvSpPr>
      <dsp:spPr>
        <a:xfrm rot="5400000">
          <a:off x="-475703" y="2707005"/>
          <a:ext cx="2515195" cy="1563788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3013195"/>
        <a:ext cx="1563788" cy="951407"/>
      </dsp:txXfrm>
    </dsp:sp>
    <dsp:sp modelId="{C216BC77-C1DD-4FC2-9B94-B79DFBF583DD}">
      <dsp:nvSpPr>
        <dsp:cNvPr id="0" name=""/>
        <dsp:cNvSpPr/>
      </dsp:nvSpPr>
      <dsp:spPr>
        <a:xfrm rot="5400000">
          <a:off x="1869979" y="1925110"/>
          <a:ext cx="1733301" cy="23456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В графе 5 «Причины изменений» указываются причины, приведшие к изменению количества учреждений, участников бюджетного процесса </a:t>
          </a:r>
          <a:r>
            <a:rPr lang="ru-RU" sz="1200" b="1" kern="1200" dirty="0" smtClean="0">
              <a:latin typeface="Cambria" panose="02040503050406030204" pitchFamily="18" charset="0"/>
            </a:rPr>
            <a:t>со ссылкой на нормативно-правовой акт</a:t>
          </a:r>
          <a:r>
            <a:rPr lang="ru-RU" sz="1200" kern="1200" dirty="0" smtClean="0">
              <a:latin typeface="Cambria" panose="02040503050406030204" pitchFamily="18" charset="0"/>
            </a:rPr>
            <a:t>.</a:t>
          </a:r>
          <a:endParaRPr lang="ru-RU" sz="1200" kern="1200" dirty="0">
            <a:latin typeface="Cambria" panose="02040503050406030204" pitchFamily="18" charset="0"/>
          </a:endParaRPr>
        </a:p>
      </dsp:txBody>
      <dsp:txXfrm rot="-5400000">
        <a:off x="1563789" y="2315914"/>
        <a:ext cx="2261070" cy="15640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98937-73C7-4931-9EF3-340F0C7C7267}">
      <dsp:nvSpPr>
        <dsp:cNvPr id="0" name=""/>
        <dsp:cNvSpPr/>
      </dsp:nvSpPr>
      <dsp:spPr>
        <a:xfrm rot="5400000">
          <a:off x="-384788" y="670026"/>
          <a:ext cx="1649937" cy="84581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7272" y="690875"/>
        <a:ext cx="845818" cy="804119"/>
      </dsp:txXfrm>
    </dsp:sp>
    <dsp:sp modelId="{25A59DE0-05A1-4EFB-962E-4F84499DA0D4}">
      <dsp:nvSpPr>
        <dsp:cNvPr id="0" name=""/>
        <dsp:cNvSpPr/>
      </dsp:nvSpPr>
      <dsp:spPr>
        <a:xfrm rot="5400000">
          <a:off x="1541210" y="-456197"/>
          <a:ext cx="1304051" cy="2694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Формируются </a:t>
          </a:r>
          <a:r>
            <a:rPr lang="ru-RU" sz="1050" b="1" kern="1200" dirty="0" smtClean="0">
              <a:latin typeface="Cambria" pitchFamily="18" charset="0"/>
            </a:rPr>
            <a:t>в структуре прогноза</a:t>
          </a:r>
          <a:r>
            <a:rPr lang="ru-RU" sz="1050" kern="1200" dirty="0" smtClean="0">
              <a:latin typeface="Cambria" pitchFamily="18" charset="0"/>
            </a:rPr>
            <a:t>;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1050" b="1" i="0" kern="1200" dirty="0" smtClean="0">
              <a:latin typeface="Cambria" pitchFamily="18" charset="0"/>
            </a:rPr>
            <a:t>прогноза графа 7 не заполняется</a:t>
          </a:r>
          <a:r>
            <a:rPr lang="ru-RU" sz="1050" kern="1200" dirty="0" smtClean="0">
              <a:latin typeface="Cambria" pitchFamily="18" charset="0"/>
            </a:rPr>
            <a:t>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b="1" kern="1200" dirty="0" smtClean="0">
              <a:latin typeface="Cambria" pitchFamily="18" charset="0"/>
            </a:rPr>
            <a:t>Графа 8 в 2017 году не заполняется</a:t>
          </a:r>
          <a:r>
            <a:rPr lang="ru-RU" sz="1050" kern="1200" dirty="0" smtClean="0">
              <a:latin typeface="Cambria" pitchFamily="18" charset="0"/>
            </a:rPr>
            <a:t>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В графе 9 </a:t>
          </a:r>
          <a:r>
            <a:rPr lang="ru-RU" sz="1050" b="1" kern="1200" dirty="0" smtClean="0">
              <a:latin typeface="Cambria" pitchFamily="18" charset="0"/>
            </a:rPr>
            <a:t>приводится факторный анализ</a:t>
          </a:r>
          <a:r>
            <a:rPr lang="ru-RU" sz="1050" kern="1200" dirty="0" smtClean="0">
              <a:latin typeface="Cambria" pitchFamily="18" charset="0"/>
            </a:rPr>
            <a:t> отклонений фактического исполнения от прогноза.</a:t>
          </a:r>
        </a:p>
      </dsp:txBody>
      <dsp:txXfrm rot="-5400000">
        <a:off x="845819" y="302853"/>
        <a:ext cx="2631176" cy="1176733"/>
      </dsp:txXfrm>
    </dsp:sp>
    <dsp:sp modelId="{A6D43976-7449-4073-8B6B-F6E97FCEDC17}">
      <dsp:nvSpPr>
        <dsp:cNvPr id="0" name=""/>
        <dsp:cNvSpPr/>
      </dsp:nvSpPr>
      <dsp:spPr>
        <a:xfrm rot="5400000">
          <a:off x="-313810" y="2308884"/>
          <a:ext cx="1494077" cy="845818"/>
        </a:xfrm>
        <a:prstGeom prst="chevron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0320" y="2407663"/>
        <a:ext cx="845818" cy="648259"/>
      </dsp:txXfrm>
    </dsp:sp>
    <dsp:sp modelId="{9707BAA6-BC08-49A4-9F73-17E0CCD3A7F6}">
      <dsp:nvSpPr>
        <dsp:cNvPr id="0" name=""/>
        <dsp:cNvSpPr/>
      </dsp:nvSpPr>
      <dsp:spPr>
        <a:xfrm rot="5400000">
          <a:off x="1396712" y="1336468"/>
          <a:ext cx="1593047" cy="2694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1100" b="1" kern="1200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1100" kern="12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1100" b="1" kern="1200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1100" kern="1200" dirty="0" smtClean="0">
              <a:latin typeface="Cambria" panose="02040503050406030204" pitchFamily="18" charset="0"/>
            </a:rPr>
            <a:t>. </a:t>
          </a:r>
        </a:p>
      </dsp:txBody>
      <dsp:txXfrm rot="-5400000">
        <a:off x="845818" y="1965128"/>
        <a:ext cx="2617069" cy="1437515"/>
      </dsp:txXfrm>
    </dsp:sp>
    <dsp:sp modelId="{9C83F6E8-41A8-4981-A156-CBCA42D8B7C8}">
      <dsp:nvSpPr>
        <dsp:cNvPr id="0" name=""/>
        <dsp:cNvSpPr/>
      </dsp:nvSpPr>
      <dsp:spPr>
        <a:xfrm rot="5400000">
          <a:off x="-172610" y="4043638"/>
          <a:ext cx="1208311" cy="845818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8637" y="4285300"/>
        <a:ext cx="845818" cy="362493"/>
      </dsp:txXfrm>
    </dsp:sp>
    <dsp:sp modelId="{42C3B660-C7B8-4B58-8CEB-C0020C471AD1}">
      <dsp:nvSpPr>
        <dsp:cNvPr id="0" name=""/>
        <dsp:cNvSpPr/>
      </dsp:nvSpPr>
      <dsp:spPr>
        <a:xfrm rot="5400000">
          <a:off x="1399741" y="3142834"/>
          <a:ext cx="1520641" cy="2694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latin typeface="Cambria" panose="02040503050406030204" pitchFamily="18" charset="0"/>
            </a:rPr>
            <a:t>Графа 8 в 2017 году не заполняется</a:t>
          </a:r>
          <a:r>
            <a:rPr lang="ru-RU" sz="1100" kern="1200" dirty="0" smtClean="0">
              <a:latin typeface="Cambria" panose="02040503050406030204" pitchFamily="18" charset="0"/>
            </a:rPr>
            <a:t>;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1100" b="0" kern="1200" dirty="0" smtClean="0">
              <a:latin typeface="Cambria" panose="02040503050406030204" pitchFamily="18" charset="0"/>
            </a:rPr>
            <a:t>но</a:t>
          </a:r>
          <a:r>
            <a:rPr lang="ru-RU" sz="1100" b="1" kern="1200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1100" kern="1200" dirty="0" smtClean="0">
              <a:latin typeface="Cambria" panose="02040503050406030204" pitchFamily="18" charset="0"/>
            </a:rPr>
            <a:t>.</a:t>
          </a:r>
        </a:p>
      </dsp:txBody>
      <dsp:txXfrm rot="-5400000">
        <a:off x="812644" y="3804163"/>
        <a:ext cx="2620603" cy="13721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D2CAA-56EF-4304-AFDC-8266548146E1}">
      <dsp:nvSpPr>
        <dsp:cNvPr id="0" name=""/>
        <dsp:cNvSpPr/>
      </dsp:nvSpPr>
      <dsp:spPr>
        <a:xfrm rot="5400000">
          <a:off x="-268437" y="289506"/>
          <a:ext cx="1789582" cy="125270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2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0" y="647423"/>
        <a:ext cx="1252708" cy="536874"/>
      </dsp:txXfrm>
    </dsp:sp>
    <dsp:sp modelId="{DC45EF06-64F5-4209-90A5-7F257582286A}">
      <dsp:nvSpPr>
        <dsp:cNvPr id="0" name=""/>
        <dsp:cNvSpPr/>
      </dsp:nvSpPr>
      <dsp:spPr>
        <a:xfrm rot="5400000">
          <a:off x="1999475" y="-725698"/>
          <a:ext cx="1163228" cy="265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400" b="1" kern="1200" dirty="0" smtClean="0">
              <a:latin typeface="Cambria" panose="02040503050406030204" pitchFamily="18" charset="0"/>
            </a:rPr>
            <a:t>Формируются</a:t>
          </a:r>
          <a:r>
            <a:rPr lang="ru-RU" altLang="ru-RU" sz="1400" kern="1200" dirty="0" smtClean="0">
              <a:latin typeface="Cambria" panose="02040503050406030204" pitchFamily="18" charset="0"/>
            </a:rPr>
            <a:t> в части показателей исполнения бюджета </a:t>
          </a:r>
          <a:r>
            <a:rPr lang="ru-RU" altLang="ru-RU" sz="1400" b="1" kern="1200" dirty="0" smtClean="0">
              <a:latin typeface="Cambria" panose="02040503050406030204" pitchFamily="18" charset="0"/>
            </a:rPr>
            <a:t>по КВР 242 </a:t>
          </a:r>
          <a:r>
            <a:rPr lang="ru-RU" altLang="ru-RU" sz="1400" kern="1200" dirty="0" smtClean="0">
              <a:latin typeface="Cambria" panose="02040503050406030204" pitchFamily="18" charset="0"/>
            </a:rPr>
            <a:t>«Закупка товаров, работ, услуг в сфере информационно-коммуникационных технологий»</a:t>
          </a:r>
          <a:endParaRPr lang="ru-RU" sz="1400" kern="1200" dirty="0">
            <a:latin typeface="Cambria" panose="02040503050406030204" pitchFamily="18" charset="0"/>
          </a:endParaRPr>
        </a:p>
      </dsp:txBody>
      <dsp:txXfrm rot="-5400000">
        <a:off x="1252708" y="77853"/>
        <a:ext cx="2599979" cy="1049660"/>
      </dsp:txXfrm>
    </dsp:sp>
    <dsp:sp modelId="{9D388C32-6878-4738-8599-FC605F60AC1B}">
      <dsp:nvSpPr>
        <dsp:cNvPr id="0" name=""/>
        <dsp:cNvSpPr/>
      </dsp:nvSpPr>
      <dsp:spPr>
        <a:xfrm rot="5400000">
          <a:off x="-268437" y="1874747"/>
          <a:ext cx="1789582" cy="1252708"/>
        </a:xfrm>
        <a:prstGeom prst="chevron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Контрольное соотношение</a:t>
          </a:r>
          <a:endParaRPr lang="ru-RU" sz="12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0" y="2232664"/>
        <a:ext cx="1252708" cy="536874"/>
      </dsp:txXfrm>
    </dsp:sp>
    <dsp:sp modelId="{E31DA807-8E6D-4DBA-8397-E4C347049B72}">
      <dsp:nvSpPr>
        <dsp:cNvPr id="0" name=""/>
        <dsp:cNvSpPr/>
      </dsp:nvSpPr>
      <dsp:spPr>
        <a:xfrm rot="5400000">
          <a:off x="1999475" y="859542"/>
          <a:ext cx="1163228" cy="265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400" b="0" kern="1200" dirty="0" smtClean="0">
              <a:latin typeface="Cambria" panose="02040503050406030204" pitchFamily="18" charset="0"/>
            </a:rPr>
            <a:t>Итоговая сумма ф. 0503177 должна соответствовать сумме КВР 242 в ф. 0503127</a:t>
          </a:r>
          <a:endParaRPr lang="ru-RU" sz="1400" b="0" kern="1200" dirty="0">
            <a:latin typeface="Cambria" panose="02040503050406030204" pitchFamily="18" charset="0"/>
          </a:endParaRPr>
        </a:p>
      </dsp:txBody>
      <dsp:txXfrm rot="-5400000">
        <a:off x="1252708" y="1663093"/>
        <a:ext cx="2599979" cy="1049660"/>
      </dsp:txXfrm>
    </dsp:sp>
    <dsp:sp modelId="{2770D23E-DC77-41EC-BBB9-48969F263E48}">
      <dsp:nvSpPr>
        <dsp:cNvPr id="0" name=""/>
        <dsp:cNvSpPr/>
      </dsp:nvSpPr>
      <dsp:spPr>
        <a:xfrm rot="5400000">
          <a:off x="-268437" y="3572600"/>
          <a:ext cx="1789582" cy="1252708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2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0" y="3930517"/>
        <a:ext cx="1252708" cy="536874"/>
      </dsp:txXfrm>
    </dsp:sp>
    <dsp:sp modelId="{C812CA1C-AD94-411D-B5D9-7CBB467AEED7}">
      <dsp:nvSpPr>
        <dsp:cNvPr id="0" name=""/>
        <dsp:cNvSpPr/>
      </dsp:nvSpPr>
      <dsp:spPr>
        <a:xfrm rot="5400000">
          <a:off x="1886863" y="2557395"/>
          <a:ext cx="1388453" cy="26567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В гр. 3 отражаются коды расходов бюджета (1-17 разряда кода) с указанием </a:t>
          </a:r>
          <a:r>
            <a:rPr lang="ru-RU" sz="1350" kern="1200" dirty="0" smtClean="0">
              <a:latin typeface="Cambria" panose="02040503050406030204" pitchFamily="18" charset="0"/>
            </a:rPr>
            <a:t>кода Главы/</a:t>
          </a:r>
          <a:r>
            <a:rPr lang="ru-RU" sz="1350" kern="1200" dirty="0" err="1" smtClean="0">
              <a:latin typeface="Cambria" panose="02040503050406030204" pitchFamily="18" charset="0"/>
            </a:rPr>
            <a:t>РзПз</a:t>
          </a:r>
          <a:r>
            <a:rPr lang="ru-RU" sz="1350" kern="1200" dirty="0" smtClean="0">
              <a:latin typeface="Cambria" panose="02040503050406030204" pitchFamily="18" charset="0"/>
            </a:rPr>
            <a:t>/ЦСР</a:t>
          </a:r>
          <a:r>
            <a:rPr lang="ru-RU" sz="135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, в разрядах 18-20 – нули.</a:t>
          </a:r>
          <a:endParaRPr lang="ru-RU" sz="135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5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В гр. 5 указываются основные цели произведенных расходов в том числе по строкам 050, 060, 100.</a:t>
          </a:r>
          <a:endParaRPr lang="ru-RU" sz="135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252709" y="3259329"/>
        <a:ext cx="2588984" cy="12528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84910-751E-4670-9A71-4BE065B30C5F}">
      <dsp:nvSpPr>
        <dsp:cNvPr id="0" name=""/>
        <dsp:cNvSpPr/>
      </dsp:nvSpPr>
      <dsp:spPr>
        <a:xfrm rot="5400000">
          <a:off x="-233423" y="458057"/>
          <a:ext cx="1556159" cy="108931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2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2" y="769289"/>
        <a:ext cx="1089311" cy="466848"/>
      </dsp:txXfrm>
    </dsp:sp>
    <dsp:sp modelId="{C9FABAE6-5413-43F6-A26F-180CCA837ECA}">
      <dsp:nvSpPr>
        <dsp:cNvPr id="0" name=""/>
        <dsp:cNvSpPr/>
      </dsp:nvSpPr>
      <dsp:spPr>
        <a:xfrm rot="5400000">
          <a:off x="1993639" y="-679695"/>
          <a:ext cx="1011503" cy="2820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latin typeface="Cambria" panose="02040503050406030204" pitchFamily="18" charset="0"/>
            </a:rPr>
            <a:t>Информация формируется как по </a:t>
          </a:r>
          <a:r>
            <a:rPr lang="ru-RU" sz="1200" b="1" kern="1200" dirty="0" smtClean="0">
              <a:latin typeface="Cambria" panose="02040503050406030204" pitchFamily="18" charset="0"/>
            </a:rPr>
            <a:t>бюджетной</a:t>
          </a:r>
          <a:r>
            <a:rPr lang="ru-RU" sz="1200" b="0" kern="1200" dirty="0" smtClean="0">
              <a:latin typeface="Cambria" panose="02040503050406030204" pitchFamily="18" charset="0"/>
            </a:rPr>
            <a:t> деятельности, так и по </a:t>
          </a:r>
          <a:r>
            <a:rPr lang="ru-RU" sz="1200" b="1" kern="1200" dirty="0" smtClean="0">
              <a:latin typeface="Cambria" panose="02040503050406030204" pitchFamily="18" charset="0"/>
            </a:rPr>
            <a:t>средствам во временном распоряжении.</a:t>
          </a:r>
          <a:endParaRPr lang="ru-RU" sz="1200" b="1" kern="1200" dirty="0">
            <a:latin typeface="Cambria" panose="02040503050406030204" pitchFamily="18" charset="0"/>
          </a:endParaRPr>
        </a:p>
      </dsp:txBody>
      <dsp:txXfrm rot="-5400000">
        <a:off x="1089311" y="274011"/>
        <a:ext cx="2770782" cy="912747"/>
      </dsp:txXfrm>
    </dsp:sp>
    <dsp:sp modelId="{C96D469F-6C37-4665-8517-A0EEEE082AE8}">
      <dsp:nvSpPr>
        <dsp:cNvPr id="0" name=""/>
        <dsp:cNvSpPr/>
      </dsp:nvSpPr>
      <dsp:spPr>
        <a:xfrm rot="5400000">
          <a:off x="-233423" y="2273446"/>
          <a:ext cx="1556159" cy="1089311"/>
        </a:xfrm>
        <a:prstGeom prst="chevron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</a:p>
      </dsp:txBody>
      <dsp:txXfrm rot="-5400000">
        <a:off x="2" y="2584678"/>
        <a:ext cx="1089311" cy="466848"/>
      </dsp:txXfrm>
    </dsp:sp>
    <dsp:sp modelId="{F2F4E9FD-468F-4FD8-BFAB-62439D76C862}">
      <dsp:nvSpPr>
        <dsp:cNvPr id="0" name=""/>
        <dsp:cNvSpPr/>
      </dsp:nvSpPr>
      <dsp:spPr>
        <a:xfrm rot="5400000">
          <a:off x="1556721" y="1135693"/>
          <a:ext cx="1885341" cy="2820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В графе 1 раздела 1: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указываются номера банковских счетов;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При отражении показателя по счету                         1 201 23 000 указываются нули;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Для зарубежных счетов указываются первые 20 знаков номера счета, в случае, если разрядность номера счета менее 20 знаков – номер счет и остальные значения, разные нулю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В графе 1 раздела 2 указываются нули.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089312" y="1695138"/>
        <a:ext cx="2728125" cy="1701271"/>
      </dsp:txXfrm>
    </dsp:sp>
    <dsp:sp modelId="{20AA9821-4FF0-4E68-920E-BDD1CC4E2BC7}">
      <dsp:nvSpPr>
        <dsp:cNvPr id="0" name=""/>
        <dsp:cNvSpPr/>
      </dsp:nvSpPr>
      <dsp:spPr>
        <a:xfrm rot="5400000">
          <a:off x="-233423" y="3940386"/>
          <a:ext cx="1556159" cy="1089311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>
              <a:solidFill>
                <a:schemeClr val="tx1"/>
              </a:solidFill>
              <a:latin typeface="Cambria" panose="02040503050406030204" pitchFamily="18" charset="0"/>
            </a:rPr>
            <a:t>Дополнительно   в тексте ПЗ указывается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2" y="4251618"/>
        <a:ext cx="1089311" cy="466848"/>
      </dsp:txXfrm>
    </dsp:sp>
    <dsp:sp modelId="{6064CE4C-8741-4A87-9365-6CC80312DB12}">
      <dsp:nvSpPr>
        <dsp:cNvPr id="0" name=""/>
        <dsp:cNvSpPr/>
      </dsp:nvSpPr>
      <dsp:spPr>
        <a:xfrm rot="5400000">
          <a:off x="1926658" y="2802634"/>
          <a:ext cx="1145466" cy="2820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Информация по основаниям открытия банковских счетов;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При наличии банковских счетов, открытым учреждению в кредитной организации, в отношении которой Банком России принято решение об отзыве лицензии.</a:t>
          </a:r>
          <a:endParaRPr lang="ru-RU" sz="12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089312" y="3695898"/>
        <a:ext cx="2764243" cy="10336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D711E-88CC-4170-B58A-9773CD0266B8}">
      <dsp:nvSpPr>
        <dsp:cNvPr id="0" name=""/>
        <dsp:cNvSpPr/>
      </dsp:nvSpPr>
      <dsp:spPr>
        <a:xfrm>
          <a:off x="732" y="342767"/>
          <a:ext cx="3802525" cy="246167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alpha val="5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949BA76-C5B2-4DC4-866D-0D0BFB54E120}">
      <dsp:nvSpPr>
        <dsp:cNvPr id="0" name=""/>
        <dsp:cNvSpPr/>
      </dsp:nvSpPr>
      <dsp:spPr>
        <a:xfrm>
          <a:off x="787606" y="446158"/>
          <a:ext cx="443101" cy="44310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2603087"/>
                <a:satOff val="-14800"/>
                <a:lumOff val="4755"/>
                <a:alphaOff val="0"/>
                <a:shade val="60000"/>
              </a:schemeClr>
            </a:gs>
            <a:gs pos="33000">
              <a:schemeClr val="accent4">
                <a:alpha val="50000"/>
                <a:hueOff val="2603087"/>
                <a:satOff val="-14800"/>
                <a:lumOff val="4755"/>
                <a:alphaOff val="0"/>
                <a:tint val="86500"/>
              </a:schemeClr>
            </a:gs>
            <a:gs pos="46750">
              <a:schemeClr val="accent4">
                <a:alpha val="50000"/>
                <a:hueOff val="2603087"/>
                <a:satOff val="-14800"/>
                <a:lumOff val="4755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2603087"/>
                <a:satOff val="-14800"/>
                <a:lumOff val="4755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2603087"/>
                <a:satOff val="-14800"/>
                <a:lumOff val="4755"/>
                <a:alphaOff val="0"/>
                <a:tint val="86000"/>
              </a:schemeClr>
            </a:gs>
            <a:gs pos="100000">
              <a:schemeClr val="accent4">
                <a:alpha val="50000"/>
                <a:hueOff val="2603087"/>
                <a:satOff val="-14800"/>
                <a:lumOff val="4755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4208E6-BA71-4416-981C-788766DCBDA8}">
      <dsp:nvSpPr>
        <dsp:cNvPr id="0" name=""/>
        <dsp:cNvSpPr/>
      </dsp:nvSpPr>
      <dsp:spPr>
        <a:xfrm>
          <a:off x="1009156" y="446158"/>
          <a:ext cx="2370114" cy="443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anose="02040503050406030204" pitchFamily="18" charset="0"/>
            </a:rPr>
            <a:t>Данные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1009156" y="446158"/>
        <a:ext cx="2370114" cy="443101"/>
      </dsp:txXfrm>
    </dsp:sp>
    <dsp:sp modelId="{CEC864F4-7FA4-4AD5-AB53-79744BC26C00}">
      <dsp:nvSpPr>
        <dsp:cNvPr id="0" name=""/>
        <dsp:cNvSpPr/>
      </dsp:nvSpPr>
      <dsp:spPr>
        <a:xfrm>
          <a:off x="1324927" y="800566"/>
          <a:ext cx="2370114" cy="849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по судебным решениям, </a:t>
          </a: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ответчиком</a:t>
          </a: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 по которым является </a:t>
          </a: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бюджет</a:t>
          </a: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 (отсутствует исполнительный лист)</a:t>
          </a:r>
          <a:endParaRPr lang="ru-RU" sz="1200" b="0" kern="1200" dirty="0" smtClean="0">
            <a:latin typeface="Cambria" panose="02040503050406030204" pitchFamily="18" charset="0"/>
            <a:ea typeface="+mn-ea"/>
            <a:cs typeface="+mn-cs"/>
          </a:endParaRPr>
        </a:p>
      </dsp:txBody>
      <dsp:txXfrm>
        <a:off x="1324927" y="800566"/>
        <a:ext cx="2370114" cy="849598"/>
      </dsp:txXfrm>
    </dsp:sp>
    <dsp:sp modelId="{C2756DEB-660B-4048-B0AB-9023FF7F0A1D}">
      <dsp:nvSpPr>
        <dsp:cNvPr id="0" name=""/>
        <dsp:cNvSpPr/>
      </dsp:nvSpPr>
      <dsp:spPr>
        <a:xfrm>
          <a:off x="1009156" y="1738858"/>
          <a:ext cx="60996" cy="6099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alpha val="50000"/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alpha val="50000"/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alpha val="50000"/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BE382AF-70D7-4B5D-8406-D6CD9AC80929}">
      <dsp:nvSpPr>
        <dsp:cNvPr id="0" name=""/>
        <dsp:cNvSpPr/>
      </dsp:nvSpPr>
      <dsp:spPr>
        <a:xfrm>
          <a:off x="651838" y="1734997"/>
          <a:ext cx="2370114" cy="679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о предъявленных исполнительных листах об исполнении судебных решений</a:t>
          </a:r>
          <a:endParaRPr lang="ru-RU" sz="1200" b="0" kern="1200" dirty="0" smtClean="0">
            <a:latin typeface="Cambria" panose="02040503050406030204" pitchFamily="18" charset="0"/>
            <a:ea typeface="+mn-ea"/>
            <a:cs typeface="+mn-cs"/>
          </a:endParaRPr>
        </a:p>
      </dsp:txBody>
      <dsp:txXfrm>
        <a:off x="651838" y="1734997"/>
        <a:ext cx="2370114" cy="679678"/>
      </dsp:txXfrm>
    </dsp:sp>
    <dsp:sp modelId="{A426AEED-8EE4-4E64-8378-E8F67BB7CAFE}">
      <dsp:nvSpPr>
        <dsp:cNvPr id="0" name=""/>
        <dsp:cNvSpPr/>
      </dsp:nvSpPr>
      <dsp:spPr>
        <a:xfrm>
          <a:off x="106682" y="2563421"/>
          <a:ext cx="3590624" cy="246167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7809261"/>
                <a:satOff val="-44401"/>
                <a:lumOff val="14265"/>
                <a:alphaOff val="0"/>
                <a:shade val="60000"/>
              </a:schemeClr>
            </a:gs>
            <a:gs pos="33000">
              <a:schemeClr val="accent4">
                <a:alpha val="50000"/>
                <a:hueOff val="7809261"/>
                <a:satOff val="-44401"/>
                <a:lumOff val="14265"/>
                <a:alphaOff val="0"/>
                <a:tint val="86500"/>
              </a:schemeClr>
            </a:gs>
            <a:gs pos="46750">
              <a:schemeClr val="accent4">
                <a:alpha val="50000"/>
                <a:hueOff val="7809261"/>
                <a:satOff val="-44401"/>
                <a:lumOff val="14265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7809261"/>
                <a:satOff val="-44401"/>
                <a:lumOff val="14265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7809261"/>
                <a:satOff val="-44401"/>
                <a:lumOff val="14265"/>
                <a:alphaOff val="0"/>
                <a:tint val="86000"/>
              </a:schemeClr>
            </a:gs>
            <a:gs pos="100000">
              <a:schemeClr val="accent4">
                <a:alpha val="50000"/>
                <a:hueOff val="7809261"/>
                <a:satOff val="-44401"/>
                <a:lumOff val="14265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2C59C00-2CD8-4D3B-BA49-A8A9AB1B35A6}">
      <dsp:nvSpPr>
        <dsp:cNvPr id="0" name=""/>
        <dsp:cNvSpPr/>
      </dsp:nvSpPr>
      <dsp:spPr>
        <a:xfrm>
          <a:off x="787606" y="2666811"/>
          <a:ext cx="443101" cy="44310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alpha val="50000"/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alpha val="50000"/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alpha val="50000"/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497F16B-4966-4420-8713-781214A5AA74}">
      <dsp:nvSpPr>
        <dsp:cNvPr id="0" name=""/>
        <dsp:cNvSpPr/>
      </dsp:nvSpPr>
      <dsp:spPr>
        <a:xfrm>
          <a:off x="1009156" y="2666811"/>
          <a:ext cx="2370114" cy="443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тексте ПЗ</a:t>
          </a:r>
          <a:endParaRPr lang="ru-RU" sz="1600" kern="1200" dirty="0"/>
        </a:p>
      </dsp:txBody>
      <dsp:txXfrm>
        <a:off x="1009156" y="2666811"/>
        <a:ext cx="2370114" cy="443101"/>
      </dsp:txXfrm>
    </dsp:sp>
    <dsp:sp modelId="{B3AE683A-871C-4136-B336-54921373F284}">
      <dsp:nvSpPr>
        <dsp:cNvPr id="0" name=""/>
        <dsp:cNvSpPr/>
      </dsp:nvSpPr>
      <dsp:spPr>
        <a:xfrm>
          <a:off x="1009156" y="3109913"/>
          <a:ext cx="2370114" cy="84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Раскрывается информация о </a:t>
          </a:r>
          <a:r>
            <a:rPr lang="ru-RU" sz="1200" b="0" i="1" kern="12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характере задолженности </a:t>
          </a:r>
          <a:r>
            <a:rPr lang="ru-RU" sz="1200" kern="12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(например, задолженность по уплате налогов; заработной плате, услугам связи и т.д.)</a:t>
          </a:r>
          <a:endParaRPr lang="ru-RU" sz="1200" kern="1200" dirty="0"/>
        </a:p>
      </dsp:txBody>
      <dsp:txXfrm>
        <a:off x="1009156" y="3109913"/>
        <a:ext cx="2370114" cy="8424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84910-751E-4670-9A71-4BE065B30C5F}">
      <dsp:nvSpPr>
        <dsp:cNvPr id="0" name=""/>
        <dsp:cNvSpPr/>
      </dsp:nvSpPr>
      <dsp:spPr>
        <a:xfrm rot="5400000">
          <a:off x="-308119" y="556041"/>
          <a:ext cx="2054130" cy="143789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2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966868"/>
        <a:ext cx="1437891" cy="616239"/>
      </dsp:txXfrm>
    </dsp:sp>
    <dsp:sp modelId="{C9FABAE6-5413-43F6-A26F-180CCA837ECA}">
      <dsp:nvSpPr>
        <dsp:cNvPr id="0" name=""/>
        <dsp:cNvSpPr/>
      </dsp:nvSpPr>
      <dsp:spPr>
        <a:xfrm rot="5400000">
          <a:off x="1962650" y="-276837"/>
          <a:ext cx="1335184" cy="23847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Информация об остатках денежных средств на счетах формируется учреждением (обособленным подразделением)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437891" y="313100"/>
        <a:ext cx="2319525" cy="1204828"/>
      </dsp:txXfrm>
    </dsp:sp>
    <dsp:sp modelId="{C96D469F-6C37-4665-8517-A0EEEE082AE8}">
      <dsp:nvSpPr>
        <dsp:cNvPr id="0" name=""/>
        <dsp:cNvSpPr/>
      </dsp:nvSpPr>
      <dsp:spPr>
        <a:xfrm rot="5400000">
          <a:off x="-308119" y="2899799"/>
          <a:ext cx="2054130" cy="1437891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 заполнения</a:t>
          </a:r>
        </a:p>
      </dsp:txBody>
      <dsp:txXfrm rot="-5400000">
        <a:off x="1" y="3310626"/>
        <a:ext cx="1437891" cy="616239"/>
      </dsp:txXfrm>
    </dsp:sp>
    <dsp:sp modelId="{F2F4E9FD-468F-4FD8-BFAB-62439D76C862}">
      <dsp:nvSpPr>
        <dsp:cNvPr id="0" name=""/>
        <dsp:cNvSpPr/>
      </dsp:nvSpPr>
      <dsp:spPr>
        <a:xfrm rot="5400000">
          <a:off x="1433143" y="2066920"/>
          <a:ext cx="2394199" cy="23847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В разделе 1 </a:t>
          </a:r>
          <a:r>
            <a:rPr lang="ru-RU" sz="14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гр. 1:</a:t>
          </a:r>
          <a:endParaRPr lang="ru-RU" sz="14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указываются номера банковских счетов, открытые в кредитных организациях;</a:t>
          </a:r>
          <a:endParaRPr lang="ru-RU" sz="14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При отражении показателя по счету 0 210 03 000 в гр. 1 указываются нули;</a:t>
          </a:r>
          <a:endParaRPr lang="ru-RU" sz="1400" b="0" kern="1200" dirty="0">
            <a:solidFill>
              <a:schemeClr val="tx1"/>
            </a:solidFill>
            <a:latin typeface="Cambria" panose="020405030504060302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В разделе 2</a:t>
          </a:r>
          <a:r>
            <a:rPr lang="ru-RU" sz="14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 гр. 1 указываются номера лицевых счетов, открытые в органах ФК (ФО) в структуре «хххххххххх000000000»</a:t>
          </a:r>
          <a:endParaRPr lang="ru-RU" sz="14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437891" y="2178584"/>
        <a:ext cx="2268291" cy="21613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D711E-88CC-4170-B58A-9773CD0266B8}">
      <dsp:nvSpPr>
        <dsp:cNvPr id="0" name=""/>
        <dsp:cNvSpPr/>
      </dsp:nvSpPr>
      <dsp:spPr>
        <a:xfrm>
          <a:off x="732" y="342767"/>
          <a:ext cx="3802525" cy="246167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alpha val="5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949BA76-C5B2-4DC4-866D-0D0BFB54E120}">
      <dsp:nvSpPr>
        <dsp:cNvPr id="0" name=""/>
        <dsp:cNvSpPr/>
      </dsp:nvSpPr>
      <dsp:spPr>
        <a:xfrm>
          <a:off x="787606" y="446158"/>
          <a:ext cx="443101" cy="44310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2603087"/>
                <a:satOff val="-14800"/>
                <a:lumOff val="4755"/>
                <a:alphaOff val="0"/>
                <a:shade val="60000"/>
              </a:schemeClr>
            </a:gs>
            <a:gs pos="33000">
              <a:schemeClr val="accent4">
                <a:alpha val="50000"/>
                <a:hueOff val="2603087"/>
                <a:satOff val="-14800"/>
                <a:lumOff val="4755"/>
                <a:alphaOff val="0"/>
                <a:tint val="86500"/>
              </a:schemeClr>
            </a:gs>
            <a:gs pos="46750">
              <a:schemeClr val="accent4">
                <a:alpha val="50000"/>
                <a:hueOff val="2603087"/>
                <a:satOff val="-14800"/>
                <a:lumOff val="4755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2603087"/>
                <a:satOff val="-14800"/>
                <a:lumOff val="4755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2603087"/>
                <a:satOff val="-14800"/>
                <a:lumOff val="4755"/>
                <a:alphaOff val="0"/>
                <a:tint val="86000"/>
              </a:schemeClr>
            </a:gs>
            <a:gs pos="100000">
              <a:schemeClr val="accent4">
                <a:alpha val="50000"/>
                <a:hueOff val="2603087"/>
                <a:satOff val="-14800"/>
                <a:lumOff val="4755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4208E6-BA71-4416-981C-788766DCBDA8}">
      <dsp:nvSpPr>
        <dsp:cNvPr id="0" name=""/>
        <dsp:cNvSpPr/>
      </dsp:nvSpPr>
      <dsp:spPr>
        <a:xfrm>
          <a:off x="1009156" y="446158"/>
          <a:ext cx="2370114" cy="443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mbria" panose="02040503050406030204" pitchFamily="18" charset="0"/>
            </a:rPr>
            <a:t>Данные</a:t>
          </a:r>
          <a:endParaRPr lang="ru-RU" sz="1600" b="1" kern="1200" dirty="0">
            <a:latin typeface="Cambria" panose="02040503050406030204" pitchFamily="18" charset="0"/>
          </a:endParaRPr>
        </a:p>
      </dsp:txBody>
      <dsp:txXfrm>
        <a:off x="1009156" y="446158"/>
        <a:ext cx="2370114" cy="443101"/>
      </dsp:txXfrm>
    </dsp:sp>
    <dsp:sp modelId="{CEC864F4-7FA4-4AD5-AB53-79744BC26C00}">
      <dsp:nvSpPr>
        <dsp:cNvPr id="0" name=""/>
        <dsp:cNvSpPr/>
      </dsp:nvSpPr>
      <dsp:spPr>
        <a:xfrm>
          <a:off x="1324927" y="800566"/>
          <a:ext cx="2370114" cy="849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по судебным решениям, </a:t>
          </a: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ответчиком</a:t>
          </a: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 по которым является </a:t>
          </a:r>
          <a:r>
            <a:rPr lang="ru-RU" sz="12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бюджет</a:t>
          </a: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 (отсутствует исполнительный лист)</a:t>
          </a:r>
          <a:endParaRPr lang="ru-RU" sz="1200" b="0" kern="1200" dirty="0" smtClean="0">
            <a:latin typeface="Cambria" panose="02040503050406030204" pitchFamily="18" charset="0"/>
            <a:ea typeface="+mn-ea"/>
            <a:cs typeface="+mn-cs"/>
          </a:endParaRPr>
        </a:p>
      </dsp:txBody>
      <dsp:txXfrm>
        <a:off x="1324927" y="800566"/>
        <a:ext cx="2370114" cy="849598"/>
      </dsp:txXfrm>
    </dsp:sp>
    <dsp:sp modelId="{C2756DEB-660B-4048-B0AB-9023FF7F0A1D}">
      <dsp:nvSpPr>
        <dsp:cNvPr id="0" name=""/>
        <dsp:cNvSpPr/>
      </dsp:nvSpPr>
      <dsp:spPr>
        <a:xfrm>
          <a:off x="1009156" y="1738858"/>
          <a:ext cx="60996" cy="6099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alpha val="50000"/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alpha val="50000"/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alpha val="50000"/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BE382AF-70D7-4B5D-8406-D6CD9AC80929}">
      <dsp:nvSpPr>
        <dsp:cNvPr id="0" name=""/>
        <dsp:cNvSpPr/>
      </dsp:nvSpPr>
      <dsp:spPr>
        <a:xfrm>
          <a:off x="651838" y="1734997"/>
          <a:ext cx="2370114" cy="679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Отражаются данные о предъявленных исполнительных листах об исполнении судебных решений</a:t>
          </a:r>
          <a:endParaRPr lang="ru-RU" sz="1200" b="0" kern="1200" dirty="0" smtClean="0">
            <a:latin typeface="Cambria" panose="02040503050406030204" pitchFamily="18" charset="0"/>
            <a:ea typeface="+mn-ea"/>
            <a:cs typeface="+mn-cs"/>
          </a:endParaRPr>
        </a:p>
      </dsp:txBody>
      <dsp:txXfrm>
        <a:off x="651838" y="1734997"/>
        <a:ext cx="2370114" cy="679678"/>
      </dsp:txXfrm>
    </dsp:sp>
    <dsp:sp modelId="{A426AEED-8EE4-4E64-8378-E8F67BB7CAFE}">
      <dsp:nvSpPr>
        <dsp:cNvPr id="0" name=""/>
        <dsp:cNvSpPr/>
      </dsp:nvSpPr>
      <dsp:spPr>
        <a:xfrm>
          <a:off x="106682" y="2563421"/>
          <a:ext cx="3590624" cy="246167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7809261"/>
                <a:satOff val="-44401"/>
                <a:lumOff val="14265"/>
                <a:alphaOff val="0"/>
                <a:shade val="60000"/>
              </a:schemeClr>
            </a:gs>
            <a:gs pos="33000">
              <a:schemeClr val="accent4">
                <a:alpha val="50000"/>
                <a:hueOff val="7809261"/>
                <a:satOff val="-44401"/>
                <a:lumOff val="14265"/>
                <a:alphaOff val="0"/>
                <a:tint val="86500"/>
              </a:schemeClr>
            </a:gs>
            <a:gs pos="46750">
              <a:schemeClr val="accent4">
                <a:alpha val="50000"/>
                <a:hueOff val="7809261"/>
                <a:satOff val="-44401"/>
                <a:lumOff val="14265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7809261"/>
                <a:satOff val="-44401"/>
                <a:lumOff val="14265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7809261"/>
                <a:satOff val="-44401"/>
                <a:lumOff val="14265"/>
                <a:alphaOff val="0"/>
                <a:tint val="86000"/>
              </a:schemeClr>
            </a:gs>
            <a:gs pos="100000">
              <a:schemeClr val="accent4">
                <a:alpha val="50000"/>
                <a:hueOff val="7809261"/>
                <a:satOff val="-44401"/>
                <a:lumOff val="14265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2C59C00-2CD8-4D3B-BA49-A8A9AB1B35A6}">
      <dsp:nvSpPr>
        <dsp:cNvPr id="0" name=""/>
        <dsp:cNvSpPr/>
      </dsp:nvSpPr>
      <dsp:spPr>
        <a:xfrm>
          <a:off x="787606" y="2666811"/>
          <a:ext cx="443101" cy="44310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alpha val="50000"/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alpha val="50000"/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alpha val="50000"/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alpha val="50000"/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alpha val="50000"/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497F16B-4966-4420-8713-781214A5AA74}">
      <dsp:nvSpPr>
        <dsp:cNvPr id="0" name=""/>
        <dsp:cNvSpPr/>
      </dsp:nvSpPr>
      <dsp:spPr>
        <a:xfrm>
          <a:off x="1009156" y="2666811"/>
          <a:ext cx="2370114" cy="443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mbria" panose="02040503050406030204" pitchFamily="18" charset="0"/>
            </a:rPr>
            <a:t>В тексте ПЗ</a:t>
          </a:r>
          <a:endParaRPr lang="ru-RU" sz="1600" b="1" kern="1200" dirty="0">
            <a:latin typeface="Cambria" panose="02040503050406030204" pitchFamily="18" charset="0"/>
          </a:endParaRPr>
        </a:p>
      </dsp:txBody>
      <dsp:txXfrm>
        <a:off x="1009156" y="2666811"/>
        <a:ext cx="2370114" cy="443101"/>
      </dsp:txXfrm>
    </dsp:sp>
    <dsp:sp modelId="{B3AE683A-871C-4136-B336-54921373F284}">
      <dsp:nvSpPr>
        <dsp:cNvPr id="0" name=""/>
        <dsp:cNvSpPr/>
      </dsp:nvSpPr>
      <dsp:spPr>
        <a:xfrm>
          <a:off x="1009156" y="3109913"/>
          <a:ext cx="2370114" cy="84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Раскрывается информация о </a:t>
          </a:r>
          <a:r>
            <a:rPr lang="ru-RU" sz="1200" b="0" i="1" kern="12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характере задолженности </a:t>
          </a:r>
          <a:r>
            <a:rPr lang="ru-RU" sz="1200" kern="12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(например, задолженность по уплате налогов; заработной плате, услугам связи и т.д.)</a:t>
          </a:r>
          <a:endParaRPr lang="ru-RU" sz="1200" kern="1200" dirty="0"/>
        </a:p>
      </dsp:txBody>
      <dsp:txXfrm>
        <a:off x="1009156" y="3109913"/>
        <a:ext cx="2370114" cy="842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15938" y="744538"/>
            <a:ext cx="57658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140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9BAB1D-BFF3-4DB2-ABBB-038A31C7D8AC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58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7748" y="1122363"/>
            <a:ext cx="796647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7748" y="3602038"/>
            <a:ext cx="796647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A2B4-1F12-4C56-9368-16567EB5D8F2}" type="datetime1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A98B-940B-42AE-B2AE-6A9ECD63E20C}" type="datetime1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601345" y="365125"/>
            <a:ext cx="229036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0264" y="365125"/>
            <a:ext cx="6738307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A828-477B-40FE-9FE7-1C3181DE4C32}" type="datetime1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7879-11CB-49B1-BE18-C903B3DD2C27}" type="datetime1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728" y="1709748"/>
            <a:ext cx="916144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4728" y="4589474"/>
            <a:ext cx="916144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94E1-53ED-4834-A6D3-8B52BE9812CD}" type="datetime1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0260" y="1825625"/>
            <a:ext cx="451433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77368" y="1825625"/>
            <a:ext cx="451433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FE43-9DA0-40A8-9212-C60442EE3758}" type="datetime1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45" y="365129"/>
            <a:ext cx="9161443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1645" y="1681163"/>
            <a:ext cx="44935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1645" y="2505075"/>
            <a:ext cx="44935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77372" y="1681163"/>
            <a:ext cx="451571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77372" y="2505075"/>
            <a:ext cx="451571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C1D7B-2DFE-4A4F-8D10-1CEA702ED04F}" type="datetime1">
              <a:rPr lang="ru-RU" smtClean="0"/>
              <a:t>22.01.2018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75500-EF1F-498F-BBEE-3E54D31F5483}" type="datetime1">
              <a:rPr lang="ru-RU" smtClean="0"/>
              <a:t>22.01.2018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6E626-4548-4FF4-BCC9-F93E51984612}" type="datetime1">
              <a:rPr lang="ru-RU" smtClean="0"/>
              <a:t>22.01.2018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44" y="457200"/>
            <a:ext cx="342585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5719" y="987431"/>
            <a:ext cx="537736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644" y="2057400"/>
            <a:ext cx="342585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234D-7165-4394-925C-CF8BC78051C2}" type="datetime1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44" y="457200"/>
            <a:ext cx="342585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15719" y="987431"/>
            <a:ext cx="5377368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644" y="2057400"/>
            <a:ext cx="342585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0A9C-BA20-4B6E-81E8-0A9ABBF09CB6}" type="datetime1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730261" y="365129"/>
            <a:ext cx="9161443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30261" y="1825625"/>
            <a:ext cx="9161443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0262" y="6356361"/>
            <a:ext cx="2389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D7080D-81B8-4FFB-A109-C428E9777E9E}" type="datetime1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18528" y="6356361"/>
            <a:ext cx="3584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01761" y="6356361"/>
            <a:ext cx="2389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962534" y="1092202"/>
            <a:ext cx="7111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составления и представления Пояснительной записки в составе годовой бюджетной (бухгалтерской) отчетности за 2017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564210" y="4851668"/>
            <a:ext cx="395419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Дёгтев Андрей Александрович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Начальник Отдела </a:t>
            </a:r>
            <a:r>
              <a:rPr lang="ru-RU" altLang="ru-RU" sz="16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анализа исполнения бюджетов Управления бюджетного </a:t>
            </a: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учёта </a:t>
            </a:r>
            <a:r>
              <a:rPr lang="ru-RU" altLang="ru-RU" sz="16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и </a:t>
            </a: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отчетности Федерального казначейства</a:t>
            </a:r>
          </a:p>
        </p:txBody>
      </p:sp>
      <p:pic>
        <p:nvPicPr>
          <p:cNvPr id="1026" name="Picture 2" descr="F:\creative-light-bulb-vector-illustration_23-214749098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730" y="3885576"/>
            <a:ext cx="2491827" cy="253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01" y="1385886"/>
            <a:ext cx="9709138" cy="256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5959" y="592714"/>
            <a:ext cx="9709138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lnSpc>
                <a:spcPct val="90000"/>
              </a:lnSpc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Сведения о проведении инвентаризации (Таблица № 6)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5759094" y="3952875"/>
            <a:ext cx="4456245" cy="2809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kumimoji="0" lang="ru-RU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В Пояснительной записке (ф. 0503160) 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раскрывается</a:t>
            </a:r>
            <a:r>
              <a:rPr kumimoji="0" lang="ru-RU" sz="15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 информация о факте проведения инвентаризации </a:t>
            </a:r>
            <a:r>
              <a:rPr lang="ru-RU" sz="1500" kern="0" dirty="0" smtClean="0">
                <a:solidFill>
                  <a:prstClr val="black"/>
                </a:solidFill>
                <a:latin typeface="Times New Roman" pitchFamily="18" charset="0"/>
              </a:rPr>
              <a:t>как </a:t>
            </a:r>
            <a:r>
              <a:rPr lang="ru-RU" sz="1500" kern="0" dirty="0">
                <a:solidFill>
                  <a:prstClr val="black"/>
                </a:solidFill>
                <a:latin typeface="Times New Roman" pitchFamily="18" charset="0"/>
              </a:rPr>
              <a:t>главным </a:t>
            </a:r>
            <a:r>
              <a:rPr lang="ru-RU" sz="1500" kern="0" dirty="0" smtClean="0">
                <a:solidFill>
                  <a:prstClr val="black"/>
                </a:solidFill>
                <a:latin typeface="Times New Roman" pitchFamily="18" charset="0"/>
              </a:rPr>
              <a:t>администратором, так и 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в подведомственных учреждениях </a:t>
            </a:r>
            <a:r>
              <a:rPr lang="ru-RU" sz="1500" b="1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территориальных органах, иных учреждениях).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5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Кроме того, в подсистеме учета и отчетности ГИИС</a:t>
            </a:r>
            <a:r>
              <a:rPr lang="en-US" sz="15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5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«Электронный бюджет» одновременно с представлением текстовой части Пояснительной записки необходимо осуществить загрузку в виде приложения к ней приказа о проведении инвентаризации!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296651" y="4241004"/>
            <a:ext cx="5213841" cy="222409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ЗАПОЛНЯЕТСЯ ТОЛЬКО В ЧАСТИ ВЫЯВЛЕННЫХ РАСХОЖДЕНИЙ.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При отсутствии расхождений по результатам инвентаризации, проведенной в целях подтверждения показателей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бюджетной отчетности,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Таблица № 6 не заполняется с отражением указанного факта в текстовой части раздела 5 «Прочие вопросы деятельности субъекта бюджетной отчетности» Пояснительной записки (ф. 0503160).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25156" y="6465095"/>
            <a:ext cx="2389941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80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537271"/>
              </p:ext>
            </p:extLst>
          </p:nvPr>
        </p:nvGraphicFramePr>
        <p:xfrm>
          <a:off x="1408153" y="1035050"/>
          <a:ext cx="8773993" cy="3581474"/>
        </p:xfrm>
        <a:graphic>
          <a:graphicData uri="http://schemas.openxmlformats.org/drawingml/2006/table">
            <a:tbl>
              <a:tblPr/>
              <a:tblGrid>
                <a:gridCol w="1029675"/>
                <a:gridCol w="1817643"/>
                <a:gridCol w="1725793"/>
                <a:gridCol w="1720959"/>
                <a:gridCol w="2479923"/>
              </a:tblGrid>
              <a:tr h="31825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Дата проверки</a:t>
                      </a: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Наименование контрольного органа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Тема проверки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Результаты проверки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Меры по результатам проверки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5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5779" marR="5779" marT="6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5779" marR="5779" marT="6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34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17.03.2017- 25.04.2017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Счетная палата  Российской Федерации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Контрольное мероприятие "Проверка исполнения Федерального закона "О федеральном бюджете на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2016 год» и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бюджетной отчетности об исполнении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бюджета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за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2016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год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п. 1 раздела 1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Представления.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Нарушены требования подпункта 3 пункта 2 статьи 64 Налогового кодекса Российской Федерации в части предоставления отсрочки по уплате налога на добавленную стоимость  на товары (работы, услуги), реализуемые на территории Российской Федерации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Проведено служебное расследование по обстоятельствам предоставления отсрочки по уплате налога на добавленную стоимость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12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17.03.2017- 25.04.2017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Счетная палата  Российской Федерации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Контрольное мероприятие "Проверка исполнения Федерального закона "О федеральном бюджете на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2016 год» и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бюджетной отчетности об исполнении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бюджета за 2016 год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п. 2 раздела 1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Представления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В соответствии с письмом Минфина России уточнены показатели сводной годовой отчетности за 2016 год, в связи чем направлены уточненные формы сводной годовой бюджетной отчетности за 2016 год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" name="Заголовок 5"/>
          <p:cNvSpPr>
            <a:spLocks noGrp="1"/>
          </p:cNvSpPr>
          <p:nvPr>
            <p:ph type="title"/>
          </p:nvPr>
        </p:nvSpPr>
        <p:spPr>
          <a:xfrm>
            <a:off x="2945935" y="191267"/>
            <a:ext cx="749346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внешних контрольных мероприятий (Таблица № 7)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933450" y="4620277"/>
            <a:ext cx="9258299" cy="169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 anchor="ctr">
            <a:spAutoFit/>
          </a:bodyPr>
          <a:lstStyle/>
          <a:p>
            <a:pPr indent="414338"/>
            <a:r>
              <a:rPr lang="ru-RU" sz="2100" dirty="0"/>
              <a:t>…….. отражаются </a:t>
            </a:r>
            <a:r>
              <a:rPr lang="ru-RU" sz="2100" dirty="0">
                <a:solidFill>
                  <a:srgbClr val="000066"/>
                </a:solidFill>
              </a:rPr>
              <a:t>результаты контрольных мероприятий, </a:t>
            </a:r>
            <a:r>
              <a:rPr lang="ru-RU" sz="2100" dirty="0" smtClean="0">
                <a:solidFill>
                  <a:srgbClr val="000066"/>
                </a:solidFill>
              </a:rPr>
              <a:t>проведенных</a:t>
            </a:r>
          </a:p>
          <a:p>
            <a:pPr indent="414338"/>
            <a:r>
              <a:rPr lang="ru-RU" sz="2100" dirty="0" smtClean="0">
                <a:solidFill>
                  <a:srgbClr val="000066"/>
                </a:solidFill>
              </a:rPr>
              <a:t>Счетной </a:t>
            </a:r>
            <a:r>
              <a:rPr lang="ru-RU" sz="2100" dirty="0">
                <a:solidFill>
                  <a:srgbClr val="000066"/>
                </a:solidFill>
              </a:rPr>
              <a:t>палатой Российской Федерации</a:t>
            </a:r>
            <a:r>
              <a:rPr lang="en-US" sz="2100" dirty="0">
                <a:solidFill>
                  <a:srgbClr val="000066"/>
                </a:solidFill>
              </a:rPr>
              <a:t> </a:t>
            </a:r>
            <a:r>
              <a:rPr lang="en-US" sz="2100" dirty="0" smtClean="0">
                <a:solidFill>
                  <a:schemeClr val="accent1"/>
                </a:solidFill>
              </a:rPr>
              <a:t>(</a:t>
            </a:r>
            <a:r>
              <a:rPr lang="ru-RU" sz="2100" dirty="0" smtClean="0">
                <a:solidFill>
                  <a:schemeClr val="accent1"/>
                </a:solidFill>
              </a:rPr>
              <a:t>указанные в предписаниях и</a:t>
            </a:r>
          </a:p>
          <a:p>
            <a:pPr indent="414338"/>
            <a:r>
              <a:rPr lang="ru-RU" sz="2100" dirty="0" smtClean="0">
                <a:solidFill>
                  <a:schemeClr val="accent1"/>
                </a:solidFill>
              </a:rPr>
              <a:t>представлениях</a:t>
            </a:r>
            <a:r>
              <a:rPr lang="en-US" sz="2100" dirty="0" smtClean="0">
                <a:solidFill>
                  <a:schemeClr val="accent1"/>
                </a:solidFill>
              </a:rPr>
              <a:t>)</a:t>
            </a:r>
            <a:r>
              <a:rPr lang="ru-RU" sz="2100" dirty="0"/>
              <a:t>, в </a:t>
            </a:r>
            <a:r>
              <a:rPr lang="ru-RU" sz="2100" dirty="0" smtClean="0"/>
              <a:t>том числе в подведомственных получателях бюджетных</a:t>
            </a:r>
          </a:p>
          <a:p>
            <a:pPr indent="414338"/>
            <a:r>
              <a:rPr lang="ru-RU" sz="2100" dirty="0" smtClean="0"/>
              <a:t>средств, </a:t>
            </a:r>
            <a:r>
              <a:rPr lang="ru-RU" sz="2100" dirty="0"/>
              <a:t>и принятые по ним меры</a:t>
            </a:r>
            <a:r>
              <a:rPr lang="ru-RU" sz="2100" dirty="0" smtClean="0"/>
              <a:t>………</a:t>
            </a:r>
          </a:p>
          <a:p>
            <a:pPr indent="414338"/>
            <a:r>
              <a:rPr lang="ru-RU" sz="2100" b="1" u="sng" dirty="0" smtClean="0">
                <a:solidFill>
                  <a:srgbClr val="FF0000"/>
                </a:solidFill>
              </a:rPr>
              <a:t>Информация из Акта проверки отражению в Таблице № 7 НЕ ПОДЛЕЖИТ</a:t>
            </a:r>
            <a:endParaRPr lang="ru-RU" sz="21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6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505200" y="138375"/>
            <a:ext cx="6926187" cy="86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количестве подведомственных участников бюджетного процесса, учреждений и государственных (муниципальных) унитарных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предприятий (ф. 0503161)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879246042"/>
              </p:ext>
            </p:extLst>
          </p:nvPr>
        </p:nvGraphicFramePr>
        <p:xfrm>
          <a:off x="109009" y="1735669"/>
          <a:ext cx="3909472" cy="4749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974772" y="6421934"/>
            <a:ext cx="2389941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12</a:t>
            </a:fld>
            <a:endParaRPr lang="ru-RU" sz="1400" b="1"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29317"/>
              </p:ext>
            </p:extLst>
          </p:nvPr>
        </p:nvGraphicFramePr>
        <p:xfrm>
          <a:off x="4114800" y="1247780"/>
          <a:ext cx="6334124" cy="5172070"/>
        </p:xfrm>
        <a:graphic>
          <a:graphicData uri="http://schemas.openxmlformats.org/drawingml/2006/table">
            <a:tbl>
              <a:tblPr/>
              <a:tblGrid>
                <a:gridCol w="999787"/>
                <a:gridCol w="1674857"/>
                <a:gridCol w="487076"/>
                <a:gridCol w="726458"/>
                <a:gridCol w="855177"/>
                <a:gridCol w="1590769"/>
              </a:tblGrid>
              <a:tr h="1700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Тип учреждения,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участника бюджетного процесса</a:t>
                      </a:r>
                    </a:p>
                  </a:txBody>
                  <a:tcPr marL="7869" marR="7869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строки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Причины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изменений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0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учреждения,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(стр.020 + стр.030 + стр.040):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казенные 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бюджетные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автономные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Участники бюджетного процесса (органы власти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их территориальные органы,  всего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4957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(стр.051 + стр.052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 стр.053):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1 014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1 001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бюджетополучателей уменьшилось в связи с оптимизацией сети территориальных органов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главные распорядители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распорядители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052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получатели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053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917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унитарные предприятия, всего: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420602" y="5898355"/>
            <a:ext cx="2606920" cy="8072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Сведения ф. 0503161 формируются без учета филиалов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6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505200" y="138375"/>
            <a:ext cx="6926187" cy="86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количестве подведомственных участников бюджетного процесса, учреждений и государственных (муниципальных) унитарных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предприятий (ф. 0503161)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974772" y="6421934"/>
            <a:ext cx="2389941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13</a:t>
            </a:fld>
            <a:endParaRPr lang="ru-RU" sz="1400" b="1"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085133"/>
              </p:ext>
            </p:extLst>
          </p:nvPr>
        </p:nvGraphicFramePr>
        <p:xfrm>
          <a:off x="4114800" y="1247780"/>
          <a:ext cx="6334124" cy="5172070"/>
        </p:xfrm>
        <a:graphic>
          <a:graphicData uri="http://schemas.openxmlformats.org/drawingml/2006/table">
            <a:tbl>
              <a:tblPr/>
              <a:tblGrid>
                <a:gridCol w="999787"/>
                <a:gridCol w="1674857"/>
                <a:gridCol w="487076"/>
                <a:gridCol w="726458"/>
                <a:gridCol w="855177"/>
                <a:gridCol w="1590769"/>
              </a:tblGrid>
              <a:tr h="1700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Тип учреждения,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участника бюджетного процесса</a:t>
                      </a:r>
                    </a:p>
                  </a:txBody>
                  <a:tcPr marL="7869" marR="7869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строки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Причины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изменений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0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учреждения,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(стр.020 + стр.030 + стр.040):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казенные 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бюджетные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автономные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Участники бюджетного процесса (органы власти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их территориальные органы,  всего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4957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(стр.051 + стр.052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 стр.053):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главные распорядители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распорядители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052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получатели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053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унитарные предприятия, всего: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381125" y="1532333"/>
            <a:ext cx="1562100" cy="4036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chemeClr val="tx1"/>
                </a:solidFill>
                <a:latin typeface="Times New Roman" pitchFamily="18" charset="0"/>
              </a:rPr>
              <a:t>ГРБС</a:t>
            </a:r>
            <a:endParaRPr lang="ru-RU" sz="1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38237" y="1935955"/>
            <a:ext cx="485775" cy="645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590800" y="1935956"/>
            <a:ext cx="419100" cy="645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161925" y="2612229"/>
            <a:ext cx="1562100" cy="4036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i="1" kern="0" dirty="0" smtClean="0">
                <a:solidFill>
                  <a:schemeClr val="tx1"/>
                </a:solidFill>
                <a:latin typeface="Times New Roman" pitchFamily="18" charset="0"/>
              </a:rPr>
              <a:t>РБС 1</a:t>
            </a:r>
            <a:endParaRPr lang="ru-RU" sz="1200" b="1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2228850" y="2596751"/>
            <a:ext cx="1562100" cy="4036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i="1" kern="0" dirty="0" smtClean="0">
                <a:solidFill>
                  <a:schemeClr val="tx1"/>
                </a:solidFill>
                <a:latin typeface="Times New Roman" pitchFamily="18" charset="0"/>
              </a:rPr>
              <a:t>РБС 2</a:t>
            </a:r>
            <a:endParaRPr lang="ru-RU" sz="1200" b="1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466723" y="3000374"/>
            <a:ext cx="4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624012" y="3019422"/>
            <a:ext cx="0" cy="361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161925" y="3369461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1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1276350" y="3386729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2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128714" y="3021207"/>
            <a:ext cx="0" cy="798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utoShape 9"/>
          <p:cNvSpPr>
            <a:spLocks noChangeArrowheads="1"/>
          </p:cNvSpPr>
          <p:nvPr/>
        </p:nvSpPr>
        <p:spPr bwMode="auto">
          <a:xfrm>
            <a:off x="276226" y="3838575"/>
            <a:ext cx="1471614" cy="5524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Казенное учреждение 1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1019174" y="4549971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rgbClr val="FF0000"/>
                </a:solidFill>
                <a:latin typeface="Times New Roman" pitchFamily="18" charset="0"/>
              </a:rPr>
              <a:t>Филиал 1*</a:t>
            </a:r>
            <a:endParaRPr lang="ru-RU" sz="12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1909764" y="3735582"/>
            <a:ext cx="0" cy="798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500312" y="3058414"/>
            <a:ext cx="0" cy="361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614737" y="3059304"/>
            <a:ext cx="0" cy="361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2219325" y="3431672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3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44" name="AutoShape 9"/>
          <p:cNvSpPr>
            <a:spLocks noChangeArrowheads="1"/>
          </p:cNvSpPr>
          <p:nvPr/>
        </p:nvSpPr>
        <p:spPr bwMode="auto">
          <a:xfrm>
            <a:off x="3133724" y="3431672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4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49" name="AutoShape 9"/>
          <p:cNvSpPr>
            <a:spLocks noChangeArrowheads="1"/>
          </p:cNvSpPr>
          <p:nvPr/>
        </p:nvSpPr>
        <p:spPr bwMode="auto">
          <a:xfrm>
            <a:off x="2047873" y="4104080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БУ 1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2905125" y="4533900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БУ 2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52" name="AutoShape 9"/>
          <p:cNvSpPr>
            <a:spLocks noChangeArrowheads="1"/>
          </p:cNvSpPr>
          <p:nvPr/>
        </p:nvSpPr>
        <p:spPr bwMode="auto">
          <a:xfrm>
            <a:off x="858715" y="5494732"/>
            <a:ext cx="2606920" cy="8072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Сведения ф. 0503161 формируются без учета филиалов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2162175" y="1935956"/>
            <a:ext cx="9525" cy="2168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>
            <a:stCxn id="8" idx="3"/>
          </p:cNvCxnSpPr>
          <p:nvPr/>
        </p:nvCxnSpPr>
        <p:spPr>
          <a:xfrm>
            <a:off x="2943225" y="1734145"/>
            <a:ext cx="1085850" cy="279975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utoShape 9"/>
          <p:cNvSpPr>
            <a:spLocks noChangeArrowheads="1"/>
          </p:cNvSpPr>
          <p:nvPr/>
        </p:nvSpPr>
        <p:spPr bwMode="auto">
          <a:xfrm>
            <a:off x="228598" y="5026221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rgbClr val="FF0000"/>
                </a:solidFill>
                <a:latin typeface="Times New Roman" pitchFamily="18" charset="0"/>
              </a:rPr>
              <a:t>Филиал 2</a:t>
            </a:r>
            <a:endParaRPr lang="ru-RU" sz="12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76262" y="4391025"/>
            <a:ext cx="0" cy="6351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utoShape 9"/>
          <p:cNvSpPr>
            <a:spLocks noChangeArrowheads="1"/>
          </p:cNvSpPr>
          <p:nvPr/>
        </p:nvSpPr>
        <p:spPr bwMode="auto">
          <a:xfrm>
            <a:off x="276225" y="6454971"/>
            <a:ext cx="6153150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200" kern="0" dirty="0" smtClean="0">
                <a:solidFill>
                  <a:schemeClr val="tx1"/>
                </a:solidFill>
                <a:latin typeface="Times New Roman" pitchFamily="18" charset="0"/>
              </a:rPr>
              <a:t>Не наделен полномочиями юридического лица, получателя средств федерального бюджета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48" name="Овальная выноска 47"/>
          <p:cNvSpPr/>
          <p:nvPr/>
        </p:nvSpPr>
        <p:spPr>
          <a:xfrm>
            <a:off x="8229600" y="3926441"/>
            <a:ext cx="2133601" cy="967261"/>
          </a:xfrm>
          <a:prstGeom prst="wedgeEllipseCallout">
            <a:avLst>
              <a:gd name="adj1" fmla="val -59473"/>
              <a:gd name="adj2" fmla="val 12408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стр. 053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только количество территориальных органов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505200" y="138375"/>
            <a:ext cx="6926187" cy="86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количестве подведомственных участников бюджетного процесса, учреждений и государственных (муниципальных) унитарных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предприятий (ф. 0503161)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974772" y="6421934"/>
            <a:ext cx="2389941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14</a:t>
            </a:fld>
            <a:endParaRPr lang="ru-RU" sz="1400" b="1"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520161"/>
              </p:ext>
            </p:extLst>
          </p:nvPr>
        </p:nvGraphicFramePr>
        <p:xfrm>
          <a:off x="4114800" y="1247780"/>
          <a:ext cx="6334124" cy="5172070"/>
        </p:xfrm>
        <a:graphic>
          <a:graphicData uri="http://schemas.openxmlformats.org/drawingml/2006/table">
            <a:tbl>
              <a:tblPr/>
              <a:tblGrid>
                <a:gridCol w="999787"/>
                <a:gridCol w="1674857"/>
                <a:gridCol w="487076"/>
                <a:gridCol w="726458"/>
                <a:gridCol w="855177"/>
                <a:gridCol w="1590769"/>
              </a:tblGrid>
              <a:tr h="1700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Тип учреждения,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участника бюджетного процесса</a:t>
                      </a:r>
                    </a:p>
                  </a:txBody>
                  <a:tcPr marL="7869" marR="7869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строки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Причины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изменений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0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учреждения,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(стр.020 + стр.030 + стр.040):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казенные 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Изменение типа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бюджетные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Изменение типа учреждения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автономные учреждения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Участники бюджетного процесса (органы власти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их территориальные органы,  всего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4957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(стр.051 + стр.052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 стр.053):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главные распорядители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распорядители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052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получатели бюджетных средств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053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унитарные предприятия, всего: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060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7869" marR="7869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061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869" marR="7869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7869" marR="7869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381125" y="1532333"/>
            <a:ext cx="1562100" cy="4036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chemeClr val="tx1"/>
                </a:solidFill>
                <a:latin typeface="Times New Roman" pitchFamily="18" charset="0"/>
              </a:rPr>
              <a:t>ГРБС</a:t>
            </a:r>
            <a:endParaRPr lang="ru-RU" sz="12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38237" y="1935955"/>
            <a:ext cx="485775" cy="6453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590800" y="1935956"/>
            <a:ext cx="419100" cy="645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247650" y="2612229"/>
            <a:ext cx="1562100" cy="4036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i="1" kern="0" dirty="0" smtClean="0">
                <a:solidFill>
                  <a:schemeClr val="tx1"/>
                </a:solidFill>
                <a:latin typeface="Times New Roman" pitchFamily="18" charset="0"/>
              </a:rPr>
              <a:t>РБС 1</a:t>
            </a:r>
            <a:endParaRPr lang="ru-RU" sz="1200" b="1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2228850" y="2596751"/>
            <a:ext cx="1562100" cy="4036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i="1" kern="0" dirty="0" smtClean="0">
                <a:solidFill>
                  <a:schemeClr val="tx1"/>
                </a:solidFill>
                <a:latin typeface="Times New Roman" pitchFamily="18" charset="0"/>
              </a:rPr>
              <a:t>РБС 2</a:t>
            </a:r>
            <a:endParaRPr lang="ru-RU" sz="1200" b="1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466723" y="3015852"/>
            <a:ext cx="2" cy="3655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624012" y="3019422"/>
            <a:ext cx="0" cy="361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247650" y="3369461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1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1276350" y="3386729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2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128714" y="3021207"/>
            <a:ext cx="0" cy="798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utoShape 9"/>
          <p:cNvSpPr>
            <a:spLocks noChangeArrowheads="1"/>
          </p:cNvSpPr>
          <p:nvPr/>
        </p:nvSpPr>
        <p:spPr bwMode="auto">
          <a:xfrm>
            <a:off x="276226" y="3838575"/>
            <a:ext cx="1471614" cy="5524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Казенное учреждение 1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1019174" y="4549971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rgbClr val="FF0000"/>
                </a:solidFill>
                <a:latin typeface="Times New Roman" pitchFamily="18" charset="0"/>
              </a:rPr>
              <a:t>Филиал 1*</a:t>
            </a:r>
            <a:endParaRPr lang="ru-RU" sz="12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1909764" y="3735582"/>
            <a:ext cx="0" cy="798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500312" y="3058414"/>
            <a:ext cx="0" cy="361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614737" y="3000374"/>
            <a:ext cx="0" cy="4208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2219325" y="3431672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3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44" name="AutoShape 9"/>
          <p:cNvSpPr>
            <a:spLocks noChangeArrowheads="1"/>
          </p:cNvSpPr>
          <p:nvPr/>
        </p:nvSpPr>
        <p:spPr bwMode="auto">
          <a:xfrm>
            <a:off x="3124199" y="3431672"/>
            <a:ext cx="828675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</a:rPr>
              <a:t>ПБС 4</a:t>
            </a:r>
            <a:endParaRPr lang="ru-RU" sz="1200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49" name="AutoShape 9"/>
          <p:cNvSpPr>
            <a:spLocks noChangeArrowheads="1"/>
          </p:cNvSpPr>
          <p:nvPr/>
        </p:nvSpPr>
        <p:spPr bwMode="auto">
          <a:xfrm>
            <a:off x="2047873" y="4104080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БУ 1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2905125" y="4533900"/>
            <a:ext cx="11525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БУ 2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52" name="AutoShape 9"/>
          <p:cNvSpPr>
            <a:spLocks noChangeArrowheads="1"/>
          </p:cNvSpPr>
          <p:nvPr/>
        </p:nvSpPr>
        <p:spPr bwMode="auto">
          <a:xfrm>
            <a:off x="858715" y="5332807"/>
            <a:ext cx="2606920" cy="8072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Сведения ф. 0503161 формируются без учета филиалов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H="1">
            <a:off x="576262" y="3737664"/>
            <a:ext cx="804863" cy="81230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66725" y="3737664"/>
            <a:ext cx="1128712" cy="7962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AutoShape 9"/>
          <p:cNvSpPr>
            <a:spLocks noChangeArrowheads="1"/>
          </p:cNvSpPr>
          <p:nvPr/>
        </p:nvSpPr>
        <p:spPr bwMode="auto">
          <a:xfrm>
            <a:off x="109535" y="4695230"/>
            <a:ext cx="657226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</a:rPr>
              <a:t>БУ 3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31" name="AutoShape 9"/>
          <p:cNvSpPr>
            <a:spLocks noChangeArrowheads="1"/>
          </p:cNvSpPr>
          <p:nvPr/>
        </p:nvSpPr>
        <p:spPr bwMode="auto">
          <a:xfrm>
            <a:off x="180975" y="6462709"/>
            <a:ext cx="6153150" cy="30599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200" kern="0" dirty="0" smtClean="0">
                <a:solidFill>
                  <a:schemeClr val="tx1"/>
                </a:solidFill>
                <a:latin typeface="Times New Roman" pitchFamily="18" charset="0"/>
              </a:rPr>
              <a:t>Не наделен полномочиями юридического лица, получателя средств федерального бюджета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cxnSp>
        <p:nvCxnSpPr>
          <p:cNvPr id="7" name="Соединительная линия уступом 6"/>
          <p:cNvCxnSpPr>
            <a:stCxn id="8" idx="3"/>
          </p:cNvCxnSpPr>
          <p:nvPr/>
        </p:nvCxnSpPr>
        <p:spPr>
          <a:xfrm>
            <a:off x="2943225" y="1734145"/>
            <a:ext cx="1076325" cy="279975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2162175" y="1935956"/>
            <a:ext cx="0" cy="2168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rot="10800000" flipV="1">
            <a:off x="180975" y="1746052"/>
            <a:ext cx="1243015" cy="296882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82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65634" y="6356353"/>
            <a:ext cx="23899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2945934" y="191267"/>
            <a:ext cx="749346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(ф.0503162)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838198" y="4295773"/>
            <a:ext cx="9496427" cy="59055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</a:rPr>
              <a:t>Сокращение в наименованиях показателей исполнения (графа 2) не 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itchFamily="18" charset="0"/>
              </a:rPr>
              <a:t>допускается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algn="ctr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132992"/>
              </p:ext>
            </p:extLst>
          </p:nvPr>
        </p:nvGraphicFramePr>
        <p:xfrm>
          <a:off x="1064934" y="1231590"/>
          <a:ext cx="9249170" cy="2397805"/>
        </p:xfrm>
        <a:graphic>
          <a:graphicData uri="http://schemas.openxmlformats.org/drawingml/2006/table">
            <a:tbl>
              <a:tblPr/>
              <a:tblGrid>
                <a:gridCol w="1668741"/>
                <a:gridCol w="2981325"/>
                <a:gridCol w="657225"/>
                <a:gridCol w="752475"/>
                <a:gridCol w="1085850"/>
                <a:gridCol w="855780"/>
                <a:gridCol w="1247774"/>
              </a:tblGrid>
              <a:tr h="6722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Код раздела, подраздела расходов по бюджетной классификации</a:t>
                      </a:r>
                    </a:p>
                  </a:txBody>
                  <a:tcPr marL="9016" marR="9016" marT="901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показателя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По плану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Фактически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сумма, руб.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сумма, руб.</a:t>
                      </a:r>
                    </a:p>
                  </a:txBody>
                  <a:tcPr marL="9016" marR="9016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016" marR="9016" marT="901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016" marR="9016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0112 3940200000 000</a:t>
                      </a:r>
                    </a:p>
                  </a:txBody>
                  <a:tcPr marL="9016" marR="9016" marT="901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научно-исследовательских работ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ЕД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4 015 </a:t>
                      </a:r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 </a:t>
                      </a:r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010 000 000,00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016" marR="9016" marT="9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016" marR="9016" marT="9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016" marR="9016" marT="901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016" marR="9016" marT="901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4 015 000 000,00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4 010 000 000,00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16" marR="9016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835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16" marR="9016" marT="9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Итого расходов, предусмотренных </a:t>
                      </a:r>
                      <a:b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Сводной бюджетной росписью на </a:t>
                      </a:r>
                      <a:b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отчетный финансовый год</a:t>
                      </a:r>
                    </a:p>
                  </a:txBody>
                  <a:tcPr marL="9016" marR="9016" marT="9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016" marR="9016" marT="9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147 487 591 300,00</a:t>
                      </a:r>
                    </a:p>
                  </a:txBody>
                  <a:tcPr marL="9016" marR="9016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016" marR="9016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146 314 578 986,16</a:t>
                      </a:r>
                    </a:p>
                  </a:txBody>
                  <a:tcPr marL="9016" marR="9016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514350" y="5159376"/>
            <a:ext cx="9801225" cy="869949"/>
          </a:xfrm>
        </p:spPr>
        <p:txBody>
          <a:bodyPr/>
          <a:lstStyle/>
          <a:p>
            <a:pPr indent="0" algn="just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отсутствии в ведомственной структуре ГРБС казенных учреждений, до которых в 2017 году доводилось государственное задание Сведения (ф. 0503162) не формируются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7329163" y="699612"/>
            <a:ext cx="1719588" cy="967261"/>
          </a:xfrm>
          <a:prstGeom prst="wedgeEllipseCallout">
            <a:avLst>
              <a:gd name="adj1" fmla="val 57938"/>
              <a:gd name="adj2" fmla="val 797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гр. 7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указывается сумма кассового расхода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2200174" y="2687553"/>
            <a:ext cx="2009875" cy="1436772"/>
          </a:xfrm>
          <a:prstGeom prst="wedgeEllipseCallout">
            <a:avLst>
              <a:gd name="adj1" fmla="val 65212"/>
              <a:gd name="adj2" fmla="val -5190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гр. 2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указывается наименование работ, в соответствии с утвержденным государственным заданием 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65634" y="6356353"/>
            <a:ext cx="23899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2945934" y="38918"/>
            <a:ext cx="7493465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Сведения об изменениях бюджетной росписи главного распорядителя бюджетных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средств (ф.0503163)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90525" y="6092827"/>
            <a:ext cx="9801225" cy="517524"/>
          </a:xfrm>
        </p:spPr>
        <p:txBody>
          <a:bodyPr/>
          <a:lstStyle/>
          <a:p>
            <a:pPr indent="0" algn="just">
              <a:buNone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Сведения (ф. 0503163) </a:t>
            </a:r>
            <a:r>
              <a:rPr lang="ru-RU" sz="1600" b="1" u="sng" dirty="0">
                <a:solidFill>
                  <a:schemeClr val="accent2">
                    <a:lumMod val="75000"/>
                  </a:schemeClr>
                </a:solidFill>
              </a:rPr>
              <a:t>не формируются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РБС и ПБС. Данные по изменениям бюджетной росписи по источникам финансирования дефицита бюджета в Сведения (ф. 0503163) не включаются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279344"/>
              </p:ext>
            </p:extLst>
          </p:nvPr>
        </p:nvGraphicFramePr>
        <p:xfrm>
          <a:off x="542926" y="844550"/>
          <a:ext cx="9696448" cy="5139351"/>
        </p:xfrm>
        <a:graphic>
          <a:graphicData uri="http://schemas.openxmlformats.org/drawingml/2006/table">
            <a:tbl>
              <a:tblPr/>
              <a:tblGrid>
                <a:gridCol w="1519739"/>
                <a:gridCol w="1237222"/>
                <a:gridCol w="1237222"/>
                <a:gridCol w="1233975"/>
                <a:gridCol w="4468290"/>
              </a:tblGrid>
              <a:tr h="28434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Сведения об изменениях бюджетной росписи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33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главного распорядителя бюджетных средств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330">
                <a:tc gridSpan="5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effectLst/>
                        <a:latin typeface="Arial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879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4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Код классификации расходов бюджетов</a:t>
                      </a:r>
                    </a:p>
                  </a:txBody>
                  <a:tcPr marL="8617" marR="8617" marT="861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Утверждено на год</a:t>
                      </a:r>
                    </a:p>
                  </a:txBody>
                  <a:tcPr marL="8617" marR="8617" marT="86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Разница между показателями бюджетной росписи и закона (решения) о бюджете, руб.</a:t>
                      </a:r>
                    </a:p>
                  </a:txBody>
                  <a:tcPr marL="8617" marR="8617" marT="86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Причины изменений</a:t>
                      </a:r>
                    </a:p>
                  </a:txBody>
                  <a:tcPr marL="8617" marR="8617" marT="86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3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законом (решением) о бюджете, руб.</a:t>
                      </a:r>
                    </a:p>
                  </a:txBody>
                  <a:tcPr marL="8617" marR="8617" marT="86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бюджетной росписью с учетом изменений на отчетную дату, руб.</a:t>
                      </a:r>
                    </a:p>
                  </a:txBody>
                  <a:tcPr marL="8617" marR="8617" marT="86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0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4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 ххх 0705 0000000000 000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-131 100,00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1 354 300,00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1 485 400,00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в соответствии с постановлением Прав. РФ от 17.04.2008 N 284 О реализации функций по организации формирования  и исполнения государственного заказа на дополнительное профессиональное образование федеральных государственных гражданских служащих и распоряжением Прав. РФ от 22.03.2016 N 482р увеличены бюджетные ассигнования по разделу 07, подразделу 05, целевой статье расходов 9190092040, виду расходов 244 на сумму 1 485,4 тыс. руб.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  </a:t>
                      </a:r>
                      <a:r>
                        <a:rPr lang="ru-RU" sz="950" b="0" i="0" u="none" strike="noStrike" dirty="0" err="1">
                          <a:effectLst/>
                          <a:latin typeface="Arial"/>
                        </a:rPr>
                        <a:t>ххх</a:t>
                      </a:r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 0706 0000000000 000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651 702 300,00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686 795 000,00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35 092 700,00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в соответствии с Указом Президента Российской Федерации  от 07.05.2012 N 597  и постановлением Правительства РФ от 06.12.2014 N 1331 увеличены бюджетные ассигнования на повышение оплаты труда педагогических  работников Академии Генеральной прокуратуры Российской Федерации на сумму 35 092,7 тыс. руб.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 ххх 0708 0000000000 000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173 050 600,00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200 498 600,00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27 448 000,00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в соответствии с Указом Президента Российской Федерации  от 07.05.2012 N 597  и постановлением Правительства РФ от 06.12.2014 N 1331 увеличены бюджетные ассигнования на повышение оплаты труда педагогических  работников Академии Генеральной прокуратуры Российской Федерации на сумму 27 448,0 тыс. руб.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 ххх 0905 0000000000 000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532 626 200,00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547 823 200,00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50" b="0" i="0" u="none" strike="noStrike">
                          <a:effectLst/>
                          <a:latin typeface="Arial"/>
                        </a:rPr>
                        <a:t>15 197 000,00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50" b="0" i="0" u="none" strike="noStrike" dirty="0">
                          <a:effectLst/>
                          <a:latin typeface="Arial"/>
                        </a:rPr>
                        <a:t>в соответствии с Указом Президента Российской Федерации от 07.05.2012 N 597   увеличены бюджетные ассигнования на сумму 15 197,0 тыс. руб. на повышение оплаты труда медицинских работников санаториев Генеральной прокуратуры Российской Федерации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097"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0" u="none" strike="noStrike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8617" marR="8617" marT="8617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1 357 248 000,00  </a:t>
                      </a:r>
                    </a:p>
                  </a:txBody>
                  <a:tcPr marL="8617" marR="8617" marT="86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1 436 471 100,00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79 223 100,00  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7" marR="8617" marT="8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79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24275" y="114300"/>
            <a:ext cx="6640437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бюджета (ф. 0503164)</a:t>
            </a:r>
          </a:p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пример заполнения ГРБС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8197920"/>
              </p:ext>
            </p:extLst>
          </p:nvPr>
        </p:nvGraphicFramePr>
        <p:xfrm>
          <a:off x="76200" y="1266830"/>
          <a:ext cx="3540654" cy="5458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153842" y="6492880"/>
            <a:ext cx="2389941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17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113647"/>
              </p:ext>
            </p:extLst>
          </p:nvPr>
        </p:nvGraphicFramePr>
        <p:xfrm>
          <a:off x="3718008" y="902758"/>
          <a:ext cx="6740441" cy="5472649"/>
        </p:xfrm>
        <a:graphic>
          <a:graphicData uri="http://schemas.openxmlformats.org/drawingml/2006/table">
            <a:tbl>
              <a:tblPr/>
              <a:tblGrid>
                <a:gridCol w="1158792"/>
                <a:gridCol w="323850"/>
                <a:gridCol w="676275"/>
                <a:gridCol w="581025"/>
                <a:gridCol w="590550"/>
                <a:gridCol w="620458"/>
                <a:gridCol w="706803"/>
                <a:gridCol w="330089"/>
                <a:gridCol w="1752599"/>
              </a:tblGrid>
              <a:tr h="1351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  <a:b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бюджетной</a:t>
                      </a:r>
                      <a:b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классификации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 строки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Доведенные бюджетные данные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Исполнено,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Показатели исполнения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Причины отклонений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 планового процента исполнения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процент исполнения, 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не исполнено, 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пояснения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1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 Доходы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1 580 505 000 000,00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1 849 739 357 961,28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117,03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269 234 357 961,28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6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1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10101000000000110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118 300 000 000,00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147 786 320 790,05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124,93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29 486 320 790,05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Рост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поступлений по крупнейшим налогоплательщикам газовой 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отрасли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 по организациям финансового сектора 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экономики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89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10301000010000110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791 000 000 000,00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854 774 636 668,84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108,06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63 774 636 668,84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Улучшение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налогового администрирования.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62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10701011010000110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668 000 000 000,00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843 927 046 530,71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126,34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175 927 046 530,71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Увеличение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цены на нефть марки "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Urals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" на 26,4% (с 41,7 до 52,7 долл. США за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барр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.)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44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10801000010000110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3 115 000 000,00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3 156 962 778,96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101,35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41 962 778,96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Увеличение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исковых сумм и количества рассмотренных споров в арбитражных судах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92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10900000000000000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90 000 000,00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94 391 192,72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104,88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4 391 192,72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Погашение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задолженности по отменённым налогам и сборам, в том числе задолженности по ЕСН, зачисляемой в федеральный бюджет.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9629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 Расходы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159 030 040 100,00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107 000 804 200,00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20 366 192 758,58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12,81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-138 663 847 341,42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96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4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 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0106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3940200000 000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141 025 213 000,00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89 076 569 000,00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16 636 813 229,77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-124 388 399 770,23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4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0113 3940200000 000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16 716 120 200,00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16 639 148 900,00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3 338 750 044,35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19,97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-13 377 370 155,65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Результат исполнения бюджета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(дефицит/профицит)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2 361 847 504 779,08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 Источники финанси-рования дефицита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-2 361 847 504 779,08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-2 361 847 504 779,08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внутреннего финансирования дефицита бюджета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внешнего финансирования дефицита бюджета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96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5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24275" y="114300"/>
            <a:ext cx="6640437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бюджета (ф. 0503164)</a:t>
            </a:r>
          </a:p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пример заполнения РБС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153842" y="6492880"/>
            <a:ext cx="2389941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18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178154"/>
              </p:ext>
            </p:extLst>
          </p:nvPr>
        </p:nvGraphicFramePr>
        <p:xfrm>
          <a:off x="1276350" y="1007533"/>
          <a:ext cx="9182099" cy="5417087"/>
        </p:xfrm>
        <a:graphic>
          <a:graphicData uri="http://schemas.openxmlformats.org/drawingml/2006/table">
            <a:tbl>
              <a:tblPr/>
              <a:tblGrid>
                <a:gridCol w="1578553"/>
                <a:gridCol w="441161"/>
                <a:gridCol w="921249"/>
                <a:gridCol w="791496"/>
                <a:gridCol w="804471"/>
                <a:gridCol w="845213"/>
                <a:gridCol w="962835"/>
                <a:gridCol w="449660"/>
                <a:gridCol w="2387461"/>
              </a:tblGrid>
              <a:tr h="2624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бюджетной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классификации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 строки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Доведенные бюджетные данные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Исполнено,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Показатели исполнения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Причины отклонений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 планового процента исполнения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процент исполнения,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не исполнено,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пояснения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6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 Доходы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3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5042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9532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3927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8797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24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 Расходы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105 715 717 900,00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90 715 717 900,00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-86 740 154 625,88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3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0106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3940200000 000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89 076 569 000,00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076 569 000,00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636 813 229,77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-73 439 755 770,23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0113 3940200000 000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16 639 148 900,00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639 148 900,00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3 338 750 044,35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-13 300 398 855,65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24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Результат исполнения бюджета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(дефицит/профицит)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624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 Источники финанси-рования дефицита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91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внутреннего финансирования дефицита бюджета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91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внешнего финансирования дефицита бюджета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3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66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24275" y="114300"/>
            <a:ext cx="6640437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бюджета (ф. 0503164)</a:t>
            </a:r>
          </a:p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пример заполнения ПБС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153842" y="6492880"/>
            <a:ext cx="2389941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19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875021"/>
              </p:ext>
            </p:extLst>
          </p:nvPr>
        </p:nvGraphicFramePr>
        <p:xfrm>
          <a:off x="1276350" y="1007533"/>
          <a:ext cx="9182099" cy="5417087"/>
        </p:xfrm>
        <a:graphic>
          <a:graphicData uri="http://schemas.openxmlformats.org/drawingml/2006/table">
            <a:tbl>
              <a:tblPr/>
              <a:tblGrid>
                <a:gridCol w="1578553"/>
                <a:gridCol w="441161"/>
                <a:gridCol w="921249"/>
                <a:gridCol w="791496"/>
                <a:gridCol w="804471"/>
                <a:gridCol w="845213"/>
                <a:gridCol w="962835"/>
                <a:gridCol w="449660"/>
                <a:gridCol w="2387461"/>
              </a:tblGrid>
              <a:tr h="2624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бюджетной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классификации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 строки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Доведенные бюджетные данные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Исполнено,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Показатели исполнения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Причины отклонений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 планового процента исполнения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процент исполнения,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не исполнено,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пояснения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3705" marR="3705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6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 Доходы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3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5042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2762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9532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3927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8797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24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 Расходы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90 715 717 900,00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-86 740 154 625,88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3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0106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3940200000 000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076 569 000,00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636 813 229,77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-73 439 755 770,23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326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0113 3940200000 000 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639 148 900,00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3 338 750 044,35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-13 300 398 855,65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24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Результат исполнения бюджета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(дефицит/профицит)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624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 Источники финанси-рования дефицита бюджета, всего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-18 975 563 274,12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91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внутреннего финансирования дефицита бюджета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91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внешнего финансирования дефицита бюджета</a:t>
                      </a:r>
                    </a:p>
                  </a:txBody>
                  <a:tcPr marL="3705" marR="3705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620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3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3705" marR="3705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705" marR="3705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0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08550" y="85725"/>
            <a:ext cx="6456163" cy="890592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Нормативно-правовые 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акты, определяющие состав бюджетной отчетности и сроки ее представления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599652040"/>
              </p:ext>
            </p:extLst>
          </p:nvPr>
        </p:nvGraphicFramePr>
        <p:xfrm>
          <a:off x="236549" y="1419226"/>
          <a:ext cx="10177953" cy="5219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0" name="Shape 797"/>
          <p:cNvGrpSpPr/>
          <p:nvPr/>
        </p:nvGrpSpPr>
        <p:grpSpPr>
          <a:xfrm>
            <a:off x="9985068" y="5760811"/>
            <a:ext cx="354376" cy="402885"/>
            <a:chOff x="6649150" y="309350"/>
            <a:chExt cx="395800" cy="395800"/>
          </a:xfrm>
          <a:solidFill>
            <a:schemeClr val="accent2"/>
          </a:solidFill>
        </p:grpSpPr>
        <p:sp>
          <p:nvSpPr>
            <p:cNvPr id="41" name="Shape 79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2" name="Shape 799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3" name="Shape 800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4" name="Shape 801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5" name="Shape 802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6" name="Shape 803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7" name="Shape 804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8" name="Shape 805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9" name="Shape 806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0" name="Shape 807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1" name="Shape 80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2" name="Shape 809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3" name="Shape 810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4" name="Shape 811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5" name="Shape 812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6" name="Shape 813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7" name="Shape 814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8" name="Shape 815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9" name="Shape 816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0" name="Shape 817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Shape 81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Shape 819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Shape 820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4" name="Shape 544"/>
          <p:cNvGrpSpPr/>
          <p:nvPr/>
        </p:nvGrpSpPr>
        <p:grpSpPr>
          <a:xfrm>
            <a:off x="7253560" y="5651621"/>
            <a:ext cx="423574" cy="483661"/>
            <a:chOff x="1236875" y="1623900"/>
            <a:chExt cx="465200" cy="455475"/>
          </a:xfrm>
        </p:grpSpPr>
        <p:sp>
          <p:nvSpPr>
            <p:cNvPr id="65" name="Shape 545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0" t="0" r="0" b="0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546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547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0" t="0" r="0" b="0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54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0" t="0" r="0" b="0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549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550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551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0" t="0" r="0" b="0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2" name="Shape 511"/>
          <p:cNvGrpSpPr/>
          <p:nvPr/>
        </p:nvGrpSpPr>
        <p:grpSpPr>
          <a:xfrm>
            <a:off x="2116256" y="5592211"/>
            <a:ext cx="400118" cy="524581"/>
            <a:chOff x="4630125" y="278900"/>
            <a:chExt cx="400675" cy="456675"/>
          </a:xfrm>
        </p:grpSpPr>
        <p:sp>
          <p:nvSpPr>
            <p:cNvPr id="73" name="Shape 512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51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514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0" t="0" r="0" b="0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515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0" t="0" r="0" b="0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" name="Shape 769"/>
          <p:cNvGrpSpPr/>
          <p:nvPr/>
        </p:nvGrpSpPr>
        <p:grpSpPr>
          <a:xfrm>
            <a:off x="4411066" y="5893174"/>
            <a:ext cx="689189" cy="319672"/>
            <a:chOff x="3927500" y="301425"/>
            <a:chExt cx="461550" cy="411625"/>
          </a:xfrm>
        </p:grpSpPr>
        <p:sp>
          <p:nvSpPr>
            <p:cNvPr id="78" name="Shape 770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0" t="0" r="0" b="0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71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0" t="0" r="0" b="0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772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0" t="0" r="0" b="0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773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0" t="0" r="0" b="0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774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0" t="0" r="0" b="0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775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0" t="0" r="0" b="0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776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0" t="0" r="0" b="0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777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0" t="0" r="0" b="0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77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0" t="0" r="0" b="0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779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0" t="0" r="0" b="0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780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781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0" t="0" r="0" b="0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782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0" t="0" r="0" b="0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783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0" t="0" r="0" b="0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784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0" t="0" r="0" b="0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785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0" t="0" r="0" b="0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786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0" t="0" r="0" b="0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787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0" t="0" r="0" b="0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78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0" t="0" r="0" b="0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789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0" t="0" r="0" b="0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790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0" t="0" r="0" b="0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791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0" t="0" r="0" b="0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792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793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0" t="0" r="0" b="0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794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0" t="0" r="0" b="0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795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0" t="0" r="0" b="0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796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0" t="0" r="0" b="0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27861" y="1022866"/>
            <a:ext cx="6269710" cy="369332"/>
          </a:xfrm>
          <a:prstGeom prst="rect">
            <a:avLst/>
          </a:prstGeom>
          <a:gradFill flip="none" rotWithShape="1">
            <a:gsLst>
              <a:gs pos="0">
                <a:srgbClr val="008080">
                  <a:shade val="30000"/>
                  <a:satMod val="115000"/>
                </a:srgbClr>
              </a:gs>
              <a:gs pos="50000">
                <a:srgbClr val="008080">
                  <a:shade val="67500"/>
                  <a:satMod val="115000"/>
                </a:srgbClr>
              </a:gs>
              <a:gs pos="100000">
                <a:srgbClr val="00808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Бюджетный кодекс Российской Федерации</a:t>
            </a:r>
            <a:endParaRPr lang="ru-RU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140739" y="6326730"/>
            <a:ext cx="2389942" cy="365125"/>
          </a:xfrm>
        </p:spPr>
        <p:txBody>
          <a:bodyPr/>
          <a:lstStyle/>
          <a:p>
            <a:pPr>
              <a:defRPr/>
            </a:pPr>
            <a:fld id="{7DDD3E9E-ECEF-4AC7-BCA9-85B732FA39F3}" type="slidenum">
              <a:rPr lang="ru-RU" sz="1400" b="1" smtClean="0">
                <a:latin typeface="Cambria" panose="02040503050406030204" pitchFamily="18" charset="0"/>
              </a:rPr>
              <a:pPr>
                <a:defRPr/>
              </a:pPr>
              <a:t>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7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058401" y="6346828"/>
            <a:ext cx="422490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20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077706"/>
              </p:ext>
            </p:extLst>
          </p:nvPr>
        </p:nvGraphicFramePr>
        <p:xfrm>
          <a:off x="1219502" y="508529"/>
          <a:ext cx="9070163" cy="4822224"/>
        </p:xfrm>
        <a:graphic>
          <a:graphicData uri="http://schemas.openxmlformats.org/drawingml/2006/table">
            <a:tbl>
              <a:tblPr/>
              <a:tblGrid>
                <a:gridCol w="1748432"/>
                <a:gridCol w="740034"/>
                <a:gridCol w="1748432"/>
                <a:gridCol w="837622"/>
                <a:gridCol w="837622"/>
                <a:gridCol w="837622"/>
                <a:gridCol w="2320399"/>
              </a:tblGrid>
              <a:tr h="290089">
                <a:tc gridSpan="7">
                  <a:txBody>
                    <a:bodyPr/>
                    <a:lstStyle/>
                    <a:p>
                      <a:pPr algn="ctr" fontAlgn="t"/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659" marR="7659" marT="879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23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9" marR="7659" marT="8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6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Наименование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программы,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подпрограммы</a:t>
                      </a:r>
                    </a:p>
                  </a:txBody>
                  <a:tcPr marL="7659" marR="7659" marT="879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Код целевой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статьи расходов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по бюджетной классификации</a:t>
                      </a:r>
                    </a:p>
                  </a:txBody>
                  <a:tcPr marL="7659" marR="7659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Наименование мероприятия</a:t>
                      </a:r>
                    </a:p>
                  </a:txBody>
                  <a:tcPr marL="7659" marR="7659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Утверждено бюджетной росписью, с учетом изменений, руб.</a:t>
                      </a:r>
                    </a:p>
                  </a:txBody>
                  <a:tcPr marL="7659" marR="7659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Исполнено, руб.</a:t>
                      </a:r>
                    </a:p>
                  </a:txBody>
                  <a:tcPr marL="7659" marR="7659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 исполнено, руб.</a:t>
                      </a:r>
                    </a:p>
                  </a:txBody>
                  <a:tcPr marL="7659" marR="7659" marT="8791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Причины отклонений</a:t>
                      </a:r>
                    </a:p>
                  </a:txBody>
                  <a:tcPr marL="7659" marR="7659" marT="8791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2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59" marR="7659" marT="87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659" marR="7659" marT="8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659" marR="7659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659" marR="7659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519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Подпрограмма "Обеспечение жильем отдельных категорий граждан" федеральной целевой программы "Жилище" на 2015 - 2020 годы</a:t>
                      </a:r>
                    </a:p>
                  </a:txBody>
                  <a:tcPr marL="7659" marR="7659" marT="87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0540500000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Обеспечение жильем федеральных государственных гражданских служащих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27 634 400,00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20 875 599,03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6 758 800,97</a:t>
                      </a:r>
                    </a:p>
                  </a:txBody>
                  <a:tcPr marL="7659" marR="7659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Предоставление субсидий осуществляется в соответствии с решениями, принятыми Комиссией по рассмотрению вопросов предоставления федеральным государственным гражданским служащим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единовременной </a:t>
                      </a: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субсидии на приобретение жилого помещения.</a:t>
                      </a:r>
                    </a:p>
                  </a:txBody>
                  <a:tcPr marL="7659" marR="7659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2629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Федеральная целевая программа "Развитие единой государственной системы регистрации прав и кадастрового учета недвижимости (2014 - 2019 годы)"</a:t>
                      </a:r>
                    </a:p>
                  </a:txBody>
                  <a:tcPr marL="7659" marR="7659" marT="87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15Г0000000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Совершенствование информационного взаимодействия с Единой системой управления государственным имуществом, а также постановка на государственный кадастровый учет и уточнение границ земельных участков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36 298 200,00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33 028 857,90</a:t>
                      </a:r>
                    </a:p>
                  </a:txBody>
                  <a:tcPr marL="7659" marR="7659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3 269 342,10</a:t>
                      </a:r>
                    </a:p>
                  </a:txBody>
                  <a:tcPr marL="7659" marR="7659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В связи с существенным снижением в результате конкурсных процедур начальной (максимальной) стоимости контрактов, первоначально рассчитанной исходя из текущей рыночной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конъюнктуры.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9" marR="7659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804566" y="114300"/>
            <a:ext cx="6560146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целевых программ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0503166)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142875" y="5387977"/>
            <a:ext cx="10221837" cy="134619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К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целевым статьям расходов, отражаемых расходы федеральных целевых программам относятся следующие программные (непрограммные) статьи расходов: 02 8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  , 02 9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05 4 xx 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05 5 00 </a:t>
            </a:r>
            <a:r>
              <a:rPr lang="ru-RU" sz="1500" b="1" dirty="0" err="1">
                <a:solidFill>
                  <a:schemeClr val="accent2">
                    <a:lumMod val="75000"/>
                  </a:schemeClr>
                </a:solidFill>
              </a:rPr>
              <a:t>ххххх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, 05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08 5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10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10 9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10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Б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11 5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11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12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х, 13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14 7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15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Г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16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Ч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20 4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21 4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21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21 7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22 7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22 8 00 </a:t>
            </a:r>
            <a:r>
              <a:rPr lang="ru-RU" sz="1500" b="1" dirty="0" err="1">
                <a:solidFill>
                  <a:schemeClr val="accent2">
                    <a:lumMod val="75000"/>
                  </a:schemeClr>
                </a:solidFill>
              </a:rPr>
              <a:t>ххххх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, 22 9 00 </a:t>
            </a:r>
            <a:r>
              <a:rPr lang="ru-RU" sz="1500" b="1" dirty="0" err="1">
                <a:solidFill>
                  <a:schemeClr val="accent2">
                    <a:lumMod val="75000"/>
                  </a:schemeClr>
                </a:solidFill>
              </a:rPr>
              <a:t>ххххх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, 22 Б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23 5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24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Б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25 7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25 8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28 6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32 6 00 </a:t>
            </a:r>
            <a:r>
              <a:rPr lang="ru-RU" sz="1500" b="1" dirty="0" err="1">
                <a:solidFill>
                  <a:schemeClr val="accent2">
                    <a:lumMod val="75000"/>
                  </a:schemeClr>
                </a:solidFill>
              </a:rPr>
              <a:t>ххххх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, 34 К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37 4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42 6 00 </a:t>
            </a:r>
            <a:r>
              <a:rPr lang="ru-RU" sz="1500" b="1" dirty="0" err="1">
                <a:solidFill>
                  <a:schemeClr val="accent2">
                    <a:lumMod val="75000"/>
                  </a:schemeClr>
                </a:solidFill>
              </a:rPr>
              <a:t>ххххх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 , 44 2 00 </a:t>
            </a:r>
            <a:r>
              <a:rPr lang="ru-RU" sz="1500" b="1" dirty="0" err="1">
                <a:solidFill>
                  <a:schemeClr val="accent2">
                    <a:lumMod val="75000"/>
                  </a:schemeClr>
                </a:solidFill>
              </a:rPr>
              <a:t>ххххх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, 45 2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99 1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99 2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99 4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r>
              <a:rPr lang="en-US" sz="1500" b="1" dirty="0">
                <a:solidFill>
                  <a:schemeClr val="accent2">
                    <a:lumMod val="75000"/>
                  </a:schemeClr>
                </a:solidFill>
              </a:rPr>
              <a:t>, 99 8 00 </a:t>
            </a:r>
            <a:r>
              <a:rPr lang="en-US" sz="1500" b="1" dirty="0" err="1">
                <a:solidFill>
                  <a:schemeClr val="accent2">
                    <a:lumMod val="75000"/>
                  </a:schemeClr>
                </a:solidFill>
              </a:rPr>
              <a:t>xxxxx</a:t>
            </a:r>
            <a:endParaRPr lang="ru-RU" sz="15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86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060" y="355603"/>
            <a:ext cx="9161443" cy="920748"/>
          </a:xfrm>
        </p:spPr>
        <p:txBody>
          <a:bodyPr/>
          <a:lstStyle/>
          <a:p>
            <a:pPr lvl="0" algn="r">
              <a:defRPr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активов</a:t>
            </a:r>
            <a:b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0503168)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89" y="1635125"/>
            <a:ext cx="9285919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896060" y="1905002"/>
            <a:ext cx="4406455" cy="123824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857248" y="5835227"/>
            <a:ext cx="8854841" cy="80369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По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имуществу, закрепленному в оперативное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управление заполняются раздел 1 и раздел 3.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По имуществу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,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составляющему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государственную казну Российской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Федерации, заполняются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раздел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2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и раздел 3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844661" y="635636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3066950" y="3022432"/>
            <a:ext cx="1829110" cy="1273343"/>
          </a:xfrm>
          <a:prstGeom prst="wedgeEllipseCallout">
            <a:avLst>
              <a:gd name="adj1" fmla="val 66160"/>
              <a:gd name="adj2" fmla="val -4925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гр. 5 также отражается корректировка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кадастровых оценок земельных участков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6243312" y="3271362"/>
            <a:ext cx="2597400" cy="1319688"/>
          </a:xfrm>
          <a:prstGeom prst="wedgeEllipseCallout">
            <a:avLst>
              <a:gd name="adj1" fmla="val -37335"/>
              <a:gd name="adj2" fmla="val -6597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гр. 7со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знаком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минус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 допустимы суммы только при отражении исправительных операций методом «Красное </a:t>
            </a:r>
            <a:r>
              <a:rPr lang="ru-RU" sz="1200" dirty="0" err="1">
                <a:solidFill>
                  <a:schemeClr val="tx1"/>
                </a:solidFill>
                <a:latin typeface="Cambria" panose="02040503050406030204" pitchFamily="18" charset="0"/>
              </a:rPr>
              <a:t>сторно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»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53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804566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по дебиторской и кредиторской задолженности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0503169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05" y="1057273"/>
            <a:ext cx="9038405" cy="3810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44" y="4945705"/>
            <a:ext cx="8763120" cy="1792772"/>
          </a:xfrm>
          <a:prstGeom prst="rect">
            <a:avLst/>
          </a:prstGeom>
        </p:spPr>
      </p:pic>
      <p:sp>
        <p:nvSpPr>
          <p:cNvPr id="11" name="Овальная выноска 10"/>
          <p:cNvSpPr/>
          <p:nvPr/>
        </p:nvSpPr>
        <p:spPr>
          <a:xfrm>
            <a:off x="2890011" y="1222207"/>
            <a:ext cx="1829110" cy="1139991"/>
          </a:xfrm>
          <a:prstGeom prst="wedgeEllipseCallout">
            <a:avLst>
              <a:gd name="adj1" fmla="val -21846"/>
              <a:gd name="adj2" fmla="val 6688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Показатели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гр.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2-4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должны соответствовать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гр. 9-11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ф.0503169 за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2016 год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7767312" y="4404837"/>
            <a:ext cx="2597400" cy="1319688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7 и 8 отражаются код и наименование причины образования задолженности;</a:t>
            </a:r>
          </a:p>
          <a:p>
            <a:pPr lvl="0" algn="ctr"/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Детальный анализ раскрывается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 тексте ПЗ</a:t>
            </a:r>
          </a:p>
        </p:txBody>
      </p:sp>
      <p:sp>
        <p:nvSpPr>
          <p:cNvPr id="16" name="Овальная выноска 15"/>
          <p:cNvSpPr/>
          <p:nvPr/>
        </p:nvSpPr>
        <p:spPr>
          <a:xfrm>
            <a:off x="4129988" y="3926928"/>
            <a:ext cx="3724676" cy="1405577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Сведения по контрагентам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от 1 млн. руб. и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более.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Данные по физическим лицам подлежат обобщению.</a:t>
            </a:r>
          </a:p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части доходов для ФНС России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 ФТС России –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от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500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млн.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руб.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Овальная выноска 17"/>
          <p:cNvSpPr/>
          <p:nvPr/>
        </p:nvSpPr>
        <p:spPr>
          <a:xfrm>
            <a:off x="8345813" y="958390"/>
            <a:ext cx="2148315" cy="1236131"/>
          </a:xfrm>
          <a:prstGeom prst="wedgeEllipse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Показатели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гр.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12-14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отражаются только по кодам синтетических счетов и строке «Всего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»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6400657" y="1002246"/>
            <a:ext cx="1878481" cy="1359952"/>
          </a:xfrm>
          <a:prstGeom prst="wedgeRectCallout">
            <a:avLst>
              <a:gd name="adj1" fmla="val -7656"/>
              <a:gd name="adj2" fmla="val 8058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Наличие дебетовых остатков по </a:t>
            </a:r>
            <a:r>
              <a:rPr lang="ru-RU" sz="1200" dirty="0" err="1">
                <a:solidFill>
                  <a:schemeClr val="tx1"/>
                </a:solidFill>
                <a:latin typeface="Cambria" panose="02040503050406030204" pitchFamily="18" charset="0"/>
              </a:rPr>
              <a:t>сч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302 00 000,</a:t>
            </a:r>
            <a:b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304 00 000 и кредитовых остатков по </a:t>
            </a:r>
            <a:r>
              <a:rPr lang="ru-RU" sz="1200" dirty="0" err="1">
                <a:solidFill>
                  <a:schemeClr val="tx1"/>
                </a:solidFill>
                <a:latin typeface="Cambria" panose="02040503050406030204" pitchFamily="18" charset="0"/>
              </a:rPr>
              <a:t>сч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1 206 00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000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недопустимо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1198126" y="1435767"/>
            <a:ext cx="1582812" cy="758754"/>
          </a:xfrm>
          <a:prstGeom prst="wedgeRectCallout">
            <a:avLst>
              <a:gd name="adj1" fmla="val -24433"/>
              <a:gd name="adj2" fmla="val 7677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Указываются номера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счетов бухгалтерского учета (26 знаков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5018102" y="1222207"/>
            <a:ext cx="1197609" cy="1063791"/>
          </a:xfrm>
          <a:prstGeom prst="wedgeRectCallout">
            <a:avLst>
              <a:gd name="adj1" fmla="val -18799"/>
              <a:gd name="adj2" fmla="val 9404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Графы 6, 8 заполняются только по </a:t>
            </a:r>
            <a:r>
              <a:rPr lang="ru-RU" sz="120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сч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       1 206 00 000 и 1 302 00 000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80387" y="6373357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b="1" smtClean="0">
                <a:latin typeface="Cambria" panose="02040503050406030204" pitchFamily="18" charset="0"/>
              </a:rPr>
              <a:pPr>
                <a:defRPr/>
              </a:pPr>
              <a:t>22</a:t>
            </a:fld>
            <a:endParaRPr lang="ru-RU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3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257872"/>
              </p:ext>
            </p:extLst>
          </p:nvPr>
        </p:nvGraphicFramePr>
        <p:xfrm>
          <a:off x="225420" y="1558759"/>
          <a:ext cx="10194929" cy="4929811"/>
        </p:xfrm>
        <a:graphic>
          <a:graphicData uri="http://schemas.openxmlformats.org/drawingml/2006/table">
            <a:tbl>
              <a:tblPr/>
              <a:tblGrid>
                <a:gridCol w="648050"/>
                <a:gridCol w="2287929"/>
                <a:gridCol w="343801"/>
                <a:gridCol w="49375"/>
                <a:gridCol w="426875"/>
                <a:gridCol w="219075"/>
                <a:gridCol w="819150"/>
                <a:gridCol w="216274"/>
                <a:gridCol w="526676"/>
                <a:gridCol w="121374"/>
                <a:gridCol w="307251"/>
                <a:gridCol w="340799"/>
                <a:gridCol w="430726"/>
                <a:gridCol w="217324"/>
                <a:gridCol w="182726"/>
                <a:gridCol w="465324"/>
                <a:gridCol w="648050"/>
                <a:gridCol w="648050"/>
                <a:gridCol w="648050"/>
                <a:gridCol w="648050"/>
              </a:tblGrid>
              <a:tr h="17879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effectLst/>
                        <a:latin typeface="Arial Cyr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</a:t>
                      </a:r>
                      <a:r>
                        <a:rPr lang="ru-RU" sz="9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 </a:t>
                      </a:r>
                      <a:r>
                        <a:rPr lang="ru-RU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по выданным авансам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effectLst/>
                        <a:latin typeface="Arial Cyr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effectLst/>
                        <a:latin typeface="Arial Cyr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50" b="0" i="0" u="none" strike="noStrike">
                        <a:effectLst/>
                        <a:latin typeface="Arial Cyr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259"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355" marR="5355" marT="535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</a:t>
                      </a:r>
                      <a:r>
                        <a:rPr lang="ru-RU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</a:t>
                      </a:r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ки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счета бюджетного учета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просроченной задолженности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  <a:t>Сумма взысканий через суд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2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со сроком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обеспечения задолженности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  <a:t>направлено в суд,</a:t>
                      </a:r>
                      <a:b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</a:br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  <a:t> всего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  <a:t>из них присуждено судом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231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</a:t>
                      </a:r>
                      <a:b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месяца 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 1 месяца </a:t>
                      </a:r>
                      <a:b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1 года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 1 года </a:t>
                      </a:r>
                      <a:b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3-х лет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свыше</a:t>
                      </a:r>
                      <a:b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3-х лет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  <a:t>находится на взыскании в ФССП России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 Cyr"/>
                        </a:rPr>
                        <a:t>взыскание приостановлено, исполнительный лист возвращен </a:t>
                      </a:r>
                    </a:p>
                  </a:txBody>
                  <a:tcPr marL="5355" marR="5355" marT="5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11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12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13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выданных авансов, всего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effectLst/>
                          <a:latin typeface="Times New Roman"/>
                        </a:rPr>
                        <a:t>712 600 707,43</a:t>
                      </a:r>
                      <a:endParaRPr lang="ru-RU" sz="9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89 211 350,35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89 211 350,35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в том числе в процентах от объема обязательства: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менее 30%  </a:t>
                      </a:r>
                    </a:p>
                  </a:txBody>
                  <a:tcPr marL="64266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effectLst/>
                          <a:latin typeface="Times New Roman"/>
                        </a:rPr>
                        <a:t>610 647 530,14</a:t>
                      </a:r>
                      <a:endParaRPr lang="ru-RU" sz="9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89 211 350,35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89 211 350,35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из них по счетам учета: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прочим работам, услугам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20626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3 885 687,51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606 761 842,63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89 211 350,35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89 211 350,35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 30% до 50% </a:t>
                      </a:r>
                    </a:p>
                  </a:txBody>
                  <a:tcPr marL="64266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2 348 060,99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из них по счетам учета: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услугам связи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20621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2 167 183,98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коммунальным услугам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20623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180 877,01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 50% до 80% </a:t>
                      </a:r>
                    </a:p>
                  </a:txBody>
                  <a:tcPr marL="64266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5 769 547,05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из них по счетам учета: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коммунальным услугам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20623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805 433,68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прочим работам, услугам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20626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4 964 113,37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2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свыше 80% </a:t>
                      </a:r>
                    </a:p>
                  </a:txBody>
                  <a:tcPr marL="64266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93 835 569,25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из них по счетам учета: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3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авансовым безвозмездным перечислениям государственным и муниципальным организациям</a:t>
                      </a:r>
                    </a:p>
                  </a:txBody>
                  <a:tcPr marL="128532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20641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93 835 569,25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СПРАВОЧНО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 задолженности по рассторгнутым договорам, контрактам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060</a:t>
                      </a:r>
                    </a:p>
                  </a:txBody>
                  <a:tcPr marL="5355" marR="5355" marT="5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20930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5355" marR="5355" marT="535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14 404 773,79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112 341,25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350,00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111 991,25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>
                          <a:effectLst/>
                          <a:latin typeface="Times New Roman"/>
                        </a:rPr>
                        <a:t>3 174 668,03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73 608,54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50" b="0" i="0" u="none" strike="noStrike" dirty="0">
                          <a:effectLst/>
                          <a:latin typeface="Times New Roman"/>
                        </a:rPr>
                        <a:t>42 450,00</a:t>
                      </a:r>
                    </a:p>
                  </a:txBody>
                  <a:tcPr marL="5355" marR="5355" marT="53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945639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расчетам по выданным авансам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ф.0503191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34724" y="1751021"/>
            <a:ext cx="2779925" cy="1468429"/>
          </a:xfrm>
          <a:prstGeom prst="wedgeRectCallout">
            <a:avLst>
              <a:gd name="adj1" fmla="val 18025"/>
              <a:gd name="adj2" fmla="val 54900"/>
            </a:avLst>
          </a:prstGeom>
          <a:gradFill>
            <a:gsLst>
              <a:gs pos="20000">
                <a:schemeClr val="accent4">
                  <a:tint val="9000"/>
                  <a:alpha val="72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разделе 1</a:t>
            </a:r>
            <a:r>
              <a:rPr lang="ru-RU" sz="1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отражается </a:t>
            </a:r>
            <a:r>
              <a:rPr lang="ru-RU" sz="1200" dirty="0">
                <a:latin typeface="Cambria" panose="02040503050406030204" pitchFamily="18" charset="0"/>
              </a:rPr>
              <a:t>ДЗ по расчетам по выданным авансам представляется в зависимости от категорий размеров авансирования:</a:t>
            </a:r>
          </a:p>
          <a:p>
            <a:pPr lvl="0"/>
            <a:r>
              <a:rPr lang="ru-RU" sz="1200" b="1" i="1" dirty="0" smtClean="0">
                <a:latin typeface="Cambria" panose="02040503050406030204" pitchFamily="18" charset="0"/>
              </a:rPr>
              <a:t>- менее </a:t>
            </a:r>
            <a:r>
              <a:rPr lang="ru-RU" sz="1200" b="1" i="1" dirty="0">
                <a:latin typeface="Cambria" panose="02040503050406030204" pitchFamily="18" charset="0"/>
              </a:rPr>
              <a:t>30%, </a:t>
            </a:r>
          </a:p>
          <a:p>
            <a:pPr lvl="0"/>
            <a:r>
              <a:rPr lang="ru-RU" sz="1200" b="1" i="1" dirty="0" smtClean="0">
                <a:latin typeface="Cambria" panose="02040503050406030204" pitchFamily="18" charset="0"/>
              </a:rPr>
              <a:t>- от </a:t>
            </a:r>
            <a:r>
              <a:rPr lang="ru-RU" sz="1200" b="1" i="1" dirty="0">
                <a:latin typeface="Cambria" panose="02040503050406030204" pitchFamily="18" charset="0"/>
              </a:rPr>
              <a:t>30% до 50%,</a:t>
            </a:r>
          </a:p>
          <a:p>
            <a:pPr lvl="0"/>
            <a:r>
              <a:rPr lang="ru-RU" sz="1200" b="1" i="1" dirty="0" smtClean="0">
                <a:latin typeface="Cambria" panose="02040503050406030204" pitchFamily="18" charset="0"/>
              </a:rPr>
              <a:t>- от </a:t>
            </a:r>
            <a:r>
              <a:rPr lang="ru-RU" sz="1200" b="1" i="1" dirty="0">
                <a:latin typeface="Cambria" panose="02040503050406030204" pitchFamily="18" charset="0"/>
              </a:rPr>
              <a:t>50% до 80%,</a:t>
            </a:r>
          </a:p>
          <a:p>
            <a:pPr lvl="0"/>
            <a:r>
              <a:rPr lang="ru-RU" sz="1200" b="1" i="1" dirty="0" smtClean="0">
                <a:latin typeface="Cambria" panose="02040503050406030204" pitchFamily="18" charset="0"/>
              </a:rPr>
              <a:t>- свыше </a:t>
            </a:r>
            <a:r>
              <a:rPr lang="ru-RU" sz="1200" b="1" i="1" dirty="0">
                <a:latin typeface="Cambria" panose="02040503050406030204" pitchFamily="18" charset="0"/>
              </a:rPr>
              <a:t>80</a:t>
            </a:r>
            <a:r>
              <a:rPr lang="ru-RU" sz="1200" b="1" i="1" dirty="0" smtClean="0">
                <a:latin typeface="Cambria" panose="02040503050406030204" pitchFamily="18" charset="0"/>
              </a:rPr>
              <a:t>%.</a:t>
            </a:r>
            <a:endParaRPr lang="ru-RU" sz="1200" b="1" i="1" dirty="0">
              <a:latin typeface="Cambria" panose="02040503050406030204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4202813" y="1021293"/>
            <a:ext cx="6208011" cy="617008"/>
          </a:xfrm>
          <a:prstGeom prst="wedgeRectCallout">
            <a:avLst>
              <a:gd name="adj1" fmla="val 41157"/>
              <a:gd name="adj2" fmla="val 2968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</a:rPr>
              <a:t>Формирование показателей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расшифровки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осуществляется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ГРБС по результатам проведенной инвентаризации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дебиторской задолженности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по расходам, на основании данных бюджетного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учета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232022" y="6411914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9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873679" y="127525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расчетам по выданным авансам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ф.0503191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224057" y="1719262"/>
            <a:ext cx="3568316" cy="2224088"/>
          </a:xfrm>
          <a:prstGeom prst="wedgeRectCallout">
            <a:avLst>
              <a:gd name="adj1" fmla="val 56627"/>
              <a:gd name="adj2" fmla="val 385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Раздел 2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формируется по срокам погашения ДЗ с детализаций по счетам бюджетного учета по следующим категориям: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- со сроком погашения до конца </a:t>
            </a:r>
            <a:r>
              <a:rPr lang="ru-RU" sz="1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очередного </a:t>
            </a:r>
            <a:r>
              <a:rPr lang="ru-RU" sz="1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финансового года;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- до 3-х лет;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- от 3-х до 5 лет;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- более 5 лет.</a:t>
            </a:r>
            <a:endParaRPr lang="ru-RU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24058" y="4343400"/>
            <a:ext cx="3568316" cy="1657350"/>
          </a:xfrm>
          <a:prstGeom prst="wedgeRectCallout">
            <a:avLst>
              <a:gd name="adj1" fmla="val 58113"/>
              <a:gd name="adj2" fmla="val -40452"/>
            </a:avLst>
          </a:prstGeom>
          <a:gradFill>
            <a:gsLst>
              <a:gs pos="20000">
                <a:schemeClr val="accent4">
                  <a:tint val="9000"/>
                  <a:alpha val="72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latin typeface="Cambria" panose="02040503050406030204" pitchFamily="18" charset="0"/>
              </a:rPr>
              <a:t>Сумма показателей гр. 4 раздела 2 </a:t>
            </a:r>
            <a:r>
              <a:rPr lang="ru-RU" sz="1400" b="1" dirty="0" smtClean="0">
                <a:latin typeface="Cambria" panose="02040503050406030204" pitchFamily="18" charset="0"/>
              </a:rPr>
              <a:t>должны соответствовать</a:t>
            </a:r>
            <a:r>
              <a:rPr lang="ru-RU" sz="1400" dirty="0" smtClean="0">
                <a:latin typeface="Cambria" panose="02040503050406030204" pitchFamily="18" charset="0"/>
              </a:rPr>
              <a:t> идентичным показателям гр. 5 Сведений по дебиторской и кредиторской задолженности (ф. 0503169), за исключением показателей строки 060 «сумма задолженности по расторгнутым договорам, контрактам».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111361" y="6403986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91300"/>
              </p:ext>
            </p:extLst>
          </p:nvPr>
        </p:nvGraphicFramePr>
        <p:xfrm>
          <a:off x="4133983" y="1063627"/>
          <a:ext cx="6229216" cy="5289550"/>
        </p:xfrm>
        <a:graphic>
          <a:graphicData uri="http://schemas.openxmlformats.org/drawingml/2006/table">
            <a:tbl>
              <a:tblPr/>
              <a:tblGrid>
                <a:gridCol w="3440754"/>
                <a:gridCol w="358605"/>
                <a:gridCol w="231856"/>
                <a:gridCol w="370971"/>
                <a:gridCol w="231856"/>
                <a:gridCol w="1595174"/>
              </a:tblGrid>
              <a:tr h="20014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 2. Сроки погашения дебиторской задолженности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7840" marR="7840" marT="78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счета бюджетного учета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7840" marR="7840" marT="7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задолженности на отчетную дату, всего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712 600 707,43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в том числе: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57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 сроком погашения до конца очередного финансового периода (года)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712 600 707,43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2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нее по счетам учета: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40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Уменьшение дебиторской задолженности по авансам по услугам связи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20621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2 167 183,98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Расчеты по авансам по коммунальным услугам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20623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986 310,69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Увеличение дебиторской задолженности по авансам по прочим работам, услугам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20626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8 849 800,88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Уменьшение дебиторской задолженности по авансам по приобретению основных средств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606 761 842,63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Уменьшение дебиторской задолженности по авансовым безвозмездным перечислениям государственным и муниципальным организациям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20641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93 835 569,25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со сроками погашения:</a:t>
                      </a:r>
                    </a:p>
                  </a:txBody>
                  <a:tcPr marL="188166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5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3-х лет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нее по счетам учета: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от 3-х до 5 лет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8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нее по счетам учета: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более 5 лет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6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нее по счетам учета: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0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70415" marR="7840" marT="784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63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349050"/>
              </p:ext>
            </p:extLst>
          </p:nvPr>
        </p:nvGraphicFramePr>
        <p:xfrm>
          <a:off x="244475" y="1543065"/>
          <a:ext cx="10148820" cy="5073491"/>
        </p:xfrm>
        <a:graphic>
          <a:graphicData uri="http://schemas.openxmlformats.org/drawingml/2006/table">
            <a:tbl>
              <a:tblPr/>
              <a:tblGrid>
                <a:gridCol w="567112"/>
                <a:gridCol w="554649"/>
                <a:gridCol w="556206"/>
                <a:gridCol w="518814"/>
                <a:gridCol w="492444"/>
                <a:gridCol w="688520"/>
                <a:gridCol w="612295"/>
                <a:gridCol w="93479"/>
                <a:gridCol w="211888"/>
                <a:gridCol w="130872"/>
                <a:gridCol w="577521"/>
                <a:gridCol w="514350"/>
                <a:gridCol w="657225"/>
                <a:gridCol w="533400"/>
                <a:gridCol w="638175"/>
                <a:gridCol w="485775"/>
                <a:gridCol w="676275"/>
                <a:gridCol w="257175"/>
                <a:gridCol w="447675"/>
                <a:gridCol w="257175"/>
                <a:gridCol w="677795"/>
              </a:tblGrid>
              <a:tr h="11718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4599" marR="4599" marT="45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Бюджетное обязательство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Дебиторская задолженность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Аналитическая информация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 реестровой записи в реестре контрактов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номер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 по КОФК органа федерального казначейства по месту регистрации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ИНН контрагента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номер счета бюджетного учета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на начало года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на конец отчетного периода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дата возникновения задолженности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предельная дата завершения расчетов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плановая задолженность на конец следующего отчетного периода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причина возникновения задолженности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принимаемые меры по сокращению задолженности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2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 том числе просроченная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 том числе просроченная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942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0173100014414000106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0730077714092761000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15 663 785 185,00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11031330292027414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7 684 999 379,11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5 457 273 247,15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16.12.2015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31.12.2017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4 522 486 291,72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авансовый метод расчета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ранее авансированных сумм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0730077714092761000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15 663 785 185,00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7 684 999 379,11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5 457 273 247,15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4 522 486 291,72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942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0173100014414000051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0730077714084932000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17 629 214 448,00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11031330292027414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6 694 490 484,00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6 047 794 977,89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24.03.2015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31.12.2017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4 588 983 331,06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авансовый метод расчета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ранее авансированных сумм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0730077714084932000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17 629 214 448,00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6 694 490 484,00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6 047 794 977,89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4 588 983 331,06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контрагенту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837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650" b="1" i="1" u="sng" strike="noStrike">
                          <a:effectLst/>
                          <a:latin typeface="Times New Roman"/>
                        </a:rPr>
                        <a:t>ООО  ПСО  Казань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33 292 999 633,00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14 379 489 863,11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11 505 068 225,04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9 111 469 622,78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266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1770377127115000068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0730077715015448000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6672292242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12 200 851 210,00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11031330292027414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5 997 697 156,27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4 423 826 724,74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28.12.2015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31.12.2017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3 043 300 354,98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авансовый метод расчета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ранее авансированных сумм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0730077715015448000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6672292242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12 200 851 210,00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5 997 697 156,27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4 423 826 724,74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3 043 300 354,98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контрагенту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837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650" b="1" i="1" u="sng" strike="noStrike">
                          <a:effectLst/>
                          <a:latin typeface="Times New Roman"/>
                        </a:rPr>
                        <a:t>АО  Синара-Девелопмент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6672292242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12 200 851 210,00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5 997 697 156,27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4 423 826 724,74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3 043 300 354,98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701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ВСЕГО 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1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20 377 187 019,38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15 928 894 949,78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12 154 769 977,76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0027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В том числе по кодам счетов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675">
                <a:tc gridSpan="6"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00000000000000000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20 377 187 019,38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15 928 894 949,78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12 154 769 977,76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1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845104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контрактным обязательствам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ф.0503192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4177372" y="2912968"/>
            <a:ext cx="2758759" cy="1369482"/>
          </a:xfrm>
          <a:prstGeom prst="wedgeEllipseCallout">
            <a:avLst>
              <a:gd name="adj1" fmla="val 97366"/>
              <a:gd name="adj2" fmla="val -7958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>
                <a:latin typeface="Cambria" panose="02040503050406030204" pitchFamily="18" charset="0"/>
              </a:rPr>
              <a:t>гр. 14 </a:t>
            </a:r>
            <a:r>
              <a:rPr lang="ru-RU" sz="1200" dirty="0">
                <a:latin typeface="Cambria" panose="02040503050406030204" pitchFamily="18" charset="0"/>
              </a:rPr>
              <a:t>указываются плановые объемы </a:t>
            </a:r>
            <a:r>
              <a:rPr lang="ru-RU" sz="1200" dirty="0" smtClean="0">
                <a:latin typeface="Cambria" panose="02040503050406030204" pitchFamily="18" charset="0"/>
              </a:rPr>
              <a:t>дебиторской задолженности </a:t>
            </a:r>
            <a:r>
              <a:rPr lang="ru-RU" sz="1200" dirty="0">
                <a:latin typeface="Cambria" panose="02040503050406030204" pitchFamily="18" charset="0"/>
              </a:rPr>
              <a:t>в разрезе государственных контрактов на конец следующего отчетного периода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7226037" y="2912968"/>
            <a:ext cx="3179213" cy="1636277"/>
          </a:xfrm>
          <a:prstGeom prst="wedgeEllipseCallout">
            <a:avLst>
              <a:gd name="adj1" fmla="val 19073"/>
              <a:gd name="adj2" fmla="val -6961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 smtClean="0">
                <a:latin typeface="Cambria" panose="02040503050406030204" pitchFamily="18" charset="0"/>
              </a:rPr>
              <a:t>гр. </a:t>
            </a:r>
            <a:r>
              <a:rPr lang="ru-RU" sz="1200" b="1" dirty="0">
                <a:latin typeface="Cambria" panose="02040503050406030204" pitchFamily="18" charset="0"/>
              </a:rPr>
              <a:t>15-16</a:t>
            </a:r>
            <a:r>
              <a:rPr lang="ru-RU" sz="1200" dirty="0">
                <a:latin typeface="Cambria" panose="02040503050406030204" pitchFamily="18" charset="0"/>
              </a:rPr>
              <a:t> указывается код </a:t>
            </a:r>
            <a:r>
              <a:rPr lang="ru-RU" sz="1200" dirty="0" smtClean="0">
                <a:latin typeface="Cambria" panose="02040503050406030204" pitchFamily="18" charset="0"/>
              </a:rPr>
              <a:t>и пояснения причины </a:t>
            </a:r>
            <a:r>
              <a:rPr lang="ru-RU" sz="1200" dirty="0">
                <a:latin typeface="Cambria" panose="02040503050406030204" pitchFamily="18" charset="0"/>
              </a:rPr>
              <a:t>образования </a:t>
            </a:r>
            <a:r>
              <a:rPr lang="ru-RU" sz="1200" dirty="0" smtClean="0">
                <a:latin typeface="Cambria" panose="02040503050406030204" pitchFamily="18" charset="0"/>
              </a:rPr>
              <a:t>задолженности;</a:t>
            </a:r>
          </a:p>
          <a:p>
            <a:pPr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>
                <a:latin typeface="Cambria" panose="02040503050406030204" pitchFamily="18" charset="0"/>
              </a:rPr>
              <a:t>гр. 16-18</a:t>
            </a:r>
            <a:r>
              <a:rPr lang="ru-RU" sz="1200" dirty="0">
                <a:latin typeface="Cambria" panose="02040503050406030204" pitchFamily="18" charset="0"/>
              </a:rPr>
              <a:t> код и пояснения принимаемых мер по сокращению задолженности</a:t>
            </a:r>
          </a:p>
          <a:p>
            <a:pPr lvl="0" algn="ctr"/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286429" y="897466"/>
            <a:ext cx="5677495" cy="664633"/>
          </a:xfrm>
          <a:prstGeom prst="wedgeRectCallout">
            <a:avLst>
              <a:gd name="adj1" fmla="val -16738"/>
              <a:gd name="adj2" fmla="val 7846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Формируются ГРБС по государственным контрактам, остаток дебиторской задолженности по которым составляет на отчетную дату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более 300 млн.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руб.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845104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субсидиям организациям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ф.0503193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84406" y="1780819"/>
            <a:ext cx="3320793" cy="800456"/>
          </a:xfrm>
          <a:prstGeom prst="wedgeRectCallout">
            <a:avLst>
              <a:gd name="adj1" fmla="val -205"/>
              <a:gd name="adj2" fmla="val 84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По субсидиям, представляемым бюджетным и автономным учреждениям, размер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задолженности по которым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на отчетную дату составляет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более 300 млн. руб. 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621795" y="1803387"/>
            <a:ext cx="3389083" cy="777888"/>
          </a:xfrm>
          <a:prstGeom prst="wedgeRectCallout">
            <a:avLst>
              <a:gd name="adj1" fmla="val 5057"/>
              <a:gd name="adj2" fmla="val 47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По субсидиям, представляемым федеральным государственным унитарным предприятиям,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вне зависимости от размера задолженности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7125177" y="1780819"/>
            <a:ext cx="3276028" cy="783187"/>
          </a:xfrm>
          <a:prstGeom prst="wedgeRectCallout">
            <a:avLst>
              <a:gd name="adj1" fmla="val -34196"/>
              <a:gd name="adj2" fmla="val 12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субсидиям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юридическим лицам,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том числе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государственным корпорациям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вне зависимости от размера задолженности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64626" y="1096204"/>
            <a:ext cx="88516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Cambria" panose="02040503050406030204" pitchFamily="18" charset="0"/>
              </a:rPr>
              <a:t>Ф. 0503193 заполняется </a:t>
            </a:r>
            <a:r>
              <a:rPr lang="ru-RU" sz="2000" b="1" dirty="0">
                <a:latin typeface="Cambria" panose="02040503050406030204" pitchFamily="18" charset="0"/>
              </a:rPr>
              <a:t>в разрезе бюджетных обязательств по видам субсидий: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1836" y="6384936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742440"/>
              </p:ext>
            </p:extLst>
          </p:nvPr>
        </p:nvGraphicFramePr>
        <p:xfrm>
          <a:off x="184406" y="2695061"/>
          <a:ext cx="10216802" cy="3993749"/>
        </p:xfrm>
        <a:graphic>
          <a:graphicData uri="http://schemas.openxmlformats.org/drawingml/2006/table">
            <a:tbl>
              <a:tblPr/>
              <a:tblGrid>
                <a:gridCol w="594888"/>
                <a:gridCol w="450259"/>
                <a:gridCol w="294715"/>
                <a:gridCol w="480277"/>
                <a:gridCol w="649465"/>
                <a:gridCol w="755940"/>
                <a:gridCol w="375167"/>
                <a:gridCol w="480277"/>
                <a:gridCol w="639981"/>
                <a:gridCol w="609600"/>
                <a:gridCol w="581025"/>
                <a:gridCol w="676275"/>
                <a:gridCol w="600075"/>
                <a:gridCol w="523875"/>
                <a:gridCol w="609600"/>
                <a:gridCol w="342900"/>
                <a:gridCol w="628650"/>
                <a:gridCol w="314325"/>
                <a:gridCol w="609508"/>
              </a:tblGrid>
              <a:tr h="13862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Бюджетное обязательство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Дебиторская задолженность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Аналитическая информация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номер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 по КОФК органа федерального казначейства по месту регистрации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ИНН контрагента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номер счета бюджетного учета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на начало года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на конец отчетного периода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дата возникновения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предельная дата завершения расчетов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плановая задолженность на конец следующего отчетного периода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причина возникновения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принимаемые меры по сокращению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 том числе в сумме средств, подлежащих возврату в бюджет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 том числе в сумме: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средств, потребность в которых подтверждена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просроченной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средств, подлежащих возврату в бюджет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4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522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Расчеты по авансовым безвозмездным перечислениям организациям, за исключением государственных и муниципальных организаций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0010009516730000005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7702372500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60 000 000,00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01084130196785630 1 20642 000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27.12.2016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15.02.2017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предоставление авансов в соответствии с условиями соглашения (нормативного правового акта)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отчета о расходовании средств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160"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0010009516730000005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7702372500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60 000 000,00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63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Итого по контрагенту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2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Автономная некоммерческая организация поддержки гуманитарных программ  Русская Гуманитарная Миссия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7702372500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60 000 000,00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623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6906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в том числе по кодам счетов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630">
                <a:tc gridSpan="5">
                  <a:txBody>
                    <a:bodyPr/>
                    <a:lstStyle/>
                    <a:p>
                      <a:pPr algn="r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00000000000000000 1 20642 000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53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141" y="219077"/>
            <a:ext cx="7966472" cy="93344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финансовых вложениях получателя бюджетных средств, администратора источников финансирования дефицита бюджета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0503171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39936" y="6465887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557939"/>
              </p:ext>
            </p:extLst>
          </p:nvPr>
        </p:nvGraphicFramePr>
        <p:xfrm>
          <a:off x="1149503" y="1196972"/>
          <a:ext cx="9185122" cy="4321826"/>
        </p:xfrm>
        <a:graphic>
          <a:graphicData uri="http://schemas.openxmlformats.org/drawingml/2006/table">
            <a:tbl>
              <a:tblPr/>
              <a:tblGrid>
                <a:gridCol w="1313077"/>
                <a:gridCol w="221012"/>
                <a:gridCol w="429025"/>
                <a:gridCol w="338019"/>
                <a:gridCol w="1352078"/>
                <a:gridCol w="1007536"/>
                <a:gridCol w="990600"/>
                <a:gridCol w="1428750"/>
                <a:gridCol w="2105025"/>
              </a:tblGrid>
              <a:tr h="124818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Номер (код) счета бюджетного учета</a:t>
                      </a:r>
                    </a:p>
                  </a:txBody>
                  <a:tcPr marL="4353" marR="4353" marT="499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Сумма, руб.</a:t>
                      </a:r>
                    </a:p>
                  </a:txBody>
                  <a:tcPr marL="4353" marR="4353" marT="49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Вид финансового вложения</a:t>
                      </a:r>
                    </a:p>
                  </a:txBody>
                  <a:tcPr marL="4353" marR="4353" marT="49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Код финансового вложения</a:t>
                      </a:r>
                    </a:p>
                  </a:txBody>
                  <a:tcPr marL="4353" marR="4353" marT="49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Эмитент</a:t>
                      </a:r>
                    </a:p>
                  </a:txBody>
                  <a:tcPr marL="4353" marR="4353" marT="49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818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код по ИНН/ОКСМ**</a:t>
                      </a:r>
                    </a:p>
                  </a:txBody>
                  <a:tcPr marL="4353" marR="4353" marT="49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наименование</a:t>
                      </a:r>
                    </a:p>
                  </a:txBody>
                  <a:tcPr marL="4353" marR="4353" marT="49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8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Итого по счету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20430</a:t>
                      </a:r>
                    </a:p>
                  </a:txBody>
                  <a:tcPr marL="4353" marR="4353" marT="4996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effectLst/>
                          <a:latin typeface="Arial"/>
                        </a:rPr>
                        <a:t>9 450 031 574,46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934 500,00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Акции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29623590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ЗАО "Кубаньтурист"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3 820 000,00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Акции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05020177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ОАО "Якутуглестрой"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2 013 750,00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Акции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40822893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ОАО АК "Железные дороги"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5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20433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1 775 183 532,80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Участие в государственных (муниципальных) учреждениях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42275082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Федеральное бюджетное учреждение Реабилитационный и учебный Центр Фонда социального страхования Российской Федерации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5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20433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376 034 513,49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Участие в государственных (муниципальных) учреждениях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75976776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ФБУ Центр восстановительной медицины и реабилитации Государственного учреждения Саратовского РО ФСС РФ "Волга"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5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20433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591 830 980,39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Участие в государственных (муниципальных) учреждениях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22482784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Федеральное бюджетное учреждение Центр реабилитации Фонда социального страхования Российской Федерации "Волгоград"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4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20433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845 728 126,24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Участие в государственных (муниципальных) учреждениях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10475767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Федеральное бюджетное учреждение Центр реабилитации Фонда социального страхования Российской Федерации "Вольгинский"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4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20433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867 981 588,29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Участие в государственных (муниципальных) учреждениях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49612468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Федеральное бюджетное учреждение Центр реабилитации Фонда социального страхования Российской Федерации "Вятские Увалы"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5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00000000000000000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20433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000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486 504 583,25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Участие в государственных (муниципальных) учреждениях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49393726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Федеральное бюджетное учреждение Центр реабилитации Фонда социального страхования Российской Федерации "Ключи"</a:t>
                      </a: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481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4353" marR="4353" marT="499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effectLst/>
                          <a:latin typeface="Arial"/>
                        </a:rPr>
                        <a:t>9 450 031 574,46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4353" marR="4353" marT="49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095376" y="5572124"/>
            <a:ext cx="9296398" cy="101917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82936" tIns="41468" rIns="82936" bIns="41468"/>
          <a:lstStyle/>
          <a:p>
            <a:pPr algn="just">
              <a:spcAft>
                <a:spcPts val="0"/>
              </a:spcAft>
            </a:pPr>
            <a:r>
              <a:rPr lang="ru-RU" sz="1200" kern="0" dirty="0" smtClean="0">
                <a:solidFill>
                  <a:prstClr val="black"/>
                </a:solidFill>
                <a:latin typeface="Times New Roman" pitchFamily="18" charset="0"/>
              </a:rPr>
              <a:t>Раскрывается 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информация обо всех финансовых вложения, числящихся по состоянию на 1 января 2018 года на счетах 1 204 00 000 «Финансовые вложения» (с указанием в 1-17 разрядах номеров счетов нулей) и на счетах 1 215 00 000 «Вложения в финансовые активы» (с указанием в 1-4 разрядах номера счета – кода раздела, подраздела расходов бюджетов, в </a:t>
            </a:r>
            <a:r>
              <a:rPr lang="ru-RU" sz="1200" kern="0" dirty="0" smtClean="0">
                <a:solidFill>
                  <a:prstClr val="black"/>
                </a:solidFill>
                <a:latin typeface="Times New Roman" pitchFamily="18" charset="0"/>
              </a:rPr>
              <a:t>5-17 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разрядах – </a:t>
            </a:r>
            <a:r>
              <a:rPr lang="ru-RU" sz="1200" kern="0" dirty="0" smtClean="0">
                <a:solidFill>
                  <a:prstClr val="black"/>
                </a:solidFill>
                <a:latin typeface="Times New Roman" pitchFamily="18" charset="0"/>
              </a:rPr>
              <a:t>нулей 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(например, </a:t>
            </a:r>
            <a:r>
              <a:rPr lang="ru-RU" sz="1200" kern="0" dirty="0" err="1">
                <a:solidFill>
                  <a:prstClr val="black"/>
                </a:solidFill>
                <a:latin typeface="Times New Roman" pitchFamily="18" charset="0"/>
              </a:rPr>
              <a:t>хх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1200" kern="0" dirty="0" err="1">
                <a:solidFill>
                  <a:prstClr val="black"/>
                </a:solidFill>
                <a:latin typeface="Times New Roman" pitchFamily="18" charset="0"/>
              </a:rPr>
              <a:t>хх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 00000 00000 </a:t>
            </a:r>
            <a:r>
              <a:rPr lang="ru-RU" sz="1200" kern="0" dirty="0" smtClean="0">
                <a:solidFill>
                  <a:prstClr val="black"/>
                </a:solidFill>
                <a:latin typeface="Times New Roman" pitchFamily="18" charset="0"/>
              </a:rPr>
              <a:t>000 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1 215хх 000) или код группы, подгруппы, статьи классификации источников финансирования дефицита бюджетов (1 - 10 разряд номера счета), в 11 - 17 разрядах - «нули» (например, </a:t>
            </a:r>
            <a:r>
              <a:rPr lang="ru-RU" sz="1200" kern="0" dirty="0" err="1">
                <a:solidFill>
                  <a:prstClr val="black"/>
                </a:solidFill>
                <a:latin typeface="Times New Roman" pitchFamily="18" charset="0"/>
              </a:rPr>
              <a:t>xx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1200" kern="0" dirty="0" err="1">
                <a:solidFill>
                  <a:prstClr val="black"/>
                </a:solidFill>
                <a:latin typeface="Times New Roman" pitchFamily="18" charset="0"/>
              </a:rPr>
              <a:t>xx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1200" kern="0" dirty="0" err="1">
                <a:solidFill>
                  <a:prstClr val="black"/>
                </a:solidFill>
                <a:latin typeface="Times New Roman" pitchFamily="18" charset="0"/>
              </a:rPr>
              <a:t>xxxxxx</a:t>
            </a:r>
            <a:r>
              <a:rPr lang="ru-RU" sz="1200" kern="0" dirty="0">
                <a:solidFill>
                  <a:prstClr val="black"/>
                </a:solidFill>
                <a:latin typeface="Times New Roman" pitchFamily="18" charset="0"/>
              </a:rPr>
              <a:t> 0000 000 1 215xx 000) 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5218364" y="2427193"/>
            <a:ext cx="2042452" cy="687481"/>
          </a:xfrm>
          <a:prstGeom prst="wedgeEllipseCallout">
            <a:avLst>
              <a:gd name="adj1" fmla="val 46499"/>
              <a:gd name="adj2" fmla="val -774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>
                <a:latin typeface="Cambria" panose="02040503050406030204" pitchFamily="18" charset="0"/>
              </a:rPr>
              <a:t>гр. </a:t>
            </a:r>
            <a:r>
              <a:rPr lang="ru-RU" sz="1200" b="1" dirty="0" smtClean="0">
                <a:latin typeface="Cambria" panose="02040503050406030204" pitchFamily="18" charset="0"/>
              </a:rPr>
              <a:t>5 </a:t>
            </a:r>
            <a:r>
              <a:rPr lang="ru-RU" sz="1200" dirty="0" smtClean="0">
                <a:latin typeface="Cambria" panose="02040503050406030204" pitchFamily="18" charset="0"/>
              </a:rPr>
              <a:t>указывается код эмитента по ОКПО</a:t>
            </a:r>
            <a:endParaRPr lang="ru-RU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210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526656" y="6365878"/>
            <a:ext cx="23899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459098" y="354014"/>
            <a:ext cx="8054986" cy="936625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государственном (муниципальном) долге, предоставленных бюджетных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кредитах (</a:t>
            </a:r>
            <a:r>
              <a:rPr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050317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2)</a:t>
            </a:r>
            <a:endParaRPr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221609"/>
              </p:ext>
            </p:extLst>
          </p:nvPr>
        </p:nvGraphicFramePr>
        <p:xfrm>
          <a:off x="2419350" y="1162050"/>
          <a:ext cx="7248525" cy="544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Лист" r:id="rId3" imgW="6181722" imgH="6353100" progId="Excel.Sheet.8">
                  <p:embed/>
                </p:oleObj>
              </mc:Choice>
              <mc:Fallback>
                <p:oleObj name="Лист" r:id="rId3" imgW="6181722" imgH="63531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9350" y="1162050"/>
                        <a:ext cx="7248525" cy="5443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9709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526656" y="6365878"/>
            <a:ext cx="23899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459098" y="354014"/>
            <a:ext cx="8054986" cy="936625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изменении остатков валюты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баланса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0503173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8942921" y="2692401"/>
            <a:ext cx="503437" cy="468313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5868361" y="4967289"/>
            <a:ext cx="503437" cy="1069975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067690" y="2692400"/>
            <a:ext cx="3577997" cy="401638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5209" y="5033963"/>
            <a:ext cx="1286253" cy="86995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  <p:cxnSp>
        <p:nvCxnSpPr>
          <p:cNvPr id="13" name="AutoShape 9"/>
          <p:cNvCxnSpPr>
            <a:cxnSpLocks noChangeShapeType="1"/>
            <a:stCxn id="9" idx="3"/>
            <a:endCxn id="10" idx="7"/>
          </p:cNvCxnSpPr>
          <p:nvPr/>
        </p:nvCxnSpPr>
        <p:spPr bwMode="auto">
          <a:xfrm flipH="1">
            <a:off x="6297112" y="3103564"/>
            <a:ext cx="2720495" cy="2009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10"/>
          <p:cNvCxnSpPr>
            <a:cxnSpLocks noChangeShapeType="1"/>
            <a:stCxn id="12" idx="0"/>
            <a:endCxn id="11" idx="2"/>
          </p:cNvCxnSpPr>
          <p:nvPr/>
        </p:nvCxnSpPr>
        <p:spPr bwMode="auto">
          <a:xfrm rot="16200000">
            <a:off x="2883214" y="4050272"/>
            <a:ext cx="1919288" cy="29045"/>
          </a:xfrm>
          <a:prstGeom prst="bentConnector3">
            <a:avLst>
              <a:gd name="adj1" fmla="val 49963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2345684" y="3429000"/>
            <a:ext cx="6739691" cy="3235325"/>
            <a:chOff x="1696" y="2160"/>
            <a:chExt cx="4873" cy="2038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696" y="2160"/>
              <a:ext cx="4873" cy="2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3786" y="2165"/>
              <a:ext cx="9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 Причины изменений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2724" y="2734"/>
              <a:ext cx="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4729" y="2736"/>
              <a:ext cx="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5226" y="2736"/>
              <a:ext cx="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1717" y="2905"/>
              <a:ext cx="175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Счета актива баланса, итого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4722" y="2930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5219" y="2930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1717" y="3041"/>
              <a:ext cx="738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в том числе: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2452" y="3463"/>
              <a:ext cx="706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0 101 00 000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4686" y="3490"/>
              <a:ext cx="1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9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000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5084" y="3490"/>
              <a:ext cx="33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r>
                <a:rPr lang="ru-RU" sz="9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ххххххх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2452" y="3594"/>
              <a:ext cx="706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0 101 00 000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4686" y="3620"/>
              <a:ext cx="1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000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5084" y="3620"/>
              <a:ext cx="37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00000000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22"/>
            <p:cNvSpPr>
              <a:spLocks noChangeArrowheads="1"/>
            </p:cNvSpPr>
            <p:nvPr/>
          </p:nvSpPr>
          <p:spPr bwMode="auto">
            <a:xfrm>
              <a:off x="1717" y="3802"/>
              <a:ext cx="1784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Счета пассива баланса, итого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23"/>
            <p:cNvSpPr>
              <a:spLocks noChangeArrowheads="1"/>
            </p:cNvSpPr>
            <p:nvPr/>
          </p:nvSpPr>
          <p:spPr bwMode="auto">
            <a:xfrm>
              <a:off x="4722" y="3827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5219" y="3827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1717" y="3938"/>
              <a:ext cx="738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в том числе: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26"/>
            <p:cNvSpPr>
              <a:spLocks noChangeArrowheads="1"/>
            </p:cNvSpPr>
            <p:nvPr/>
          </p:nvSpPr>
          <p:spPr bwMode="auto">
            <a:xfrm>
              <a:off x="2452" y="4071"/>
              <a:ext cx="706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0 401 00 000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4722" y="4098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28"/>
            <p:cNvSpPr>
              <a:spLocks noChangeArrowheads="1"/>
            </p:cNvSpPr>
            <p:nvPr/>
          </p:nvSpPr>
          <p:spPr bwMode="auto">
            <a:xfrm>
              <a:off x="5219" y="4098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29"/>
            <p:cNvSpPr>
              <a:spLocks noChangeArrowheads="1"/>
            </p:cNvSpPr>
            <p:nvPr/>
          </p:nvSpPr>
          <p:spPr bwMode="auto">
            <a:xfrm>
              <a:off x="4333" y="3594"/>
              <a:ext cx="17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-10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4333" y="4071"/>
              <a:ext cx="17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4333" y="2904"/>
              <a:ext cx="17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5741" y="2497"/>
              <a:ext cx="67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Причина расхождения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5055" y="2543"/>
              <a:ext cx="44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код по ОКТМО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6013" y="2729"/>
              <a:ext cx="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4120" y="2729"/>
              <a:ext cx="3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2375" y="2497"/>
              <a:ext cx="86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Код счета бюджетного учета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37"/>
            <p:cNvSpPr>
              <a:spLocks noChangeArrowheads="1"/>
            </p:cNvSpPr>
            <p:nvPr/>
          </p:nvSpPr>
          <p:spPr bwMode="auto">
            <a:xfrm>
              <a:off x="4539" y="2543"/>
              <a:ext cx="48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код главы по БК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4696" y="2358"/>
              <a:ext cx="70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Реквизиты контрагента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39"/>
            <p:cNvSpPr>
              <a:spLocks noChangeArrowheads="1"/>
            </p:cNvSpPr>
            <p:nvPr/>
          </p:nvSpPr>
          <p:spPr bwMode="auto">
            <a:xfrm>
              <a:off x="3807" y="2497"/>
              <a:ext cx="78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Сумма расхождений, руб.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40"/>
            <p:cNvSpPr>
              <a:spLocks noChangeArrowheads="1"/>
            </p:cNvSpPr>
            <p:nvPr/>
          </p:nvSpPr>
          <p:spPr bwMode="auto">
            <a:xfrm>
              <a:off x="6005" y="2925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5500" y="3397"/>
              <a:ext cx="96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Передача учреждения в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5500" y="3490"/>
              <a:ext cx="74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9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м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ежду бюджетами</a:t>
              </a:r>
              <a:r>
                <a:rPr kumimoji="0" lang="ru-RU" sz="9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43"/>
            <p:cNvSpPr>
              <a:spLocks noChangeArrowheads="1"/>
            </p:cNvSpPr>
            <p:nvPr/>
          </p:nvSpPr>
          <p:spPr bwMode="auto">
            <a:xfrm>
              <a:off x="5500" y="3620"/>
              <a:ext cx="8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Изменение типа ГМУ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44"/>
            <p:cNvSpPr>
              <a:spLocks noChangeArrowheads="1"/>
            </p:cNvSpPr>
            <p:nvPr/>
          </p:nvSpPr>
          <p:spPr bwMode="auto">
            <a:xfrm>
              <a:off x="6005" y="4098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4333" y="3800"/>
              <a:ext cx="17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6005" y="3822"/>
              <a:ext cx="5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50"/>
            <p:cNvSpPr>
              <a:spLocks noChangeArrowheads="1"/>
            </p:cNvSpPr>
            <p:nvPr/>
          </p:nvSpPr>
          <p:spPr bwMode="auto">
            <a:xfrm>
              <a:off x="4388" y="3463"/>
              <a:ext cx="108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-5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Line 51"/>
            <p:cNvSpPr>
              <a:spLocks noChangeShapeType="1"/>
            </p:cNvSpPr>
            <p:nvPr/>
          </p:nvSpPr>
          <p:spPr bwMode="auto">
            <a:xfrm>
              <a:off x="1699" y="2814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Rectangle 52"/>
            <p:cNvSpPr>
              <a:spLocks noChangeArrowheads="1"/>
            </p:cNvSpPr>
            <p:nvPr/>
          </p:nvSpPr>
          <p:spPr bwMode="auto">
            <a:xfrm>
              <a:off x="1699" y="2814"/>
              <a:ext cx="2067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Line 53"/>
            <p:cNvSpPr>
              <a:spLocks noChangeShapeType="1"/>
            </p:cNvSpPr>
            <p:nvPr/>
          </p:nvSpPr>
          <p:spPr bwMode="auto">
            <a:xfrm>
              <a:off x="3769" y="2353"/>
              <a:ext cx="0" cy="4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Rectangle 54"/>
            <p:cNvSpPr>
              <a:spLocks noChangeArrowheads="1"/>
            </p:cNvSpPr>
            <p:nvPr/>
          </p:nvSpPr>
          <p:spPr bwMode="auto">
            <a:xfrm>
              <a:off x="3769" y="2353"/>
              <a:ext cx="7" cy="4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Line 55"/>
            <p:cNvSpPr>
              <a:spLocks noChangeShapeType="1"/>
            </p:cNvSpPr>
            <p:nvPr/>
          </p:nvSpPr>
          <p:spPr bwMode="auto">
            <a:xfrm>
              <a:off x="4489" y="2353"/>
              <a:ext cx="0" cy="4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Rectangle 56"/>
            <p:cNvSpPr>
              <a:spLocks noChangeArrowheads="1"/>
            </p:cNvSpPr>
            <p:nvPr/>
          </p:nvSpPr>
          <p:spPr bwMode="auto">
            <a:xfrm>
              <a:off x="4489" y="2353"/>
              <a:ext cx="7" cy="4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Line 57"/>
            <p:cNvSpPr>
              <a:spLocks noChangeShapeType="1"/>
            </p:cNvSpPr>
            <p:nvPr/>
          </p:nvSpPr>
          <p:spPr bwMode="auto">
            <a:xfrm>
              <a:off x="4989" y="2445"/>
              <a:ext cx="0" cy="36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Rectangle 58"/>
            <p:cNvSpPr>
              <a:spLocks noChangeArrowheads="1"/>
            </p:cNvSpPr>
            <p:nvPr/>
          </p:nvSpPr>
          <p:spPr bwMode="auto">
            <a:xfrm>
              <a:off x="4989" y="2445"/>
              <a:ext cx="6" cy="3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Rectangle 59"/>
            <p:cNvSpPr>
              <a:spLocks noChangeArrowheads="1"/>
            </p:cNvSpPr>
            <p:nvPr/>
          </p:nvSpPr>
          <p:spPr bwMode="auto">
            <a:xfrm>
              <a:off x="3779" y="2811"/>
              <a:ext cx="1714" cy="1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Line 60"/>
            <p:cNvSpPr>
              <a:spLocks noChangeShapeType="1"/>
            </p:cNvSpPr>
            <p:nvPr/>
          </p:nvSpPr>
          <p:spPr bwMode="auto">
            <a:xfrm>
              <a:off x="5483" y="2353"/>
              <a:ext cx="0" cy="4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Rectangle 61"/>
            <p:cNvSpPr>
              <a:spLocks noChangeArrowheads="1"/>
            </p:cNvSpPr>
            <p:nvPr/>
          </p:nvSpPr>
          <p:spPr bwMode="auto">
            <a:xfrm>
              <a:off x="5483" y="2353"/>
              <a:ext cx="7" cy="4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Line 62"/>
            <p:cNvSpPr>
              <a:spLocks noChangeShapeType="1"/>
            </p:cNvSpPr>
            <p:nvPr/>
          </p:nvSpPr>
          <p:spPr bwMode="auto">
            <a:xfrm>
              <a:off x="1699" y="3027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Rectangle 63"/>
            <p:cNvSpPr>
              <a:spLocks noChangeArrowheads="1"/>
            </p:cNvSpPr>
            <p:nvPr/>
          </p:nvSpPr>
          <p:spPr bwMode="auto">
            <a:xfrm>
              <a:off x="1699" y="3027"/>
              <a:ext cx="2067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Line 64"/>
            <p:cNvSpPr>
              <a:spLocks noChangeShapeType="1"/>
            </p:cNvSpPr>
            <p:nvPr/>
          </p:nvSpPr>
          <p:spPr bwMode="auto">
            <a:xfrm>
              <a:off x="3779" y="3027"/>
              <a:ext cx="1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65"/>
            <p:cNvSpPr>
              <a:spLocks noChangeArrowheads="1"/>
            </p:cNvSpPr>
            <p:nvPr/>
          </p:nvSpPr>
          <p:spPr bwMode="auto">
            <a:xfrm>
              <a:off x="3779" y="3027"/>
              <a:ext cx="1700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Line 66"/>
            <p:cNvSpPr>
              <a:spLocks noChangeShapeType="1"/>
            </p:cNvSpPr>
            <p:nvPr/>
          </p:nvSpPr>
          <p:spPr bwMode="auto">
            <a:xfrm>
              <a:off x="1699" y="3374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Rectangle 67"/>
            <p:cNvSpPr>
              <a:spLocks noChangeArrowheads="1"/>
            </p:cNvSpPr>
            <p:nvPr/>
          </p:nvSpPr>
          <p:spPr bwMode="auto">
            <a:xfrm>
              <a:off x="1699" y="3374"/>
              <a:ext cx="2067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Line 68"/>
            <p:cNvSpPr>
              <a:spLocks noChangeShapeType="1"/>
            </p:cNvSpPr>
            <p:nvPr/>
          </p:nvSpPr>
          <p:spPr bwMode="auto">
            <a:xfrm>
              <a:off x="3779" y="3374"/>
              <a:ext cx="1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Rectangle 69"/>
            <p:cNvSpPr>
              <a:spLocks noChangeArrowheads="1"/>
            </p:cNvSpPr>
            <p:nvPr/>
          </p:nvSpPr>
          <p:spPr bwMode="auto">
            <a:xfrm>
              <a:off x="3779" y="3374"/>
              <a:ext cx="1700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Line 70"/>
            <p:cNvSpPr>
              <a:spLocks noChangeShapeType="1"/>
            </p:cNvSpPr>
            <p:nvPr/>
          </p:nvSpPr>
          <p:spPr bwMode="auto">
            <a:xfrm>
              <a:off x="1699" y="3581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Rectangle 71"/>
            <p:cNvSpPr>
              <a:spLocks noChangeArrowheads="1"/>
            </p:cNvSpPr>
            <p:nvPr/>
          </p:nvSpPr>
          <p:spPr bwMode="auto">
            <a:xfrm>
              <a:off x="1699" y="3581"/>
              <a:ext cx="2067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Line 72"/>
            <p:cNvSpPr>
              <a:spLocks noChangeShapeType="1"/>
            </p:cNvSpPr>
            <p:nvPr/>
          </p:nvSpPr>
          <p:spPr bwMode="auto">
            <a:xfrm>
              <a:off x="3779" y="3581"/>
              <a:ext cx="1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Rectangle 73"/>
            <p:cNvSpPr>
              <a:spLocks noChangeArrowheads="1"/>
            </p:cNvSpPr>
            <p:nvPr/>
          </p:nvSpPr>
          <p:spPr bwMode="auto">
            <a:xfrm>
              <a:off x="3779" y="3581"/>
              <a:ext cx="1700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Line 74"/>
            <p:cNvSpPr>
              <a:spLocks noChangeShapeType="1"/>
            </p:cNvSpPr>
            <p:nvPr/>
          </p:nvSpPr>
          <p:spPr bwMode="auto">
            <a:xfrm>
              <a:off x="1699" y="3711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Rectangle 75"/>
            <p:cNvSpPr>
              <a:spLocks noChangeArrowheads="1"/>
            </p:cNvSpPr>
            <p:nvPr/>
          </p:nvSpPr>
          <p:spPr bwMode="auto">
            <a:xfrm>
              <a:off x="1699" y="3711"/>
              <a:ext cx="2067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Line 76"/>
            <p:cNvSpPr>
              <a:spLocks noChangeShapeType="1"/>
            </p:cNvSpPr>
            <p:nvPr/>
          </p:nvSpPr>
          <p:spPr bwMode="auto">
            <a:xfrm>
              <a:off x="3779" y="3711"/>
              <a:ext cx="1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77"/>
            <p:cNvSpPr>
              <a:spLocks noChangeArrowheads="1"/>
            </p:cNvSpPr>
            <p:nvPr/>
          </p:nvSpPr>
          <p:spPr bwMode="auto">
            <a:xfrm>
              <a:off x="3779" y="3711"/>
              <a:ext cx="1700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Line 78"/>
            <p:cNvSpPr>
              <a:spLocks noChangeShapeType="1"/>
            </p:cNvSpPr>
            <p:nvPr/>
          </p:nvSpPr>
          <p:spPr bwMode="auto">
            <a:xfrm>
              <a:off x="1699" y="3923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1699" y="3923"/>
              <a:ext cx="2067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Line 80"/>
            <p:cNvSpPr>
              <a:spLocks noChangeShapeType="1"/>
            </p:cNvSpPr>
            <p:nvPr/>
          </p:nvSpPr>
          <p:spPr bwMode="auto">
            <a:xfrm>
              <a:off x="3779" y="3923"/>
              <a:ext cx="1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Rectangle 81"/>
            <p:cNvSpPr>
              <a:spLocks noChangeArrowheads="1"/>
            </p:cNvSpPr>
            <p:nvPr/>
          </p:nvSpPr>
          <p:spPr bwMode="auto">
            <a:xfrm>
              <a:off x="3779" y="3923"/>
              <a:ext cx="1700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Line 82"/>
            <p:cNvSpPr>
              <a:spLocks noChangeShapeType="1"/>
            </p:cNvSpPr>
            <p:nvPr/>
          </p:nvSpPr>
          <p:spPr bwMode="auto">
            <a:xfrm>
              <a:off x="1699" y="4189"/>
              <a:ext cx="206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Rectangle 83"/>
            <p:cNvSpPr>
              <a:spLocks noChangeArrowheads="1"/>
            </p:cNvSpPr>
            <p:nvPr/>
          </p:nvSpPr>
          <p:spPr bwMode="auto">
            <a:xfrm>
              <a:off x="1699" y="4189"/>
              <a:ext cx="2067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Line 84"/>
            <p:cNvSpPr>
              <a:spLocks noChangeShapeType="1"/>
            </p:cNvSpPr>
            <p:nvPr/>
          </p:nvSpPr>
          <p:spPr bwMode="auto">
            <a:xfrm>
              <a:off x="3779" y="4189"/>
              <a:ext cx="1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85"/>
            <p:cNvSpPr>
              <a:spLocks noChangeArrowheads="1"/>
            </p:cNvSpPr>
            <p:nvPr/>
          </p:nvSpPr>
          <p:spPr bwMode="auto">
            <a:xfrm>
              <a:off x="3779" y="4189"/>
              <a:ext cx="1700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Line 86"/>
            <p:cNvSpPr>
              <a:spLocks noChangeShapeType="1"/>
            </p:cNvSpPr>
            <p:nvPr/>
          </p:nvSpPr>
          <p:spPr bwMode="auto">
            <a:xfrm>
              <a:off x="1696" y="2345"/>
              <a:ext cx="0" cy="3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Rectangle 87"/>
            <p:cNvSpPr>
              <a:spLocks noChangeArrowheads="1"/>
            </p:cNvSpPr>
            <p:nvPr/>
          </p:nvSpPr>
          <p:spPr bwMode="auto">
            <a:xfrm>
              <a:off x="1696" y="2345"/>
              <a:ext cx="7" cy="3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Rectangle 88"/>
            <p:cNvSpPr>
              <a:spLocks noChangeArrowheads="1"/>
            </p:cNvSpPr>
            <p:nvPr/>
          </p:nvSpPr>
          <p:spPr bwMode="auto">
            <a:xfrm>
              <a:off x="3766" y="2811"/>
              <a:ext cx="13" cy="1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Line 89"/>
            <p:cNvSpPr>
              <a:spLocks noChangeShapeType="1"/>
            </p:cNvSpPr>
            <p:nvPr/>
          </p:nvSpPr>
          <p:spPr bwMode="auto">
            <a:xfrm>
              <a:off x="4489" y="2825"/>
              <a:ext cx="0" cy="13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Rectangle 90"/>
            <p:cNvSpPr>
              <a:spLocks noChangeArrowheads="1"/>
            </p:cNvSpPr>
            <p:nvPr/>
          </p:nvSpPr>
          <p:spPr bwMode="auto">
            <a:xfrm>
              <a:off x="4489" y="2825"/>
              <a:ext cx="7" cy="13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Rectangle 91"/>
            <p:cNvSpPr>
              <a:spLocks noChangeArrowheads="1"/>
            </p:cNvSpPr>
            <p:nvPr/>
          </p:nvSpPr>
          <p:spPr bwMode="auto">
            <a:xfrm>
              <a:off x="5479" y="2825"/>
              <a:ext cx="14" cy="13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Line 92"/>
            <p:cNvSpPr>
              <a:spLocks noChangeShapeType="1"/>
            </p:cNvSpPr>
            <p:nvPr/>
          </p:nvSpPr>
          <p:spPr bwMode="auto">
            <a:xfrm>
              <a:off x="4989" y="2825"/>
              <a:ext cx="0" cy="13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Rectangle 93"/>
            <p:cNvSpPr>
              <a:spLocks noChangeArrowheads="1"/>
            </p:cNvSpPr>
            <p:nvPr/>
          </p:nvSpPr>
          <p:spPr bwMode="auto">
            <a:xfrm>
              <a:off x="4989" y="2825"/>
              <a:ext cx="6" cy="13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Line 94"/>
            <p:cNvSpPr>
              <a:spLocks noChangeShapeType="1"/>
            </p:cNvSpPr>
            <p:nvPr/>
          </p:nvSpPr>
          <p:spPr bwMode="auto">
            <a:xfrm>
              <a:off x="1703" y="2345"/>
              <a:ext cx="4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Rectangle 95"/>
            <p:cNvSpPr>
              <a:spLocks noChangeArrowheads="1"/>
            </p:cNvSpPr>
            <p:nvPr/>
          </p:nvSpPr>
          <p:spPr bwMode="auto">
            <a:xfrm>
              <a:off x="1703" y="2345"/>
              <a:ext cx="486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Line 96"/>
            <p:cNvSpPr>
              <a:spLocks noChangeShapeType="1"/>
            </p:cNvSpPr>
            <p:nvPr/>
          </p:nvSpPr>
          <p:spPr bwMode="auto">
            <a:xfrm>
              <a:off x="4496" y="2438"/>
              <a:ext cx="99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Rectangle 97"/>
            <p:cNvSpPr>
              <a:spLocks noChangeArrowheads="1"/>
            </p:cNvSpPr>
            <p:nvPr/>
          </p:nvSpPr>
          <p:spPr bwMode="auto">
            <a:xfrm>
              <a:off x="4496" y="2438"/>
              <a:ext cx="994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Line 98"/>
            <p:cNvSpPr>
              <a:spLocks noChangeShapeType="1"/>
            </p:cNvSpPr>
            <p:nvPr/>
          </p:nvSpPr>
          <p:spPr bwMode="auto">
            <a:xfrm>
              <a:off x="1703" y="2716"/>
              <a:ext cx="4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Rectangle 99"/>
            <p:cNvSpPr>
              <a:spLocks noChangeArrowheads="1"/>
            </p:cNvSpPr>
            <p:nvPr/>
          </p:nvSpPr>
          <p:spPr bwMode="auto">
            <a:xfrm>
              <a:off x="1703" y="2716"/>
              <a:ext cx="486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Line 100"/>
            <p:cNvSpPr>
              <a:spLocks noChangeShapeType="1"/>
            </p:cNvSpPr>
            <p:nvPr/>
          </p:nvSpPr>
          <p:spPr bwMode="auto">
            <a:xfrm>
              <a:off x="5493" y="2814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101"/>
            <p:cNvSpPr>
              <a:spLocks noChangeArrowheads="1"/>
            </p:cNvSpPr>
            <p:nvPr/>
          </p:nvSpPr>
          <p:spPr bwMode="auto">
            <a:xfrm>
              <a:off x="5493" y="2814"/>
              <a:ext cx="107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Line 102"/>
            <p:cNvSpPr>
              <a:spLocks noChangeShapeType="1"/>
            </p:cNvSpPr>
            <p:nvPr/>
          </p:nvSpPr>
          <p:spPr bwMode="auto">
            <a:xfrm>
              <a:off x="5493" y="3027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Rectangle 103"/>
            <p:cNvSpPr>
              <a:spLocks noChangeArrowheads="1"/>
            </p:cNvSpPr>
            <p:nvPr/>
          </p:nvSpPr>
          <p:spPr bwMode="auto">
            <a:xfrm>
              <a:off x="5493" y="3027"/>
              <a:ext cx="107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Line 104"/>
            <p:cNvSpPr>
              <a:spLocks noChangeShapeType="1"/>
            </p:cNvSpPr>
            <p:nvPr/>
          </p:nvSpPr>
          <p:spPr bwMode="auto">
            <a:xfrm>
              <a:off x="5493" y="3374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Rectangle 105"/>
            <p:cNvSpPr>
              <a:spLocks noChangeArrowheads="1"/>
            </p:cNvSpPr>
            <p:nvPr/>
          </p:nvSpPr>
          <p:spPr bwMode="auto">
            <a:xfrm>
              <a:off x="5493" y="3374"/>
              <a:ext cx="107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Line 106"/>
            <p:cNvSpPr>
              <a:spLocks noChangeShapeType="1"/>
            </p:cNvSpPr>
            <p:nvPr/>
          </p:nvSpPr>
          <p:spPr bwMode="auto">
            <a:xfrm>
              <a:off x="5493" y="3581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Rectangle 107"/>
            <p:cNvSpPr>
              <a:spLocks noChangeArrowheads="1"/>
            </p:cNvSpPr>
            <p:nvPr/>
          </p:nvSpPr>
          <p:spPr bwMode="auto">
            <a:xfrm>
              <a:off x="5493" y="3581"/>
              <a:ext cx="107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Line 108"/>
            <p:cNvSpPr>
              <a:spLocks noChangeShapeType="1"/>
            </p:cNvSpPr>
            <p:nvPr/>
          </p:nvSpPr>
          <p:spPr bwMode="auto">
            <a:xfrm>
              <a:off x="5493" y="3711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Rectangle 109"/>
            <p:cNvSpPr>
              <a:spLocks noChangeArrowheads="1"/>
            </p:cNvSpPr>
            <p:nvPr/>
          </p:nvSpPr>
          <p:spPr bwMode="auto">
            <a:xfrm>
              <a:off x="5493" y="3711"/>
              <a:ext cx="107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Line 110"/>
            <p:cNvSpPr>
              <a:spLocks noChangeShapeType="1"/>
            </p:cNvSpPr>
            <p:nvPr/>
          </p:nvSpPr>
          <p:spPr bwMode="auto">
            <a:xfrm>
              <a:off x="5493" y="3923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Rectangle 111"/>
            <p:cNvSpPr>
              <a:spLocks noChangeArrowheads="1"/>
            </p:cNvSpPr>
            <p:nvPr/>
          </p:nvSpPr>
          <p:spPr bwMode="auto">
            <a:xfrm>
              <a:off x="5493" y="3923"/>
              <a:ext cx="1073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Line 112"/>
            <p:cNvSpPr>
              <a:spLocks noChangeShapeType="1"/>
            </p:cNvSpPr>
            <p:nvPr/>
          </p:nvSpPr>
          <p:spPr bwMode="auto">
            <a:xfrm>
              <a:off x="5493" y="4189"/>
              <a:ext cx="10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Rectangle 113"/>
            <p:cNvSpPr>
              <a:spLocks noChangeArrowheads="1"/>
            </p:cNvSpPr>
            <p:nvPr/>
          </p:nvSpPr>
          <p:spPr bwMode="auto">
            <a:xfrm>
              <a:off x="5493" y="4189"/>
              <a:ext cx="1073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6" name="Group 116"/>
          <p:cNvGrpSpPr>
            <a:grpSpLocks noChangeAspect="1"/>
          </p:cNvGrpSpPr>
          <p:nvPr/>
        </p:nvGrpSpPr>
        <p:grpSpPr bwMode="auto">
          <a:xfrm>
            <a:off x="2123010" y="1152526"/>
            <a:ext cx="7396649" cy="2266950"/>
            <a:chOff x="1535" y="726"/>
            <a:chExt cx="5348" cy="1428"/>
          </a:xfrm>
        </p:grpSpPr>
        <p:sp>
          <p:nvSpPr>
            <p:cNvPr id="127" name="AutoShape 115"/>
            <p:cNvSpPr>
              <a:spLocks noChangeAspect="1" noChangeArrowheads="1" noTextEdit="1"/>
            </p:cNvSpPr>
            <p:nvPr/>
          </p:nvSpPr>
          <p:spPr bwMode="auto">
            <a:xfrm>
              <a:off x="1535" y="726"/>
              <a:ext cx="5214" cy="1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Rectangle 117"/>
            <p:cNvSpPr>
              <a:spLocks noChangeArrowheads="1"/>
            </p:cNvSpPr>
            <p:nvPr/>
          </p:nvSpPr>
          <p:spPr bwMode="auto">
            <a:xfrm>
              <a:off x="3774" y="746"/>
              <a:ext cx="183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 Изменение остатков валюты баланса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118"/>
            <p:cNvSpPr>
              <a:spLocks noChangeArrowheads="1"/>
            </p:cNvSpPr>
            <p:nvPr/>
          </p:nvSpPr>
          <p:spPr bwMode="auto">
            <a:xfrm>
              <a:off x="3824" y="1047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Код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Rectangle 119"/>
            <p:cNvSpPr>
              <a:spLocks noChangeArrowheads="1"/>
            </p:cNvSpPr>
            <p:nvPr/>
          </p:nvSpPr>
          <p:spPr bwMode="auto">
            <a:xfrm>
              <a:off x="3799" y="1133"/>
              <a:ext cx="17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стро-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120"/>
            <p:cNvSpPr>
              <a:spLocks noChangeArrowheads="1"/>
            </p:cNvSpPr>
            <p:nvPr/>
          </p:nvSpPr>
          <p:spPr bwMode="auto">
            <a:xfrm>
              <a:off x="2516" y="1211"/>
              <a:ext cx="32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А К Т И 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Rectangle 121"/>
            <p:cNvSpPr>
              <a:spLocks noChangeArrowheads="1"/>
            </p:cNvSpPr>
            <p:nvPr/>
          </p:nvSpPr>
          <p:spPr bwMode="auto">
            <a:xfrm>
              <a:off x="3843" y="1211"/>
              <a:ext cx="7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Rectangle 122"/>
            <p:cNvSpPr>
              <a:spLocks noChangeArrowheads="1"/>
            </p:cNvSpPr>
            <p:nvPr/>
          </p:nvSpPr>
          <p:spPr bwMode="auto">
            <a:xfrm>
              <a:off x="2636" y="1546"/>
              <a:ext cx="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123"/>
            <p:cNvSpPr>
              <a:spLocks noChangeArrowheads="1"/>
            </p:cNvSpPr>
            <p:nvPr/>
          </p:nvSpPr>
          <p:spPr bwMode="auto">
            <a:xfrm>
              <a:off x="3856" y="1546"/>
              <a:ext cx="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Rectangle 124"/>
            <p:cNvSpPr>
              <a:spLocks noChangeArrowheads="1"/>
            </p:cNvSpPr>
            <p:nvPr/>
          </p:nvSpPr>
          <p:spPr bwMode="auto">
            <a:xfrm>
              <a:off x="2271" y="1690"/>
              <a:ext cx="9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I. Нефинансовые активы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125"/>
            <p:cNvSpPr>
              <a:spLocks noChangeArrowheads="1"/>
            </p:cNvSpPr>
            <p:nvPr/>
          </p:nvSpPr>
          <p:spPr bwMode="auto">
            <a:xfrm>
              <a:off x="1554" y="1808"/>
              <a:ext cx="398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Основные средства (балансовая стоимость, 010100000), всего                                                                                   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Rectangle 126"/>
            <p:cNvSpPr>
              <a:spLocks noChangeArrowheads="1"/>
            </p:cNvSpPr>
            <p:nvPr/>
          </p:nvSpPr>
          <p:spPr bwMode="auto">
            <a:xfrm>
              <a:off x="3824" y="1815"/>
              <a:ext cx="12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010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Rectangle 127"/>
            <p:cNvSpPr>
              <a:spLocks noChangeArrowheads="1"/>
            </p:cNvSpPr>
            <p:nvPr/>
          </p:nvSpPr>
          <p:spPr bwMode="auto">
            <a:xfrm>
              <a:off x="1805" y="1913"/>
              <a:ext cx="43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в том числе: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Rectangle 128"/>
            <p:cNvSpPr>
              <a:spLocks noChangeArrowheads="1"/>
            </p:cNvSpPr>
            <p:nvPr/>
          </p:nvSpPr>
          <p:spPr bwMode="auto">
            <a:xfrm>
              <a:off x="1805" y="2044"/>
              <a:ext cx="174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недвижимое имущество учреждения (010110000)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129"/>
            <p:cNvSpPr>
              <a:spLocks noChangeArrowheads="1"/>
            </p:cNvSpPr>
            <p:nvPr/>
          </p:nvSpPr>
          <p:spPr bwMode="auto">
            <a:xfrm>
              <a:off x="3824" y="2057"/>
              <a:ext cx="12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011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Rectangle 130"/>
            <p:cNvSpPr>
              <a:spLocks noChangeArrowheads="1"/>
            </p:cNvSpPr>
            <p:nvPr/>
          </p:nvSpPr>
          <p:spPr bwMode="auto">
            <a:xfrm>
              <a:off x="6573" y="1775"/>
              <a:ext cx="18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-15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Rectangle 131"/>
            <p:cNvSpPr>
              <a:spLocks noChangeArrowheads="1"/>
            </p:cNvSpPr>
            <p:nvPr/>
          </p:nvSpPr>
          <p:spPr bwMode="auto">
            <a:xfrm>
              <a:off x="6573" y="2018"/>
              <a:ext cx="18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Rectangle 132"/>
            <p:cNvSpPr>
              <a:spLocks noChangeArrowheads="1"/>
            </p:cNvSpPr>
            <p:nvPr/>
          </p:nvSpPr>
          <p:spPr bwMode="auto">
            <a:xfrm>
              <a:off x="5837" y="1775"/>
              <a:ext cx="14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Rectangle 133"/>
            <p:cNvSpPr>
              <a:spLocks noChangeArrowheads="1"/>
            </p:cNvSpPr>
            <p:nvPr/>
          </p:nvSpPr>
          <p:spPr bwMode="auto">
            <a:xfrm>
              <a:off x="5837" y="2018"/>
              <a:ext cx="14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Rectangle 134"/>
            <p:cNvSpPr>
              <a:spLocks noChangeArrowheads="1"/>
            </p:cNvSpPr>
            <p:nvPr/>
          </p:nvSpPr>
          <p:spPr bwMode="auto">
            <a:xfrm>
              <a:off x="4925" y="1775"/>
              <a:ext cx="14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Rectangle 135"/>
            <p:cNvSpPr>
              <a:spLocks noChangeArrowheads="1"/>
            </p:cNvSpPr>
            <p:nvPr/>
          </p:nvSpPr>
          <p:spPr bwMode="auto">
            <a:xfrm>
              <a:off x="6346" y="1539"/>
              <a:ext cx="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Rectangle 136"/>
            <p:cNvSpPr>
              <a:spLocks noChangeArrowheads="1"/>
            </p:cNvSpPr>
            <p:nvPr/>
          </p:nvSpPr>
          <p:spPr bwMode="auto">
            <a:xfrm>
              <a:off x="5504" y="1539"/>
              <a:ext cx="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Rectangle 137"/>
            <p:cNvSpPr>
              <a:spLocks noChangeArrowheads="1"/>
            </p:cNvSpPr>
            <p:nvPr/>
          </p:nvSpPr>
          <p:spPr bwMode="auto">
            <a:xfrm>
              <a:off x="5233" y="1257"/>
              <a:ext cx="7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на начало отчетного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Rectangle 138"/>
            <p:cNvSpPr>
              <a:spLocks noChangeArrowheads="1"/>
            </p:cNvSpPr>
            <p:nvPr/>
          </p:nvSpPr>
          <p:spPr bwMode="auto">
            <a:xfrm>
              <a:off x="5195" y="1336"/>
              <a:ext cx="79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финансового года, руб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Rectangle 139"/>
            <p:cNvSpPr>
              <a:spLocks noChangeArrowheads="1"/>
            </p:cNvSpPr>
            <p:nvPr/>
          </p:nvSpPr>
          <p:spPr bwMode="auto">
            <a:xfrm>
              <a:off x="4510" y="1539"/>
              <a:ext cx="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Rectangle 140"/>
            <p:cNvSpPr>
              <a:spLocks noChangeArrowheads="1"/>
            </p:cNvSpPr>
            <p:nvPr/>
          </p:nvSpPr>
          <p:spPr bwMode="auto">
            <a:xfrm>
              <a:off x="4051" y="1257"/>
              <a:ext cx="117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на конец предыдущего отчетного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Rectangle 141"/>
            <p:cNvSpPr>
              <a:spLocks noChangeArrowheads="1"/>
            </p:cNvSpPr>
            <p:nvPr/>
          </p:nvSpPr>
          <p:spPr bwMode="auto">
            <a:xfrm>
              <a:off x="4202" y="1336"/>
              <a:ext cx="79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финансового года, руб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Rectangle 142"/>
            <p:cNvSpPr>
              <a:spLocks noChangeArrowheads="1"/>
            </p:cNvSpPr>
            <p:nvPr/>
          </p:nvSpPr>
          <p:spPr bwMode="auto">
            <a:xfrm>
              <a:off x="4868" y="1034"/>
              <a:ext cx="27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Остаток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Rectangle 143"/>
            <p:cNvSpPr>
              <a:spLocks noChangeArrowheads="1"/>
            </p:cNvSpPr>
            <p:nvPr/>
          </p:nvSpPr>
          <p:spPr bwMode="auto">
            <a:xfrm>
              <a:off x="6007" y="1244"/>
              <a:ext cx="87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Сумма расхождений, руб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Line 144"/>
            <p:cNvSpPr>
              <a:spLocks noChangeShapeType="1"/>
            </p:cNvSpPr>
            <p:nvPr/>
          </p:nvSpPr>
          <p:spPr bwMode="auto">
            <a:xfrm>
              <a:off x="1541" y="1618"/>
              <a:ext cx="22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Rectangle 145"/>
            <p:cNvSpPr>
              <a:spLocks noChangeArrowheads="1"/>
            </p:cNvSpPr>
            <p:nvPr/>
          </p:nvSpPr>
          <p:spPr bwMode="auto">
            <a:xfrm>
              <a:off x="1541" y="1618"/>
              <a:ext cx="2208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Line 146"/>
            <p:cNvSpPr>
              <a:spLocks noChangeShapeType="1"/>
            </p:cNvSpPr>
            <p:nvPr/>
          </p:nvSpPr>
          <p:spPr bwMode="auto">
            <a:xfrm>
              <a:off x="3755" y="1028"/>
              <a:ext cx="0" cy="5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Rectangle 147"/>
            <p:cNvSpPr>
              <a:spLocks noChangeArrowheads="1"/>
            </p:cNvSpPr>
            <p:nvPr/>
          </p:nvSpPr>
          <p:spPr bwMode="auto">
            <a:xfrm>
              <a:off x="3755" y="1028"/>
              <a:ext cx="6" cy="5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Line 148"/>
            <p:cNvSpPr>
              <a:spLocks noChangeShapeType="1"/>
            </p:cNvSpPr>
            <p:nvPr/>
          </p:nvSpPr>
          <p:spPr bwMode="auto">
            <a:xfrm>
              <a:off x="3982" y="1028"/>
              <a:ext cx="0" cy="5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Rectangle 149"/>
            <p:cNvSpPr>
              <a:spLocks noChangeArrowheads="1"/>
            </p:cNvSpPr>
            <p:nvPr/>
          </p:nvSpPr>
          <p:spPr bwMode="auto">
            <a:xfrm>
              <a:off x="3982" y="1028"/>
              <a:ext cx="6" cy="5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Line 150"/>
            <p:cNvSpPr>
              <a:spLocks noChangeShapeType="1"/>
            </p:cNvSpPr>
            <p:nvPr/>
          </p:nvSpPr>
          <p:spPr bwMode="auto">
            <a:xfrm>
              <a:off x="5057" y="1133"/>
              <a:ext cx="0" cy="4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Rectangle 151"/>
            <p:cNvSpPr>
              <a:spLocks noChangeArrowheads="1"/>
            </p:cNvSpPr>
            <p:nvPr/>
          </p:nvSpPr>
          <p:spPr bwMode="auto">
            <a:xfrm>
              <a:off x="5057" y="1133"/>
              <a:ext cx="6" cy="4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" name="Line 152"/>
            <p:cNvSpPr>
              <a:spLocks noChangeShapeType="1"/>
            </p:cNvSpPr>
            <p:nvPr/>
          </p:nvSpPr>
          <p:spPr bwMode="auto">
            <a:xfrm>
              <a:off x="5975" y="1028"/>
              <a:ext cx="0" cy="5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Rectangle 153"/>
            <p:cNvSpPr>
              <a:spLocks noChangeArrowheads="1"/>
            </p:cNvSpPr>
            <p:nvPr/>
          </p:nvSpPr>
          <p:spPr bwMode="auto">
            <a:xfrm>
              <a:off x="5975" y="1028"/>
              <a:ext cx="7" cy="5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5" name="Line 154"/>
            <p:cNvSpPr>
              <a:spLocks noChangeShapeType="1"/>
            </p:cNvSpPr>
            <p:nvPr/>
          </p:nvSpPr>
          <p:spPr bwMode="auto">
            <a:xfrm>
              <a:off x="1541" y="1906"/>
              <a:ext cx="22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6" name="Rectangle 155"/>
            <p:cNvSpPr>
              <a:spLocks noChangeArrowheads="1"/>
            </p:cNvSpPr>
            <p:nvPr/>
          </p:nvSpPr>
          <p:spPr bwMode="auto">
            <a:xfrm>
              <a:off x="1541" y="1906"/>
              <a:ext cx="2208" cy="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7" name="Line 156"/>
            <p:cNvSpPr>
              <a:spLocks noChangeShapeType="1"/>
            </p:cNvSpPr>
            <p:nvPr/>
          </p:nvSpPr>
          <p:spPr bwMode="auto">
            <a:xfrm>
              <a:off x="1541" y="2142"/>
              <a:ext cx="22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8" name="Rectangle 157"/>
            <p:cNvSpPr>
              <a:spLocks noChangeArrowheads="1"/>
            </p:cNvSpPr>
            <p:nvPr/>
          </p:nvSpPr>
          <p:spPr bwMode="auto">
            <a:xfrm>
              <a:off x="1541" y="2142"/>
              <a:ext cx="2208" cy="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9" name="Rectangle 158"/>
            <p:cNvSpPr>
              <a:spLocks noChangeArrowheads="1"/>
            </p:cNvSpPr>
            <p:nvPr/>
          </p:nvSpPr>
          <p:spPr bwMode="auto">
            <a:xfrm>
              <a:off x="3749" y="1611"/>
              <a:ext cx="19" cy="5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0" name="Line 159"/>
            <p:cNvSpPr>
              <a:spLocks noChangeShapeType="1"/>
            </p:cNvSpPr>
            <p:nvPr/>
          </p:nvSpPr>
          <p:spPr bwMode="auto">
            <a:xfrm>
              <a:off x="3982" y="1631"/>
              <a:ext cx="0" cy="5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1" name="Rectangle 160"/>
            <p:cNvSpPr>
              <a:spLocks noChangeArrowheads="1"/>
            </p:cNvSpPr>
            <p:nvPr/>
          </p:nvSpPr>
          <p:spPr bwMode="auto">
            <a:xfrm>
              <a:off x="3982" y="1631"/>
              <a:ext cx="6" cy="5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2" name="Line 161"/>
            <p:cNvSpPr>
              <a:spLocks noChangeShapeType="1"/>
            </p:cNvSpPr>
            <p:nvPr/>
          </p:nvSpPr>
          <p:spPr bwMode="auto">
            <a:xfrm>
              <a:off x="5975" y="1631"/>
              <a:ext cx="0" cy="5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3" name="Rectangle 162"/>
            <p:cNvSpPr>
              <a:spLocks noChangeArrowheads="1"/>
            </p:cNvSpPr>
            <p:nvPr/>
          </p:nvSpPr>
          <p:spPr bwMode="auto">
            <a:xfrm>
              <a:off x="5975" y="1631"/>
              <a:ext cx="7" cy="5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" name="Line 163"/>
            <p:cNvSpPr>
              <a:spLocks noChangeShapeType="1"/>
            </p:cNvSpPr>
            <p:nvPr/>
          </p:nvSpPr>
          <p:spPr bwMode="auto">
            <a:xfrm>
              <a:off x="5057" y="1631"/>
              <a:ext cx="0" cy="5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5" name="Rectangle 164"/>
            <p:cNvSpPr>
              <a:spLocks noChangeArrowheads="1"/>
            </p:cNvSpPr>
            <p:nvPr/>
          </p:nvSpPr>
          <p:spPr bwMode="auto">
            <a:xfrm>
              <a:off x="5057" y="1631"/>
              <a:ext cx="6" cy="5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6" name="Line 165"/>
            <p:cNvSpPr>
              <a:spLocks noChangeShapeType="1"/>
            </p:cNvSpPr>
            <p:nvPr/>
          </p:nvSpPr>
          <p:spPr bwMode="auto">
            <a:xfrm>
              <a:off x="1541" y="1021"/>
              <a:ext cx="52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7" name="Rectangle 166"/>
            <p:cNvSpPr>
              <a:spLocks noChangeArrowheads="1"/>
            </p:cNvSpPr>
            <p:nvPr/>
          </p:nvSpPr>
          <p:spPr bwMode="auto">
            <a:xfrm>
              <a:off x="1541" y="1021"/>
              <a:ext cx="5208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8" name="Line 167"/>
            <p:cNvSpPr>
              <a:spLocks noChangeShapeType="1"/>
            </p:cNvSpPr>
            <p:nvPr/>
          </p:nvSpPr>
          <p:spPr bwMode="auto">
            <a:xfrm>
              <a:off x="3988" y="1126"/>
              <a:ext cx="199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3988" y="1126"/>
              <a:ext cx="1994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0" name="Line 169"/>
            <p:cNvSpPr>
              <a:spLocks noChangeShapeType="1"/>
            </p:cNvSpPr>
            <p:nvPr/>
          </p:nvSpPr>
          <p:spPr bwMode="auto">
            <a:xfrm>
              <a:off x="1541" y="1539"/>
              <a:ext cx="520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1" name="Rectangle 170"/>
            <p:cNvSpPr>
              <a:spLocks noChangeArrowheads="1"/>
            </p:cNvSpPr>
            <p:nvPr/>
          </p:nvSpPr>
          <p:spPr bwMode="auto">
            <a:xfrm>
              <a:off x="1541" y="1539"/>
              <a:ext cx="5208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>
              <a:off x="3768" y="1611"/>
              <a:ext cx="2981" cy="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Line 172"/>
            <p:cNvSpPr>
              <a:spLocks noChangeShapeType="1"/>
            </p:cNvSpPr>
            <p:nvPr/>
          </p:nvSpPr>
          <p:spPr bwMode="auto">
            <a:xfrm>
              <a:off x="3768" y="1775"/>
              <a:ext cx="298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Rectangle 173"/>
            <p:cNvSpPr>
              <a:spLocks noChangeArrowheads="1"/>
            </p:cNvSpPr>
            <p:nvPr/>
          </p:nvSpPr>
          <p:spPr bwMode="auto">
            <a:xfrm>
              <a:off x="3768" y="1775"/>
              <a:ext cx="2981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Line 174"/>
            <p:cNvSpPr>
              <a:spLocks noChangeShapeType="1"/>
            </p:cNvSpPr>
            <p:nvPr/>
          </p:nvSpPr>
          <p:spPr bwMode="auto">
            <a:xfrm>
              <a:off x="3768" y="1900"/>
              <a:ext cx="298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" name="Rectangle 175"/>
            <p:cNvSpPr>
              <a:spLocks noChangeArrowheads="1"/>
            </p:cNvSpPr>
            <p:nvPr/>
          </p:nvSpPr>
          <p:spPr bwMode="auto">
            <a:xfrm>
              <a:off x="3768" y="1900"/>
              <a:ext cx="2981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7" name="Line 176"/>
            <p:cNvSpPr>
              <a:spLocks noChangeShapeType="1"/>
            </p:cNvSpPr>
            <p:nvPr/>
          </p:nvSpPr>
          <p:spPr bwMode="auto">
            <a:xfrm>
              <a:off x="3768" y="2142"/>
              <a:ext cx="298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Rectangle 177"/>
            <p:cNvSpPr>
              <a:spLocks noChangeArrowheads="1"/>
            </p:cNvSpPr>
            <p:nvPr/>
          </p:nvSpPr>
          <p:spPr bwMode="auto">
            <a:xfrm>
              <a:off x="3768" y="2142"/>
              <a:ext cx="2981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15771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3534778" y="171450"/>
            <a:ext cx="6946113" cy="69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Состав форм бюджетной отчетности в части Пояснительной записки (ф. 0503160, ф. 0503760)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45358144"/>
              </p:ext>
            </p:extLst>
          </p:nvPr>
        </p:nvGraphicFramePr>
        <p:xfrm>
          <a:off x="726283" y="1564877"/>
          <a:ext cx="9463874" cy="5162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Shape 385"/>
          <p:cNvGrpSpPr/>
          <p:nvPr/>
        </p:nvGrpSpPr>
        <p:grpSpPr>
          <a:xfrm>
            <a:off x="753435" y="249902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4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7" name="Shape 385"/>
          <p:cNvGrpSpPr/>
          <p:nvPr/>
        </p:nvGrpSpPr>
        <p:grpSpPr>
          <a:xfrm>
            <a:off x="741262" y="286062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8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1" name="Shape 385"/>
          <p:cNvGrpSpPr/>
          <p:nvPr/>
        </p:nvGrpSpPr>
        <p:grpSpPr>
          <a:xfrm>
            <a:off x="741262" y="4047910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22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" name="Shape 385"/>
          <p:cNvGrpSpPr/>
          <p:nvPr/>
        </p:nvGrpSpPr>
        <p:grpSpPr>
          <a:xfrm>
            <a:off x="741262" y="5606044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26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" name="Shape 385"/>
          <p:cNvGrpSpPr/>
          <p:nvPr/>
        </p:nvGrpSpPr>
        <p:grpSpPr>
          <a:xfrm>
            <a:off x="3153765" y="365011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3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" name="Shape 385"/>
          <p:cNvGrpSpPr/>
          <p:nvPr/>
        </p:nvGrpSpPr>
        <p:grpSpPr>
          <a:xfrm>
            <a:off x="3140540" y="4815634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3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" name="Shape 385"/>
          <p:cNvGrpSpPr/>
          <p:nvPr/>
        </p:nvGrpSpPr>
        <p:grpSpPr>
          <a:xfrm>
            <a:off x="3152701" y="5224756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3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" name="Shape 385"/>
          <p:cNvGrpSpPr/>
          <p:nvPr/>
        </p:nvGrpSpPr>
        <p:grpSpPr>
          <a:xfrm>
            <a:off x="3140540" y="5606044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4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" name="Shape 385"/>
          <p:cNvGrpSpPr/>
          <p:nvPr/>
        </p:nvGrpSpPr>
        <p:grpSpPr>
          <a:xfrm>
            <a:off x="3140540" y="5992242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4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" name="Shape 385"/>
          <p:cNvGrpSpPr/>
          <p:nvPr/>
        </p:nvGrpSpPr>
        <p:grpSpPr>
          <a:xfrm>
            <a:off x="3155656" y="403995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5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" name="Shape 385"/>
          <p:cNvGrpSpPr/>
          <p:nvPr/>
        </p:nvGrpSpPr>
        <p:grpSpPr>
          <a:xfrm>
            <a:off x="5545962" y="2499021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5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8" name="Shape 385"/>
          <p:cNvGrpSpPr/>
          <p:nvPr/>
        </p:nvGrpSpPr>
        <p:grpSpPr>
          <a:xfrm>
            <a:off x="5544898" y="4039951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5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" name="Shape 385"/>
          <p:cNvGrpSpPr/>
          <p:nvPr/>
        </p:nvGrpSpPr>
        <p:grpSpPr>
          <a:xfrm>
            <a:off x="7920428" y="2499021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6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" name="Shape 385"/>
          <p:cNvGrpSpPr/>
          <p:nvPr/>
        </p:nvGrpSpPr>
        <p:grpSpPr>
          <a:xfrm>
            <a:off x="7920428" y="3261615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7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3074" name="Picture 2" descr="F:\banki_razvitiy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58" y="4227297"/>
            <a:ext cx="3613333" cy="248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Shape 385"/>
          <p:cNvGrpSpPr/>
          <p:nvPr/>
        </p:nvGrpSpPr>
        <p:grpSpPr>
          <a:xfrm>
            <a:off x="7919825" y="2881539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7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090948" y="6363549"/>
            <a:ext cx="23899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3</a:t>
            </a:fld>
            <a:endParaRPr lang="ru-RU" sz="1400" b="1">
              <a:latin typeface="Cambria" panose="02040503050406030204" pitchFamily="18" charset="0"/>
            </a:endParaRPr>
          </a:p>
        </p:txBody>
      </p:sp>
      <p:grpSp>
        <p:nvGrpSpPr>
          <p:cNvPr id="66" name="Shape 385"/>
          <p:cNvGrpSpPr/>
          <p:nvPr/>
        </p:nvGrpSpPr>
        <p:grpSpPr>
          <a:xfrm>
            <a:off x="770819" y="3261615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6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8" name="Shape 385"/>
          <p:cNvGrpSpPr/>
          <p:nvPr/>
        </p:nvGrpSpPr>
        <p:grpSpPr>
          <a:xfrm>
            <a:off x="769755" y="365158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7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" name="Shape 385"/>
          <p:cNvGrpSpPr/>
          <p:nvPr/>
        </p:nvGrpSpPr>
        <p:grpSpPr>
          <a:xfrm>
            <a:off x="760564" y="443225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8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6" name="Shape 385"/>
          <p:cNvGrpSpPr/>
          <p:nvPr/>
        </p:nvGrpSpPr>
        <p:grpSpPr>
          <a:xfrm>
            <a:off x="760564" y="4815634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8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0" name="Shape 385"/>
          <p:cNvGrpSpPr/>
          <p:nvPr/>
        </p:nvGrpSpPr>
        <p:grpSpPr>
          <a:xfrm>
            <a:off x="760189" y="520977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9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4" name="Shape 385"/>
          <p:cNvGrpSpPr/>
          <p:nvPr/>
        </p:nvGrpSpPr>
        <p:grpSpPr>
          <a:xfrm>
            <a:off x="752371" y="601315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9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8" name="Shape 385"/>
          <p:cNvGrpSpPr/>
          <p:nvPr/>
        </p:nvGrpSpPr>
        <p:grpSpPr>
          <a:xfrm>
            <a:off x="760189" y="638487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9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2" name="Shape 385"/>
          <p:cNvGrpSpPr/>
          <p:nvPr/>
        </p:nvGrpSpPr>
        <p:grpSpPr>
          <a:xfrm>
            <a:off x="3151637" y="249902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0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6" name="Shape 385"/>
          <p:cNvGrpSpPr/>
          <p:nvPr/>
        </p:nvGrpSpPr>
        <p:grpSpPr>
          <a:xfrm>
            <a:off x="3150573" y="288011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0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10" name="Shape 385"/>
          <p:cNvGrpSpPr/>
          <p:nvPr/>
        </p:nvGrpSpPr>
        <p:grpSpPr>
          <a:xfrm>
            <a:off x="3129471" y="3282526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1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14" name="Shape 385"/>
          <p:cNvGrpSpPr/>
          <p:nvPr/>
        </p:nvGrpSpPr>
        <p:grpSpPr>
          <a:xfrm>
            <a:off x="3150573" y="443225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1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18" name="Shape 385"/>
          <p:cNvGrpSpPr/>
          <p:nvPr/>
        </p:nvGrpSpPr>
        <p:grpSpPr>
          <a:xfrm>
            <a:off x="3150573" y="638487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1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2" name="Shape 385"/>
          <p:cNvGrpSpPr/>
          <p:nvPr/>
        </p:nvGrpSpPr>
        <p:grpSpPr>
          <a:xfrm>
            <a:off x="5560222" y="286062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2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6" name="Shape 385"/>
          <p:cNvGrpSpPr/>
          <p:nvPr/>
        </p:nvGrpSpPr>
        <p:grpSpPr>
          <a:xfrm>
            <a:off x="5545962" y="3263092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2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0" name="Shape 385"/>
          <p:cNvGrpSpPr/>
          <p:nvPr/>
        </p:nvGrpSpPr>
        <p:grpSpPr>
          <a:xfrm>
            <a:off x="5545962" y="3651516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3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4" name="Shape 385"/>
          <p:cNvGrpSpPr/>
          <p:nvPr/>
        </p:nvGrpSpPr>
        <p:grpSpPr>
          <a:xfrm>
            <a:off x="5545962" y="4432253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3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8" name="Shape 385"/>
          <p:cNvGrpSpPr/>
          <p:nvPr/>
        </p:nvGrpSpPr>
        <p:grpSpPr>
          <a:xfrm>
            <a:off x="5545962" y="4836545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3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2" name="Shape 385"/>
          <p:cNvGrpSpPr/>
          <p:nvPr/>
        </p:nvGrpSpPr>
        <p:grpSpPr>
          <a:xfrm>
            <a:off x="5537129" y="5203555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4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6" name="Shape 385"/>
          <p:cNvGrpSpPr/>
          <p:nvPr/>
        </p:nvGrpSpPr>
        <p:grpSpPr>
          <a:xfrm>
            <a:off x="5536065" y="5607734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4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0" name="Shape 385"/>
          <p:cNvGrpSpPr/>
          <p:nvPr/>
        </p:nvGrpSpPr>
        <p:grpSpPr>
          <a:xfrm>
            <a:off x="5545962" y="5993719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5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4" name="Shape 385"/>
          <p:cNvGrpSpPr/>
          <p:nvPr/>
        </p:nvGrpSpPr>
        <p:grpSpPr>
          <a:xfrm>
            <a:off x="7944487" y="364311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5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8" name="Shape 385"/>
          <p:cNvGrpSpPr/>
          <p:nvPr/>
        </p:nvGrpSpPr>
        <p:grpSpPr>
          <a:xfrm>
            <a:off x="5536065" y="638487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5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62" name="Shape 385"/>
          <p:cNvGrpSpPr/>
          <p:nvPr/>
        </p:nvGrpSpPr>
        <p:grpSpPr>
          <a:xfrm>
            <a:off x="7935149" y="404142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6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8487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98746" y="3601428"/>
            <a:ext cx="455029" cy="28733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889232" y="3601428"/>
            <a:ext cx="709514" cy="28733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77340" y="3745097"/>
            <a:ext cx="673555" cy="28733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50895" y="3745097"/>
            <a:ext cx="456412" cy="28733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18"/>
          <p:cNvSpPr>
            <a:spLocks noChangeArrowheads="1"/>
          </p:cNvSpPr>
          <p:nvPr/>
        </p:nvSpPr>
        <p:spPr bwMode="auto">
          <a:xfrm>
            <a:off x="1422349" y="1330182"/>
            <a:ext cx="8250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/>
              <a:t>	</a:t>
            </a:r>
            <a:r>
              <a:rPr lang="ru-RU" sz="2800" dirty="0" smtClean="0"/>
              <a:t>   </a:t>
            </a:r>
            <a:r>
              <a:rPr lang="ru-RU" u="sng" dirty="0" smtClean="0"/>
              <a:t>ФНС РОССИИ</a:t>
            </a:r>
            <a:r>
              <a:rPr lang="ru-RU" dirty="0"/>
              <a:t>			</a:t>
            </a:r>
            <a:r>
              <a:rPr lang="ru-RU" dirty="0" smtClean="0"/>
              <a:t>  </a:t>
            </a:r>
            <a:r>
              <a:rPr lang="ru-RU" u="sng" dirty="0" smtClean="0"/>
              <a:t>субъект </a:t>
            </a:r>
            <a:r>
              <a:rPr lang="ru-RU" u="sng" dirty="0"/>
              <a:t>РФ </a:t>
            </a:r>
            <a:r>
              <a:rPr lang="ru-RU" u="sng" dirty="0" smtClean="0"/>
              <a:t>07 Республика </a:t>
            </a:r>
            <a:r>
              <a:rPr lang="ru-RU" u="sng" dirty="0"/>
              <a:t>Коми 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415402" y="1579977"/>
            <a:ext cx="3139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5"/>
          <p:cNvSpPr>
            <a:spLocks noChangeArrowheads="1"/>
          </p:cNvSpPr>
          <p:nvPr/>
        </p:nvSpPr>
        <p:spPr bwMode="auto">
          <a:xfrm>
            <a:off x="1086820" y="4067025"/>
            <a:ext cx="86015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II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	 </a:t>
            </a:r>
            <a:r>
              <a:rPr lang="ru-RU" sz="2800" dirty="0" smtClean="0"/>
              <a:t> </a:t>
            </a:r>
            <a:r>
              <a:rPr lang="ru-RU" u="sng" dirty="0" smtClean="0"/>
              <a:t>ФНС РОССИИ (ф.0503173</a:t>
            </a:r>
            <a:r>
              <a:rPr lang="ru-RU" u="sng" dirty="0"/>
              <a:t>)</a:t>
            </a:r>
            <a:r>
              <a:rPr lang="ru-RU" dirty="0"/>
              <a:t>		</a:t>
            </a:r>
            <a:r>
              <a:rPr lang="ru-RU" dirty="0" smtClean="0"/>
              <a:t>                         </a:t>
            </a:r>
            <a:r>
              <a:rPr lang="ru-RU" u="sng" dirty="0" smtClean="0"/>
              <a:t>ФНС </a:t>
            </a:r>
            <a:r>
              <a:rPr lang="ru-RU" u="sng" dirty="0"/>
              <a:t>РОССИИ </a:t>
            </a:r>
            <a:r>
              <a:rPr lang="ru-RU" u="sng" dirty="0" smtClean="0"/>
              <a:t>(ф</a:t>
            </a:r>
            <a:r>
              <a:rPr lang="ru-RU" u="sng" dirty="0"/>
              <a:t>. </a:t>
            </a:r>
            <a:r>
              <a:rPr lang="ru-RU" u="sng" dirty="0" smtClean="0"/>
              <a:t>0503773)</a:t>
            </a:r>
            <a:endParaRPr lang="ru-RU" u="sng" dirty="0"/>
          </a:p>
        </p:txBody>
      </p:sp>
      <p:sp>
        <p:nvSpPr>
          <p:cNvPr id="26" name="Прямоугольник 33"/>
          <p:cNvSpPr>
            <a:spLocks noChangeArrowheads="1"/>
          </p:cNvSpPr>
          <p:nvPr/>
        </p:nvSpPr>
        <p:spPr bwMode="auto">
          <a:xfrm>
            <a:off x="6393154" y="4969205"/>
            <a:ext cx="39179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деятельность с целевыми средствами</a:t>
            </a:r>
          </a:p>
        </p:txBody>
      </p:sp>
      <p:sp>
        <p:nvSpPr>
          <p:cNvPr id="27" name="Прямоугольник 34"/>
          <p:cNvSpPr>
            <a:spLocks noChangeArrowheads="1"/>
          </p:cNvSpPr>
          <p:nvPr/>
        </p:nvSpPr>
        <p:spPr bwMode="auto">
          <a:xfrm>
            <a:off x="6578935" y="5850625"/>
            <a:ext cx="34044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smtClean="0"/>
              <a:t>приносящая </a:t>
            </a:r>
            <a:r>
              <a:rPr lang="ru-RU" dirty="0"/>
              <a:t>доход </a:t>
            </a:r>
            <a:r>
              <a:rPr lang="ru-RU" dirty="0" smtClean="0"/>
              <a:t>деятельность</a:t>
            </a:r>
            <a:endParaRPr lang="ru-RU" dirty="0"/>
          </a:p>
        </p:txBody>
      </p:sp>
      <p:sp>
        <p:nvSpPr>
          <p:cNvPr id="28" name="Прямоугольник 35"/>
          <p:cNvSpPr>
            <a:spLocks noChangeArrowheads="1"/>
          </p:cNvSpPr>
          <p:nvPr/>
        </p:nvSpPr>
        <p:spPr bwMode="auto">
          <a:xfrm>
            <a:off x="6169097" y="5374016"/>
            <a:ext cx="4125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деятельность по оказанию услуг (работ)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41563" y="5220606"/>
            <a:ext cx="313957" cy="400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141563" y="5635241"/>
            <a:ext cx="313957" cy="400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+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65082" y="5434422"/>
            <a:ext cx="257251" cy="40163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=</a:t>
            </a:r>
          </a:p>
        </p:txBody>
      </p:sp>
      <p:sp>
        <p:nvSpPr>
          <p:cNvPr id="33" name="TextBox 40"/>
          <p:cNvSpPr txBox="1">
            <a:spLocks noChangeArrowheads="1"/>
          </p:cNvSpPr>
          <p:nvPr/>
        </p:nvSpPr>
        <p:spPr bwMode="auto">
          <a:xfrm>
            <a:off x="4553898" y="4032435"/>
            <a:ext cx="21899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200" i="1" dirty="0">
                <a:solidFill>
                  <a:srgbClr val="FF0000"/>
                </a:solidFill>
              </a:rPr>
              <a:t>изменение </a:t>
            </a:r>
            <a:r>
              <a:rPr lang="ru-RU" sz="1200" i="1" dirty="0" smtClean="0">
                <a:solidFill>
                  <a:srgbClr val="FF0000"/>
                </a:solidFill>
              </a:rPr>
              <a:t>типа учреждения</a:t>
            </a:r>
            <a:endParaRPr lang="ru-RU" sz="1200" i="1" dirty="0">
              <a:solidFill>
                <a:srgbClr val="FF0000"/>
              </a:solidFill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5455377" y="4411125"/>
            <a:ext cx="3139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42"/>
          <p:cNvSpPr txBox="1">
            <a:spLocks noChangeArrowheads="1"/>
          </p:cNvSpPr>
          <p:nvPr/>
        </p:nvSpPr>
        <p:spPr bwMode="auto">
          <a:xfrm>
            <a:off x="3543300" y="1004859"/>
            <a:ext cx="40469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1200" i="1" dirty="0">
                <a:solidFill>
                  <a:srgbClr val="FF0000"/>
                </a:solidFill>
              </a:rPr>
              <a:t>передача учреждений </a:t>
            </a:r>
            <a:r>
              <a:rPr lang="ru-RU" sz="1200" i="1" dirty="0" smtClean="0">
                <a:solidFill>
                  <a:srgbClr val="FF0000"/>
                </a:solidFill>
              </a:rPr>
              <a:t>между </a:t>
            </a:r>
            <a:r>
              <a:rPr lang="ru-RU" sz="1200" i="1" dirty="0">
                <a:solidFill>
                  <a:srgbClr val="FF0000"/>
                </a:solidFill>
              </a:rPr>
              <a:t>бюджетами </a:t>
            </a:r>
            <a:r>
              <a:rPr lang="ru-RU" sz="1200" i="1" dirty="0" smtClean="0">
                <a:solidFill>
                  <a:srgbClr val="FF0000"/>
                </a:solidFill>
              </a:rPr>
              <a:t>бюджетной системы РФ</a:t>
            </a:r>
            <a:endParaRPr lang="ru-RU" sz="1200" i="1" dirty="0">
              <a:solidFill>
                <a:srgbClr val="FF0000"/>
              </a:solidFill>
            </a:endParaRPr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941808"/>
              </p:ext>
            </p:extLst>
          </p:nvPr>
        </p:nvGraphicFramePr>
        <p:xfrm>
          <a:off x="1398350" y="4586759"/>
          <a:ext cx="4057027" cy="1880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6892"/>
                <a:gridCol w="926962"/>
                <a:gridCol w="641743"/>
                <a:gridCol w="456640"/>
                <a:gridCol w="1354790"/>
              </a:tblGrid>
              <a:tr h="18896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2. Причины изменений</a:t>
                      </a:r>
                      <a:endParaRPr lang="ru-RU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</a:rPr>
                        <a:t>Форма </a:t>
                      </a:r>
                      <a:r>
                        <a:rPr lang="ru-RU" sz="900" b="1" u="none" strike="noStrike" dirty="0" smtClean="0">
                          <a:effectLst/>
                        </a:rPr>
                        <a:t>0503173</a:t>
                      </a:r>
                      <a:endParaRPr lang="ru-RU" sz="900" b="1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66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Код счета бюджетного учета 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Сумма расхождения, </a:t>
                      </a:r>
                      <a:r>
                        <a:rPr lang="ru-RU" sz="800" u="none" strike="noStrike" dirty="0" err="1">
                          <a:effectLst/>
                        </a:rPr>
                        <a:t>руб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Реквизиты контрагента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Причина расхождения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главы по БК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код по ОКТМО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8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94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Счета актива баланса, итого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 smtClean="0">
                          <a:effectLst/>
                        </a:rPr>
                        <a:t>-10,00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896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в том числе: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66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0 10100 000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 smtClean="0">
                          <a:effectLst/>
                        </a:rPr>
                        <a:t>-10,00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000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00000000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Изменение типа учреждения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" name="Левая фигурная скобка 36"/>
          <p:cNvSpPr/>
          <p:nvPr/>
        </p:nvSpPr>
        <p:spPr>
          <a:xfrm>
            <a:off x="6070899" y="4969205"/>
            <a:ext cx="235122" cy="122932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38" name="Стрелка вниз 37"/>
          <p:cNvSpPr/>
          <p:nvPr/>
        </p:nvSpPr>
        <p:spPr>
          <a:xfrm>
            <a:off x="8234921" y="4750470"/>
            <a:ext cx="127242" cy="218735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5181967" y="5450960"/>
            <a:ext cx="1556574" cy="2154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sz="800" dirty="0" smtClean="0"/>
              <a:t>∑  по счету   0 10100 000</a:t>
            </a:r>
          </a:p>
        </p:txBody>
      </p:sp>
      <p:cxnSp>
        <p:nvCxnSpPr>
          <p:cNvPr id="40" name="Соединительная линия уступом 39"/>
          <p:cNvCxnSpPr/>
          <p:nvPr/>
        </p:nvCxnSpPr>
        <p:spPr>
          <a:xfrm flipV="1">
            <a:off x="3707307" y="5679028"/>
            <a:ext cx="2062026" cy="5349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2459098" y="354014"/>
            <a:ext cx="8054986" cy="65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lnSpc>
                <a:spcPct val="80000"/>
              </a:lnSpc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изменении остатков валюты баланса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0503173)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713684"/>
              </p:ext>
            </p:extLst>
          </p:nvPr>
        </p:nvGraphicFramePr>
        <p:xfrm>
          <a:off x="1422349" y="1735553"/>
          <a:ext cx="3994459" cy="21929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1519"/>
                <a:gridCol w="871519"/>
                <a:gridCol w="581012"/>
                <a:gridCol w="581012"/>
                <a:gridCol w="1089397"/>
              </a:tblGrid>
              <a:tr h="22325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2. Причины изменений</a:t>
                      </a:r>
                      <a:endParaRPr lang="ru-RU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</a:rPr>
                        <a:t>Форма </a:t>
                      </a:r>
                      <a:r>
                        <a:rPr lang="ru-RU" sz="900" b="1" u="none" strike="noStrike" dirty="0" smtClean="0">
                          <a:effectLst/>
                        </a:rPr>
                        <a:t>0503173</a:t>
                      </a:r>
                      <a:endParaRPr lang="ru-RU" sz="900" b="1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1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счета бюджетного учета 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Сумма расхождения, </a:t>
                      </a:r>
                      <a:r>
                        <a:rPr lang="ru-RU" sz="800" u="none" strike="noStrike" dirty="0" err="1">
                          <a:effectLst/>
                        </a:rPr>
                        <a:t>руб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Реквизиты контрагента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Причина расхождения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3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главы по БК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по </a:t>
                      </a:r>
                      <a:r>
                        <a:rPr lang="ru-RU" sz="800" u="none" strike="noStrike" dirty="0" smtClean="0">
                          <a:effectLst/>
                        </a:rPr>
                        <a:t>ОКТМО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2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933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Счета актива баланса, итого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 smtClean="0">
                          <a:effectLst/>
                        </a:rPr>
                        <a:t>-5,00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3259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в том числе: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743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0 10100 000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 smtClean="0">
                          <a:effectLst/>
                        </a:rPr>
                        <a:t>-5,00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 smtClean="0">
                          <a:effectLst/>
                        </a:rPr>
                        <a:t>07</a:t>
                      </a:r>
                      <a:endParaRPr lang="ru-RU" sz="800" b="1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lang="ru-RU" sz="8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хххххх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 smtClean="0">
                          <a:effectLst/>
                        </a:rPr>
                        <a:t>Передача в ведение субъекта РФ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299" marR="8299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82622"/>
              </p:ext>
            </p:extLst>
          </p:nvPr>
        </p:nvGraphicFramePr>
        <p:xfrm>
          <a:off x="5824789" y="1795877"/>
          <a:ext cx="4033879" cy="20421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1235"/>
                <a:gridCol w="861235"/>
                <a:gridCol w="574156"/>
                <a:gridCol w="574156"/>
                <a:gridCol w="1163097"/>
              </a:tblGrid>
              <a:tr h="21846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2. Причины изменений</a:t>
                      </a:r>
                      <a:endParaRPr lang="ru-RU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</a:rPr>
                        <a:t>Форма </a:t>
                      </a:r>
                      <a:r>
                        <a:rPr lang="ru-RU" sz="900" b="1" u="none" strike="noStrike" dirty="0" smtClean="0">
                          <a:effectLst/>
                        </a:rPr>
                        <a:t>0503373</a:t>
                      </a:r>
                      <a:endParaRPr lang="ru-RU" sz="900" b="1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7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счета бюджетного учета 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Сумма расхождения, </a:t>
                      </a:r>
                      <a:r>
                        <a:rPr lang="ru-RU" sz="800" u="none" strike="noStrike" dirty="0" err="1">
                          <a:effectLst/>
                        </a:rPr>
                        <a:t>руб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Реквизиты контрагента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Причина расхождения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главы по БК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код по </a:t>
                      </a:r>
                      <a:r>
                        <a:rPr lang="ru-RU" sz="800" u="none" strike="noStrike" dirty="0" smtClean="0">
                          <a:effectLst/>
                        </a:rPr>
                        <a:t>ОКТМО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3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300" marR="8300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82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Счета актива баланса, итого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 smtClean="0">
                          <a:effectLst/>
                        </a:rPr>
                        <a:t>5,00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6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в том числе: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45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0 10100 000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 smtClean="0">
                          <a:effectLst/>
                          <a:latin typeface="Arial"/>
                        </a:rPr>
                        <a:t>5,00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 smtClean="0">
                          <a:effectLst/>
                        </a:rPr>
                        <a:t>182</a:t>
                      </a:r>
                      <a:endParaRPr lang="ru-RU" sz="800" b="1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 smtClean="0">
                          <a:effectLst/>
                        </a:rPr>
                        <a:t>00000001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 smtClean="0">
                          <a:effectLst/>
                        </a:rPr>
                        <a:t>Передача учреждения между бюджетами</a:t>
                      </a:r>
                      <a:endParaRPr lang="ru-RU" sz="800" b="0" i="0" u="none" strike="noStrike" dirty="0">
                        <a:effectLst/>
                        <a:latin typeface="Arial"/>
                      </a:endParaRPr>
                    </a:p>
                  </a:txBody>
                  <a:tcPr marL="8300" marR="8300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930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6120" y="123825"/>
            <a:ext cx="7900085" cy="1266825"/>
          </a:xfrm>
        </p:spPr>
        <p:txBody>
          <a:bodyPr/>
          <a:lstStyle/>
          <a:p>
            <a:pPr algn="r"/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доходах бюджета от перечисления части прибыли (дивидендов) государственных (муниципальных) унитарных предприятий, иных организаций с государственным участием в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капитале</a:t>
            </a:r>
            <a:b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0503174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39936" y="6381750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57175" y="5981700"/>
            <a:ext cx="10001250" cy="8001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82936" tIns="41468" rIns="82936" bIns="41468"/>
          <a:lstStyle>
            <a:defPPr>
              <a:defRPr lang="ru-RU"/>
            </a:defPPr>
            <a:lvl1pPr algn="just">
              <a:lnSpc>
                <a:spcPts val="1800"/>
              </a:lnSpc>
              <a:spcAft>
                <a:spcPts val="0"/>
              </a:spcAft>
              <a:defRPr sz="1300" kern="0">
                <a:solidFill>
                  <a:prstClr val="black"/>
                </a:solidFill>
                <a:latin typeface="Times New Roman" pitchFamily="18" charset="0"/>
              </a:defRPr>
            </a:lvl1pPr>
          </a:lstStyle>
          <a:p>
            <a:pPr>
              <a:lnSpc>
                <a:spcPts val="1500"/>
              </a:lnSpc>
            </a:pPr>
            <a:r>
              <a:rPr lang="ru-RU" altLang="ru-RU" sz="1200" dirty="0"/>
              <a:t>Сведения формируются с учетом существенности факторов хозяйственной жизни, которые оказали или могут оказать влияние на финансовое состояние, движение денежных средств или результаты деятельности учреждения и имели место в период между отчетной датой и датой подписания бухгалтерской (финансовой) отчетности за </a:t>
            </a:r>
            <a:r>
              <a:rPr lang="ru-RU" altLang="ru-RU" sz="1200" dirty="0" smtClean="0"/>
              <a:t>2017 </a:t>
            </a:r>
            <a:r>
              <a:rPr lang="ru-RU" altLang="ru-RU" sz="1200" dirty="0"/>
              <a:t>год, с соответствием идентичным показателям </a:t>
            </a:r>
            <a:r>
              <a:rPr lang="ru-RU" altLang="ru-RU" sz="1200" dirty="0" smtClean="0"/>
              <a:t>Отчета (ф.0503127), Справки (ф.0503110) </a:t>
            </a:r>
            <a:r>
              <a:rPr lang="ru-RU" altLang="ru-RU" sz="1200" dirty="0"/>
              <a:t>и Сведений </a:t>
            </a:r>
            <a:r>
              <a:rPr lang="ru-RU" altLang="ru-RU" sz="1200" dirty="0" smtClean="0"/>
              <a:t>(ф.0503169)</a:t>
            </a:r>
            <a:endParaRPr lang="ru-RU" sz="1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701105"/>
              </p:ext>
            </p:extLst>
          </p:nvPr>
        </p:nvGraphicFramePr>
        <p:xfrm>
          <a:off x="266701" y="1558131"/>
          <a:ext cx="10086973" cy="4347370"/>
        </p:xfrm>
        <a:graphic>
          <a:graphicData uri="http://schemas.openxmlformats.org/drawingml/2006/table">
            <a:tbl>
              <a:tblPr/>
              <a:tblGrid>
                <a:gridCol w="2710457"/>
                <a:gridCol w="789965"/>
                <a:gridCol w="575797"/>
                <a:gridCol w="1084885"/>
                <a:gridCol w="1671214"/>
                <a:gridCol w="1084885"/>
                <a:gridCol w="1084885"/>
                <a:gridCol w="1084885"/>
              </a:tblGrid>
              <a:tr h="42824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Организация (предприятие)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Задолженность по перечислению в бюджет части прибыли (дивидендов) 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Доходы, подлежащие перечислению в бюджет за отчетный период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Задолженность по перечислению в бюджет части прибыли (дивидендов) на конец отчетного периода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6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код по ОКОПФ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код доходов по БК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начислено, руб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поступило, руб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6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1. Государственные (муниципальные) унитарные предприятия, всего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18 039 400,00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18 039 400,00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Федеральное государственное унитарное предприятие "Главный научно-исследовательский вычислительный центр Федеральной налоговой службы"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7707083861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65241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effectLst/>
                          <a:latin typeface="Times New Roman"/>
                        </a:rPr>
                        <a:t>xxx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11107011016000120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18 039 400,00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18 039 400,00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2. Иные организации с государственным участием в капитале, всего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36"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18 039 400,00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18 039 400,00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7565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448321"/>
              </p:ext>
            </p:extLst>
          </p:nvPr>
        </p:nvGraphicFramePr>
        <p:xfrm>
          <a:off x="1057275" y="1224828"/>
          <a:ext cx="9334500" cy="4778174"/>
        </p:xfrm>
        <a:graphic>
          <a:graphicData uri="http://schemas.openxmlformats.org/drawingml/2006/table">
            <a:tbl>
              <a:tblPr/>
              <a:tblGrid>
                <a:gridCol w="1838325"/>
                <a:gridCol w="780709"/>
                <a:gridCol w="570815"/>
                <a:gridCol w="134376"/>
                <a:gridCol w="923925"/>
                <a:gridCol w="788452"/>
                <a:gridCol w="1523359"/>
                <a:gridCol w="1263559"/>
                <a:gridCol w="1510980"/>
              </a:tblGrid>
              <a:tr h="298817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1. Сведения о неисполненных бюджетных обязательствах</a:t>
                      </a:r>
                    </a:p>
                  </a:txBody>
                  <a:tcPr marL="7350" marR="7350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Номер (код) счета бюджетного учета</a:t>
                      </a:r>
                    </a:p>
                  </a:txBody>
                  <a:tcPr marL="7350" marR="7350" marT="84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Не исполнено обязательств, руб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Дата (месяц, год)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Контрагент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7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возникновения обязательства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исполнения по правовому основанию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ИНН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код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7350" marR="7350" marT="843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7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5 048 541,85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01133810690011121 1 50211 211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178 700,24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01133810690012121 1 50211 211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4 869 841,61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256 330,61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01133810690019122 1 50211 212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216 584,82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01133810693969122 1 50211 212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5,75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01133810693987122 1 50211 212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39 740,04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-5 061 238,17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01133810690011129 1 50211 213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-1 732 067,79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01133810690012129 1 50211 213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-3 329 170,38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5 876 096,05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01133810690019242 1 50211 221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1 407 373,92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0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01133810690019242 1 50211 221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1 660 757,36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7713076301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Публичное акционерное общество  ВымпелКом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99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иные причины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9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01133810690019242 1 50211 221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1 040 792,98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7710016640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Публичное акционерное общество  Московская городская телефонная сеть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99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иные причины</a:t>
                      </a: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02911" y="160348"/>
            <a:ext cx="746165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</a:t>
            </a:r>
          </a:p>
          <a:p>
            <a:pPr lvl="0" algn="r" eaLnBrk="0" hangingPunct="0">
              <a:lnSpc>
                <a:spcPct val="80000"/>
              </a:lnSpc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обязательствах получателя бюджетных средств</a:t>
            </a:r>
            <a:r>
              <a:rPr lang="en-US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(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ф. 05031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5393965" y="3452812"/>
            <a:ext cx="3427243" cy="1376363"/>
          </a:xfrm>
          <a:prstGeom prst="wedgeEllipseCallout">
            <a:avLst>
              <a:gd name="adj1" fmla="val -18368"/>
              <a:gd name="adj2" fmla="val -11617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 бюджетным обязательствам (денежным обязательствам), </a:t>
            </a:r>
            <a:r>
              <a:rPr lang="ru-RU" sz="1400" dirty="0">
                <a:solidFill>
                  <a:schemeClr val="tx1"/>
                </a:solidFill>
              </a:rPr>
              <a:t>сумма неисполнения которых не превышает 1 млн. </a:t>
            </a:r>
            <a:r>
              <a:rPr lang="ru-RU" sz="1400" dirty="0" smtClean="0">
                <a:solidFill>
                  <a:schemeClr val="tx1"/>
                </a:solidFill>
              </a:rPr>
              <a:t>руб. -                 графы 3-8 не заполняются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642998" y="1514475"/>
            <a:ext cx="6796402" cy="10858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89621" y="6197787"/>
            <a:ext cx="70633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2. Сведения о неисполненных денежных обязательствах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171450" y="1901426"/>
            <a:ext cx="1642267" cy="1397797"/>
          </a:xfrm>
          <a:prstGeom prst="wedgeEllipseCallout">
            <a:avLst>
              <a:gd name="adj1" fmla="val 56933"/>
              <a:gd name="adj2" fmla="val 25142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Заполняется в соответствии с графой 11 раздела 1 ф.0503128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05601" y="1132630"/>
            <a:ext cx="7461653" cy="27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1. Сведения о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неисполненных</a:t>
            </a: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бюджетных обязательствах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1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054211" y="6337311"/>
            <a:ext cx="2389941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85850" y="1030255"/>
            <a:ext cx="9105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3.   Сведения  о  бюджетных  обязательствах,  принятых  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сверх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утвержденных бюджетных назначений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196135"/>
              </p:ext>
            </p:extLst>
          </p:nvPr>
        </p:nvGraphicFramePr>
        <p:xfrm>
          <a:off x="936206" y="1339854"/>
          <a:ext cx="9150768" cy="5280021"/>
        </p:xfrm>
        <a:graphic>
          <a:graphicData uri="http://schemas.openxmlformats.org/drawingml/2006/table">
            <a:tbl>
              <a:tblPr/>
              <a:tblGrid>
                <a:gridCol w="1883194"/>
                <a:gridCol w="800100"/>
                <a:gridCol w="741491"/>
                <a:gridCol w="896710"/>
                <a:gridCol w="734655"/>
                <a:gridCol w="831888"/>
                <a:gridCol w="1631365"/>
                <a:gridCol w="1631365"/>
              </a:tblGrid>
              <a:tr h="4994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Номер (код) счета бюджетного учета</a:t>
                      </a:r>
                    </a:p>
                  </a:txBody>
                  <a:tcPr marL="8298" marR="8298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Обязательства сверх утвержденных бюджетных назначений, руб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Дата (месяц, год)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Основание принятия обязательства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сумма всего,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из них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возникновения обязательства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исполнения по правовому основанию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код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3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по платежам в бюджеты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по публичным нормативным обязательствам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01133810399999244 1 50211 225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306 627,12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306 627,12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01133810399999244 1 50211 226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306 027,83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01133810699999244 1 50211 226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4 335 471,45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10.2016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4 641 499,28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01133810399999831 1 50211 290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436 121,19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01133810690019831 1 50211 290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100 929,94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01133810690019853 1 50211 290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16 047,34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01133810699999831 1 50211 290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2 733 498,40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01133810699999853 1 50211 290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100 000,00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09.2016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01.2017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3 386 596,87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Всего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8 334 723,27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298" marR="829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Овальная выноска 10"/>
          <p:cNvSpPr/>
          <p:nvPr/>
        </p:nvSpPr>
        <p:spPr>
          <a:xfrm>
            <a:off x="200024" y="2345529"/>
            <a:ext cx="1898231" cy="969173"/>
          </a:xfrm>
          <a:prstGeom prst="wedgeEllipseCallout">
            <a:avLst>
              <a:gd name="adj1" fmla="val 2828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Заполняется,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если графа 7 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графы 5  раздела1 ф.0503128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102911" y="44464"/>
            <a:ext cx="746165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</a:t>
            </a:r>
          </a:p>
          <a:p>
            <a:pPr lvl="0" algn="r" eaLnBrk="0" hangingPunct="0">
              <a:lnSpc>
                <a:spcPct val="80000"/>
              </a:lnSpc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обязательствах получателя бюджетных средств</a:t>
            </a:r>
            <a:r>
              <a:rPr lang="en-US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(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ф. 05031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7173790" y="2208606"/>
            <a:ext cx="2606920" cy="99179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Показатели граф 7 и 8 в сводных Сведениях          ф. 0503175 ГРБС не заполняются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51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083654"/>
              </p:ext>
            </p:extLst>
          </p:nvPr>
        </p:nvGraphicFramePr>
        <p:xfrm>
          <a:off x="4147175" y="956737"/>
          <a:ext cx="6259352" cy="5741701"/>
        </p:xfrm>
        <a:graphic>
          <a:graphicData uri="http://schemas.openxmlformats.org/drawingml/2006/table">
            <a:tbl>
              <a:tblPr/>
              <a:tblGrid>
                <a:gridCol w="2801707"/>
                <a:gridCol w="276315"/>
                <a:gridCol w="205630"/>
                <a:gridCol w="276315"/>
                <a:gridCol w="649020"/>
                <a:gridCol w="218482"/>
                <a:gridCol w="47615"/>
                <a:gridCol w="816095"/>
                <a:gridCol w="968173"/>
              </a:tblGrid>
              <a:tr h="1094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Основные цели 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Наименование показателя</a:t>
                      </a:r>
                    </a:p>
                  </a:txBody>
                  <a:tcPr marL="4630" marR="4630" marT="47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строки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расходов по БК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Сумма, руб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произведенных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расходов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4630" marR="4630" marT="47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4630" marR="4630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1. Проектирование прикладных систем и информационно-коммуникационной инфраструктуры, всего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010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в том числе: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Разработка технической документации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011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Разработка нормативных правовых актов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012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Разработка прочих документов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013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2. Разработка (доработка) программного обеспечения, всего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020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118 984 655,20 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- 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6829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Разработка программного обеспечения (приобретение исключительных прав)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021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0" i="0" u="none" strike="noStrike" dirty="0" smtClean="0">
                          <a:effectLst/>
                          <a:latin typeface="Arial CYR"/>
                        </a:rPr>
                        <a:t>xxx</a:t>
                      </a:r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0113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3810690019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118 984 655,20 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Работы по развитию ФГИАС </a:t>
                      </a:r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в </a:t>
                      </a:r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соответствии с требованиями </a:t>
                      </a:r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заказчика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 CYR"/>
                        </a:rPr>
                        <a:t>Доработка специализированного программного обеспечения прикладных систем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022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3. Капитальные вложения в объекты информационно-коммуникационной инфраструктуры, всего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030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Строительство специализированных зданий (помещений) для размещения технических средств и персонала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031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Иные капитальные вложения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032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4. Приобретение оборудования и предустановленного программного обеспечения, всего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040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2 132 028,83 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- 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4009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Приобретение автоматизированных рабочих мест, транспортно-коммуникационного оборудования, серверного, периферийного и др. Оборудования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041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0" i="0" u="none" strike="noStrike" dirty="0" smtClean="0">
                          <a:effectLst/>
                          <a:latin typeface="Arial CYR"/>
                        </a:rPr>
                        <a:t>xxx</a:t>
                      </a:r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0113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3810690019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2 060 528,83 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Приобретение оборудования, </a:t>
                      </a:r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для </a:t>
                      </a:r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обеспечения текущей деятельности.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16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Услуги по доставке и складированию оборудования, не включая расходы по закупке запасных инструментов и принадлежностей (комплектующих)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042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Монтажные и пуско-наладочные работы поставляемых технических средств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043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545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Осуществление комплекса работ по специальным проверкам и исследованиям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044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0" i="0" u="none" strike="noStrike" dirty="0" smtClean="0">
                          <a:effectLst/>
                          <a:latin typeface="Arial CYR"/>
                        </a:rPr>
                        <a:t>xxx</a:t>
                      </a:r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0113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3810690019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71 500,00 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Проверка объекта информатизации</a:t>
                      </a:r>
                      <a:r>
                        <a:rPr lang="ru-RU" sz="700" b="0" i="0" u="none" strike="noStrike" baseline="0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на </a:t>
                      </a:r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соответствие специальным требованиям и рекомендациям по защите </a:t>
                      </a:r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информации.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9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 dirty="0">
                          <a:effectLst/>
                          <a:latin typeface="Arial CYR"/>
                        </a:rPr>
                        <a:t>5. Приобретение неисключительных прав на программное обеспечение, всего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050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 dirty="0" smtClean="0">
                          <a:effectLst/>
                          <a:latin typeface="Arial CYR"/>
                        </a:rPr>
                        <a:t>xxx</a:t>
                      </a:r>
                      <a:endParaRPr lang="ru-RU" sz="700" b="1" i="0" u="none" strike="noStrike" dirty="0">
                        <a:effectLst/>
                        <a:latin typeface="Arial CYR"/>
                      </a:endParaRP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 dirty="0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70 504 089,75 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Предоставление неисключительных прав (лицензий) на использование антивирусного программного </a:t>
                      </a:r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обеспечения.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6. Услуги по аренде оборудования, всего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060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630" marR="4630" marT="470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30" marR="4630" marT="47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30804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использовании информационно-коммуникационных технологий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0503177)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571485506"/>
              </p:ext>
            </p:extLst>
          </p:nvPr>
        </p:nvGraphicFramePr>
        <p:xfrm>
          <a:off x="109009" y="1524005"/>
          <a:ext cx="3909472" cy="5114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39936" y="628016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46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30804" y="115883"/>
            <a:ext cx="6560146" cy="96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Особенности заполнения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с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ведений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об остатках денежных средств на счетах получателя бюджетных средств 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0503178)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618565705"/>
              </p:ext>
            </p:extLst>
          </p:nvPr>
        </p:nvGraphicFramePr>
        <p:xfrm>
          <a:off x="109009" y="1219200"/>
          <a:ext cx="3909472" cy="5266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5" name="Picture 5" descr="F:\03_ssv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254" y="4785592"/>
            <a:ext cx="2233652" cy="199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5245"/>
              </p:ext>
            </p:extLst>
          </p:nvPr>
        </p:nvGraphicFramePr>
        <p:xfrm>
          <a:off x="4171949" y="1534319"/>
          <a:ext cx="6267450" cy="3251267"/>
        </p:xfrm>
        <a:graphic>
          <a:graphicData uri="http://schemas.openxmlformats.org/drawingml/2006/table">
            <a:tbl>
              <a:tblPr/>
              <a:tblGrid>
                <a:gridCol w="2350349"/>
                <a:gridCol w="139427"/>
                <a:gridCol w="408323"/>
                <a:gridCol w="229059"/>
                <a:gridCol w="891372"/>
                <a:gridCol w="577157"/>
                <a:gridCol w="945342"/>
                <a:gridCol w="726421"/>
              </a:tblGrid>
              <a:tr h="1925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Номер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банковского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(лицевого) счета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 счета бюджетного учета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конец отчетного периода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8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остаток средств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счете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средства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пути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остаток средств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счете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средства</a:t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пути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5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1" u="none" strike="noStrike">
                          <a:effectLst/>
                          <a:latin typeface="Arial"/>
                        </a:rPr>
                        <a:t>1. Счета в кредитных организациях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40703810700020106507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90 078 825,61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144 790 082,87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20296000104515564001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103 179,20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220 510,88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20296840904515564001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2 537 048,23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1 058 935,95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21412900278733000000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5 042 745,95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3 776 524,94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77835002812800000000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5 031 330,33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14 475 705,17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/>
                        </a:rPr>
                        <a:t>81UNCR76301103395316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19 931 797,29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16 605 650,96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/>
                        </a:rPr>
                        <a:t>48UNCR76301003395312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900 551,76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764 211,45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Итого по разделу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123 625 478,37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123 625 478,37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1" u="none" strike="noStrike">
                          <a:effectLst/>
                          <a:latin typeface="Arial"/>
                        </a:rPr>
                        <a:t>2. Счета в финансовом органе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25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1" u="none" strike="noStrike">
                          <a:effectLst/>
                          <a:latin typeface="Arial"/>
                        </a:rPr>
                        <a:t>00000000000000000000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04558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123 625 478,37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123 625 478,37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7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24834" y="6492875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854629" y="115883"/>
            <a:ext cx="656014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 вложениях в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объекты недвижимого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имущества, объектах незавершенного строительства (ф. 0503190)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95628"/>
              </p:ext>
            </p:extLst>
          </p:nvPr>
        </p:nvGraphicFramePr>
        <p:xfrm>
          <a:off x="177800" y="1557260"/>
          <a:ext cx="10236972" cy="5143716"/>
        </p:xfrm>
        <a:graphic>
          <a:graphicData uri="http://schemas.openxmlformats.org/drawingml/2006/table">
            <a:tbl>
              <a:tblPr/>
              <a:tblGrid>
                <a:gridCol w="2251563"/>
                <a:gridCol w="214662"/>
                <a:gridCol w="257594"/>
                <a:gridCol w="386391"/>
                <a:gridCol w="472256"/>
                <a:gridCol w="429323"/>
                <a:gridCol w="429323"/>
                <a:gridCol w="343458"/>
                <a:gridCol w="343458"/>
                <a:gridCol w="300527"/>
                <a:gridCol w="343458"/>
                <a:gridCol w="343458"/>
                <a:gridCol w="343458"/>
                <a:gridCol w="343458"/>
                <a:gridCol w="343458"/>
                <a:gridCol w="472256"/>
                <a:gridCol w="429323"/>
                <a:gridCol w="429323"/>
                <a:gridCol w="429323"/>
                <a:gridCol w="429323"/>
                <a:gridCol w="386391"/>
                <a:gridCol w="515188"/>
              </a:tblGrid>
              <a:tr h="1061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</a:t>
                      </a:r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поступле-ния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3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5898" marR="5898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400300" y="2652714"/>
            <a:ext cx="276226" cy="4110036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238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24834" y="6492875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854629" y="115883"/>
            <a:ext cx="656014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 вложениях в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объекты недвижимого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имущества, объектах незавершенного строительства (ф. 0503190)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317296"/>
              </p:ext>
            </p:extLst>
          </p:nvPr>
        </p:nvGraphicFramePr>
        <p:xfrm>
          <a:off x="177800" y="1557260"/>
          <a:ext cx="10236972" cy="5143716"/>
        </p:xfrm>
        <a:graphic>
          <a:graphicData uri="http://schemas.openxmlformats.org/drawingml/2006/table">
            <a:tbl>
              <a:tblPr/>
              <a:tblGrid>
                <a:gridCol w="2251563"/>
                <a:gridCol w="214662"/>
                <a:gridCol w="257594"/>
                <a:gridCol w="386391"/>
                <a:gridCol w="472256"/>
                <a:gridCol w="429323"/>
                <a:gridCol w="429323"/>
                <a:gridCol w="343458"/>
                <a:gridCol w="343458"/>
                <a:gridCol w="300527"/>
                <a:gridCol w="343458"/>
                <a:gridCol w="343458"/>
                <a:gridCol w="343458"/>
                <a:gridCol w="343458"/>
                <a:gridCol w="343458"/>
                <a:gridCol w="472256"/>
                <a:gridCol w="429323"/>
                <a:gridCol w="429323"/>
                <a:gridCol w="429323"/>
                <a:gridCol w="429323"/>
                <a:gridCol w="386391"/>
                <a:gridCol w="515188"/>
              </a:tblGrid>
              <a:tr h="1061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</a:t>
                      </a:r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поступле-ния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3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5898" marR="5898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400300" y="2652714"/>
            <a:ext cx="276226" cy="4110036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>
            <a:off x="1062037" y="895085"/>
            <a:ext cx="2792591" cy="657492"/>
          </a:xfrm>
          <a:prstGeom prst="wedgeEllipseCallout">
            <a:avLst>
              <a:gd name="adj1" fmla="val 22568"/>
              <a:gd name="adj2" fmla="val 9233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4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код объекта по ФАИП. В иных случаях – при наличии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4100512" y="2981056"/>
            <a:ext cx="2792591" cy="1838591"/>
          </a:xfrm>
          <a:prstGeom prst="wedgeEllipseCallout">
            <a:avLst>
              <a:gd name="adj1" fmla="val -69864"/>
              <a:gd name="adj2" fmla="val -6884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5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номер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объекта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, внесенный в Единый государственный реестр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недвижимости.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 наличии нескольких кадастровых номеров в графе 5 указывается код «999999999999999»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2676526" y="4505057"/>
            <a:ext cx="2319337" cy="1314718"/>
          </a:xfrm>
          <a:prstGeom prst="wedgeEllipseCallout">
            <a:avLst>
              <a:gd name="adj1" fmla="val -18535"/>
              <a:gd name="adj2" fmla="val -19468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 отсутствии кадастрового номера объекта в графе 5 указывается код «888888888888888»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4326594" y="969502"/>
            <a:ext cx="2566509" cy="905277"/>
          </a:xfrm>
          <a:prstGeom prst="wedgeEllipseCallout">
            <a:avLst>
              <a:gd name="adj1" fmla="val -64817"/>
              <a:gd name="adj2" fmla="val 9421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гр. 6 указывается учетный номер объекта, присвоенный его текущим балансодержателем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640919" y="1960102"/>
            <a:ext cx="3674406" cy="1020954"/>
          </a:xfrm>
          <a:prstGeom prst="wedgeEllipseCallout">
            <a:avLst>
              <a:gd name="adj1" fmla="val -54396"/>
              <a:gd name="adj2" fmla="val 192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гр. 7 указывается учетный номер объекта, присвоенный его предыдущим балансодержателем (в случае передачи объекта в течение года)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5535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3F820-D234-4D51-BE2C-9E7FFA96A589}" type="slidenum">
              <a:rPr lang="ru-RU" altLang="ru-RU" smtClean="0"/>
              <a:pPr>
                <a:defRPr/>
              </a:pPr>
              <a:t>38</a:t>
            </a:fld>
            <a:endParaRPr lang="ru-RU" alt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46348" y="1941375"/>
            <a:ext cx="41466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«Показатель строки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(ф. 0503190) должен соответствовать показателю строки 091 графы 8 Баланса (ф. 0503130), уменьшенному на показатель строки 170 графы 11 Сведений о движении нефинансовых активов (ф. 0503168) за отчетный период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2052899" y="3933826"/>
            <a:ext cx="1389026" cy="390524"/>
          </a:xfrm>
          <a:prstGeom prst="mathEqua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37471"/>
              </p:ext>
            </p:extLst>
          </p:nvPr>
        </p:nvGraphicFramePr>
        <p:xfrm>
          <a:off x="231505" y="4400551"/>
          <a:ext cx="4885421" cy="1652584"/>
        </p:xfrm>
        <a:graphic>
          <a:graphicData uri="http://schemas.openxmlformats.org/drawingml/2006/table">
            <a:tbl>
              <a:tblPr/>
              <a:tblGrid>
                <a:gridCol w="1458681"/>
                <a:gridCol w="717764"/>
                <a:gridCol w="902992"/>
                <a:gridCol w="902992"/>
                <a:gridCol w="902992"/>
              </a:tblGrid>
              <a:tr h="2391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 К Т И 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отчетного периода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73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бюджетная 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деятель-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ность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средства во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временном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распоряжении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05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недвижимое имущество учреждения (010610000)</a:t>
                      </a:r>
                    </a:p>
                  </a:txBody>
                  <a:tcPr marL="275763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283 785 746 570,72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283 785 746 570,72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Минус 12"/>
          <p:cNvSpPr/>
          <p:nvPr/>
        </p:nvSpPr>
        <p:spPr>
          <a:xfrm>
            <a:off x="5127139" y="5114925"/>
            <a:ext cx="749785" cy="333375"/>
          </a:xfrm>
          <a:prstGeom prst="mathMin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141544" y="5686422"/>
            <a:ext cx="985596" cy="5048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285724"/>
              </p:ext>
            </p:extLst>
          </p:nvPr>
        </p:nvGraphicFramePr>
        <p:xfrm>
          <a:off x="5947619" y="4281980"/>
          <a:ext cx="3785777" cy="1818289"/>
        </p:xfrm>
        <a:graphic>
          <a:graphicData uri="http://schemas.openxmlformats.org/drawingml/2006/table">
            <a:tbl>
              <a:tblPr/>
              <a:tblGrid>
                <a:gridCol w="1179814"/>
                <a:gridCol w="748728"/>
                <a:gridCol w="534806"/>
                <a:gridCol w="1322429"/>
              </a:tblGrid>
              <a:tr h="229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 аналитического учета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Наличие на конец года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3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3.2. Капитальные вложения в непроизведенные активы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0106Х3000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2 938 407 883,14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Овал 16"/>
          <p:cNvSpPr/>
          <p:nvPr/>
        </p:nvSpPr>
        <p:spPr>
          <a:xfrm>
            <a:off x="8834613" y="5860254"/>
            <a:ext cx="929422" cy="3857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679604"/>
              </p:ext>
            </p:extLst>
          </p:nvPr>
        </p:nvGraphicFramePr>
        <p:xfrm>
          <a:off x="180437" y="1862932"/>
          <a:ext cx="5896552" cy="1895475"/>
        </p:xfrm>
        <a:graphic>
          <a:graphicData uri="http://schemas.openxmlformats.org/drawingml/2006/table">
            <a:tbl>
              <a:tblPr/>
              <a:tblGrid>
                <a:gridCol w="1114802"/>
                <a:gridCol w="479114"/>
                <a:gridCol w="1187540"/>
                <a:gridCol w="1092837"/>
                <a:gridCol w="970086"/>
                <a:gridCol w="1052173"/>
              </a:tblGrid>
              <a:tr h="2000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фактические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 по счету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010611000)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4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увеличение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уменьшение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конец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921 515 536,82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279 927 288 050,09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1 464 899,33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280 847 338 687,58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4889225" y="3562351"/>
            <a:ext cx="1225611" cy="2571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91316" y="447676"/>
            <a:ext cx="5760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Взаимосвязь показателей ф. 0503190 с другими формами бухгалтерской отчетности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96610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30804" y="115883"/>
            <a:ext cx="656014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Особенности заполнения с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ведений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об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исполнении судебных решений по денежным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обязательствам бюджета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0503296)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568" y="2164696"/>
            <a:ext cx="6403105" cy="3914372"/>
          </a:xfrm>
          <a:prstGeom prst="rect">
            <a:avLst/>
          </a:prstGeom>
        </p:spPr>
      </p:pic>
      <p:sp>
        <p:nvSpPr>
          <p:cNvPr id="11" name="Прямоугольная выноска 10"/>
          <p:cNvSpPr/>
          <p:nvPr/>
        </p:nvSpPr>
        <p:spPr>
          <a:xfrm>
            <a:off x="6901867" y="5014360"/>
            <a:ext cx="3389082" cy="1091157"/>
          </a:xfrm>
          <a:prstGeom prst="wedgeRectCallout">
            <a:avLst>
              <a:gd name="adj1" fmla="val -55822"/>
              <a:gd name="adj2" fmla="val 3056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Раскрывается информация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по неисполненным судебным решениям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указанием кодов аналитики  и количества неисполненных Учреждением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документов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5085292" y="1203732"/>
            <a:ext cx="2353415" cy="889733"/>
          </a:xfrm>
          <a:prstGeom prst="wedgeEllipseCallout">
            <a:avLst>
              <a:gd name="adj1" fmla="val 57418"/>
              <a:gd name="adj2" fmla="val 10241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5 указывается отзыв, пересмотр решений судов и иные аналогичные ситуации</a:t>
            </a:r>
          </a:p>
        </p:txBody>
      </p:sp>
      <p:sp>
        <p:nvSpPr>
          <p:cNvPr id="13" name="Овальная выноска 12"/>
          <p:cNvSpPr/>
          <p:nvPr/>
        </p:nvSpPr>
        <p:spPr>
          <a:xfrm>
            <a:off x="7568151" y="1143006"/>
            <a:ext cx="2928416" cy="889733"/>
          </a:xfrm>
          <a:prstGeom prst="wedgeEllipseCallout">
            <a:avLst>
              <a:gd name="adj1" fmla="val 7753"/>
              <a:gd name="adj2" fmla="val 10146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случаях изменения курса валют, величины прожиточного минимума и иные аналогичные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ситуации 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89712152"/>
              </p:ext>
            </p:extLst>
          </p:nvPr>
        </p:nvGraphicFramePr>
        <p:xfrm>
          <a:off x="193578" y="1143005"/>
          <a:ext cx="3803990" cy="5367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6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95425" y="741545"/>
            <a:ext cx="84201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Пояснительной записки и форм, входящих в ее состав в соответствии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Приказом Минфина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России</a:t>
            </a:r>
          </a:p>
          <a:p>
            <a:pPr algn="ctr">
              <a:defRPr/>
            </a:pP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 28.12.2010 № 191н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«Об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утверждении Инструкции о порядке составления и представления годовой, квартальной и месячной отчетности об исполнении бюджетов бюджетной системы Российской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Федерации»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035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0933" y="174627"/>
            <a:ext cx="5866974" cy="67309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Пояснительной записке (ф. 0503160)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9725" y="1094868"/>
            <a:ext cx="8858250" cy="523220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о причинах принятия бюджетных </a:t>
            </a:r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обязательств сверх доведенных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лимитов бюджетных обязательств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28775" y="1766233"/>
            <a:ext cx="8858250" cy="30777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7350" y="2203317"/>
            <a:ext cx="8858250" cy="30777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90675" y="2616283"/>
            <a:ext cx="8858250" cy="73866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принимаемых мерах по сокращению дебиторской задолженности по расходам федерального бюджета получателями средств федерального бюджета, главными администраторами (администраторами) средств федерального бюджета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90675" y="3488028"/>
            <a:ext cx="8858250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причинах увеличения дебиторской и кредиторской задолженности, в том числе просроченной, по состоянию на отчетную дату в сравнении с данными на 1 января 2017 года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90675" y="4151949"/>
            <a:ext cx="8858250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Прогнозный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объем дебиторской задолженности по расходам федерального бюджета (по видам расходов) на следующую отчетную дату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90675" y="4867640"/>
            <a:ext cx="885825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образования остатков денежных средств на счетах, открытых получателям средств федерального бюджета в кредитных организациях по состоянию на 01.01.2018 свыше 10 млн. рублей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00200" y="5607342"/>
            <a:ext cx="885825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ная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информация, оказавшая </a:t>
            </a:r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3825" y="2357206"/>
            <a:ext cx="1381124" cy="2492990"/>
          </a:xfrm>
          <a:prstGeom prst="rect">
            <a:avLst/>
          </a:prstGeom>
          <a:ln/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Пояснительная записка (ф.0503160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всеми субъектами отчетности и представляется в составе бюджетной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отчетности!</a:t>
            </a:r>
            <a:endParaRPr lang="ru-RU" sz="1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66825" y="773293"/>
            <a:ext cx="8420100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Пояснительной записки и форм, входящих в ее состав в соответствии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Приказом Минфина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России</a:t>
            </a:r>
          </a:p>
          <a:p>
            <a:pPr algn="ctr">
              <a:defRPr/>
            </a:pP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25.03.2011 № 33н</a:t>
            </a:r>
          </a:p>
          <a:p>
            <a:pPr algn="ctr">
              <a:defRPr/>
            </a:pP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«Об утверждении Инструкции о порядке составления, представления годовой, квартальной бухгалтерской отчетности государственных (муниципальных) бюджетных и автономных учреждений»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21408" y="100195"/>
            <a:ext cx="5866974" cy="6730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Далее…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018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29" y="5226051"/>
            <a:ext cx="9958090" cy="1479550"/>
          </a:xfrm>
        </p:spPr>
        <p:txBody>
          <a:bodyPr/>
          <a:lstStyle/>
          <a:p>
            <a:pPr indent="0">
              <a:buNone/>
            </a:pPr>
            <a:r>
              <a:rPr lang="ru-RU" sz="2000" dirty="0"/>
              <a:t>Формируется </a:t>
            </a:r>
            <a:r>
              <a:rPr lang="ru-RU" sz="2000" dirty="0" smtClean="0"/>
              <a:t>по </a:t>
            </a:r>
            <a:r>
              <a:rPr lang="ru-RU" sz="2000" dirty="0"/>
              <a:t>результатам контрольных </a:t>
            </a:r>
            <a:r>
              <a:rPr lang="ru-RU" sz="2000" dirty="0" smtClean="0"/>
              <a:t>мероприятий, проведенных </a:t>
            </a:r>
            <a:r>
              <a:rPr lang="ru-RU" sz="2000" u="sng" dirty="0" smtClean="0"/>
              <a:t>Федеральным казначейством</a:t>
            </a:r>
            <a:r>
              <a:rPr lang="ru-RU" sz="2000" dirty="0" smtClean="0"/>
              <a:t> (по всем подведомственным бюджетным и автономным учреждениям)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Информация о мероприятиях внутриведомственного контроля в Таблице № 5 не   отражается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54451" y="543744"/>
            <a:ext cx="7916683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мероприятий внутреннего государственного (муниципального) финансового контроля (Таблица № 5)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435945"/>
              </p:ext>
            </p:extLst>
          </p:nvPr>
        </p:nvGraphicFramePr>
        <p:xfrm>
          <a:off x="390524" y="1694515"/>
          <a:ext cx="9972676" cy="2874222"/>
        </p:xfrm>
        <a:graphic>
          <a:graphicData uri="http://schemas.openxmlformats.org/drawingml/2006/table">
            <a:tbl>
              <a:tblPr/>
              <a:tblGrid>
                <a:gridCol w="1126104"/>
                <a:gridCol w="1685047"/>
                <a:gridCol w="3362167"/>
                <a:gridCol w="3799358"/>
              </a:tblGrid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Проверяемый период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Наименование мероприятия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Выявленные</a:t>
                      </a:r>
                      <a:b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нарушения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Меры по устранению выявленных нарушений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9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01.2017-10.2017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69" marR="7069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Проверка финансово-хозяйственной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деятельности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69" marR="7069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нарушение ст.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 242 БК РФ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средства бюджета 2017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сумме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66 407,83 руб.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использованы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за не потреб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энергию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расчетам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с:  -МУП Уфимские инженерные сети - МУП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Уфаводоканал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    2.В нарушение статьи 34, 162 Бюджетного кодекса за счет средств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произведены расходы на электроэнергию на содержание посторонних объектов (банкоматы). 3.Не взысканы расходы в сумме 8 000,00 руб. по оплате услуг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Валиева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А.Г.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4.Завышен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объемов работ по кап ремонту на 83420.97 рублей, полностью не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возмещен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ущерб от ДТП виновным ЮЛ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70 082.76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рублей, переплата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земельный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 в сумме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228 906.07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1.Обесп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возвр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 бюджета образовавшейся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ДЗ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начало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года. 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2.Направлены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письма:- в ОАО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Сбербанк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России 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расторжении договора.  3.Исполнительный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лист от 18.08.2011 №ВС 015243808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отношении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должника Валиева А.Г. на сумму 8 000,00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 направлен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Демский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РО СП г. Уфы в УФССП России по Республике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Башкортостан.        4.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ходе проверки внесены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бюджета: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переплата в сумме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83 420.97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 по расчетам с подрядчиками за невыполненный объем работ, полностью возвращена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подрядчиками; виновным юр лицом внесен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70 082.76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 за причиненный ущерб от ДТП. По земельному налогу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возвращена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69" marR="7069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022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01" y="1385886"/>
            <a:ext cx="9709138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5959" y="592714"/>
            <a:ext cx="9709138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lnSpc>
                <a:spcPct val="90000"/>
              </a:lnSpc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Сведения о проведении инвентаризации (Таблица № 6)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5960845" y="4600575"/>
            <a:ext cx="4456245" cy="15049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В Пояснительной записке (ф. 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0503760</a:t>
            </a: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)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раскрывается</a:t>
            </a:r>
            <a:r>
              <a:rPr kumimoji="0" lang="ru-RU" sz="1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 информация о факте проведения инвентаризации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в подведомственных бюджетных и автономных учреждениях.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548784" y="4538660"/>
            <a:ext cx="5213841" cy="222409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ЗАПОЛНЯЕТСЯ ТОЛЬКО В ЧАСТИ ВЫЯВЛЕННЫХ РАСХОЖДЕНИЙ.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При отсутствии расхождений по результатам инвентаризации, проведенной в целях подтверждения показателей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бюджетной отчетности,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Таблица № 6 не заполняется с отражением указанного факта в текстовой части раздела 5 «Прочие вопросы деятельности субъекта бюджетной отчетности» Пояснительной записки (ф.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0503760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).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6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003509"/>
              </p:ext>
            </p:extLst>
          </p:nvPr>
        </p:nvGraphicFramePr>
        <p:xfrm>
          <a:off x="1398628" y="1130300"/>
          <a:ext cx="8773993" cy="4994275"/>
        </p:xfrm>
        <a:graphic>
          <a:graphicData uri="http://schemas.openxmlformats.org/drawingml/2006/table">
            <a:tbl>
              <a:tblPr/>
              <a:tblGrid>
                <a:gridCol w="1029675"/>
                <a:gridCol w="1817643"/>
                <a:gridCol w="1725793"/>
                <a:gridCol w="1720959"/>
                <a:gridCol w="2479923"/>
              </a:tblGrid>
              <a:tr h="4541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Дата проверки</a:t>
                      </a: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Наименование контрольного органа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Тема проверки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Результаты проверки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Меры по результатам проверки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9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5779" marR="5779" marT="6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5779" marR="5779" marT="6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0243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17.03.2017- 25.04.2017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Счетная палата  Российской Федерации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Контрольное мероприятие "Проверка исполнения Федерального закона "О федеральном бюджете на </a:t>
                      </a:r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2016 год» и </a:t>
                      </a:r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бюджетной отчетности об исполнении </a:t>
                      </a:r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бюджета </a:t>
                      </a:r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за </a:t>
                      </a:r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2016 </a:t>
                      </a:r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год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п. 1 раздела 1 </a:t>
                      </a:r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Представления. </a:t>
                      </a:r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Нарушены требования подпункта 3 пункта 2 статьи 64 Налогового кодекса Российской Федерации в части предоставления отсрочки по уплате налога на добавленную стоимость  на товары (работы, услуги), реализуемые на территории Российской Федерации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Проведено служебное расследование по обстоятельствам предоставления отсрочки по уплате налога на добавленную стоимость</a:t>
                      </a: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8570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17.03.2017- 25.04.2017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Инспекция ФНС России № 4 по г.Москве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Плановая выездная проверка по вопросу правильности исчисления и своевременном уплаты (удержания и перечисления) налогу на доходы физических лиц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Нарушений правильности исчисления и удержания налога на доходы физических лиц не установлено. Установлено несвоевременное и неполное перечисление в бюджет сумм удержанного НДФЛ.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Уплачена сумму недоимки, пени и штрафа.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5779" marR="5779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" name="Заголовок 5"/>
          <p:cNvSpPr>
            <a:spLocks noGrp="1"/>
          </p:cNvSpPr>
          <p:nvPr>
            <p:ph type="title"/>
          </p:nvPr>
        </p:nvSpPr>
        <p:spPr>
          <a:xfrm>
            <a:off x="2945935" y="191267"/>
            <a:ext cx="749346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внешних контрольных мероприятий (Таблица № 7)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2899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14891"/>
              </p:ext>
            </p:extLst>
          </p:nvPr>
        </p:nvGraphicFramePr>
        <p:xfrm>
          <a:off x="930275" y="1595268"/>
          <a:ext cx="9161462" cy="3657938"/>
        </p:xfrm>
        <a:graphic>
          <a:graphicData uri="http://schemas.openxmlformats.org/drawingml/2006/table">
            <a:tbl>
              <a:tblPr/>
              <a:tblGrid>
                <a:gridCol w="1742423"/>
                <a:gridCol w="1025377"/>
                <a:gridCol w="1042107"/>
                <a:gridCol w="1042107"/>
                <a:gridCol w="1042107"/>
                <a:gridCol w="1039717"/>
                <a:gridCol w="2227624"/>
              </a:tblGrid>
              <a:tr h="3202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Подразделение</a:t>
                      </a:r>
                    </a:p>
                  </a:txBody>
                  <a:tcPr marL="7172" marR="7172" marT="717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Штатная численность работников, чел.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Причины изменений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2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наименование</a:t>
                      </a:r>
                    </a:p>
                  </a:txBody>
                  <a:tcPr marL="7172" marR="7172" marT="717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начало года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конец года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2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плану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фактически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плану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фактически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2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172" marR="7172" marT="717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172" marR="7172" marT="71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6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ТУГУЛЫМСКИЙ ФИЛИАЛ ФЕДЕРАЛЬНОГО ГОСУДАРСТВЕННОГО БЮДЖЕТНОГО УЧРЕЖДЕНИЯ  ФЕДЕРАЛЬНЫЙ ИНСТИТУТ ПРОМЫШЛЕННОЙ СОБСТВЕННОСТИ</a:t>
                      </a:r>
                    </a:p>
                  </a:txBody>
                  <a:tcPr marL="7172" marR="7172" marT="717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001</a:t>
                      </a:r>
                    </a:p>
                  </a:txBody>
                  <a:tcPr marL="7172" marR="7172" marT="71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Проведение реорганизации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41"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72" marR="7172" marT="7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0205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7172" marR="7172" marT="717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172" marR="7172" marT="71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419600" y="276910"/>
            <a:ext cx="59340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количестве обособленных подразделений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0503761)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190867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764726"/>
              </p:ext>
            </p:extLst>
          </p:nvPr>
        </p:nvGraphicFramePr>
        <p:xfrm>
          <a:off x="739775" y="1537875"/>
          <a:ext cx="9161463" cy="2933840"/>
        </p:xfrm>
        <a:graphic>
          <a:graphicData uri="http://schemas.openxmlformats.org/drawingml/2006/table">
            <a:tbl>
              <a:tblPr/>
              <a:tblGrid>
                <a:gridCol w="499346"/>
                <a:gridCol w="2071266"/>
                <a:gridCol w="682779"/>
                <a:gridCol w="845830"/>
                <a:gridCol w="1059836"/>
                <a:gridCol w="845830"/>
                <a:gridCol w="1215244"/>
                <a:gridCol w="970666"/>
                <a:gridCol w="970666"/>
              </a:tblGrid>
              <a:tr h="24333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услуги (работы)</a:t>
                      </a:r>
                    </a:p>
                  </a:txBody>
                  <a:tcPr marL="7652" marR="765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плану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 исполнено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Причина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3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7652" marR="765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измерения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неисполнения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52" marR="765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7652" marR="765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0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7652" marR="765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работ по содержанию объектов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ГА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0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02</a:t>
                      </a:r>
                    </a:p>
                  </a:txBody>
                  <a:tcPr marL="7652" marR="765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санаторно-курортного лечения государственных служащих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КОЙК ДН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85 753 652,39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80 777 580,29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0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7652" marR="765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Оздоровительный отдых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ПРОЦ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54 559 723,06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90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53 349 179,20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Недостаточное количество   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направлений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2" marR="765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2" marR="765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7652" marR="7652" marT="7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7652" marR="765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140 313 375,45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134 126 759,49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52" marR="765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19500" y="276910"/>
            <a:ext cx="67341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 учреждения по исполнению государственного (муниципального) задания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0503762)</a:t>
            </a:r>
            <a:endParaRPr lang="ru-RU" sz="2200" dirty="0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24959" y="4538660"/>
            <a:ext cx="5213841" cy="222409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Если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бюджетному (автономному) учреждению показатели результативности деятельности установлены в форме обеспечения выполнения предусмотренных законодательством мероприятий постоянного характера, не подлежащих измерению в натуральном выражении, такие показатели результативности деятельности в натуральном выражении измеряются процентами, в графе 4 указывается целевое значение - 100.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5817970" y="4622004"/>
            <a:ext cx="4456245" cy="174069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Если объем государственной (муниципальной) услуги утвержден в натуральных показателях, без утверждения плановых показателей по финансовому обеспечению выполнения государственного (муниципального) задания по каждому виду оказываемой услуги, графы 5 и 7 не заполняются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1206009" y="2500163"/>
            <a:ext cx="2099166" cy="1681312"/>
          </a:xfrm>
          <a:prstGeom prst="wedgeEllipseCallout">
            <a:avLst>
              <a:gd name="adj1" fmla="val 27227"/>
              <a:gd name="adj2" fmla="val -9145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наименование услуги (работы) в соответствии с утвержденным перечнем видов государственных услуг (работ)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7930659" y="2376338"/>
            <a:ext cx="2099166" cy="1212131"/>
          </a:xfrm>
          <a:prstGeom prst="wedgeEllipseCallout">
            <a:avLst>
              <a:gd name="adj1" fmla="val -59893"/>
              <a:gd name="adj2" fmla="val -5576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7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себестоимость услуг (работ) в стоимостном выражении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9134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71143"/>
              </p:ext>
            </p:extLst>
          </p:nvPr>
        </p:nvGraphicFramePr>
        <p:xfrm>
          <a:off x="425450" y="1627645"/>
          <a:ext cx="9928225" cy="4392285"/>
        </p:xfrm>
        <a:graphic>
          <a:graphicData uri="http://schemas.openxmlformats.org/drawingml/2006/table">
            <a:tbl>
              <a:tblPr/>
              <a:tblGrid>
                <a:gridCol w="1423402"/>
                <a:gridCol w="562243"/>
                <a:gridCol w="1423402"/>
                <a:gridCol w="1091274"/>
                <a:gridCol w="1091274"/>
                <a:gridCol w="1091274"/>
                <a:gridCol w="616456"/>
                <a:gridCol w="1006222"/>
                <a:gridCol w="1622678"/>
              </a:tblGrid>
              <a:tr h="22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Book Antiqua"/>
                        </a:rPr>
                        <a:t>Вид деятельности</a:t>
                      </a: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effectLst/>
                          <a:latin typeface="Book Antiqua"/>
                        </a:rPr>
                        <a:t>субсидии на иные цели (код </a:t>
                      </a:r>
                      <a:r>
                        <a:rPr lang="ru-RU" sz="1050" b="1" i="0" u="none" strike="noStrike" dirty="0" smtClean="0">
                          <a:effectLst/>
                          <a:latin typeface="Book Antiqua"/>
                        </a:rPr>
                        <a:t>вида финансового обеспечения </a:t>
                      </a:r>
                      <a:r>
                        <a:rPr lang="ru-RU" sz="1050" b="1" i="0" u="none" strike="noStrike" dirty="0">
                          <a:effectLst/>
                          <a:latin typeface="Book Antiqua"/>
                        </a:rPr>
                        <a:t>5)</a:t>
                      </a: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439">
                <a:tc>
                  <a:txBody>
                    <a:bodyPr/>
                    <a:lstStyle/>
                    <a:p>
                      <a:pPr algn="l" fontAlgn="b"/>
                      <a:endParaRPr lang="ru-RU" sz="1050" b="1" i="1" u="none" strike="noStrike">
                        <a:effectLst/>
                        <a:latin typeface="Book Antiqua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93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Наименование субсидии</a:t>
                      </a:r>
                    </a:p>
                  </a:txBody>
                  <a:tcPr marL="7412" marR="7412" marT="7412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цели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 мероприятия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Утверждено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плановых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назначений, руб.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Исполнено, </a:t>
                      </a:r>
                      <a:br>
                        <a:rPr lang="ru-RU" sz="105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Не исполнено,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7412" marR="7412" marT="74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12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Субсидии на проведение капитального ремонта имущества, закрепленного за учреждением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18201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Проведение капитального ремонта имущества, закрепленного за учреждением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216 072 332,08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164 843 797,96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51 228 534,12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Неисполнение контрагентом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обязательств </a:t>
                      </a:r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по поставке товаров, выполнении работ и оказании услуг. Иные причины. Пояснения в разделе пояснительной записки "Анализ отчета об исполнении учреждениями планов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финансово-­</a:t>
                      </a:r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хозяйственной деятельности"</a:t>
                      </a: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694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Субсидии на возмещение расходов учреждения по содержанию специальных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объектов</a:t>
                      </a:r>
                      <a:endParaRPr lang="ru-RU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18204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Возмещение расходов учреждения по содержанию специальных </a:t>
                      </a:r>
                      <a:r>
                        <a:rPr lang="ru-RU" sz="1050" b="0" i="0" u="none" strike="noStrike" dirty="0" smtClean="0">
                          <a:effectLst/>
                          <a:latin typeface="Arial CYR"/>
                        </a:rPr>
                        <a:t>объектов</a:t>
                      </a:r>
                      <a:endParaRPr lang="ru-RU" sz="1050" b="0" i="0" u="none" strike="noStrike" dirty="0">
                        <a:effectLst/>
                        <a:latin typeface="Arial CYR"/>
                      </a:endParaRP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13 862 920,29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13 102 643,07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760 277,22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Иные причины. Пояснения в разделе пояснительной записки "Анализ отчета об исполнении учреждениями планов финансово­хозяйственной деятельности"</a:t>
                      </a: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Субсидии на приобретение основных средств относящихся к категории особо ценного движимого имущества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18206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Приобретение основных средств относящихся к категории особо ценного движимого имущества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56 997 305,42</a:t>
                      </a:r>
                    </a:p>
                  </a:txBody>
                  <a:tcPr marL="7412" marR="7412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15 568 220,83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41 429 084,59</a:t>
                      </a: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Иные причины. Пояснения в разделе пояснительной записки "Анализ отчета об исполнении учреждениями планов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финансово-­</a:t>
                      </a:r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хозяйственной деятельности"</a:t>
                      </a: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19500" y="276910"/>
            <a:ext cx="67341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субсидий на иные цели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0503766)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6104926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19500" y="276910"/>
            <a:ext cx="67341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субсидий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на цели осуществления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капитальных вложений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0503766)</a:t>
            </a:r>
            <a:endParaRPr lang="ru-RU" sz="22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76202"/>
              </p:ext>
            </p:extLst>
          </p:nvPr>
        </p:nvGraphicFramePr>
        <p:xfrm>
          <a:off x="311150" y="1723460"/>
          <a:ext cx="10109199" cy="4698295"/>
        </p:xfrm>
        <a:graphic>
          <a:graphicData uri="http://schemas.openxmlformats.org/drawingml/2006/table">
            <a:tbl>
              <a:tblPr/>
              <a:tblGrid>
                <a:gridCol w="1419499"/>
                <a:gridCol w="560702"/>
                <a:gridCol w="1985374"/>
                <a:gridCol w="752475"/>
                <a:gridCol w="1028700"/>
                <a:gridCol w="917799"/>
                <a:gridCol w="510951"/>
                <a:gridCol w="1211374"/>
                <a:gridCol w="1722325"/>
              </a:tblGrid>
              <a:tr h="1684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Book Antiqua"/>
                        </a:rPr>
                        <a:t>Вид деятельности</a:t>
                      </a: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Book Antiqua"/>
                        </a:rPr>
                        <a:t>субсидии на цели осуществления капитальных вложений (код вида 6)</a:t>
                      </a: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algn="l" fontAlgn="b"/>
                      <a:endParaRPr lang="ru-RU" sz="1000" b="1" i="1" u="none" strike="noStrike">
                        <a:effectLst/>
                        <a:latin typeface="Book Antiqua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47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Наименование субсидии</a:t>
                      </a:r>
                    </a:p>
                  </a:txBody>
                  <a:tcPr marL="7317" marR="7317" marT="7317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цели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 мероприятия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Утверждено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плановых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назначений, руб.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Исполнено, </a:t>
                      </a:r>
                      <a:br>
                        <a:rPr lang="ru-RU" sz="100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 исполнено,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2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7317" marR="7317" marT="73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23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ФАИП00000000009718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Создание информационно­аналитического центра оценки качества  поверхностных  вод на базе комплескной лаборатории мониторинга окружающей среды   г. Волжский, Волгоградская область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4 124 504,16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3 996 400,59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128 103,57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Экономия денежных средств в результате проведения конкурсных процедур при заключении госконтрактов</a:t>
                      </a: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3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ФАИП30514808953595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Строительство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производственно-­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лабораторного комплекса гидрологической станции </a:t>
                      </a:r>
                      <a:r>
                        <a:rPr lang="ru-RU" sz="1000" b="0" i="0" u="none" strike="noStrike" dirty="0" err="1" smtClean="0">
                          <a:effectLst/>
                          <a:latin typeface="Arial CYR"/>
                        </a:rPr>
                        <a:t>Среднеколымск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13 474 826,20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13 237 915,81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236 910,39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В связи  с внесенными изменениями  в ПИР был  проведен новый аукцион на дополнительные виды работ. По итогам аукциона получена  экономия  денежных средств.  Строительство объекта  завершено , объект сдан в эксплуатацию, правоустатавливающие документы получены.</a:t>
                      </a: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1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630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Ведение строительства объекта "Общежитие квартирного типа для молодых ученых и специалистов РАН в г.Москве, Чечерский проезд, рядом с вл.10, район Южное Бутово, Юго­Западный административный округ города Москвы"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56 464 637,43</a:t>
                      </a:r>
                    </a:p>
                  </a:txBody>
                  <a:tcPr marL="7317" marR="731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53 646 907,36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2 817 730,07</a:t>
                      </a: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Остаток неиспользованной субсидии на цели осуществления капитальных вложений по неисполненным принятым обязательствам по Договору №02­АП­Ц­2859/13 от 15.07.2016 года (подключение объекта капитального строительства к системам теплоснабжения). Срок завершения работ февраль 2017 года.</a:t>
                      </a: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9810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060" y="355603"/>
            <a:ext cx="9161443" cy="920748"/>
          </a:xfrm>
        </p:spPr>
        <p:txBody>
          <a:bodyPr/>
          <a:lstStyle/>
          <a:p>
            <a:pPr lvl="0" algn="r">
              <a:defRPr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учреждения (ф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0503768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89" y="1397000"/>
            <a:ext cx="9285919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1543051" y="5498296"/>
            <a:ext cx="7639049" cy="35957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Составляются и представляются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раздельно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по видам деятельности (коды 2, 4, 5, 6, 7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)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Times New Roman" pitchFamily="18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1278055" y="6000749"/>
            <a:ext cx="8169040" cy="7715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Раздел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3 «Движение материальных ценностей на забалансовых счетах» сводных Сведений (ф. 0503768) не формируется и не заполняется при представлении сводных Сведений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</a:rPr>
              <a:t>               (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ф. 0503768) в МОУ ФК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399754" y="610367"/>
            <a:ext cx="791668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основных направлениях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деятельности (Таблица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№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1)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432312"/>
              </p:ext>
            </p:extLst>
          </p:nvPr>
        </p:nvGraphicFramePr>
        <p:xfrm>
          <a:off x="1212056" y="1467644"/>
          <a:ext cx="8331200" cy="3799680"/>
        </p:xfrm>
        <a:graphic>
          <a:graphicData uri="http://schemas.openxmlformats.org/drawingml/2006/table">
            <a:tbl>
              <a:tblPr/>
              <a:tblGrid>
                <a:gridCol w="2400300"/>
                <a:gridCol w="2959100"/>
                <a:gridCol w="2971800"/>
              </a:tblGrid>
              <a:tr h="84993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Сведения об основных направлениях деятельности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96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894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Наименование цели деятельности</a:t>
                      </a:r>
                      <a:br>
                        <a:rPr lang="ru-RU" sz="900" b="0" i="0" u="none" strike="noStrike">
                          <a:effectLst/>
                          <a:latin typeface="Arial CYR"/>
                        </a:rPr>
                      </a:br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Краткая характеристика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Правовое обоснование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64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6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6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1744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900461" y="69253"/>
            <a:ext cx="6560146" cy="88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ведения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по дебиторской и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кредиторской задолженности учреждения (ф. 0503769)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15" y="1298259"/>
            <a:ext cx="9155592" cy="4066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144" y="5399318"/>
            <a:ext cx="8321463" cy="1172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05015" y="848605"/>
            <a:ext cx="92653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Формируется и представляется отдельно по видам деятельности (2</a:t>
            </a:r>
            <a:r>
              <a:rPr lang="ru-RU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4, 5, 6, 7</a:t>
            </a:r>
            <a:r>
              <a:rPr lang="ru-RU" sz="1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 и видам задолженности (ДЗ и КЗ)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275940" y="3763433"/>
            <a:ext cx="1526908" cy="752364"/>
          </a:xfrm>
          <a:prstGeom prst="wedgeEllipseCallout">
            <a:avLst>
              <a:gd name="adj1" fmla="val 58596"/>
              <a:gd name="adj2" fmla="val 239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счету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11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0 304 06 000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в 1-17 разрядах – нули</a:t>
            </a:r>
            <a:endParaRPr lang="ru-RU" sz="11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72882" y="5095875"/>
            <a:ext cx="2054779" cy="1654484"/>
          </a:xfrm>
          <a:prstGeom prst="wedgeRectCallout">
            <a:avLst>
              <a:gd name="adj1" fmla="val 56926"/>
              <a:gd name="adj2" fmla="val 2098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200" b="1" dirty="0" smtClean="0">
              <a:latin typeface="Cambria" panose="02040503050406030204" pitchFamily="18" charset="0"/>
            </a:endParaRPr>
          </a:p>
          <a:p>
            <a:pPr lvl="0" algn="ctr"/>
            <a:r>
              <a:rPr lang="ru-RU" sz="1200" b="1" dirty="0" smtClean="0">
                <a:latin typeface="Cambria" panose="02040503050406030204" pitchFamily="18" charset="0"/>
              </a:rPr>
              <a:t>Раздел </a:t>
            </a:r>
            <a:r>
              <a:rPr lang="ru-RU" sz="1200" b="1" dirty="0">
                <a:latin typeface="Cambria" panose="02040503050406030204" pitchFamily="18" charset="0"/>
              </a:rPr>
              <a:t>2 </a:t>
            </a:r>
            <a:r>
              <a:rPr lang="ru-RU" sz="1200" dirty="0">
                <a:latin typeface="Cambria" panose="02040503050406030204" pitchFamily="18" charset="0"/>
              </a:rPr>
              <a:t>заполняется по показателям </a:t>
            </a:r>
            <a:r>
              <a:rPr lang="ru-RU" sz="1200" dirty="0" smtClean="0">
                <a:latin typeface="Cambria" panose="02040503050406030204" pitchFamily="18" charset="0"/>
              </a:rPr>
              <a:t>задолженности</a:t>
            </a:r>
          </a:p>
          <a:p>
            <a:pPr lvl="0" algn="ctr"/>
            <a:r>
              <a:rPr lang="ru-RU" sz="1200" dirty="0" smtClean="0">
                <a:latin typeface="Cambria" panose="02040503050406030204" pitchFamily="18" charset="0"/>
              </a:rPr>
              <a:t> </a:t>
            </a:r>
            <a:r>
              <a:rPr lang="ru-RU" sz="1200" b="1" dirty="0">
                <a:latin typeface="Cambria" panose="02040503050406030204" pitchFamily="18" charset="0"/>
              </a:rPr>
              <a:t>1 млн. руб. и </a:t>
            </a:r>
            <a:r>
              <a:rPr lang="ru-RU" sz="1200" b="1" dirty="0" smtClean="0">
                <a:latin typeface="Cambria" panose="02040503050406030204" pitchFamily="18" charset="0"/>
              </a:rPr>
              <a:t>более по каждому контрагенту.</a:t>
            </a:r>
          </a:p>
          <a:p>
            <a:pPr lvl="0" algn="ctr"/>
            <a:endParaRPr lang="ru-RU" sz="1200" dirty="0" smtClean="0">
              <a:latin typeface="Cambria" panose="02040503050406030204" pitchFamily="18" charset="0"/>
            </a:endParaRPr>
          </a:p>
          <a:p>
            <a:pPr lvl="0" algn="ctr"/>
            <a:r>
              <a:rPr lang="ru-RU" sz="1200" b="1" dirty="0" smtClean="0">
                <a:latin typeface="Cambria" panose="02040503050406030204" pitchFamily="18" charset="0"/>
              </a:rPr>
              <a:t>Гр. 5-8 </a:t>
            </a:r>
            <a:r>
              <a:rPr lang="ru-RU" sz="1200" dirty="0" smtClean="0">
                <a:latin typeface="Cambria" panose="02040503050406030204" pitchFamily="18" charset="0"/>
              </a:rPr>
              <a:t>в отчетности  в 2017 году </a:t>
            </a:r>
            <a:r>
              <a:rPr lang="ru-RU" sz="1200" b="1" dirty="0" smtClean="0">
                <a:latin typeface="Cambria" panose="02040503050406030204" pitchFamily="18" charset="0"/>
              </a:rPr>
              <a:t>не заполняются</a:t>
            </a:r>
          </a:p>
          <a:p>
            <a:pPr lvl="0" algn="ctr"/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4282866" y="1394240"/>
            <a:ext cx="2178745" cy="996208"/>
          </a:xfrm>
          <a:prstGeom prst="wedgeEllipseCallout">
            <a:avLst>
              <a:gd name="adj1" fmla="val 22865"/>
              <a:gd name="adj2" fmla="val 7285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Показатели по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гр. 6 и 8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формируются только по</a:t>
            </a:r>
          </a:p>
          <a:p>
            <a:pPr algn="ctr" defTabSz="873997">
              <a:defRPr/>
            </a:pP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 счетам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0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20600 000 и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0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30200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000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3164461" y="3623733"/>
            <a:ext cx="2043253" cy="1031764"/>
          </a:xfrm>
          <a:prstGeom prst="wedgeEllipseCallout">
            <a:avLst>
              <a:gd name="adj1" fmla="val -64336"/>
              <a:gd name="adj2" fmla="val 2867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Отражаются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 только те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счета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, по которым есть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ненулевые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 значения</a:t>
            </a:r>
          </a:p>
        </p:txBody>
      </p:sp>
      <p:sp>
        <p:nvSpPr>
          <p:cNvPr id="14" name="Овальная выноска 13"/>
          <p:cNvSpPr/>
          <p:nvPr/>
        </p:nvSpPr>
        <p:spPr>
          <a:xfrm>
            <a:off x="6566603" y="1252092"/>
            <a:ext cx="2273386" cy="1146290"/>
          </a:xfrm>
          <a:prstGeom prst="wedgeEllipseCallout">
            <a:avLst>
              <a:gd name="adj1" fmla="val -9900"/>
              <a:gd name="adj2" fmla="val 705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Показатели по</a:t>
            </a:r>
          </a:p>
          <a:p>
            <a:pPr algn="ctr" defTabSz="873997">
              <a:defRPr/>
            </a:pP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счетам 0 20600 000 и 0 30200 000 со знаком «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минус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»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недопустимы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Овальная выноска 15"/>
          <p:cNvSpPr/>
          <p:nvPr/>
        </p:nvSpPr>
        <p:spPr>
          <a:xfrm>
            <a:off x="6808382" y="3407249"/>
            <a:ext cx="2220285" cy="1278466"/>
          </a:xfrm>
          <a:prstGeom prst="wedgeEllipseCallout">
            <a:avLst>
              <a:gd name="adj1" fmla="val -3207"/>
              <a:gd name="adj2" fmla="val -766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гр. 3, 10, 13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задолженность со сроком погашения более 12 месяцев от отчетной даты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Овальная выноска 16"/>
          <p:cNvSpPr/>
          <p:nvPr/>
        </p:nvSpPr>
        <p:spPr>
          <a:xfrm>
            <a:off x="8928115" y="1411623"/>
            <a:ext cx="1593294" cy="1222137"/>
          </a:xfrm>
          <a:prstGeom prst="wedgeEllipseCallout">
            <a:avLst>
              <a:gd name="adj1" fmla="val -37081"/>
              <a:gd name="adj2" fmla="val 567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гр. 12-14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заполняются только по синтетическому счету БУ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2480123" y="1348188"/>
            <a:ext cx="1705964" cy="1349006"/>
          </a:xfrm>
          <a:prstGeom prst="wedgeEllipseCallout">
            <a:avLst>
              <a:gd name="adj1" fmla="val 29138"/>
              <a:gd name="adj2" fmla="val 540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3997">
              <a:defRPr/>
            </a:pP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Показатели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гр. 2-4 должны соответствовать гр. 9-11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ф.0503769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за 2016 год</a:t>
            </a:r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464176" y="1411623"/>
            <a:ext cx="1948284" cy="2076561"/>
          </a:xfrm>
          <a:prstGeom prst="wedgeRectCallout">
            <a:avLst>
              <a:gd name="adj1" fmla="val 32337"/>
              <a:gd name="adj2" fmla="val 5667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1 указывается</a:t>
            </a:r>
          </a:p>
          <a:p>
            <a:pPr lvl="0"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номера счетов БУ, а именно: </a:t>
            </a:r>
            <a:endParaRPr lang="ru-RU" sz="12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0" algn="ctr"/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1-4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разряды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– </a:t>
            </a:r>
            <a:r>
              <a:rPr lang="ru-RU" sz="1200" dirty="0" err="1" smtClean="0">
                <a:latin typeface="Cambria" panose="02040503050406030204" pitchFamily="18" charset="0"/>
              </a:rPr>
              <a:t>РзПз</a:t>
            </a:r>
            <a:r>
              <a:rPr lang="ru-RU" sz="1200" dirty="0" smtClean="0"/>
              <a:t>;</a:t>
            </a:r>
          </a:p>
          <a:p>
            <a:pPr lvl="0" algn="ctr"/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5-14 разряды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– нули;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15-17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разряды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части доходов - коды аналитических групп подвидов доходов бюджета,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части расходов - КВР.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918524" y="6490009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25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978593"/>
              </p:ext>
            </p:extLst>
          </p:nvPr>
        </p:nvGraphicFramePr>
        <p:xfrm>
          <a:off x="558800" y="1541716"/>
          <a:ext cx="9680573" cy="4468558"/>
        </p:xfrm>
        <a:graphic>
          <a:graphicData uri="http://schemas.openxmlformats.org/drawingml/2006/table">
            <a:tbl>
              <a:tblPr/>
              <a:tblGrid>
                <a:gridCol w="1799701"/>
                <a:gridCol w="1005152"/>
                <a:gridCol w="717966"/>
                <a:gridCol w="689247"/>
                <a:gridCol w="1905003"/>
                <a:gridCol w="1905003"/>
                <a:gridCol w="595912"/>
                <a:gridCol w="1062589"/>
              </a:tblGrid>
              <a:tr h="4570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Номер (код) счета</a:t>
                      </a:r>
                      <a:br>
                        <a:rPr lang="ru-RU" sz="7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бюджетного учета</a:t>
                      </a:r>
                    </a:p>
                  </a:txBody>
                  <a:tcPr marL="7871" marR="7871" marT="78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Не исполнено обязательств, </a:t>
                      </a:r>
                      <a:br>
                        <a:rPr lang="ru-RU" sz="700" b="0" i="0" u="none" strike="noStrike">
                          <a:effectLst/>
                          <a:latin typeface="Arial"/>
                        </a:rPr>
                      </a:br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Дата (месяц, год)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Контрагент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Причина неисполнения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8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возникновения обязательства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исполнения по правовому основанию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ИНН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наименование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871" marR="7871" marT="78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00000000000000111.2.50211.211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9 974 723,10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расчеты с физическими лицами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00000000000000111.2.50211.211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180 688 876,91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расчеты с физическими лицами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190 663 600,01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83344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01080000000000241.2.50211.226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22 187 948,00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5034036445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ООО "АВКредо"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01130000000000241.2.50211.226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198 243 828,02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расчеты с физическими лицами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07050000000000241.2.50211.226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10 033 351,74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расчеты с физическими лицами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10030000000000244.2.50211.226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3 980 000,00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расчеты с физическими лицами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effectLst/>
                          <a:latin typeface="Arial"/>
                        </a:rPr>
                        <a:t>10050000000000244.2.50211.226</a:t>
                      </a:r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157 814 213,66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00.0000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Arial"/>
                        </a:rPr>
                        <a:t>расчеты с физическими лицами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69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392 259 341,42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83344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9069"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7871" marR="7871" marT="7871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582 922 941,43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71" marR="7871" marT="787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871" marR="7871" marT="78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70285" y="295769"/>
            <a:ext cx="7461653" cy="63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обязательствах 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(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ф.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05037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5422540" y="3469480"/>
            <a:ext cx="3427243" cy="1376363"/>
          </a:xfrm>
          <a:prstGeom prst="wedgeEllipseCallout">
            <a:avLst>
              <a:gd name="adj1" fmla="val -18368"/>
              <a:gd name="adj2" fmla="val -11617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 бюджетным обязательствам (денежным обязательствам), </a:t>
            </a:r>
            <a:r>
              <a:rPr lang="ru-RU" sz="1400" dirty="0">
                <a:solidFill>
                  <a:schemeClr val="tx1"/>
                </a:solidFill>
              </a:rPr>
              <a:t>сумма неисполнения которых не превышает 1 млн. </a:t>
            </a:r>
            <a:r>
              <a:rPr lang="ru-RU" sz="1400" dirty="0" smtClean="0">
                <a:solidFill>
                  <a:schemeClr val="tx1"/>
                </a:solidFill>
              </a:rPr>
              <a:t>руб. -                 графы 3-8 не заполняются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89621" y="6197787"/>
            <a:ext cx="70633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2. Сведения о неисполненных денежных обязательствах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190499" y="2282426"/>
            <a:ext cx="1714501" cy="1397797"/>
          </a:xfrm>
          <a:prstGeom prst="wedgeEllipseCallout">
            <a:avLst>
              <a:gd name="adj1" fmla="val 56933"/>
              <a:gd name="adj2" fmla="val 25142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Заполняется в соответствии с графой 11 раздела 1 ф.0503738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05601" y="1132630"/>
            <a:ext cx="7461653" cy="27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1. Сведения о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неисполненных</a:t>
            </a: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бюджетных обязательствах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352800" y="1514475"/>
            <a:ext cx="6879138" cy="102869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7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054211" y="6337311"/>
            <a:ext cx="2389941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52</a:t>
            </a:fld>
            <a:endParaRPr lang="ru-RU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85850" y="1030255"/>
            <a:ext cx="9105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3.   Сведения  о  бюджетных  обязательствах,  принятых  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сверх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утвержденных бюджетных назначений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280281"/>
              </p:ext>
            </p:extLst>
          </p:nvPr>
        </p:nvGraphicFramePr>
        <p:xfrm>
          <a:off x="730250" y="1543971"/>
          <a:ext cx="9461500" cy="4771103"/>
        </p:xfrm>
        <a:graphic>
          <a:graphicData uri="http://schemas.openxmlformats.org/drawingml/2006/table">
            <a:tbl>
              <a:tblPr/>
              <a:tblGrid>
                <a:gridCol w="2071942"/>
                <a:gridCol w="1157202"/>
                <a:gridCol w="837593"/>
                <a:gridCol w="793509"/>
                <a:gridCol w="1344558"/>
                <a:gridCol w="1347313"/>
                <a:gridCol w="686055"/>
                <a:gridCol w="1223328"/>
              </a:tblGrid>
              <a:tr h="57070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Номер (код) счета</a:t>
                      </a:r>
                      <a:br>
                        <a:rPr lang="ru-RU" sz="800" b="0" i="0" u="none" strike="noStrike">
                          <a:effectLst/>
                          <a:latin typeface="Arial"/>
                        </a:rPr>
                      </a:br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бюджетного учета</a:t>
                      </a:r>
                    </a:p>
                  </a:txBody>
                  <a:tcPr marL="8472" marR="8472" marT="847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Расходные обязательства, принятые сверх утвержденного плана хозяйственной (финансовой) деятельности, руб.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Дата (месяц, год)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Основание принятия обязательства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из них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возникновения обязательства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исполнения по правовому основанию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3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по платежам </a:t>
                      </a:r>
                      <a:br>
                        <a:rPr lang="ru-RU" sz="800" b="0" i="0" u="none" strike="noStrike">
                          <a:effectLst/>
                          <a:latin typeface="Arial"/>
                        </a:rPr>
                      </a:br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в бюджеты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по судебным решениям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4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472" marR="8472" marT="847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472" marR="8472" marT="84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00000000000000111.2.50211.211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146 815 700,56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01.2017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00000000000000111.2.50211.211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6 101,63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146 821 802,19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**.****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00000000000000112.2.50211.212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622 400,31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01.2017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00000000000000112.2.50211.212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33 625,45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656 025,76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**.****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00000000000000119.2.50211.213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81 609 211,02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01.2017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81 609 211,02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**.****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00000000000000244.2.50211.221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90 318,14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12.2015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90 318,14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**.****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00000000000000244.2.50211.223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3 374 885,16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01.2016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00000000000000244.2.50211.223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599 962,55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12.2013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00000000000000244.2.50211.223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335 170,52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12.2015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4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00000000000000244.2.50211.223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15 392 078,57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12.2016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01.2017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иные причины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55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Итого по коду счета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19 702 096,80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**.****</a:t>
                      </a:r>
                    </a:p>
                  </a:txBody>
                  <a:tcPr marL="8472" marR="8472" marT="84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455"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167 270 242,89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8472" marR="8472" marT="847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Овальная выноска 10"/>
          <p:cNvSpPr/>
          <p:nvPr/>
        </p:nvSpPr>
        <p:spPr>
          <a:xfrm>
            <a:off x="200024" y="2421731"/>
            <a:ext cx="1898231" cy="1064419"/>
          </a:xfrm>
          <a:prstGeom prst="wedgeEllipseCallout">
            <a:avLst>
              <a:gd name="adj1" fmla="val 2828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Заполняется,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если графа 7 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графы 5 раздела 1 ф.0503738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836211" y="295769"/>
            <a:ext cx="7461653" cy="63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обязательствах 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(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ф.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05037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7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30804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Особенности заполнения с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ведений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 остатках денежных средств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учреждения (ф.0503779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499723914"/>
              </p:ext>
            </p:extLst>
          </p:nvPr>
        </p:nvGraphicFramePr>
        <p:xfrm>
          <a:off x="109008" y="1266826"/>
          <a:ext cx="3822595" cy="4893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759305"/>
              </p:ext>
            </p:extLst>
          </p:nvPr>
        </p:nvGraphicFramePr>
        <p:xfrm>
          <a:off x="4125279" y="1177927"/>
          <a:ext cx="6276021" cy="5045921"/>
        </p:xfrm>
        <a:graphic>
          <a:graphicData uri="http://schemas.openxmlformats.org/drawingml/2006/table">
            <a:tbl>
              <a:tblPr/>
              <a:tblGrid>
                <a:gridCol w="1264349"/>
                <a:gridCol w="273100"/>
                <a:gridCol w="424822"/>
                <a:gridCol w="295858"/>
                <a:gridCol w="1118946"/>
                <a:gridCol w="765942"/>
                <a:gridCol w="1144066"/>
                <a:gridCol w="988938"/>
              </a:tblGrid>
              <a:tr h="1417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/>
                        </a:rPr>
                        <a:t>Номер счета (банковского (лицевого) счета / код валюты по ОКВ)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Код счета бухгалтерского учета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На начало года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На конец отчетного периода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6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остаток средств на счете 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средства в пути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остаток средств на счете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средства в пути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39" marR="7539" marT="75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539" marR="7539" marT="7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49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1" u="none" strike="noStrike">
                          <a:effectLst/>
                          <a:latin typeface="Arial Cyr"/>
                        </a:rPr>
                        <a:t>1. Счета в кредитных организациях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20120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1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40502810800060000184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8 664,15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8 664,15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40502810883000707901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88 588,00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88 588,00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40503810415120000001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73 136,83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338 054,17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40503810440024000017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89 650 688,03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41 176 187,18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40503810500054000002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320 437,40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313 537,40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40503810801700000001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93 666,76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89 266,76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40503810940004000003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20121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217 629,93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135 479,82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разделу 1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90 452 811,10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42 149 777,48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66849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1" u="none" strike="noStrike">
                          <a:effectLst/>
                          <a:latin typeface="Arial Cyr"/>
                        </a:rPr>
                        <a:t>2. Счета в финансовом органе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20486Э30950000000000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21 659 122,50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1 952 390,06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20486Э30950000000000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886 860,48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303 360,48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20486Э30950000000000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27 865 883,61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92 475 211,56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effectLst/>
                          <a:latin typeface="Times New Roman"/>
                        </a:rPr>
                        <a:t>20736X58720000000000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 </a:t>
                      </a:r>
                      <a:endParaRPr lang="ru-RU" sz="900" b="0" i="0" u="none" strike="noStrike" dirty="0">
                        <a:solidFill>
                          <a:srgbClr val="FFFFFF"/>
                        </a:solidFill>
                        <a:effectLst/>
                        <a:latin typeface="Arial CYR"/>
                      </a:endParaRP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1 471,42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effectLst/>
                          <a:latin typeface="Times New Roman"/>
                        </a:rPr>
                        <a:t>20736X72810000000000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0,01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5 056,07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effectLst/>
                          <a:latin typeface="Times New Roman"/>
                        </a:rPr>
                        <a:t>20736X72810000000000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2 301,68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3 837,01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20736У93850000000000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116 306,50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128 623,50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20736У93850000000000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20111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1 765 669,16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504 719,76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разделу 2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52 296 143,94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95 374 669,86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66849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1" u="none" strike="noStrike">
                          <a:effectLst/>
                          <a:latin typeface="Arial Cyr"/>
                        </a:rPr>
                        <a:t>3. Средства в кассе учреждения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20134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effectLst/>
                          <a:latin typeface="Arial CYR"/>
                        </a:rPr>
                        <a:t>x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58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00000000000000000000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20134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000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43 273,65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58 816,15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17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разделу 3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43 273,65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58 816,15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1798">
                <a:tc>
                  <a:txBody>
                    <a:bodyPr/>
                    <a:lstStyle/>
                    <a:p>
                      <a:pPr algn="l" fontAlgn="t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539" marR="7539" marT="753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/>
                      </a:endParaRPr>
                    </a:p>
                  </a:txBody>
                  <a:tcPr marL="7539" marR="7539" marT="753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900" b="0" i="0" u="none" strike="noStrike">
                        <a:effectLst/>
                        <a:latin typeface="Arial"/>
                      </a:endParaRPr>
                    </a:p>
                  </a:txBody>
                  <a:tcPr marL="271393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81"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Всего: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539" marR="7539" marT="753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142 792 228,69 </a:t>
                      </a:r>
                    </a:p>
                  </a:txBody>
                  <a:tcPr marL="7539" marR="7539" marT="7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137 583 263,49 </a:t>
                      </a:r>
                    </a:p>
                  </a:txBody>
                  <a:tcPr marL="7539" marR="7539" marT="7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 </a:t>
                      </a:r>
                    </a:p>
                  </a:txBody>
                  <a:tcPr marL="7539" marR="7539" marT="7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180975" y="5991224"/>
            <a:ext cx="4819649" cy="790575"/>
          </a:xfrm>
          <a:prstGeom prst="wedgeRectCallout">
            <a:avLst>
              <a:gd name="adj1" fmla="val -45150"/>
              <a:gd name="adj2" fmla="val 3579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35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разделе 2 также подлежит раскрытию информация о счетах, открытых для учета операций </a:t>
            </a:r>
            <a:r>
              <a:rPr lang="ru-RU" sz="135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неучастников</a:t>
            </a:r>
            <a:r>
              <a:rPr lang="ru-RU" sz="1350" dirty="0" smtClean="0">
                <a:solidFill>
                  <a:schemeClr val="tx1"/>
                </a:solidFill>
                <a:latin typeface="Cambria" panose="02040503050406030204" pitchFamily="18" charset="0"/>
              </a:rPr>
              <a:t> бюджетного процесса, в том числе с нулевыми показателями</a:t>
            </a:r>
            <a:endParaRPr lang="ru-RU" sz="135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24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24834" y="6492875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54</a:t>
            </a:fld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854629" y="115883"/>
            <a:ext cx="6560146" cy="126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вложениях в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объекты недвижимого имущества, об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объектах незавершенного строительства бюджетного</a:t>
            </a:r>
          </a:p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(автономного)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учреждения (ф. 0503790)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63663"/>
              </p:ext>
            </p:extLst>
          </p:nvPr>
        </p:nvGraphicFramePr>
        <p:xfrm>
          <a:off x="177800" y="1557260"/>
          <a:ext cx="10236972" cy="5143716"/>
        </p:xfrm>
        <a:graphic>
          <a:graphicData uri="http://schemas.openxmlformats.org/drawingml/2006/table">
            <a:tbl>
              <a:tblPr/>
              <a:tblGrid>
                <a:gridCol w="2251563"/>
                <a:gridCol w="214662"/>
                <a:gridCol w="257594"/>
                <a:gridCol w="386391"/>
                <a:gridCol w="472256"/>
                <a:gridCol w="429323"/>
                <a:gridCol w="429323"/>
                <a:gridCol w="343458"/>
                <a:gridCol w="343458"/>
                <a:gridCol w="300527"/>
                <a:gridCol w="343458"/>
                <a:gridCol w="343458"/>
                <a:gridCol w="343458"/>
                <a:gridCol w="343458"/>
                <a:gridCol w="343458"/>
                <a:gridCol w="472256"/>
                <a:gridCol w="429323"/>
                <a:gridCol w="429323"/>
                <a:gridCol w="429323"/>
                <a:gridCol w="429323"/>
                <a:gridCol w="386391"/>
                <a:gridCol w="515188"/>
              </a:tblGrid>
              <a:tr h="1061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ИНН </a:t>
                      </a:r>
                      <a:r>
                        <a:rPr lang="ru-RU" sz="700" b="0" i="0" u="none" strike="noStrike" dirty="0" smtClean="0">
                          <a:effectLst/>
                          <a:latin typeface="Times New Roman"/>
                        </a:rPr>
                        <a:t>балансодержателя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</a:t>
                      </a:r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поступле-ния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3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5898" marR="5898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400300" y="2652714"/>
            <a:ext cx="276226" cy="4110036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758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2"/>
          <p:cNvSpPr txBox="1">
            <a:spLocks/>
          </p:cNvSpPr>
          <p:nvPr/>
        </p:nvSpPr>
        <p:spPr bwMode="auto">
          <a:xfrm>
            <a:off x="3854629" y="115883"/>
            <a:ext cx="6560146" cy="126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вложениях в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объекты недвижимого имущества, об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объектах незавершенного строительства бюджетного</a:t>
            </a:r>
          </a:p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(автономного)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учреждения (ф. 0503790)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24834" y="6492875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55</a:t>
            </a:fld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45185"/>
              </p:ext>
            </p:extLst>
          </p:nvPr>
        </p:nvGraphicFramePr>
        <p:xfrm>
          <a:off x="177800" y="1557260"/>
          <a:ext cx="10236972" cy="5143716"/>
        </p:xfrm>
        <a:graphic>
          <a:graphicData uri="http://schemas.openxmlformats.org/drawingml/2006/table">
            <a:tbl>
              <a:tblPr/>
              <a:tblGrid>
                <a:gridCol w="2251563"/>
                <a:gridCol w="214662"/>
                <a:gridCol w="257594"/>
                <a:gridCol w="386391"/>
                <a:gridCol w="472256"/>
                <a:gridCol w="429323"/>
                <a:gridCol w="429323"/>
                <a:gridCol w="343458"/>
                <a:gridCol w="343458"/>
                <a:gridCol w="300527"/>
                <a:gridCol w="343458"/>
                <a:gridCol w="343458"/>
                <a:gridCol w="343458"/>
                <a:gridCol w="343458"/>
                <a:gridCol w="343458"/>
                <a:gridCol w="472256"/>
                <a:gridCol w="429323"/>
                <a:gridCol w="429323"/>
                <a:gridCol w="429323"/>
                <a:gridCol w="429323"/>
                <a:gridCol w="386391"/>
                <a:gridCol w="515188"/>
              </a:tblGrid>
              <a:tr h="1061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ИНН </a:t>
                      </a:r>
                      <a:r>
                        <a:rPr lang="ru-RU" sz="700" b="0" i="0" u="none" strike="noStrike" dirty="0" smtClean="0">
                          <a:effectLst/>
                          <a:latin typeface="Times New Roman"/>
                        </a:rPr>
                        <a:t>балансодержателя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</a:t>
                      </a:r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поступле-ния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5898" marR="5898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38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3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5898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1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41551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12326" marR="5898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67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5898" marR="5898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898" marR="5898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400300" y="2652714"/>
            <a:ext cx="276226" cy="4110036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/>
          <a:p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>
            <a:off x="1062037" y="895085"/>
            <a:ext cx="2792591" cy="657492"/>
          </a:xfrm>
          <a:prstGeom prst="wedgeEllipseCallout">
            <a:avLst>
              <a:gd name="adj1" fmla="val 22568"/>
              <a:gd name="adj2" fmla="val 9233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4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код объекта по ФАИП. В иных случаях – при наличии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4100512" y="2981056"/>
            <a:ext cx="2792591" cy="1838591"/>
          </a:xfrm>
          <a:prstGeom prst="wedgeEllipseCallout">
            <a:avLst>
              <a:gd name="adj1" fmla="val -69864"/>
              <a:gd name="adj2" fmla="val -6884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5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номер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объекта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, внесенный в Единый государственный реестр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недвижимости.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 наличии нескольких кадастровых номеров в графе 5 указывается код «999999999999999»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2676526" y="4505057"/>
            <a:ext cx="2319337" cy="1314718"/>
          </a:xfrm>
          <a:prstGeom prst="wedgeEllipseCallout">
            <a:avLst>
              <a:gd name="adj1" fmla="val -18535"/>
              <a:gd name="adj2" fmla="val -19468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 отсутствии кадастрового номера объекта в графе 5 указывается код «888888888888888»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4326594" y="969502"/>
            <a:ext cx="2566509" cy="905277"/>
          </a:xfrm>
          <a:prstGeom prst="wedgeEllipseCallout">
            <a:avLst>
              <a:gd name="adj1" fmla="val -64817"/>
              <a:gd name="adj2" fmla="val 9421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гр. 6 указывается учетный номер объекта, присвоенный его текущим балансодержателем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640919" y="1960102"/>
            <a:ext cx="3674406" cy="1020954"/>
          </a:xfrm>
          <a:prstGeom prst="wedgeEllipseCallout">
            <a:avLst>
              <a:gd name="adj1" fmla="val -54396"/>
              <a:gd name="adj2" fmla="val 192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гр. 7 указывается учетный номер объекта, присвоенный его предыдущим балансодержателем (в случае передачи объекта в течение года)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1086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675" y="1304909"/>
            <a:ext cx="6183277" cy="4115077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730804" y="115883"/>
            <a:ext cx="6560146" cy="94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Особенности заполнения с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ведений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 исполнении судебных решений по денежным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обязательствам учреждения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(форма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0503295)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6901869" y="4338620"/>
            <a:ext cx="3389082" cy="1091157"/>
          </a:xfrm>
          <a:prstGeom prst="wedgeRectCallout">
            <a:avLst>
              <a:gd name="adj1" fmla="val -55822"/>
              <a:gd name="adj2" fmla="val 3056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Раскрывается информация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по неисполненным судебным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решениям, отраженным в гр. 8,  с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указанием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кодов КОСГУ, общего количества и суммы неисполненных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Учреждением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документов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53976966"/>
              </p:ext>
            </p:extLst>
          </p:nvPr>
        </p:nvGraphicFramePr>
        <p:xfrm>
          <a:off x="193578" y="1143005"/>
          <a:ext cx="3803990" cy="5367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0933" y="174627"/>
            <a:ext cx="5866974" cy="67309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Пояснительной записке (ф.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0503760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346836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43075" y="3022760"/>
            <a:ext cx="8505825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3075" y="3541576"/>
            <a:ext cx="8505825" cy="369332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43075" y="4074976"/>
            <a:ext cx="8505825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Иная 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информация, оказавшая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075" y="2203610"/>
            <a:ext cx="8505825" cy="646331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Факторы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оказавшие влияние на размер остатков денежных средств на счетах учреждений раздельно по каждому виду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5" y="2385781"/>
            <a:ext cx="1381124" cy="2492990"/>
          </a:xfrm>
          <a:prstGeom prst="rect">
            <a:avLst/>
          </a:prstGeom>
          <a:ln/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Пояснительная записка (ф.0503760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всеми субъектами отчетности и представляется в составе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бухгалтерской отчетности!</a:t>
            </a:r>
            <a:endParaRPr lang="ru-RU" sz="1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6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539" y="1066800"/>
            <a:ext cx="6663622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2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67096"/>
              </p:ext>
            </p:extLst>
          </p:nvPr>
        </p:nvGraphicFramePr>
        <p:xfrm>
          <a:off x="890696" y="1720056"/>
          <a:ext cx="9166976" cy="3667125"/>
        </p:xfrm>
        <a:graphic>
          <a:graphicData uri="http://schemas.openxmlformats.org/drawingml/2006/table">
            <a:tbl>
              <a:tblPr/>
              <a:tblGrid>
                <a:gridCol w="3652164"/>
                <a:gridCol w="1380853"/>
                <a:gridCol w="1066829"/>
                <a:gridCol w="1071130"/>
                <a:gridCol w="1996000"/>
              </a:tblGrid>
              <a:tr h="2952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Принятые меры</a:t>
                      </a:r>
                    </a:p>
                  </a:txBody>
                  <a:tcPr marL="8298" marR="8298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Распорядительный документ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Результаты принятых мер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номер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дата</a:t>
                      </a:r>
                    </a:p>
                  </a:txBody>
                  <a:tcPr marL="8298" marR="8298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298" marR="8298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298" marR="8298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Обеспечение проведения  инвентаризации имущества центрального </a:t>
                      </a:r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аппарата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Приказ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ММВ-7-5/533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20.11.2015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Повышение качества и эффективности использования бюджетных средств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Проведение инвентаризации дебиторской задолженности по </a:t>
                      </a:r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расходам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Приказ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ММВ-7-5/373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22.06.2016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Обеспечение   эффективности использования  </a:t>
                      </a:r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средств, </a:t>
                      </a:r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предусмотренных </a:t>
                      </a:r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на </a:t>
                      </a:r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руководство и управление в сфере установленных функций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Установление предельно допустимого уровня просроченной дебиторской задолженности по </a:t>
                      </a:r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расходам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Приказ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ММВ-7-5/347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31.05.2016</a:t>
                      </a: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effectLst/>
                          <a:latin typeface="Arial CYR"/>
                        </a:rPr>
                        <a:t>Обеспечение   эффективности использования  средств, предусмотренных на руководство и управление в сфере установленных функций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8298" marR="8298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399754" y="610367"/>
            <a:ext cx="791668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мерах по повышению эффективности расходования бюджетных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средств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(Таблица № 2) 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390650" y="876300"/>
            <a:ext cx="8782050" cy="54673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676276" y="733425"/>
            <a:ext cx="9582149" cy="56769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2047875" y="5559426"/>
            <a:ext cx="6686550" cy="1089024"/>
          </a:xfrm>
        </p:spPr>
        <p:txBody>
          <a:bodyPr/>
          <a:lstStyle/>
          <a:p>
            <a:pPr indent="0" algn="ctr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Информация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 мерах по повышению эффективности расходования бюджетных средств, при их наличии, включается в раздел 2 текстовой части Пояснительной записки (ф. 0503160)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15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399754" y="419867"/>
            <a:ext cx="791668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текстовых статей закона (решения) о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бюджете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(Таблица №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3)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545768"/>
              </p:ext>
            </p:extLst>
          </p:nvPr>
        </p:nvGraphicFramePr>
        <p:xfrm>
          <a:off x="504825" y="1538538"/>
          <a:ext cx="9705975" cy="3351856"/>
        </p:xfrm>
        <a:graphic>
          <a:graphicData uri="http://schemas.openxmlformats.org/drawingml/2006/table">
            <a:tbl>
              <a:tblPr/>
              <a:tblGrid>
                <a:gridCol w="4655800"/>
                <a:gridCol w="3398858"/>
                <a:gridCol w="1651317"/>
              </a:tblGrid>
              <a:tr h="17638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Сведения об исполнении текстовых статей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38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закона (решения) о бюджете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1" u="none" strike="noStrike" dirty="0">
                          <a:effectLst/>
                          <a:latin typeface="Book Antiqua"/>
                        </a:rPr>
                        <a:t> 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Book Antiqua"/>
                        </a:rPr>
                        <a:t> 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48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Содержание статьи закона (решения) о бюджете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Результат исполнения</a:t>
                      </a:r>
                    </a:p>
                  </a:txBody>
                  <a:tcPr marL="7502" marR="7502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Причины неисполнения</a:t>
                      </a:r>
                    </a:p>
                  </a:txBody>
                  <a:tcPr marL="7502" marR="7502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7502" marR="7502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7502" marR="7502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293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Статья 21 часть 1 пункт 12 </a:t>
                      </a:r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распределение бюджетных ассигнований на 2017 год в объеме 500 000,0 тыс. рублей, предусмотренных по подразделу «Дорожное хозяйство (дорожные фонды)» раздела «Национальная экономика» классификации расходов бюджетов, на реализацию мероприятий по восстановлению автомобильных дорог регионального или межмуниципального и местного значения при ликвидации последствий чрезвычайных ситуаций в порядке, установленном Правительством Российской Федерации</a:t>
                      </a: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Утверждено постановление </a:t>
                      </a:r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Правительства Российской Федерации </a:t>
                      </a:r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от 26.12.2016 № 1488</a:t>
                      </a:r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93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Статья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21 часть 3 Правительство Российской Федерации вправе в 2017 году принимать решения о выпуске материальных ценностей государственного материального резерва, хранящихся в организациях, входящих в систему государственного материального резерва, в целях освежения запасов государственного материального резерва по истечении установленного срока их хранения</a:t>
                      </a: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Решения не принимались</a:t>
                      </a:r>
                    </a:p>
                    <a:p>
                      <a:pPr algn="l" fontAlgn="t"/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Отсутствие необходимости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502" marR="7502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19100" y="5054601"/>
            <a:ext cx="9801225" cy="1054101"/>
          </a:xfrm>
        </p:spPr>
        <p:txBody>
          <a:bodyPr/>
          <a:lstStyle/>
          <a:p>
            <a:pPr marL="0" indent="0" algn="just">
              <a:buNone/>
            </a:pP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</a:rPr>
              <a:t>Таблица № 3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</a:rPr>
              <a:t>составляется только в части текстовых статей Федерального закона от 19.12.2016           № 415-ФЗ «О федеральном бюджете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</a:rPr>
              <a:t>на 2017 год и на плановый период 2018 и 2019 годов», устанавливающих особенности исполнения федерального бюджета по расходам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</a:rPr>
              <a:t>в целях раскрытия информации о результатах использования бюджетных ассигнований отчетного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</a:rPr>
              <a:t>финансового года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19100" y="6127752"/>
            <a:ext cx="9791700" cy="568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 smtClean="0">
                <a:solidFill>
                  <a:srgbClr val="FF0000"/>
                </a:solidFill>
              </a:rPr>
              <a:t>В Таблице </a:t>
            </a:r>
            <a:r>
              <a:rPr lang="ru-RU" sz="1700" b="1" dirty="0">
                <a:solidFill>
                  <a:srgbClr val="FF0000"/>
                </a:solidFill>
              </a:rPr>
              <a:t>№ 3 </a:t>
            </a:r>
            <a:r>
              <a:rPr lang="ru-RU" sz="1700" b="1" dirty="0" smtClean="0">
                <a:solidFill>
                  <a:srgbClr val="FF0000"/>
                </a:solidFill>
              </a:rPr>
              <a:t>подлежат отражению текстовые статьи, исполнение которых требует издания нормативных правовых актов (распоряжения, постановления, приказы и т.п.)</a:t>
            </a:r>
          </a:p>
        </p:txBody>
      </p:sp>
    </p:spTree>
    <p:extLst>
      <p:ext uri="{BB962C8B-B14F-4D97-AF65-F5344CB8AC3E}">
        <p14:creationId xmlns:p14="http://schemas.microsoft.com/office/powerpoint/2010/main" val="261007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399754" y="610367"/>
            <a:ext cx="791668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особенностях ведения бюджетного учета (Таблица №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4)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684748"/>
              </p:ext>
            </p:extLst>
          </p:nvPr>
        </p:nvGraphicFramePr>
        <p:xfrm>
          <a:off x="1390650" y="1380966"/>
          <a:ext cx="8172449" cy="3619661"/>
        </p:xfrm>
        <a:graphic>
          <a:graphicData uri="http://schemas.openxmlformats.org/drawingml/2006/table">
            <a:tbl>
              <a:tblPr/>
              <a:tblGrid>
                <a:gridCol w="1200801"/>
                <a:gridCol w="1340701"/>
                <a:gridCol w="3345925"/>
                <a:gridCol w="2285022"/>
              </a:tblGrid>
              <a:tr h="84178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Сведения об особенностях ведения бюджетного учета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89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3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Наименование </a:t>
                      </a:r>
                      <a:br>
                        <a:rPr lang="ru-RU" sz="90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объекта учета</a:t>
                      </a:r>
                      <a:br>
                        <a:rPr lang="ru-RU" sz="900" b="0" i="0" u="none" strike="noStrike" dirty="0">
                          <a:effectLst/>
                          <a:latin typeface="Arial CYR"/>
                        </a:rPr>
                      </a:b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Код счета  </a:t>
                      </a:r>
                      <a:br>
                        <a:rPr lang="ru-RU" sz="9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бюджетного учета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Характеристика метода оценки</a:t>
                      </a:r>
                      <a:br>
                        <a:rPr lang="ru-RU" sz="9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 момент отражения операции в учете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Правовое</a:t>
                      </a:r>
                      <a:br>
                        <a:rPr lang="ru-RU" sz="9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обоснование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8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8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8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616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904" y="4921251"/>
            <a:ext cx="9958090" cy="1479550"/>
          </a:xfrm>
        </p:spPr>
        <p:txBody>
          <a:bodyPr/>
          <a:lstStyle/>
          <a:p>
            <a:pPr indent="0">
              <a:buNone/>
            </a:pPr>
            <a:r>
              <a:rPr lang="ru-RU" sz="2000" dirty="0"/>
              <a:t>Формируется </a:t>
            </a:r>
            <a:r>
              <a:rPr lang="ru-RU" sz="2000" dirty="0" smtClean="0"/>
              <a:t>по </a:t>
            </a:r>
            <a:r>
              <a:rPr lang="ru-RU" sz="2000" dirty="0"/>
              <a:t>результатам контрольных </a:t>
            </a:r>
            <a:r>
              <a:rPr lang="ru-RU" sz="2000" dirty="0" smtClean="0"/>
              <a:t>мероприятий, проведенных </a:t>
            </a:r>
            <a:r>
              <a:rPr lang="ru-RU" sz="2000" u="sng" dirty="0" smtClean="0"/>
              <a:t>Федеральным казначейством</a:t>
            </a:r>
            <a:r>
              <a:rPr lang="ru-RU" sz="2000" dirty="0" smtClean="0"/>
              <a:t> </a:t>
            </a:r>
            <a:r>
              <a:rPr lang="ru-RU" sz="2000" dirty="0"/>
              <a:t>(с учетом подведомственной сети)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Информация о мероприятиях внутриведомственного контроля в Таблице № 5 не   отражается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54451" y="543744"/>
            <a:ext cx="7916683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мероприятий внутреннего государственного (муниципального) финансового контроля (Таблица № 5)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081972"/>
              </p:ext>
            </p:extLst>
          </p:nvPr>
        </p:nvGraphicFramePr>
        <p:xfrm>
          <a:off x="390524" y="1694515"/>
          <a:ext cx="9972676" cy="2874222"/>
        </p:xfrm>
        <a:graphic>
          <a:graphicData uri="http://schemas.openxmlformats.org/drawingml/2006/table">
            <a:tbl>
              <a:tblPr/>
              <a:tblGrid>
                <a:gridCol w="1126104"/>
                <a:gridCol w="1685047"/>
                <a:gridCol w="3362167"/>
                <a:gridCol w="3799358"/>
              </a:tblGrid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Проверяемый период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Наименование мероприятия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Выявленные</a:t>
                      </a:r>
                      <a:b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нарушения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Меры по устранению выявленных нарушений</a:t>
                      </a:r>
                    </a:p>
                  </a:txBody>
                  <a:tcPr marL="7069" marR="7069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9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01.2017-10.2017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69" marR="7069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Проверка финансово-хозяйственной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деятельности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69" marR="7069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нарушение ст.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 242 БК РФ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средства бюджета 2017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сумме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66 407,83 руб.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использованы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за не потреб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энергию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расчетам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с:  -МУП Уфимские инженерные сети - МУП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Уфаводоканал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    2.В нарушение статьи 34, 162 Бюджетного кодекса за счет средств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произведены расходы на электроэнергию на содержание посторонних объектов (банкоматы). 3.Не взысканы расходы в сумме 8 000,00 руб. по оплате услуг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Валиева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А.Г.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4.Завышен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объемов работ по кап ремонту на 83420.97 рублей, полностью не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возмещен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ущерб от ДТП виновным ЮЛ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70 082.76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рублей, переплата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земельный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 в сумме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228 906.07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7069" marR="7069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1.Обесп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возврат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 бюджета образовавшейся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ДЗ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начало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года. 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2.Направлены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письма:- в ОАО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Сбербанк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России 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расторжении договора.  3.Исполнительный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лист от 18.08.2011 №ВС 015243808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отношении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должника Валиева А.Г. на сумму 8 000,00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 направлен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Демский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РО СП г. Уфы в УФССП России по Республике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Башкортостан.        4.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ходе проверки внесены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бюджета: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переплата в сумме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83 420.97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 по расчетам с подрядчиками за невыполненный объем работ, полностью возвращена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подрядчиками; виновным юр лицом внесен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70 082.76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 за причиненный ущерб от ДТП. По земельному налогу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возвращена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69" marR="7069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8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31157</TotalTime>
  <Words>12677</Words>
  <Application>Microsoft Office PowerPoint</Application>
  <PresentationFormat>Произвольный</PresentationFormat>
  <Paragraphs>5271</Paragraphs>
  <Slides>58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0" baseType="lpstr">
      <vt:lpstr>Тема Office</vt:lpstr>
      <vt:lpstr>Лист</vt:lpstr>
      <vt:lpstr>Презентация PowerPoint</vt:lpstr>
      <vt:lpstr>Нормативно-правовые акты, определяющие состав бюджетной отчетности и сроки ее представления</vt:lpstr>
      <vt:lpstr>Презентация PowerPoint</vt:lpstr>
      <vt:lpstr>Презентация PowerPoint</vt:lpstr>
      <vt:lpstr>Сведения об основных направлениях деятельности (Таблица № 1) </vt:lpstr>
      <vt:lpstr>Сведения о мерах по повышению эффективности расходования бюджетных средств (Таблица № 2) </vt:lpstr>
      <vt:lpstr>Сведения об исполнении текстовых статей закона (решения) о бюджете (Таблица № 3) </vt:lpstr>
      <vt:lpstr>Сведения об особенностях ведения бюджетного учета (Таблица № 4) </vt:lpstr>
      <vt:lpstr>Сведения о результатах мероприятий внутреннего государственного (муниципального) финансового контроля (Таблица № 5) </vt:lpstr>
      <vt:lpstr>Презентация PowerPoint</vt:lpstr>
      <vt:lpstr>Сведения о результатах внешних контрольных мероприятий (Таблица № 7) </vt:lpstr>
      <vt:lpstr>Презентация PowerPoint</vt:lpstr>
      <vt:lpstr>Презентация PowerPoint</vt:lpstr>
      <vt:lpstr>Презентация PowerPoint</vt:lpstr>
      <vt:lpstr>Сведения о результатах деятельности (ф.0503162) </vt:lpstr>
      <vt:lpstr> Сведения об изменениях бюджетной росписи главного распорядителя бюджетных средств (ф.0503163) 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о движении нефинансовых активов (ф. 0503168)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о финансовых вложениях получателя бюджетных средств, администратора источников финансирования дефицита бюджета (ф. 0503171)</vt:lpstr>
      <vt:lpstr>Сведения о государственном (муниципальном) долге, предоставленных бюджетных кредитах (ф. 0503172)</vt:lpstr>
      <vt:lpstr>Сведения об изменении остатков валюты баланса (ф. 0503173)</vt:lpstr>
      <vt:lpstr>Презентация PowerPoint</vt:lpstr>
      <vt:lpstr>Сведения о доходах бюджета от перечисления части прибыли (дивидендов) государственных (муниципальных) унитарных предприятий, иных организаций с государственным участием в капитале (ф. 0503174)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Дополнительно подлежит отражению  в Пояснительной записке (ф. 0503160)</vt:lpstr>
      <vt:lpstr>Далее…</vt:lpstr>
      <vt:lpstr>Сведения о результатах мероприятий внутреннего государственного (муниципального) финансового контроля (Таблица № 5) </vt:lpstr>
      <vt:lpstr>Презентация PowerPoint</vt:lpstr>
      <vt:lpstr>Сведения о результатах внешних контрольных мероприятий (Таблица № 7) 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о движении нефинансовых активов учреждения (ф. 0503768)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Дополнительно подлежит отражению  в Пояснительной записке (ф. 0503760)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Дёгтев Андрей Александрович</cp:lastModifiedBy>
  <cp:revision>1167</cp:revision>
  <cp:lastPrinted>2018-01-18T18:43:35Z</cp:lastPrinted>
  <dcterms:created xsi:type="dcterms:W3CDTF">2015-03-03T16:27:21Z</dcterms:created>
  <dcterms:modified xsi:type="dcterms:W3CDTF">2018-01-22T08:51:25Z</dcterms:modified>
</cp:coreProperties>
</file>