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71" r:id="rId2"/>
    <p:sldId id="357" r:id="rId3"/>
    <p:sldId id="356" r:id="rId4"/>
    <p:sldId id="370" r:id="rId5"/>
    <p:sldId id="358" r:id="rId6"/>
    <p:sldId id="362" r:id="rId7"/>
    <p:sldId id="363" r:id="rId8"/>
    <p:sldId id="366" r:id="rId9"/>
    <p:sldId id="353" r:id="rId10"/>
    <p:sldId id="365" r:id="rId11"/>
    <p:sldId id="373" r:id="rId12"/>
    <p:sldId id="372" r:id="rId13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A0DC"/>
    <a:srgbClr val="ED1B23"/>
    <a:srgbClr val="25AE88"/>
    <a:srgbClr val="EFCE4A"/>
    <a:srgbClr val="8DC63F"/>
    <a:srgbClr val="43B05C"/>
    <a:srgbClr val="23A37F"/>
    <a:srgbClr val="7283BF"/>
    <a:srgbClr val="45BDE5"/>
    <a:srgbClr val="F793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53" autoAdjust="0"/>
    <p:restoredTop sz="95716" autoAdjust="0"/>
  </p:normalViewPr>
  <p:slideViewPr>
    <p:cSldViewPr>
      <p:cViewPr>
        <p:scale>
          <a:sx n="119" d="100"/>
          <a:sy n="119" d="100"/>
        </p:scale>
        <p:origin x="-1530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E4D349-972D-48DD-87CE-800601116AA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4C5D6D-5EB2-4A78-B517-D1631C7FA0F3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Баланс по операциям со средствами бюджетных, автономных учреждений и иных юридических лиц (ф. 0503154)</a:t>
          </a:r>
          <a:endParaRPr lang="ru-RU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F8E4F2-3359-4B47-97F1-CC65F2DB6111}" type="parTrans" cxnId="{6D97C75D-48AC-4AC5-92CB-0F4C58145902}">
      <dgm:prSet/>
      <dgm:spPr/>
      <dgm:t>
        <a:bodyPr/>
        <a:lstStyle/>
        <a:p>
          <a:endParaRPr lang="ru-RU" sz="1300"/>
        </a:p>
      </dgm:t>
    </dgm:pt>
    <dgm:pt modelId="{F6C8972B-7642-4DBC-A17B-830488A3C31F}" type="sibTrans" cxnId="{6D97C75D-48AC-4AC5-92CB-0F4C58145902}">
      <dgm:prSet/>
      <dgm:spPr/>
      <dgm:t>
        <a:bodyPr/>
        <a:lstStyle/>
        <a:p>
          <a:endParaRPr lang="ru-RU" sz="1300"/>
        </a:p>
      </dgm:t>
    </dgm:pt>
    <dgm:pt modelId="{52F88587-ABC0-4E4B-A5FC-9E96AED7BACD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Справка о перечислении межбюджетных трансфертов из федерального бюджета в бюджеты бюджетной системы РФ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(ф. 0521462) </a:t>
          </a:r>
          <a:endParaRPr lang="ru-RU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33874B-FEBF-4ABD-953C-D2E343E2AB67}" type="parTrans" cxnId="{22D241FE-D05D-44EE-967D-7FE2D866C184}">
      <dgm:prSet/>
      <dgm:spPr/>
      <dgm:t>
        <a:bodyPr/>
        <a:lstStyle/>
        <a:p>
          <a:endParaRPr lang="ru-RU" sz="1300"/>
        </a:p>
      </dgm:t>
    </dgm:pt>
    <dgm:pt modelId="{234C199C-7CAC-4870-B4FC-AF547BB6CDDD}" type="sibTrans" cxnId="{22D241FE-D05D-44EE-967D-7FE2D866C184}">
      <dgm:prSet/>
      <dgm:spPr/>
      <dgm:t>
        <a:bodyPr/>
        <a:lstStyle/>
        <a:p>
          <a:endParaRPr lang="ru-RU" sz="1300"/>
        </a:p>
      </dgm:t>
    </dgm:pt>
    <dgm:pt modelId="{D8DE2119-A3E3-4781-AD00-BE9BD7C733B7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Консолидированный отчет о кассовых поступлениях и выбытиях (ф.0503152)</a:t>
          </a:r>
          <a:endParaRPr lang="ru-RU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E9A981-72A9-4685-887F-F4EDECCF430D}" type="parTrans" cxnId="{2E31FB05-91A0-4B9B-9BF9-D89BB7A08F72}">
      <dgm:prSet/>
      <dgm:spPr/>
      <dgm:t>
        <a:bodyPr/>
        <a:lstStyle/>
        <a:p>
          <a:endParaRPr lang="ru-RU" sz="1300"/>
        </a:p>
      </dgm:t>
    </dgm:pt>
    <dgm:pt modelId="{80771C8D-BBFC-4940-89B1-E57734135256}" type="sibTrans" cxnId="{2E31FB05-91A0-4B9B-9BF9-D89BB7A08F72}">
      <dgm:prSet/>
      <dgm:spPr/>
      <dgm:t>
        <a:bodyPr/>
        <a:lstStyle/>
        <a:p>
          <a:endParaRPr lang="ru-RU" sz="1300"/>
        </a:p>
      </dgm:t>
    </dgm:pt>
    <dgm:pt modelId="{935DCDCB-D683-43F3-AE14-8E07AC283D19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 поступлении и выбытии средств бюджетных, автономных учреждений и иных юридических лиц (ф. 0503155)</a:t>
          </a:r>
          <a:endParaRPr lang="ru-RU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DF6081-351C-4CC5-B303-62225ADA431E}" type="parTrans" cxnId="{6549DEDE-313C-4D2C-8141-AB0FE5412142}">
      <dgm:prSet/>
      <dgm:spPr/>
      <dgm:t>
        <a:bodyPr/>
        <a:lstStyle/>
        <a:p>
          <a:endParaRPr lang="ru-RU" sz="1300"/>
        </a:p>
      </dgm:t>
    </dgm:pt>
    <dgm:pt modelId="{739AD047-6E9C-4A15-8DE5-063D31C2505F}" type="sibTrans" cxnId="{6549DEDE-313C-4D2C-8141-AB0FE5412142}">
      <dgm:prSet/>
      <dgm:spPr/>
      <dgm:t>
        <a:bodyPr/>
        <a:lstStyle/>
        <a:p>
          <a:endParaRPr lang="ru-RU" sz="1300"/>
        </a:p>
      </dgm:t>
    </dgm:pt>
    <dgm:pt modelId="{4C1830DF-911B-431D-B3DA-AD03C402A28D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об операциях по поступлениям в бюджетную систему Российской Федерации, учитываемым органами Федерального казначейства (ф. 0503153) </a:t>
          </a:r>
          <a:endParaRPr lang="ru-RU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B7BC17-CF73-4CF4-BAA5-8C936AC191DB}" type="sibTrans" cxnId="{D8CA8C6C-3400-48B4-8771-64DC7263792F}">
      <dgm:prSet/>
      <dgm:spPr/>
      <dgm:t>
        <a:bodyPr/>
        <a:lstStyle/>
        <a:p>
          <a:endParaRPr lang="ru-RU" sz="1300"/>
        </a:p>
      </dgm:t>
    </dgm:pt>
    <dgm:pt modelId="{C0F7C112-3BB0-4FC5-A50E-EB1A87EDB0FE}" type="parTrans" cxnId="{D8CA8C6C-3400-48B4-8771-64DC7263792F}">
      <dgm:prSet/>
      <dgm:spPr/>
      <dgm:t>
        <a:bodyPr/>
        <a:lstStyle/>
        <a:p>
          <a:endParaRPr lang="ru-RU" sz="1300"/>
        </a:p>
      </dgm:t>
    </dgm:pt>
    <dgm:pt modelId="{3379784E-8C97-452C-B35B-F9AA8976A57A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по поступлениям и выбытиям (ф. 0503151) (по бюджетам ГВФ РФ)</a:t>
          </a:r>
          <a:endParaRPr lang="ru-RU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617C0F-F1D5-424A-8E32-8B5C67C8C2D9}" type="parTrans" cxnId="{EBDD3FD4-EA66-4BE4-A539-CB0BA60027EB}">
      <dgm:prSet/>
      <dgm:spPr/>
      <dgm:t>
        <a:bodyPr/>
        <a:lstStyle/>
        <a:p>
          <a:endParaRPr lang="ru-RU" sz="1300"/>
        </a:p>
      </dgm:t>
    </dgm:pt>
    <dgm:pt modelId="{92287157-1F85-4084-A711-881C69C6E3EA}" type="sibTrans" cxnId="{EBDD3FD4-EA66-4BE4-A539-CB0BA60027EB}">
      <dgm:prSet/>
      <dgm:spPr>
        <a:ln>
          <a:solidFill>
            <a:schemeClr val="accent4">
              <a:lumMod val="50000"/>
              <a:alpha val="41000"/>
            </a:schemeClr>
          </a:solidFill>
        </a:ln>
      </dgm:spPr>
      <dgm:t>
        <a:bodyPr/>
        <a:lstStyle/>
        <a:p>
          <a:endParaRPr lang="ru-RU" sz="1300"/>
        </a:p>
      </dgm:t>
    </dgm:pt>
    <dgm:pt modelId="{F7B3FDDD-6864-44DE-8702-DEB753539CC3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Расшифровка остатков средств во временном распоряжении к Балансу по поступлениям и выбытиям бюджетных средств (Ф. 0503140) (ф. 0531341)</a:t>
          </a:r>
          <a:endParaRPr lang="ru-RU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23B063-06DC-4363-A077-58860DD16D6A}" type="parTrans" cxnId="{2CA82E2F-2471-4882-8D8F-41D4402467BD}">
      <dgm:prSet/>
      <dgm:spPr/>
      <dgm:t>
        <a:bodyPr/>
        <a:lstStyle/>
        <a:p>
          <a:endParaRPr lang="ru-RU" sz="1300"/>
        </a:p>
      </dgm:t>
    </dgm:pt>
    <dgm:pt modelId="{1BC933FC-E5CD-4B57-96C3-D6B96D08D5DE}" type="sibTrans" cxnId="{2CA82E2F-2471-4882-8D8F-41D4402467BD}">
      <dgm:prSet/>
      <dgm:spPr/>
      <dgm:t>
        <a:bodyPr/>
        <a:lstStyle/>
        <a:p>
          <a:endParaRPr lang="ru-RU" sz="1300"/>
        </a:p>
      </dgm:t>
    </dgm:pt>
    <dgm:pt modelId="{B1D94514-E415-4320-974B-92F33275F7D8}" type="pres">
      <dgm:prSet presAssocID="{AAE4D349-972D-48DD-87CE-800601116AA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96CCDA9-E75C-4C24-AC45-5DF3A673E181}" type="pres">
      <dgm:prSet presAssocID="{AAE4D349-972D-48DD-87CE-800601116AAD}" presName="Name1" presStyleCnt="0"/>
      <dgm:spPr/>
    </dgm:pt>
    <dgm:pt modelId="{EE12027A-BA52-401B-93DF-83BA2A3EC66F}" type="pres">
      <dgm:prSet presAssocID="{AAE4D349-972D-48DD-87CE-800601116AAD}" presName="cycle" presStyleCnt="0"/>
      <dgm:spPr/>
    </dgm:pt>
    <dgm:pt modelId="{D915158A-2877-48DE-AC32-E3074C9B4A86}" type="pres">
      <dgm:prSet presAssocID="{AAE4D349-972D-48DD-87CE-800601116AAD}" presName="srcNode" presStyleLbl="node1" presStyleIdx="0" presStyleCnt="7"/>
      <dgm:spPr/>
    </dgm:pt>
    <dgm:pt modelId="{6431F3B2-57CC-4ADF-B9B8-F518077F894F}" type="pres">
      <dgm:prSet presAssocID="{AAE4D349-972D-48DD-87CE-800601116AAD}" presName="conn" presStyleLbl="parChTrans1D2" presStyleIdx="0" presStyleCnt="1" custLinFactNeighborX="-384" custLinFactNeighborY="-710"/>
      <dgm:spPr/>
      <dgm:t>
        <a:bodyPr/>
        <a:lstStyle/>
        <a:p>
          <a:endParaRPr lang="ru-RU"/>
        </a:p>
      </dgm:t>
    </dgm:pt>
    <dgm:pt modelId="{5B5CA652-0862-4C23-B121-1ABA4C8EA8F7}" type="pres">
      <dgm:prSet presAssocID="{AAE4D349-972D-48DD-87CE-800601116AAD}" presName="extraNode" presStyleLbl="node1" presStyleIdx="0" presStyleCnt="7"/>
      <dgm:spPr/>
    </dgm:pt>
    <dgm:pt modelId="{20862D57-D13D-475B-8970-A34B0EC85382}" type="pres">
      <dgm:prSet presAssocID="{AAE4D349-972D-48DD-87CE-800601116AAD}" presName="dstNode" presStyleLbl="node1" presStyleIdx="0" presStyleCnt="7"/>
      <dgm:spPr/>
    </dgm:pt>
    <dgm:pt modelId="{B42BED02-EDA3-4768-A724-3743DED839BC}" type="pres">
      <dgm:prSet presAssocID="{3379784E-8C97-452C-B35B-F9AA8976A57A}" presName="text_1" presStyleLbl="node1" presStyleIdx="0" presStyleCnt="7" custScaleX="100949" custLinFactNeighborX="162" custLinFactNeighborY="-22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BE497-B268-45CB-B9EC-61C57C5A4F23}" type="pres">
      <dgm:prSet presAssocID="{3379784E-8C97-452C-B35B-F9AA8976A57A}" presName="accent_1" presStyleCnt="0"/>
      <dgm:spPr/>
    </dgm:pt>
    <dgm:pt modelId="{EC848C40-CCED-44EA-A75B-47BA56E90193}" type="pres">
      <dgm:prSet presAssocID="{3379784E-8C97-452C-B35B-F9AA8976A57A}" presName="accentRepeatNode" presStyleLbl="solidFgAcc1" presStyleIdx="0" presStyleCnt="7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B9C5B830-C622-4342-B824-377E75934B7B}" type="pres">
      <dgm:prSet presAssocID="{D8DE2119-A3E3-4781-AD00-BE9BD7C733B7}" presName="text_2" presStyleLbl="node1" presStyleIdx="1" presStyleCnt="7" custScaleX="97930" custScaleY="102806" custLinFactNeighborX="727" custLinFactNeighborY="-33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B0398-82CB-47F5-8FD8-9F5D0525105A}" type="pres">
      <dgm:prSet presAssocID="{D8DE2119-A3E3-4781-AD00-BE9BD7C733B7}" presName="accent_2" presStyleCnt="0"/>
      <dgm:spPr/>
    </dgm:pt>
    <dgm:pt modelId="{D6162928-09BD-412F-8E15-627139129080}" type="pres">
      <dgm:prSet presAssocID="{D8DE2119-A3E3-4781-AD00-BE9BD7C733B7}" presName="accentRepeatNode" presStyleLbl="solidFgAcc1" presStyleIdx="1" presStyleCnt="7" custLinFactNeighborX="-15070" custLinFactNeighborY="-18117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6DE87408-9C72-4897-B621-D69E45ADA14E}" type="pres">
      <dgm:prSet presAssocID="{4C1830DF-911B-431D-B3DA-AD03C402A28D}" presName="text_3" presStyleLbl="node1" presStyleIdx="2" presStyleCnt="7" custScaleX="99184" custScaleY="130386" custLinFactNeighborX="403" custLinFactNeighborY="-47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56783B-7D9C-4B4C-843B-F3F8DFA01611}" type="pres">
      <dgm:prSet presAssocID="{4C1830DF-911B-431D-B3DA-AD03C402A28D}" presName="accent_3" presStyleCnt="0"/>
      <dgm:spPr/>
    </dgm:pt>
    <dgm:pt modelId="{AFB864DB-33DD-4ECB-A6D0-4D12A4B4FB9A}" type="pres">
      <dgm:prSet presAssocID="{4C1830DF-911B-431D-B3DA-AD03C402A28D}" presName="accentRepeatNode" presStyleLbl="solidFgAcc1" presStyleIdx="2" presStyleCnt="7" custScaleX="111691" custScaleY="95287" custLinFactNeighborX="-15786" custLinFactNeighborY="-31657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2FC8A8CB-FA5F-421A-83CE-F6E7C28D55B9}" type="pres">
      <dgm:prSet presAssocID="{52F88587-ABC0-4E4B-A5FC-9E96AED7BACD}" presName="text_4" presStyleLbl="node1" presStyleIdx="3" presStyleCnt="7" custScaleX="100005" custScaleY="133394" custLinFactNeighborX="-58" custLinFactNeighborY="-51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83673B-6953-416B-B18F-B037F19B6ECF}" type="pres">
      <dgm:prSet presAssocID="{52F88587-ABC0-4E4B-A5FC-9E96AED7BACD}" presName="accent_4" presStyleCnt="0"/>
      <dgm:spPr/>
    </dgm:pt>
    <dgm:pt modelId="{A9C1C454-8472-481E-A7DC-089ADD20BECB}" type="pres">
      <dgm:prSet presAssocID="{52F88587-ABC0-4E4B-A5FC-9E96AED7BACD}" presName="accentRepeatNode" presStyleLbl="solidFgAcc1" presStyleIdx="3" presStyleCnt="7" custLinFactNeighborX="-7509" custLinFactNeighborY="-28974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3452273C-332C-4CC4-A613-AD90F9C1E963}" type="pres">
      <dgm:prSet presAssocID="{944C5D6D-5EB2-4A78-B517-D1631C7FA0F3}" presName="text_5" presStyleLbl="node1" presStyleIdx="4" presStyleCnt="7" custScaleX="95668" custScaleY="133394" custLinFactNeighborX="2168" custLinFactNeighborY="-493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EF0467-C812-45C3-8A7A-A8BAB334DD51}" type="pres">
      <dgm:prSet presAssocID="{944C5D6D-5EB2-4A78-B517-D1631C7FA0F3}" presName="accent_5" presStyleCnt="0"/>
      <dgm:spPr/>
    </dgm:pt>
    <dgm:pt modelId="{997280DC-AC86-4800-924C-634D2BBE37EF}" type="pres">
      <dgm:prSet presAssocID="{944C5D6D-5EB2-4A78-B517-D1631C7FA0F3}" presName="accentRepeatNode" presStyleLbl="solidFgAcc1" presStyleIdx="4" presStyleCnt="7" custLinFactNeighborX="11492" custLinFactNeighborY="-18536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90FE4426-D2D0-4FA9-9DC6-CD3519E823CD}" type="pres">
      <dgm:prSet presAssocID="{935DCDCB-D683-43F3-AE14-8E07AC283D19}" presName="text_6" presStyleLbl="node1" presStyleIdx="5" presStyleCnt="7" custScaleX="95774" custScaleY="152982" custLinFactNeighborX="2060" custLinFactNeighborY="-179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38A229-3269-42F8-86D8-7DFEF8EFEAB1}" type="pres">
      <dgm:prSet presAssocID="{935DCDCB-D683-43F3-AE14-8E07AC283D19}" presName="accent_6" presStyleCnt="0"/>
      <dgm:spPr/>
    </dgm:pt>
    <dgm:pt modelId="{2E674B86-A1AC-496A-8E3A-08B26DE53605}" type="pres">
      <dgm:prSet presAssocID="{935DCDCB-D683-43F3-AE14-8E07AC283D19}" presName="accentRepeatNode" presStyleLbl="solidFgAcc1" presStyleIdx="5" presStyleCnt="7" custScaleX="102740" custScaleY="111496" custLinFactNeighborX="38349" custLinFactNeighborY="-4903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D3EA2524-6AB6-4009-9675-3C62439681CC}" type="pres">
      <dgm:prSet presAssocID="{F7B3FDDD-6864-44DE-8702-DEB753539CC3}" presName="text_7" presStyleLbl="node1" presStyleIdx="6" presStyleCnt="7" custScaleY="154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6C580-22D7-4469-8F47-E0F68C24D5D2}" type="pres">
      <dgm:prSet presAssocID="{F7B3FDDD-6864-44DE-8702-DEB753539CC3}" presName="accent_7" presStyleCnt="0"/>
      <dgm:spPr/>
    </dgm:pt>
    <dgm:pt modelId="{7070691D-C6C6-4BDC-9A19-B466E1AF8C2B}" type="pres">
      <dgm:prSet presAssocID="{F7B3FDDD-6864-44DE-8702-DEB753539CC3}" presName="accentRepeatNode" presStyleLbl="solidFgAcc1" presStyleIdx="6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75F9CE33-C778-4C77-810E-CD9394DB4E88}" type="presOf" srcId="{F7B3FDDD-6864-44DE-8702-DEB753539CC3}" destId="{D3EA2524-6AB6-4009-9675-3C62439681CC}" srcOrd="0" destOrd="0" presId="urn:microsoft.com/office/officeart/2008/layout/VerticalCurvedList"/>
    <dgm:cxn modelId="{A7FF051B-2592-4813-B958-A4262DE2C6B7}" type="presOf" srcId="{4C1830DF-911B-431D-B3DA-AD03C402A28D}" destId="{6DE87408-9C72-4897-B621-D69E45ADA14E}" srcOrd="0" destOrd="0" presId="urn:microsoft.com/office/officeart/2008/layout/VerticalCurvedList"/>
    <dgm:cxn modelId="{22D241FE-D05D-44EE-967D-7FE2D866C184}" srcId="{AAE4D349-972D-48DD-87CE-800601116AAD}" destId="{52F88587-ABC0-4E4B-A5FC-9E96AED7BACD}" srcOrd="3" destOrd="0" parTransId="{F933874B-FEBF-4ABD-953C-D2E343E2AB67}" sibTransId="{234C199C-7CAC-4870-B4FC-AF547BB6CDDD}"/>
    <dgm:cxn modelId="{2D8410AB-05DA-400C-B7A6-25C493D18B2C}" type="presOf" srcId="{935DCDCB-D683-43F3-AE14-8E07AC283D19}" destId="{90FE4426-D2D0-4FA9-9DC6-CD3519E823CD}" srcOrd="0" destOrd="0" presId="urn:microsoft.com/office/officeart/2008/layout/VerticalCurvedList"/>
    <dgm:cxn modelId="{1C37586F-89F3-4489-B548-01AE370902C8}" type="presOf" srcId="{944C5D6D-5EB2-4A78-B517-D1631C7FA0F3}" destId="{3452273C-332C-4CC4-A613-AD90F9C1E963}" srcOrd="0" destOrd="0" presId="urn:microsoft.com/office/officeart/2008/layout/VerticalCurvedList"/>
    <dgm:cxn modelId="{2CA82E2F-2471-4882-8D8F-41D4402467BD}" srcId="{AAE4D349-972D-48DD-87CE-800601116AAD}" destId="{F7B3FDDD-6864-44DE-8702-DEB753539CC3}" srcOrd="6" destOrd="0" parTransId="{F923B063-06DC-4363-A077-58860DD16D6A}" sibTransId="{1BC933FC-E5CD-4B57-96C3-D6B96D08D5DE}"/>
    <dgm:cxn modelId="{F9C3B27C-7E16-4C9A-BDC7-74DFF1C28B89}" type="presOf" srcId="{3379784E-8C97-452C-B35B-F9AA8976A57A}" destId="{B42BED02-EDA3-4768-A724-3743DED839BC}" srcOrd="0" destOrd="0" presId="urn:microsoft.com/office/officeart/2008/layout/VerticalCurvedList"/>
    <dgm:cxn modelId="{2E31FB05-91A0-4B9B-9BF9-D89BB7A08F72}" srcId="{AAE4D349-972D-48DD-87CE-800601116AAD}" destId="{D8DE2119-A3E3-4781-AD00-BE9BD7C733B7}" srcOrd="1" destOrd="0" parTransId="{99E9A981-72A9-4685-887F-F4EDECCF430D}" sibTransId="{80771C8D-BBFC-4940-89B1-E57734135256}"/>
    <dgm:cxn modelId="{619707A4-59B8-40D8-90F0-14DED8EF0AAC}" type="presOf" srcId="{52F88587-ABC0-4E4B-A5FC-9E96AED7BACD}" destId="{2FC8A8CB-FA5F-421A-83CE-F6E7C28D55B9}" srcOrd="0" destOrd="0" presId="urn:microsoft.com/office/officeart/2008/layout/VerticalCurvedList"/>
    <dgm:cxn modelId="{C9FD0572-EEAB-40FB-8A76-3CB32D53A8AC}" type="presOf" srcId="{92287157-1F85-4084-A711-881C69C6E3EA}" destId="{6431F3B2-57CC-4ADF-B9B8-F518077F894F}" srcOrd="0" destOrd="0" presId="urn:microsoft.com/office/officeart/2008/layout/VerticalCurvedList"/>
    <dgm:cxn modelId="{D8CA8C6C-3400-48B4-8771-64DC7263792F}" srcId="{AAE4D349-972D-48DD-87CE-800601116AAD}" destId="{4C1830DF-911B-431D-B3DA-AD03C402A28D}" srcOrd="2" destOrd="0" parTransId="{C0F7C112-3BB0-4FC5-A50E-EB1A87EDB0FE}" sibTransId="{85B7BC17-CF73-4CF4-BAA5-8C936AC191DB}"/>
    <dgm:cxn modelId="{6D97C75D-48AC-4AC5-92CB-0F4C58145902}" srcId="{AAE4D349-972D-48DD-87CE-800601116AAD}" destId="{944C5D6D-5EB2-4A78-B517-D1631C7FA0F3}" srcOrd="4" destOrd="0" parTransId="{B4F8E4F2-3359-4B47-97F1-CC65F2DB6111}" sibTransId="{F6C8972B-7642-4DBC-A17B-830488A3C31F}"/>
    <dgm:cxn modelId="{BFC8D9A0-31F3-4D0E-90BD-698902279DD4}" type="presOf" srcId="{D8DE2119-A3E3-4781-AD00-BE9BD7C733B7}" destId="{B9C5B830-C622-4342-B824-377E75934B7B}" srcOrd="0" destOrd="0" presId="urn:microsoft.com/office/officeart/2008/layout/VerticalCurvedList"/>
    <dgm:cxn modelId="{EBDD3FD4-EA66-4BE4-A539-CB0BA60027EB}" srcId="{AAE4D349-972D-48DD-87CE-800601116AAD}" destId="{3379784E-8C97-452C-B35B-F9AA8976A57A}" srcOrd="0" destOrd="0" parTransId="{3C617C0F-F1D5-424A-8E32-8B5C67C8C2D9}" sibTransId="{92287157-1F85-4084-A711-881C69C6E3EA}"/>
    <dgm:cxn modelId="{6549DEDE-313C-4D2C-8141-AB0FE5412142}" srcId="{AAE4D349-972D-48DD-87CE-800601116AAD}" destId="{935DCDCB-D683-43F3-AE14-8E07AC283D19}" srcOrd="5" destOrd="0" parTransId="{52DF6081-351C-4CC5-B303-62225ADA431E}" sibTransId="{739AD047-6E9C-4A15-8DE5-063D31C2505F}"/>
    <dgm:cxn modelId="{CAE9A8F2-B716-4F97-AF03-4577C401891D}" type="presOf" srcId="{AAE4D349-972D-48DD-87CE-800601116AAD}" destId="{B1D94514-E415-4320-974B-92F33275F7D8}" srcOrd="0" destOrd="0" presId="urn:microsoft.com/office/officeart/2008/layout/VerticalCurvedList"/>
    <dgm:cxn modelId="{EEB5DEE3-F2EC-4400-96F7-79501C0BA57B}" type="presParOf" srcId="{B1D94514-E415-4320-974B-92F33275F7D8}" destId="{F96CCDA9-E75C-4C24-AC45-5DF3A673E181}" srcOrd="0" destOrd="0" presId="urn:microsoft.com/office/officeart/2008/layout/VerticalCurvedList"/>
    <dgm:cxn modelId="{CFBEA7E0-B04A-4712-90FB-A1DA83F5860A}" type="presParOf" srcId="{F96CCDA9-E75C-4C24-AC45-5DF3A673E181}" destId="{EE12027A-BA52-401B-93DF-83BA2A3EC66F}" srcOrd="0" destOrd="0" presId="urn:microsoft.com/office/officeart/2008/layout/VerticalCurvedList"/>
    <dgm:cxn modelId="{94568B5D-9F26-4E5F-9AA5-4FE2A6410F62}" type="presParOf" srcId="{EE12027A-BA52-401B-93DF-83BA2A3EC66F}" destId="{D915158A-2877-48DE-AC32-E3074C9B4A86}" srcOrd="0" destOrd="0" presId="urn:microsoft.com/office/officeart/2008/layout/VerticalCurvedList"/>
    <dgm:cxn modelId="{2F7DD33A-E805-4B3D-AD41-148BF2CF2B5F}" type="presParOf" srcId="{EE12027A-BA52-401B-93DF-83BA2A3EC66F}" destId="{6431F3B2-57CC-4ADF-B9B8-F518077F894F}" srcOrd="1" destOrd="0" presId="urn:microsoft.com/office/officeart/2008/layout/VerticalCurvedList"/>
    <dgm:cxn modelId="{55E718F4-D4A8-44A4-B2A8-04C911E9FCFB}" type="presParOf" srcId="{EE12027A-BA52-401B-93DF-83BA2A3EC66F}" destId="{5B5CA652-0862-4C23-B121-1ABA4C8EA8F7}" srcOrd="2" destOrd="0" presId="urn:microsoft.com/office/officeart/2008/layout/VerticalCurvedList"/>
    <dgm:cxn modelId="{0F160B49-A6E8-4DF8-92C9-F169A15D1408}" type="presParOf" srcId="{EE12027A-BA52-401B-93DF-83BA2A3EC66F}" destId="{20862D57-D13D-475B-8970-A34B0EC85382}" srcOrd="3" destOrd="0" presId="urn:microsoft.com/office/officeart/2008/layout/VerticalCurvedList"/>
    <dgm:cxn modelId="{B9DF3ACF-A8B2-4E60-86F1-0E6D6D97A1CA}" type="presParOf" srcId="{F96CCDA9-E75C-4C24-AC45-5DF3A673E181}" destId="{B42BED02-EDA3-4768-A724-3743DED839BC}" srcOrd="1" destOrd="0" presId="urn:microsoft.com/office/officeart/2008/layout/VerticalCurvedList"/>
    <dgm:cxn modelId="{5F0B7393-F7B5-4729-B6F0-32683D2FFD13}" type="presParOf" srcId="{F96CCDA9-E75C-4C24-AC45-5DF3A673E181}" destId="{38ABE497-B268-45CB-B9EC-61C57C5A4F23}" srcOrd="2" destOrd="0" presId="urn:microsoft.com/office/officeart/2008/layout/VerticalCurvedList"/>
    <dgm:cxn modelId="{D795951A-736E-49D1-8E13-3834290704BF}" type="presParOf" srcId="{38ABE497-B268-45CB-B9EC-61C57C5A4F23}" destId="{EC848C40-CCED-44EA-A75B-47BA56E90193}" srcOrd="0" destOrd="0" presId="urn:microsoft.com/office/officeart/2008/layout/VerticalCurvedList"/>
    <dgm:cxn modelId="{6A6D31B3-75E8-494E-8228-14558C34E4C3}" type="presParOf" srcId="{F96CCDA9-E75C-4C24-AC45-5DF3A673E181}" destId="{B9C5B830-C622-4342-B824-377E75934B7B}" srcOrd="3" destOrd="0" presId="urn:microsoft.com/office/officeart/2008/layout/VerticalCurvedList"/>
    <dgm:cxn modelId="{01E561B5-2ED8-4271-984B-755884932A8C}" type="presParOf" srcId="{F96CCDA9-E75C-4C24-AC45-5DF3A673E181}" destId="{56FB0398-82CB-47F5-8FD8-9F5D0525105A}" srcOrd="4" destOrd="0" presId="urn:microsoft.com/office/officeart/2008/layout/VerticalCurvedList"/>
    <dgm:cxn modelId="{AEAC20D6-E2DB-43B7-8099-8E021564665C}" type="presParOf" srcId="{56FB0398-82CB-47F5-8FD8-9F5D0525105A}" destId="{D6162928-09BD-412F-8E15-627139129080}" srcOrd="0" destOrd="0" presId="urn:microsoft.com/office/officeart/2008/layout/VerticalCurvedList"/>
    <dgm:cxn modelId="{2F89BA8A-2F82-4A94-B108-2D9E18F2F085}" type="presParOf" srcId="{F96CCDA9-E75C-4C24-AC45-5DF3A673E181}" destId="{6DE87408-9C72-4897-B621-D69E45ADA14E}" srcOrd="5" destOrd="0" presId="urn:microsoft.com/office/officeart/2008/layout/VerticalCurvedList"/>
    <dgm:cxn modelId="{7811DD37-780F-4FF9-9512-CDB6DE2228F7}" type="presParOf" srcId="{F96CCDA9-E75C-4C24-AC45-5DF3A673E181}" destId="{BA56783B-7D9C-4B4C-843B-F3F8DFA01611}" srcOrd="6" destOrd="0" presId="urn:microsoft.com/office/officeart/2008/layout/VerticalCurvedList"/>
    <dgm:cxn modelId="{7ED96E44-7EC9-4BDC-940D-B25A82FE3440}" type="presParOf" srcId="{BA56783B-7D9C-4B4C-843B-F3F8DFA01611}" destId="{AFB864DB-33DD-4ECB-A6D0-4D12A4B4FB9A}" srcOrd="0" destOrd="0" presId="urn:microsoft.com/office/officeart/2008/layout/VerticalCurvedList"/>
    <dgm:cxn modelId="{B1600D77-18FE-4A63-AA78-B3E3BF518F69}" type="presParOf" srcId="{F96CCDA9-E75C-4C24-AC45-5DF3A673E181}" destId="{2FC8A8CB-FA5F-421A-83CE-F6E7C28D55B9}" srcOrd="7" destOrd="0" presId="urn:microsoft.com/office/officeart/2008/layout/VerticalCurvedList"/>
    <dgm:cxn modelId="{8479B74B-68D0-418F-B5D1-E19121FD0287}" type="presParOf" srcId="{F96CCDA9-E75C-4C24-AC45-5DF3A673E181}" destId="{3083673B-6953-416B-B18F-B037F19B6ECF}" srcOrd="8" destOrd="0" presId="urn:microsoft.com/office/officeart/2008/layout/VerticalCurvedList"/>
    <dgm:cxn modelId="{6D922460-C982-4D2B-B33A-A4DE5D068842}" type="presParOf" srcId="{3083673B-6953-416B-B18F-B037F19B6ECF}" destId="{A9C1C454-8472-481E-A7DC-089ADD20BECB}" srcOrd="0" destOrd="0" presId="urn:microsoft.com/office/officeart/2008/layout/VerticalCurvedList"/>
    <dgm:cxn modelId="{4B9616BD-C584-43BE-85FC-9D0E69D49486}" type="presParOf" srcId="{F96CCDA9-E75C-4C24-AC45-5DF3A673E181}" destId="{3452273C-332C-4CC4-A613-AD90F9C1E963}" srcOrd="9" destOrd="0" presId="urn:microsoft.com/office/officeart/2008/layout/VerticalCurvedList"/>
    <dgm:cxn modelId="{64EEE5F1-B498-4B6A-89B6-D38BF46F917C}" type="presParOf" srcId="{F96CCDA9-E75C-4C24-AC45-5DF3A673E181}" destId="{BBEF0467-C812-45C3-8A7A-A8BAB334DD51}" srcOrd="10" destOrd="0" presId="urn:microsoft.com/office/officeart/2008/layout/VerticalCurvedList"/>
    <dgm:cxn modelId="{B7B9DAE2-F29E-492C-B1B5-DFC4C6808BAA}" type="presParOf" srcId="{BBEF0467-C812-45C3-8A7A-A8BAB334DD51}" destId="{997280DC-AC86-4800-924C-634D2BBE37EF}" srcOrd="0" destOrd="0" presId="urn:microsoft.com/office/officeart/2008/layout/VerticalCurvedList"/>
    <dgm:cxn modelId="{D4653468-3F3B-4A69-9965-38F75626678C}" type="presParOf" srcId="{F96CCDA9-E75C-4C24-AC45-5DF3A673E181}" destId="{90FE4426-D2D0-4FA9-9DC6-CD3519E823CD}" srcOrd="11" destOrd="0" presId="urn:microsoft.com/office/officeart/2008/layout/VerticalCurvedList"/>
    <dgm:cxn modelId="{A635EFCA-33E5-44BD-A656-A64F96D27EE7}" type="presParOf" srcId="{F96CCDA9-E75C-4C24-AC45-5DF3A673E181}" destId="{E738A229-3269-42F8-86D8-7DFEF8EFEAB1}" srcOrd="12" destOrd="0" presId="urn:microsoft.com/office/officeart/2008/layout/VerticalCurvedList"/>
    <dgm:cxn modelId="{13B1B6B6-9C24-48FC-8E58-4B54787F9458}" type="presParOf" srcId="{E738A229-3269-42F8-86D8-7DFEF8EFEAB1}" destId="{2E674B86-A1AC-496A-8E3A-08B26DE53605}" srcOrd="0" destOrd="0" presId="urn:microsoft.com/office/officeart/2008/layout/VerticalCurvedList"/>
    <dgm:cxn modelId="{D11C323D-EAA4-49E0-A267-966ADA6FE750}" type="presParOf" srcId="{F96CCDA9-E75C-4C24-AC45-5DF3A673E181}" destId="{D3EA2524-6AB6-4009-9675-3C62439681CC}" srcOrd="13" destOrd="0" presId="urn:microsoft.com/office/officeart/2008/layout/VerticalCurvedList"/>
    <dgm:cxn modelId="{D6318FF4-CE9B-4EED-B0D0-4C5D777620DE}" type="presParOf" srcId="{F96CCDA9-E75C-4C24-AC45-5DF3A673E181}" destId="{1506C580-22D7-4469-8F47-E0F68C24D5D2}" srcOrd="14" destOrd="0" presId="urn:microsoft.com/office/officeart/2008/layout/VerticalCurvedList"/>
    <dgm:cxn modelId="{D892C0A3-2A98-446C-B501-BFAFC2D60E68}" type="presParOf" srcId="{1506C580-22D7-4469-8F47-E0F68C24D5D2}" destId="{7070691D-C6C6-4BDC-9A19-B466E1AF8C2B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1F3B2-57CC-4ADF-B9B8-F518077F894F}">
      <dsp:nvSpPr>
        <dsp:cNvPr id="0" name=""/>
        <dsp:cNvSpPr/>
      </dsp:nvSpPr>
      <dsp:spPr>
        <a:xfrm>
          <a:off x="-5629752" y="-908435"/>
          <a:ext cx="6688533" cy="6688533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25400" cap="flat" cmpd="sng" algn="ctr">
          <a:solidFill>
            <a:schemeClr val="accent4">
              <a:lumMod val="50000"/>
              <a:alpha val="41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2BED02-EDA3-4768-A724-3743DED839BC}">
      <dsp:nvSpPr>
        <dsp:cNvPr id="0" name=""/>
        <dsp:cNvSpPr/>
      </dsp:nvSpPr>
      <dsp:spPr>
        <a:xfrm>
          <a:off x="313401" y="123971"/>
          <a:ext cx="6453052" cy="451542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33020" rIns="33020" bIns="33020" numCol="1" spcCol="1270" anchor="ctr" anchorCtr="0">
          <a:noAutofit/>
        </a:bodyPr>
        <a:lstStyle/>
        <a:p>
          <a:pPr lvl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по поступлениям и выбытиям (ф. 0503151) (по бюджетам ГВФ РФ)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3401" y="123971"/>
        <a:ext cx="6453052" cy="451542"/>
      </dsp:txXfrm>
    </dsp:sp>
    <dsp:sp modelId="{EC848C40-CCED-44EA-A75B-47BA56E90193}">
      <dsp:nvSpPr>
        <dsp:cNvPr id="0" name=""/>
        <dsp:cNvSpPr/>
      </dsp:nvSpPr>
      <dsp:spPr>
        <a:xfrm>
          <a:off x="51164" y="168471"/>
          <a:ext cx="564427" cy="564427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C5B830-C622-4342-B824-377E75934B7B}">
      <dsp:nvSpPr>
        <dsp:cNvPr id="0" name=""/>
        <dsp:cNvSpPr/>
      </dsp:nvSpPr>
      <dsp:spPr>
        <a:xfrm>
          <a:off x="847718" y="745334"/>
          <a:ext cx="5859619" cy="464212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33020" rIns="33020" bIns="33020" numCol="1" spcCol="1270" anchor="ctr" anchorCtr="0">
          <a:noAutofit/>
        </a:bodyPr>
        <a:lstStyle/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Консолидированный отчет о кассовых поступлениях и выбытиях (ф.0503152)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7718" y="745334"/>
        <a:ext cx="5859619" cy="464212"/>
      </dsp:txXfrm>
    </dsp:sp>
    <dsp:sp modelId="{D6162928-09BD-412F-8E15-627139129080}">
      <dsp:nvSpPr>
        <dsp:cNvPr id="0" name=""/>
        <dsp:cNvSpPr/>
      </dsp:nvSpPr>
      <dsp:spPr>
        <a:xfrm>
          <a:off x="375016" y="743924"/>
          <a:ext cx="564427" cy="564427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E87408-9C72-4897-B621-D69E45ADA14E}">
      <dsp:nvSpPr>
        <dsp:cNvPr id="0" name=""/>
        <dsp:cNvSpPr/>
      </dsp:nvSpPr>
      <dsp:spPr>
        <a:xfrm>
          <a:off x="1013080" y="1296143"/>
          <a:ext cx="5712398" cy="588747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33020" rIns="33020" bIns="33020" numCol="1" spcCol="1270" anchor="ctr" anchorCtr="0">
          <a:noAutofit/>
        </a:bodyPr>
        <a:lstStyle/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об операциях по поступлениям в бюджетную систему Российской Федерации, учитываемым органами Федерального казначейства (ф. 0503153) 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13080" y="1296143"/>
        <a:ext cx="5712398" cy="588747"/>
      </dsp:txXfrm>
    </dsp:sp>
    <dsp:sp modelId="{AFB864DB-33DD-4ECB-A6D0-4D12A4B4FB9A}">
      <dsp:nvSpPr>
        <dsp:cNvPr id="0" name=""/>
        <dsp:cNvSpPr/>
      </dsp:nvSpPr>
      <dsp:spPr>
        <a:xfrm>
          <a:off x="562063" y="1358015"/>
          <a:ext cx="630414" cy="537826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C8A8CB-FA5F-421A-83CE-F6E7C28D55B9}">
      <dsp:nvSpPr>
        <dsp:cNvPr id="0" name=""/>
        <dsp:cNvSpPr/>
      </dsp:nvSpPr>
      <dsp:spPr>
        <a:xfrm>
          <a:off x="1034477" y="1948635"/>
          <a:ext cx="5688132" cy="602329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33020" rIns="33020" bIns="33020" numCol="1" spcCol="1270" anchor="ctr" anchorCtr="0">
          <a:noAutofit/>
        </a:bodyPr>
        <a:lstStyle/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Справка о перечислении межбюджетных трансфертов из федерального бюджета в бюджеты бюджетной системы РФ 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(ф. 0521462) 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34477" y="1948635"/>
        <a:ext cx="5688132" cy="602329"/>
      </dsp:txXfrm>
    </dsp:sp>
    <dsp:sp modelId="{A9C1C454-8472-481E-A7DC-089ADD20BECB}">
      <dsp:nvSpPr>
        <dsp:cNvPr id="0" name=""/>
        <dsp:cNvSpPr/>
      </dsp:nvSpPr>
      <dsp:spPr>
        <a:xfrm>
          <a:off x="713322" y="2037568"/>
          <a:ext cx="564427" cy="564427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2273C-332C-4CC4-A613-AD90F9C1E963}">
      <dsp:nvSpPr>
        <dsp:cNvPr id="0" name=""/>
        <dsp:cNvSpPr/>
      </dsp:nvSpPr>
      <dsp:spPr>
        <a:xfrm>
          <a:off x="1215983" y="2637029"/>
          <a:ext cx="5509898" cy="602329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33020" rIns="33020" bIns="330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Баланс по операциям со средствами бюджетных, автономных учреждений и иных юридических лиц (ф. 0503154)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5983" y="2637029"/>
        <a:ext cx="5509898" cy="602329"/>
      </dsp:txXfrm>
    </dsp:sp>
    <dsp:sp modelId="{997280DC-AC86-4800-924C-634D2BBE37EF}">
      <dsp:nvSpPr>
        <dsp:cNvPr id="0" name=""/>
        <dsp:cNvSpPr/>
      </dsp:nvSpPr>
      <dsp:spPr>
        <a:xfrm>
          <a:off x="749021" y="2774194"/>
          <a:ext cx="564427" cy="564427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FE4426-D2D0-4FA9-9DC6-CD3519E823CD}">
      <dsp:nvSpPr>
        <dsp:cNvPr id="0" name=""/>
        <dsp:cNvSpPr/>
      </dsp:nvSpPr>
      <dsp:spPr>
        <a:xfrm>
          <a:off x="991980" y="3411803"/>
          <a:ext cx="5730615" cy="690777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33020" rIns="33020" bIns="330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 поступлении и выбытии средств бюджетных, автономных учреждений и иных юридических лиц (ф. 0503155)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91980" y="3411803"/>
        <a:ext cx="5730615" cy="690777"/>
      </dsp:txXfrm>
    </dsp:sp>
    <dsp:sp modelId="{2E674B86-A1AC-496A-8E3A-08B26DE53605}">
      <dsp:nvSpPr>
        <dsp:cNvPr id="0" name=""/>
        <dsp:cNvSpPr/>
      </dsp:nvSpPr>
      <dsp:spPr>
        <a:xfrm>
          <a:off x="668795" y="3495912"/>
          <a:ext cx="579892" cy="6293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EA2524-6AB6-4009-9675-3C62439681CC}">
      <dsp:nvSpPr>
        <dsp:cNvPr id="0" name=""/>
        <dsp:cNvSpPr/>
      </dsp:nvSpPr>
      <dsp:spPr>
        <a:xfrm>
          <a:off x="333377" y="4167740"/>
          <a:ext cx="6392388" cy="696426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33020" rIns="33020" bIns="330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Расшифровка остатков средств во временном распоряжении к Балансу по поступлениям и выбытиям бюджетных средств (Ф. 0503140) (ф. 0531341)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3377" y="4167740"/>
        <a:ext cx="6392388" cy="696426"/>
      </dsp:txXfrm>
    </dsp:sp>
    <dsp:sp modelId="{7070691D-C6C6-4BDC-9A19-B466E1AF8C2B}">
      <dsp:nvSpPr>
        <dsp:cNvPr id="0" name=""/>
        <dsp:cNvSpPr/>
      </dsp:nvSpPr>
      <dsp:spPr>
        <a:xfrm>
          <a:off x="51164" y="4233740"/>
          <a:ext cx="564427" cy="56442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2BAF9-ED2F-094F-B169-010D0C8476F5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21173-3A7F-684A-918B-55D96954B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83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9324C6DE-181D-424A-9197-7B131F869AD4}" type="datetimeFigureOut">
              <a:rPr lang="ru-RU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605595B-784D-6E48-B1CC-2BCE0EC847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4209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BE187DD-7B37-4727-9CE6-1D6DC031F52F}" type="slidenum">
              <a:rPr lang="ru-RU" altLang="ru-RU" sz="1200" smtClean="0"/>
              <a:pPr>
                <a:spcBef>
                  <a:spcPct val="0"/>
                </a:spcBef>
              </a:pPr>
              <a:t>4</a:t>
            </a:fld>
            <a:endParaRPr lang="ru-RU" altLang="ru-RU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08B57-6238-B441-A202-A6ED4C554EE1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1E3E9-ACC6-A140-8156-AEE0C8ED0A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924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02A81-B12E-9E4D-85FA-4B873F0CB074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43537-02CC-9A44-8CEA-072C5E8ED5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2801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44ED-5729-7A4A-B118-8FA1C960CABE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A2044-280E-C543-B6D7-D84D5E6C6D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1204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268538" y="115888"/>
            <a:ext cx="5759450" cy="504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B2895-C7E4-E943-8A0E-98D43881F37F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B227D-0F6F-2341-AEBE-97D7A05F92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4409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5AA70-8215-C34B-873B-0EE5DA86F8D2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26001-7890-F440-ADE1-8A0E050DB4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96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7DE1A-2A2E-B94C-B352-E4E4BE6778B0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993DC-05E1-5247-A00C-2BF7BDFEF9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7188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51D1C-6A0E-634B-AA0C-00C8F599D418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65340-AA72-9E47-B245-FD194AD8E9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671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A9C01-06E4-7140-ADC4-7B9211B2D064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90F01-3F45-2349-B475-EE9D4082BE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5460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0423-9050-2543-B173-4DFA2D980759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39AE8-9F60-B44A-AF30-AE595EEA20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1666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F8404-E943-774D-B051-CC944282A6D5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55498-74A4-8745-875E-F0948889E8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900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B2CE9-6BBE-8D46-9518-823E39FE290A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447EE-C683-734C-80FE-0691E7BB120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711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1FE5F-C439-A243-B49E-2E82E0681514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1E124-1958-3349-97C1-7C5B57037A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076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7F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58783A-CAA2-E446-9DD3-18A5D501029D}" type="datetime1">
              <a:rPr lang="ru-RU" smtClean="0"/>
              <a:pPr>
                <a:defRPr/>
              </a:pPr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B3B947CB-D091-4F45-9714-401601D548E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0" y="2852936"/>
            <a:ext cx="9144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Отдельные вопросы формирования бюджетной </a:t>
            </a:r>
            <a:r>
              <a:rPr lang="ru-RU" alt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отчетности за 2017 год территориальными органами Федерального казначейства</a:t>
            </a:r>
            <a:endParaRPr lang="ru-RU" altLang="ru-RU" sz="24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995936" y="5517232"/>
            <a:ext cx="4860925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ts val="1500"/>
              </a:lnSpc>
              <a:spcBef>
                <a:spcPct val="50000"/>
              </a:spcBef>
            </a:pPr>
            <a: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Начальник отдела консолидированной, бюджетной и бухгалтерской отчетности Межрегионального </a:t>
            </a: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операционного УФК</a:t>
            </a:r>
          </a:p>
          <a:p>
            <a:pPr algn="r" eaLnBrk="1" hangingPunct="1">
              <a:lnSpc>
                <a:spcPts val="1500"/>
              </a:lnSpc>
              <a:spcBef>
                <a:spcPct val="50000"/>
              </a:spcBef>
            </a:pPr>
            <a: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Л.В. Кашурина</a:t>
            </a:r>
            <a:endParaRPr lang="ru-RU" altLang="ru-RU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850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285852" y="188640"/>
            <a:ext cx="67103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Контрольные соотношения между </a:t>
            </a:r>
          </a:p>
          <a:p>
            <a:pPr algn="ctr" eaLnBrk="1" hangingPunct="1"/>
            <a:r>
              <a:rPr lang="ru-RU" alt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ф. 0503129 и ф. 0503124</a:t>
            </a:r>
            <a:endParaRPr lang="ru-RU" alt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352" y="3573016"/>
            <a:ext cx="540000" cy="54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680" y="2516190"/>
            <a:ext cx="540000" cy="54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258" y="2516190"/>
            <a:ext cx="540000" cy="540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67544" y="3137192"/>
            <a:ext cx="34563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1500" b="1" dirty="0" smtClean="0">
                <a:latin typeface="SF UI Text" charset="0"/>
                <a:ea typeface="SF UI Text" charset="0"/>
                <a:cs typeface="SF UI Text" charset="0"/>
              </a:rPr>
              <a:t>ф</a:t>
            </a:r>
            <a:r>
              <a:rPr lang="ru-RU" altLang="ru-RU" sz="1500" b="1" dirty="0">
                <a:latin typeface="SF UI Text" charset="0"/>
                <a:ea typeface="SF UI Text" charset="0"/>
                <a:cs typeface="SF UI Text" charset="0"/>
              </a:rPr>
              <a:t>. </a:t>
            </a:r>
            <a:r>
              <a:rPr lang="ru-RU" altLang="ru-RU" sz="1500" b="1" dirty="0" smtClean="0">
                <a:latin typeface="SF UI Text" charset="0"/>
                <a:ea typeface="SF UI Text" charset="0"/>
                <a:cs typeface="SF UI Text" charset="0"/>
              </a:rPr>
              <a:t>0503129</a:t>
            </a:r>
            <a:r>
              <a:rPr lang="ru-RU" altLang="ru-RU" sz="1500" dirty="0" smtClean="0">
                <a:latin typeface="SF UI Text" charset="0"/>
                <a:ea typeface="SF UI Text" charset="0"/>
                <a:cs typeface="SF UI Text" charset="0"/>
              </a:rPr>
              <a:t> «Отчет </a:t>
            </a:r>
            <a:r>
              <a:rPr lang="ru-RU" altLang="ru-RU" sz="1500" dirty="0">
                <a:latin typeface="SF UI Text" charset="0"/>
                <a:ea typeface="SF UI Text" charset="0"/>
                <a:cs typeface="SF UI Text" charset="0"/>
              </a:rPr>
              <a:t>о бюджетных и денежных обязательствах получателей средств федерального бюджета и администраторов источников финансирования дефицита федерального </a:t>
            </a:r>
            <a:r>
              <a:rPr lang="ru-RU" altLang="ru-RU" sz="1500" dirty="0" smtClean="0">
                <a:latin typeface="SF UI Text" charset="0"/>
                <a:ea typeface="SF UI Text" charset="0"/>
                <a:cs typeface="SF UI Text" charset="0"/>
              </a:rPr>
              <a:t>бюджета» </a:t>
            </a:r>
            <a:r>
              <a:rPr lang="ru-RU" altLang="ru-RU" sz="1500" b="1" dirty="0" smtClean="0">
                <a:latin typeface="SF UI Text" charset="0"/>
                <a:ea typeface="SF UI Text" charset="0"/>
                <a:cs typeface="SF UI Text" charset="0"/>
              </a:rPr>
              <a:t>графа 11</a:t>
            </a:r>
            <a:r>
              <a:rPr lang="ru-RU" altLang="ru-RU" sz="1500" dirty="0" smtClean="0">
                <a:latin typeface="SF UI Text" charset="0"/>
                <a:ea typeface="SF UI Text" charset="0"/>
                <a:cs typeface="SF UI Text" charset="0"/>
              </a:rPr>
              <a:t> «Исполнено денежных обязательств»</a:t>
            </a:r>
            <a:endParaRPr lang="ru-RU" altLang="ru-RU" sz="1500" dirty="0">
              <a:latin typeface="SF UI Text" charset="0"/>
              <a:ea typeface="SF UI Text" charset="0"/>
              <a:cs typeface="SF UI Text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063" y="3356992"/>
            <a:ext cx="35283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SF UI Text" charset="0"/>
                <a:ea typeface="SF UI Text" charset="0"/>
                <a:cs typeface="SF UI Text" charset="0"/>
              </a:rPr>
              <a:t>ф</a:t>
            </a:r>
            <a:r>
              <a:rPr lang="ru-RU" altLang="ru-RU" b="1" dirty="0">
                <a:latin typeface="SF UI Text" charset="0"/>
                <a:ea typeface="SF UI Text" charset="0"/>
                <a:cs typeface="SF UI Text" charset="0"/>
              </a:rPr>
              <a:t>. </a:t>
            </a:r>
            <a:r>
              <a:rPr lang="ru-RU" altLang="ru-RU" b="1" dirty="0" smtClean="0">
                <a:latin typeface="SF UI Text" charset="0"/>
                <a:ea typeface="SF UI Text" charset="0"/>
                <a:cs typeface="SF UI Text" charset="0"/>
              </a:rPr>
              <a:t>0503124 </a:t>
            </a:r>
            <a:r>
              <a:rPr lang="ru-RU" altLang="ru-RU" dirty="0" smtClean="0">
                <a:latin typeface="SF UI Text" charset="0"/>
                <a:ea typeface="SF UI Text" charset="0"/>
                <a:cs typeface="SF UI Text" charset="0"/>
              </a:rPr>
              <a:t>«</a:t>
            </a:r>
            <a:r>
              <a:rPr lang="ru-RU" dirty="0" smtClean="0"/>
              <a:t>Отчет </a:t>
            </a:r>
            <a:r>
              <a:rPr lang="ru-RU" dirty="0"/>
              <a:t>о кассовом поступлении и выбытии бюджетных </a:t>
            </a:r>
            <a:r>
              <a:rPr lang="ru-RU" dirty="0" smtClean="0"/>
              <a:t>средств» </a:t>
            </a:r>
            <a:r>
              <a:rPr lang="ru-RU" b="1" dirty="0"/>
              <a:t>Р</a:t>
            </a:r>
            <a:r>
              <a:rPr lang="ru-RU" altLang="ru-RU" b="1" dirty="0" smtClean="0">
                <a:latin typeface="SF UI Text" charset="0"/>
                <a:ea typeface="SF UI Text" charset="0"/>
                <a:cs typeface="SF UI Text" charset="0"/>
              </a:rPr>
              <a:t>аздел 2</a:t>
            </a:r>
            <a:r>
              <a:rPr lang="ru-RU" altLang="ru-RU" dirty="0" smtClean="0">
                <a:latin typeface="SF UI Text" charset="0"/>
                <a:ea typeface="SF UI Text" charset="0"/>
                <a:cs typeface="SF UI Text" charset="0"/>
              </a:rPr>
              <a:t> «Расходы» </a:t>
            </a:r>
            <a:r>
              <a:rPr lang="ru-RU" altLang="ru-RU" b="1" dirty="0" smtClean="0">
                <a:latin typeface="SF UI Text" charset="0"/>
                <a:ea typeface="SF UI Text" charset="0"/>
                <a:cs typeface="SF UI Text" charset="0"/>
              </a:rPr>
              <a:t>графы 6</a:t>
            </a:r>
            <a:r>
              <a:rPr lang="ru-RU" altLang="ru-RU" dirty="0" smtClean="0">
                <a:latin typeface="SF UI Text" charset="0"/>
                <a:ea typeface="SF UI Text" charset="0"/>
                <a:cs typeface="SF UI Text" charset="0"/>
              </a:rPr>
              <a:t> «Исполнено бюджетных обязательств»</a:t>
            </a:r>
            <a:endParaRPr lang="ru-RU" altLang="ru-RU" dirty="0">
              <a:latin typeface="SF UI Text" charset="0"/>
              <a:ea typeface="SF UI Text" charset="0"/>
              <a:cs typeface="SF UI Text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7544" y="2377150"/>
            <a:ext cx="3528391" cy="3068074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148064" y="2381091"/>
            <a:ext cx="3528391" cy="3068074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173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285852" y="188640"/>
            <a:ext cx="67103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Внутридокументный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 </a:t>
            </a: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контроль 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показателей </a:t>
            </a: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Главной книги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704" y="3324885"/>
            <a:ext cx="540000" cy="54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504" y="1949308"/>
            <a:ext cx="540000" cy="54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431" y="1949308"/>
            <a:ext cx="540000" cy="540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88444" y="3159061"/>
            <a:ext cx="36515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 smtClean="0">
                <a:latin typeface="SF UI Text" charset="0"/>
                <a:ea typeface="SF UI Text" charset="0"/>
                <a:cs typeface="SF UI Text" charset="0"/>
              </a:rPr>
              <a:t>Графа </a:t>
            </a:r>
            <a:r>
              <a:rPr lang="ru-RU" sz="1500" dirty="0">
                <a:latin typeface="SF UI Text" charset="0"/>
                <a:ea typeface="SF UI Text" charset="0"/>
                <a:cs typeface="SF UI Text" charset="0"/>
              </a:rPr>
              <a:t>12 по счету 140210000 (КБК доходов) </a:t>
            </a:r>
          </a:p>
          <a:p>
            <a:r>
              <a:rPr lang="ru-RU" sz="1500" b="1" dirty="0">
                <a:latin typeface="SF UI Text" charset="0"/>
                <a:ea typeface="SF UI Text" charset="0"/>
                <a:cs typeface="SF UI Text" charset="0"/>
              </a:rPr>
              <a:t>"минус" </a:t>
            </a:r>
            <a:r>
              <a:rPr lang="ru-RU" sz="1500" dirty="0">
                <a:latin typeface="SF UI Text" charset="0"/>
                <a:ea typeface="SF UI Text" charset="0"/>
                <a:cs typeface="SF UI Text" charset="0"/>
              </a:rPr>
              <a:t>графа 11 по счету 140220000 (КБК расходов)</a:t>
            </a:r>
            <a:endParaRPr lang="ru-RU" altLang="ru-RU" sz="1500" dirty="0">
              <a:latin typeface="SF UI Text" charset="0"/>
              <a:ea typeface="SF UI Text" charset="0"/>
              <a:cs typeface="SF UI Text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35066" y="2551433"/>
            <a:ext cx="378540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SF UI Text" charset="0"/>
                <a:ea typeface="SF UI Text" charset="0"/>
                <a:cs typeface="SF UI Text" charset="0"/>
              </a:rPr>
              <a:t>Графа 12 по счету 140210000 (КБК источников по поступлениям) </a:t>
            </a:r>
            <a:endParaRPr lang="ru-RU" sz="1500" dirty="0" smtClean="0">
              <a:latin typeface="SF UI Text" charset="0"/>
              <a:ea typeface="SF UI Text" charset="0"/>
              <a:cs typeface="SF UI Text" charset="0"/>
            </a:endParaRPr>
          </a:p>
          <a:p>
            <a:r>
              <a:rPr lang="ru-RU" sz="1500" b="1" dirty="0" smtClean="0">
                <a:latin typeface="SF UI Text" charset="0"/>
                <a:ea typeface="SF UI Text" charset="0"/>
                <a:cs typeface="SF UI Text" charset="0"/>
              </a:rPr>
              <a:t>"</a:t>
            </a:r>
            <a:r>
              <a:rPr lang="ru-RU" sz="1500" b="1" dirty="0">
                <a:latin typeface="SF UI Text" charset="0"/>
                <a:ea typeface="SF UI Text" charset="0"/>
                <a:cs typeface="SF UI Text" charset="0"/>
              </a:rPr>
              <a:t>минус" </a:t>
            </a:r>
            <a:r>
              <a:rPr lang="ru-RU" sz="1500" dirty="0">
                <a:latin typeface="SF UI Text" charset="0"/>
                <a:ea typeface="SF UI Text" charset="0"/>
                <a:cs typeface="SF UI Text" charset="0"/>
              </a:rPr>
              <a:t>графа 11 по счету 140220000 (КБК источников по выплатам) </a:t>
            </a:r>
          </a:p>
          <a:p>
            <a:r>
              <a:rPr lang="ru-RU" sz="1500" b="1" dirty="0">
                <a:latin typeface="SF UI Text" charset="0"/>
                <a:ea typeface="SF UI Text" charset="0"/>
                <a:cs typeface="SF UI Text" charset="0"/>
              </a:rPr>
              <a:t>"минус" </a:t>
            </a:r>
            <a:r>
              <a:rPr lang="ru-RU" sz="1500" dirty="0">
                <a:latin typeface="SF UI Text" charset="0"/>
                <a:ea typeface="SF UI Text" charset="0"/>
                <a:cs typeface="SF UI Text" charset="0"/>
              </a:rPr>
              <a:t>графа 11 по счетам 120211000, 120213000 </a:t>
            </a:r>
          </a:p>
          <a:p>
            <a:r>
              <a:rPr lang="ru-RU" sz="1500" b="1" dirty="0">
                <a:latin typeface="SF UI Text" charset="0"/>
                <a:ea typeface="SF UI Text" charset="0"/>
                <a:cs typeface="SF UI Text" charset="0"/>
              </a:rPr>
              <a:t>"плюс" </a:t>
            </a:r>
            <a:r>
              <a:rPr lang="ru-RU" sz="1500" dirty="0">
                <a:latin typeface="SF UI Text" charset="0"/>
                <a:ea typeface="SF UI Text" charset="0"/>
                <a:cs typeface="SF UI Text" charset="0"/>
              </a:rPr>
              <a:t>графа 12 по счетам 130800000, 130900000</a:t>
            </a:r>
          </a:p>
          <a:p>
            <a:r>
              <a:rPr lang="ru-RU" sz="1500" b="1" dirty="0">
                <a:latin typeface="SF UI Text" charset="0"/>
                <a:ea typeface="SF UI Text" charset="0"/>
                <a:cs typeface="SF UI Text" charset="0"/>
              </a:rPr>
              <a:t> "минус" </a:t>
            </a:r>
            <a:r>
              <a:rPr lang="ru-RU" sz="1500" dirty="0">
                <a:latin typeface="SF UI Text" charset="0"/>
                <a:ea typeface="SF UI Text" charset="0"/>
                <a:cs typeface="SF UI Text" charset="0"/>
              </a:rPr>
              <a:t>графа 11 по счетам 121101000, 121102000, 121200000</a:t>
            </a:r>
          </a:p>
          <a:p>
            <a:r>
              <a:rPr lang="ru-RU" sz="1500" dirty="0">
                <a:latin typeface="SF UI Text" charset="0"/>
                <a:ea typeface="SF UI Text" charset="0"/>
                <a:cs typeface="SF UI Text" charset="0"/>
              </a:rPr>
              <a:t>(итоговое значение берется с противоположным знаком)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5536" y="1772816"/>
            <a:ext cx="3744416" cy="3888432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04047" y="1772816"/>
            <a:ext cx="3816425" cy="3888432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597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"/>
          <p:cNvSpPr>
            <a:spLocks/>
          </p:cNvSpPr>
          <p:nvPr/>
        </p:nvSpPr>
        <p:spPr bwMode="auto">
          <a:xfrm>
            <a:off x="0" y="3141663"/>
            <a:ext cx="9144000" cy="431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SzPct val="100000"/>
              <a:buFont typeface="Lucida Grande" charset="0"/>
              <a:buNone/>
            </a:pPr>
            <a:r>
              <a:rPr lang="ru-RU" alt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  <a:sym typeface="Lucida Grande" charset="0"/>
              </a:rPr>
              <a:t>Спасибо за внимание!</a:t>
            </a:r>
            <a:endParaRPr lang="en-US" altLang="ru-RU" sz="28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  <a:sym typeface="Lucida Gran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275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 flipH="1">
            <a:off x="7524750" y="3716338"/>
            <a:ext cx="1439863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85852" y="295213"/>
            <a:ext cx="67103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Отчет об исполнении федерального бюджета (ф.0503117)</a:t>
            </a:r>
            <a:endParaRPr lang="ru-RU" altLang="ru-RU" sz="18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513481" y="1484784"/>
            <a:ext cx="7992888" cy="830997"/>
          </a:xfrm>
          <a:prstGeom prst="rect">
            <a:avLst/>
          </a:prstGeom>
          <a:ln w="28575"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Отчет об исполнении федерального бюджета </a:t>
            </a:r>
          </a:p>
          <a:p>
            <a:pPr algn="ctr" eaLnBrk="1" hangingPunct="1"/>
            <a:r>
              <a:rPr lang="ru-RU" alt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(ф. 0503117) за 2017 год:</a:t>
            </a:r>
          </a:p>
        </p:txBody>
      </p:sp>
      <p:sp>
        <p:nvSpPr>
          <p:cNvPr id="14" name="Прямоугольник с двумя скругленными соседними углами 13"/>
          <p:cNvSpPr/>
          <p:nvPr/>
        </p:nvSpPr>
        <p:spPr>
          <a:xfrm>
            <a:off x="1376144" y="2770392"/>
            <a:ext cx="3133781" cy="1090658"/>
          </a:xfrm>
          <a:prstGeom prst="round2SameRect">
            <a:avLst/>
          </a:prstGeom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1800" b="1" u="sng" dirty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Предварительный</a:t>
            </a:r>
            <a:r>
              <a:rPr lang="ru-RU" alt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 </a:t>
            </a:r>
            <a:endParaRPr lang="ru-RU" altLang="ru-RU" sz="1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SF UI Text" charset="0"/>
              <a:ea typeface="SF UI Text" charset="0"/>
              <a:cs typeface="SF UI Text" charset="0"/>
            </a:endParaRPr>
          </a:p>
        </p:txBody>
      </p:sp>
      <p:sp>
        <p:nvSpPr>
          <p:cNvPr id="17" name="Прямоугольник с двумя скругленными соседними углами 16"/>
          <p:cNvSpPr/>
          <p:nvPr/>
        </p:nvSpPr>
        <p:spPr>
          <a:xfrm>
            <a:off x="1366092" y="4293096"/>
            <a:ext cx="3143834" cy="1152128"/>
          </a:xfrm>
          <a:prstGeom prst="round2SameRect">
            <a:avLst/>
          </a:prstGeom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1800" b="1" u="sng" dirty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Окончательный</a:t>
            </a:r>
            <a:r>
              <a:rPr lang="ru-RU" alt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 </a:t>
            </a:r>
            <a:endParaRPr lang="ru-RU" altLang="ru-RU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SF UI Text" charset="0"/>
              <a:ea typeface="SF UI Text" charset="0"/>
              <a:cs typeface="SF UI Text" charset="0"/>
            </a:endParaRPr>
          </a:p>
          <a:p>
            <a:pPr algn="ctr"/>
            <a:endParaRPr lang="ru-RU" sz="1800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981114" y="2313288"/>
            <a:ext cx="0" cy="26064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Скругленная прямоугольная выноска 2"/>
          <p:cNvSpPr/>
          <p:nvPr/>
        </p:nvSpPr>
        <p:spPr>
          <a:xfrm rot="5400000">
            <a:off x="6209881" y="1564562"/>
            <a:ext cx="1090654" cy="3502321"/>
          </a:xfrm>
          <a:prstGeom prst="wedgeRoundRectCallout">
            <a:avLst>
              <a:gd name="adj1" fmla="val -22304"/>
              <a:gd name="adj2" fmla="val 63907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altLang="ru-RU" sz="1400" u="sng" dirty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02 февраля 2018 г</a:t>
            </a:r>
            <a:r>
              <a:rPr lang="ru-RU" altLang="ru-RU" sz="1400" u="sng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.</a:t>
            </a:r>
          </a:p>
          <a:p>
            <a:pPr algn="ctr"/>
            <a:r>
              <a:rPr lang="ru-RU" altLang="ru-RU" sz="1400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(</a:t>
            </a:r>
            <a:r>
              <a:rPr lang="ru-RU" altLang="ru-RU" sz="1400" dirty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на основании Отчетов ТОФК, </a:t>
            </a:r>
            <a:r>
              <a:rPr lang="ru-RU" altLang="ru-RU" sz="1400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представленных в соответствии с </a:t>
            </a:r>
            <a:r>
              <a:rPr lang="ru-RU" altLang="ru-RU" sz="1400" b="1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письмом</a:t>
            </a:r>
            <a:r>
              <a:rPr lang="ru-RU" altLang="ru-RU" sz="1400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 Федерального казначейства </a:t>
            </a:r>
            <a:r>
              <a:rPr lang="ru-RU" altLang="ru-RU" sz="1400" b="1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от  01.12.2017 № 07-04-05/02-924</a:t>
            </a:r>
            <a:r>
              <a:rPr lang="ru-RU" altLang="ru-RU" sz="1400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 rot="5400000">
            <a:off x="6213134" y="3151990"/>
            <a:ext cx="1080118" cy="3506349"/>
          </a:xfrm>
          <a:prstGeom prst="wedgeRoundRectCallout">
            <a:avLst>
              <a:gd name="adj1" fmla="val -21681"/>
              <a:gd name="adj2" fmla="val 63683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altLang="ru-RU" sz="1400" u="sng" dirty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12 апреля 2018 </a:t>
            </a:r>
            <a:r>
              <a:rPr lang="ru-RU" altLang="ru-RU" sz="1400" u="sng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года</a:t>
            </a:r>
          </a:p>
          <a:p>
            <a:pPr algn="ctr"/>
            <a:r>
              <a:rPr lang="ru-RU" altLang="ru-RU" sz="1400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(на </a:t>
            </a:r>
            <a:r>
              <a:rPr lang="ru-RU" altLang="ru-RU" sz="1400" dirty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основании Отчетов ТОФК, </a:t>
            </a:r>
            <a:r>
              <a:rPr lang="ru-RU" altLang="ru-RU" sz="1400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представленных в соответствии с </a:t>
            </a:r>
            <a:r>
              <a:rPr lang="ru-RU" altLang="ru-RU" sz="1400" b="1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приказом</a:t>
            </a:r>
            <a:r>
              <a:rPr lang="ru-RU" altLang="ru-RU" sz="1400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 Федерального казначейства </a:t>
            </a:r>
            <a:r>
              <a:rPr lang="ru-RU" altLang="ru-RU" sz="1400" b="1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от 04.12.2015 № 339</a:t>
            </a:r>
            <a:r>
              <a:rPr lang="ru-RU" altLang="ru-RU" sz="1400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 )</a:t>
            </a:r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981114" y="3315722"/>
            <a:ext cx="395512" cy="6407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981114" y="4897681"/>
            <a:ext cx="384978" cy="2927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28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 flipH="1">
            <a:off x="7524750" y="3716338"/>
            <a:ext cx="1439863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85852" y="295213"/>
            <a:ext cx="67103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Сроки представления годовой бюджетной отчетности ТОФК в МОУ ФК</a:t>
            </a:r>
            <a:endParaRPr lang="ru-RU" altLang="ru-RU" sz="18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14" name="Прямоугольник с двумя скругленными соседними углами 13"/>
          <p:cNvSpPr/>
          <p:nvPr/>
        </p:nvSpPr>
        <p:spPr>
          <a:xfrm>
            <a:off x="1691680" y="3716338"/>
            <a:ext cx="3854242" cy="864096"/>
          </a:xfrm>
          <a:prstGeom prst="round2Same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1800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Не позднее </a:t>
            </a:r>
            <a:r>
              <a:rPr lang="ru-RU" altLang="ru-RU" sz="1800" u="sng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9 февраля 2018 года</a:t>
            </a:r>
          </a:p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(не позднее 40 календарного дня)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с двумя скругленными соседними углами 9"/>
          <p:cNvSpPr/>
          <p:nvPr/>
        </p:nvSpPr>
        <p:spPr>
          <a:xfrm>
            <a:off x="1691680" y="4960487"/>
            <a:ext cx="3854242" cy="1152128"/>
          </a:xfrm>
          <a:prstGeom prst="round2Same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1800" dirty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Не позднее </a:t>
            </a:r>
            <a:r>
              <a:rPr lang="ru-RU" altLang="ru-RU" sz="1800" u="sng" dirty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12 марта 2018 года </a:t>
            </a:r>
          </a:p>
          <a:p>
            <a:pPr algn="ctr"/>
            <a:r>
              <a:rPr lang="ru-RU" sz="1800" dirty="0">
                <a:solidFill>
                  <a:schemeClr val="tx1"/>
                </a:solidFill>
              </a:rPr>
              <a:t>(не позднее 70 </a:t>
            </a:r>
            <a:r>
              <a:rPr lang="ru-RU" sz="1800" dirty="0" smtClean="0">
                <a:solidFill>
                  <a:schemeClr val="tx1"/>
                </a:solidFill>
              </a:rPr>
              <a:t>календарного дня)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9552" y="1196584"/>
            <a:ext cx="8064895" cy="1960066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37" y="1906617"/>
            <a:ext cx="540000" cy="5400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403648" y="1340768"/>
            <a:ext cx="69847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ru-RU" altLang="ru-RU" dirty="0">
                <a:latin typeface="SF UI Text" charset="0"/>
                <a:ea typeface="SF UI Text" charset="0"/>
                <a:cs typeface="SF UI Text" charset="0"/>
              </a:rPr>
              <a:t>Приложение № 1 к </a:t>
            </a:r>
            <a:r>
              <a:rPr lang="ru-RU" altLang="ru-RU" b="1" dirty="0">
                <a:latin typeface="SF UI Text" charset="0"/>
                <a:ea typeface="SF UI Text" charset="0"/>
                <a:cs typeface="SF UI Text" charset="0"/>
              </a:rPr>
              <a:t>Приказу</a:t>
            </a:r>
            <a:r>
              <a:rPr lang="ru-RU" altLang="ru-RU" dirty="0">
                <a:latin typeface="SF UI Text" charset="0"/>
                <a:ea typeface="SF UI Text" charset="0"/>
                <a:cs typeface="SF UI Text" charset="0"/>
              </a:rPr>
              <a:t> Федерального казначейства </a:t>
            </a:r>
            <a:r>
              <a:rPr lang="ru-RU" altLang="ru-RU" b="1" dirty="0">
                <a:latin typeface="SF UI Text" charset="0"/>
                <a:ea typeface="SF UI Text" charset="0"/>
                <a:cs typeface="SF UI Text" charset="0"/>
              </a:rPr>
              <a:t>от 04.12.2015 № 339 </a:t>
            </a:r>
            <a:r>
              <a:rPr lang="ru-RU" altLang="ru-RU" dirty="0">
                <a:latin typeface="SF UI Text" charset="0"/>
                <a:ea typeface="SF UI Text" charset="0"/>
                <a:cs typeface="SF UI Text" charset="0"/>
              </a:rPr>
              <a:t>«Особенности формирования бюджетной отчетности по кассовому исполнению федерального бюджета, кассовому обслуживанию исполнения бюджетов бюджетной системы Российской Федерации, по операциям со средствами бюджетных, автономных учреждений и иных юридических лиц территориальными органами Федерального казначейства»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115616" y="3156650"/>
            <a:ext cx="0" cy="2458800"/>
          </a:xfrm>
          <a:prstGeom prst="line">
            <a:avLst/>
          </a:prstGeom>
          <a:ln w="762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115616" y="5581836"/>
            <a:ext cx="576064" cy="5854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V="1">
            <a:off x="1115616" y="4167467"/>
            <a:ext cx="576064" cy="5854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с двумя скругленными соседними углами 48"/>
          <p:cNvSpPr/>
          <p:nvPr/>
        </p:nvSpPr>
        <p:spPr>
          <a:xfrm>
            <a:off x="6121986" y="3715809"/>
            <a:ext cx="2094343" cy="864096"/>
          </a:xfrm>
          <a:prstGeom prst="round2Same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В электронном </a:t>
            </a:r>
            <a:r>
              <a:rPr lang="ru-RU" sz="1200" dirty="0" smtClean="0">
                <a:solidFill>
                  <a:schemeClr val="tx1"/>
                </a:solidFill>
              </a:rPr>
              <a:t>виде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с двумя скругленными соседними углами 49"/>
          <p:cNvSpPr/>
          <p:nvPr/>
        </p:nvSpPr>
        <p:spPr>
          <a:xfrm>
            <a:off x="6121985" y="4983377"/>
            <a:ext cx="2094343" cy="1146274"/>
          </a:xfrm>
          <a:prstGeom prst="round2Same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На бумажном носителе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(бюджетная отчетность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(</a:t>
            </a:r>
            <a:r>
              <a:rPr lang="ru-RU" sz="1200" dirty="0">
                <a:solidFill>
                  <a:schemeClr val="tx1"/>
                </a:solidFill>
              </a:rPr>
              <a:t>ф. 0503124, ф. </a:t>
            </a:r>
            <a:r>
              <a:rPr lang="ru-RU" sz="1200" dirty="0" smtClean="0">
                <a:solidFill>
                  <a:schemeClr val="tx1"/>
                </a:solidFill>
              </a:rPr>
              <a:t>0503129) </a:t>
            </a:r>
            <a:r>
              <a:rPr lang="ru-RU" sz="1200" dirty="0">
                <a:solidFill>
                  <a:schemeClr val="tx1"/>
                </a:solidFill>
              </a:rPr>
              <a:t>содержащая сведения, составляющие государственную тайну)</a:t>
            </a:r>
          </a:p>
        </p:txBody>
      </p:sp>
      <p:cxnSp>
        <p:nvCxnSpPr>
          <p:cNvPr id="52" name="Прямая со стрелкой 51"/>
          <p:cNvCxnSpPr/>
          <p:nvPr/>
        </p:nvCxnSpPr>
        <p:spPr>
          <a:xfrm flipV="1">
            <a:off x="5545922" y="4164540"/>
            <a:ext cx="576064" cy="5854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V="1">
            <a:off x="5545922" y="5559868"/>
            <a:ext cx="576064" cy="5854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64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5915379"/>
              </p:ext>
            </p:extLst>
          </p:nvPr>
        </p:nvGraphicFramePr>
        <p:xfrm>
          <a:off x="2212616" y="980728"/>
          <a:ext cx="6807263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52763" y="-81523"/>
            <a:ext cx="5961062" cy="969496"/>
          </a:xfrm>
        </p:spPr>
        <p:txBody>
          <a:bodyPr>
            <a:spAutoFit/>
          </a:bodyPr>
          <a:lstStyle/>
          <a:p>
            <a:pPr algn="ctr" eaLnBrk="1" hangingPunct="1">
              <a:lnSpc>
                <a:spcPct val="100000"/>
              </a:lnSpc>
              <a:defRPr/>
            </a:pPr>
            <a:r>
              <a:rPr lang="ru-RU" altLang="ru-RU" sz="1900" b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Компоненты (сервисы) системы </a:t>
            </a:r>
            <a:r>
              <a:rPr lang="ru-RU" altLang="ru-RU" sz="1900" b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 pitchFamily="34" charset="0"/>
              </a:rPr>
              <a:t>«Электронный бюджет» </a:t>
            </a:r>
            <a:br>
              <a:rPr lang="ru-RU" altLang="ru-RU" sz="1900" b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 pitchFamily="34" charset="0"/>
              </a:rPr>
            </a:br>
            <a:r>
              <a:rPr lang="ru-RU" altLang="ru-RU" sz="1900" b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 pitchFamily="34" charset="0"/>
              </a:rPr>
              <a:t>(завершение исполнения задач 2016 г.)</a:t>
            </a:r>
            <a:endParaRPr lang="ru-RU" altLang="ru-RU" sz="19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412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7042150" y="6411386"/>
            <a:ext cx="2057400" cy="36618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880"/>
              </a:spcBef>
              <a:buFont typeface="Arial" pitchFamily="34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</a:defRPr>
            </a:lvl1pPr>
            <a:lvl2pPr marL="653778" indent="-251453">
              <a:lnSpc>
                <a:spcPct val="90000"/>
              </a:lnSpc>
              <a:spcBef>
                <a:spcPts val="44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05811" indent="-201162">
              <a:lnSpc>
                <a:spcPct val="90000"/>
              </a:lnSpc>
              <a:spcBef>
                <a:spcPts val="440"/>
              </a:spcBef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Calibri" pitchFamily="34" charset="0"/>
              </a:defRPr>
            </a:lvl3pPr>
            <a:lvl4pPr marL="1408136" indent="-201162">
              <a:lnSpc>
                <a:spcPct val="90000"/>
              </a:lnSpc>
              <a:spcBef>
                <a:spcPts val="44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10461" indent="-201162">
              <a:lnSpc>
                <a:spcPct val="90000"/>
              </a:lnSpc>
              <a:spcBef>
                <a:spcPts val="44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46893" indent="-201162" eaLnBrk="0" fontAlgn="base" hangingPunct="0">
              <a:lnSpc>
                <a:spcPct val="90000"/>
              </a:lnSpc>
              <a:spcBef>
                <a:spcPts val="44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83326" indent="-201162" eaLnBrk="0" fontAlgn="base" hangingPunct="0">
              <a:lnSpc>
                <a:spcPct val="90000"/>
              </a:lnSpc>
              <a:spcBef>
                <a:spcPts val="44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19759" indent="-201162" eaLnBrk="0" fontAlgn="base" hangingPunct="0">
              <a:lnSpc>
                <a:spcPct val="90000"/>
              </a:lnSpc>
              <a:spcBef>
                <a:spcPts val="44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56192" indent="-201162" eaLnBrk="0" fontAlgn="base" hangingPunct="0">
              <a:lnSpc>
                <a:spcPct val="90000"/>
              </a:lnSpc>
              <a:spcBef>
                <a:spcPts val="44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46C864-84A6-4C68-939B-8EED2BA6C87D}" type="slidenum">
              <a:rPr lang="ru-RU" altLang="ru-RU" sz="1200" b="1" smtClean="0">
                <a:latin typeface="Times New Roman" pitchFamily="18" charset="0"/>
                <a:cs typeface="Times New Roman" pitchFamily="18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3" name="Рисунок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44" y="3145394"/>
            <a:ext cx="2309538" cy="201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36" descr="24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8" y="1776740"/>
            <a:ext cx="365125" cy="421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31" descr="24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342" y="1196752"/>
            <a:ext cx="37068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31" descr="24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574" y="2357663"/>
            <a:ext cx="405801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910" y="3092347"/>
            <a:ext cx="341313" cy="40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184" y="3861048"/>
            <a:ext cx="341313" cy="404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86" y="1776740"/>
            <a:ext cx="1471164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51540" y="3125211"/>
            <a:ext cx="169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ТОФК</a:t>
            </a:r>
            <a:endParaRPr lang="ru-RU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299568" y="191013"/>
            <a:ext cx="67103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Формы 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бюджетной отчетности, направляемые ТОФК в систему «Электронный бюджет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» на 01.01.2018 г.</a:t>
            </a:r>
            <a:endParaRPr lang="ru-RU" altLang="ru-RU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95535" y="5912855"/>
            <a:ext cx="8424935" cy="444849"/>
          </a:xfrm>
          <a:prstGeom prst="roundRect">
            <a:avLst/>
          </a:prstGeom>
          <a:noFill/>
          <a:ln w="12700">
            <a:solidFill>
              <a:srgbClr val="F793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8"/>
          <p:cNvSpPr>
            <a:spLocks noChangeArrowheads="1"/>
          </p:cNvSpPr>
          <p:nvPr/>
        </p:nvSpPr>
        <p:spPr bwMode="auto">
          <a:xfrm>
            <a:off x="1187624" y="5996779"/>
            <a:ext cx="521037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письмо </a:t>
            </a:r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Федерального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sz="1200" dirty="0">
                <a:latin typeface="SF UI Text" charset="0"/>
                <a:ea typeface="SF UI Text" charset="0"/>
                <a:cs typeface="SF UI Text" charset="0"/>
              </a:rPr>
              <a:t>к</a:t>
            </a:r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азначейства 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от 01.12.2017 </a:t>
            </a:r>
            <a:r>
              <a:rPr lang="ru-RU" altLang="ru-RU" sz="1200" b="1" dirty="0">
                <a:latin typeface="SF UI Text" charset="0"/>
                <a:ea typeface="SF UI Text" charset="0"/>
                <a:cs typeface="SF UI Text" charset="0"/>
              </a:rPr>
              <a:t>№ 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07-04-05/02-924</a:t>
            </a:r>
            <a:endParaRPr lang="ru-RU" altLang="ru-RU" sz="1200" b="1" dirty="0">
              <a:latin typeface="SF UI Text" charset="0"/>
              <a:ea typeface="SF UI Text" charset="0"/>
              <a:cs typeface="SF UI Text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11" y="5912855"/>
            <a:ext cx="432048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5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 flipH="1">
            <a:off x="7591449" y="3320474"/>
            <a:ext cx="122902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i="1" dirty="0" smtClean="0"/>
              <a:t>Приводятся с указанием кодов группы подвида доходов</a:t>
            </a:r>
            <a:endParaRPr lang="ru-RU" altLang="ru-RU" sz="1400" i="1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85852" y="116632"/>
            <a:ext cx="67103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Справка о межбюджетной задолженности по поступлениям в бюджетную систему Российской Федерации (ф. 0521441)</a:t>
            </a:r>
            <a:endParaRPr lang="ru-RU" altLang="ru-RU" sz="18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16" name="Прямоугольник 2"/>
          <p:cNvSpPr>
            <a:spLocks noChangeArrowheads="1"/>
          </p:cNvSpPr>
          <p:nvPr/>
        </p:nvSpPr>
        <p:spPr bwMode="auto">
          <a:xfrm>
            <a:off x="395536" y="1124744"/>
            <a:ext cx="8424936" cy="1323439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В графе 2 </a:t>
            </a:r>
            <a:r>
              <a:rPr lang="ru-RU" alt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Справки </a:t>
            </a:r>
            <a:r>
              <a:rPr lang="ru-RU" alt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о межбюджетной задолженности по поступлениям в бюджетную систему Российской Федерации (ф. 0521441</a:t>
            </a:r>
            <a:r>
              <a:rPr lang="ru-RU" alt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) приводятся коды бюджетной классификации Российской Федерации, с указанием в </a:t>
            </a:r>
            <a:r>
              <a:rPr lang="ru-RU" alt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14-17 разрядах </a:t>
            </a:r>
            <a:r>
              <a:rPr lang="ru-RU" alt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кодов бюджетной классификации доходов </a:t>
            </a:r>
            <a:r>
              <a:rPr lang="ru-RU" alt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«0000»</a:t>
            </a:r>
            <a:r>
              <a:rPr lang="ru-RU" alt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,</a:t>
            </a:r>
            <a:r>
              <a:rPr lang="ru-RU" alt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без разбивки по кодам группы подвида доходов, за исключением следующих видов доходов: 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95535" y="5468007"/>
            <a:ext cx="8424935" cy="889697"/>
          </a:xfrm>
          <a:prstGeom prst="roundRect">
            <a:avLst/>
          </a:prstGeom>
          <a:noFill/>
          <a:ln w="12700">
            <a:solidFill>
              <a:srgbClr val="F793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44" y="5589689"/>
            <a:ext cx="594000" cy="594000"/>
          </a:xfrm>
          <a:prstGeom prst="rect">
            <a:avLst/>
          </a:prstGeom>
        </p:spPr>
      </p:pic>
      <p:sp>
        <p:nvSpPr>
          <p:cNvPr id="22" name="Прямоугольник 8"/>
          <p:cNvSpPr>
            <a:spLocks noChangeArrowheads="1"/>
          </p:cNvSpPr>
          <p:nvPr/>
        </p:nvSpPr>
        <p:spPr bwMode="auto">
          <a:xfrm>
            <a:off x="1042443" y="5589689"/>
            <a:ext cx="77060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sz="1200" b="1" dirty="0">
                <a:latin typeface="SF UI Text" charset="0"/>
                <a:ea typeface="SF UI Text" charset="0"/>
                <a:cs typeface="SF UI Text" charset="0"/>
              </a:rPr>
              <a:t>п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. 4 </a:t>
            </a:r>
            <a:r>
              <a:rPr lang="ru-RU" altLang="ru-RU" sz="1200" b="1" dirty="0">
                <a:latin typeface="SF UI Text" charset="0"/>
                <a:ea typeface="SF UI Text" charset="0"/>
                <a:cs typeface="SF UI Text" charset="0"/>
              </a:rPr>
              <a:t>письма </a:t>
            </a:r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Федерального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sz="1200" dirty="0">
                <a:latin typeface="SF UI Text" charset="0"/>
                <a:ea typeface="SF UI Text" charset="0"/>
                <a:cs typeface="SF UI Text" charset="0"/>
              </a:rPr>
              <a:t>к</a:t>
            </a:r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азначейства 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от 26.12.2017 </a:t>
            </a:r>
            <a:r>
              <a:rPr lang="ru-RU" altLang="ru-RU" sz="1200" b="1" dirty="0">
                <a:latin typeface="SF UI Text" charset="0"/>
                <a:ea typeface="SF UI Text" charset="0"/>
                <a:cs typeface="SF UI Text" charset="0"/>
              </a:rPr>
              <a:t>№ 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07-04-05/02-1010</a:t>
            </a:r>
            <a:endParaRPr lang="ru-RU" altLang="ru-RU" sz="1200" b="1" dirty="0">
              <a:latin typeface="SF UI Text" charset="0"/>
              <a:ea typeface="SF UI Text" charset="0"/>
              <a:cs typeface="SF UI Text" charset="0"/>
            </a:endParaRPr>
          </a:p>
          <a:p>
            <a:pPr algn="just"/>
            <a:endParaRPr lang="ru-RU" altLang="ru-RU" sz="1200" b="1" dirty="0" smtClean="0">
              <a:latin typeface="SF UI Text" charset="0"/>
              <a:ea typeface="SF UI Text" charset="0"/>
              <a:cs typeface="SF UI Text" charset="0"/>
            </a:endParaRPr>
          </a:p>
          <a:p>
            <a:pPr algn="just"/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Соответствующие изменения будут внесены в </a:t>
            </a:r>
            <a:r>
              <a:rPr lang="ru-RU" sz="1200" b="1" dirty="0" smtClean="0"/>
              <a:t>Приказ</a:t>
            </a:r>
            <a:r>
              <a:rPr lang="ru-RU" sz="1200" dirty="0" smtClean="0"/>
              <a:t> </a:t>
            </a:r>
            <a:r>
              <a:rPr lang="ru-RU" altLang="ru-RU" sz="1200" dirty="0">
                <a:latin typeface="SF UI Text" charset="0"/>
                <a:ea typeface="SF UI Text" charset="0"/>
                <a:cs typeface="SF UI Text" charset="0"/>
              </a:rPr>
              <a:t>Федерального</a:t>
            </a:r>
            <a:r>
              <a:rPr lang="ru-RU" altLang="ru-RU" sz="1200" b="1" dirty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sz="1200" dirty="0">
                <a:latin typeface="SF UI Text" charset="0"/>
                <a:ea typeface="SF UI Text" charset="0"/>
                <a:cs typeface="SF UI Text" charset="0"/>
              </a:rPr>
              <a:t>Казначейства </a:t>
            </a:r>
            <a:r>
              <a:rPr lang="ru-RU" sz="1200" b="1" dirty="0" smtClean="0"/>
              <a:t>от </a:t>
            </a:r>
            <a:r>
              <a:rPr lang="ru-RU" sz="1200" b="1" dirty="0"/>
              <a:t>04.12.2015 </a:t>
            </a:r>
            <a:r>
              <a:rPr lang="ru-RU" sz="1200" b="1" dirty="0" smtClean="0"/>
              <a:t>№339</a:t>
            </a:r>
            <a:endParaRPr lang="ru-RU" sz="1200" b="1" dirty="0"/>
          </a:p>
        </p:txBody>
      </p:sp>
      <p:sp>
        <p:nvSpPr>
          <p:cNvPr id="2" name="Правая фигурная скобка 1"/>
          <p:cNvSpPr/>
          <p:nvPr/>
        </p:nvSpPr>
        <p:spPr>
          <a:xfrm>
            <a:off x="7164288" y="2571378"/>
            <a:ext cx="576064" cy="2585814"/>
          </a:xfrm>
          <a:prstGeom prst="rightBrac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08534" y="2564904"/>
            <a:ext cx="68598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1" hangingPunct="1">
              <a:buFont typeface="Wingdings" pitchFamily="2" charset="2"/>
              <a:buChar char="Ø"/>
            </a:pPr>
            <a:r>
              <a:rPr lang="ru-RU" alt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доходов от уплаты государственной пошлины за совершение федеральными органами исполнительной власти юридически значимых действий;</a:t>
            </a:r>
          </a:p>
          <a:p>
            <a:pPr marL="285750" indent="-285750" algn="just" eaLnBrk="1" hangingPunct="1">
              <a:buFont typeface="Wingdings" pitchFamily="2" charset="2"/>
              <a:buChar char="Ø"/>
            </a:pPr>
            <a:r>
              <a:rPr lang="ru-RU" alt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доходов от уплаты платежей за предоставление федеральными государственными органами, федеральными казенными учреждениями сведений, документов, содержащихся в государственных реестрах (регистрах), ведение которых осуществляется данными государственными органами, учреждениями;</a:t>
            </a:r>
          </a:p>
          <a:p>
            <a:pPr marL="285750" indent="-285750" algn="just" eaLnBrk="1" hangingPunct="1">
              <a:buFont typeface="Wingdings" pitchFamily="2" charset="2"/>
              <a:buChar char="Ø"/>
            </a:pPr>
            <a:r>
              <a:rPr lang="ru-RU" alt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прочих доходов от оказания платных услуг (работ) получателями средств федерального </a:t>
            </a:r>
            <a:r>
              <a:rPr lang="ru-RU" alt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бюджета, в случае когда подача заявления и (или) документов осуществляется через многофункциональный центр предоставления государственных и муниципальных услуг.</a:t>
            </a:r>
            <a:endParaRPr lang="ru-RU" altLang="ru-RU" sz="1400" dirty="0">
              <a:solidFill>
                <a:schemeClr val="tx1">
                  <a:lumMod val="75000"/>
                  <a:lumOff val="25000"/>
                </a:schemeClr>
              </a:solidFill>
              <a:latin typeface="SF UI Text" charset="0"/>
              <a:ea typeface="SF UI Text" charset="0"/>
              <a:cs typeface="SF UI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57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700808"/>
            <a:ext cx="8496944" cy="3888432"/>
          </a:xfrm>
          <a:prstGeom prst="roundRect">
            <a:avLst/>
          </a:prstGeom>
          <a:noFill/>
          <a:ln w="28575">
            <a:solidFill>
              <a:srgbClr val="EFC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075443"/>
            <a:ext cx="1211169" cy="1211169"/>
          </a:xfrm>
          <a:prstGeom prst="rect">
            <a:avLst/>
          </a:prstGeom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285852" y="301298"/>
            <a:ext cx="67103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Пояснительная записка (ф. 0503160)</a:t>
            </a:r>
            <a:endParaRPr lang="ru-RU" alt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auto">
          <a:xfrm>
            <a:off x="1691680" y="2266221"/>
            <a:ext cx="6696744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3200" dirty="0" smtClean="0">
                <a:latin typeface="SF UI Text" charset="0"/>
                <a:ea typeface="SF UI Text" charset="0"/>
                <a:cs typeface="SF UI Text" charset="0"/>
              </a:rPr>
              <a:t>При составлении Пояснительной записки (ф. 0503160) за 2017 год положения письма Федерального казначейства от 20.01.2017 </a:t>
            </a:r>
          </a:p>
          <a:p>
            <a:pPr algn="just" eaLnBrk="1" hangingPunct="1"/>
            <a:r>
              <a:rPr lang="ru-RU" altLang="ru-RU" sz="3200" dirty="0" smtClean="0">
                <a:latin typeface="SF UI Text" charset="0"/>
                <a:ea typeface="SF UI Text" charset="0"/>
                <a:cs typeface="SF UI Text" charset="0"/>
              </a:rPr>
              <a:t>№07-04-05/02-68 </a:t>
            </a:r>
            <a:r>
              <a:rPr lang="ru-RU" altLang="ru-RU" sz="3200" u="sng" dirty="0" smtClean="0">
                <a:latin typeface="SF UI Text" charset="0"/>
                <a:ea typeface="SF UI Text" charset="0"/>
                <a:cs typeface="SF UI Text" charset="0"/>
              </a:rPr>
              <a:t>не применяются</a:t>
            </a:r>
            <a:endParaRPr lang="ru-RU" altLang="ru-RU" sz="3200" u="sng" dirty="0">
              <a:solidFill>
                <a:srgbClr val="162387"/>
              </a:solidFill>
              <a:latin typeface="SF UI Text" charset="0"/>
              <a:ea typeface="SF UI Text" charset="0"/>
              <a:cs typeface="SF UI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829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285852" y="301298"/>
            <a:ext cx="67103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Пояснительная записка (ф. 0503160)</a:t>
            </a:r>
            <a:endParaRPr lang="ru-RU" alt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980728"/>
            <a:ext cx="9144000" cy="561662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15972" y="3356992"/>
            <a:ext cx="1800200" cy="648072"/>
          </a:xfrm>
          <a:prstGeom prst="rect">
            <a:avLst/>
          </a:prstGeom>
          <a:noFill/>
          <a:ln w="76200">
            <a:solidFill>
              <a:srgbClr val="ED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077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327200" y="0"/>
            <a:ext cx="67103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Соответствие </a:t>
            </a:r>
            <a:r>
              <a:rPr lang="ru-RU" alt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показателей </a:t>
            </a:r>
            <a:r>
              <a:rPr lang="ru-RU" alt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Отчета об </a:t>
            </a:r>
            <a:r>
              <a:rPr lang="ru-RU" alt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остатках средств  бюджета Союзного государства на лицевых </a:t>
            </a:r>
            <a:r>
              <a:rPr lang="ru-RU" alt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счетах (ф. 402) </a:t>
            </a:r>
          </a:p>
          <a:p>
            <a:pPr algn="ctr" eaLnBrk="1" hangingPunct="1"/>
            <a:r>
              <a:rPr lang="ru-RU" alt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показателям Отчета </a:t>
            </a:r>
            <a:r>
              <a:rPr lang="ru-RU" alt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 финансировании расходов и кассовых расходах бюджета Союзного </a:t>
            </a:r>
            <a:r>
              <a:rPr lang="ru-RU" alt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государства (ф. 403)</a:t>
            </a:r>
            <a:endParaRPr lang="ru-RU" alt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5111934" cy="276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2621"/>
            <a:ext cx="6839411" cy="235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588224" y="5301208"/>
            <a:ext cx="936104" cy="11521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95160" y="2667504"/>
            <a:ext cx="2052903" cy="11935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903" y="2021653"/>
            <a:ext cx="594000" cy="594000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5198468" y="1176613"/>
            <a:ext cx="3744415" cy="2698722"/>
          </a:xfrm>
          <a:prstGeom prst="roundRect">
            <a:avLst/>
          </a:prstGeom>
          <a:noFill/>
          <a:ln w="12700">
            <a:solidFill>
              <a:srgbClr val="F793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8"/>
          <p:cNvSpPr>
            <a:spLocks noChangeArrowheads="1"/>
          </p:cNvSpPr>
          <p:nvPr/>
        </p:nvSpPr>
        <p:spPr bwMode="auto">
          <a:xfrm>
            <a:off x="5839903" y="1268760"/>
            <a:ext cx="2980569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sz="1100" dirty="0" smtClean="0">
                <a:latin typeface="SF UI Text" charset="0"/>
                <a:ea typeface="SF UI Text" charset="0"/>
                <a:cs typeface="SF UI Text" charset="0"/>
              </a:rPr>
              <a:t>Согласно</a:t>
            </a:r>
            <a:r>
              <a:rPr lang="ru-RU" altLang="ru-RU" sz="1100" b="1" dirty="0" smtClean="0">
                <a:latin typeface="SF UI Text" charset="0"/>
                <a:ea typeface="SF UI Text" charset="0"/>
                <a:cs typeface="SF UI Text" charset="0"/>
              </a:rPr>
              <a:t> письму </a:t>
            </a:r>
            <a:r>
              <a:rPr lang="ru-RU" altLang="ru-RU" sz="1100" dirty="0" smtClean="0">
                <a:latin typeface="SF UI Text" charset="0"/>
                <a:ea typeface="SF UI Text" charset="0"/>
                <a:cs typeface="SF UI Text" charset="0"/>
              </a:rPr>
              <a:t>Федерального</a:t>
            </a:r>
            <a:r>
              <a:rPr lang="ru-RU" altLang="ru-RU" sz="1100" b="1" dirty="0" smtClean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sz="1100" dirty="0" smtClean="0">
                <a:latin typeface="SF UI Text" charset="0"/>
                <a:ea typeface="SF UI Text" charset="0"/>
                <a:cs typeface="SF UI Text" charset="0"/>
              </a:rPr>
              <a:t>казначейства </a:t>
            </a:r>
            <a:r>
              <a:rPr lang="ru-RU" altLang="ru-RU" sz="1100" b="1" dirty="0" smtClean="0">
                <a:latin typeface="SF UI Text" charset="0"/>
                <a:ea typeface="SF UI Text" charset="0"/>
                <a:cs typeface="SF UI Text" charset="0"/>
              </a:rPr>
              <a:t>от 10.02.2017 </a:t>
            </a:r>
            <a:r>
              <a:rPr lang="ru-RU" altLang="ru-RU" sz="1100" b="1" dirty="0">
                <a:latin typeface="SF UI Text" charset="0"/>
                <a:ea typeface="SF UI Text" charset="0"/>
                <a:cs typeface="SF UI Text" charset="0"/>
              </a:rPr>
              <a:t>№ </a:t>
            </a:r>
            <a:r>
              <a:rPr lang="ru-RU" altLang="ru-RU" sz="1100" b="1" dirty="0" smtClean="0">
                <a:latin typeface="SF UI Text" charset="0"/>
                <a:ea typeface="SF UI Text" charset="0"/>
                <a:cs typeface="SF UI Text" charset="0"/>
              </a:rPr>
              <a:t>07-04-05/02-144 </a:t>
            </a:r>
            <a:r>
              <a:rPr lang="ru-RU" altLang="ru-RU" sz="1100" dirty="0" smtClean="0">
                <a:latin typeface="SF UI Text" charset="0"/>
                <a:ea typeface="SF UI Text" charset="0"/>
                <a:cs typeface="SF UI Text" charset="0"/>
              </a:rPr>
              <a:t>в Отчете </a:t>
            </a:r>
            <a:r>
              <a:rPr lang="ru-RU" altLang="ru-RU" sz="1100" b="1" dirty="0" smtClean="0">
                <a:latin typeface="SF UI Text" charset="0"/>
                <a:ea typeface="SF UI Text" charset="0"/>
                <a:cs typeface="SF UI Text" charset="0"/>
              </a:rPr>
              <a:t>(ф. 403)</a:t>
            </a:r>
            <a:r>
              <a:rPr lang="ru-RU" altLang="ru-RU" sz="1100" dirty="0" smtClean="0">
                <a:latin typeface="SF UI Text" charset="0"/>
                <a:ea typeface="SF UI Text" charset="0"/>
                <a:cs typeface="SF UI Text" charset="0"/>
              </a:rPr>
              <a:t>, составленном на 1 января года, следующего за отчетным финансовым годом, показатели по графе 6 «Финансирование расходов (зачислено на лицевые счета)» Раздела 1 «Финансирование расходов и кассовые расходы» </a:t>
            </a:r>
            <a:r>
              <a:rPr lang="ru-RU" altLang="ru-RU" sz="1100" u="sng" dirty="0" smtClean="0">
                <a:latin typeface="SF UI Text" charset="0"/>
                <a:ea typeface="SF UI Text" charset="0"/>
                <a:cs typeface="SF UI Text" charset="0"/>
              </a:rPr>
              <a:t>не подлежат уменьшению на суммы остатков денежных средств бюджета Союзного государства на конец года</a:t>
            </a:r>
            <a:r>
              <a:rPr lang="ru-RU" altLang="ru-RU" sz="1100" dirty="0" smtClean="0">
                <a:latin typeface="SF UI Text" charset="0"/>
                <a:ea typeface="SF UI Text" charset="0"/>
                <a:cs typeface="SF UI Text" charset="0"/>
              </a:rPr>
              <a:t>, перечисленных со счетов № 40816, открытых ТОФК, на счет № 40816, открытый в МОУ ФК</a:t>
            </a:r>
            <a:endParaRPr lang="ru-RU" sz="11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4499992" y="3875335"/>
            <a:ext cx="1339911" cy="17859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233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 flipH="1">
            <a:off x="7524750" y="3716338"/>
            <a:ext cx="1439863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85852" y="142852"/>
            <a:ext cx="671036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Отчет о бюджетных и денежных обязательствах получателей средств федерального бюджета и администраторов источников финансирования дефицита федерального бюджета (ф.0503129)</a:t>
            </a:r>
            <a:endParaRPr lang="ru-RU" alt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16" name="Прямоугольник 8"/>
          <p:cNvSpPr>
            <a:spLocks noChangeArrowheads="1"/>
          </p:cNvSpPr>
          <p:nvPr/>
        </p:nvSpPr>
        <p:spPr bwMode="auto">
          <a:xfrm>
            <a:off x="1403648" y="5123271"/>
            <a:ext cx="6984776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* </a:t>
            </a:r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-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 п. 150.5 Инструкции </a:t>
            </a:r>
            <a:r>
              <a:rPr lang="ru-RU" altLang="ru-RU" sz="1200" dirty="0">
                <a:latin typeface="SF UI Text" charset="0"/>
                <a:ea typeface="SF UI Text" charset="0"/>
                <a:cs typeface="SF UI Text" charset="0"/>
              </a:rPr>
              <a:t>о порядке составления и представления годовой, квартальной и месячной отчетности об исполнении бюджетов бюджетной системы Российской Федерации, утвержденной </a:t>
            </a:r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Приказом </a:t>
            </a:r>
            <a:r>
              <a:rPr lang="ru-RU" altLang="ru-RU" sz="1200" dirty="0">
                <a:latin typeface="SF UI Text" charset="0"/>
                <a:ea typeface="SF UI Text" charset="0"/>
                <a:cs typeface="SF UI Text" charset="0"/>
              </a:rPr>
              <a:t>Минфина России </a:t>
            </a:r>
            <a:r>
              <a:rPr lang="ru-RU" altLang="ru-RU" sz="1200" b="1" dirty="0">
                <a:latin typeface="SF UI Text" charset="0"/>
                <a:ea typeface="SF UI Text" charset="0"/>
                <a:cs typeface="SF UI Text" charset="0"/>
              </a:rPr>
              <a:t>от 28.12.2010 №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191н</a:t>
            </a:r>
          </a:p>
          <a:p>
            <a:pPr algn="just" eaLnBrk="1" hangingPunct="1"/>
            <a:endParaRPr lang="ru-RU" altLang="ru-RU" sz="1200" b="1" dirty="0" smtClean="0">
              <a:latin typeface="SF UI Text" charset="0"/>
              <a:ea typeface="SF UI Text" charset="0"/>
              <a:cs typeface="SF UI Text" charset="0"/>
            </a:endParaRPr>
          </a:p>
          <a:p>
            <a:pPr algn="just" eaLnBrk="1" hangingPunct="1"/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** </a:t>
            </a:r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-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 проект</a:t>
            </a:r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 изменений в </a:t>
            </a:r>
            <a:r>
              <a:rPr lang="ru-RU" alt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приказ</a:t>
            </a:r>
            <a:r>
              <a:rPr lang="ru-RU" alt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sz="1200" dirty="0">
                <a:latin typeface="SF UI Text" charset="0"/>
                <a:ea typeface="SF UI Text" charset="0"/>
                <a:cs typeface="SF UI Text" charset="0"/>
              </a:rPr>
              <a:t>Федерального казначейства </a:t>
            </a:r>
            <a:r>
              <a:rPr lang="ru-RU" altLang="ru-RU" sz="1200" b="1" dirty="0">
                <a:latin typeface="SF UI Text" charset="0"/>
                <a:ea typeface="SF UI Text" charset="0"/>
                <a:cs typeface="SF UI Text" charset="0"/>
              </a:rPr>
              <a:t>от 04.12.2015 № 339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11559" y="5085184"/>
            <a:ext cx="7894809" cy="1091839"/>
          </a:xfrm>
          <a:prstGeom prst="roundRect">
            <a:avLst/>
          </a:prstGeom>
          <a:noFill/>
          <a:ln w="12700">
            <a:solidFill>
              <a:srgbClr val="F793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52" y="5382924"/>
            <a:ext cx="594000" cy="594000"/>
          </a:xfrm>
          <a:prstGeom prst="rect">
            <a:avLst/>
          </a:prstGeom>
        </p:spPr>
      </p:pic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513481" y="1484784"/>
            <a:ext cx="799288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1800" dirty="0" smtClean="0">
                <a:latin typeface="SF UI Text" charset="0"/>
                <a:ea typeface="SF UI Text" charset="0"/>
                <a:cs typeface="SF UI Text" charset="0"/>
              </a:rPr>
              <a:t>Отчет о бюджетных и денежных обязательствах получателей средств федерального бюджета и администраторов источников финансирования дефицита федерального бюджета (ф. 0503129) предоставляется территориальным органом Федерального казначейства:</a:t>
            </a:r>
          </a:p>
          <a:p>
            <a:pPr algn="just" eaLnBrk="1" hangingPunct="1"/>
            <a:endParaRPr lang="ru-RU" altLang="ru-RU" sz="1800" dirty="0">
              <a:latin typeface="SF UI Text" charset="0"/>
              <a:ea typeface="SF UI Text" charset="0"/>
              <a:cs typeface="SF UI Text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</a:pPr>
            <a:r>
              <a:rPr lang="ru-RU" altLang="ru-RU" sz="1800" b="1" u="sng" dirty="0">
                <a:latin typeface="SF UI Text" charset="0"/>
                <a:ea typeface="SF UI Text" charset="0"/>
                <a:cs typeface="SF UI Text" charset="0"/>
              </a:rPr>
              <a:t>е</a:t>
            </a:r>
            <a:r>
              <a:rPr lang="ru-RU" altLang="ru-RU" sz="1800" b="1" u="sng" dirty="0" smtClean="0">
                <a:latin typeface="SF UI Text" charset="0"/>
                <a:ea typeface="SF UI Text" charset="0"/>
                <a:cs typeface="SF UI Text" charset="0"/>
              </a:rPr>
              <a:t>жеквартально*</a:t>
            </a:r>
            <a:r>
              <a:rPr lang="ru-RU" altLang="ru-RU" sz="1800" b="1" dirty="0" smtClean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sz="1800" dirty="0" smtClean="0">
                <a:latin typeface="SF UI Text" charset="0"/>
                <a:ea typeface="SF UI Text" charset="0"/>
                <a:cs typeface="SF UI Text" charset="0"/>
              </a:rPr>
              <a:t>получателям средств федерального бюджета и администраторам источников финансирования дефицита федерального бюджета, лицевые счета которым открыты в соответствующем территориальном органе Федерального казначейства;</a:t>
            </a:r>
          </a:p>
          <a:p>
            <a:pPr marL="285750" indent="-285750" algn="just" eaLnBrk="1" hangingPunct="1">
              <a:buFont typeface="Wingdings" pitchFamily="2" charset="2"/>
              <a:buChar char="Ø"/>
            </a:pPr>
            <a:endParaRPr lang="ru-RU" altLang="ru-RU" sz="1800" b="1" u="sng" dirty="0" smtClean="0">
              <a:latin typeface="SF UI Text" charset="0"/>
              <a:ea typeface="SF UI Text" charset="0"/>
              <a:cs typeface="SF UI Text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</a:pPr>
            <a:r>
              <a:rPr lang="ru-RU" altLang="ru-RU" sz="1800" b="1" u="sng" dirty="0">
                <a:latin typeface="SF UI Text" charset="0"/>
                <a:ea typeface="SF UI Text" charset="0"/>
                <a:cs typeface="SF UI Text" charset="0"/>
              </a:rPr>
              <a:t>е</a:t>
            </a:r>
            <a:r>
              <a:rPr lang="ru-RU" altLang="ru-RU" sz="1800" b="1" u="sng" dirty="0" smtClean="0">
                <a:latin typeface="SF UI Text" charset="0"/>
                <a:ea typeface="SF UI Text" charset="0"/>
                <a:cs typeface="SF UI Text" charset="0"/>
              </a:rPr>
              <a:t>жемесячно**</a:t>
            </a:r>
            <a:r>
              <a:rPr lang="ru-RU" altLang="ru-RU" sz="1800" b="1" dirty="0" smtClean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sz="1800" dirty="0" smtClean="0">
                <a:latin typeface="SF UI Text" charset="0"/>
                <a:ea typeface="SF UI Text" charset="0"/>
                <a:cs typeface="SF UI Text" charset="0"/>
              </a:rPr>
              <a:t>в Межрегиональное операционное УФК.</a:t>
            </a:r>
          </a:p>
        </p:txBody>
      </p:sp>
    </p:spTree>
    <p:extLst>
      <p:ext uri="{BB962C8B-B14F-4D97-AF65-F5344CB8AC3E}">
        <p14:creationId xmlns:p14="http://schemas.microsoft.com/office/powerpoint/2010/main" val="132532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33750</TotalTime>
  <Words>978</Words>
  <Application>Microsoft Office PowerPoint</Application>
  <PresentationFormat>Экран (4:3)</PresentationFormat>
  <Paragraphs>75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Компоненты (сервисы) системы «Электронный бюджет»  (завершение исполнения задач 2016 г.)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vvnikolaev</dc:creator>
  <cp:lastModifiedBy>Кашурина Лариса Валерьевна</cp:lastModifiedBy>
  <cp:revision>927</cp:revision>
  <cp:lastPrinted>2018-01-18T08:53:43Z</cp:lastPrinted>
  <dcterms:created xsi:type="dcterms:W3CDTF">2012-02-14T07:53:23Z</dcterms:created>
  <dcterms:modified xsi:type="dcterms:W3CDTF">2018-01-18T13:46:23Z</dcterms:modified>
</cp:coreProperties>
</file>