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432" r:id="rId2"/>
    <p:sldId id="433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397" r:id="rId12"/>
    <p:sldId id="401" r:id="rId13"/>
    <p:sldId id="402" r:id="rId14"/>
    <p:sldId id="403" r:id="rId15"/>
    <p:sldId id="404" r:id="rId16"/>
    <p:sldId id="405" r:id="rId17"/>
    <p:sldId id="406" r:id="rId18"/>
    <p:sldId id="410" r:id="rId19"/>
    <p:sldId id="411" r:id="rId20"/>
    <p:sldId id="412" r:id="rId21"/>
    <p:sldId id="430" r:id="rId22"/>
    <p:sldId id="431" r:id="rId23"/>
    <p:sldId id="423" r:id="rId24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7A2C"/>
    <a:srgbClr val="EF8D4B"/>
    <a:srgbClr val="FF9900"/>
    <a:srgbClr val="0070C0"/>
    <a:srgbClr val="F79443"/>
    <a:srgbClr val="4472C4"/>
    <a:srgbClr val="72A8C4"/>
    <a:srgbClr val="85BD5F"/>
    <a:srgbClr val="42ADCA"/>
    <a:srgbClr val="5FB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9137" autoAdjust="0"/>
  </p:normalViewPr>
  <p:slideViewPr>
    <p:cSldViewPr snapToGrid="0">
      <p:cViewPr>
        <p:scale>
          <a:sx n="100" d="100"/>
          <a:sy n="100" d="100"/>
        </p:scale>
        <p:origin x="-1224" y="-3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18.01.2018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	В целях обеспечения максимально быстрого освоения функциональных возможностей системы «Электронный бюджет» (в части формирования ведомственных перечней) разработано руководство пользователя со скриншотами и подробными инструкциями, - что Вам необходимо сделать, чтобы сформировать и утвердить ведомственные перечни в «Электроном бюджете». Руководство размещено на официальном сайте Минфина России и Федерального казначейства в соответствующих разделах. В ближайшее время там же будут опубликованы обучающие видеоролики.</a:t>
            </a:r>
          </a:p>
          <a:p>
            <a:r>
              <a:rPr lang="ru-RU" altLang="ru-RU" smtClean="0"/>
              <a:t>20 октября мы планируем провести для Вас еще одно мероприятие в режиме видеоконференцсвязи, на котором еще раз продемонстрируем возможности системы и дадим максимально подробные инструкции, в том числе по формированию заявок на внесение изменений в базовые перечни.</a:t>
            </a:r>
          </a:p>
          <a:p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3DF2826C-F90E-4981-8542-026E6BEF71AE}" type="slidenum">
              <a:rPr lang="ru-RU" altLang="ru-RU" smtClean="0"/>
              <a:pPr>
                <a:spcBef>
                  <a:spcPct val="0"/>
                </a:spcBef>
              </a:pPr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Также напоминаем, что все возникающие вопросы по работе в системе «Электронный бюджет» пользователи должны адресовать службе технической поддержки </a:t>
            </a:r>
          </a:p>
          <a:p>
            <a:r>
              <a:rPr lang="ru-RU" altLang="ru-RU" smtClean="0"/>
              <a:t>- по многоканальному телефону;</a:t>
            </a:r>
          </a:p>
          <a:p>
            <a:r>
              <a:rPr lang="ru-RU" altLang="ru-RU" smtClean="0"/>
              <a:t>- по электронной почте,</a:t>
            </a:r>
          </a:p>
          <a:p>
            <a:r>
              <a:rPr lang="ru-RU" altLang="ru-RU" smtClean="0"/>
              <a:t>либо при помощи сервиса личного кабинета «Сообщить о проблеме».</a:t>
            </a:r>
          </a:p>
          <a:p>
            <a:r>
              <a:rPr lang="ru-RU" altLang="ru-RU" smtClean="0"/>
              <a:t> </a:t>
            </a:r>
          </a:p>
          <a:p>
            <a:r>
              <a:rPr lang="ru-RU" altLang="ru-RU" i="1" smtClean="0"/>
              <a:t>Управления федерального казначейства будут осуществлять мониторинг своевременного получения ответов по Вашим обращениям.</a:t>
            </a: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C9CE5A0-A195-42AC-AA7B-BDD1A9BF8D08}" type="slidenum">
              <a:rPr lang="ru-RU" altLang="ru-RU" smtClean="0"/>
              <a:pPr>
                <a:spcBef>
                  <a:spcPct val="0"/>
                </a:spcBef>
              </a:pPr>
              <a:t>22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b="1" dirty="0" smtClean="0"/>
              <a:t>Типы данных </a:t>
            </a:r>
            <a:r>
              <a:rPr lang="ru-RU" dirty="0" smtClean="0"/>
              <a:t>– повторно используемы базовые (строка, целое число, дата) и прикладные (простые типы – ИНН, Номер документа, и комплексные – Реквизиты контрагента (Наименование, ИНН, КПП), Адрес (Страна, регион, город, нас пункт , улица и т.д.)) типы данных</a:t>
            </a:r>
          </a:p>
          <a:p>
            <a:pPr>
              <a:defRPr/>
            </a:pPr>
            <a:r>
              <a:rPr lang="ru-RU" b="1" dirty="0" smtClean="0"/>
              <a:t>Функции и контроли </a:t>
            </a:r>
            <a:r>
              <a:rPr lang="ru-RU" dirty="0" smtClean="0"/>
              <a:t>– готовые алгоритмы преобразования формуляров и проверки значений атрибутов. Например – порождение на основе других документов, отражение в учете, проверка на </a:t>
            </a:r>
            <a:r>
              <a:rPr lang="ru-RU" dirty="0" err="1" smtClean="0"/>
              <a:t>непустоту</a:t>
            </a:r>
            <a:r>
              <a:rPr lang="ru-RU" dirty="0" smtClean="0"/>
              <a:t>, проверка по формуле и т.д.</a:t>
            </a:r>
          </a:p>
          <a:p>
            <a:pPr>
              <a:defRPr/>
            </a:pPr>
            <a:r>
              <a:rPr lang="ru-RU" b="1" dirty="0" smtClean="0"/>
              <a:t>Шаблоны структуры и </a:t>
            </a:r>
            <a:r>
              <a:rPr lang="en-US" b="1" dirty="0" smtClean="0"/>
              <a:t>UI</a:t>
            </a:r>
            <a:r>
              <a:rPr lang="ru-RU" b="1" dirty="0" smtClean="0"/>
              <a:t> </a:t>
            </a:r>
            <a:r>
              <a:rPr lang="ru-RU" dirty="0" smtClean="0"/>
              <a:t>– повторно применимые конструкции, включающие тип </a:t>
            </a:r>
            <a:r>
              <a:rPr lang="ru-RU" dirty="0" err="1" smtClean="0"/>
              <a:t>даных</a:t>
            </a:r>
            <a:r>
              <a:rPr lang="ru-RU" dirty="0" smtClean="0"/>
              <a:t>, логику обработки и проверки и группу компонентов пользовательского интерфейса. Например – панель с атрибутами адреса, с логикой проверки по </a:t>
            </a:r>
            <a:r>
              <a:rPr lang="ru-RU" dirty="0" err="1" smtClean="0"/>
              <a:t>КЛАДРу</a:t>
            </a:r>
            <a:r>
              <a:rPr lang="ru-RU" dirty="0" smtClean="0"/>
              <a:t> и выбору из него, и структурой полей. </a:t>
            </a:r>
          </a:p>
          <a:p>
            <a:pPr>
              <a:defRPr/>
            </a:pPr>
            <a:r>
              <a:rPr lang="ru-RU" b="1" dirty="0" smtClean="0"/>
              <a:t>Жизненный цикл – </a:t>
            </a:r>
            <a:r>
              <a:rPr lang="ru-RU" dirty="0" err="1" smtClean="0"/>
              <a:t>преднастроенная</a:t>
            </a:r>
            <a:r>
              <a:rPr lang="ru-RU" dirty="0" smtClean="0"/>
              <a:t> статусная модель документов с логикой обработки при переходе между статусами. </a:t>
            </a:r>
          </a:p>
          <a:p>
            <a:pPr>
              <a:defRPr/>
            </a:pPr>
            <a:r>
              <a:rPr lang="ru-RU" b="1" dirty="0" smtClean="0"/>
              <a:t>Операции БП </a:t>
            </a:r>
            <a:r>
              <a:rPr lang="ru-RU" dirty="0" smtClean="0"/>
              <a:t>– </a:t>
            </a:r>
            <a:r>
              <a:rPr lang="ru-RU" dirty="0" err="1" smtClean="0"/>
              <a:t>преднастроенные</a:t>
            </a:r>
            <a:r>
              <a:rPr lang="ru-RU" dirty="0" smtClean="0"/>
              <a:t> элементы БП для определенных повторно используемых задач, например обработки формуляра, создания формуляра. Будет расширяться по мере разработки ФП (впрочем, расширяться будет все).</a:t>
            </a:r>
          </a:p>
          <a:p>
            <a:pPr>
              <a:defRPr/>
            </a:pPr>
            <a:r>
              <a:rPr lang="ru-RU" b="1" dirty="0" smtClean="0"/>
              <a:t>БП обработки формуляра </a:t>
            </a:r>
            <a:r>
              <a:rPr lang="ru-RU" dirty="0" smtClean="0"/>
              <a:t>– типовые </a:t>
            </a:r>
            <a:r>
              <a:rPr lang="ru-RU" dirty="0" err="1" smtClean="0"/>
              <a:t>подпроцессы</a:t>
            </a:r>
            <a:r>
              <a:rPr lang="ru-RU" dirty="0" smtClean="0"/>
              <a:t> типовой обработки формуляра, включающие типовые операции (</a:t>
            </a:r>
            <a:r>
              <a:rPr lang="ru-RU" dirty="0" err="1" smtClean="0"/>
              <a:t>пред.пункт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b="1" dirty="0" smtClean="0"/>
              <a:t>Пользовательские задачи </a:t>
            </a:r>
            <a:r>
              <a:rPr lang="ru-RU" dirty="0" smtClean="0"/>
              <a:t>– настраиваемые формы пользовательской задачи для типовых задач взаимодействия. Например, форма утверждения формуляра, форма создания формуляра, форма утверждения заявки НСИ и т.д.</a:t>
            </a:r>
          </a:p>
          <a:p>
            <a:pPr>
              <a:defRPr/>
            </a:pPr>
            <a:r>
              <a:rPr lang="ru-RU" b="1" dirty="0" smtClean="0"/>
              <a:t>БП распространения </a:t>
            </a:r>
            <a:r>
              <a:rPr lang="ru-RU" dirty="0" smtClean="0"/>
              <a:t>– типовые настраиваемые БП по распространению информации между компонентами системы и во внешние системы. Например, НСИ по расписанию, НСИ по событию, информация из формуляра в ФП и т.д.</a:t>
            </a:r>
          </a:p>
          <a:p>
            <a:pPr>
              <a:defRPr/>
            </a:pPr>
            <a:r>
              <a:rPr lang="ru-RU" i="1" dirty="0" smtClean="0"/>
              <a:t>То, что называется интеграция </a:t>
            </a:r>
            <a:r>
              <a:rPr lang="en-US" i="1" dirty="0" smtClean="0"/>
              <a:t>UI</a:t>
            </a:r>
            <a:r>
              <a:rPr lang="ru-RU" i="1" dirty="0" smtClean="0"/>
              <a:t> – это АПИ для взаимодействия между формами пользовательского интерфейса разных подсистем и компонентов.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6BD22402-3040-40BD-80C5-B67B99C8EA8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/>
              <a:pPr/>
              <a:t>14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9996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/>
              <a:pPr/>
              <a:t>15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784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E5A42-42A7-4074-8BB3-ED064A6D320D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8A11-13B4-492E-BCB0-27A1A16E70B6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7A4A-B1A8-491A-9B68-1CA1F8826EC6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BB312-9EEF-4219-8F74-AB7B24479AA7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DF064-87DB-408E-B25E-3385208B1A89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12274-487D-469A-8D7B-F36BA374ED4A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1DA8-CF8B-4E0C-BE71-24627947B1C7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2FEFB-2B1D-4E3E-868C-82452DB911BD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42F6-B340-4CA6-9C8B-7A66C95E09E9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8C9A8-32B3-4C24-8BB1-1D3D3729DD6B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D9437-FF86-46AA-9613-A1B10453C250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C2F091-BFB8-40B0-8747-78F9C4749A1E}" type="datetime1">
              <a:rPr lang="ru-RU" smtClean="0"/>
              <a:t>18.01.2018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gif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.jpe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F6B34BC-AE26-874E-AC1C-1E18B054F1F0}" type="slidenum">
              <a:rPr lang="ru-RU" altLang="ru-RU" sz="120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>Отдельные вопросы технологического обеспечения представления годовой бюджетной (бухгалтерской) отчетности</a:t>
            </a: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1767" y="5031109"/>
            <a:ext cx="9535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</a:rPr>
              <a:t>Дельдинов Михаил </a:t>
            </a:r>
            <a:r>
              <a:rPr lang="ru-RU" altLang="ru-RU" b="1" dirty="0" smtClean="0">
                <a:solidFill>
                  <a:srgbClr val="000090"/>
                </a:solidFill>
              </a:rPr>
              <a:t>Юрьевич</a:t>
            </a:r>
          </a:p>
          <a:p>
            <a:pPr algn="r" eaLnBrk="1" hangingPunct="1"/>
            <a:r>
              <a:rPr lang="ru-RU" altLang="ru-RU" sz="1200" b="1" dirty="0" smtClean="0">
                <a:solidFill>
                  <a:srgbClr val="000090"/>
                </a:solidFill>
              </a:rPr>
              <a:t>Заместитель </a:t>
            </a:r>
            <a:r>
              <a:rPr lang="ru-RU" altLang="ru-RU" sz="1200" b="1" dirty="0">
                <a:solidFill>
                  <a:srgbClr val="000090"/>
                </a:solidFill>
              </a:rPr>
              <a:t>начальника </a:t>
            </a:r>
            <a:r>
              <a:rPr lang="ru-RU" altLang="ru-RU" sz="1200" b="1" dirty="0" smtClean="0">
                <a:solidFill>
                  <a:srgbClr val="000090"/>
                </a:solidFill>
              </a:rPr>
              <a:t>Отдела развития систем бухгалтерского учета </a:t>
            </a:r>
          </a:p>
          <a:p>
            <a:pPr algn="r" eaLnBrk="1" hangingPunct="1"/>
            <a:r>
              <a:rPr lang="ru-RU" altLang="ru-RU" sz="1200" b="1" dirty="0" smtClean="0">
                <a:solidFill>
                  <a:srgbClr val="000090"/>
                </a:solidFill>
              </a:rPr>
              <a:t>Управления развития информационных систем Федерального казначейства</a:t>
            </a:r>
            <a:endParaRPr lang="ru-RU" altLang="ru-RU" sz="1200" b="1" dirty="0">
              <a:solidFill>
                <a:srgbClr val="000090"/>
              </a:solidFill>
            </a:endParaRPr>
          </a:p>
          <a:p>
            <a:pPr algn="r" eaLnBrk="1" hangingPunct="1"/>
            <a:r>
              <a:rPr lang="ru-RU" altLang="ru-RU" sz="1600" b="1" dirty="0" smtClean="0">
                <a:solidFill>
                  <a:srgbClr val="000090"/>
                </a:solidFill>
              </a:rPr>
              <a:t>19.01.2018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6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409187"/>
            <a:ext cx="5691995" cy="504825"/>
          </a:xfrm>
        </p:spPr>
        <p:txBody>
          <a:bodyPr/>
          <a:lstStyle/>
          <a:p>
            <a:r>
              <a:rPr lang="ru-RU" altLang="ru-RU" dirty="0">
                <a:solidFill>
                  <a:srgbClr val="000090"/>
                </a:solidFill>
                <a:latin typeface="Times New Roman" pitchFamily="18" charset="0"/>
              </a:rPr>
              <a:t>Ключевые изменения</a:t>
            </a:r>
            <a:endParaRPr lang="ru-RU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337095"/>
            <a:ext cx="11018808" cy="478906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8609" y="1459913"/>
            <a:ext cx="928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0"/>
                </a:solidFill>
                <a:latin typeface="Times New Roman" pitchFamily="18" charset="0"/>
              </a:rPr>
              <a:t>Перевод отчетов в статус «Показатели отсутствуют»</a:t>
            </a:r>
            <a:endParaRPr lang="ru-RU" sz="24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pic>
        <p:nvPicPr>
          <p:cNvPr id="5" name="Picture 2" descr="E:\Матереалы к 19.01.2018\Скрины для презы\Перевод на показатели отсутствуе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3" r="44105"/>
          <a:stretch/>
        </p:blipFill>
        <p:spPr bwMode="auto">
          <a:xfrm>
            <a:off x="648659" y="2114515"/>
            <a:ext cx="6316924" cy="333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035831" y="2512753"/>
            <a:ext cx="1771291" cy="170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07121" y="2512753"/>
            <a:ext cx="3669109" cy="17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476230" y="2114515"/>
            <a:ext cx="2691439" cy="3339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Выполнение операции:</a:t>
            </a:r>
          </a:p>
          <a:p>
            <a:pPr algn="ctr"/>
            <a:endParaRPr lang="ru-RU" b="1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«Изменить» </a:t>
            </a:r>
          </a:p>
          <a:p>
            <a:pPr algn="ctr"/>
            <a:endParaRPr lang="ru-RU" sz="1400" b="1" dirty="0" smtClean="0">
              <a:solidFill>
                <a:schemeClr val="tx2"/>
              </a:solidFill>
            </a:endParaRPr>
          </a:p>
          <a:p>
            <a:pPr algn="ctr"/>
            <a:endParaRPr lang="ru-RU" sz="1400" b="1" dirty="0" smtClean="0">
              <a:solidFill>
                <a:schemeClr val="tx2"/>
              </a:solidFill>
            </a:endParaRPr>
          </a:p>
          <a:p>
            <a:pPr algn="ctr"/>
            <a:endParaRPr lang="ru-RU" sz="1400" b="1" dirty="0">
              <a:solidFill>
                <a:schemeClr val="tx2"/>
              </a:solidFill>
            </a:endParaRPr>
          </a:p>
          <a:p>
            <a:pPr algn="ctr"/>
            <a:endParaRPr lang="ru-RU" sz="1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«</a:t>
            </a:r>
            <a:r>
              <a:rPr lang="ru-RU" b="1" dirty="0" smtClean="0">
                <a:solidFill>
                  <a:schemeClr val="tx2"/>
                </a:solidFill>
              </a:rPr>
              <a:t>Показатели отчета отсутствуют</a:t>
            </a:r>
            <a:r>
              <a:rPr lang="ru-RU" b="1" dirty="0" smtClean="0">
                <a:solidFill>
                  <a:schemeClr val="tx2"/>
                </a:solidFill>
              </a:rPr>
              <a:t>»</a:t>
            </a:r>
            <a:endParaRPr lang="ru-RU" b="1" dirty="0" smtClean="0">
              <a:solidFill>
                <a:schemeClr val="tx2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8526944" y="3528524"/>
            <a:ext cx="590009" cy="511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Скругленный прямоугольник 79"/>
          <p:cNvSpPr/>
          <p:nvPr/>
        </p:nvSpPr>
        <p:spPr>
          <a:xfrm>
            <a:off x="233652" y="4078235"/>
            <a:ext cx="11780158" cy="2667137"/>
          </a:xfrm>
          <a:prstGeom prst="roundRect">
            <a:avLst>
              <a:gd name="adj" fmla="val 2229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33455" y="1566339"/>
            <a:ext cx="11780158" cy="2435743"/>
          </a:xfrm>
          <a:prstGeom prst="roundRect">
            <a:avLst>
              <a:gd name="adj" fmla="val 22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24971" y="4095169"/>
            <a:ext cx="2442359" cy="466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Пользователь отчетности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0091" y="1532961"/>
            <a:ext cx="2689435" cy="3317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chemeClr val="tx2"/>
                </a:solidFill>
              </a:rPr>
              <a:t>Субъект отчетности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64" name="Прямоугольник 6"/>
          <p:cNvSpPr>
            <a:spLocks noChangeArrowheads="1"/>
          </p:cNvSpPr>
          <p:nvPr/>
        </p:nvSpPr>
        <p:spPr bwMode="auto">
          <a:xfrm>
            <a:off x="3995738" y="171450"/>
            <a:ext cx="80518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РЕАЛИЗОВАННЫЙ ФУНКЦИОНАЛ ПОДСИСТЕМЫ УЧЕТА И ОТЧЕТНОСТИ ГИИС «ЭЛЕКТРОННЫЙ БЮДЖЕТ»</a:t>
            </a:r>
          </a:p>
        </p:txBody>
      </p:sp>
      <p:sp>
        <p:nvSpPr>
          <p:cNvPr id="65" name="Стрелка углом вверх 64"/>
          <p:cNvSpPr/>
          <p:nvPr/>
        </p:nvSpPr>
        <p:spPr>
          <a:xfrm rot="16200000" flipH="1">
            <a:off x="5474831" y="-708396"/>
            <a:ext cx="2052000" cy="8272005"/>
          </a:xfrm>
          <a:prstGeom prst="bentUpArrow">
            <a:avLst>
              <a:gd name="adj1" fmla="val 7614"/>
              <a:gd name="adj2" fmla="val 7921"/>
              <a:gd name="adj3" fmla="val 16268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9233433" y="4475614"/>
            <a:ext cx="2590154" cy="1592559"/>
            <a:chOff x="9137736" y="4512239"/>
            <a:chExt cx="2590154" cy="1592559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67" name="Группа 66"/>
            <p:cNvGrpSpPr/>
            <p:nvPr/>
          </p:nvGrpSpPr>
          <p:grpSpPr>
            <a:xfrm>
              <a:off x="9365689" y="4650553"/>
              <a:ext cx="2362201" cy="1454245"/>
              <a:chOff x="1601478" y="1526230"/>
              <a:chExt cx="2362201" cy="1294156"/>
            </a:xfrm>
          </p:grpSpPr>
          <p:sp>
            <p:nvSpPr>
              <p:cNvPr id="69" name="Скругленный прямоугольник 68"/>
              <p:cNvSpPr/>
              <p:nvPr/>
            </p:nvSpPr>
            <p:spPr>
              <a:xfrm>
                <a:off x="1601478" y="1548559"/>
                <a:ext cx="2362201" cy="1271827"/>
              </a:xfrm>
              <a:prstGeom prst="roundRect">
                <a:avLst>
                  <a:gd name="adj" fmla="val 958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644165" y="1526230"/>
                <a:ext cx="2225058" cy="1294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8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Представление консолидированной 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Представление консолидированной отчетности в Федеральное казначейство.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9137736" y="4512239"/>
              <a:ext cx="457200" cy="457200"/>
              <a:chOff x="3220211" y="1673844"/>
              <a:chExt cx="457200" cy="457200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0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2" name="Группа 11"/>
          <p:cNvGrpSpPr/>
          <p:nvPr/>
        </p:nvGrpSpPr>
        <p:grpSpPr>
          <a:xfrm>
            <a:off x="9220187" y="1701105"/>
            <a:ext cx="2667001" cy="1419138"/>
            <a:chOff x="9060889" y="1593791"/>
            <a:chExt cx="2667001" cy="141913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7" name="Группа 46"/>
            <p:cNvGrpSpPr/>
            <p:nvPr/>
          </p:nvGrpSpPr>
          <p:grpSpPr>
            <a:xfrm>
              <a:off x="9365690" y="1791850"/>
              <a:ext cx="2362200" cy="1221079"/>
              <a:chOff x="1570038" y="1499754"/>
              <a:chExt cx="2362200" cy="1221079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1570038" y="1499754"/>
                <a:ext cx="2362200" cy="1221079"/>
              </a:xfrm>
              <a:prstGeom prst="roundRect">
                <a:avLst>
                  <a:gd name="adj" fmla="val 1139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1601522" y="1527209"/>
                <a:ext cx="2299229" cy="10695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4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Представление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Представление подписанных форм отчетности пользователю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>
              <a:off x="9060889" y="1593791"/>
              <a:ext cx="457200" cy="457200"/>
              <a:chOff x="3144011" y="1635744"/>
              <a:chExt cx="457200" cy="457200"/>
            </a:xfrm>
          </p:grpSpPr>
          <p:sp>
            <p:nvSpPr>
              <p:cNvPr id="87" name="Овал 86"/>
              <p:cNvSpPr/>
              <p:nvPr/>
            </p:nvSpPr>
            <p:spPr>
              <a:xfrm>
                <a:off x="3144011" y="16357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8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2751" y="16696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3" name="Стрелка вправо 72"/>
          <p:cNvSpPr/>
          <p:nvPr/>
        </p:nvSpPr>
        <p:spPr>
          <a:xfrm>
            <a:off x="8673324" y="236487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6316798" y="1738830"/>
            <a:ext cx="2710053" cy="1377917"/>
            <a:chOff x="6157500" y="1631516"/>
            <a:chExt cx="2710053" cy="1377917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3" name="Группа 42"/>
            <p:cNvGrpSpPr/>
            <p:nvPr/>
          </p:nvGrpSpPr>
          <p:grpSpPr>
            <a:xfrm>
              <a:off x="6375694" y="1791850"/>
              <a:ext cx="2491859" cy="1217583"/>
              <a:chOff x="1570038" y="1503250"/>
              <a:chExt cx="2491859" cy="1217583"/>
            </a:xfrm>
          </p:grpSpPr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1570038" y="1503250"/>
                <a:ext cx="2362200" cy="1217583"/>
              </a:xfrm>
              <a:prstGeom prst="roundRect">
                <a:avLst>
                  <a:gd name="adj" fmla="val 964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581104" y="1530548"/>
                <a:ext cx="2480793" cy="1115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3. Согласование и подписание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согласование форм отчетности;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подписание форм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6157500" y="1631516"/>
              <a:ext cx="457200" cy="457200"/>
              <a:chOff x="3220211" y="1673844"/>
              <a:chExt cx="457200" cy="457200"/>
            </a:xfrm>
          </p:grpSpPr>
          <p:sp>
            <p:nvSpPr>
              <p:cNvPr id="84" name="Овал 83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2" name="Стрелка вправо 71"/>
          <p:cNvSpPr/>
          <p:nvPr/>
        </p:nvSpPr>
        <p:spPr>
          <a:xfrm>
            <a:off x="5725771" y="236068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347979" y="1739118"/>
            <a:ext cx="2701756" cy="2189148"/>
            <a:chOff x="3188681" y="1631804"/>
            <a:chExt cx="2701756" cy="218914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39" name="Группа 38"/>
            <p:cNvGrpSpPr/>
            <p:nvPr/>
          </p:nvGrpSpPr>
          <p:grpSpPr>
            <a:xfrm>
              <a:off x="3417327" y="1791850"/>
              <a:ext cx="2473110" cy="2029102"/>
              <a:chOff x="1570037" y="1508029"/>
              <a:chExt cx="2473110" cy="1839919"/>
            </a:xfrm>
          </p:grpSpPr>
          <p:sp>
            <p:nvSpPr>
              <p:cNvPr id="41" name="Скругленный прямоугольник 40"/>
              <p:cNvSpPr/>
              <p:nvPr/>
            </p:nvSpPr>
            <p:spPr>
              <a:xfrm>
                <a:off x="1570037" y="1508029"/>
                <a:ext cx="2452590" cy="1839919"/>
              </a:xfrm>
              <a:prstGeom prst="roundRect">
                <a:avLst>
                  <a:gd name="adj" fmla="val 6913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601522" y="1531896"/>
                <a:ext cx="2441625" cy="1737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2. Проверка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(в том числе на соответствие контрольным соотношениям)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автоматизированных контролей: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форматно-логического;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внутридокументного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междокументного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нешнего.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3188681" y="1631804"/>
              <a:ext cx="457200" cy="457200"/>
              <a:chOff x="3220211" y="1673844"/>
              <a:chExt cx="457200" cy="457200"/>
            </a:xfrm>
          </p:grpSpPr>
          <p:sp>
            <p:nvSpPr>
              <p:cNvPr id="81" name="Овал 80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" name="Стрелка вправо 70"/>
          <p:cNvSpPr/>
          <p:nvPr/>
        </p:nvSpPr>
        <p:spPr>
          <a:xfrm>
            <a:off x="2724962" y="2326881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42883" y="1751970"/>
            <a:ext cx="2828054" cy="2270852"/>
            <a:chOff x="200548" y="1644656"/>
            <a:chExt cx="2828054" cy="2270852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28594" y="1795346"/>
              <a:ext cx="2474094" cy="2043218"/>
            </a:xfrm>
            <a:prstGeom prst="roundRect">
              <a:avLst>
                <a:gd name="adj" fmla="val 659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8593" y="1791850"/>
              <a:ext cx="2600009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1. Формирование </a:t>
              </a:r>
            </a:p>
            <a:p>
              <a:pPr algn="ctr">
                <a:spcAft>
                  <a:spcPts val="300"/>
                </a:spcAft>
                <a:defRPr/>
              </a:pP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форм отчетности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импорт форм отчетности из    внешних информационных систем;</a:t>
              </a:r>
              <a:endParaRPr lang="ru-RU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ввод информации вручную для формирования формы отчетности;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формирование форм отчетности на основе данных других форм отчетности.</a:t>
              </a:r>
              <a:endParaRPr lang="ru-RU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200548" y="1644656"/>
              <a:ext cx="457200" cy="457200"/>
              <a:chOff x="200548" y="1697206"/>
              <a:chExt cx="457200" cy="4572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200548" y="1697206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29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193" y="1731078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6" name="Стрелка вправо 75"/>
          <p:cNvSpPr/>
          <p:nvPr/>
        </p:nvSpPr>
        <p:spPr>
          <a:xfrm>
            <a:off x="8609722" y="503579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6261996" y="4477300"/>
            <a:ext cx="2592861" cy="1590874"/>
            <a:chOff x="6145033" y="4513925"/>
            <a:chExt cx="2592861" cy="1590874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9" name="Группа 58"/>
            <p:cNvGrpSpPr/>
            <p:nvPr/>
          </p:nvGrpSpPr>
          <p:grpSpPr>
            <a:xfrm>
              <a:off x="6375694" y="4679141"/>
              <a:ext cx="2362200" cy="1425658"/>
              <a:chOff x="1643608" y="1524000"/>
              <a:chExt cx="2362200" cy="1425658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1643608" y="1524000"/>
                <a:ext cx="2362200" cy="1425658"/>
              </a:xfrm>
              <a:prstGeom prst="roundRect">
                <a:avLst>
                  <a:gd name="adj" fmla="val 1128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706579" y="1534820"/>
                <a:ext cx="2299229" cy="1284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7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Свод и консолидация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свода и консолидации принятых форм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5" name="Группа 94"/>
            <p:cNvGrpSpPr/>
            <p:nvPr/>
          </p:nvGrpSpPr>
          <p:grpSpPr>
            <a:xfrm>
              <a:off x="6145033" y="4513925"/>
              <a:ext cx="457200" cy="457200"/>
              <a:chOff x="3220211" y="1673844"/>
              <a:chExt cx="457200" cy="457200"/>
            </a:xfrm>
          </p:grpSpPr>
          <p:sp>
            <p:nvSpPr>
              <p:cNvPr id="96" name="Овал 95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7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5" name="Стрелка вправо 74"/>
          <p:cNvSpPr/>
          <p:nvPr/>
        </p:nvSpPr>
        <p:spPr>
          <a:xfrm>
            <a:off x="5662170" y="5035793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3273914" y="4470013"/>
            <a:ext cx="2624225" cy="2234410"/>
            <a:chOff x="3178217" y="4506638"/>
            <a:chExt cx="2624225" cy="2234410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5" name="Группа 54"/>
            <p:cNvGrpSpPr/>
            <p:nvPr/>
          </p:nvGrpSpPr>
          <p:grpSpPr>
            <a:xfrm>
              <a:off x="3408711" y="4675646"/>
              <a:ext cx="2393731" cy="2065402"/>
              <a:chOff x="1592862" y="1520504"/>
              <a:chExt cx="2393731" cy="1777172"/>
            </a:xfrm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1592862" y="1523999"/>
                <a:ext cx="2370816" cy="1773677"/>
              </a:xfrm>
              <a:prstGeom prst="roundRect">
                <a:avLst>
                  <a:gd name="adj" fmla="val 7478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592862" y="1520504"/>
                <a:ext cx="2393731" cy="1648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6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Приемка форм 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(прошедших проверку)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приемки форм отчетности, прошедших все виды проверки, а том числе автоматизированной;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возврат форм отчетности, не прошедших проверку, на доработку.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2" name="Группа 91"/>
            <p:cNvGrpSpPr/>
            <p:nvPr/>
          </p:nvGrpSpPr>
          <p:grpSpPr>
            <a:xfrm>
              <a:off x="3178217" y="4506638"/>
              <a:ext cx="457200" cy="457200"/>
              <a:chOff x="3220211" y="1673844"/>
              <a:chExt cx="457200" cy="457200"/>
            </a:xfrm>
          </p:grpSpPr>
          <p:sp>
            <p:nvSpPr>
              <p:cNvPr id="93" name="Овал 92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4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4" name="Стрелка вправо 73"/>
          <p:cNvSpPr/>
          <p:nvPr/>
        </p:nvSpPr>
        <p:spPr>
          <a:xfrm>
            <a:off x="2661361" y="5035792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199993" y="4466815"/>
            <a:ext cx="2775444" cy="2237608"/>
            <a:chOff x="199993" y="4492807"/>
            <a:chExt cx="2775444" cy="223760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1" name="Группа 50"/>
            <p:cNvGrpSpPr/>
            <p:nvPr/>
          </p:nvGrpSpPr>
          <p:grpSpPr>
            <a:xfrm>
              <a:off x="375429" y="4667178"/>
              <a:ext cx="2600008" cy="2063237"/>
              <a:chOff x="1485343" y="1520504"/>
              <a:chExt cx="2600008" cy="2063237"/>
            </a:xfrm>
          </p:grpSpPr>
          <p:pic>
            <p:nvPicPr>
              <p:cNvPr id="5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0037" y="2096935"/>
                <a:ext cx="274373" cy="274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1538508" y="1524000"/>
                <a:ext cx="2474094" cy="2059741"/>
              </a:xfrm>
              <a:prstGeom prst="roundRect">
                <a:avLst>
                  <a:gd name="adj" fmla="val 720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485343" y="1520504"/>
                <a:ext cx="2600008" cy="19620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5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Выполнение </a:t>
                </a:r>
              </a:p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проверки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  <a:endParaRPr lang="ru-RU" sz="11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(в </a:t>
                </a:r>
                <a:r>
                  <a:rPr lang="ru-RU" sz="11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том числе на соответствие контрольным </a:t>
                </a: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соотношениям)</a:t>
                </a:r>
                <a:endParaRPr lang="ru-RU" sz="11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</a:t>
                </a:r>
                <a:r>
                  <a:rPr lang="ru-RU" sz="11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автоматизированных 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контролей;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иных проверок форм отчетности, за исключением автоматизированных.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>
              <a:off x="199993" y="4492807"/>
              <a:ext cx="457200" cy="457200"/>
              <a:chOff x="3220211" y="1673844"/>
              <a:chExt cx="457200" cy="457200"/>
            </a:xfrm>
          </p:grpSpPr>
          <p:sp>
            <p:nvSpPr>
              <p:cNvPr id="90" name="Овал 89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1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4857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6425512" y="1223029"/>
            <a:ext cx="4228781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Создание отчета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11601" y="174713"/>
            <a:ext cx="810259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ФОРМИРОВАНИЕ ОТЧЕТНОСТИ В ПОДСИСТЕМЕ УЧЕТА И ОТЧЕТНОСТИ ГИИС «ЭЛЕКТРОННЫЙ БЮДЖЕТ»</a:t>
            </a:r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1663535" y="1223030"/>
            <a:ext cx="3235045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Новый отчет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438534" y="1839686"/>
            <a:ext cx="4215759" cy="31459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56031" y="4072455"/>
            <a:ext cx="2924081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Формирования </a:t>
            </a:r>
            <a:r>
              <a:rPr lang="ru-RU" dirty="0">
                <a:solidFill>
                  <a:schemeClr val="tx1"/>
                </a:solidFill>
              </a:rPr>
              <a:t>на основе данных другого отчета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536803" y="2550881"/>
            <a:ext cx="2943309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Ручной </a:t>
            </a:r>
            <a:r>
              <a:rPr lang="ru-RU" dirty="0">
                <a:solidFill>
                  <a:schemeClr val="tx1"/>
                </a:solidFill>
              </a:rPr>
              <a:t>ввод данных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556031" y="3318464"/>
            <a:ext cx="2924081" cy="75399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Загрузка </a:t>
            </a:r>
            <a:r>
              <a:rPr lang="ru-RU" dirty="0">
                <a:solidFill>
                  <a:schemeClr val="tx1"/>
                </a:solidFill>
              </a:rPr>
              <a:t>данных из структурированного файла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4898581" y="2959818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30244" y="2292633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Субъект отчетности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556031" y="1923463"/>
            <a:ext cx="292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Способы формирования форм отчетности: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6401734" y="5141675"/>
            <a:ext cx="4252559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Создание пустой формы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10201" y="5758332"/>
            <a:ext cx="4244092" cy="7254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6031" y="5804620"/>
            <a:ext cx="2943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Создан отчет со статусом  «Показатели отсутствуют»</a:t>
            </a:r>
            <a:endParaRPr lang="ru-RU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4898580" y="5282255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69583" y="1839686"/>
            <a:ext cx="3218113" cy="46441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22" y="4861539"/>
            <a:ext cx="1155119" cy="115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362" y="5880631"/>
            <a:ext cx="494308" cy="49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24" y="2801337"/>
            <a:ext cx="1082357" cy="108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101" y="2801337"/>
            <a:ext cx="1134400" cy="11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262" y="2661965"/>
            <a:ext cx="890508" cy="110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08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3965423" y="174712"/>
            <a:ext cx="80657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ПРОВЕРКА ФОРМ ОТЧЕТНОСТИ В ПОДСИСТЕМЕ УЧЕТА И ОТЧЕТНОСТИ ГИИС «ЭЛЕКТРОННЫЙ БЮДЖЕТ»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6295499" y="298631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700" kern="1200" dirty="0" smtClean="0"/>
              <a:t>Создан с ошибками</a:t>
            </a:r>
            <a:endParaRPr lang="ru-RU" sz="1700" kern="12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889760" y="1426029"/>
            <a:ext cx="10292901" cy="5087256"/>
            <a:chOff x="764673" y="1110509"/>
            <a:chExt cx="10380249" cy="5421962"/>
          </a:xfrm>
        </p:grpSpPr>
        <p:pic>
          <p:nvPicPr>
            <p:cNvPr id="3083" name="Picture 11" descr="C:\Users\3256\Desktop\Презентации\Картинки\протокол (1)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546" y="4050219"/>
              <a:ext cx="1975306" cy="1667359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Стрелка вправо 32"/>
            <p:cNvSpPr/>
            <p:nvPr/>
          </p:nvSpPr>
          <p:spPr>
            <a:xfrm rot="3889480">
              <a:off x="4155880" y="3939651"/>
              <a:ext cx="983058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Стрелка вправо 33"/>
            <p:cNvSpPr/>
            <p:nvPr/>
          </p:nvSpPr>
          <p:spPr>
            <a:xfrm rot="7101049">
              <a:off x="6556707" y="3878398"/>
              <a:ext cx="1130086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5" name="Стрелка вправо 34"/>
            <p:cNvSpPr/>
            <p:nvPr/>
          </p:nvSpPr>
          <p:spPr>
            <a:xfrm rot="9013788">
              <a:off x="7503995" y="4476235"/>
              <a:ext cx="2202272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1" name="Стрелка вправо 30"/>
            <p:cNvSpPr/>
            <p:nvPr/>
          </p:nvSpPr>
          <p:spPr>
            <a:xfrm rot="1694560">
              <a:off x="2086350" y="4493788"/>
              <a:ext cx="2283390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2231846" y="1110509"/>
              <a:ext cx="7559654" cy="2448002"/>
            </a:xfrm>
            <a:prstGeom prst="roundRect">
              <a:avLst/>
            </a:prstGeom>
            <a:noFill/>
            <a:ln w="111125" cap="flat" cmpd="dbl">
              <a:solidFill>
                <a:schemeClr val="accent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sz="800" b="1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endParaRPr lang="ru-RU" sz="32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 </a:t>
              </a:r>
              <a:endParaRPr lang="ru-RU" sz="2400" b="1" dirty="0">
                <a:solidFill>
                  <a:schemeClr val="tx1"/>
                </a:solidFill>
              </a:endParaRPr>
            </a:p>
            <a:p>
              <a:r>
                <a:rPr lang="ru-RU" sz="2400" b="1" dirty="0" smtClean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764673" y="3268617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Форматно-логический контроль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8616875" y="3204067"/>
              <a:ext cx="2528047" cy="985379"/>
            </a:xfrm>
            <a:prstGeom prst="round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Внешний контроль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841403" y="2773750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schemeClr val="tx1"/>
                  </a:solidFill>
                </a:rPr>
                <a:t>Междокументный</a:t>
              </a:r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>
                  <a:solidFill>
                    <a:schemeClr val="tx1"/>
                  </a:solidFill>
                </a:rPr>
                <a:t>контроль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324115" y="2773746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schemeClr val="tx1"/>
                  </a:solidFill>
                </a:rPr>
                <a:t>Внутридокументный</a:t>
              </a:r>
              <a:endParaRPr lang="ru-RU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контроль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3964027" y="5717579"/>
              <a:ext cx="3754750" cy="814892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Формирование протокола контролей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789543" y="3270795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Форматно-логический контроль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5866273" y="2775928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schemeClr val="bg1"/>
                  </a:solidFill>
                </a:rPr>
                <a:t>Междокументный</a:t>
              </a:r>
              <a:endParaRPr lang="ru-RU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контроль</a:t>
              </a: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348986" y="2775924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schemeClr val="bg1"/>
                  </a:solidFill>
                </a:rPr>
                <a:t>Внутридокументный</a:t>
              </a:r>
              <a:endParaRPr lang="ru-RU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контроль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611720" y="2295390"/>
            <a:ext cx="2524545" cy="492016"/>
            <a:chOff x="4584610" y="2392698"/>
            <a:chExt cx="2524545" cy="49201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584610" y="2392698"/>
              <a:ext cx="2524545" cy="492016"/>
            </a:xfrm>
            <a:prstGeom prst="roundRect">
              <a:avLst/>
            </a:prstGeom>
            <a:solidFill>
              <a:srgbClr val="DEEBF6"/>
            </a:solidFill>
            <a:scene3d>
              <a:camera prst="orthographicFront"/>
              <a:lightRig rig="threePt" dir="t"/>
            </a:scene3d>
            <a:sp3d prstMaterial="powder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Рисунок 6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772" y="2440719"/>
              <a:ext cx="656647" cy="38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5293908" y="2447128"/>
              <a:ext cx="1771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«Все контроли»</a:t>
              </a:r>
              <a:endParaRPr lang="ru-RU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3708587" y="1588778"/>
            <a:ext cx="44796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chemeClr val="accent1">
                    <a:lumMod val="50000"/>
                  </a:schemeClr>
                </a:solidFill>
              </a:rPr>
              <a:t>Сформированные отчеты</a:t>
            </a:r>
          </a:p>
        </p:txBody>
      </p:sp>
      <p:sp>
        <p:nvSpPr>
          <p:cNvPr id="26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5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право 29"/>
          <p:cNvSpPr/>
          <p:nvPr/>
        </p:nvSpPr>
        <p:spPr>
          <a:xfrm>
            <a:off x="4459245" y="2967340"/>
            <a:ext cx="844667" cy="1259368"/>
          </a:xfrm>
          <a:prstGeom prst="rightArrow">
            <a:avLst>
              <a:gd name="adj1" fmla="val 68705"/>
              <a:gd name="adj2" fmla="val 6301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318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КОНТРОЛЬ ФОРМ ОТЧЕТНОСТИ В ПОДСИСТЕМЕ УЧЕТА И ОТЧЕТНОСТИ ГИИС «ЭЛЕКТРОННЫЙ БЮДЖЕТ»</a:t>
            </a:r>
          </a:p>
        </p:txBody>
      </p:sp>
      <p:sp>
        <p:nvSpPr>
          <p:cNvPr id="69" name="Прямоугольник с двумя скругленными соседними углами 68"/>
          <p:cNvSpPr/>
          <p:nvPr/>
        </p:nvSpPr>
        <p:spPr>
          <a:xfrm>
            <a:off x="5367538" y="1583249"/>
            <a:ext cx="2824391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Отчет создан</a:t>
            </a: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8720562" y="1558589"/>
            <a:ext cx="3100039" cy="20387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Отправка форм отчетности на согласование и подписание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554065" y="4165570"/>
            <a:ext cx="1428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ошибками</a:t>
            </a:r>
          </a:p>
        </p:txBody>
      </p:sp>
      <p:pic>
        <p:nvPicPr>
          <p:cNvPr id="6" name="Picture 2" descr="C:\Users\3256\Desktop\Презентации\Картинки\k10880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089" y="2370356"/>
            <a:ext cx="1501858" cy="11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3256\Desktop\Презентации\Картинки\w256h2561372342413documentdelete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466" y="3891478"/>
            <a:ext cx="914706" cy="91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Стрелка углом вверх 89"/>
          <p:cNvSpPr/>
          <p:nvPr/>
        </p:nvSpPr>
        <p:spPr>
          <a:xfrm>
            <a:off x="8191928" y="3714413"/>
            <a:ext cx="1317831" cy="623286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10800000">
            <a:off x="4481545" y="5540260"/>
            <a:ext cx="85454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Стрелка вправо 91"/>
          <p:cNvSpPr/>
          <p:nvPr/>
        </p:nvSpPr>
        <p:spPr>
          <a:xfrm>
            <a:off x="8191929" y="2607929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1033246" y="1583250"/>
            <a:ext cx="3425999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Результат прохождения контролей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90960" y="2242367"/>
            <a:ext cx="343661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Отображаются в виде фонарной группы</a:t>
            </a:r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3256\Desktop\Презентации\Картинки\exclamation-28996_960_7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30" y="3714412"/>
            <a:ext cx="548867" cy="54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25" y="2937122"/>
            <a:ext cx="573634" cy="57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3256\Desktop\Презентации\Картинки\Question-Mark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014" y="4442433"/>
            <a:ext cx="556134" cy="5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4284" y="2928655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/>
              <a:t>Контроль пройден</a:t>
            </a:r>
          </a:p>
          <a:p>
            <a:r>
              <a:rPr lang="ru-RU" sz="1700" dirty="0" smtClean="0"/>
              <a:t>«Успешно»</a:t>
            </a:r>
            <a:endParaRPr lang="ru-RU" sz="17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974284" y="3706188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/>
              <a:t>Контроль пройден</a:t>
            </a:r>
          </a:p>
          <a:p>
            <a:r>
              <a:rPr lang="ru-RU" sz="1700" dirty="0" smtClean="0"/>
              <a:t>«Есть ошибки»</a:t>
            </a:r>
            <a:endParaRPr lang="ru-RU" sz="17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981721" y="4561101"/>
            <a:ext cx="21888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/>
              <a:t>Контроль не пройден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33246" y="2172149"/>
            <a:ext cx="3425999" cy="2901249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6618356" y="2693132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Без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ошибок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67538" y="2172149"/>
            <a:ext cx="2824391" cy="1425178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8762897" y="4515949"/>
            <a:ext cx="3100039" cy="1595647"/>
          </a:xfrm>
          <a:prstGeom prst="wedgeRoundRectCallout">
            <a:avLst>
              <a:gd name="adj1" fmla="val -60501"/>
              <a:gd name="adj2" fmla="val -53663"/>
              <a:gd name="adj3" fmla="val 16667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817" y="4557337"/>
            <a:ext cx="1398183" cy="158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8869813" y="4557337"/>
            <a:ext cx="2414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Пользователь уверен в правильности представленного отчета не смотря на протокол об ошибках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338178" y="5344014"/>
            <a:ext cx="2853751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Отчет требует доработки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3" name="Стрелка вправо 92"/>
          <p:cNvSpPr/>
          <p:nvPr/>
        </p:nvSpPr>
        <p:spPr>
          <a:xfrm rot="5400000">
            <a:off x="6496052" y="5121425"/>
            <a:ext cx="40556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367538" y="3597327"/>
            <a:ext cx="2824391" cy="1476071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углом вверх 31"/>
          <p:cNvSpPr/>
          <p:nvPr/>
        </p:nvSpPr>
        <p:spPr>
          <a:xfrm rot="5400000" flipH="1">
            <a:off x="-1032915" y="3254413"/>
            <a:ext cx="3627242" cy="505081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75764" y="5320574"/>
            <a:ext cx="4083482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Проверка форм отчетности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57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56\Desktop\Презентации\Картинки\green_globe_document_5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688" y="5567066"/>
            <a:ext cx="489207" cy="48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3256\Desktop\Презентации\Картинки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479" y="1793158"/>
            <a:ext cx="509413" cy="5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Прямоугольник 71"/>
          <p:cNvSpPr/>
          <p:nvPr/>
        </p:nvSpPr>
        <p:spPr>
          <a:xfrm>
            <a:off x="3931556" y="174713"/>
            <a:ext cx="8040311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СОГЛАСОВАНИЕ И ПРЕДСТАВЛЕНИЕ ОТЧЕТНОСТИ</a:t>
            </a:r>
          </a:p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В ПОДСИСТЕМЕ УЧЕТА И ОТЧЕТНОСТИ ГИИС «ЭЛЕКТРОННЫЙ БЮДЖЕТ»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6698281" y="259915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700" kern="1200" dirty="0" smtClean="0"/>
              <a:t>Создан с ошибками</a:t>
            </a:r>
            <a:endParaRPr lang="ru-RU" sz="1700" kern="1200" dirty="0"/>
          </a:p>
        </p:txBody>
      </p:sp>
      <p:pic>
        <p:nvPicPr>
          <p:cNvPr id="4098" name="Picture 2" descr="C:\Users\3256\Desktop\Презентации\Картинки\checklist-clipar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94" y="1867508"/>
            <a:ext cx="1230085" cy="123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443133" y="1410882"/>
            <a:ext cx="6093813" cy="50761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3256\Desktop\Презентации\Картинки\Supervisor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252" y="2175944"/>
            <a:ext cx="1408901" cy="140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3256\Desktop\Презентации\Картинки\Notary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724" y="2013884"/>
            <a:ext cx="1592733" cy="15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3"/>
          <p:cNvSpPr/>
          <p:nvPr/>
        </p:nvSpPr>
        <p:spPr>
          <a:xfrm rot="1909652">
            <a:off x="7048726" y="977602"/>
            <a:ext cx="2611826" cy="2032514"/>
          </a:xfrm>
          <a:prstGeom prst="swooshArrow">
            <a:avLst>
              <a:gd name="adj1" fmla="val 16310"/>
              <a:gd name="adj2" fmla="val 313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09" y="2942485"/>
            <a:ext cx="310143" cy="28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Стрелка вправо 29"/>
          <p:cNvSpPr/>
          <p:nvPr/>
        </p:nvSpPr>
        <p:spPr>
          <a:xfrm>
            <a:off x="5053767" y="2552596"/>
            <a:ext cx="889844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27926" y="3615283"/>
            <a:ext cx="2521890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Согласование </a:t>
            </a:r>
          </a:p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Все пользователи, указанные в схеме подписи с типом согласования «Согласует»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25771" y="2211756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Статус «Согласование»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871868" y="3601904"/>
            <a:ext cx="2492828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Подписание </a:t>
            </a:r>
          </a:p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Все пользователи, указанные в схеме подписи с типом согласования «Подписывает»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694383" y="5985542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Статус «Согласовано»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095" y="1524000"/>
            <a:ext cx="4585672" cy="18941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83093" y="5062021"/>
            <a:ext cx="1906231" cy="1398649"/>
            <a:chOff x="5900809" y="5152410"/>
            <a:chExt cx="1649671" cy="1238605"/>
          </a:xfrm>
        </p:grpSpPr>
        <p:pic>
          <p:nvPicPr>
            <p:cNvPr id="4102" name="Picture 6" descr="C:\Users\3256\Desktop\Презентации\Картинки\certified-document-icon-psd-5302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809" y="5152410"/>
              <a:ext cx="1649671" cy="1238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3256\Desktop\Презентации\Картинки\soglasovanie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5499" y="5490513"/>
              <a:ext cx="825462" cy="507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Shape 26"/>
          <p:cNvSpPr/>
          <p:nvPr/>
        </p:nvSpPr>
        <p:spPr>
          <a:xfrm rot="10800000">
            <a:off x="7663809" y="4652461"/>
            <a:ext cx="2645228" cy="1530088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26" name="Скругленный прямоугольник 25"/>
          <p:cNvSpPr/>
          <p:nvPr/>
        </p:nvSpPr>
        <p:spPr>
          <a:xfrm>
            <a:off x="2378936" y="3615283"/>
            <a:ext cx="2674830" cy="28934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отчетности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согласованы</a:t>
            </a:r>
          </a:p>
          <a:p>
            <a:r>
              <a:rPr lang="ru-RU" sz="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формы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отчетности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статусе «Согласовано»</a:t>
            </a:r>
            <a:endParaRPr lang="ru-RU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- активна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кнопка «Представление форм отчетности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" name="Picture 2" descr="C:\Users\3256\Desktop\Презентации\Картинки\soglasovani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855" y="3786461"/>
            <a:ext cx="1102509" cy="82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11" y="6143940"/>
            <a:ext cx="345523" cy="31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Стрелка вправо 28"/>
          <p:cNvSpPr/>
          <p:nvPr/>
        </p:nvSpPr>
        <p:spPr>
          <a:xfrm rot="10800000">
            <a:off x="4920619" y="5673189"/>
            <a:ext cx="1610889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86886" y="4722417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Статус «Представлен»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4" name="Picture 5" descr="C:\Users\3256\Desktop\Презентации\Картинки\yazıisleri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2" y="3615283"/>
            <a:ext cx="1090449" cy="109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70603" y="1703924"/>
            <a:ext cx="33689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Проверка форм отчетности выполнена</a:t>
            </a:r>
          </a:p>
          <a:p>
            <a:r>
              <a:rPr lang="ru-RU" sz="1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8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- заполнен регистр флагов</a:t>
            </a: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- активна кнопка «Согласование форм отчетности»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74171" y="5567065"/>
            <a:ext cx="2020391" cy="1070403"/>
          </a:xfrm>
          <a:prstGeom prst="wedgeRectCallout">
            <a:avLst>
              <a:gd name="adj1" fmla="val -543"/>
              <a:gd name="adj2" fmla="val -8098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    С документом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нельзя совершить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никаких действий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10800000">
            <a:off x="1842932" y="4703030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" y="5704933"/>
            <a:ext cx="835573" cy="83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82370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1.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848252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2.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532064" y="3740403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3.</a:t>
            </a:r>
            <a:endParaRPr lang="ru-RU" sz="2400" dirty="0"/>
          </a:p>
        </p:txBody>
      </p:sp>
      <p:sp>
        <p:nvSpPr>
          <p:cNvPr id="39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51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трелка вправо 22"/>
          <p:cNvSpPr/>
          <p:nvPr/>
        </p:nvSpPr>
        <p:spPr>
          <a:xfrm rot="8045740" flipH="1" flipV="1">
            <a:off x="3781699" y="3132924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Shape 36"/>
          <p:cNvSpPr/>
          <p:nvPr/>
        </p:nvSpPr>
        <p:spPr>
          <a:xfrm rot="18029687" flipH="1">
            <a:off x="2684400" y="1207881"/>
            <a:ext cx="2099521" cy="1357292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72" name="Прямоугольник 71"/>
          <p:cNvSpPr/>
          <p:nvPr/>
        </p:nvSpPr>
        <p:spPr>
          <a:xfrm>
            <a:off x="3931556" y="174713"/>
            <a:ext cx="8040311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ПРИНЯТИЕ ОТЧЕТНОСТИ ПОЛЬЗОВАТЕЛЕМ ОТЧЕТНОСТИ В ПОДСИСТЕМЕ УЧЕТА И ОТЧЕТНОСТИ ГИИС «ЭЛЕКТРОННЫЙ БЮДЖЕТ»</a:t>
            </a:r>
          </a:p>
        </p:txBody>
      </p:sp>
      <p:sp>
        <p:nvSpPr>
          <p:cNvPr id="30" name="Стрелка вправо 29"/>
          <p:cNvSpPr/>
          <p:nvPr/>
        </p:nvSpPr>
        <p:spPr>
          <a:xfrm rot="13554260" flipH="1">
            <a:off x="3743934" y="5082761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4893106" y="959927"/>
            <a:ext cx="5864792" cy="1408242"/>
            <a:chOff x="3356977" y="1341516"/>
            <a:chExt cx="6363021" cy="124183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356977" y="1341516"/>
              <a:ext cx="6363021" cy="12418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                      Формы </a:t>
              </a:r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</a:rPr>
                <a:t>отчетности </a:t>
              </a:r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представлены </a:t>
              </a:r>
            </a:p>
            <a:p>
              <a:pPr algn="ctr"/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                      Субъектом отчетности</a:t>
              </a:r>
            </a:p>
            <a:p>
              <a:r>
                <a:rPr lang="ru-RU" sz="8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  <a:p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                                           - </a:t>
              </a: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</a:rPr>
                <a:t>формы отчетности </a:t>
              </a: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в </a:t>
              </a: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</a:rPr>
                <a:t>статусе </a:t>
              </a: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«Представлен»</a:t>
              </a:r>
            </a:p>
            <a:p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                                           - активна </a:t>
              </a: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</a:rPr>
                <a:t>кнопка «Все контроли»</a:t>
              </a:r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8504" y="2293802"/>
              <a:ext cx="4286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 descr="C:\Users\3256\Desktop\Презентации\Картинки\icono_archivo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529" y="1406148"/>
              <a:ext cx="1558739" cy="1158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Скругленный прямоугольник 42"/>
          <p:cNvSpPr/>
          <p:nvPr/>
        </p:nvSpPr>
        <p:spPr>
          <a:xfrm>
            <a:off x="8431596" y="2681449"/>
            <a:ext cx="341227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Статус документа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Принят</a:t>
            </a:r>
            <a:r>
              <a:rPr lang="ru-RU" sz="1600" b="1" dirty="0" smtClean="0">
                <a:solidFill>
                  <a:schemeClr val="bg1"/>
                </a:solidFill>
              </a:rPr>
              <a:t>»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431596" y="3887723"/>
            <a:ext cx="341227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Статус документа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Принят условно»</a:t>
            </a:r>
          </a:p>
        </p:txBody>
      </p:sp>
      <p:sp>
        <p:nvSpPr>
          <p:cNvPr id="39" name="Стрелка вправо 38"/>
          <p:cNvSpPr/>
          <p:nvPr/>
        </p:nvSpPr>
        <p:spPr>
          <a:xfrm>
            <a:off x="7583859" y="3027886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486670" y="3892233"/>
            <a:ext cx="3075673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Документ </a:t>
            </a:r>
            <a:r>
              <a:rPr lang="ru-RU" sz="1600" b="1" dirty="0" smtClean="0">
                <a:solidFill>
                  <a:schemeClr val="bg1"/>
                </a:solidFill>
              </a:rPr>
              <a:t>содержит ошибки</a:t>
            </a:r>
            <a:endParaRPr 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Контроль </a:t>
            </a:r>
            <a:r>
              <a:rPr lang="ru-RU" sz="1600" b="1" dirty="0">
                <a:solidFill>
                  <a:schemeClr val="bg1"/>
                </a:solidFill>
              </a:rPr>
              <a:t>не пройден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486672" y="2681449"/>
            <a:ext cx="3075673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Документ не содержит ошибок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Контроль </a:t>
            </a:r>
            <a:r>
              <a:rPr lang="ru-RU" sz="1600" b="1" dirty="0">
                <a:solidFill>
                  <a:schemeClr val="bg1"/>
                </a:solidFill>
              </a:rPr>
              <a:t>пройден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5014" y="2789029"/>
            <a:ext cx="3412274" cy="33048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65153" y="5055868"/>
            <a:ext cx="3075674" cy="89818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Отмена документа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3256\Desktop\Презентации\Картинки\newpersde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43" y="4267612"/>
            <a:ext cx="2061833" cy="138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3741" y="2976854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Контроль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Пользователем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отчетности предоставленных форм отчетности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0800000" flipH="1">
            <a:off x="3878911" y="4149980"/>
            <a:ext cx="512082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6200000" flipH="1">
            <a:off x="5838905" y="4795118"/>
            <a:ext cx="328171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7594619" y="4190169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431596" y="5039651"/>
            <a:ext cx="341227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Возврат документа Субъекту отчетности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7583859" y="5350204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6913691" y="6115958"/>
            <a:ext cx="2703897" cy="612648"/>
          </a:xfrm>
          <a:prstGeom prst="wedgeRectCallout">
            <a:avLst>
              <a:gd name="adj1" fmla="val 87790"/>
              <a:gd name="adj2" fmla="val -6392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   Необходимо создать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новый отчет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091" y="6115958"/>
            <a:ext cx="612648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52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4518493" y="3468491"/>
            <a:ext cx="1754633" cy="640664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</a:rPr>
              <a:t>Кнопка </a:t>
            </a:r>
            <a:endParaRPr lang="ru-RU" sz="1600" b="1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Свод»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0644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ФОРМИРОВАНИЕ СВОДНОГО ОТЧЕТА ПОЛЬЗОВАТЕЛЕМ ОТЧЕТНОСТИ В ПОДСИСТЕМЕ УЧЕТА И ОТЧЕТНОСТИ ГИИС «ЭЛЕКТРОННЫЙ БЮДЖЕТ»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7296019" y="2750992"/>
            <a:ext cx="4384738" cy="2988292"/>
            <a:chOff x="1085520" y="2043133"/>
            <a:chExt cx="4384738" cy="2988292"/>
          </a:xfrm>
        </p:grpSpPr>
        <p:sp>
          <p:nvSpPr>
            <p:cNvPr id="6" name="Полилиния 5"/>
            <p:cNvSpPr/>
            <p:nvPr/>
          </p:nvSpPr>
          <p:spPr>
            <a:xfrm>
              <a:off x="1085520" y="2767528"/>
              <a:ext cx="1854896" cy="1394638"/>
            </a:xfrm>
            <a:custGeom>
              <a:avLst/>
              <a:gdLst>
                <a:gd name="connsiteX0" fmla="*/ 0 w 1988505"/>
                <a:gd name="connsiteY0" fmla="*/ 0 h 1976383"/>
                <a:gd name="connsiteX1" fmla="*/ 1988505 w 1988505"/>
                <a:gd name="connsiteY1" fmla="*/ 0 h 1976383"/>
                <a:gd name="connsiteX2" fmla="*/ 1988505 w 1988505"/>
                <a:gd name="connsiteY2" fmla="*/ 1976383 h 1976383"/>
                <a:gd name="connsiteX3" fmla="*/ 0 w 1988505"/>
                <a:gd name="connsiteY3" fmla="*/ 1976383 h 1976383"/>
                <a:gd name="connsiteX4" fmla="*/ 0 w 1988505"/>
                <a:gd name="connsiteY4" fmla="*/ 0 h 1976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05" h="1976383">
                  <a:moveTo>
                    <a:pt x="0" y="0"/>
                  </a:moveTo>
                  <a:lnTo>
                    <a:pt x="1988505" y="0"/>
                  </a:lnTo>
                  <a:lnTo>
                    <a:pt x="1988505" y="1976383"/>
                  </a:lnTo>
                  <a:lnTo>
                    <a:pt x="0" y="1976383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980" tIns="93980" rIns="93980" bIns="93980" numCol="1" spcCol="1270" anchor="b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solidFill>
                    <a:schemeClr val="tx1"/>
                  </a:solidFill>
                </a:rPr>
                <a:t>В появившемся списке отчетов в</a:t>
              </a:r>
              <a:r>
                <a:rPr lang="ru-RU" kern="1200" dirty="0" smtClean="0">
                  <a:solidFill>
                    <a:schemeClr val="tx1"/>
                  </a:solidFill>
                </a:rPr>
                <a:t>ыбрать отчет для включения в сводный отчет</a:t>
              </a:r>
              <a:endParaRPr lang="ru-RU" kern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581492" y="2043133"/>
              <a:ext cx="889372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4470864" y="204313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Отчетность субъекта отчетности</a:t>
              </a:r>
              <a:endParaRPr lang="ru-RU" sz="1400" kern="1200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581492" y="3092593"/>
              <a:ext cx="889372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4470864" y="309259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Отчетность субъекта отчетности</a:t>
              </a:r>
              <a:endParaRPr lang="ru-RU" sz="1400" kern="1200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581492" y="4142053"/>
              <a:ext cx="889372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4470864" y="414205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Отчетность субъекта отчетности</a:t>
              </a:r>
              <a:endParaRPr lang="ru-RU" sz="1400" kern="1200" dirty="0"/>
            </a:p>
          </p:txBody>
        </p:sp>
      </p:grpSp>
      <p:pic>
        <p:nvPicPr>
          <p:cNvPr id="5122" name="Picture 2" descr="C:\Users\3256\Desktop\Презентации\Картинки\descarga-de-documento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23" y="3981750"/>
            <a:ext cx="1943842" cy="13228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трелка вправо 30"/>
          <p:cNvSpPr/>
          <p:nvPr/>
        </p:nvSpPr>
        <p:spPr>
          <a:xfrm>
            <a:off x="3664129" y="3276290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424787" y="1852924"/>
            <a:ext cx="3229000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Новый отчет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24788" y="2469579"/>
            <a:ext cx="3218113" cy="33436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3038499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4061827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4787" y="2774352"/>
            <a:ext cx="3218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Создан отчет с типом</a:t>
            </a:r>
          </a:p>
          <a:p>
            <a:pPr algn="ctr"/>
            <a:r>
              <a:rPr lang="ru-RU" dirty="0"/>
              <a:t>«Сводный» 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217011" y="2477581"/>
            <a:ext cx="4611916" cy="3323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5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5057954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48" y="3572889"/>
            <a:ext cx="446264" cy="431868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3256\Desktop\Презентации\Картинки\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57" y="4210651"/>
            <a:ext cx="1034809" cy="91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301413" y="1852924"/>
            <a:ext cx="2253343" cy="11520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 панели инструментов появилась кнопка «Свод»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с двумя скругленными соседними углами 39"/>
          <p:cNvSpPr/>
          <p:nvPr/>
        </p:nvSpPr>
        <p:spPr>
          <a:xfrm>
            <a:off x="7217011" y="1860926"/>
            <a:ext cx="4611916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Выбор отчетов</a:t>
            </a:r>
          </a:p>
        </p:txBody>
      </p:sp>
      <p:sp>
        <p:nvSpPr>
          <p:cNvPr id="41" name="Стрелка вправо 40"/>
          <p:cNvSpPr/>
          <p:nvPr/>
        </p:nvSpPr>
        <p:spPr>
          <a:xfrm>
            <a:off x="6521438" y="3319703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 dirty="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81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7936" y="1237056"/>
            <a:ext cx="12011767" cy="5522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4264120" y="69883"/>
            <a:ext cx="776558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ФУНКЦИОНАЛ СОГЛАСОВАНИЯ И ПОДПИСАНИЯ ФОРМ ОТЧЕТНОСТИ В ПОДСИСТЕМЕ УЧЕТА И ОТЧЕТНОСТИ ГИИС «ЭЛЕКТРОННЫЙ БЮДЖЕТ»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71250" y="1637167"/>
            <a:ext cx="5716707" cy="2091296"/>
            <a:chOff x="71250" y="1364719"/>
            <a:chExt cx="5716707" cy="209129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49554" y="1554984"/>
              <a:ext cx="5538403" cy="1901031"/>
              <a:chOff x="2068120" y="1162620"/>
              <a:chExt cx="5636488" cy="1901031"/>
            </a:xfrm>
          </p:grpSpPr>
          <p:sp>
            <p:nvSpPr>
              <p:cNvPr id="110" name="Rounded Rectangle 30"/>
              <p:cNvSpPr/>
              <p:nvPr/>
            </p:nvSpPr>
            <p:spPr>
              <a:xfrm>
                <a:off x="2068120" y="1162620"/>
                <a:ext cx="5636488" cy="190103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7" name="Рисунок 66"/>
              <p:cNvPicPr/>
              <p:nvPr/>
            </p:nvPicPr>
            <p:blipFill rotWithShape="1">
              <a:blip r:embed="rId3"/>
              <a:srcRect l="1124" r="34143" b="27389"/>
              <a:stretch/>
            </p:blipFill>
            <p:spPr>
              <a:xfrm>
                <a:off x="2259096" y="1328099"/>
                <a:ext cx="5273678" cy="1600874"/>
              </a:xfrm>
              <a:prstGeom prst="rect">
                <a:avLst/>
              </a:prstGeom>
            </p:spPr>
          </p:pic>
        </p:grpSp>
        <p:sp>
          <p:nvSpPr>
            <p:cNvPr id="70" name="Овал 69"/>
            <p:cNvSpPr/>
            <p:nvPr/>
          </p:nvSpPr>
          <p:spPr>
            <a:xfrm>
              <a:off x="71250" y="1364719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/>
                <a:t>1</a:t>
              </a:r>
              <a:endParaRPr lang="ru-RU" sz="24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060267" y="1672842"/>
            <a:ext cx="3871856" cy="2092009"/>
            <a:chOff x="6504669" y="1364005"/>
            <a:chExt cx="3871856" cy="2092009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6504669" y="1364005"/>
              <a:ext cx="3871856" cy="2092009"/>
              <a:chOff x="58575" y="1364006"/>
              <a:chExt cx="3871856" cy="2092009"/>
            </a:xfrm>
          </p:grpSpPr>
          <p:sp>
            <p:nvSpPr>
              <p:cNvPr id="75" name="Rounded Rectangle 30"/>
              <p:cNvSpPr/>
              <p:nvPr/>
            </p:nvSpPr>
            <p:spPr>
              <a:xfrm>
                <a:off x="249555" y="1554985"/>
                <a:ext cx="3680876" cy="1901030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Овал 7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/>
                  <a:t>2</a:t>
                </a:r>
                <a:endParaRPr lang="ru-RU" sz="2400" b="1" dirty="0"/>
              </a:p>
            </p:txBody>
          </p:sp>
        </p:grpSp>
        <p:pic>
          <p:nvPicPr>
            <p:cNvPr id="77" name="Рисунок 76"/>
            <p:cNvPicPr/>
            <p:nvPr/>
          </p:nvPicPr>
          <p:blipFill rotWithShape="1">
            <a:blip r:embed="rId4"/>
            <a:srcRect l="11546" t="10020" r="13616" b="15080"/>
            <a:stretch/>
          </p:blipFill>
          <p:spPr>
            <a:xfrm>
              <a:off x="6896352" y="1689026"/>
              <a:ext cx="3278780" cy="1663748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58575" y="3803498"/>
            <a:ext cx="5729382" cy="2883919"/>
            <a:chOff x="58575" y="3803498"/>
            <a:chExt cx="5729382" cy="2883919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58575" y="3803498"/>
              <a:ext cx="5729382" cy="2883919"/>
              <a:chOff x="58575" y="1364006"/>
              <a:chExt cx="5729382" cy="2883919"/>
            </a:xfrm>
          </p:grpSpPr>
          <p:sp>
            <p:nvSpPr>
              <p:cNvPr id="82" name="Rounded Rectangle 30"/>
              <p:cNvSpPr/>
              <p:nvPr/>
            </p:nvSpPr>
            <p:spPr>
              <a:xfrm>
                <a:off x="249555" y="1554984"/>
                <a:ext cx="5538402" cy="269294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/>
                  <a:t>3</a:t>
                </a:r>
                <a:endParaRPr lang="ru-RU" sz="2400" b="1" dirty="0"/>
              </a:p>
            </p:txBody>
          </p:sp>
        </p:grpSp>
        <p:pic>
          <p:nvPicPr>
            <p:cNvPr id="87" name="Рисунок 86"/>
            <p:cNvPicPr/>
            <p:nvPr/>
          </p:nvPicPr>
          <p:blipFill rotWithShape="1">
            <a:blip r:embed="rId5"/>
            <a:srcRect l="2515" t="3772" r="7636" b="5692"/>
            <a:stretch/>
          </p:blipFill>
          <p:spPr>
            <a:xfrm>
              <a:off x="440531" y="4176013"/>
              <a:ext cx="5178584" cy="2394957"/>
            </a:xfrm>
            <a:prstGeom prst="rect">
              <a:avLst/>
            </a:prstGeom>
          </p:spPr>
        </p:pic>
      </p:grpSp>
      <p:grpSp>
        <p:nvGrpSpPr>
          <p:cNvPr id="97" name="Группа 96"/>
          <p:cNvGrpSpPr/>
          <p:nvPr/>
        </p:nvGrpSpPr>
        <p:grpSpPr>
          <a:xfrm>
            <a:off x="6011186" y="3803499"/>
            <a:ext cx="5729382" cy="2883919"/>
            <a:chOff x="58575" y="1364006"/>
            <a:chExt cx="5729382" cy="2883919"/>
          </a:xfrm>
        </p:grpSpPr>
        <p:sp>
          <p:nvSpPr>
            <p:cNvPr id="100" name="Rounded Rectangle 30"/>
            <p:cNvSpPr/>
            <p:nvPr/>
          </p:nvSpPr>
          <p:spPr>
            <a:xfrm>
              <a:off x="249555" y="1554984"/>
              <a:ext cx="5538402" cy="2692941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58575" y="1364006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/>
                <a:t>4</a:t>
              </a:r>
              <a:endParaRPr lang="ru-RU" sz="2400" b="1" dirty="0"/>
            </a:p>
          </p:txBody>
        </p:sp>
      </p:grpSp>
      <p:pic>
        <p:nvPicPr>
          <p:cNvPr id="102" name="Рисунок 101"/>
          <p:cNvPicPr/>
          <p:nvPr/>
        </p:nvPicPr>
        <p:blipFill rotWithShape="1">
          <a:blip r:embed="rId6"/>
          <a:srcRect l="2499" t="2191" r="17237" b="71464"/>
          <a:stretch/>
        </p:blipFill>
        <p:spPr>
          <a:xfrm>
            <a:off x="6413948" y="4185454"/>
            <a:ext cx="5164494" cy="1211255"/>
          </a:xfrm>
          <a:prstGeom prst="rect">
            <a:avLst/>
          </a:prstGeom>
        </p:spPr>
      </p:pic>
      <p:sp>
        <p:nvSpPr>
          <p:cNvPr id="107" name="Прямоугольник 106"/>
          <p:cNvSpPr/>
          <p:nvPr/>
        </p:nvSpPr>
        <p:spPr>
          <a:xfrm>
            <a:off x="2570203" y="1272732"/>
            <a:ext cx="7579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Возможность выбора согласующего и утверждающего из списка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0530" y="4634733"/>
            <a:ext cx="378867" cy="3237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437207" y="5198046"/>
            <a:ext cx="378867" cy="118824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7572298" y="3170727"/>
            <a:ext cx="1013562" cy="2411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6414223" y="4721264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4" name="Рисунок 113"/>
          <p:cNvPicPr/>
          <p:nvPr/>
        </p:nvPicPr>
        <p:blipFill rotWithShape="1">
          <a:blip r:embed="rId6"/>
          <a:srcRect l="2500" t="89408" r="3125" b="2960"/>
          <a:stretch/>
        </p:blipFill>
        <p:spPr>
          <a:xfrm>
            <a:off x="6413948" y="6471451"/>
            <a:ext cx="5164494" cy="215967"/>
          </a:xfrm>
          <a:prstGeom prst="rect">
            <a:avLst/>
          </a:prstGeom>
        </p:spPr>
      </p:pic>
      <p:pic>
        <p:nvPicPr>
          <p:cNvPr id="103" name="Рисунок 102"/>
          <p:cNvPicPr/>
          <p:nvPr/>
        </p:nvPicPr>
        <p:blipFill rotWithShape="1">
          <a:blip r:embed="rId7"/>
          <a:srcRect l="1169" r="16349" b="73972"/>
          <a:stretch/>
        </p:blipFill>
        <p:spPr>
          <a:xfrm>
            <a:off x="6414223" y="5401261"/>
            <a:ext cx="5164493" cy="1082461"/>
          </a:xfrm>
          <a:prstGeom prst="rect">
            <a:avLst/>
          </a:prstGeom>
        </p:spPr>
      </p:pic>
      <p:sp>
        <p:nvSpPr>
          <p:cNvPr id="113" name="Прямоугольник 112"/>
          <p:cNvSpPr/>
          <p:nvPr/>
        </p:nvSpPr>
        <p:spPr>
          <a:xfrm>
            <a:off x="6460269" y="5857428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6413947" y="6535250"/>
            <a:ext cx="2582247" cy="1521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9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4264120" y="69883"/>
            <a:ext cx="773314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СОГЛАСОВАНИЕ И ПОДПИСАНИЕ ФОРМ ОТЧЕТНОСТИ В ПОДСИСТЕМЕ УЧЕТА И ОТЧЕТНОСТИ ГИИС «ЭЛЕКТРОННЫЙ БЮДЖЕТ»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1265203" y="1162618"/>
            <a:ext cx="10290413" cy="5149333"/>
            <a:chOff x="851416" y="1186633"/>
            <a:chExt cx="9757935" cy="4368758"/>
          </a:xfrm>
        </p:grpSpPr>
        <p:sp>
          <p:nvSpPr>
            <p:cNvPr id="110" name="Rounded Rectangle 30"/>
            <p:cNvSpPr/>
            <p:nvPr/>
          </p:nvSpPr>
          <p:spPr>
            <a:xfrm>
              <a:off x="851417" y="1186633"/>
              <a:ext cx="9757934" cy="4368758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851416" y="1231280"/>
              <a:ext cx="9757934" cy="3844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chemeClr val="bg1"/>
                  </a:solidFill>
                </a:rPr>
                <a:t>Отображение статуса согласования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5" name="Рисунок 124"/>
          <p:cNvPicPr/>
          <p:nvPr/>
        </p:nvPicPr>
        <p:blipFill rotWithShape="1">
          <a:blip r:embed="rId3"/>
          <a:srcRect b="8432"/>
          <a:stretch/>
        </p:blipFill>
        <p:spPr>
          <a:xfrm>
            <a:off x="1388876" y="1659549"/>
            <a:ext cx="9951455" cy="4486837"/>
          </a:xfrm>
          <a:prstGeom prst="rect">
            <a:avLst/>
          </a:prstGeom>
        </p:spPr>
      </p:pic>
      <p:sp>
        <p:nvSpPr>
          <p:cNvPr id="126" name="Прямоугольник 125"/>
          <p:cNvSpPr/>
          <p:nvPr/>
        </p:nvSpPr>
        <p:spPr>
          <a:xfrm>
            <a:off x="6360150" y="5303660"/>
            <a:ext cx="286310" cy="619143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1435581" y="3481097"/>
            <a:ext cx="243093" cy="242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8685967" y="4604063"/>
            <a:ext cx="2869649" cy="1087875"/>
            <a:chOff x="8293166" y="4511006"/>
            <a:chExt cx="2869649" cy="1087875"/>
          </a:xfrm>
        </p:grpSpPr>
        <p:sp>
          <p:nvSpPr>
            <p:cNvPr id="117" name="Rounded Rectangle 30"/>
            <p:cNvSpPr/>
            <p:nvPr/>
          </p:nvSpPr>
          <p:spPr>
            <a:xfrm>
              <a:off x="8313613" y="4511006"/>
              <a:ext cx="2849202" cy="1087875"/>
            </a:xfrm>
            <a:prstGeom prst="roundRect">
              <a:avLst>
                <a:gd name="adj" fmla="val 5228"/>
              </a:avLst>
            </a:prstGeom>
            <a:gradFill>
              <a:gsLst>
                <a:gs pos="1000">
                  <a:schemeClr val="accent6">
                    <a:lumMod val="20000"/>
                    <a:lumOff val="80000"/>
                  </a:schemeClr>
                </a:gs>
                <a:gs pos="50000">
                  <a:srgbClr val="FCE2CC"/>
                </a:gs>
                <a:gs pos="100000">
                  <a:srgbClr val="FCDBC0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8293166" y="4586718"/>
              <a:ext cx="28193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Возможность просмотра статуса согласования при выборе формы из списка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4" name="Соединительная линия уступом 23"/>
          <p:cNvCxnSpPr>
            <a:stCxn id="117" idx="1"/>
            <a:endCxn id="126" idx="3"/>
          </p:cNvCxnSpPr>
          <p:nvPr/>
        </p:nvCxnSpPr>
        <p:spPr>
          <a:xfrm rot="10800000" flipV="1">
            <a:off x="6646460" y="5148000"/>
            <a:ext cx="2059954" cy="465231"/>
          </a:xfrm>
          <a:prstGeom prst="bentConnector3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44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F6B34BC-AE26-874E-AC1C-1E18B054F1F0}" type="slidenum">
              <a:rPr lang="ru-RU" altLang="ru-RU" sz="120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93967" y="1997015"/>
            <a:ext cx="10957983" cy="275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1. Стабилизация ГИИС «Электронный бюджет»;</a:t>
            </a:r>
          </a:p>
          <a:p>
            <a:pPr marL="0" indent="0">
              <a:buFont typeface="Arial" charset="0"/>
              <a:buNone/>
            </a:pP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2. Доработка </a:t>
            </a:r>
            <a:r>
              <a:rPr lang="ru-RU" altLang="ru-RU" sz="2800" dirty="0" err="1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</a:t>
            </a: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 в соответствии с изменениями НПА;</a:t>
            </a:r>
          </a:p>
          <a:p>
            <a:pPr marL="0" indent="0">
              <a:buFont typeface="Arial" charset="0"/>
              <a:buNone/>
            </a:pP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3. Текущий функционал </a:t>
            </a:r>
            <a:r>
              <a:rPr lang="ru-RU" altLang="ru-RU" sz="2800" dirty="0" err="1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</a:t>
            </a: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;</a:t>
            </a:r>
          </a:p>
          <a:p>
            <a:pPr marL="0" indent="0">
              <a:buFont typeface="Arial" charset="0"/>
              <a:buNone/>
            </a:pP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4. Порядок действий пользователей в случае возникновении вопросов при работе в </a:t>
            </a:r>
            <a:r>
              <a:rPr lang="ru-RU" altLang="ru-RU" sz="2800" dirty="0" err="1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</a:t>
            </a:r>
            <a:r>
              <a:rPr lang="ru-RU" altLang="ru-RU" sz="28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17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30629" y="1045662"/>
            <a:ext cx="11899074" cy="56270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4025736" y="69883"/>
            <a:ext cx="800396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ПРЕДНАСТРОЙКА СПИСКА ДОЛЖНОСТНЫХ ЛИЦ, УЧАСТВУЮЩИХ В СОГЛАСОВАНИИ И УТВЕРЖДЕНИИ ФОРМ ОТЧЕТНОСТИ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3527711" y="1025879"/>
            <a:ext cx="566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Предварительная настройка листа согласования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61253" y="1425989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Формуляры – справочник  «Настройка согласования отчетных форм»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6" name="Рисунок 95"/>
          <p:cNvPicPr/>
          <p:nvPr/>
        </p:nvPicPr>
        <p:blipFill rotWithShape="1">
          <a:blip r:embed="rId3"/>
          <a:srcRect t="4800" r="26161" b="2543"/>
          <a:stretch/>
        </p:blipFill>
        <p:spPr>
          <a:xfrm>
            <a:off x="261255" y="2058264"/>
            <a:ext cx="6282050" cy="450951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8" name="Прямоугольник 97"/>
          <p:cNvSpPr/>
          <p:nvPr/>
        </p:nvSpPr>
        <p:spPr>
          <a:xfrm>
            <a:off x="5996233" y="2590711"/>
            <a:ext cx="547072" cy="1618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706786" y="1425988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организации из справочника «Субъекты отчетности»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8" name="Рисунок 107"/>
          <p:cNvPicPr/>
          <p:nvPr/>
        </p:nvPicPr>
        <p:blipFill rotWithShape="1">
          <a:blip r:embed="rId4"/>
          <a:srcRect l="13404" t="10704" r="36153" b="62526"/>
          <a:stretch/>
        </p:blipFill>
        <p:spPr>
          <a:xfrm>
            <a:off x="6706785" y="2029518"/>
            <a:ext cx="5094517" cy="16064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14" name="Прямоугольник 113"/>
          <p:cNvSpPr/>
          <p:nvPr/>
        </p:nvSpPr>
        <p:spPr>
          <a:xfrm>
            <a:off x="6706786" y="3706649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комплекта отчетности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5675387" y="235548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448477" y="391558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186081" y="361240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50085" y="1916522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5" name="Рисунок 124"/>
          <p:cNvPicPr/>
          <p:nvPr/>
        </p:nvPicPr>
        <p:blipFill rotWithShape="1">
          <a:blip r:embed="rId5"/>
          <a:srcRect l="6573" t="5417" r="33229" b="72015"/>
          <a:stretch/>
        </p:blipFill>
        <p:spPr>
          <a:xfrm>
            <a:off x="6706785" y="4046205"/>
            <a:ext cx="5094517" cy="99623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6" name="Прямоугольник 125"/>
          <p:cNvSpPr/>
          <p:nvPr/>
        </p:nvSpPr>
        <p:spPr>
          <a:xfrm>
            <a:off x="6739199" y="2905197"/>
            <a:ext cx="175521" cy="603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6807034" y="4678869"/>
            <a:ext cx="139585" cy="3576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2009147" y="4042097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6706786" y="5168813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отчетов из комплекта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1" name="Рисунок 130"/>
          <p:cNvPicPr/>
          <p:nvPr/>
        </p:nvPicPr>
        <p:blipFill rotWithShape="1">
          <a:blip r:embed="rId6"/>
          <a:srcRect l="13187" t="4107" r="49436" b="71175"/>
          <a:stretch/>
        </p:blipFill>
        <p:spPr>
          <a:xfrm>
            <a:off x="6707301" y="5500544"/>
            <a:ext cx="5094001" cy="10672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32" name="Прямоугольник 131"/>
          <p:cNvSpPr/>
          <p:nvPr/>
        </p:nvSpPr>
        <p:spPr>
          <a:xfrm>
            <a:off x="6697407" y="5994438"/>
            <a:ext cx="171964" cy="5733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>
            <a:off x="448477" y="405335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20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83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Прямоугольник 197"/>
          <p:cNvSpPr/>
          <p:nvPr/>
        </p:nvSpPr>
        <p:spPr>
          <a:xfrm>
            <a:off x="5520652" y="1004612"/>
            <a:ext cx="5961303" cy="5479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2962" y="2025366"/>
            <a:ext cx="4430375" cy="44595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9" name="Freeform 8"/>
          <p:cNvSpPr/>
          <p:nvPr/>
        </p:nvSpPr>
        <p:spPr>
          <a:xfrm>
            <a:off x="5680321" y="5559733"/>
            <a:ext cx="544513" cy="539746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sp>
        <p:nvSpPr>
          <p:cNvPr id="197" name="Freeform 8"/>
          <p:cNvSpPr/>
          <p:nvPr/>
        </p:nvSpPr>
        <p:spPr>
          <a:xfrm>
            <a:off x="5651784" y="4153069"/>
            <a:ext cx="544513" cy="53974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5" name="Freeform 8"/>
          <p:cNvSpPr/>
          <p:nvPr/>
        </p:nvSpPr>
        <p:spPr>
          <a:xfrm>
            <a:off x="5651784" y="2842808"/>
            <a:ext cx="544513" cy="539746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6" name="Freeform 8"/>
          <p:cNvSpPr/>
          <p:nvPr/>
        </p:nvSpPr>
        <p:spPr>
          <a:xfrm>
            <a:off x="5642259" y="3507102"/>
            <a:ext cx="543321" cy="53974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50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6151" name="Прямоугольник 6"/>
          <p:cNvSpPr>
            <a:spLocks noChangeArrowheads="1"/>
          </p:cNvSpPr>
          <p:nvPr/>
        </p:nvSpPr>
        <p:spPr bwMode="auto">
          <a:xfrm>
            <a:off x="4448176" y="171450"/>
            <a:ext cx="7410449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ИНФОРМАЦИЯ О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Arial" panose="020B0604020202020204" pitchFamily="34" charset="0"/>
                <a:sym typeface="Arial" pitchFamily="34" charset="0"/>
              </a:rPr>
              <a:t> </a:t>
            </a:r>
            <a:endParaRPr lang="ru-RU" altLang="ru-RU" b="1" dirty="0">
              <a:solidFill>
                <a:srgbClr val="0070C0"/>
              </a:solidFill>
              <a:latin typeface="Arial" panose="020B0604020202020204" pitchFamily="34" charset="0"/>
              <a:sym typeface="Arial" pitchFamily="34" charset="0"/>
            </a:endParaRPr>
          </a:p>
        </p:txBody>
      </p:sp>
      <p:sp>
        <p:nvSpPr>
          <p:cNvPr id="6153" name="Text Placeholder 3"/>
          <p:cNvSpPr txBox="1">
            <a:spLocks/>
          </p:cNvSpPr>
          <p:nvPr/>
        </p:nvSpPr>
        <p:spPr bwMode="auto">
          <a:xfrm>
            <a:off x="6327265" y="5337164"/>
            <a:ext cx="5019608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</a:pPr>
            <a:r>
              <a:rPr lang="ru-RU" altLang="ru-RU" sz="1600" dirty="0" smtClean="0">
                <a:solidFill>
                  <a:srgbClr val="00576E"/>
                </a:solidFill>
                <a:cs typeface="Calibri" pitchFamily="34" charset="0"/>
              </a:rPr>
              <a:t>форма заявки на подключение к </a:t>
            </a:r>
            <a:r>
              <a:rPr lang="ru-RU" altLang="ru-RU" sz="1600" dirty="0" err="1" smtClean="0">
                <a:solidFill>
                  <a:srgbClr val="00576E"/>
                </a:solidFill>
                <a:cs typeface="Calibri" pitchFamily="34" charset="0"/>
              </a:rPr>
              <a:t>ПУиО</a:t>
            </a:r>
            <a:endParaRPr lang="ru-RU" altLang="ru-RU" sz="1600" dirty="0" smtClean="0">
              <a:solidFill>
                <a:srgbClr val="00576E"/>
              </a:solidFill>
              <a:cs typeface="Calibri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</a:pPr>
            <a:r>
              <a:rPr lang="ru-RU" altLang="ru-RU" sz="1600" dirty="0" smtClean="0">
                <a:solidFill>
                  <a:srgbClr val="00576E"/>
                </a:solidFill>
                <a:cs typeface="Calibri" pitchFamily="34" charset="0"/>
              </a:rPr>
              <a:t>письма Минфина России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</a:pPr>
            <a:r>
              <a:rPr lang="ru-RU" altLang="ru-RU" sz="1600" dirty="0" smtClean="0">
                <a:solidFill>
                  <a:srgbClr val="00576E"/>
                </a:solidFill>
                <a:cs typeface="Calibri" pitchFamily="34" charset="0"/>
              </a:rPr>
              <a:t>схема подключения организаций к ГИИС ЭБ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</a:pPr>
            <a:r>
              <a:rPr lang="ru-RU" altLang="ru-RU" sz="1600" dirty="0" smtClean="0">
                <a:solidFill>
                  <a:srgbClr val="00576E"/>
                </a:solidFill>
                <a:cs typeface="Calibri" pitchFamily="34" charset="0"/>
              </a:rPr>
              <a:t>руководство регистратора ГИИС ЭБ</a:t>
            </a:r>
          </a:p>
        </p:txBody>
      </p:sp>
      <p:sp>
        <p:nvSpPr>
          <p:cNvPr id="6154" name="Text Placeholder 3"/>
          <p:cNvSpPr txBox="1">
            <a:spLocks/>
          </p:cNvSpPr>
          <p:nvPr/>
        </p:nvSpPr>
        <p:spPr bwMode="auto">
          <a:xfrm>
            <a:off x="6327265" y="2196575"/>
            <a:ext cx="40020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 dirty="0">
                <a:solidFill>
                  <a:srgbClr val="C58D01"/>
                </a:solidFill>
                <a:cs typeface="Calibri" pitchFamily="34" charset="0"/>
              </a:rPr>
              <a:t>руководство пользователя подсистемы учета и отчетности</a:t>
            </a:r>
          </a:p>
        </p:txBody>
      </p:sp>
      <p:sp>
        <p:nvSpPr>
          <p:cNvPr id="6155" name="Text Placeholder 3"/>
          <p:cNvSpPr txBox="1">
            <a:spLocks/>
          </p:cNvSpPr>
          <p:nvPr/>
        </p:nvSpPr>
        <p:spPr bwMode="auto">
          <a:xfrm>
            <a:off x="6327265" y="2973732"/>
            <a:ext cx="38433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 dirty="0">
                <a:solidFill>
                  <a:srgbClr val="0D5A50"/>
                </a:solidFill>
                <a:cs typeface="Calibri" pitchFamily="34" charset="0"/>
              </a:rPr>
              <a:t>обучающие видеоролики</a:t>
            </a:r>
          </a:p>
        </p:txBody>
      </p:sp>
      <p:sp>
        <p:nvSpPr>
          <p:cNvPr id="6156" name="Footer Text"/>
          <p:cNvSpPr txBox="1">
            <a:spLocks noChangeArrowheads="1"/>
          </p:cNvSpPr>
          <p:nvPr/>
        </p:nvSpPr>
        <p:spPr bwMode="auto">
          <a:xfrm>
            <a:off x="605332" y="2146269"/>
            <a:ext cx="40020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192F"/>
                </a:solidFill>
                <a:cs typeface="Calibri" pitchFamily="34" charset="0"/>
              </a:rPr>
              <a:t> Мониторинг и поддержка со стороны ТОФК</a:t>
            </a:r>
          </a:p>
        </p:txBody>
      </p:sp>
      <p:sp>
        <p:nvSpPr>
          <p:cNvPr id="42" name="Freeform 8"/>
          <p:cNvSpPr/>
          <p:nvPr/>
        </p:nvSpPr>
        <p:spPr>
          <a:xfrm>
            <a:off x="5654959" y="2184861"/>
            <a:ext cx="543321" cy="539747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grpSp>
        <p:nvGrpSpPr>
          <p:cNvPr id="6158" name="Group 83"/>
          <p:cNvGrpSpPr>
            <a:grpSpLocks/>
          </p:cNvGrpSpPr>
          <p:nvPr/>
        </p:nvGrpSpPr>
        <p:grpSpPr bwMode="auto">
          <a:xfrm>
            <a:off x="1527311" y="2804071"/>
            <a:ext cx="2032000" cy="1970897"/>
            <a:chOff x="3298548" y="782264"/>
            <a:chExt cx="2385425" cy="2385425"/>
          </a:xfrm>
        </p:grpSpPr>
        <p:sp>
          <p:nvSpPr>
            <p:cNvPr id="112" name="Oval 5"/>
            <p:cNvSpPr>
              <a:spLocks noChangeArrowheads="1"/>
            </p:cNvSpPr>
            <p:nvPr/>
          </p:nvSpPr>
          <p:spPr bwMode="auto">
            <a:xfrm>
              <a:off x="3298548" y="782264"/>
              <a:ext cx="2385425" cy="23854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4865938" y="1196094"/>
              <a:ext cx="596738" cy="596357"/>
            </a:xfrm>
            <a:custGeom>
              <a:avLst/>
              <a:gdLst>
                <a:gd name="T0" fmla="*/ 97 w 233"/>
                <a:gd name="T1" fmla="*/ 213 h 233"/>
                <a:gd name="T2" fmla="*/ 70 w 233"/>
                <a:gd name="T3" fmla="*/ 224 h 233"/>
                <a:gd name="T4" fmla="*/ 52 w 233"/>
                <a:gd name="T5" fmla="*/ 191 h 233"/>
                <a:gd name="T6" fmla="*/ 22 w 233"/>
                <a:gd name="T7" fmla="*/ 186 h 233"/>
                <a:gd name="T8" fmla="*/ 23 w 233"/>
                <a:gd name="T9" fmla="*/ 149 h 233"/>
                <a:gd name="T10" fmla="*/ 0 w 233"/>
                <a:gd name="T11" fmla="*/ 106 h 233"/>
                <a:gd name="T12" fmla="*/ 12 w 233"/>
                <a:gd name="T13" fmla="*/ 82 h 233"/>
                <a:gd name="T14" fmla="*/ 28 w 233"/>
                <a:gd name="T15" fmla="*/ 45 h 233"/>
                <a:gd name="T16" fmla="*/ 44 w 233"/>
                <a:gd name="T17" fmla="*/ 34 h 233"/>
                <a:gd name="T18" fmla="*/ 72 w 233"/>
                <a:gd name="T19" fmla="*/ 10 h 233"/>
                <a:gd name="T20" fmla="*/ 95 w 233"/>
                <a:gd name="T21" fmla="*/ 9 h 233"/>
                <a:gd name="T22" fmla="*/ 135 w 233"/>
                <a:gd name="T23" fmla="*/ 20 h 233"/>
                <a:gd name="T24" fmla="*/ 163 w 233"/>
                <a:gd name="T25" fmla="*/ 10 h 233"/>
                <a:gd name="T26" fmla="*/ 189 w 233"/>
                <a:gd name="T27" fmla="*/ 50 h 233"/>
                <a:gd name="T28" fmla="*/ 222 w 233"/>
                <a:gd name="T29" fmla="*/ 68 h 233"/>
                <a:gd name="T30" fmla="*/ 224 w 233"/>
                <a:gd name="T31" fmla="*/ 95 h 233"/>
                <a:gd name="T32" fmla="*/ 224 w 233"/>
                <a:gd name="T33" fmla="*/ 136 h 233"/>
                <a:gd name="T34" fmla="*/ 224 w 233"/>
                <a:gd name="T35" fmla="*/ 164 h 233"/>
                <a:gd name="T36" fmla="*/ 190 w 233"/>
                <a:gd name="T37" fmla="*/ 181 h 233"/>
                <a:gd name="T38" fmla="*/ 166 w 233"/>
                <a:gd name="T39" fmla="*/ 223 h 233"/>
                <a:gd name="T40" fmla="*/ 138 w 233"/>
                <a:gd name="T41" fmla="*/ 213 h 233"/>
                <a:gd name="T42" fmla="*/ 87 w 233"/>
                <a:gd name="T43" fmla="*/ 205 h 233"/>
                <a:gd name="T44" fmla="*/ 106 w 233"/>
                <a:gd name="T45" fmla="*/ 227 h 233"/>
                <a:gd name="T46" fmla="*/ 135 w 233"/>
                <a:gd name="T47" fmla="*/ 208 h 233"/>
                <a:gd name="T48" fmla="*/ 163 w 233"/>
                <a:gd name="T49" fmla="*/ 218 h 233"/>
                <a:gd name="T50" fmla="*/ 178 w 233"/>
                <a:gd name="T51" fmla="*/ 186 h 233"/>
                <a:gd name="T52" fmla="*/ 207 w 233"/>
                <a:gd name="T53" fmla="*/ 181 h 233"/>
                <a:gd name="T54" fmla="*/ 204 w 233"/>
                <a:gd name="T55" fmla="*/ 146 h 233"/>
                <a:gd name="T56" fmla="*/ 227 w 233"/>
                <a:gd name="T57" fmla="*/ 127 h 233"/>
                <a:gd name="T58" fmla="*/ 208 w 233"/>
                <a:gd name="T59" fmla="*/ 101 h 233"/>
                <a:gd name="T60" fmla="*/ 216 w 233"/>
                <a:gd name="T61" fmla="*/ 75 h 233"/>
                <a:gd name="T62" fmla="*/ 188 w 233"/>
                <a:gd name="T63" fmla="*/ 57 h 233"/>
                <a:gd name="T64" fmla="*/ 182 w 233"/>
                <a:gd name="T65" fmla="*/ 30 h 233"/>
                <a:gd name="T66" fmla="*/ 148 w 233"/>
                <a:gd name="T67" fmla="*/ 30 h 233"/>
                <a:gd name="T68" fmla="*/ 130 w 233"/>
                <a:gd name="T69" fmla="*/ 9 h 233"/>
                <a:gd name="T70" fmla="*/ 100 w 233"/>
                <a:gd name="T71" fmla="*/ 25 h 233"/>
                <a:gd name="T72" fmla="*/ 74 w 233"/>
                <a:gd name="T73" fmla="*/ 17 h 233"/>
                <a:gd name="T74" fmla="*/ 49 w 233"/>
                <a:gd name="T75" fmla="*/ 32 h 233"/>
                <a:gd name="T76" fmla="*/ 44 w 233"/>
                <a:gd name="T77" fmla="*/ 59 h 233"/>
                <a:gd name="T78" fmla="*/ 14 w 233"/>
                <a:gd name="T79" fmla="*/ 75 h 233"/>
                <a:gd name="T80" fmla="*/ 25 w 233"/>
                <a:gd name="T81" fmla="*/ 101 h 233"/>
                <a:gd name="T82" fmla="*/ 6 w 233"/>
                <a:gd name="T83" fmla="*/ 130 h 233"/>
                <a:gd name="T84" fmla="*/ 29 w 233"/>
                <a:gd name="T85" fmla="*/ 149 h 233"/>
                <a:gd name="T86" fmla="*/ 15 w 233"/>
                <a:gd name="T87" fmla="*/ 163 h 233"/>
                <a:gd name="T88" fmla="*/ 47 w 233"/>
                <a:gd name="T89" fmla="*/ 178 h 233"/>
                <a:gd name="T90" fmla="*/ 51 w 233"/>
                <a:gd name="T91" fmla="*/ 206 h 233"/>
                <a:gd name="T92" fmla="*/ 85 w 233"/>
                <a:gd name="T93" fmla="*/ 204 h 233"/>
                <a:gd name="T94" fmla="*/ 180 w 233"/>
                <a:gd name="T95" fmla="*/ 117 h 233"/>
                <a:gd name="T96" fmla="*/ 116 w 233"/>
                <a:gd name="T97" fmla="*/ 17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3" h="233">
                  <a:moveTo>
                    <a:pt x="129" y="233"/>
                  </a:moveTo>
                  <a:cubicBezTo>
                    <a:pt x="106" y="233"/>
                    <a:pt x="106" y="233"/>
                    <a:pt x="106" y="233"/>
                  </a:cubicBezTo>
                  <a:cubicBezTo>
                    <a:pt x="101" y="233"/>
                    <a:pt x="97" y="229"/>
                    <a:pt x="97" y="224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4" y="213"/>
                    <a:pt x="91" y="212"/>
                    <a:pt x="87" y="211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0" y="223"/>
                    <a:pt x="77" y="225"/>
                    <a:pt x="74" y="225"/>
                  </a:cubicBezTo>
                  <a:cubicBezTo>
                    <a:pt x="72" y="225"/>
                    <a:pt x="71" y="225"/>
                    <a:pt x="70" y="224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7" y="211"/>
                    <a:pt x="46" y="209"/>
                    <a:pt x="45" y="207"/>
                  </a:cubicBezTo>
                  <a:cubicBezTo>
                    <a:pt x="45" y="205"/>
                    <a:pt x="45" y="202"/>
                    <a:pt x="46" y="200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49" y="189"/>
                    <a:pt x="47" y="186"/>
                    <a:pt x="44" y="183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90"/>
                    <a:pt x="31" y="190"/>
                    <a:pt x="30" y="190"/>
                  </a:cubicBezTo>
                  <a:cubicBezTo>
                    <a:pt x="27" y="190"/>
                    <a:pt x="24" y="189"/>
                    <a:pt x="22" y="186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9" y="164"/>
                    <a:pt x="9" y="162"/>
                    <a:pt x="10" y="159"/>
                  </a:cubicBezTo>
                  <a:cubicBezTo>
                    <a:pt x="10" y="157"/>
                    <a:pt x="12" y="155"/>
                    <a:pt x="14" y="154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2" y="145"/>
                    <a:pt x="21" y="142"/>
                    <a:pt x="20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38"/>
                    <a:pt x="0" y="134"/>
                    <a:pt x="0" y="1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2"/>
                    <a:pt x="4" y="98"/>
                    <a:pt x="9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1" y="94"/>
                    <a:pt x="21" y="91"/>
                    <a:pt x="23" y="87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0"/>
                    <a:pt x="9" y="79"/>
                    <a:pt x="8" y="76"/>
                  </a:cubicBezTo>
                  <a:cubicBezTo>
                    <a:pt x="8" y="74"/>
                    <a:pt x="8" y="72"/>
                    <a:pt x="9" y="7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7"/>
                    <a:pt x="25" y="45"/>
                    <a:pt x="28" y="45"/>
                  </a:cubicBezTo>
                  <a:cubicBezTo>
                    <a:pt x="30" y="45"/>
                    <a:pt x="31" y="46"/>
                    <a:pt x="33" y="46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49"/>
                    <a:pt x="47" y="47"/>
                    <a:pt x="50" y="4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2"/>
                    <a:pt x="42" y="30"/>
                    <a:pt x="43" y="28"/>
                  </a:cubicBezTo>
                  <a:cubicBezTo>
                    <a:pt x="44" y="26"/>
                    <a:pt x="45" y="24"/>
                    <a:pt x="47" y="2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9" y="10"/>
                    <a:pt x="70" y="10"/>
                    <a:pt x="72" y="10"/>
                  </a:cubicBezTo>
                  <a:cubicBezTo>
                    <a:pt x="75" y="10"/>
                    <a:pt x="78" y="11"/>
                    <a:pt x="79" y="1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8" y="23"/>
                    <a:pt x="91" y="22"/>
                    <a:pt x="95" y="21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4"/>
                    <a:pt x="99" y="0"/>
                    <a:pt x="10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2" y="0"/>
                    <a:pt x="135" y="4"/>
                    <a:pt x="135" y="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9" y="21"/>
                    <a:pt x="142" y="22"/>
                    <a:pt x="146" y="2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0"/>
                    <a:pt x="156" y="8"/>
                    <a:pt x="159" y="8"/>
                  </a:cubicBezTo>
                  <a:cubicBezTo>
                    <a:pt x="161" y="8"/>
                    <a:pt x="162" y="9"/>
                    <a:pt x="163" y="1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8" y="24"/>
                    <a:pt x="189" y="29"/>
                    <a:pt x="187" y="33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4" y="45"/>
                    <a:pt x="186" y="47"/>
                    <a:pt x="189" y="50"/>
                  </a:cubicBezTo>
                  <a:cubicBezTo>
                    <a:pt x="199" y="44"/>
                    <a:pt x="199" y="44"/>
                    <a:pt x="199" y="44"/>
                  </a:cubicBezTo>
                  <a:cubicBezTo>
                    <a:pt x="200" y="43"/>
                    <a:pt x="202" y="43"/>
                    <a:pt x="203" y="43"/>
                  </a:cubicBezTo>
                  <a:cubicBezTo>
                    <a:pt x="206" y="43"/>
                    <a:pt x="209" y="45"/>
                    <a:pt x="211" y="47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25" y="72"/>
                    <a:pt x="223" y="77"/>
                    <a:pt x="219" y="79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1" y="88"/>
                    <a:pt x="212" y="92"/>
                    <a:pt x="212" y="95"/>
                  </a:cubicBezTo>
                  <a:cubicBezTo>
                    <a:pt x="224" y="95"/>
                    <a:pt x="224" y="95"/>
                    <a:pt x="224" y="95"/>
                  </a:cubicBezTo>
                  <a:cubicBezTo>
                    <a:pt x="226" y="95"/>
                    <a:pt x="229" y="96"/>
                    <a:pt x="230" y="98"/>
                  </a:cubicBezTo>
                  <a:cubicBezTo>
                    <a:pt x="232" y="99"/>
                    <a:pt x="233" y="101"/>
                    <a:pt x="233" y="104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33" y="132"/>
                    <a:pt x="229" y="136"/>
                    <a:pt x="224" y="136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9"/>
                    <a:pt x="211" y="143"/>
                    <a:pt x="210" y="146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25" y="154"/>
                    <a:pt x="226" y="160"/>
                    <a:pt x="224" y="164"/>
                  </a:cubicBezTo>
                  <a:cubicBezTo>
                    <a:pt x="212" y="184"/>
                    <a:pt x="212" y="184"/>
                    <a:pt x="212" y="184"/>
                  </a:cubicBezTo>
                  <a:cubicBezTo>
                    <a:pt x="210" y="187"/>
                    <a:pt x="207" y="188"/>
                    <a:pt x="204" y="188"/>
                  </a:cubicBezTo>
                  <a:cubicBezTo>
                    <a:pt x="203" y="188"/>
                    <a:pt x="201" y="188"/>
                    <a:pt x="200" y="187"/>
                  </a:cubicBezTo>
                  <a:cubicBezTo>
                    <a:pt x="190" y="181"/>
                    <a:pt x="190" y="181"/>
                    <a:pt x="190" y="181"/>
                  </a:cubicBezTo>
                  <a:cubicBezTo>
                    <a:pt x="188" y="184"/>
                    <a:pt x="186" y="187"/>
                    <a:pt x="183" y="18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1" y="203"/>
                    <a:pt x="190" y="209"/>
                    <a:pt x="186" y="211"/>
                  </a:cubicBezTo>
                  <a:cubicBezTo>
                    <a:pt x="166" y="223"/>
                    <a:pt x="166" y="223"/>
                    <a:pt x="166" y="223"/>
                  </a:cubicBezTo>
                  <a:cubicBezTo>
                    <a:pt x="164" y="223"/>
                    <a:pt x="163" y="224"/>
                    <a:pt x="161" y="224"/>
                  </a:cubicBezTo>
                  <a:cubicBezTo>
                    <a:pt x="158" y="224"/>
                    <a:pt x="155" y="222"/>
                    <a:pt x="154" y="219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5" y="211"/>
                    <a:pt x="142" y="212"/>
                    <a:pt x="138" y="213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38" y="229"/>
                    <a:pt x="134" y="233"/>
                    <a:pt x="129" y="233"/>
                  </a:cubicBezTo>
                  <a:moveTo>
                    <a:pt x="85" y="204"/>
                  </a:moveTo>
                  <a:cubicBezTo>
                    <a:pt x="87" y="205"/>
                    <a:pt x="87" y="205"/>
                    <a:pt x="87" y="205"/>
                  </a:cubicBezTo>
                  <a:cubicBezTo>
                    <a:pt x="91" y="206"/>
                    <a:pt x="96" y="207"/>
                    <a:pt x="101" y="208"/>
                  </a:cubicBezTo>
                  <a:cubicBezTo>
                    <a:pt x="103" y="208"/>
                    <a:pt x="103" y="208"/>
                    <a:pt x="103" y="208"/>
                  </a:cubicBezTo>
                  <a:cubicBezTo>
                    <a:pt x="103" y="224"/>
                    <a:pt x="103" y="224"/>
                    <a:pt x="103" y="224"/>
                  </a:cubicBezTo>
                  <a:cubicBezTo>
                    <a:pt x="103" y="226"/>
                    <a:pt x="104" y="227"/>
                    <a:pt x="106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31" y="227"/>
                    <a:pt x="132" y="226"/>
                    <a:pt x="132" y="224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35" y="208"/>
                    <a:pt x="135" y="208"/>
                    <a:pt x="135" y="208"/>
                  </a:cubicBezTo>
                  <a:cubicBezTo>
                    <a:pt x="139" y="207"/>
                    <a:pt x="144" y="205"/>
                    <a:pt x="149" y="204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59" y="218"/>
                    <a:pt x="161" y="219"/>
                    <a:pt x="163" y="218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4" y="205"/>
                    <a:pt x="185" y="203"/>
                    <a:pt x="184" y="20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8" y="186"/>
                    <a:pt x="178" y="186"/>
                    <a:pt x="178" y="186"/>
                  </a:cubicBezTo>
                  <a:cubicBezTo>
                    <a:pt x="181" y="183"/>
                    <a:pt x="185" y="180"/>
                    <a:pt x="188" y="17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203" y="182"/>
                    <a:pt x="203" y="182"/>
                    <a:pt x="203" y="182"/>
                  </a:cubicBezTo>
                  <a:cubicBezTo>
                    <a:pt x="204" y="183"/>
                    <a:pt x="206" y="182"/>
                    <a:pt x="207" y="181"/>
                  </a:cubicBezTo>
                  <a:cubicBezTo>
                    <a:pt x="219" y="161"/>
                    <a:pt x="219" y="161"/>
                    <a:pt x="219" y="161"/>
                  </a:cubicBezTo>
                  <a:cubicBezTo>
                    <a:pt x="220" y="159"/>
                    <a:pt x="219" y="158"/>
                    <a:pt x="218" y="157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6" y="142"/>
                    <a:pt x="207" y="137"/>
                    <a:pt x="208" y="132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6" y="130"/>
                    <a:pt x="227" y="129"/>
                    <a:pt x="227" y="127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3"/>
                    <a:pt x="227" y="102"/>
                    <a:pt x="226" y="102"/>
                  </a:cubicBezTo>
                  <a:cubicBezTo>
                    <a:pt x="226" y="101"/>
                    <a:pt x="225" y="101"/>
                    <a:pt x="224" y="10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4"/>
                    <a:pt x="205" y="89"/>
                    <a:pt x="203" y="85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8" y="74"/>
                    <a:pt x="218" y="72"/>
                    <a:pt x="217" y="70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49"/>
                    <a:pt x="203" y="48"/>
                    <a:pt x="202" y="49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6" y="55"/>
                    <a:pt x="186" y="55"/>
                    <a:pt x="186" y="55"/>
                  </a:cubicBezTo>
                  <a:cubicBezTo>
                    <a:pt x="183" y="52"/>
                    <a:pt x="179" y="49"/>
                    <a:pt x="176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3" y="29"/>
                    <a:pt x="182" y="27"/>
                    <a:pt x="181" y="26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59" y="14"/>
                    <a:pt x="157" y="14"/>
                    <a:pt x="156" y="16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2" y="27"/>
                    <a:pt x="137" y="26"/>
                    <a:pt x="132" y="25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7"/>
                    <a:pt x="128" y="6"/>
                    <a:pt x="127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0" y="7"/>
                    <a:pt x="100" y="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3" y="27"/>
                    <a:pt x="89" y="28"/>
                    <a:pt x="84" y="30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5"/>
                    <a:pt x="72" y="15"/>
                    <a:pt x="70" y="1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8" y="29"/>
                  </a:cubicBezTo>
                  <a:cubicBezTo>
                    <a:pt x="48" y="30"/>
                    <a:pt x="48" y="31"/>
                    <a:pt x="49" y="32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1" y="50"/>
                    <a:pt x="48" y="54"/>
                    <a:pt x="45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7" y="51"/>
                    <a:pt x="26" y="5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4"/>
                    <a:pt x="14" y="75"/>
                  </a:cubicBezTo>
                  <a:cubicBezTo>
                    <a:pt x="14" y="76"/>
                    <a:pt x="15" y="76"/>
                    <a:pt x="15" y="7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7" y="92"/>
                    <a:pt x="26" y="96"/>
                    <a:pt x="25" y="101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7" y="103"/>
                    <a:pt x="6" y="105"/>
                    <a:pt x="6" y="106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7" y="133"/>
                    <a:pt x="9" y="13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40"/>
                    <a:pt x="28" y="144"/>
                    <a:pt x="29" y="149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9"/>
                    <a:pt x="15" y="160"/>
                    <a:pt x="15" y="161"/>
                  </a:cubicBezTo>
                  <a:cubicBezTo>
                    <a:pt x="15" y="162"/>
                    <a:pt x="15" y="162"/>
                    <a:pt x="15" y="16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8" y="185"/>
                    <a:pt x="30" y="185"/>
                    <a:pt x="31" y="184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0" y="182"/>
                    <a:pt x="54" y="185"/>
                    <a:pt x="57" y="188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51" y="204"/>
                    <a:pt x="51" y="205"/>
                    <a:pt x="51" y="206"/>
                  </a:cubicBezTo>
                  <a:cubicBezTo>
                    <a:pt x="51" y="206"/>
                    <a:pt x="51" y="207"/>
                    <a:pt x="52" y="207"/>
                  </a:cubicBezTo>
                  <a:cubicBezTo>
                    <a:pt x="72" y="219"/>
                    <a:pt x="72" y="219"/>
                    <a:pt x="72" y="219"/>
                  </a:cubicBezTo>
                  <a:cubicBezTo>
                    <a:pt x="74" y="220"/>
                    <a:pt x="76" y="219"/>
                    <a:pt x="76" y="218"/>
                  </a:cubicBezTo>
                  <a:cubicBezTo>
                    <a:pt x="85" y="204"/>
                    <a:pt x="85" y="204"/>
                    <a:pt x="85" y="204"/>
                  </a:cubicBezTo>
                  <a:moveTo>
                    <a:pt x="116" y="180"/>
                  </a:moveTo>
                  <a:cubicBezTo>
                    <a:pt x="81" y="180"/>
                    <a:pt x="53" y="152"/>
                    <a:pt x="53" y="117"/>
                  </a:cubicBezTo>
                  <a:cubicBezTo>
                    <a:pt x="53" y="82"/>
                    <a:pt x="81" y="53"/>
                    <a:pt x="116" y="53"/>
                  </a:cubicBezTo>
                  <a:cubicBezTo>
                    <a:pt x="151" y="53"/>
                    <a:pt x="180" y="82"/>
                    <a:pt x="180" y="117"/>
                  </a:cubicBezTo>
                  <a:cubicBezTo>
                    <a:pt x="180" y="152"/>
                    <a:pt x="151" y="180"/>
                    <a:pt x="116" y="180"/>
                  </a:cubicBezTo>
                  <a:moveTo>
                    <a:pt x="116" y="59"/>
                  </a:moveTo>
                  <a:cubicBezTo>
                    <a:pt x="85" y="59"/>
                    <a:pt x="59" y="85"/>
                    <a:pt x="59" y="117"/>
                  </a:cubicBezTo>
                  <a:cubicBezTo>
                    <a:pt x="59" y="149"/>
                    <a:pt x="85" y="174"/>
                    <a:pt x="116" y="174"/>
                  </a:cubicBezTo>
                  <a:cubicBezTo>
                    <a:pt x="148" y="174"/>
                    <a:pt x="174" y="149"/>
                    <a:pt x="174" y="117"/>
                  </a:cubicBezTo>
                  <a:cubicBezTo>
                    <a:pt x="174" y="85"/>
                    <a:pt x="148" y="59"/>
                    <a:pt x="116" y="59"/>
                  </a:cubicBezTo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4" name="Freeform 7"/>
            <p:cNvSpPr>
              <a:spLocks noEditPoints="1"/>
            </p:cNvSpPr>
            <p:nvPr/>
          </p:nvSpPr>
          <p:spPr bwMode="auto">
            <a:xfrm>
              <a:off x="5343634" y="1054479"/>
              <a:ext cx="262504" cy="262775"/>
            </a:xfrm>
            <a:custGeom>
              <a:avLst/>
              <a:gdLst>
                <a:gd name="T0" fmla="*/ 40 w 103"/>
                <a:gd name="T1" fmla="*/ 97 h 103"/>
                <a:gd name="T2" fmla="*/ 35 w 103"/>
                <a:gd name="T3" fmla="*/ 86 h 103"/>
                <a:gd name="T4" fmla="*/ 20 w 103"/>
                <a:gd name="T5" fmla="*/ 92 h 103"/>
                <a:gd name="T6" fmla="*/ 11 w 103"/>
                <a:gd name="T7" fmla="*/ 75 h 103"/>
                <a:gd name="T8" fmla="*/ 16 w 103"/>
                <a:gd name="T9" fmla="*/ 64 h 103"/>
                <a:gd name="T10" fmla="*/ 0 w 103"/>
                <a:gd name="T11" fmla="*/ 57 h 103"/>
                <a:gd name="T12" fmla="*/ 14 w 103"/>
                <a:gd name="T13" fmla="*/ 40 h 103"/>
                <a:gd name="T14" fmla="*/ 17 w 103"/>
                <a:gd name="T15" fmla="*/ 33 h 103"/>
                <a:gd name="T16" fmla="*/ 11 w 103"/>
                <a:gd name="T17" fmla="*/ 19 h 103"/>
                <a:gd name="T18" fmla="*/ 33 w 103"/>
                <a:gd name="T19" fmla="*/ 16 h 103"/>
                <a:gd name="T20" fmla="*/ 39 w 103"/>
                <a:gd name="T21" fmla="*/ 15 h 103"/>
                <a:gd name="T22" fmla="*/ 46 w 103"/>
                <a:gd name="T23" fmla="*/ 0 h 103"/>
                <a:gd name="T24" fmla="*/ 64 w 103"/>
                <a:gd name="T25" fmla="*/ 13 h 103"/>
                <a:gd name="T26" fmla="*/ 70 w 103"/>
                <a:gd name="T27" fmla="*/ 16 h 103"/>
                <a:gd name="T28" fmla="*/ 92 w 103"/>
                <a:gd name="T29" fmla="*/ 19 h 103"/>
                <a:gd name="T30" fmla="*/ 87 w 103"/>
                <a:gd name="T31" fmla="*/ 33 h 103"/>
                <a:gd name="T32" fmla="*/ 90 w 103"/>
                <a:gd name="T33" fmla="*/ 40 h 103"/>
                <a:gd name="T34" fmla="*/ 103 w 103"/>
                <a:gd name="T35" fmla="*/ 57 h 103"/>
                <a:gd name="T36" fmla="*/ 88 w 103"/>
                <a:gd name="T37" fmla="*/ 64 h 103"/>
                <a:gd name="T38" fmla="*/ 92 w 103"/>
                <a:gd name="T39" fmla="*/ 75 h 103"/>
                <a:gd name="T40" fmla="*/ 84 w 103"/>
                <a:gd name="T41" fmla="*/ 92 h 103"/>
                <a:gd name="T42" fmla="*/ 69 w 103"/>
                <a:gd name="T43" fmla="*/ 86 h 103"/>
                <a:gd name="T44" fmla="*/ 64 w 103"/>
                <a:gd name="T45" fmla="*/ 97 h 103"/>
                <a:gd name="T46" fmla="*/ 38 w 103"/>
                <a:gd name="T47" fmla="*/ 81 h 103"/>
                <a:gd name="T48" fmla="*/ 46 w 103"/>
                <a:gd name="T49" fmla="*/ 97 h 103"/>
                <a:gd name="T50" fmla="*/ 58 w 103"/>
                <a:gd name="T51" fmla="*/ 97 h 103"/>
                <a:gd name="T52" fmla="*/ 66 w 103"/>
                <a:gd name="T53" fmla="*/ 81 h 103"/>
                <a:gd name="T54" fmla="*/ 80 w 103"/>
                <a:gd name="T55" fmla="*/ 88 h 103"/>
                <a:gd name="T56" fmla="*/ 88 w 103"/>
                <a:gd name="T57" fmla="*/ 80 h 103"/>
                <a:gd name="T58" fmla="*/ 82 w 103"/>
                <a:gd name="T59" fmla="*/ 66 h 103"/>
                <a:gd name="T60" fmla="*/ 97 w 103"/>
                <a:gd name="T61" fmla="*/ 58 h 103"/>
                <a:gd name="T62" fmla="*/ 97 w 103"/>
                <a:gd name="T63" fmla="*/ 45 h 103"/>
                <a:gd name="T64" fmla="*/ 82 w 103"/>
                <a:gd name="T65" fmla="*/ 37 h 103"/>
                <a:gd name="T66" fmla="*/ 88 w 103"/>
                <a:gd name="T67" fmla="*/ 24 h 103"/>
                <a:gd name="T68" fmla="*/ 80 w 103"/>
                <a:gd name="T69" fmla="*/ 15 h 103"/>
                <a:gd name="T70" fmla="*/ 63 w 103"/>
                <a:gd name="T71" fmla="*/ 20 h 103"/>
                <a:gd name="T72" fmla="*/ 58 w 103"/>
                <a:gd name="T73" fmla="*/ 6 h 103"/>
                <a:gd name="T74" fmla="*/ 46 w 103"/>
                <a:gd name="T75" fmla="*/ 13 h 103"/>
                <a:gd name="T76" fmla="*/ 35 w 103"/>
                <a:gd name="T77" fmla="*/ 22 h 103"/>
                <a:gd name="T78" fmla="*/ 24 w 103"/>
                <a:gd name="T79" fmla="*/ 15 h 103"/>
                <a:gd name="T80" fmla="*/ 15 w 103"/>
                <a:gd name="T81" fmla="*/ 24 h 103"/>
                <a:gd name="T82" fmla="*/ 21 w 103"/>
                <a:gd name="T83" fmla="*/ 40 h 103"/>
                <a:gd name="T84" fmla="*/ 6 w 103"/>
                <a:gd name="T85" fmla="*/ 46 h 103"/>
                <a:gd name="T86" fmla="*/ 14 w 103"/>
                <a:gd name="T87" fmla="*/ 58 h 103"/>
                <a:gd name="T88" fmla="*/ 21 w 103"/>
                <a:gd name="T89" fmla="*/ 74 h 103"/>
                <a:gd name="T90" fmla="*/ 24 w 103"/>
                <a:gd name="T91" fmla="*/ 88 h 103"/>
                <a:gd name="T92" fmla="*/ 35 w 103"/>
                <a:gd name="T93" fmla="*/ 81 h 103"/>
                <a:gd name="T94" fmla="*/ 52 w 103"/>
                <a:gd name="T95" fmla="*/ 33 h 103"/>
                <a:gd name="T96" fmla="*/ 52 w 103"/>
                <a:gd name="T97" fmla="*/ 39 h 103"/>
                <a:gd name="T98" fmla="*/ 64 w 103"/>
                <a:gd name="T9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" h="103">
                  <a:moveTo>
                    <a:pt x="58" y="103"/>
                  </a:moveTo>
                  <a:cubicBezTo>
                    <a:pt x="46" y="103"/>
                    <a:pt x="46" y="103"/>
                    <a:pt x="46" y="103"/>
                  </a:cubicBezTo>
                  <a:cubicBezTo>
                    <a:pt x="43" y="103"/>
                    <a:pt x="40" y="100"/>
                    <a:pt x="40" y="9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8"/>
                    <a:pt x="39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4" y="86"/>
                    <a:pt x="33" y="87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4"/>
                    <a:pt x="22" y="94"/>
                    <a:pt x="20" y="92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3"/>
                    <a:pt x="10" y="81"/>
                    <a:pt x="10" y="79"/>
                  </a:cubicBezTo>
                  <a:cubicBezTo>
                    <a:pt x="10" y="78"/>
                    <a:pt x="10" y="76"/>
                    <a:pt x="11" y="75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0"/>
                    <a:pt x="17" y="69"/>
                    <a:pt x="17" y="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3"/>
                    <a:pt x="14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63"/>
                    <a:pt x="0" y="60"/>
                    <a:pt x="0" y="5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2"/>
                    <a:pt x="3" y="40"/>
                    <a:pt x="6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40"/>
                    <a:pt x="15" y="39"/>
                    <a:pt x="16" y="38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6"/>
                    <a:pt x="10" y="25"/>
                    <a:pt x="10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9"/>
                    <a:pt x="26" y="9"/>
                    <a:pt x="28" y="1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5" y="1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5"/>
                    <a:pt x="40" y="14"/>
                    <a:pt x="40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1" y="0"/>
                    <a:pt x="64" y="3"/>
                    <a:pt x="64" y="6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4"/>
                    <a:pt x="64" y="15"/>
                    <a:pt x="65" y="1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7"/>
                    <a:pt x="70" y="16"/>
                    <a:pt x="70" y="16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8" y="9"/>
                    <a:pt x="82" y="9"/>
                    <a:pt x="84" y="11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4" y="20"/>
                    <a:pt x="94" y="22"/>
                    <a:pt x="94" y="23"/>
                  </a:cubicBezTo>
                  <a:cubicBezTo>
                    <a:pt x="94" y="25"/>
                    <a:pt x="94" y="26"/>
                    <a:pt x="92" y="28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87" y="34"/>
                    <a:pt x="87" y="35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9" y="39"/>
                    <a:pt x="89" y="40"/>
                    <a:pt x="9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1" y="40"/>
                    <a:pt x="103" y="42"/>
                    <a:pt x="103" y="46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3" y="60"/>
                    <a:pt x="101" y="63"/>
                    <a:pt x="97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9" y="64"/>
                    <a:pt x="88" y="6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70"/>
                    <a:pt x="87" y="70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4" y="78"/>
                    <a:pt x="94" y="79"/>
                  </a:cubicBezTo>
                  <a:cubicBezTo>
                    <a:pt x="94" y="81"/>
                    <a:pt x="94" y="83"/>
                    <a:pt x="92" y="84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2" y="94"/>
                    <a:pt x="78" y="94"/>
                    <a:pt x="76" y="9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69" y="86"/>
                    <a:pt x="69" y="86"/>
                  </a:cubicBezTo>
                  <a:cubicBezTo>
                    <a:pt x="65" y="88"/>
                    <a:pt x="65" y="88"/>
                    <a:pt x="65" y="88"/>
                  </a:cubicBezTo>
                  <a:cubicBezTo>
                    <a:pt x="64" y="88"/>
                    <a:pt x="64" y="89"/>
                    <a:pt x="64" y="89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100"/>
                    <a:pt x="61" y="103"/>
                    <a:pt x="58" y="103"/>
                  </a:cubicBezTo>
                  <a:close/>
                  <a:moveTo>
                    <a:pt x="35" y="81"/>
                  </a:moveTo>
                  <a:cubicBezTo>
                    <a:pt x="36" y="81"/>
                    <a:pt x="37" y="81"/>
                    <a:pt x="38" y="8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4" y="83"/>
                    <a:pt x="46" y="86"/>
                    <a:pt x="46" y="8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6"/>
                    <a:pt x="60" y="83"/>
                    <a:pt x="63" y="82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1"/>
                    <a:pt x="68" y="81"/>
                    <a:pt x="69" y="81"/>
                  </a:cubicBezTo>
                  <a:cubicBezTo>
                    <a:pt x="71" y="81"/>
                    <a:pt x="73" y="81"/>
                    <a:pt x="74" y="83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1" y="72"/>
                    <a:pt x="80" y="68"/>
                    <a:pt x="82" y="6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4" y="60"/>
                    <a:pt x="87" y="58"/>
                    <a:pt x="90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7" y="45"/>
                    <a:pt x="84" y="43"/>
                    <a:pt x="83" y="40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5"/>
                    <a:pt x="81" y="31"/>
                    <a:pt x="83" y="29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22"/>
                    <a:pt x="69" y="23"/>
                    <a:pt x="66" y="22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0" y="19"/>
                    <a:pt x="58" y="16"/>
                    <a:pt x="58" y="13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6"/>
                    <a:pt x="44" y="19"/>
                    <a:pt x="41" y="20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1"/>
                    <a:pt x="23" y="35"/>
                    <a:pt x="22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3"/>
                    <a:pt x="17" y="45"/>
                    <a:pt x="14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7" y="58"/>
                    <a:pt x="20" y="60"/>
                    <a:pt x="21" y="6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8"/>
                    <a:pt x="23" y="72"/>
                    <a:pt x="21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3" y="81"/>
                    <a:pt x="35" y="81"/>
                  </a:cubicBezTo>
                  <a:close/>
                  <a:moveTo>
                    <a:pt x="52" y="70"/>
                  </a:moveTo>
                  <a:cubicBezTo>
                    <a:pt x="42" y="70"/>
                    <a:pt x="34" y="61"/>
                    <a:pt x="34" y="51"/>
                  </a:cubicBezTo>
                  <a:cubicBezTo>
                    <a:pt x="34" y="41"/>
                    <a:pt x="42" y="33"/>
                    <a:pt x="52" y="33"/>
                  </a:cubicBezTo>
                  <a:cubicBezTo>
                    <a:pt x="62" y="33"/>
                    <a:pt x="70" y="41"/>
                    <a:pt x="70" y="51"/>
                  </a:cubicBezTo>
                  <a:cubicBezTo>
                    <a:pt x="70" y="61"/>
                    <a:pt x="62" y="70"/>
                    <a:pt x="52" y="70"/>
                  </a:cubicBezTo>
                  <a:close/>
                  <a:moveTo>
                    <a:pt x="52" y="39"/>
                  </a:moveTo>
                  <a:cubicBezTo>
                    <a:pt x="45" y="39"/>
                    <a:pt x="39" y="44"/>
                    <a:pt x="39" y="51"/>
                  </a:cubicBezTo>
                  <a:cubicBezTo>
                    <a:pt x="39" y="58"/>
                    <a:pt x="45" y="64"/>
                    <a:pt x="52" y="64"/>
                  </a:cubicBezTo>
                  <a:cubicBezTo>
                    <a:pt x="59" y="64"/>
                    <a:pt x="64" y="58"/>
                    <a:pt x="64" y="51"/>
                  </a:cubicBezTo>
                  <a:cubicBezTo>
                    <a:pt x="64" y="44"/>
                    <a:pt x="59" y="39"/>
                    <a:pt x="52" y="39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5" name="Freeform 8"/>
            <p:cNvSpPr>
              <a:spLocks noEditPoints="1"/>
            </p:cNvSpPr>
            <p:nvPr/>
          </p:nvSpPr>
          <p:spPr bwMode="auto">
            <a:xfrm>
              <a:off x="5197121" y="1037171"/>
              <a:ext cx="138882" cy="140041"/>
            </a:xfrm>
            <a:custGeom>
              <a:avLst/>
              <a:gdLst>
                <a:gd name="T0" fmla="*/ 48 w 54"/>
                <a:gd name="T1" fmla="*/ 22 h 54"/>
                <a:gd name="T2" fmla="*/ 45 w 54"/>
                <a:gd name="T3" fmla="*/ 18 h 54"/>
                <a:gd name="T4" fmla="*/ 48 w 54"/>
                <a:gd name="T5" fmla="*/ 12 h 54"/>
                <a:gd name="T6" fmla="*/ 44 w 54"/>
                <a:gd name="T7" fmla="*/ 5 h 54"/>
                <a:gd name="T8" fmla="*/ 38 w 54"/>
                <a:gd name="T9" fmla="*/ 8 h 54"/>
                <a:gd name="T10" fmla="*/ 33 w 54"/>
                <a:gd name="T11" fmla="*/ 8 h 54"/>
                <a:gd name="T12" fmla="*/ 32 w 54"/>
                <a:gd name="T13" fmla="*/ 1 h 54"/>
                <a:gd name="T14" fmla="*/ 23 w 54"/>
                <a:gd name="T15" fmla="*/ 0 h 54"/>
                <a:gd name="T16" fmla="*/ 22 w 54"/>
                <a:gd name="T17" fmla="*/ 6 h 54"/>
                <a:gd name="T18" fmla="*/ 18 w 54"/>
                <a:gd name="T19" fmla="*/ 9 h 54"/>
                <a:gd name="T20" fmla="*/ 12 w 54"/>
                <a:gd name="T21" fmla="*/ 5 h 54"/>
                <a:gd name="T22" fmla="*/ 5 w 54"/>
                <a:gd name="T23" fmla="*/ 10 h 54"/>
                <a:gd name="T24" fmla="*/ 8 w 54"/>
                <a:gd name="T25" fmla="*/ 15 h 54"/>
                <a:gd name="T26" fmla="*/ 8 w 54"/>
                <a:gd name="T27" fmla="*/ 20 h 54"/>
                <a:gd name="T28" fmla="*/ 1 w 54"/>
                <a:gd name="T29" fmla="*/ 22 h 54"/>
                <a:gd name="T30" fmla="*/ 0 w 54"/>
                <a:gd name="T31" fmla="*/ 30 h 54"/>
                <a:gd name="T32" fmla="*/ 6 w 54"/>
                <a:gd name="T33" fmla="*/ 32 h 54"/>
                <a:gd name="T34" fmla="*/ 9 w 54"/>
                <a:gd name="T35" fmla="*/ 35 h 54"/>
                <a:gd name="T36" fmla="*/ 5 w 54"/>
                <a:gd name="T37" fmla="*/ 41 h 54"/>
                <a:gd name="T38" fmla="*/ 10 w 54"/>
                <a:gd name="T39" fmla="*/ 48 h 54"/>
                <a:gd name="T40" fmla="*/ 15 w 54"/>
                <a:gd name="T41" fmla="*/ 45 h 54"/>
                <a:gd name="T42" fmla="*/ 20 w 54"/>
                <a:gd name="T43" fmla="*/ 45 h 54"/>
                <a:gd name="T44" fmla="*/ 22 w 54"/>
                <a:gd name="T45" fmla="*/ 52 h 54"/>
                <a:gd name="T46" fmla="*/ 30 w 54"/>
                <a:gd name="T47" fmla="*/ 54 h 54"/>
                <a:gd name="T48" fmla="*/ 32 w 54"/>
                <a:gd name="T49" fmla="*/ 48 h 54"/>
                <a:gd name="T50" fmla="*/ 35 w 54"/>
                <a:gd name="T51" fmla="*/ 45 h 54"/>
                <a:gd name="T52" fmla="*/ 41 w 54"/>
                <a:gd name="T53" fmla="*/ 48 h 54"/>
                <a:gd name="T54" fmla="*/ 48 w 54"/>
                <a:gd name="T55" fmla="*/ 43 h 54"/>
                <a:gd name="T56" fmla="*/ 45 w 54"/>
                <a:gd name="T57" fmla="*/ 38 h 54"/>
                <a:gd name="T58" fmla="*/ 46 w 54"/>
                <a:gd name="T59" fmla="*/ 33 h 54"/>
                <a:gd name="T60" fmla="*/ 52 w 54"/>
                <a:gd name="T61" fmla="*/ 32 h 54"/>
                <a:gd name="T62" fmla="*/ 54 w 54"/>
                <a:gd name="T63" fmla="*/ 23 h 54"/>
                <a:gd name="T64" fmla="*/ 27 w 54"/>
                <a:gd name="T65" fmla="*/ 35 h 54"/>
                <a:gd name="T66" fmla="*/ 27 w 54"/>
                <a:gd name="T67" fmla="*/ 18 h 54"/>
                <a:gd name="T68" fmla="*/ 27 w 54"/>
                <a:gd name="T69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54">
                  <a:moveTo>
                    <a:pt x="52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6" y="21"/>
                    <a:pt x="46" y="20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7"/>
                    <a:pt x="45" y="16"/>
                    <a:pt x="45" y="1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0"/>
                    <a:pt x="48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9"/>
                    <a:pt x="36" y="9"/>
                    <a:pt x="35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6"/>
                    <a:pt x="32" y="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1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6" y="9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2"/>
                    <a:pt x="5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7" y="22"/>
                    <a:pt x="6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7"/>
                    <a:pt x="8" y="3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9"/>
                    <a:pt x="12" y="49"/>
                    <a:pt x="12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4"/>
                    <a:pt x="17" y="44"/>
                    <a:pt x="18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7"/>
                    <a:pt x="32" y="46"/>
                    <a:pt x="3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4"/>
                    <a:pt x="37" y="44"/>
                    <a:pt x="38" y="45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49" y="42"/>
                    <a:pt x="48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7"/>
                    <a:pt x="44" y="36"/>
                    <a:pt x="45" y="3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7" y="32"/>
                    <a:pt x="4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4" y="3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3" y="22"/>
                    <a:pt x="52" y="22"/>
                  </a:cubicBezTo>
                  <a:close/>
                  <a:moveTo>
                    <a:pt x="27" y="35"/>
                  </a:moveTo>
                  <a:cubicBezTo>
                    <a:pt x="22" y="35"/>
                    <a:pt x="18" y="31"/>
                    <a:pt x="18" y="27"/>
                  </a:cubicBezTo>
                  <a:cubicBezTo>
                    <a:pt x="18" y="22"/>
                    <a:pt x="22" y="18"/>
                    <a:pt x="27" y="18"/>
                  </a:cubicBezTo>
                  <a:cubicBezTo>
                    <a:pt x="31" y="18"/>
                    <a:pt x="35" y="22"/>
                    <a:pt x="35" y="27"/>
                  </a:cubicBezTo>
                  <a:cubicBezTo>
                    <a:pt x="35" y="31"/>
                    <a:pt x="31" y="35"/>
                    <a:pt x="27" y="35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3884603" y="1021436"/>
              <a:ext cx="480747" cy="292671"/>
            </a:xfrm>
            <a:custGeom>
              <a:avLst/>
              <a:gdLst>
                <a:gd name="T0" fmla="*/ 188 w 188"/>
                <a:gd name="T1" fmla="*/ 74 h 114"/>
                <a:gd name="T2" fmla="*/ 148 w 188"/>
                <a:gd name="T3" fmla="*/ 34 h 114"/>
                <a:gd name="T4" fmla="*/ 134 w 188"/>
                <a:gd name="T5" fmla="*/ 36 h 114"/>
                <a:gd name="T6" fmla="*/ 88 w 188"/>
                <a:gd name="T7" fmla="*/ 0 h 114"/>
                <a:gd name="T8" fmla="*/ 41 w 188"/>
                <a:gd name="T9" fmla="*/ 46 h 114"/>
                <a:gd name="T10" fmla="*/ 34 w 188"/>
                <a:gd name="T11" fmla="*/ 45 h 114"/>
                <a:gd name="T12" fmla="*/ 0 w 188"/>
                <a:gd name="T13" fmla="*/ 80 h 114"/>
                <a:gd name="T14" fmla="*/ 24 w 188"/>
                <a:gd name="T15" fmla="*/ 113 h 114"/>
                <a:gd name="T16" fmla="*/ 34 w 188"/>
                <a:gd name="T17" fmla="*/ 114 h 114"/>
                <a:gd name="T18" fmla="*/ 150 w 188"/>
                <a:gd name="T19" fmla="*/ 114 h 114"/>
                <a:gd name="T20" fmla="*/ 160 w 188"/>
                <a:gd name="T21" fmla="*/ 112 h 114"/>
                <a:gd name="T22" fmla="*/ 188 w 188"/>
                <a:gd name="T23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114">
                  <a:moveTo>
                    <a:pt x="188" y="74"/>
                  </a:moveTo>
                  <a:cubicBezTo>
                    <a:pt x="188" y="52"/>
                    <a:pt x="170" y="34"/>
                    <a:pt x="148" y="34"/>
                  </a:cubicBezTo>
                  <a:cubicBezTo>
                    <a:pt x="143" y="34"/>
                    <a:pt x="138" y="35"/>
                    <a:pt x="134" y="36"/>
                  </a:cubicBezTo>
                  <a:cubicBezTo>
                    <a:pt x="129" y="16"/>
                    <a:pt x="111" y="0"/>
                    <a:pt x="88" y="0"/>
                  </a:cubicBezTo>
                  <a:cubicBezTo>
                    <a:pt x="63" y="0"/>
                    <a:pt x="42" y="21"/>
                    <a:pt x="41" y="46"/>
                  </a:cubicBezTo>
                  <a:cubicBezTo>
                    <a:pt x="39" y="46"/>
                    <a:pt x="37" y="45"/>
                    <a:pt x="34" y="45"/>
                  </a:cubicBezTo>
                  <a:cubicBezTo>
                    <a:pt x="15" y="45"/>
                    <a:pt x="0" y="61"/>
                    <a:pt x="0" y="80"/>
                  </a:cubicBezTo>
                  <a:cubicBezTo>
                    <a:pt x="0" y="95"/>
                    <a:pt x="10" y="109"/>
                    <a:pt x="24" y="113"/>
                  </a:cubicBezTo>
                  <a:cubicBezTo>
                    <a:pt x="27" y="114"/>
                    <a:pt x="30" y="114"/>
                    <a:pt x="34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3" y="114"/>
                    <a:pt x="157" y="114"/>
                    <a:pt x="160" y="112"/>
                  </a:cubicBezTo>
                  <a:cubicBezTo>
                    <a:pt x="176" y="107"/>
                    <a:pt x="188" y="92"/>
                    <a:pt x="18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4107425" y="986819"/>
              <a:ext cx="422752" cy="259627"/>
            </a:xfrm>
            <a:custGeom>
              <a:avLst/>
              <a:gdLst>
                <a:gd name="T0" fmla="*/ 165 w 165"/>
                <a:gd name="T1" fmla="*/ 65 h 101"/>
                <a:gd name="T2" fmla="*/ 130 w 165"/>
                <a:gd name="T3" fmla="*/ 30 h 101"/>
                <a:gd name="T4" fmla="*/ 118 w 165"/>
                <a:gd name="T5" fmla="*/ 32 h 101"/>
                <a:gd name="T6" fmla="*/ 78 w 165"/>
                <a:gd name="T7" fmla="*/ 0 h 101"/>
                <a:gd name="T8" fmla="*/ 36 w 165"/>
                <a:gd name="T9" fmla="*/ 41 h 101"/>
                <a:gd name="T10" fmla="*/ 30 w 165"/>
                <a:gd name="T11" fmla="*/ 40 h 101"/>
                <a:gd name="T12" fmla="*/ 0 w 165"/>
                <a:gd name="T13" fmla="*/ 70 h 101"/>
                <a:gd name="T14" fmla="*/ 21 w 165"/>
                <a:gd name="T15" fmla="*/ 99 h 101"/>
                <a:gd name="T16" fmla="*/ 29 w 165"/>
                <a:gd name="T17" fmla="*/ 101 h 101"/>
                <a:gd name="T18" fmla="*/ 132 w 165"/>
                <a:gd name="T19" fmla="*/ 101 h 101"/>
                <a:gd name="T20" fmla="*/ 141 w 165"/>
                <a:gd name="T21" fmla="*/ 99 h 101"/>
                <a:gd name="T22" fmla="*/ 165 w 165"/>
                <a:gd name="T23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01">
                  <a:moveTo>
                    <a:pt x="165" y="65"/>
                  </a:moveTo>
                  <a:cubicBezTo>
                    <a:pt x="165" y="46"/>
                    <a:pt x="149" y="30"/>
                    <a:pt x="130" y="30"/>
                  </a:cubicBezTo>
                  <a:cubicBezTo>
                    <a:pt x="126" y="30"/>
                    <a:pt x="122" y="31"/>
                    <a:pt x="118" y="32"/>
                  </a:cubicBezTo>
                  <a:cubicBezTo>
                    <a:pt x="114" y="14"/>
                    <a:pt x="97" y="0"/>
                    <a:pt x="78" y="0"/>
                  </a:cubicBezTo>
                  <a:cubicBezTo>
                    <a:pt x="55" y="0"/>
                    <a:pt x="37" y="18"/>
                    <a:pt x="36" y="41"/>
                  </a:cubicBezTo>
                  <a:cubicBezTo>
                    <a:pt x="34" y="40"/>
                    <a:pt x="32" y="40"/>
                    <a:pt x="30" y="40"/>
                  </a:cubicBezTo>
                  <a:cubicBezTo>
                    <a:pt x="13" y="40"/>
                    <a:pt x="0" y="54"/>
                    <a:pt x="0" y="70"/>
                  </a:cubicBezTo>
                  <a:cubicBezTo>
                    <a:pt x="0" y="84"/>
                    <a:pt x="9" y="96"/>
                    <a:pt x="21" y="99"/>
                  </a:cubicBezTo>
                  <a:cubicBezTo>
                    <a:pt x="24" y="100"/>
                    <a:pt x="26" y="101"/>
                    <a:pt x="29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5" y="101"/>
                    <a:pt x="138" y="100"/>
                    <a:pt x="141" y="99"/>
                  </a:cubicBezTo>
                  <a:cubicBezTo>
                    <a:pt x="155" y="95"/>
                    <a:pt x="165" y="81"/>
                    <a:pt x="165" y="65"/>
                  </a:cubicBezTo>
                  <a:close/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4217311" y="2497378"/>
              <a:ext cx="471590" cy="206128"/>
            </a:xfrm>
            <a:custGeom>
              <a:avLst/>
              <a:gdLst>
                <a:gd name="T0" fmla="*/ 20 w 184"/>
                <a:gd name="T1" fmla="*/ 0 h 80"/>
                <a:gd name="T2" fmla="*/ 0 w 184"/>
                <a:gd name="T3" fmla="*/ 80 h 80"/>
                <a:gd name="T4" fmla="*/ 184 w 184"/>
                <a:gd name="T5" fmla="*/ 80 h 80"/>
                <a:gd name="T6" fmla="*/ 164 w 184"/>
                <a:gd name="T7" fmla="*/ 0 h 80"/>
                <a:gd name="T8" fmla="*/ 20 w 18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20" y="0"/>
                  </a:moveTo>
                  <a:cubicBezTo>
                    <a:pt x="13" y="26"/>
                    <a:pt x="7" y="53"/>
                    <a:pt x="0" y="80"/>
                  </a:cubicBezTo>
                  <a:cubicBezTo>
                    <a:pt x="62" y="80"/>
                    <a:pt x="123" y="80"/>
                    <a:pt x="184" y="80"/>
                  </a:cubicBezTo>
                  <a:cubicBezTo>
                    <a:pt x="178" y="53"/>
                    <a:pt x="171" y="26"/>
                    <a:pt x="164" y="0"/>
                  </a:cubicBezTo>
                  <a:cubicBezTo>
                    <a:pt x="116" y="0"/>
                    <a:pt x="68" y="0"/>
                    <a:pt x="20" y="0"/>
                  </a:cubicBez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4163894" y="2700359"/>
              <a:ext cx="578424" cy="39338"/>
            </a:xfrm>
            <a:custGeom>
              <a:avLst/>
              <a:gdLst>
                <a:gd name="T0" fmla="*/ 217 w 226"/>
                <a:gd name="T1" fmla="*/ 0 h 15"/>
                <a:gd name="T2" fmla="*/ 10 w 226"/>
                <a:gd name="T3" fmla="*/ 0 h 15"/>
                <a:gd name="T4" fmla="*/ 0 w 226"/>
                <a:gd name="T5" fmla="*/ 11 h 15"/>
                <a:gd name="T6" fmla="*/ 0 w 226"/>
                <a:gd name="T7" fmla="*/ 15 h 15"/>
                <a:gd name="T8" fmla="*/ 226 w 226"/>
                <a:gd name="T9" fmla="*/ 15 h 15"/>
                <a:gd name="T10" fmla="*/ 226 w 226"/>
                <a:gd name="T11" fmla="*/ 11 h 15"/>
                <a:gd name="T12" fmla="*/ 217 w 22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">
                  <a:moveTo>
                    <a:pt x="21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6" y="5"/>
                    <a:pt x="222" y="0"/>
                    <a:pt x="217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3655675" y="2417129"/>
              <a:ext cx="1596388" cy="152630"/>
            </a:xfrm>
            <a:custGeom>
              <a:avLst/>
              <a:gdLst>
                <a:gd name="T0" fmla="*/ 0 w 622"/>
                <a:gd name="T1" fmla="*/ 0 h 60"/>
                <a:gd name="T2" fmla="*/ 0 w 622"/>
                <a:gd name="T3" fmla="*/ 45 h 60"/>
                <a:gd name="T4" fmla="*/ 16 w 622"/>
                <a:gd name="T5" fmla="*/ 60 h 60"/>
                <a:gd name="T6" fmla="*/ 607 w 622"/>
                <a:gd name="T7" fmla="*/ 60 h 60"/>
                <a:gd name="T8" fmla="*/ 622 w 622"/>
                <a:gd name="T9" fmla="*/ 45 h 60"/>
                <a:gd name="T10" fmla="*/ 622 w 622"/>
                <a:gd name="T11" fmla="*/ 0 h 60"/>
                <a:gd name="T12" fmla="*/ 0 w 62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60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607" y="60"/>
                    <a:pt x="607" y="60"/>
                    <a:pt x="607" y="60"/>
                  </a:cubicBezTo>
                  <a:cubicBezTo>
                    <a:pt x="615" y="60"/>
                    <a:pt x="622" y="53"/>
                    <a:pt x="622" y="45"/>
                  </a:cubicBezTo>
                  <a:cubicBezTo>
                    <a:pt x="622" y="0"/>
                    <a:pt x="622" y="0"/>
                    <a:pt x="62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>
              <a:off x="3655675" y="1413237"/>
              <a:ext cx="1596388" cy="1003893"/>
            </a:xfrm>
            <a:custGeom>
              <a:avLst/>
              <a:gdLst>
                <a:gd name="T0" fmla="*/ 622 w 622"/>
                <a:gd name="T1" fmla="*/ 391 h 391"/>
                <a:gd name="T2" fmla="*/ 622 w 622"/>
                <a:gd name="T3" fmla="*/ 15 h 391"/>
                <a:gd name="T4" fmla="*/ 607 w 622"/>
                <a:gd name="T5" fmla="*/ 0 h 391"/>
                <a:gd name="T6" fmla="*/ 16 w 622"/>
                <a:gd name="T7" fmla="*/ 0 h 391"/>
                <a:gd name="T8" fmla="*/ 0 w 622"/>
                <a:gd name="T9" fmla="*/ 15 h 391"/>
                <a:gd name="T10" fmla="*/ 0 w 622"/>
                <a:gd name="T11" fmla="*/ 391 h 391"/>
                <a:gd name="T12" fmla="*/ 622 w 622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391">
                  <a:moveTo>
                    <a:pt x="622" y="391"/>
                  </a:moveTo>
                  <a:cubicBezTo>
                    <a:pt x="622" y="15"/>
                    <a:pt x="622" y="15"/>
                    <a:pt x="622" y="15"/>
                  </a:cubicBezTo>
                  <a:cubicBezTo>
                    <a:pt x="622" y="7"/>
                    <a:pt x="615" y="0"/>
                    <a:pt x="60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622" y="391"/>
                    <a:pt x="622" y="391"/>
                    <a:pt x="622" y="391"/>
                  </a:cubicBezTo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3722827" y="1476177"/>
              <a:ext cx="1463610" cy="8764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3722827" y="1476177"/>
              <a:ext cx="1463610" cy="87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4" name="Rectangle 17"/>
            <p:cNvSpPr>
              <a:spLocks noChangeArrowheads="1"/>
            </p:cNvSpPr>
            <p:nvPr/>
          </p:nvSpPr>
          <p:spPr bwMode="auto">
            <a:xfrm>
              <a:off x="3884603" y="2206280"/>
              <a:ext cx="65625" cy="8811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5" name="Rectangle 18"/>
            <p:cNvSpPr>
              <a:spLocks noChangeArrowheads="1"/>
            </p:cNvSpPr>
            <p:nvPr/>
          </p:nvSpPr>
          <p:spPr bwMode="auto">
            <a:xfrm>
              <a:off x="3884603" y="2206280"/>
              <a:ext cx="65625" cy="8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6" name="Rectangle 19"/>
            <p:cNvSpPr>
              <a:spLocks noChangeArrowheads="1"/>
            </p:cNvSpPr>
            <p:nvPr/>
          </p:nvSpPr>
          <p:spPr bwMode="auto">
            <a:xfrm>
              <a:off x="4017380" y="2126032"/>
              <a:ext cx="65626" cy="168364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7" name="Rectangle 20"/>
            <p:cNvSpPr>
              <a:spLocks noChangeArrowheads="1"/>
            </p:cNvSpPr>
            <p:nvPr/>
          </p:nvSpPr>
          <p:spPr bwMode="auto">
            <a:xfrm>
              <a:off x="4017380" y="2126032"/>
              <a:ext cx="65626" cy="168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8" name="Rectangle 21"/>
            <p:cNvSpPr>
              <a:spLocks noChangeArrowheads="1"/>
            </p:cNvSpPr>
            <p:nvPr/>
          </p:nvSpPr>
          <p:spPr bwMode="auto">
            <a:xfrm>
              <a:off x="4153211" y="2064665"/>
              <a:ext cx="67152" cy="22973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9" name="Rectangle 22"/>
            <p:cNvSpPr>
              <a:spLocks noChangeArrowheads="1"/>
            </p:cNvSpPr>
            <p:nvPr/>
          </p:nvSpPr>
          <p:spPr bwMode="auto">
            <a:xfrm>
              <a:off x="4287515" y="2121311"/>
              <a:ext cx="65625" cy="173085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0" name="Rectangle 23"/>
            <p:cNvSpPr>
              <a:spLocks noChangeArrowheads="1"/>
            </p:cNvSpPr>
            <p:nvPr/>
          </p:nvSpPr>
          <p:spPr bwMode="auto">
            <a:xfrm>
              <a:off x="4420293" y="1921478"/>
              <a:ext cx="67152" cy="372919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1" name="Rectangle 24"/>
            <p:cNvSpPr>
              <a:spLocks noChangeArrowheads="1"/>
            </p:cNvSpPr>
            <p:nvPr/>
          </p:nvSpPr>
          <p:spPr bwMode="auto">
            <a:xfrm>
              <a:off x="4553071" y="1987564"/>
              <a:ext cx="68678" cy="306832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2" name="Rectangle 25"/>
            <p:cNvSpPr>
              <a:spLocks noChangeArrowheads="1"/>
            </p:cNvSpPr>
            <p:nvPr/>
          </p:nvSpPr>
          <p:spPr bwMode="auto">
            <a:xfrm>
              <a:off x="4688901" y="1849097"/>
              <a:ext cx="67152" cy="445300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3" name="Rectangle 26"/>
            <p:cNvSpPr>
              <a:spLocks noChangeArrowheads="1"/>
            </p:cNvSpPr>
            <p:nvPr/>
          </p:nvSpPr>
          <p:spPr bwMode="auto">
            <a:xfrm>
              <a:off x="4823205" y="1723217"/>
              <a:ext cx="65626" cy="571180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4" name="Rectangle 27"/>
            <p:cNvSpPr>
              <a:spLocks noChangeArrowheads="1"/>
            </p:cNvSpPr>
            <p:nvPr/>
          </p:nvSpPr>
          <p:spPr bwMode="auto">
            <a:xfrm>
              <a:off x="4823205" y="1723217"/>
              <a:ext cx="65626" cy="57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5" name="Rectangle 28"/>
            <p:cNvSpPr>
              <a:spLocks noChangeArrowheads="1"/>
            </p:cNvSpPr>
            <p:nvPr/>
          </p:nvSpPr>
          <p:spPr bwMode="auto">
            <a:xfrm>
              <a:off x="4955984" y="1591043"/>
              <a:ext cx="65625" cy="703354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6" name="Rectangle 29"/>
            <p:cNvSpPr>
              <a:spLocks noChangeArrowheads="1"/>
            </p:cNvSpPr>
            <p:nvPr/>
          </p:nvSpPr>
          <p:spPr bwMode="auto">
            <a:xfrm>
              <a:off x="4955984" y="1591043"/>
              <a:ext cx="65625" cy="703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7" name="Rectangle 30"/>
            <p:cNvSpPr>
              <a:spLocks noChangeArrowheads="1"/>
            </p:cNvSpPr>
            <p:nvPr/>
          </p:nvSpPr>
          <p:spPr bwMode="auto">
            <a:xfrm>
              <a:off x="3820503" y="1576881"/>
              <a:ext cx="270134" cy="26750"/>
            </a:xfrm>
            <a:prstGeom prst="rect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8" name="Rectangle 31"/>
            <p:cNvSpPr>
              <a:spLocks noChangeArrowheads="1"/>
            </p:cNvSpPr>
            <p:nvPr/>
          </p:nvSpPr>
          <p:spPr bwMode="auto">
            <a:xfrm>
              <a:off x="3820503" y="1644542"/>
              <a:ext cx="491431" cy="1573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9" name="Rectangle 32"/>
            <p:cNvSpPr>
              <a:spLocks noChangeArrowheads="1"/>
            </p:cNvSpPr>
            <p:nvPr/>
          </p:nvSpPr>
          <p:spPr bwMode="auto">
            <a:xfrm>
              <a:off x="3820503" y="1693320"/>
              <a:ext cx="419700" cy="14162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0" name="Rectangle 33"/>
            <p:cNvSpPr>
              <a:spLocks noChangeArrowheads="1"/>
            </p:cNvSpPr>
            <p:nvPr/>
          </p:nvSpPr>
          <p:spPr bwMode="auto">
            <a:xfrm>
              <a:off x="3820503" y="1742099"/>
              <a:ext cx="463960" cy="14161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1" name="Rectangle 34"/>
            <p:cNvSpPr>
              <a:spLocks noChangeArrowheads="1"/>
            </p:cNvSpPr>
            <p:nvPr/>
          </p:nvSpPr>
          <p:spPr bwMode="auto">
            <a:xfrm>
              <a:off x="3820503" y="1789304"/>
              <a:ext cx="360179" cy="17308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2" name="Freeform 35"/>
            <p:cNvSpPr>
              <a:spLocks noEditPoints="1"/>
            </p:cNvSpPr>
            <p:nvPr/>
          </p:nvSpPr>
          <p:spPr bwMode="auto">
            <a:xfrm>
              <a:off x="3820503" y="1850670"/>
              <a:ext cx="157196" cy="48779"/>
            </a:xfrm>
            <a:custGeom>
              <a:avLst/>
              <a:gdLst>
                <a:gd name="T0" fmla="*/ 0 w 146"/>
                <a:gd name="T1" fmla="*/ 0 h 45"/>
                <a:gd name="T2" fmla="*/ 0 w 146"/>
                <a:gd name="T3" fmla="*/ 45 h 45"/>
                <a:gd name="T4" fmla="*/ 146 w 146"/>
                <a:gd name="T5" fmla="*/ 45 h 45"/>
                <a:gd name="T6" fmla="*/ 146 w 146"/>
                <a:gd name="T7" fmla="*/ 0 h 45"/>
                <a:gd name="T8" fmla="*/ 0 w 146"/>
                <a:gd name="T9" fmla="*/ 0 h 45"/>
                <a:gd name="T10" fmla="*/ 123 w 146"/>
                <a:gd name="T11" fmla="*/ 31 h 45"/>
                <a:gd name="T12" fmla="*/ 23 w 146"/>
                <a:gd name="T13" fmla="*/ 31 h 45"/>
                <a:gd name="T14" fmla="*/ 23 w 146"/>
                <a:gd name="T15" fmla="*/ 14 h 45"/>
                <a:gd name="T16" fmla="*/ 123 w 146"/>
                <a:gd name="T17" fmla="*/ 14 h 45"/>
                <a:gd name="T18" fmla="*/ 123 w 146"/>
                <a:gd name="T1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45">
                  <a:moveTo>
                    <a:pt x="0" y="0"/>
                  </a:moveTo>
                  <a:lnTo>
                    <a:pt x="0" y="45"/>
                  </a:lnTo>
                  <a:lnTo>
                    <a:pt x="146" y="45"/>
                  </a:lnTo>
                  <a:lnTo>
                    <a:pt x="146" y="0"/>
                  </a:lnTo>
                  <a:lnTo>
                    <a:pt x="0" y="0"/>
                  </a:lnTo>
                  <a:close/>
                  <a:moveTo>
                    <a:pt x="123" y="31"/>
                  </a:moveTo>
                  <a:lnTo>
                    <a:pt x="23" y="31"/>
                  </a:lnTo>
                  <a:lnTo>
                    <a:pt x="23" y="14"/>
                  </a:lnTo>
                  <a:lnTo>
                    <a:pt x="123" y="14"/>
                  </a:lnTo>
                  <a:lnTo>
                    <a:pt x="123" y="31"/>
                  </a:lnTo>
                  <a:close/>
                </a:path>
              </a:pathLst>
            </a:cu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3" name="Freeform 36"/>
            <p:cNvSpPr>
              <a:spLocks/>
            </p:cNvSpPr>
            <p:nvPr/>
          </p:nvSpPr>
          <p:spPr bwMode="auto">
            <a:xfrm>
              <a:off x="3803714" y="1528103"/>
              <a:ext cx="1190423" cy="673458"/>
            </a:xfrm>
            <a:custGeom>
              <a:avLst/>
              <a:gdLst>
                <a:gd name="T0" fmla="*/ 3 w 464"/>
                <a:gd name="T1" fmla="*/ 262 h 262"/>
                <a:gd name="T2" fmla="*/ 1 w 464"/>
                <a:gd name="T3" fmla="*/ 260 h 262"/>
                <a:gd name="T4" fmla="*/ 2 w 464"/>
                <a:gd name="T5" fmla="*/ 257 h 262"/>
                <a:gd name="T6" fmla="*/ 151 w 464"/>
                <a:gd name="T7" fmla="*/ 160 h 262"/>
                <a:gd name="T8" fmla="*/ 154 w 464"/>
                <a:gd name="T9" fmla="*/ 160 h 262"/>
                <a:gd name="T10" fmla="*/ 198 w 464"/>
                <a:gd name="T11" fmla="*/ 185 h 262"/>
                <a:gd name="T12" fmla="*/ 253 w 464"/>
                <a:gd name="T13" fmla="*/ 99 h 262"/>
                <a:gd name="T14" fmla="*/ 255 w 464"/>
                <a:gd name="T15" fmla="*/ 98 h 262"/>
                <a:gd name="T16" fmla="*/ 257 w 464"/>
                <a:gd name="T17" fmla="*/ 98 h 262"/>
                <a:gd name="T18" fmla="*/ 304 w 464"/>
                <a:gd name="T19" fmla="*/ 134 h 262"/>
                <a:gd name="T20" fmla="*/ 459 w 464"/>
                <a:gd name="T21" fmla="*/ 1 h 262"/>
                <a:gd name="T22" fmla="*/ 463 w 464"/>
                <a:gd name="T23" fmla="*/ 1 h 262"/>
                <a:gd name="T24" fmla="*/ 462 w 464"/>
                <a:gd name="T25" fmla="*/ 5 h 262"/>
                <a:gd name="T26" fmla="*/ 306 w 464"/>
                <a:gd name="T27" fmla="*/ 140 h 262"/>
                <a:gd name="T28" fmla="*/ 302 w 464"/>
                <a:gd name="T29" fmla="*/ 140 h 262"/>
                <a:gd name="T30" fmla="*/ 256 w 464"/>
                <a:gd name="T31" fmla="*/ 105 h 262"/>
                <a:gd name="T32" fmla="*/ 202 w 464"/>
                <a:gd name="T33" fmla="*/ 190 h 262"/>
                <a:gd name="T34" fmla="*/ 198 w 464"/>
                <a:gd name="T35" fmla="*/ 191 h 262"/>
                <a:gd name="T36" fmla="*/ 152 w 464"/>
                <a:gd name="T37" fmla="*/ 166 h 262"/>
                <a:gd name="T38" fmla="*/ 5 w 464"/>
                <a:gd name="T39" fmla="*/ 261 h 262"/>
                <a:gd name="T40" fmla="*/ 3 w 464"/>
                <a:gd name="T4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4" h="262">
                  <a:moveTo>
                    <a:pt x="3" y="262"/>
                  </a:moveTo>
                  <a:cubicBezTo>
                    <a:pt x="2" y="262"/>
                    <a:pt x="2" y="261"/>
                    <a:pt x="1" y="260"/>
                  </a:cubicBezTo>
                  <a:cubicBezTo>
                    <a:pt x="0" y="259"/>
                    <a:pt x="0" y="257"/>
                    <a:pt x="2" y="257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2" y="159"/>
                    <a:pt x="153" y="159"/>
                    <a:pt x="154" y="160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53" y="98"/>
                    <a:pt x="254" y="98"/>
                    <a:pt x="255" y="98"/>
                  </a:cubicBezTo>
                  <a:cubicBezTo>
                    <a:pt x="256" y="98"/>
                    <a:pt x="257" y="98"/>
                    <a:pt x="257" y="98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0" y="0"/>
                    <a:pt x="462" y="0"/>
                    <a:pt x="463" y="1"/>
                  </a:cubicBezTo>
                  <a:cubicBezTo>
                    <a:pt x="464" y="3"/>
                    <a:pt x="463" y="4"/>
                    <a:pt x="462" y="5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5" y="141"/>
                    <a:pt x="304" y="141"/>
                    <a:pt x="302" y="140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202" y="190"/>
                    <a:pt x="202" y="190"/>
                    <a:pt x="202" y="190"/>
                  </a:cubicBezTo>
                  <a:cubicBezTo>
                    <a:pt x="201" y="191"/>
                    <a:pt x="199" y="192"/>
                    <a:pt x="198" y="191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4" y="262"/>
                    <a:pt x="3" y="262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4" name="Oval 37"/>
            <p:cNvSpPr>
              <a:spLocks noChangeArrowheads="1"/>
            </p:cNvSpPr>
            <p:nvPr/>
          </p:nvSpPr>
          <p:spPr bwMode="auto">
            <a:xfrm>
              <a:off x="3794557" y="2160649"/>
              <a:ext cx="56469" cy="582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5" name="Oval 38"/>
            <p:cNvSpPr>
              <a:spLocks noChangeArrowheads="1"/>
            </p:cNvSpPr>
            <p:nvPr/>
          </p:nvSpPr>
          <p:spPr bwMode="auto">
            <a:xfrm>
              <a:off x="4163894" y="1921478"/>
              <a:ext cx="56469" cy="534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6" name="Oval 39"/>
            <p:cNvSpPr>
              <a:spLocks noChangeArrowheads="1"/>
            </p:cNvSpPr>
            <p:nvPr/>
          </p:nvSpPr>
          <p:spPr bwMode="auto">
            <a:xfrm>
              <a:off x="4287515" y="1982844"/>
              <a:ext cx="54943" cy="56646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7" name="Oval 40"/>
            <p:cNvSpPr>
              <a:spLocks noChangeArrowheads="1"/>
            </p:cNvSpPr>
            <p:nvPr/>
          </p:nvSpPr>
          <p:spPr bwMode="auto">
            <a:xfrm>
              <a:off x="4432502" y="1759407"/>
              <a:ext cx="56469" cy="56646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8" name="Oval 41"/>
            <p:cNvSpPr>
              <a:spLocks noChangeArrowheads="1"/>
            </p:cNvSpPr>
            <p:nvPr/>
          </p:nvSpPr>
          <p:spPr bwMode="auto">
            <a:xfrm>
              <a:off x="4560702" y="1856964"/>
              <a:ext cx="56469" cy="56646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9" name="Oval 42"/>
            <p:cNvSpPr>
              <a:spLocks noChangeArrowheads="1"/>
            </p:cNvSpPr>
            <p:nvPr/>
          </p:nvSpPr>
          <p:spPr bwMode="auto">
            <a:xfrm>
              <a:off x="4955984" y="1507647"/>
              <a:ext cx="56468" cy="56646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0" name="Freeform 43"/>
            <p:cNvSpPr>
              <a:spLocks/>
            </p:cNvSpPr>
            <p:nvPr/>
          </p:nvSpPr>
          <p:spPr bwMode="auto">
            <a:xfrm>
              <a:off x="5186437" y="2160649"/>
              <a:ext cx="65626" cy="95983"/>
            </a:xfrm>
            <a:custGeom>
              <a:avLst/>
              <a:gdLst>
                <a:gd name="T0" fmla="*/ 25 w 25"/>
                <a:gd name="T1" fmla="*/ 0 h 37"/>
                <a:gd name="T2" fmla="*/ 0 w 25"/>
                <a:gd name="T3" fmla="*/ 16 h 37"/>
                <a:gd name="T4" fmla="*/ 0 w 25"/>
                <a:gd name="T5" fmla="*/ 37 h 37"/>
                <a:gd name="T6" fmla="*/ 20 w 25"/>
                <a:gd name="T7" fmla="*/ 25 h 37"/>
                <a:gd name="T8" fmla="*/ 25 w 25"/>
                <a:gd name="T9" fmla="*/ 29 h 37"/>
                <a:gd name="T10" fmla="*/ 25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cubicBezTo>
                    <a:pt x="17" y="6"/>
                    <a:pt x="9" y="12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34"/>
                    <a:pt x="14" y="30"/>
                    <a:pt x="20" y="2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1" name="Freeform 44"/>
            <p:cNvSpPr>
              <a:spLocks noEditPoints="1"/>
            </p:cNvSpPr>
            <p:nvPr/>
          </p:nvSpPr>
          <p:spPr bwMode="auto">
            <a:xfrm>
              <a:off x="4795734" y="1979697"/>
              <a:ext cx="390703" cy="303686"/>
            </a:xfrm>
            <a:custGeom>
              <a:avLst/>
              <a:gdLst>
                <a:gd name="T0" fmla="*/ 153 w 153"/>
                <a:gd name="T1" fmla="*/ 87 h 118"/>
                <a:gd name="T2" fmla="*/ 108 w 153"/>
                <a:gd name="T3" fmla="*/ 97 h 118"/>
                <a:gd name="T4" fmla="*/ 108 w 153"/>
                <a:gd name="T5" fmla="*/ 97 h 118"/>
                <a:gd name="T6" fmla="*/ 89 w 153"/>
                <a:gd name="T7" fmla="*/ 95 h 118"/>
                <a:gd name="T8" fmla="*/ 89 w 153"/>
                <a:gd name="T9" fmla="*/ 116 h 118"/>
                <a:gd name="T10" fmla="*/ 108 w 153"/>
                <a:gd name="T11" fmla="*/ 118 h 118"/>
                <a:gd name="T12" fmla="*/ 108 w 153"/>
                <a:gd name="T13" fmla="*/ 118 h 118"/>
                <a:gd name="T14" fmla="*/ 153 w 153"/>
                <a:gd name="T15" fmla="*/ 108 h 118"/>
                <a:gd name="T16" fmla="*/ 153 w 153"/>
                <a:gd name="T17" fmla="*/ 87 h 118"/>
                <a:gd name="T18" fmla="*/ 37 w 153"/>
                <a:gd name="T19" fmla="*/ 70 h 118"/>
                <a:gd name="T20" fmla="*/ 37 w 153"/>
                <a:gd name="T21" fmla="*/ 91 h 118"/>
                <a:gd name="T22" fmla="*/ 63 w 153"/>
                <a:gd name="T23" fmla="*/ 108 h 118"/>
                <a:gd name="T24" fmla="*/ 63 w 153"/>
                <a:gd name="T25" fmla="*/ 87 h 118"/>
                <a:gd name="T26" fmla="*/ 37 w 153"/>
                <a:gd name="T27" fmla="*/ 70 h 118"/>
                <a:gd name="T28" fmla="*/ 1 w 153"/>
                <a:gd name="T29" fmla="*/ 0 h 118"/>
                <a:gd name="T30" fmla="*/ 0 w 153"/>
                <a:gd name="T31" fmla="*/ 10 h 118"/>
                <a:gd name="T32" fmla="*/ 11 w 153"/>
                <a:gd name="T33" fmla="*/ 57 h 118"/>
                <a:gd name="T34" fmla="*/ 11 w 153"/>
                <a:gd name="T35" fmla="*/ 36 h 118"/>
                <a:gd name="T36" fmla="*/ 1 w 153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18">
                  <a:moveTo>
                    <a:pt x="153" y="87"/>
                  </a:moveTo>
                  <a:cubicBezTo>
                    <a:pt x="139" y="93"/>
                    <a:pt x="124" y="97"/>
                    <a:pt x="108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1" y="97"/>
                    <a:pt x="95" y="96"/>
                    <a:pt x="89" y="95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5" y="117"/>
                    <a:pt x="101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24" y="118"/>
                    <a:pt x="139" y="114"/>
                    <a:pt x="153" y="108"/>
                  </a:cubicBezTo>
                  <a:cubicBezTo>
                    <a:pt x="153" y="87"/>
                    <a:pt x="153" y="87"/>
                    <a:pt x="153" y="87"/>
                  </a:cubicBezTo>
                  <a:moveTo>
                    <a:pt x="37" y="70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45" y="98"/>
                    <a:pt x="54" y="104"/>
                    <a:pt x="63" y="108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83"/>
                    <a:pt x="45" y="77"/>
                    <a:pt x="37" y="70"/>
                  </a:cubicBezTo>
                  <a:moveTo>
                    <a:pt x="1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27"/>
                    <a:pt x="4" y="43"/>
                    <a:pt x="11" y="5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25"/>
                    <a:pt x="2" y="13"/>
                    <a:pt x="1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2" name="Freeform 45"/>
            <p:cNvSpPr>
              <a:spLocks/>
            </p:cNvSpPr>
            <p:nvPr/>
          </p:nvSpPr>
          <p:spPr bwMode="auto">
            <a:xfrm>
              <a:off x="4823205" y="2072533"/>
              <a:ext cx="65626" cy="141615"/>
            </a:xfrm>
            <a:custGeom>
              <a:avLst/>
              <a:gdLst>
                <a:gd name="T0" fmla="*/ 0 w 26"/>
                <a:gd name="T1" fmla="*/ 0 h 55"/>
                <a:gd name="T2" fmla="*/ 0 w 26"/>
                <a:gd name="T3" fmla="*/ 21 h 55"/>
                <a:gd name="T4" fmla="*/ 26 w 26"/>
                <a:gd name="T5" fmla="*/ 55 h 55"/>
                <a:gd name="T6" fmla="*/ 26 w 26"/>
                <a:gd name="T7" fmla="*/ 34 h 55"/>
                <a:gd name="T8" fmla="*/ 0 w 2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" y="34"/>
                    <a:pt x="15" y="46"/>
                    <a:pt x="26" y="5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5" y="25"/>
                    <a:pt x="6" y="13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3" name="Freeform 46"/>
            <p:cNvSpPr>
              <a:spLocks/>
            </p:cNvSpPr>
            <p:nvPr/>
          </p:nvSpPr>
          <p:spPr bwMode="auto">
            <a:xfrm>
              <a:off x="4955984" y="2201560"/>
              <a:ext cx="65625" cy="75528"/>
            </a:xfrm>
            <a:custGeom>
              <a:avLst/>
              <a:gdLst>
                <a:gd name="T0" fmla="*/ 0 w 26"/>
                <a:gd name="T1" fmla="*/ 0 h 29"/>
                <a:gd name="T2" fmla="*/ 0 w 26"/>
                <a:gd name="T3" fmla="*/ 21 h 29"/>
                <a:gd name="T4" fmla="*/ 26 w 26"/>
                <a:gd name="T5" fmla="*/ 29 h 29"/>
                <a:gd name="T6" fmla="*/ 26 w 26"/>
                <a:gd name="T7" fmla="*/ 8 h 29"/>
                <a:gd name="T8" fmla="*/ 0 w 2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8" y="25"/>
                    <a:pt x="17" y="28"/>
                    <a:pt x="26" y="2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7" y="7"/>
                    <a:pt x="8" y="4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4" name="Freeform 47"/>
            <p:cNvSpPr>
              <a:spLocks/>
            </p:cNvSpPr>
            <p:nvPr/>
          </p:nvSpPr>
          <p:spPr bwMode="auto">
            <a:xfrm>
              <a:off x="3655675" y="2092988"/>
              <a:ext cx="482274" cy="259628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5" name="Freeform 48"/>
            <p:cNvSpPr>
              <a:spLocks/>
            </p:cNvSpPr>
            <p:nvPr/>
          </p:nvSpPr>
          <p:spPr bwMode="auto">
            <a:xfrm>
              <a:off x="3655675" y="2092988"/>
              <a:ext cx="482274" cy="259628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6" name="Freeform 49"/>
            <p:cNvSpPr>
              <a:spLocks noEditPoints="1"/>
            </p:cNvSpPr>
            <p:nvPr/>
          </p:nvSpPr>
          <p:spPr bwMode="auto">
            <a:xfrm>
              <a:off x="3722827" y="2092988"/>
              <a:ext cx="415122" cy="259628"/>
            </a:xfrm>
            <a:custGeom>
              <a:avLst/>
              <a:gdLst>
                <a:gd name="T0" fmla="*/ 63 w 162"/>
                <a:gd name="T1" fmla="*/ 79 h 101"/>
                <a:gd name="T2" fmla="*/ 63 w 162"/>
                <a:gd name="T3" fmla="*/ 44 h 101"/>
                <a:gd name="T4" fmla="*/ 89 w 162"/>
                <a:gd name="T5" fmla="*/ 44 h 101"/>
                <a:gd name="T6" fmla="*/ 89 w 162"/>
                <a:gd name="T7" fmla="*/ 79 h 101"/>
                <a:gd name="T8" fmla="*/ 63 w 162"/>
                <a:gd name="T9" fmla="*/ 79 h 101"/>
                <a:gd name="T10" fmla="*/ 115 w 162"/>
                <a:gd name="T11" fmla="*/ 79 h 101"/>
                <a:gd name="T12" fmla="*/ 115 w 162"/>
                <a:gd name="T13" fmla="*/ 13 h 101"/>
                <a:gd name="T14" fmla="*/ 141 w 162"/>
                <a:gd name="T15" fmla="*/ 13 h 101"/>
                <a:gd name="T16" fmla="*/ 141 w 162"/>
                <a:gd name="T17" fmla="*/ 79 h 101"/>
                <a:gd name="T18" fmla="*/ 115 w 162"/>
                <a:gd name="T19" fmla="*/ 79 h 101"/>
                <a:gd name="T20" fmla="*/ 148 w 162"/>
                <a:gd name="T21" fmla="*/ 0 h 101"/>
                <a:gd name="T22" fmla="*/ 100 w 162"/>
                <a:gd name="T23" fmla="*/ 0 h 101"/>
                <a:gd name="T24" fmla="*/ 49 w 162"/>
                <a:gd name="T25" fmla="*/ 33 h 101"/>
                <a:gd name="T26" fmla="*/ 50 w 162"/>
                <a:gd name="T27" fmla="*/ 38 h 101"/>
                <a:gd name="T28" fmla="*/ 39 w 162"/>
                <a:gd name="T29" fmla="*/ 49 h 101"/>
                <a:gd name="T30" fmla="*/ 28 w 162"/>
                <a:gd name="T31" fmla="*/ 38 h 101"/>
                <a:gd name="T32" fmla="*/ 39 w 162"/>
                <a:gd name="T33" fmla="*/ 27 h 101"/>
                <a:gd name="T34" fmla="*/ 46 w 162"/>
                <a:gd name="T35" fmla="*/ 29 h 101"/>
                <a:gd name="T36" fmla="*/ 90 w 162"/>
                <a:gd name="T37" fmla="*/ 0 h 101"/>
                <a:gd name="T38" fmla="*/ 0 w 162"/>
                <a:gd name="T39" fmla="*/ 0 h 101"/>
                <a:gd name="T40" fmla="*/ 0 w 162"/>
                <a:gd name="T41" fmla="*/ 101 h 101"/>
                <a:gd name="T42" fmla="*/ 162 w 162"/>
                <a:gd name="T43" fmla="*/ 101 h 101"/>
                <a:gd name="T44" fmla="*/ 162 w 162"/>
                <a:gd name="T45" fmla="*/ 15 h 101"/>
                <a:gd name="T46" fmla="*/ 148 w 162"/>
                <a:gd name="T4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101">
                  <a:moveTo>
                    <a:pt x="63" y="79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63" y="79"/>
                    <a:pt x="63" y="79"/>
                    <a:pt x="63" y="79"/>
                  </a:cubicBezTo>
                  <a:moveTo>
                    <a:pt x="115" y="79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15" y="79"/>
                    <a:pt x="115" y="79"/>
                    <a:pt x="115" y="79"/>
                  </a:cubicBezTo>
                  <a:moveTo>
                    <a:pt x="14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6"/>
                    <a:pt x="50" y="38"/>
                  </a:cubicBezTo>
                  <a:cubicBezTo>
                    <a:pt x="50" y="44"/>
                    <a:pt x="45" y="49"/>
                    <a:pt x="39" y="49"/>
                  </a:cubicBezTo>
                  <a:cubicBezTo>
                    <a:pt x="33" y="49"/>
                    <a:pt x="28" y="44"/>
                    <a:pt x="28" y="38"/>
                  </a:cubicBezTo>
                  <a:cubicBezTo>
                    <a:pt x="28" y="32"/>
                    <a:pt x="33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7"/>
                    <a:pt x="156" y="0"/>
                    <a:pt x="148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7" name="Rectangle 50"/>
            <p:cNvSpPr>
              <a:spLocks noChangeArrowheads="1"/>
            </p:cNvSpPr>
            <p:nvPr/>
          </p:nvSpPr>
          <p:spPr bwMode="auto">
            <a:xfrm>
              <a:off x="3884603" y="2206280"/>
              <a:ext cx="65625" cy="88116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8" name="Rectangle 51"/>
            <p:cNvSpPr>
              <a:spLocks noChangeArrowheads="1"/>
            </p:cNvSpPr>
            <p:nvPr/>
          </p:nvSpPr>
          <p:spPr bwMode="auto">
            <a:xfrm>
              <a:off x="3884603" y="2206280"/>
              <a:ext cx="65625" cy="8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9" name="Rectangle 52"/>
            <p:cNvSpPr>
              <a:spLocks noChangeArrowheads="1"/>
            </p:cNvSpPr>
            <p:nvPr/>
          </p:nvSpPr>
          <p:spPr bwMode="auto">
            <a:xfrm>
              <a:off x="4017380" y="2126032"/>
              <a:ext cx="65626" cy="168364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0" name="Rectangle 53"/>
            <p:cNvSpPr>
              <a:spLocks noChangeArrowheads="1"/>
            </p:cNvSpPr>
            <p:nvPr/>
          </p:nvSpPr>
          <p:spPr bwMode="auto">
            <a:xfrm>
              <a:off x="4017380" y="2126032"/>
              <a:ext cx="65626" cy="168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1" name="Freeform 54"/>
            <p:cNvSpPr>
              <a:spLocks/>
            </p:cNvSpPr>
            <p:nvPr/>
          </p:nvSpPr>
          <p:spPr bwMode="auto">
            <a:xfrm>
              <a:off x="3840343" y="2092988"/>
              <a:ext cx="137357" cy="84969"/>
            </a:xfrm>
            <a:custGeom>
              <a:avLst/>
              <a:gdLst>
                <a:gd name="T0" fmla="*/ 54 w 54"/>
                <a:gd name="T1" fmla="*/ 0 h 33"/>
                <a:gd name="T2" fmla="*/ 44 w 54"/>
                <a:gd name="T3" fmla="*/ 0 h 33"/>
                <a:gd name="T4" fmla="*/ 0 w 54"/>
                <a:gd name="T5" fmla="*/ 29 h 33"/>
                <a:gd name="T6" fmla="*/ 3 w 54"/>
                <a:gd name="T7" fmla="*/ 33 h 33"/>
                <a:gd name="T8" fmla="*/ 54 w 5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3">
                  <a:moveTo>
                    <a:pt x="5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3" y="31"/>
                    <a:pt x="3" y="33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74A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2" name="Freeform 55"/>
            <p:cNvSpPr>
              <a:spLocks/>
            </p:cNvSpPr>
            <p:nvPr/>
          </p:nvSpPr>
          <p:spPr bwMode="auto">
            <a:xfrm>
              <a:off x="3794557" y="2160649"/>
              <a:ext cx="56469" cy="58219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21 w 22"/>
                <a:gd name="T9" fmla="*/ 6 h 22"/>
                <a:gd name="T10" fmla="*/ 18 w 22"/>
                <a:gd name="T11" fmla="*/ 2 h 22"/>
                <a:gd name="T12" fmla="*/ 11 w 2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2" y="8"/>
                    <a:pt x="21" y="6"/>
                  </a:cubicBezTo>
                  <a:cubicBezTo>
                    <a:pt x="21" y="4"/>
                    <a:pt x="19" y="3"/>
                    <a:pt x="18" y="2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A83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3" name="Freeform 56"/>
            <p:cNvSpPr>
              <a:spLocks/>
            </p:cNvSpPr>
            <p:nvPr/>
          </p:nvSpPr>
          <p:spPr bwMode="auto">
            <a:xfrm>
              <a:off x="5268851" y="2149634"/>
              <a:ext cx="369337" cy="371346"/>
            </a:xfrm>
            <a:custGeom>
              <a:avLst/>
              <a:gdLst>
                <a:gd name="T0" fmla="*/ 133 w 144"/>
                <a:gd name="T1" fmla="*/ 134 h 145"/>
                <a:gd name="T2" fmla="*/ 133 w 144"/>
                <a:gd name="T3" fmla="*/ 135 h 145"/>
                <a:gd name="T4" fmla="*/ 94 w 144"/>
                <a:gd name="T5" fmla="*/ 134 h 145"/>
                <a:gd name="T6" fmla="*/ 10 w 144"/>
                <a:gd name="T7" fmla="*/ 50 h 145"/>
                <a:gd name="T8" fmla="*/ 11 w 144"/>
                <a:gd name="T9" fmla="*/ 11 h 145"/>
                <a:gd name="T10" fmla="*/ 11 w 144"/>
                <a:gd name="T11" fmla="*/ 11 h 145"/>
                <a:gd name="T12" fmla="*/ 49 w 144"/>
                <a:gd name="T13" fmla="*/ 11 h 145"/>
                <a:gd name="T14" fmla="*/ 133 w 144"/>
                <a:gd name="T15" fmla="*/ 96 h 145"/>
                <a:gd name="T16" fmla="*/ 133 w 144"/>
                <a:gd name="T17" fmla="*/ 13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5">
                  <a:moveTo>
                    <a:pt x="133" y="134"/>
                  </a:moveTo>
                  <a:cubicBezTo>
                    <a:pt x="133" y="135"/>
                    <a:pt x="133" y="135"/>
                    <a:pt x="133" y="135"/>
                  </a:cubicBezTo>
                  <a:cubicBezTo>
                    <a:pt x="123" y="145"/>
                    <a:pt x="105" y="145"/>
                    <a:pt x="94" y="13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0" y="39"/>
                    <a:pt x="0" y="2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0"/>
                    <a:pt x="39" y="1"/>
                    <a:pt x="49" y="11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44" y="106"/>
                    <a:pt x="144" y="124"/>
                    <a:pt x="133" y="134"/>
                  </a:cubicBezTo>
                  <a:close/>
                </a:path>
              </a:pathLst>
            </a:custGeom>
            <a:solidFill>
              <a:srgbClr val="F6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4" name="Freeform 57"/>
            <p:cNvSpPr>
              <a:spLocks/>
            </p:cNvSpPr>
            <p:nvPr/>
          </p:nvSpPr>
          <p:spPr bwMode="auto">
            <a:xfrm>
              <a:off x="5314636" y="2226736"/>
              <a:ext cx="277765" cy="276936"/>
            </a:xfrm>
            <a:custGeom>
              <a:avLst/>
              <a:gdLst>
                <a:gd name="T0" fmla="*/ 103 w 108"/>
                <a:gd name="T1" fmla="*/ 104 h 108"/>
                <a:gd name="T2" fmla="*/ 88 w 108"/>
                <a:gd name="T3" fmla="*/ 104 h 108"/>
                <a:gd name="T4" fmla="*/ 4 w 108"/>
                <a:gd name="T5" fmla="*/ 20 h 108"/>
                <a:gd name="T6" fmla="*/ 4 w 108"/>
                <a:gd name="T7" fmla="*/ 5 h 108"/>
                <a:gd name="T8" fmla="*/ 20 w 108"/>
                <a:gd name="T9" fmla="*/ 5 h 108"/>
                <a:gd name="T10" fmla="*/ 103 w 108"/>
                <a:gd name="T11" fmla="*/ 89 h 108"/>
                <a:gd name="T12" fmla="*/ 103 w 108"/>
                <a:gd name="T1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8">
                  <a:moveTo>
                    <a:pt x="103" y="104"/>
                  </a:moveTo>
                  <a:cubicBezTo>
                    <a:pt x="99" y="108"/>
                    <a:pt x="92" y="108"/>
                    <a:pt x="88" y="10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15"/>
                    <a:pt x="0" y="9"/>
                    <a:pt x="4" y="5"/>
                  </a:cubicBezTo>
                  <a:cubicBezTo>
                    <a:pt x="9" y="0"/>
                    <a:pt x="15" y="0"/>
                    <a:pt x="20" y="5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8" y="93"/>
                    <a:pt x="108" y="100"/>
                    <a:pt x="103" y="104"/>
                  </a:cubicBezTo>
                  <a:close/>
                </a:path>
              </a:pathLst>
            </a:custGeom>
            <a:solidFill>
              <a:srgbClr val="FAA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5" name="Freeform 58"/>
            <p:cNvSpPr>
              <a:spLocks/>
            </p:cNvSpPr>
            <p:nvPr/>
          </p:nvSpPr>
          <p:spPr bwMode="auto">
            <a:xfrm>
              <a:off x="4795734" y="1676012"/>
              <a:ext cx="550953" cy="553872"/>
            </a:xfrm>
            <a:custGeom>
              <a:avLst/>
              <a:gdLst>
                <a:gd name="T0" fmla="*/ 184 w 215"/>
                <a:gd name="T1" fmla="*/ 183 h 215"/>
                <a:gd name="T2" fmla="*/ 184 w 215"/>
                <a:gd name="T3" fmla="*/ 183 h 215"/>
                <a:gd name="T4" fmla="*/ 108 w 215"/>
                <a:gd name="T5" fmla="*/ 215 h 215"/>
                <a:gd name="T6" fmla="*/ 0 w 215"/>
                <a:gd name="T7" fmla="*/ 107 h 215"/>
                <a:gd name="T8" fmla="*/ 32 w 215"/>
                <a:gd name="T9" fmla="*/ 31 h 215"/>
                <a:gd name="T10" fmla="*/ 108 w 215"/>
                <a:gd name="T11" fmla="*/ 0 h 215"/>
                <a:gd name="T12" fmla="*/ 184 w 215"/>
                <a:gd name="T13" fmla="*/ 31 h 215"/>
                <a:gd name="T14" fmla="*/ 215 w 215"/>
                <a:gd name="T15" fmla="*/ 107 h 215"/>
                <a:gd name="T16" fmla="*/ 184 w 215"/>
                <a:gd name="T17" fmla="*/ 18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4" y="183"/>
                  </a:moveTo>
                  <a:cubicBezTo>
                    <a:pt x="184" y="183"/>
                    <a:pt x="184" y="183"/>
                    <a:pt x="184" y="183"/>
                  </a:cubicBezTo>
                  <a:cubicBezTo>
                    <a:pt x="164" y="204"/>
                    <a:pt x="136" y="215"/>
                    <a:pt x="108" y="215"/>
                  </a:cubicBezTo>
                  <a:cubicBezTo>
                    <a:pt x="48" y="215"/>
                    <a:pt x="0" y="166"/>
                    <a:pt x="0" y="107"/>
                  </a:cubicBezTo>
                  <a:cubicBezTo>
                    <a:pt x="0" y="78"/>
                    <a:pt x="12" y="51"/>
                    <a:pt x="32" y="31"/>
                  </a:cubicBezTo>
                  <a:cubicBezTo>
                    <a:pt x="52" y="11"/>
                    <a:pt x="79" y="0"/>
                    <a:pt x="108" y="0"/>
                  </a:cubicBezTo>
                  <a:cubicBezTo>
                    <a:pt x="137" y="0"/>
                    <a:pt x="164" y="11"/>
                    <a:pt x="184" y="31"/>
                  </a:cubicBezTo>
                  <a:cubicBezTo>
                    <a:pt x="204" y="52"/>
                    <a:pt x="215" y="79"/>
                    <a:pt x="215" y="107"/>
                  </a:cubicBezTo>
                  <a:cubicBezTo>
                    <a:pt x="215" y="136"/>
                    <a:pt x="204" y="163"/>
                    <a:pt x="184" y="183"/>
                  </a:cubicBezTo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6" name="Freeform 59"/>
            <p:cNvSpPr>
              <a:spLocks/>
            </p:cNvSpPr>
            <p:nvPr/>
          </p:nvSpPr>
          <p:spPr bwMode="auto">
            <a:xfrm>
              <a:off x="4810996" y="1693320"/>
              <a:ext cx="259451" cy="520829"/>
            </a:xfrm>
            <a:custGeom>
              <a:avLst/>
              <a:gdLst>
                <a:gd name="T0" fmla="*/ 102 w 102"/>
                <a:gd name="T1" fmla="*/ 203 h 203"/>
                <a:gd name="T2" fmla="*/ 30 w 102"/>
                <a:gd name="T3" fmla="*/ 173 h 203"/>
                <a:gd name="T4" fmla="*/ 0 w 102"/>
                <a:gd name="T5" fmla="*/ 101 h 203"/>
                <a:gd name="T6" fmla="*/ 30 w 102"/>
                <a:gd name="T7" fmla="*/ 29 h 203"/>
                <a:gd name="T8" fmla="*/ 102 w 102"/>
                <a:gd name="T9" fmla="*/ 0 h 203"/>
                <a:gd name="T10" fmla="*/ 102 w 102"/>
                <a:gd name="T11" fmla="*/ 0 h 203"/>
                <a:gd name="T12" fmla="*/ 102 w 102"/>
                <a:gd name="T13" fmla="*/ 13 h 203"/>
                <a:gd name="T14" fmla="*/ 102 w 102"/>
                <a:gd name="T15" fmla="*/ 13 h 203"/>
                <a:gd name="T16" fmla="*/ 40 w 102"/>
                <a:gd name="T17" fmla="*/ 39 h 203"/>
                <a:gd name="T18" fmla="*/ 14 w 102"/>
                <a:gd name="T19" fmla="*/ 101 h 203"/>
                <a:gd name="T20" fmla="*/ 40 w 102"/>
                <a:gd name="T21" fmla="*/ 163 h 203"/>
                <a:gd name="T22" fmla="*/ 102 w 102"/>
                <a:gd name="T23" fmla="*/ 189 h 203"/>
                <a:gd name="T24" fmla="*/ 102 w 102"/>
                <a:gd name="T2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03">
                  <a:moveTo>
                    <a:pt x="102" y="203"/>
                  </a:moveTo>
                  <a:cubicBezTo>
                    <a:pt x="75" y="203"/>
                    <a:pt x="49" y="192"/>
                    <a:pt x="30" y="173"/>
                  </a:cubicBezTo>
                  <a:cubicBezTo>
                    <a:pt x="11" y="154"/>
                    <a:pt x="0" y="128"/>
                    <a:pt x="0" y="101"/>
                  </a:cubicBezTo>
                  <a:cubicBezTo>
                    <a:pt x="0" y="74"/>
                    <a:pt x="11" y="49"/>
                    <a:pt x="30" y="29"/>
                  </a:cubicBezTo>
                  <a:cubicBezTo>
                    <a:pt x="49" y="10"/>
                    <a:pt x="75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8" y="13"/>
                    <a:pt x="56" y="22"/>
                    <a:pt x="40" y="39"/>
                  </a:cubicBezTo>
                  <a:cubicBezTo>
                    <a:pt x="23" y="56"/>
                    <a:pt x="14" y="78"/>
                    <a:pt x="14" y="101"/>
                  </a:cubicBezTo>
                  <a:cubicBezTo>
                    <a:pt x="14" y="124"/>
                    <a:pt x="23" y="147"/>
                    <a:pt x="40" y="163"/>
                  </a:cubicBezTo>
                  <a:cubicBezTo>
                    <a:pt x="56" y="180"/>
                    <a:pt x="78" y="189"/>
                    <a:pt x="102" y="189"/>
                  </a:cubicBezTo>
                  <a:lnTo>
                    <a:pt x="102" y="203"/>
                  </a:lnTo>
                  <a:close/>
                </a:path>
              </a:pathLst>
            </a:custGeom>
            <a:solidFill>
              <a:srgbClr val="40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7" name="Freeform 60"/>
            <p:cNvSpPr>
              <a:spLocks/>
            </p:cNvSpPr>
            <p:nvPr/>
          </p:nvSpPr>
          <p:spPr bwMode="auto">
            <a:xfrm>
              <a:off x="4865938" y="1746819"/>
              <a:ext cx="410544" cy="410684"/>
            </a:xfrm>
            <a:custGeom>
              <a:avLst/>
              <a:gdLst>
                <a:gd name="T0" fmla="*/ 23 w 160"/>
                <a:gd name="T1" fmla="*/ 24 h 160"/>
                <a:gd name="T2" fmla="*/ 0 w 160"/>
                <a:gd name="T3" fmla="*/ 80 h 160"/>
                <a:gd name="T4" fmla="*/ 80 w 160"/>
                <a:gd name="T5" fmla="*/ 160 h 160"/>
                <a:gd name="T6" fmla="*/ 136 w 160"/>
                <a:gd name="T7" fmla="*/ 137 h 160"/>
                <a:gd name="T8" fmla="*/ 136 w 160"/>
                <a:gd name="T9" fmla="*/ 137 h 160"/>
                <a:gd name="T10" fmla="*/ 160 w 160"/>
                <a:gd name="T11" fmla="*/ 80 h 160"/>
                <a:gd name="T12" fmla="*/ 137 w 160"/>
                <a:gd name="T13" fmla="*/ 24 h 160"/>
                <a:gd name="T14" fmla="*/ 80 w 160"/>
                <a:gd name="T15" fmla="*/ 0 h 160"/>
                <a:gd name="T16" fmla="*/ 23 w 160"/>
                <a:gd name="T17" fmla="*/ 2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60">
                  <a:moveTo>
                    <a:pt x="23" y="24"/>
                  </a:moveTo>
                  <a:cubicBezTo>
                    <a:pt x="8" y="39"/>
                    <a:pt x="0" y="59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01" y="160"/>
                    <a:pt x="121" y="152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52" y="122"/>
                    <a:pt x="160" y="102"/>
                    <a:pt x="160" y="80"/>
                  </a:cubicBezTo>
                  <a:cubicBezTo>
                    <a:pt x="160" y="59"/>
                    <a:pt x="152" y="39"/>
                    <a:pt x="137" y="24"/>
                  </a:cubicBezTo>
                  <a:cubicBezTo>
                    <a:pt x="121" y="9"/>
                    <a:pt x="101" y="0"/>
                    <a:pt x="80" y="0"/>
                  </a:cubicBezTo>
                  <a:cubicBezTo>
                    <a:pt x="59" y="0"/>
                    <a:pt x="38" y="8"/>
                    <a:pt x="23" y="24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8" name="Freeform 61"/>
            <p:cNvSpPr>
              <a:spLocks/>
            </p:cNvSpPr>
            <p:nvPr/>
          </p:nvSpPr>
          <p:spPr bwMode="auto">
            <a:xfrm>
              <a:off x="4904093" y="1746819"/>
              <a:ext cx="372389" cy="396522"/>
            </a:xfrm>
            <a:custGeom>
              <a:avLst/>
              <a:gdLst>
                <a:gd name="T0" fmla="*/ 122 w 145"/>
                <a:gd name="T1" fmla="*/ 24 h 155"/>
                <a:gd name="T2" fmla="*/ 65 w 145"/>
                <a:gd name="T3" fmla="*/ 0 h 155"/>
                <a:gd name="T4" fmla="*/ 47 w 145"/>
                <a:gd name="T5" fmla="*/ 2 h 155"/>
                <a:gd name="T6" fmla="*/ 24 w 145"/>
                <a:gd name="T7" fmla="*/ 19 h 155"/>
                <a:gd name="T8" fmla="*/ 0 w 145"/>
                <a:gd name="T9" fmla="*/ 75 h 155"/>
                <a:gd name="T10" fmla="*/ 80 w 145"/>
                <a:gd name="T11" fmla="*/ 155 h 155"/>
                <a:gd name="T12" fmla="*/ 98 w 145"/>
                <a:gd name="T13" fmla="*/ 153 h 155"/>
                <a:gd name="T14" fmla="*/ 121 w 145"/>
                <a:gd name="T15" fmla="*/ 137 h 155"/>
                <a:gd name="T16" fmla="*/ 121 w 145"/>
                <a:gd name="T17" fmla="*/ 137 h 155"/>
                <a:gd name="T18" fmla="*/ 145 w 145"/>
                <a:gd name="T19" fmla="*/ 80 h 155"/>
                <a:gd name="T20" fmla="*/ 122 w 145"/>
                <a:gd name="T21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5">
                  <a:moveTo>
                    <a:pt x="122" y="24"/>
                  </a:moveTo>
                  <a:cubicBezTo>
                    <a:pt x="106" y="9"/>
                    <a:pt x="86" y="0"/>
                    <a:pt x="65" y="0"/>
                  </a:cubicBezTo>
                  <a:cubicBezTo>
                    <a:pt x="59" y="0"/>
                    <a:pt x="53" y="1"/>
                    <a:pt x="47" y="2"/>
                  </a:cubicBezTo>
                  <a:cubicBezTo>
                    <a:pt x="39" y="6"/>
                    <a:pt x="31" y="12"/>
                    <a:pt x="24" y="19"/>
                  </a:cubicBezTo>
                  <a:cubicBezTo>
                    <a:pt x="9" y="34"/>
                    <a:pt x="0" y="54"/>
                    <a:pt x="0" y="75"/>
                  </a:cubicBezTo>
                  <a:cubicBezTo>
                    <a:pt x="0" y="119"/>
                    <a:pt x="36" y="155"/>
                    <a:pt x="80" y="155"/>
                  </a:cubicBezTo>
                  <a:cubicBezTo>
                    <a:pt x="86" y="155"/>
                    <a:pt x="92" y="154"/>
                    <a:pt x="98" y="153"/>
                  </a:cubicBezTo>
                  <a:cubicBezTo>
                    <a:pt x="106" y="149"/>
                    <a:pt x="114" y="144"/>
                    <a:pt x="121" y="137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37" y="122"/>
                    <a:pt x="145" y="102"/>
                    <a:pt x="145" y="80"/>
                  </a:cubicBezTo>
                  <a:cubicBezTo>
                    <a:pt x="145" y="59"/>
                    <a:pt x="137" y="39"/>
                    <a:pt x="122" y="24"/>
                  </a:cubicBezTo>
                </a:path>
              </a:pathLst>
            </a:custGeom>
            <a:solidFill>
              <a:srgbClr val="C0E1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9" name="Freeform 62"/>
            <p:cNvSpPr>
              <a:spLocks/>
            </p:cNvSpPr>
            <p:nvPr/>
          </p:nvSpPr>
          <p:spPr bwMode="auto">
            <a:xfrm>
              <a:off x="5213908" y="2097709"/>
              <a:ext cx="123621" cy="124306"/>
            </a:xfrm>
            <a:custGeom>
              <a:avLst/>
              <a:gdLst>
                <a:gd name="T0" fmla="*/ 42 w 48"/>
                <a:gd name="T1" fmla="*/ 43 h 48"/>
                <a:gd name="T2" fmla="*/ 23 w 48"/>
                <a:gd name="T3" fmla="*/ 42 h 48"/>
                <a:gd name="T4" fmla="*/ 6 w 48"/>
                <a:gd name="T5" fmla="*/ 25 h 48"/>
                <a:gd name="T6" fmla="*/ 6 w 48"/>
                <a:gd name="T7" fmla="*/ 5 h 48"/>
                <a:gd name="T8" fmla="*/ 6 w 48"/>
                <a:gd name="T9" fmla="*/ 5 h 48"/>
                <a:gd name="T10" fmla="*/ 25 w 48"/>
                <a:gd name="T11" fmla="*/ 5 h 48"/>
                <a:gd name="T12" fmla="*/ 42 w 48"/>
                <a:gd name="T13" fmla="*/ 23 h 48"/>
                <a:gd name="T14" fmla="*/ 42 w 48"/>
                <a:gd name="T15" fmla="*/ 42 h 48"/>
                <a:gd name="T16" fmla="*/ 42 w 48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2" y="43"/>
                  </a:moveTo>
                  <a:cubicBezTo>
                    <a:pt x="37" y="48"/>
                    <a:pt x="28" y="48"/>
                    <a:pt x="23" y="4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0" y="19"/>
                    <a:pt x="0" y="11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20" y="0"/>
                    <a:pt x="25" y="5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8"/>
                    <a:pt x="48" y="37"/>
                    <a:pt x="42" y="42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0" name="Freeform 63"/>
            <p:cNvSpPr>
              <a:spLocks/>
            </p:cNvSpPr>
            <p:nvPr/>
          </p:nvSpPr>
          <p:spPr bwMode="auto">
            <a:xfrm>
              <a:off x="4865938" y="1816053"/>
              <a:ext cx="51890" cy="270642"/>
            </a:xfrm>
            <a:custGeom>
              <a:avLst/>
              <a:gdLst>
                <a:gd name="T0" fmla="*/ 20 w 20"/>
                <a:gd name="T1" fmla="*/ 0 h 106"/>
                <a:gd name="T2" fmla="*/ 0 w 20"/>
                <a:gd name="T3" fmla="*/ 53 h 106"/>
                <a:gd name="T4" fmla="*/ 0 w 20"/>
                <a:gd name="T5" fmla="*/ 53 h 106"/>
                <a:gd name="T6" fmla="*/ 20 w 20"/>
                <a:gd name="T7" fmla="*/ 106 h 106"/>
                <a:gd name="T8" fmla="*/ 20 w 20"/>
                <a:gd name="T9" fmla="*/ 75 h 106"/>
                <a:gd name="T10" fmla="*/ 15 w 20"/>
                <a:gd name="T11" fmla="*/ 48 h 106"/>
                <a:gd name="T12" fmla="*/ 20 w 20"/>
                <a:gd name="T13" fmla="*/ 21 h 106"/>
                <a:gd name="T14" fmla="*/ 20 w 20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6">
                  <a:moveTo>
                    <a:pt x="20" y="0"/>
                  </a:moveTo>
                  <a:cubicBezTo>
                    <a:pt x="7" y="15"/>
                    <a:pt x="0" y="3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73"/>
                    <a:pt x="7" y="92"/>
                    <a:pt x="20" y="106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7" y="66"/>
                    <a:pt x="15" y="57"/>
                    <a:pt x="15" y="48"/>
                  </a:cubicBezTo>
                  <a:cubicBezTo>
                    <a:pt x="15" y="39"/>
                    <a:pt x="17" y="30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1" name="Freeform 64"/>
            <p:cNvSpPr>
              <a:spLocks/>
            </p:cNvSpPr>
            <p:nvPr/>
          </p:nvSpPr>
          <p:spPr bwMode="auto">
            <a:xfrm>
              <a:off x="4904093" y="1871126"/>
              <a:ext cx="13735" cy="136894"/>
            </a:xfrm>
            <a:custGeom>
              <a:avLst/>
              <a:gdLst>
                <a:gd name="T0" fmla="*/ 5 w 5"/>
                <a:gd name="T1" fmla="*/ 0 h 54"/>
                <a:gd name="T2" fmla="*/ 0 w 5"/>
                <a:gd name="T3" fmla="*/ 27 h 54"/>
                <a:gd name="T4" fmla="*/ 5 w 5"/>
                <a:gd name="T5" fmla="*/ 54 h 54"/>
                <a:gd name="T6" fmla="*/ 5 w 5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4">
                  <a:moveTo>
                    <a:pt x="5" y="0"/>
                  </a:moveTo>
                  <a:cubicBezTo>
                    <a:pt x="2" y="9"/>
                    <a:pt x="0" y="18"/>
                    <a:pt x="0" y="27"/>
                  </a:cubicBezTo>
                  <a:cubicBezTo>
                    <a:pt x="0" y="36"/>
                    <a:pt x="2" y="45"/>
                    <a:pt x="5" y="5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2" name="Freeform 65"/>
            <p:cNvSpPr>
              <a:spLocks noEditPoints="1"/>
            </p:cNvSpPr>
            <p:nvPr/>
          </p:nvSpPr>
          <p:spPr bwMode="auto">
            <a:xfrm>
              <a:off x="4984981" y="1746819"/>
              <a:ext cx="119042" cy="410684"/>
            </a:xfrm>
            <a:custGeom>
              <a:avLst/>
              <a:gdLst>
                <a:gd name="T0" fmla="*/ 0 w 47"/>
                <a:gd name="T1" fmla="*/ 138 h 160"/>
                <a:gd name="T2" fmla="*/ 0 w 47"/>
                <a:gd name="T3" fmla="*/ 153 h 160"/>
                <a:gd name="T4" fmla="*/ 34 w 47"/>
                <a:gd name="T5" fmla="*/ 160 h 160"/>
                <a:gd name="T6" fmla="*/ 34 w 47"/>
                <a:gd name="T7" fmla="*/ 160 h 160"/>
                <a:gd name="T8" fmla="*/ 47 w 47"/>
                <a:gd name="T9" fmla="*/ 159 h 160"/>
                <a:gd name="T10" fmla="*/ 47 w 47"/>
                <a:gd name="T11" fmla="*/ 155 h 160"/>
                <a:gd name="T12" fmla="*/ 0 w 47"/>
                <a:gd name="T13" fmla="*/ 138 h 160"/>
                <a:gd name="T14" fmla="*/ 34 w 47"/>
                <a:gd name="T15" fmla="*/ 0 h 160"/>
                <a:gd name="T16" fmla="*/ 0 w 47"/>
                <a:gd name="T17" fmla="*/ 7 h 160"/>
                <a:gd name="T18" fmla="*/ 0 w 47"/>
                <a:gd name="T19" fmla="*/ 12 h 160"/>
                <a:gd name="T20" fmla="*/ 16 w 47"/>
                <a:gd name="T21" fmla="*/ 2 h 160"/>
                <a:gd name="T22" fmla="*/ 34 w 47"/>
                <a:gd name="T23" fmla="*/ 0 h 160"/>
                <a:gd name="T24" fmla="*/ 34 w 47"/>
                <a:gd name="T25" fmla="*/ 0 h 160"/>
                <a:gd name="T26" fmla="*/ 34 w 47"/>
                <a:gd name="T2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60">
                  <a:moveTo>
                    <a:pt x="0" y="138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11" y="158"/>
                    <a:pt x="22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8" y="160"/>
                    <a:pt x="43" y="160"/>
                    <a:pt x="47" y="159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30" y="155"/>
                    <a:pt x="13" y="149"/>
                    <a:pt x="0" y="138"/>
                  </a:cubicBezTo>
                  <a:moveTo>
                    <a:pt x="34" y="0"/>
                  </a:moveTo>
                  <a:cubicBezTo>
                    <a:pt x="22" y="0"/>
                    <a:pt x="11" y="3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8"/>
                    <a:pt x="11" y="5"/>
                    <a:pt x="16" y="2"/>
                  </a:cubicBezTo>
                  <a:cubicBezTo>
                    <a:pt x="22" y="1"/>
                    <a:pt x="28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4984981" y="1746819"/>
              <a:ext cx="119042" cy="396522"/>
            </a:xfrm>
            <a:custGeom>
              <a:avLst/>
              <a:gdLst>
                <a:gd name="T0" fmla="*/ 34 w 47"/>
                <a:gd name="T1" fmla="*/ 0 h 155"/>
                <a:gd name="T2" fmla="*/ 16 w 47"/>
                <a:gd name="T3" fmla="*/ 2 h 155"/>
                <a:gd name="T4" fmla="*/ 0 w 47"/>
                <a:gd name="T5" fmla="*/ 12 h 155"/>
                <a:gd name="T6" fmla="*/ 0 w 47"/>
                <a:gd name="T7" fmla="*/ 138 h 155"/>
                <a:gd name="T8" fmla="*/ 47 w 47"/>
                <a:gd name="T9" fmla="*/ 155 h 155"/>
                <a:gd name="T10" fmla="*/ 47 w 47"/>
                <a:gd name="T11" fmla="*/ 1 h 155"/>
                <a:gd name="T12" fmla="*/ 34 w 47"/>
                <a:gd name="T13" fmla="*/ 0 h 155"/>
                <a:gd name="T14" fmla="*/ 34 w 47"/>
                <a:gd name="T15" fmla="*/ 0 h 155"/>
                <a:gd name="T16" fmla="*/ 34 w 47"/>
                <a:gd name="T1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5">
                  <a:moveTo>
                    <a:pt x="34" y="0"/>
                  </a:moveTo>
                  <a:cubicBezTo>
                    <a:pt x="28" y="0"/>
                    <a:pt x="22" y="1"/>
                    <a:pt x="16" y="2"/>
                  </a:cubicBezTo>
                  <a:cubicBezTo>
                    <a:pt x="11" y="5"/>
                    <a:pt x="5" y="8"/>
                    <a:pt x="0" y="12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3" y="149"/>
                    <a:pt x="30" y="155"/>
                    <a:pt x="47" y="155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3" y="1"/>
                    <a:pt x="39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3547315" y="2352616"/>
              <a:ext cx="590634" cy="221863"/>
            </a:xfrm>
            <a:custGeom>
              <a:avLst/>
              <a:gdLst>
                <a:gd name="T0" fmla="*/ 42 w 230"/>
                <a:gd name="T1" fmla="*/ 0 h 87"/>
                <a:gd name="T2" fmla="*/ 0 w 230"/>
                <a:gd name="T3" fmla="*/ 0 h 87"/>
                <a:gd name="T4" fmla="*/ 0 w 230"/>
                <a:gd name="T5" fmla="*/ 87 h 87"/>
                <a:gd name="T6" fmla="*/ 230 w 230"/>
                <a:gd name="T7" fmla="*/ 87 h 87"/>
                <a:gd name="T8" fmla="*/ 230 w 230"/>
                <a:gd name="T9" fmla="*/ 85 h 87"/>
                <a:gd name="T10" fmla="*/ 58 w 230"/>
                <a:gd name="T11" fmla="*/ 85 h 87"/>
                <a:gd name="T12" fmla="*/ 42 w 230"/>
                <a:gd name="T13" fmla="*/ 70 h 87"/>
                <a:gd name="T14" fmla="*/ 42 w 230"/>
                <a:gd name="T15" fmla="*/ 25 h 87"/>
                <a:gd name="T16" fmla="*/ 230 w 230"/>
                <a:gd name="T17" fmla="*/ 25 h 87"/>
                <a:gd name="T18" fmla="*/ 42 w 230"/>
                <a:gd name="T19" fmla="*/ 25 h 87"/>
                <a:gd name="T20" fmla="*/ 42 w 230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87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0" y="87"/>
                    <a:pt x="230" y="87"/>
                    <a:pt x="230" y="87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49" y="85"/>
                    <a:pt x="42" y="78"/>
                    <a:pt x="42" y="70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C2A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3655675" y="2417129"/>
              <a:ext cx="482274" cy="152630"/>
            </a:xfrm>
            <a:custGeom>
              <a:avLst/>
              <a:gdLst>
                <a:gd name="T0" fmla="*/ 188 w 188"/>
                <a:gd name="T1" fmla="*/ 0 h 60"/>
                <a:gd name="T2" fmla="*/ 0 w 188"/>
                <a:gd name="T3" fmla="*/ 0 h 60"/>
                <a:gd name="T4" fmla="*/ 0 w 188"/>
                <a:gd name="T5" fmla="*/ 45 h 60"/>
                <a:gd name="T6" fmla="*/ 16 w 188"/>
                <a:gd name="T7" fmla="*/ 60 h 60"/>
                <a:gd name="T8" fmla="*/ 188 w 188"/>
                <a:gd name="T9" fmla="*/ 60 h 60"/>
                <a:gd name="T10" fmla="*/ 188 w 188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60">
                  <a:moveTo>
                    <a:pt x="1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188" y="60"/>
                    <a:pt x="188" y="60"/>
                    <a:pt x="188" y="60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B0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6" name="Rectangle 69"/>
            <p:cNvSpPr>
              <a:spLocks noChangeArrowheads="1"/>
            </p:cNvSpPr>
            <p:nvPr/>
          </p:nvSpPr>
          <p:spPr bwMode="auto">
            <a:xfrm>
              <a:off x="3655675" y="2352616"/>
              <a:ext cx="482274" cy="64513"/>
            </a:xfrm>
            <a:prstGeom prst="rect">
              <a:avLst/>
            </a:prstGeom>
            <a:solidFill>
              <a:srgbClr val="0D3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7" name="Rectangle 70"/>
            <p:cNvSpPr>
              <a:spLocks noChangeArrowheads="1"/>
            </p:cNvSpPr>
            <p:nvPr/>
          </p:nvSpPr>
          <p:spPr bwMode="auto">
            <a:xfrm>
              <a:off x="3655675" y="2352616"/>
              <a:ext cx="482274" cy="64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3509161" y="2110297"/>
              <a:ext cx="589107" cy="755280"/>
            </a:xfrm>
            <a:custGeom>
              <a:avLst/>
              <a:gdLst>
                <a:gd name="T0" fmla="*/ 215 w 230"/>
                <a:gd name="T1" fmla="*/ 0 h 294"/>
                <a:gd name="T2" fmla="*/ 14 w 230"/>
                <a:gd name="T3" fmla="*/ 0 h 294"/>
                <a:gd name="T4" fmla="*/ 0 w 230"/>
                <a:gd name="T5" fmla="*/ 15 h 294"/>
                <a:gd name="T6" fmla="*/ 0 w 230"/>
                <a:gd name="T7" fmla="*/ 279 h 294"/>
                <a:gd name="T8" fmla="*/ 14 w 230"/>
                <a:gd name="T9" fmla="*/ 294 h 294"/>
                <a:gd name="T10" fmla="*/ 215 w 230"/>
                <a:gd name="T11" fmla="*/ 294 h 294"/>
                <a:gd name="T12" fmla="*/ 230 w 230"/>
                <a:gd name="T13" fmla="*/ 279 h 294"/>
                <a:gd name="T14" fmla="*/ 230 w 230"/>
                <a:gd name="T15" fmla="*/ 15 h 294"/>
                <a:gd name="T16" fmla="*/ 215 w 230"/>
                <a:gd name="T1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94">
                  <a:moveTo>
                    <a:pt x="2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287"/>
                    <a:pt x="6" y="294"/>
                    <a:pt x="14" y="294"/>
                  </a:cubicBezTo>
                  <a:cubicBezTo>
                    <a:pt x="215" y="294"/>
                    <a:pt x="215" y="294"/>
                    <a:pt x="215" y="294"/>
                  </a:cubicBezTo>
                  <a:cubicBezTo>
                    <a:pt x="223" y="294"/>
                    <a:pt x="230" y="287"/>
                    <a:pt x="230" y="279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30" y="7"/>
                    <a:pt x="223" y="0"/>
                    <a:pt x="215" y="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9" name="Oval 72"/>
            <p:cNvSpPr>
              <a:spLocks noChangeArrowheads="1"/>
            </p:cNvSpPr>
            <p:nvPr/>
          </p:nvSpPr>
          <p:spPr bwMode="auto">
            <a:xfrm>
              <a:off x="3788453" y="2816798"/>
              <a:ext cx="32050" cy="283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0" name="Rectangle 73"/>
            <p:cNvSpPr>
              <a:spLocks noChangeArrowheads="1"/>
            </p:cNvSpPr>
            <p:nvPr/>
          </p:nvSpPr>
          <p:spPr bwMode="auto">
            <a:xfrm>
              <a:off x="3576313" y="2185825"/>
              <a:ext cx="456329" cy="6042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1" name="Freeform 74"/>
            <p:cNvSpPr>
              <a:spLocks/>
            </p:cNvSpPr>
            <p:nvPr/>
          </p:nvSpPr>
          <p:spPr bwMode="auto">
            <a:xfrm>
              <a:off x="3847974" y="2505245"/>
              <a:ext cx="88519" cy="88116"/>
            </a:xfrm>
            <a:custGeom>
              <a:avLst/>
              <a:gdLst>
                <a:gd name="T0" fmla="*/ 5 w 35"/>
                <a:gd name="T1" fmla="*/ 0 h 34"/>
                <a:gd name="T2" fmla="*/ 0 w 35"/>
                <a:gd name="T3" fmla="*/ 9 h 34"/>
                <a:gd name="T4" fmla="*/ 17 w 35"/>
                <a:gd name="T5" fmla="*/ 34 h 34"/>
                <a:gd name="T6" fmla="*/ 35 w 35"/>
                <a:gd name="T7" fmla="*/ 4 h 34"/>
                <a:gd name="T8" fmla="*/ 5 w 3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5" y="0"/>
                  </a:moveTo>
                  <a:cubicBezTo>
                    <a:pt x="4" y="4"/>
                    <a:pt x="2" y="7"/>
                    <a:pt x="0" y="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6" y="26"/>
                    <a:pt x="32" y="15"/>
                    <a:pt x="35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0A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2" name="Freeform 75"/>
            <p:cNvSpPr>
              <a:spLocks/>
            </p:cNvSpPr>
            <p:nvPr/>
          </p:nvSpPr>
          <p:spPr bwMode="auto">
            <a:xfrm>
              <a:off x="3814398" y="2349469"/>
              <a:ext cx="126673" cy="140041"/>
            </a:xfrm>
            <a:custGeom>
              <a:avLst/>
              <a:gdLst>
                <a:gd name="T0" fmla="*/ 0 w 49"/>
                <a:gd name="T1" fmla="*/ 30 h 55"/>
                <a:gd name="T2" fmla="*/ 19 w 49"/>
                <a:gd name="T3" fmla="*/ 52 h 55"/>
                <a:gd name="T4" fmla="*/ 49 w 49"/>
                <a:gd name="T5" fmla="*/ 55 h 55"/>
                <a:gd name="T6" fmla="*/ 49 w 49"/>
                <a:gd name="T7" fmla="*/ 54 h 55"/>
                <a:gd name="T8" fmla="*/ 0 w 49"/>
                <a:gd name="T9" fmla="*/ 0 h 55"/>
                <a:gd name="T10" fmla="*/ 0 w 49"/>
                <a:gd name="T1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0" y="30"/>
                  </a:moveTo>
                  <a:cubicBezTo>
                    <a:pt x="10" y="32"/>
                    <a:pt x="18" y="41"/>
                    <a:pt x="19" y="52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26"/>
                    <a:pt x="27" y="3"/>
                    <a:pt x="0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0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3" name="Freeform 76"/>
            <p:cNvSpPr>
              <a:spLocks/>
            </p:cNvSpPr>
            <p:nvPr/>
          </p:nvSpPr>
          <p:spPr bwMode="auto">
            <a:xfrm>
              <a:off x="3689251" y="2349469"/>
              <a:ext cx="99201" cy="95983"/>
            </a:xfrm>
            <a:custGeom>
              <a:avLst/>
              <a:gdLst>
                <a:gd name="T0" fmla="*/ 26 w 39"/>
                <a:gd name="T1" fmla="*/ 38 h 38"/>
                <a:gd name="T2" fmla="*/ 39 w 39"/>
                <a:gd name="T3" fmla="*/ 30 h 38"/>
                <a:gd name="T4" fmla="*/ 39 w 39"/>
                <a:gd name="T5" fmla="*/ 0 h 38"/>
                <a:gd name="T6" fmla="*/ 0 w 39"/>
                <a:gd name="T7" fmla="*/ 22 h 38"/>
                <a:gd name="T8" fmla="*/ 26 w 3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6" y="38"/>
                  </a:moveTo>
                  <a:cubicBezTo>
                    <a:pt x="30" y="34"/>
                    <a:pt x="34" y="31"/>
                    <a:pt x="39" y="3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3" y="2"/>
                    <a:pt x="9" y="10"/>
                    <a:pt x="0" y="22"/>
                  </a:cubicBezTo>
                  <a:lnTo>
                    <a:pt x="26" y="38"/>
                  </a:lnTo>
                  <a:close/>
                </a:path>
              </a:pathLst>
            </a:custGeom>
            <a:solidFill>
              <a:srgbClr val="2D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4" name="Freeform 77"/>
            <p:cNvSpPr>
              <a:spLocks/>
            </p:cNvSpPr>
            <p:nvPr/>
          </p:nvSpPr>
          <p:spPr bwMode="auto">
            <a:xfrm>
              <a:off x="3661780" y="2428144"/>
              <a:ext cx="209087" cy="198261"/>
            </a:xfrm>
            <a:custGeom>
              <a:avLst/>
              <a:gdLst>
                <a:gd name="T0" fmla="*/ 64 w 81"/>
                <a:gd name="T1" fmla="*/ 45 h 77"/>
                <a:gd name="T2" fmla="*/ 54 w 81"/>
                <a:gd name="T3" fmla="*/ 47 h 77"/>
                <a:gd name="T4" fmla="*/ 30 w 81"/>
                <a:gd name="T5" fmla="*/ 23 h 77"/>
                <a:gd name="T6" fmla="*/ 31 w 81"/>
                <a:gd name="T7" fmla="*/ 15 h 77"/>
                <a:gd name="T8" fmla="*/ 5 w 81"/>
                <a:gd name="T9" fmla="*/ 0 h 77"/>
                <a:gd name="T10" fmla="*/ 0 w 81"/>
                <a:gd name="T11" fmla="*/ 23 h 77"/>
                <a:gd name="T12" fmla="*/ 54 w 81"/>
                <a:gd name="T13" fmla="*/ 77 h 77"/>
                <a:gd name="T14" fmla="*/ 81 w 81"/>
                <a:gd name="T15" fmla="*/ 69 h 77"/>
                <a:gd name="T16" fmla="*/ 64 w 81"/>
                <a:gd name="T17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7">
                  <a:moveTo>
                    <a:pt x="64" y="45"/>
                  </a:moveTo>
                  <a:cubicBezTo>
                    <a:pt x="61" y="46"/>
                    <a:pt x="58" y="47"/>
                    <a:pt x="54" y="47"/>
                  </a:cubicBezTo>
                  <a:cubicBezTo>
                    <a:pt x="41" y="47"/>
                    <a:pt x="30" y="36"/>
                    <a:pt x="30" y="23"/>
                  </a:cubicBezTo>
                  <a:cubicBezTo>
                    <a:pt x="30" y="20"/>
                    <a:pt x="31" y="18"/>
                    <a:pt x="31" y="1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53"/>
                    <a:pt x="24" y="77"/>
                    <a:pt x="54" y="77"/>
                  </a:cubicBezTo>
                  <a:cubicBezTo>
                    <a:pt x="64" y="77"/>
                    <a:pt x="73" y="74"/>
                    <a:pt x="81" y="69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FC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5" name="Rectangle 78"/>
            <p:cNvSpPr>
              <a:spLocks noChangeArrowheads="1"/>
            </p:cNvSpPr>
            <p:nvPr/>
          </p:nvSpPr>
          <p:spPr bwMode="auto">
            <a:xfrm>
              <a:off x="3806767" y="2705080"/>
              <a:ext cx="129726" cy="14161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6" name="Rectangle 79"/>
            <p:cNvSpPr>
              <a:spLocks noChangeArrowheads="1"/>
            </p:cNvSpPr>
            <p:nvPr/>
          </p:nvSpPr>
          <p:spPr bwMode="auto">
            <a:xfrm>
              <a:off x="3632782" y="2668889"/>
              <a:ext cx="131252" cy="11015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7" name="Rectangle 80"/>
            <p:cNvSpPr>
              <a:spLocks noChangeArrowheads="1"/>
            </p:cNvSpPr>
            <p:nvPr/>
          </p:nvSpPr>
          <p:spPr bwMode="auto">
            <a:xfrm>
              <a:off x="3606837" y="2322719"/>
              <a:ext cx="129725" cy="11015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8" name="Freeform 81"/>
            <p:cNvSpPr>
              <a:spLocks/>
            </p:cNvSpPr>
            <p:nvPr/>
          </p:nvSpPr>
          <p:spPr bwMode="auto">
            <a:xfrm>
              <a:off x="3757929" y="2631125"/>
              <a:ext cx="18314" cy="51926"/>
            </a:xfrm>
            <a:custGeom>
              <a:avLst/>
              <a:gdLst>
                <a:gd name="T0" fmla="*/ 5 w 16"/>
                <a:gd name="T1" fmla="*/ 48 h 48"/>
                <a:gd name="T2" fmla="*/ 0 w 16"/>
                <a:gd name="T3" fmla="*/ 45 h 48"/>
                <a:gd name="T4" fmla="*/ 12 w 16"/>
                <a:gd name="T5" fmla="*/ 0 h 48"/>
                <a:gd name="T6" fmla="*/ 16 w 16"/>
                <a:gd name="T7" fmla="*/ 3 h 48"/>
                <a:gd name="T8" fmla="*/ 5 w 16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8">
                  <a:moveTo>
                    <a:pt x="5" y="48"/>
                  </a:moveTo>
                  <a:lnTo>
                    <a:pt x="0" y="45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9" name="Freeform 82"/>
            <p:cNvSpPr>
              <a:spLocks/>
            </p:cNvSpPr>
            <p:nvPr/>
          </p:nvSpPr>
          <p:spPr bwMode="auto">
            <a:xfrm>
              <a:off x="3731984" y="2321146"/>
              <a:ext cx="21367" cy="31470"/>
            </a:xfrm>
            <a:custGeom>
              <a:avLst/>
              <a:gdLst>
                <a:gd name="T0" fmla="*/ 14 w 19"/>
                <a:gd name="T1" fmla="*/ 29 h 29"/>
                <a:gd name="T2" fmla="*/ 0 w 19"/>
                <a:gd name="T3" fmla="*/ 5 h 29"/>
                <a:gd name="T4" fmla="*/ 5 w 19"/>
                <a:gd name="T5" fmla="*/ 0 h 29"/>
                <a:gd name="T6" fmla="*/ 19 w 19"/>
                <a:gd name="T7" fmla="*/ 26 h 29"/>
                <a:gd name="T8" fmla="*/ 14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4" y="2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9" y="26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0" name="Rectangle 83"/>
            <p:cNvSpPr>
              <a:spLocks noChangeArrowheads="1"/>
            </p:cNvSpPr>
            <p:nvPr/>
          </p:nvSpPr>
          <p:spPr bwMode="auto">
            <a:xfrm>
              <a:off x="3869341" y="2313278"/>
              <a:ext cx="129725" cy="9441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1" name="Freeform 84"/>
            <p:cNvSpPr>
              <a:spLocks/>
            </p:cNvSpPr>
            <p:nvPr/>
          </p:nvSpPr>
          <p:spPr bwMode="auto">
            <a:xfrm>
              <a:off x="3847974" y="2313278"/>
              <a:ext cx="24419" cy="36191"/>
            </a:xfrm>
            <a:custGeom>
              <a:avLst/>
              <a:gdLst>
                <a:gd name="T0" fmla="*/ 4 w 23"/>
                <a:gd name="T1" fmla="*/ 33 h 33"/>
                <a:gd name="T2" fmla="*/ 0 w 23"/>
                <a:gd name="T3" fmla="*/ 31 h 33"/>
                <a:gd name="T4" fmla="*/ 19 w 23"/>
                <a:gd name="T5" fmla="*/ 0 h 33"/>
                <a:gd name="T6" fmla="*/ 23 w 23"/>
                <a:gd name="T7" fmla="*/ 2 h 33"/>
                <a:gd name="T8" fmla="*/ 4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4" y="33"/>
                  </a:moveTo>
                  <a:lnTo>
                    <a:pt x="0" y="31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2" name="Freeform 85"/>
            <p:cNvSpPr>
              <a:spLocks/>
            </p:cNvSpPr>
            <p:nvPr/>
          </p:nvSpPr>
          <p:spPr bwMode="auto">
            <a:xfrm>
              <a:off x="3904443" y="2588641"/>
              <a:ext cx="32050" cy="122733"/>
            </a:xfrm>
            <a:custGeom>
              <a:avLst/>
              <a:gdLst>
                <a:gd name="T0" fmla="*/ 26 w 30"/>
                <a:gd name="T1" fmla="*/ 114 h 114"/>
                <a:gd name="T2" fmla="*/ 0 w 30"/>
                <a:gd name="T3" fmla="*/ 2 h 114"/>
                <a:gd name="T4" fmla="*/ 4 w 30"/>
                <a:gd name="T5" fmla="*/ 0 h 114"/>
                <a:gd name="T6" fmla="*/ 30 w 30"/>
                <a:gd name="T7" fmla="*/ 111 h 114"/>
                <a:gd name="T8" fmla="*/ 26 w 3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4">
                  <a:moveTo>
                    <a:pt x="26" y="11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30" y="111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6159" name="Freeform 52"/>
          <p:cNvSpPr>
            <a:spLocks noEditPoints="1"/>
          </p:cNvSpPr>
          <p:nvPr/>
        </p:nvSpPr>
        <p:spPr bwMode="auto">
          <a:xfrm>
            <a:off x="5798268" y="2977455"/>
            <a:ext cx="250214" cy="247831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0" name="Freeform 135"/>
          <p:cNvSpPr>
            <a:spLocks noEditPoints="1"/>
          </p:cNvSpPr>
          <p:nvPr/>
        </p:nvSpPr>
        <p:spPr bwMode="auto">
          <a:xfrm>
            <a:off x="5836329" y="5720502"/>
            <a:ext cx="228767" cy="213277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1" name="Freeform 82"/>
          <p:cNvSpPr>
            <a:spLocks noEditPoints="1"/>
          </p:cNvSpPr>
          <p:nvPr/>
        </p:nvSpPr>
        <p:spPr bwMode="auto">
          <a:xfrm>
            <a:off x="5828429" y="2320231"/>
            <a:ext cx="204937" cy="257363"/>
          </a:xfrm>
          <a:custGeom>
            <a:avLst/>
            <a:gdLst>
              <a:gd name="T0" fmla="*/ 2147483647 w 61"/>
              <a:gd name="T1" fmla="*/ 2147483647 h 72"/>
              <a:gd name="T2" fmla="*/ 2147483647 w 61"/>
              <a:gd name="T3" fmla="*/ 2147483647 h 72"/>
              <a:gd name="T4" fmla="*/ 2147483647 w 61"/>
              <a:gd name="T5" fmla="*/ 2147483647 h 72"/>
              <a:gd name="T6" fmla="*/ 2147483647 w 61"/>
              <a:gd name="T7" fmla="*/ 2147483647 h 72"/>
              <a:gd name="T8" fmla="*/ 0 w 61"/>
              <a:gd name="T9" fmla="*/ 2147483647 h 72"/>
              <a:gd name="T10" fmla="*/ 0 w 61"/>
              <a:gd name="T11" fmla="*/ 2147483647 h 72"/>
              <a:gd name="T12" fmla="*/ 2147483647 w 61"/>
              <a:gd name="T13" fmla="*/ 0 h 72"/>
              <a:gd name="T14" fmla="*/ 2147483647 w 61"/>
              <a:gd name="T15" fmla="*/ 0 h 72"/>
              <a:gd name="T16" fmla="*/ 2147483647 w 61"/>
              <a:gd name="T17" fmla="*/ 2147483647 h 72"/>
              <a:gd name="T18" fmla="*/ 2147483647 w 61"/>
              <a:gd name="T19" fmla="*/ 2147483647 h 72"/>
              <a:gd name="T20" fmla="*/ 2147483647 w 61"/>
              <a:gd name="T21" fmla="*/ 2147483647 h 72"/>
              <a:gd name="T22" fmla="*/ 2147483647 w 61"/>
              <a:gd name="T23" fmla="*/ 2147483647 h 72"/>
              <a:gd name="T24" fmla="*/ 2147483647 w 61"/>
              <a:gd name="T25" fmla="*/ 2147483647 h 72"/>
              <a:gd name="T26" fmla="*/ 2147483647 w 61"/>
              <a:gd name="T27" fmla="*/ 2147483647 h 72"/>
              <a:gd name="T28" fmla="*/ 2147483647 w 61"/>
              <a:gd name="T29" fmla="*/ 2147483647 h 72"/>
              <a:gd name="T30" fmla="*/ 2147483647 w 61"/>
              <a:gd name="T31" fmla="*/ 2147483647 h 72"/>
              <a:gd name="T32" fmla="*/ 2147483647 w 61"/>
              <a:gd name="T33" fmla="*/ 2147483647 h 72"/>
              <a:gd name="T34" fmla="*/ 2147483647 w 61"/>
              <a:gd name="T35" fmla="*/ 2147483647 h 72"/>
              <a:gd name="T36" fmla="*/ 2147483647 w 61"/>
              <a:gd name="T37" fmla="*/ 2147483647 h 72"/>
              <a:gd name="T38" fmla="*/ 2147483647 w 61"/>
              <a:gd name="T39" fmla="*/ 2147483647 h 72"/>
              <a:gd name="T40" fmla="*/ 2147483647 w 61"/>
              <a:gd name="T41" fmla="*/ 2147483647 h 72"/>
              <a:gd name="T42" fmla="*/ 2147483647 w 61"/>
              <a:gd name="T43" fmla="*/ 2147483647 h 72"/>
              <a:gd name="T44" fmla="*/ 2147483647 w 61"/>
              <a:gd name="T45" fmla="*/ 2147483647 h 72"/>
              <a:gd name="T46" fmla="*/ 2147483647 w 61"/>
              <a:gd name="T47" fmla="*/ 2147483647 h 72"/>
              <a:gd name="T48" fmla="*/ 2147483647 w 61"/>
              <a:gd name="T49" fmla="*/ 2147483647 h 72"/>
              <a:gd name="T50" fmla="*/ 2147483647 w 61"/>
              <a:gd name="T51" fmla="*/ 2147483647 h 72"/>
              <a:gd name="T52" fmla="*/ 2147483647 w 61"/>
              <a:gd name="T53" fmla="*/ 2147483647 h 72"/>
              <a:gd name="T54" fmla="*/ 2147483647 w 61"/>
              <a:gd name="T55" fmla="*/ 2147483647 h 72"/>
              <a:gd name="T56" fmla="*/ 2147483647 w 61"/>
              <a:gd name="T57" fmla="*/ 2147483647 h 72"/>
              <a:gd name="T58" fmla="*/ 2147483647 w 61"/>
              <a:gd name="T59" fmla="*/ 2147483647 h 72"/>
              <a:gd name="T60" fmla="*/ 2147483647 w 61"/>
              <a:gd name="T61" fmla="*/ 2147483647 h 72"/>
              <a:gd name="T62" fmla="*/ 2147483647 w 61"/>
              <a:gd name="T63" fmla="*/ 2147483647 h 72"/>
              <a:gd name="T64" fmla="*/ 2147483647 w 61"/>
              <a:gd name="T65" fmla="*/ 2147483647 h 72"/>
              <a:gd name="T66" fmla="*/ 2147483647 w 61"/>
              <a:gd name="T67" fmla="*/ 2147483647 h 72"/>
              <a:gd name="T68" fmla="*/ 2147483647 w 61"/>
              <a:gd name="T69" fmla="*/ 2147483647 h 72"/>
              <a:gd name="T70" fmla="*/ 2147483647 w 61"/>
              <a:gd name="T71" fmla="*/ 2147483647 h 72"/>
              <a:gd name="T72" fmla="*/ 2147483647 w 61"/>
              <a:gd name="T73" fmla="*/ 2147483647 h 72"/>
              <a:gd name="T74" fmla="*/ 2147483647 w 61"/>
              <a:gd name="T75" fmla="*/ 2147483647 h 72"/>
              <a:gd name="T76" fmla="*/ 2147483647 w 61"/>
              <a:gd name="T77" fmla="*/ 2147483647 h 72"/>
              <a:gd name="T78" fmla="*/ 2147483647 w 61"/>
              <a:gd name="T79" fmla="*/ 2147483647 h 72"/>
              <a:gd name="T80" fmla="*/ 2147483647 w 61"/>
              <a:gd name="T81" fmla="*/ 2147483647 h 72"/>
              <a:gd name="T82" fmla="*/ 2147483647 w 61"/>
              <a:gd name="T83" fmla="*/ 2147483647 h 72"/>
              <a:gd name="T84" fmla="*/ 2147483647 w 61"/>
              <a:gd name="T85" fmla="*/ 2147483647 h 72"/>
              <a:gd name="T86" fmla="*/ 2147483647 w 61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2" name="Freeform 131"/>
          <p:cNvSpPr>
            <a:spLocks noEditPoints="1"/>
          </p:cNvSpPr>
          <p:nvPr/>
        </p:nvSpPr>
        <p:spPr bwMode="auto">
          <a:xfrm>
            <a:off x="5780804" y="3674222"/>
            <a:ext cx="272852" cy="244256"/>
          </a:xfrm>
          <a:custGeom>
            <a:avLst/>
            <a:gdLst>
              <a:gd name="T0" fmla="*/ 2147483647 w 123"/>
              <a:gd name="T1" fmla="*/ 0 h 115"/>
              <a:gd name="T2" fmla="*/ 2147483647 w 123"/>
              <a:gd name="T3" fmla="*/ 0 h 115"/>
              <a:gd name="T4" fmla="*/ 0 w 123"/>
              <a:gd name="T5" fmla="*/ 2147483647 h 115"/>
              <a:gd name="T6" fmla="*/ 0 w 123"/>
              <a:gd name="T7" fmla="*/ 2147483647 h 115"/>
              <a:gd name="T8" fmla="*/ 2147483647 w 123"/>
              <a:gd name="T9" fmla="*/ 2147483647 h 115"/>
              <a:gd name="T10" fmla="*/ 2147483647 w 123"/>
              <a:gd name="T11" fmla="*/ 2147483647 h 115"/>
              <a:gd name="T12" fmla="*/ 2147483647 w 123"/>
              <a:gd name="T13" fmla="*/ 2147483647 h 115"/>
              <a:gd name="T14" fmla="*/ 2147483647 w 123"/>
              <a:gd name="T15" fmla="*/ 2147483647 h 115"/>
              <a:gd name="T16" fmla="*/ 2147483647 w 123"/>
              <a:gd name="T17" fmla="*/ 2147483647 h 115"/>
              <a:gd name="T18" fmla="*/ 2147483647 w 123"/>
              <a:gd name="T19" fmla="*/ 2147483647 h 115"/>
              <a:gd name="T20" fmla="*/ 2147483647 w 123"/>
              <a:gd name="T21" fmla="*/ 2147483647 h 115"/>
              <a:gd name="T22" fmla="*/ 2147483647 w 123"/>
              <a:gd name="T23" fmla="*/ 2147483647 h 115"/>
              <a:gd name="T24" fmla="*/ 2147483647 w 123"/>
              <a:gd name="T25" fmla="*/ 2147483647 h 115"/>
              <a:gd name="T26" fmla="*/ 2147483647 w 123"/>
              <a:gd name="T27" fmla="*/ 2147483647 h 115"/>
              <a:gd name="T28" fmla="*/ 2147483647 w 123"/>
              <a:gd name="T29" fmla="*/ 2147483647 h 115"/>
              <a:gd name="T30" fmla="*/ 2147483647 w 123"/>
              <a:gd name="T31" fmla="*/ 2147483647 h 115"/>
              <a:gd name="T32" fmla="*/ 2147483647 w 123"/>
              <a:gd name="T33" fmla="*/ 2147483647 h 115"/>
              <a:gd name="T34" fmla="*/ 2147483647 w 123"/>
              <a:gd name="T35" fmla="*/ 2147483647 h 115"/>
              <a:gd name="T36" fmla="*/ 2147483647 w 123"/>
              <a:gd name="T37" fmla="*/ 0 h 115"/>
              <a:gd name="T38" fmla="*/ 2147483647 w 123"/>
              <a:gd name="T39" fmla="*/ 2147483647 h 115"/>
              <a:gd name="T40" fmla="*/ 2147483647 w 123"/>
              <a:gd name="T41" fmla="*/ 2147483647 h 115"/>
              <a:gd name="T42" fmla="*/ 2147483647 w 123"/>
              <a:gd name="T43" fmla="*/ 2147483647 h 115"/>
              <a:gd name="T44" fmla="*/ 2147483647 w 123"/>
              <a:gd name="T45" fmla="*/ 2147483647 h 115"/>
              <a:gd name="T46" fmla="*/ 2147483647 w 123"/>
              <a:gd name="T47" fmla="*/ 2147483647 h 115"/>
              <a:gd name="T48" fmla="*/ 2147483647 w 123"/>
              <a:gd name="T49" fmla="*/ 2147483647 h 115"/>
              <a:gd name="T50" fmla="*/ 2147483647 w 123"/>
              <a:gd name="T51" fmla="*/ 2147483647 h 115"/>
              <a:gd name="T52" fmla="*/ 2147483647 w 123"/>
              <a:gd name="T53" fmla="*/ 2147483647 h 115"/>
              <a:gd name="T54" fmla="*/ 2147483647 w 123"/>
              <a:gd name="T55" fmla="*/ 2147483647 h 115"/>
              <a:gd name="T56" fmla="*/ 2147483647 w 123"/>
              <a:gd name="T57" fmla="*/ 2147483647 h 115"/>
              <a:gd name="T58" fmla="*/ 2147483647 w 123"/>
              <a:gd name="T59" fmla="*/ 2147483647 h 115"/>
              <a:gd name="T60" fmla="*/ 2147483647 w 123"/>
              <a:gd name="T61" fmla="*/ 2147483647 h 115"/>
              <a:gd name="T62" fmla="*/ 2147483647 w 123"/>
              <a:gd name="T63" fmla="*/ 2147483647 h 115"/>
              <a:gd name="T64" fmla="*/ 2147483647 w 123"/>
              <a:gd name="T65" fmla="*/ 2147483647 h 115"/>
              <a:gd name="T66" fmla="*/ 2147483647 w 123"/>
              <a:gd name="T67" fmla="*/ 2147483647 h 115"/>
              <a:gd name="T68" fmla="*/ 2147483647 w 123"/>
              <a:gd name="T69" fmla="*/ 2147483647 h 115"/>
              <a:gd name="T70" fmla="*/ 2147483647 w 123"/>
              <a:gd name="T71" fmla="*/ 2147483647 h 115"/>
              <a:gd name="T72" fmla="*/ 2147483647 w 123"/>
              <a:gd name="T73" fmla="*/ 2147483647 h 115"/>
              <a:gd name="T74" fmla="*/ 2147483647 w 123"/>
              <a:gd name="T75" fmla="*/ 2147483647 h 115"/>
              <a:gd name="T76" fmla="*/ 2147483647 w 123"/>
              <a:gd name="T77" fmla="*/ 2147483647 h 115"/>
              <a:gd name="T78" fmla="*/ 2147483647 w 123"/>
              <a:gd name="T79" fmla="*/ 2147483647 h 115"/>
              <a:gd name="T80" fmla="*/ 2147483647 w 123"/>
              <a:gd name="T81" fmla="*/ 2147483647 h 115"/>
              <a:gd name="T82" fmla="*/ 2147483647 w 123"/>
              <a:gd name="T83" fmla="*/ 2147483647 h 115"/>
              <a:gd name="T84" fmla="*/ 2147483647 w 123"/>
              <a:gd name="T85" fmla="*/ 2147483647 h 115"/>
              <a:gd name="T86" fmla="*/ 2147483647 w 123"/>
              <a:gd name="T87" fmla="*/ 2147483647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3" name="Text Placeholder 3"/>
          <p:cNvSpPr txBox="1">
            <a:spLocks/>
          </p:cNvSpPr>
          <p:nvPr/>
        </p:nvSpPr>
        <p:spPr bwMode="auto">
          <a:xfrm>
            <a:off x="6327264" y="3465125"/>
            <a:ext cx="46039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 dirty="0">
                <a:solidFill>
                  <a:srgbClr val="376092"/>
                </a:solidFill>
                <a:cs typeface="Calibri" pitchFamily="34" charset="0"/>
              </a:rPr>
              <a:t>список обновлений подсистемы учета и отчетности</a:t>
            </a:r>
          </a:p>
        </p:txBody>
      </p:sp>
      <p:grpSp>
        <p:nvGrpSpPr>
          <p:cNvPr id="103" name="Group 56"/>
          <p:cNvGrpSpPr/>
          <p:nvPr/>
        </p:nvGrpSpPr>
        <p:grpSpPr>
          <a:xfrm>
            <a:off x="5823966" y="4292999"/>
            <a:ext cx="228088" cy="239215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7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8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9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1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3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65" name="Text Placeholder 3"/>
          <p:cNvSpPr txBox="1">
            <a:spLocks/>
          </p:cNvSpPr>
          <p:nvPr/>
        </p:nvSpPr>
        <p:spPr bwMode="auto">
          <a:xfrm>
            <a:off x="6327265" y="4117307"/>
            <a:ext cx="50196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 dirty="0">
                <a:solidFill>
                  <a:srgbClr val="4A452A"/>
                </a:solidFill>
                <a:cs typeface="Calibri" pitchFamily="34" charset="0"/>
              </a:rPr>
              <a:t>краткая памятка по работе в подсистеме учета и отчетности</a:t>
            </a:r>
          </a:p>
        </p:txBody>
      </p:sp>
      <p:sp>
        <p:nvSpPr>
          <p:cNvPr id="6166" name="Прямоугольник 1"/>
          <p:cNvSpPr>
            <a:spLocks noChangeArrowheads="1"/>
          </p:cNvSpPr>
          <p:nvPr/>
        </p:nvSpPr>
        <p:spPr bwMode="auto">
          <a:xfrm>
            <a:off x="6091272" y="1761030"/>
            <a:ext cx="5131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 dirty="0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 dirty="0" smtClean="0">
                <a:solidFill>
                  <a:srgbClr val="00192F"/>
                </a:solidFill>
                <a:cs typeface="Calibri" pitchFamily="34" charset="0"/>
              </a:rPr>
              <a:t>Учет и отчетность» </a:t>
            </a:r>
            <a:r>
              <a:rPr lang="ru-RU" altLang="ru-RU" sz="1800" b="1" dirty="0">
                <a:solidFill>
                  <a:srgbClr val="00192F"/>
                </a:solidFill>
                <a:cs typeface="Calibri" pitchFamily="34" charset="0"/>
              </a:rPr>
              <a:t>:</a:t>
            </a:r>
          </a:p>
        </p:txBody>
      </p:sp>
      <p:sp>
        <p:nvSpPr>
          <p:cNvPr id="6167" name="Text Placeholder 3"/>
          <p:cNvSpPr txBox="1">
            <a:spLocks/>
          </p:cNvSpPr>
          <p:nvPr/>
        </p:nvSpPr>
        <p:spPr bwMode="auto">
          <a:xfrm>
            <a:off x="631603" y="4891057"/>
            <a:ext cx="40020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 dirty="0">
                <a:cs typeface="Calibri" pitchFamily="34" charset="0"/>
              </a:rPr>
              <a:t>консультация пользователей по вопросам подключения к подсистеме учета и отчетности;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 dirty="0">
                <a:cs typeface="Calibri" pitchFamily="34" charset="0"/>
              </a:rPr>
              <a:t>методологическое сопровождение пользователей;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 dirty="0">
                <a:cs typeface="Calibri" pitchFamily="34" charset="0"/>
              </a:rPr>
              <a:t>помощь в устранении технических неисправностей.</a:t>
            </a:r>
          </a:p>
        </p:txBody>
      </p:sp>
      <p:sp>
        <p:nvSpPr>
          <p:cNvPr id="194" name="Прямоугольник 1"/>
          <p:cNvSpPr>
            <a:spLocks noChangeArrowheads="1"/>
          </p:cNvSpPr>
          <p:nvPr/>
        </p:nvSpPr>
        <p:spPr bwMode="auto">
          <a:xfrm>
            <a:off x="5679281" y="4879774"/>
            <a:ext cx="5784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 dirty="0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 dirty="0" smtClean="0">
                <a:solidFill>
                  <a:srgbClr val="00192F"/>
                </a:solidFill>
                <a:cs typeface="Calibri" pitchFamily="34" charset="0"/>
              </a:rPr>
              <a:t>Подключение к системе» </a:t>
            </a:r>
            <a:r>
              <a:rPr lang="ru-RU" altLang="ru-RU" sz="1800" b="1" dirty="0">
                <a:solidFill>
                  <a:srgbClr val="00192F"/>
                </a:solidFill>
                <a:cs typeface="Calibri" pitchFamily="34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20024" y="1004612"/>
            <a:ext cx="587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cs typeface="Calibri" pitchFamily="34" charset="0"/>
              </a:rPr>
              <a:t>Официальный сайт Федерального казначейства </a:t>
            </a:r>
            <a:r>
              <a:rPr lang="en-US" altLang="ru-RU" b="1" dirty="0" smtClean="0">
                <a:solidFill>
                  <a:srgbClr val="00192F"/>
                </a:solidFill>
                <a:cs typeface="Calibri" pitchFamily="34" charset="0"/>
                <a:hlinkClick r:id="rId3"/>
              </a:rPr>
              <a:t>www.roskazna.ru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07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Скругленный прямоугольник 56"/>
          <p:cNvSpPr/>
          <p:nvPr/>
        </p:nvSpPr>
        <p:spPr>
          <a:xfrm>
            <a:off x="7535863" y="1307152"/>
            <a:ext cx="3073400" cy="38766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724026" y="1203964"/>
            <a:ext cx="4596967" cy="4413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586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7F82F1D-D2BD-4289-A228-14C5936DD801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7173" name="Прямоугольник 6"/>
          <p:cNvSpPr>
            <a:spLocks noChangeArrowheads="1"/>
          </p:cNvSpPr>
          <p:nvPr/>
        </p:nvSpPr>
        <p:spPr bwMode="auto">
          <a:xfrm>
            <a:off x="3995738" y="171450"/>
            <a:ext cx="805180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ПОРЯДОК ДЕЙСТВИЙ В СЛУЧАЕ ВОЗНИКНОВЕНИЯ У ПОЛЬЗОВАТЕЛЯ ВОПРОСОВ ПРИ РАБОТЕ В ПОДСИСТЕМЕ УЧЕТА И ОТЧЕТНОСТИ ГИИС «ЭЛЕКТРОННЫЙ БЮДЖЕТ»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24776" y="1459552"/>
            <a:ext cx="2695575" cy="17399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/>
              <a:t>Территориальный орган Федерального казначейства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742238" y="3299464"/>
            <a:ext cx="2695575" cy="17414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/>
              <a:t>Служба технической поддержки ГИИС «Электронный бюджет»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854201" y="1781814"/>
            <a:ext cx="4352492" cy="10429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</a:rPr>
              <a:t>Возникновение вопроса методологического характера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5060" y="1330964"/>
            <a:ext cx="1992312" cy="3381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/>
              <a:t>Пользователь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043112" y="2286276"/>
            <a:ext cx="4018107" cy="33972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Направление обращения в ТОФК</a:t>
            </a:r>
          </a:p>
        </p:txBody>
      </p:sp>
      <p:grpSp>
        <p:nvGrpSpPr>
          <p:cNvPr id="7179" name="Группа 19"/>
          <p:cNvGrpSpPr>
            <a:grpSpLocks/>
          </p:cNvGrpSpPr>
          <p:nvPr/>
        </p:nvGrpSpPr>
        <p:grpSpPr bwMode="auto">
          <a:xfrm>
            <a:off x="1974851" y="2221189"/>
            <a:ext cx="346075" cy="350837"/>
            <a:chOff x="7203186" y="3700164"/>
            <a:chExt cx="360439" cy="350985"/>
          </a:xfrm>
        </p:grpSpPr>
        <p:sp>
          <p:nvSpPr>
            <p:cNvPr id="66" name="Sev01"/>
            <p:cNvSpPr/>
            <p:nvPr/>
          </p:nvSpPr>
          <p:spPr>
            <a:xfrm>
              <a:off x="7203186" y="3700164"/>
              <a:ext cx="360439" cy="350985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grpSp>
          <p:nvGrpSpPr>
            <p:cNvPr id="69" name="Group 56"/>
            <p:cNvGrpSpPr/>
            <p:nvPr/>
          </p:nvGrpSpPr>
          <p:grpSpPr>
            <a:xfrm>
              <a:off x="7304824" y="3787084"/>
              <a:ext cx="157162" cy="164768"/>
              <a:chOff x="6373813" y="2717801"/>
              <a:chExt cx="360363" cy="338138"/>
            </a:xfrm>
            <a:solidFill>
              <a:schemeClr val="bg1"/>
            </a:solidFill>
          </p:grpSpPr>
          <p:sp>
            <p:nvSpPr>
              <p:cNvPr id="70" name="Freeform 132"/>
              <p:cNvSpPr>
                <a:spLocks noEditPoints="1"/>
              </p:cNvSpPr>
              <p:nvPr/>
            </p:nvSpPr>
            <p:spPr bwMode="auto">
              <a:xfrm>
                <a:off x="6373813" y="2717801"/>
                <a:ext cx="360363" cy="338138"/>
              </a:xfrm>
              <a:custGeom>
                <a:avLst/>
                <a:gdLst/>
                <a:ahLst/>
                <a:cxnLst>
                  <a:cxn ang="0">
                    <a:pos x="121" y="25"/>
                  </a:cxn>
                  <a:cxn ang="0">
                    <a:pos x="98" y="2"/>
                  </a:cxn>
                  <a:cxn ang="0">
                    <a:pos x="92" y="0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04"/>
                  </a:cxn>
                  <a:cxn ang="0">
                    <a:pos x="12" y="115"/>
                  </a:cxn>
                  <a:cxn ang="0">
                    <a:pos x="111" y="115"/>
                  </a:cxn>
                  <a:cxn ang="0">
                    <a:pos x="123" y="104"/>
                  </a:cxn>
                  <a:cxn ang="0">
                    <a:pos x="123" y="31"/>
                  </a:cxn>
                  <a:cxn ang="0">
                    <a:pos x="121" y="25"/>
                  </a:cxn>
                  <a:cxn ang="0">
                    <a:pos x="115" y="104"/>
                  </a:cxn>
                  <a:cxn ang="0">
                    <a:pos x="111" y="107"/>
                  </a:cxn>
                  <a:cxn ang="0">
                    <a:pos x="12" y="107"/>
                  </a:cxn>
                  <a:cxn ang="0">
                    <a:pos x="8" y="104"/>
                  </a:cxn>
                  <a:cxn ang="0">
                    <a:pos x="8" y="11"/>
                  </a:cxn>
                  <a:cxn ang="0">
                    <a:pos x="12" y="8"/>
                  </a:cxn>
                  <a:cxn ang="0">
                    <a:pos x="88" y="8"/>
                  </a:cxn>
                  <a:cxn ang="0">
                    <a:pos x="88" y="23"/>
                  </a:cxn>
                  <a:cxn ang="0">
                    <a:pos x="100" y="35"/>
                  </a:cxn>
                  <a:cxn ang="0">
                    <a:pos x="115" y="35"/>
                  </a:cxn>
                  <a:cxn ang="0">
                    <a:pos x="115" y="104"/>
                  </a:cxn>
                  <a:cxn ang="0">
                    <a:pos x="104" y="31"/>
                  </a:cxn>
                  <a:cxn ang="0">
                    <a:pos x="100" y="31"/>
                  </a:cxn>
                  <a:cxn ang="0">
                    <a:pos x="92" y="23"/>
                  </a:cxn>
                  <a:cxn ang="0">
                    <a:pos x="92" y="8"/>
                  </a:cxn>
                  <a:cxn ang="0">
                    <a:pos x="115" y="31"/>
                  </a:cxn>
                  <a:cxn ang="0">
                    <a:pos x="104" y="31"/>
                  </a:cxn>
                  <a:cxn ang="0">
                    <a:pos x="104" y="31"/>
                  </a:cxn>
                  <a:cxn ang="0">
                    <a:pos x="104" y="31"/>
                  </a:cxn>
                </a:cxnLst>
                <a:rect l="0" t="0" r="r" b="b"/>
                <a:pathLst>
                  <a:path w="123" h="115">
                    <a:moveTo>
                      <a:pt x="121" y="25"/>
                    </a:moveTo>
                    <a:cubicBezTo>
                      <a:pt x="98" y="2"/>
                      <a:pt x="98" y="2"/>
                      <a:pt x="98" y="2"/>
                    </a:cubicBezTo>
                    <a:cubicBezTo>
                      <a:pt x="96" y="1"/>
                      <a:pt x="94" y="0"/>
                      <a:pt x="9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10"/>
                      <a:pt x="5" y="115"/>
                      <a:pt x="12" y="115"/>
                    </a:cubicBezTo>
                    <a:cubicBezTo>
                      <a:pt x="111" y="115"/>
                      <a:pt x="111" y="115"/>
                      <a:pt x="111" y="115"/>
                    </a:cubicBezTo>
                    <a:cubicBezTo>
                      <a:pt x="118" y="115"/>
                      <a:pt x="123" y="110"/>
                      <a:pt x="123" y="104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3" y="29"/>
                      <a:pt x="122" y="27"/>
                      <a:pt x="121" y="25"/>
                    </a:cubicBezTo>
                    <a:close/>
                    <a:moveTo>
                      <a:pt x="115" y="104"/>
                    </a:moveTo>
                    <a:cubicBezTo>
                      <a:pt x="115" y="106"/>
                      <a:pt x="113" y="107"/>
                      <a:pt x="111" y="107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9" y="107"/>
                      <a:pt x="8" y="106"/>
                      <a:pt x="8" y="10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9" y="8"/>
                      <a:pt x="12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9"/>
                      <a:pt x="93" y="35"/>
                      <a:pt x="100" y="35"/>
                    </a:cubicBezTo>
                    <a:cubicBezTo>
                      <a:pt x="115" y="35"/>
                      <a:pt x="115" y="35"/>
                      <a:pt x="115" y="35"/>
                    </a:cubicBezTo>
                    <a:lnTo>
                      <a:pt x="115" y="104"/>
                    </a:lnTo>
                    <a:close/>
                    <a:moveTo>
                      <a:pt x="104" y="31"/>
                    </a:moveTo>
                    <a:cubicBezTo>
                      <a:pt x="100" y="31"/>
                      <a:pt x="100" y="31"/>
                      <a:pt x="100" y="31"/>
                    </a:cubicBezTo>
                    <a:cubicBezTo>
                      <a:pt x="96" y="31"/>
                      <a:pt x="92" y="27"/>
                      <a:pt x="92" y="23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115" y="31"/>
                      <a:pt x="115" y="31"/>
                      <a:pt x="115" y="31"/>
                    </a:cubicBezTo>
                    <a:lnTo>
                      <a:pt x="104" y="31"/>
                    </a:lnTo>
                    <a:close/>
                    <a:moveTo>
                      <a:pt x="104" y="31"/>
                    </a:moveTo>
                    <a:cubicBezTo>
                      <a:pt x="104" y="31"/>
                      <a:pt x="104" y="31"/>
                      <a:pt x="104" y="3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1" name="Freeform 133"/>
              <p:cNvSpPr>
                <a:spLocks noEditPoints="1"/>
              </p:cNvSpPr>
              <p:nvPr/>
            </p:nvSpPr>
            <p:spPr bwMode="auto">
              <a:xfrm>
                <a:off x="6543675" y="2786063"/>
                <a:ext cx="66675" cy="11113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21" y="4"/>
                  </a:cxn>
                  <a:cxn ang="0">
                    <a:pos x="23" y="2"/>
                  </a:cxn>
                  <a:cxn ang="0">
                    <a:pos x="21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23" h="4">
                    <a:moveTo>
                      <a:pt x="1" y="4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3" y="3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2" name="Freeform 134"/>
              <p:cNvSpPr>
                <a:spLocks noEditPoints="1"/>
              </p:cNvSpPr>
              <p:nvPr/>
            </p:nvSpPr>
            <p:spPr bwMode="auto">
              <a:xfrm>
                <a:off x="6543675" y="2820988"/>
                <a:ext cx="66675" cy="952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21" y="3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</a:cxnLst>
                <a:rect l="0" t="0" r="r" b="b"/>
                <a:pathLst>
                  <a:path w="23" h="3">
                    <a:moveTo>
                      <a:pt x="1" y="3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22" y="3"/>
                      <a:pt x="23" y="2"/>
                      <a:pt x="23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3" name="Freeform 135"/>
              <p:cNvSpPr>
                <a:spLocks noEditPoints="1"/>
              </p:cNvSpPr>
              <p:nvPr/>
            </p:nvSpPr>
            <p:spPr bwMode="auto">
              <a:xfrm>
                <a:off x="6543675" y="2852738"/>
                <a:ext cx="142875" cy="127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4"/>
                  </a:cxn>
                  <a:cxn ang="0">
                    <a:pos x="48" y="4"/>
                  </a:cxn>
                  <a:cxn ang="0">
                    <a:pos x="49" y="2"/>
                  </a:cxn>
                  <a:cxn ang="0">
                    <a:pos x="48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49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9" y="4"/>
                      <a:pt x="49" y="3"/>
                      <a:pt x="49" y="2"/>
                    </a:cubicBezTo>
                    <a:cubicBezTo>
                      <a:pt x="49" y="1"/>
                      <a:pt x="49" y="0"/>
                      <a:pt x="4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4" name="Freeform 136"/>
              <p:cNvSpPr>
                <a:spLocks noEditPoints="1"/>
              </p:cNvSpPr>
              <p:nvPr/>
            </p:nvSpPr>
            <p:spPr bwMode="auto">
              <a:xfrm>
                <a:off x="6418263" y="2921001"/>
                <a:ext cx="268288" cy="11113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91" y="4"/>
                  </a:cxn>
                  <a:cxn ang="0">
                    <a:pos x="92" y="2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4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2" y="4"/>
                      <a:pt x="92" y="3"/>
                      <a:pt x="92" y="2"/>
                    </a:cubicBezTo>
                    <a:cubicBezTo>
                      <a:pt x="92" y="1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5" name="Freeform 137"/>
              <p:cNvSpPr>
                <a:spLocks noEditPoints="1"/>
              </p:cNvSpPr>
              <p:nvPr/>
            </p:nvSpPr>
            <p:spPr bwMode="auto">
              <a:xfrm>
                <a:off x="6418263" y="2955926"/>
                <a:ext cx="268288" cy="9525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2" y="3"/>
                  </a:cxn>
                  <a:cxn ang="0">
                    <a:pos x="91" y="3"/>
                  </a:cxn>
                  <a:cxn ang="0">
                    <a:pos x="92" y="1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3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2" y="3"/>
                      <a:pt x="92" y="3"/>
                      <a:pt x="92" y="1"/>
                    </a:cubicBezTo>
                    <a:cubicBezTo>
                      <a:pt x="92" y="0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6" name="Freeform 138"/>
              <p:cNvSpPr>
                <a:spLocks noEditPoints="1"/>
              </p:cNvSpPr>
              <p:nvPr/>
            </p:nvSpPr>
            <p:spPr bwMode="auto">
              <a:xfrm>
                <a:off x="6418263" y="2987676"/>
                <a:ext cx="268288" cy="1270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91" y="4"/>
                  </a:cxn>
                  <a:cxn ang="0">
                    <a:pos x="92" y="2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4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2" y="4"/>
                      <a:pt x="92" y="3"/>
                      <a:pt x="92" y="2"/>
                    </a:cubicBezTo>
                    <a:cubicBezTo>
                      <a:pt x="92" y="1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7" name="Freeform 139"/>
              <p:cNvSpPr>
                <a:spLocks noEditPoints="1"/>
              </p:cNvSpPr>
              <p:nvPr/>
            </p:nvSpPr>
            <p:spPr bwMode="auto">
              <a:xfrm>
                <a:off x="6418263" y="2889251"/>
                <a:ext cx="268288" cy="7938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2" y="3"/>
                  </a:cxn>
                  <a:cxn ang="0">
                    <a:pos x="91" y="3"/>
                  </a:cxn>
                  <a:cxn ang="0">
                    <a:pos x="92" y="1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3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2" y="3"/>
                      <a:pt x="92" y="3"/>
                      <a:pt x="92" y="1"/>
                    </a:cubicBezTo>
                    <a:cubicBezTo>
                      <a:pt x="92" y="0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78" name="Freeform 140"/>
              <p:cNvSpPr>
                <a:spLocks noEditPoints="1"/>
              </p:cNvSpPr>
              <p:nvPr/>
            </p:nvSpPr>
            <p:spPr bwMode="auto">
              <a:xfrm>
                <a:off x="6418263" y="2774951"/>
                <a:ext cx="101600" cy="90488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31" y="31"/>
                  </a:cxn>
                  <a:cxn ang="0">
                    <a:pos x="35" y="27"/>
                  </a:cxn>
                  <a:cxn ang="0">
                    <a:pos x="35" y="4"/>
                  </a:cxn>
                  <a:cxn ang="0">
                    <a:pos x="3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7"/>
                  </a:cxn>
                  <a:cxn ang="0">
                    <a:pos x="4" y="31"/>
                  </a:cxn>
                  <a:cxn ang="0">
                    <a:pos x="8" y="8"/>
                  </a:cxn>
                  <a:cxn ang="0">
                    <a:pos x="27" y="8"/>
                  </a:cxn>
                  <a:cxn ang="0">
                    <a:pos x="27" y="23"/>
                  </a:cxn>
                  <a:cxn ang="0">
                    <a:pos x="8" y="23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35" h="31">
                    <a:moveTo>
                      <a:pt x="4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3" y="31"/>
                      <a:pt x="35" y="29"/>
                      <a:pt x="35" y="27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9"/>
                      <a:pt x="2" y="31"/>
                      <a:pt x="4" y="31"/>
                    </a:cubicBezTo>
                    <a:close/>
                    <a:moveTo>
                      <a:pt x="8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8" y="23"/>
                      <a:pt x="8" y="23"/>
                      <a:pt x="8" y="23"/>
                    </a:cubicBezTo>
                    <a:lnTo>
                      <a:pt x="8" y="8"/>
                    </a:ln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47" name="Скругленный прямоугольник 46"/>
          <p:cNvSpPr/>
          <p:nvPr/>
        </p:nvSpPr>
        <p:spPr>
          <a:xfrm>
            <a:off x="1854201" y="2948627"/>
            <a:ext cx="4352492" cy="245586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</a:rPr>
              <a:t>Возникновение вопроса технического характера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081213" y="4874264"/>
            <a:ext cx="3980006" cy="3333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Письмом на адрес </a:t>
            </a:r>
            <a:r>
              <a:rPr lang="en-US" altLang="ru-RU" sz="1400" dirty="0"/>
              <a:t>support_eb@roskazna.ru</a:t>
            </a:r>
            <a:endParaRPr lang="ru-RU" altLang="ru-RU" sz="14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081213" y="4426589"/>
            <a:ext cx="3980006" cy="33972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В личном кабинете: </a:t>
            </a:r>
            <a:r>
              <a:rPr lang="en-US" altLang="ru-RU" sz="1400" dirty="0"/>
              <a:t>Alt +</a:t>
            </a:r>
            <a:r>
              <a:rPr lang="ru-RU" altLang="ru-RU" sz="1400" dirty="0"/>
              <a:t> </a:t>
            </a:r>
            <a:r>
              <a:rPr lang="en-US" altLang="ru-RU" sz="1400" dirty="0"/>
              <a:t>Shift + P</a:t>
            </a:r>
            <a:endParaRPr lang="ru-RU" altLang="ru-RU" sz="14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081213" y="3956689"/>
            <a:ext cx="3980006" cy="3381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/>
              <a:t>      По </a:t>
            </a:r>
            <a:r>
              <a:rPr lang="ru-RU" sz="1400" dirty="0"/>
              <a:t>телефону горячей линии: 8(800) 222-27-77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043113" y="3499489"/>
            <a:ext cx="4018106" cy="339725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/>
              <a:t>      Создание </a:t>
            </a:r>
            <a:r>
              <a:rPr lang="ru-RU" sz="1400" dirty="0"/>
              <a:t>обращения в СУЭ </a:t>
            </a:r>
            <a:r>
              <a:rPr lang="ru-RU" sz="1400" dirty="0" smtClean="0"/>
              <a:t>ФК (только ТОФК)</a:t>
            </a:r>
            <a:endParaRPr lang="ru-RU" sz="1400" dirty="0"/>
          </a:p>
        </p:txBody>
      </p:sp>
      <p:grpSp>
        <p:nvGrpSpPr>
          <p:cNvPr id="7185" name="Группа 16"/>
          <p:cNvGrpSpPr>
            <a:grpSpLocks/>
          </p:cNvGrpSpPr>
          <p:nvPr/>
        </p:nvGrpSpPr>
        <p:grpSpPr bwMode="auto">
          <a:xfrm>
            <a:off x="1960563" y="4324989"/>
            <a:ext cx="360363" cy="352425"/>
            <a:chOff x="460349" y="3731311"/>
            <a:chExt cx="637448" cy="543107"/>
          </a:xfrm>
        </p:grpSpPr>
        <p:sp>
          <p:nvSpPr>
            <p:cNvPr id="144" name="Sev01"/>
            <p:cNvSpPr/>
            <p:nvPr/>
          </p:nvSpPr>
          <p:spPr>
            <a:xfrm>
              <a:off x="460349" y="3731311"/>
              <a:ext cx="637448" cy="543107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7202" name="Freeform 42"/>
            <p:cNvSpPr>
              <a:spLocks noEditPoints="1"/>
            </p:cNvSpPr>
            <p:nvPr/>
          </p:nvSpPr>
          <p:spPr bwMode="auto">
            <a:xfrm>
              <a:off x="608901" y="3894540"/>
              <a:ext cx="329185" cy="240985"/>
            </a:xfrm>
            <a:custGeom>
              <a:avLst/>
              <a:gdLst>
                <a:gd name="T0" fmla="*/ 2147483647 w 73"/>
                <a:gd name="T1" fmla="*/ 2147483647 h 63"/>
                <a:gd name="T2" fmla="*/ 2147483647 w 73"/>
                <a:gd name="T3" fmla="*/ 2147483647 h 63"/>
                <a:gd name="T4" fmla="*/ 2147483647 w 73"/>
                <a:gd name="T5" fmla="*/ 2147483647 h 63"/>
                <a:gd name="T6" fmla="*/ 2147483647 w 73"/>
                <a:gd name="T7" fmla="*/ 2147483647 h 63"/>
                <a:gd name="T8" fmla="*/ 2147483647 w 73"/>
                <a:gd name="T9" fmla="*/ 2147483647 h 63"/>
                <a:gd name="T10" fmla="*/ 2147483647 w 73"/>
                <a:gd name="T11" fmla="*/ 2147483647 h 63"/>
                <a:gd name="T12" fmla="*/ 2147483647 w 73"/>
                <a:gd name="T13" fmla="*/ 2147483647 h 63"/>
                <a:gd name="T14" fmla="*/ 2147483647 w 73"/>
                <a:gd name="T15" fmla="*/ 2147483647 h 63"/>
                <a:gd name="T16" fmla="*/ 2147483647 w 73"/>
                <a:gd name="T17" fmla="*/ 2147483647 h 63"/>
                <a:gd name="T18" fmla="*/ 0 w 73"/>
                <a:gd name="T19" fmla="*/ 2147483647 h 63"/>
                <a:gd name="T20" fmla="*/ 0 w 73"/>
                <a:gd name="T21" fmla="*/ 2147483647 h 63"/>
                <a:gd name="T22" fmla="*/ 2147483647 w 73"/>
                <a:gd name="T23" fmla="*/ 0 h 63"/>
                <a:gd name="T24" fmla="*/ 2147483647 w 73"/>
                <a:gd name="T25" fmla="*/ 0 h 63"/>
                <a:gd name="T26" fmla="*/ 2147483647 w 73"/>
                <a:gd name="T27" fmla="*/ 2147483647 h 63"/>
                <a:gd name="T28" fmla="*/ 2147483647 w 73"/>
                <a:gd name="T29" fmla="*/ 2147483647 h 63"/>
                <a:gd name="T30" fmla="*/ 2147483647 w 73"/>
                <a:gd name="T31" fmla="*/ 2147483647 h 63"/>
                <a:gd name="T32" fmla="*/ 2147483647 w 73"/>
                <a:gd name="T33" fmla="*/ 2147483647 h 63"/>
                <a:gd name="T34" fmla="*/ 2147483647 w 73"/>
                <a:gd name="T35" fmla="*/ 2147483647 h 63"/>
                <a:gd name="T36" fmla="*/ 2147483647 w 73"/>
                <a:gd name="T37" fmla="*/ 2147483647 h 63"/>
                <a:gd name="T38" fmla="*/ 2147483647 w 73"/>
                <a:gd name="T39" fmla="*/ 2147483647 h 63"/>
                <a:gd name="T40" fmla="*/ 2147483647 w 73"/>
                <a:gd name="T41" fmla="*/ 2147483647 h 63"/>
                <a:gd name="T42" fmla="*/ 2147483647 w 73"/>
                <a:gd name="T43" fmla="*/ 2147483647 h 63"/>
                <a:gd name="T44" fmla="*/ 2147483647 w 73"/>
                <a:gd name="T45" fmla="*/ 2147483647 h 63"/>
                <a:gd name="T46" fmla="*/ 2147483647 w 73"/>
                <a:gd name="T47" fmla="*/ 2147483647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6" name="Группа 15"/>
          <p:cNvGrpSpPr>
            <a:grpSpLocks/>
          </p:cNvGrpSpPr>
          <p:nvPr/>
        </p:nvGrpSpPr>
        <p:grpSpPr bwMode="auto">
          <a:xfrm>
            <a:off x="1960563" y="3866202"/>
            <a:ext cx="360363" cy="339725"/>
            <a:chOff x="4728027" y="3574157"/>
            <a:chExt cx="842349" cy="845662"/>
          </a:xfrm>
        </p:grpSpPr>
        <p:sp>
          <p:nvSpPr>
            <p:cNvPr id="132" name="Sev01"/>
            <p:cNvSpPr/>
            <p:nvPr/>
          </p:nvSpPr>
          <p:spPr>
            <a:xfrm>
              <a:off x="4728027" y="3574157"/>
              <a:ext cx="842349" cy="84566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7200" name="Freeform 117"/>
            <p:cNvSpPr>
              <a:spLocks/>
            </p:cNvSpPr>
            <p:nvPr/>
          </p:nvSpPr>
          <p:spPr bwMode="auto">
            <a:xfrm>
              <a:off x="4961860" y="3785506"/>
              <a:ext cx="388493" cy="389096"/>
            </a:xfrm>
            <a:custGeom>
              <a:avLst/>
              <a:gdLst>
                <a:gd name="T0" fmla="*/ 2147483647 w 57"/>
                <a:gd name="T1" fmla="*/ 2147483647 h 57"/>
                <a:gd name="T2" fmla="*/ 2147483647 w 57"/>
                <a:gd name="T3" fmla="*/ 2147483647 h 57"/>
                <a:gd name="T4" fmla="*/ 2147483647 w 57"/>
                <a:gd name="T5" fmla="*/ 2147483647 h 57"/>
                <a:gd name="T6" fmla="*/ 2147483647 w 57"/>
                <a:gd name="T7" fmla="*/ 2147483647 h 57"/>
                <a:gd name="T8" fmla="*/ 2147483647 w 57"/>
                <a:gd name="T9" fmla="*/ 2147483647 h 57"/>
                <a:gd name="T10" fmla="*/ 2147483647 w 57"/>
                <a:gd name="T11" fmla="*/ 2147483647 h 57"/>
                <a:gd name="T12" fmla="*/ 2147483647 w 57"/>
                <a:gd name="T13" fmla="*/ 2147483647 h 57"/>
                <a:gd name="T14" fmla="*/ 0 w 57"/>
                <a:gd name="T15" fmla="*/ 2147483647 h 57"/>
                <a:gd name="T16" fmla="*/ 2147483647 w 57"/>
                <a:gd name="T17" fmla="*/ 2147483647 h 57"/>
                <a:gd name="T18" fmla="*/ 2147483647 w 57"/>
                <a:gd name="T19" fmla="*/ 2147483647 h 57"/>
                <a:gd name="T20" fmla="*/ 2147483647 w 57"/>
                <a:gd name="T21" fmla="*/ 0 h 57"/>
                <a:gd name="T22" fmla="*/ 2147483647 w 57"/>
                <a:gd name="T23" fmla="*/ 2147483647 h 57"/>
                <a:gd name="T24" fmla="*/ 2147483647 w 57"/>
                <a:gd name="T25" fmla="*/ 2147483647 h 57"/>
                <a:gd name="T26" fmla="*/ 2147483647 w 57"/>
                <a:gd name="T27" fmla="*/ 2147483647 h 57"/>
                <a:gd name="T28" fmla="*/ 2147483647 w 57"/>
                <a:gd name="T29" fmla="*/ 2147483647 h 57"/>
                <a:gd name="T30" fmla="*/ 2147483647 w 57"/>
                <a:gd name="T31" fmla="*/ 2147483647 h 57"/>
                <a:gd name="T32" fmla="*/ 2147483647 w 57"/>
                <a:gd name="T33" fmla="*/ 2147483647 h 57"/>
                <a:gd name="T34" fmla="*/ 2147483647 w 57"/>
                <a:gd name="T35" fmla="*/ 2147483647 h 57"/>
                <a:gd name="T36" fmla="*/ 2147483647 w 57"/>
                <a:gd name="T37" fmla="*/ 2147483647 h 57"/>
                <a:gd name="T38" fmla="*/ 2147483647 w 57"/>
                <a:gd name="T39" fmla="*/ 2147483647 h 57"/>
                <a:gd name="T40" fmla="*/ 2147483647 w 57"/>
                <a:gd name="T41" fmla="*/ 2147483647 h 57"/>
                <a:gd name="T42" fmla="*/ 2147483647 w 57"/>
                <a:gd name="T43" fmla="*/ 2147483647 h 57"/>
                <a:gd name="T44" fmla="*/ 2147483647 w 57"/>
                <a:gd name="T45" fmla="*/ 2147483647 h 57"/>
                <a:gd name="T46" fmla="*/ 2147483647 w 57"/>
                <a:gd name="T47" fmla="*/ 2147483647 h 57"/>
                <a:gd name="T48" fmla="*/ 2147483647 w 57"/>
                <a:gd name="T49" fmla="*/ 2147483647 h 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7" name="Группа 17"/>
          <p:cNvGrpSpPr>
            <a:grpSpLocks/>
          </p:cNvGrpSpPr>
          <p:nvPr/>
        </p:nvGrpSpPr>
        <p:grpSpPr bwMode="auto">
          <a:xfrm>
            <a:off x="1962151" y="4793302"/>
            <a:ext cx="361950" cy="350837"/>
            <a:chOff x="3006268" y="6006142"/>
            <a:chExt cx="620279" cy="516879"/>
          </a:xfrm>
        </p:grpSpPr>
        <p:sp>
          <p:nvSpPr>
            <p:cNvPr id="147" name="Sev01"/>
            <p:cNvSpPr/>
            <p:nvPr/>
          </p:nvSpPr>
          <p:spPr>
            <a:xfrm>
              <a:off x="3006268" y="6006142"/>
              <a:ext cx="620279" cy="516879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7198" name="Freeform 101"/>
            <p:cNvSpPr>
              <a:spLocks noEditPoints="1"/>
            </p:cNvSpPr>
            <p:nvPr/>
          </p:nvSpPr>
          <p:spPr bwMode="auto">
            <a:xfrm>
              <a:off x="3112699" y="6153580"/>
              <a:ext cx="407419" cy="225393"/>
            </a:xfrm>
            <a:custGeom>
              <a:avLst/>
              <a:gdLst>
                <a:gd name="T0" fmla="*/ 2147483647 w 77"/>
                <a:gd name="T1" fmla="*/ 2147483647 h 51"/>
                <a:gd name="T2" fmla="*/ 2147483647 w 77"/>
                <a:gd name="T3" fmla="*/ 2147483647 h 51"/>
                <a:gd name="T4" fmla="*/ 2147483647 w 77"/>
                <a:gd name="T5" fmla="*/ 2147483647 h 51"/>
                <a:gd name="T6" fmla="*/ 2147483647 w 77"/>
                <a:gd name="T7" fmla="*/ 2147483647 h 51"/>
                <a:gd name="T8" fmla="*/ 0 w 77"/>
                <a:gd name="T9" fmla="*/ 2147483647 h 51"/>
                <a:gd name="T10" fmla="*/ 0 w 77"/>
                <a:gd name="T11" fmla="*/ 2147483647 h 51"/>
                <a:gd name="T12" fmla="*/ 2147483647 w 77"/>
                <a:gd name="T13" fmla="*/ 2147483647 h 51"/>
                <a:gd name="T14" fmla="*/ 2147483647 w 77"/>
                <a:gd name="T15" fmla="*/ 2147483647 h 51"/>
                <a:gd name="T16" fmla="*/ 2147483647 w 77"/>
                <a:gd name="T17" fmla="*/ 2147483647 h 51"/>
                <a:gd name="T18" fmla="*/ 2147483647 w 77"/>
                <a:gd name="T19" fmla="*/ 2147483647 h 51"/>
                <a:gd name="T20" fmla="*/ 2147483647 w 77"/>
                <a:gd name="T21" fmla="*/ 2147483647 h 51"/>
                <a:gd name="T22" fmla="*/ 2147483647 w 77"/>
                <a:gd name="T23" fmla="*/ 0 h 51"/>
                <a:gd name="T24" fmla="*/ 2147483647 w 77"/>
                <a:gd name="T25" fmla="*/ 0 h 51"/>
                <a:gd name="T26" fmla="*/ 2147483647 w 77"/>
                <a:gd name="T27" fmla="*/ 2147483647 h 51"/>
                <a:gd name="T28" fmla="*/ 2147483647 w 77"/>
                <a:gd name="T29" fmla="*/ 2147483647 h 51"/>
                <a:gd name="T30" fmla="*/ 2147483647 w 77"/>
                <a:gd name="T31" fmla="*/ 2147483647 h 51"/>
                <a:gd name="T32" fmla="*/ 2147483647 w 77"/>
                <a:gd name="T33" fmla="*/ 2147483647 h 51"/>
                <a:gd name="T34" fmla="*/ 2147483647 w 77"/>
                <a:gd name="T35" fmla="*/ 2147483647 h 51"/>
                <a:gd name="T36" fmla="*/ 2147483647 w 77"/>
                <a:gd name="T37" fmla="*/ 2147483647 h 51"/>
                <a:gd name="T38" fmla="*/ 2147483647 w 77"/>
                <a:gd name="T39" fmla="*/ 2147483647 h 51"/>
                <a:gd name="T40" fmla="*/ 2147483647 w 77"/>
                <a:gd name="T41" fmla="*/ 2147483647 h 51"/>
                <a:gd name="T42" fmla="*/ 2147483647 w 77"/>
                <a:gd name="T43" fmla="*/ 2147483647 h 51"/>
                <a:gd name="T44" fmla="*/ 2147483647 w 77"/>
                <a:gd name="T45" fmla="*/ 2147483647 h 51"/>
                <a:gd name="T46" fmla="*/ 2147483647 w 77"/>
                <a:gd name="T47" fmla="*/ 2147483647 h 51"/>
                <a:gd name="T48" fmla="*/ 2147483647 w 77"/>
                <a:gd name="T49" fmla="*/ 2147483647 h 51"/>
                <a:gd name="T50" fmla="*/ 2147483647 w 77"/>
                <a:gd name="T51" fmla="*/ 2147483647 h 51"/>
                <a:gd name="T52" fmla="*/ 2147483647 w 77"/>
                <a:gd name="T53" fmla="*/ 2147483647 h 51"/>
                <a:gd name="T54" fmla="*/ 2147483647 w 77"/>
                <a:gd name="T55" fmla="*/ 2147483647 h 51"/>
                <a:gd name="T56" fmla="*/ 2147483647 w 77"/>
                <a:gd name="T57" fmla="*/ 2147483647 h 51"/>
                <a:gd name="T58" fmla="*/ 2147483647 w 77"/>
                <a:gd name="T59" fmla="*/ 2147483647 h 51"/>
                <a:gd name="T60" fmla="*/ 2147483647 w 77"/>
                <a:gd name="T61" fmla="*/ 2147483647 h 51"/>
                <a:gd name="T62" fmla="*/ 2147483647 w 77"/>
                <a:gd name="T63" fmla="*/ 2147483647 h 51"/>
                <a:gd name="T64" fmla="*/ 2147483647 w 77"/>
                <a:gd name="T65" fmla="*/ 2147483647 h 51"/>
                <a:gd name="T66" fmla="*/ 2147483647 w 77"/>
                <a:gd name="T67" fmla="*/ 2147483647 h 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8" name="Группа 14"/>
          <p:cNvGrpSpPr>
            <a:grpSpLocks/>
          </p:cNvGrpSpPr>
          <p:nvPr/>
        </p:nvGrpSpPr>
        <p:grpSpPr bwMode="auto">
          <a:xfrm>
            <a:off x="1960563" y="3413764"/>
            <a:ext cx="360363" cy="338138"/>
            <a:chOff x="592404" y="2463793"/>
            <a:chExt cx="420125" cy="359982"/>
          </a:xfrm>
        </p:grpSpPr>
        <p:sp>
          <p:nvSpPr>
            <p:cNvPr id="28" name="Sev01"/>
            <p:cNvSpPr/>
            <p:nvPr/>
          </p:nvSpPr>
          <p:spPr>
            <a:xfrm>
              <a:off x="592404" y="2463793"/>
              <a:ext cx="420125" cy="35998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7196" name="Freeform 144"/>
            <p:cNvSpPr>
              <a:spLocks noEditPoints="1"/>
            </p:cNvSpPr>
            <p:nvPr/>
          </p:nvSpPr>
          <p:spPr bwMode="auto">
            <a:xfrm>
              <a:off x="696692" y="2550190"/>
              <a:ext cx="224071" cy="187188"/>
            </a:xfrm>
            <a:custGeom>
              <a:avLst/>
              <a:gdLst>
                <a:gd name="T0" fmla="*/ 2147483647 w 126"/>
                <a:gd name="T1" fmla="*/ 0 h 123"/>
                <a:gd name="T2" fmla="*/ 2147483647 w 126"/>
                <a:gd name="T3" fmla="*/ 2147483647 h 123"/>
                <a:gd name="T4" fmla="*/ 2147483647 w 126"/>
                <a:gd name="T5" fmla="*/ 2147483647 h 123"/>
                <a:gd name="T6" fmla="*/ 2147483647 w 126"/>
                <a:gd name="T7" fmla="*/ 2147483647 h 123"/>
                <a:gd name="T8" fmla="*/ 0 w 126"/>
                <a:gd name="T9" fmla="*/ 2147483647 h 123"/>
                <a:gd name="T10" fmla="*/ 2147483647 w 126"/>
                <a:gd name="T11" fmla="*/ 2147483647 h 123"/>
                <a:gd name="T12" fmla="*/ 2147483647 w 126"/>
                <a:gd name="T13" fmla="*/ 2147483647 h 123"/>
                <a:gd name="T14" fmla="*/ 2147483647 w 126"/>
                <a:gd name="T15" fmla="*/ 2147483647 h 123"/>
                <a:gd name="T16" fmla="*/ 2147483647 w 126"/>
                <a:gd name="T17" fmla="*/ 2147483647 h 123"/>
                <a:gd name="T18" fmla="*/ 2147483647 w 126"/>
                <a:gd name="T19" fmla="*/ 2147483647 h 123"/>
                <a:gd name="T20" fmla="*/ 2147483647 w 126"/>
                <a:gd name="T21" fmla="*/ 2147483647 h 123"/>
                <a:gd name="T22" fmla="*/ 2147483647 w 126"/>
                <a:gd name="T23" fmla="*/ 2147483647 h 123"/>
                <a:gd name="T24" fmla="*/ 2147483647 w 126"/>
                <a:gd name="T25" fmla="*/ 2147483647 h 123"/>
                <a:gd name="T26" fmla="*/ 2147483647 w 126"/>
                <a:gd name="T27" fmla="*/ 2147483647 h 123"/>
                <a:gd name="T28" fmla="*/ 2147483647 w 126"/>
                <a:gd name="T29" fmla="*/ 2147483647 h 123"/>
                <a:gd name="T30" fmla="*/ 2147483647 w 126"/>
                <a:gd name="T31" fmla="*/ 2147483647 h 123"/>
                <a:gd name="T32" fmla="*/ 2147483647 w 126"/>
                <a:gd name="T33" fmla="*/ 2147483647 h 123"/>
                <a:gd name="T34" fmla="*/ 2147483647 w 126"/>
                <a:gd name="T35" fmla="*/ 2147483647 h 123"/>
                <a:gd name="T36" fmla="*/ 2147483647 w 126"/>
                <a:gd name="T37" fmla="*/ 2147483647 h 123"/>
                <a:gd name="T38" fmla="*/ 2147483647 w 126"/>
                <a:gd name="T39" fmla="*/ 2147483647 h 123"/>
                <a:gd name="T40" fmla="*/ 2147483647 w 126"/>
                <a:gd name="T41" fmla="*/ 2147483647 h 123"/>
                <a:gd name="T42" fmla="*/ 2147483647 w 126"/>
                <a:gd name="T43" fmla="*/ 2147483647 h 123"/>
                <a:gd name="T44" fmla="*/ 2147483647 w 126"/>
                <a:gd name="T45" fmla="*/ 2147483647 h 123"/>
                <a:gd name="T46" fmla="*/ 2147483647 w 126"/>
                <a:gd name="T47" fmla="*/ 2147483647 h 123"/>
                <a:gd name="T48" fmla="*/ 2147483647 w 126"/>
                <a:gd name="T49" fmla="*/ 2147483647 h 123"/>
                <a:gd name="T50" fmla="*/ 2147483647 w 126"/>
                <a:gd name="T51" fmla="*/ 2147483647 h 123"/>
                <a:gd name="T52" fmla="*/ 2147483647 w 126"/>
                <a:gd name="T53" fmla="*/ 2147483647 h 123"/>
                <a:gd name="T54" fmla="*/ 2147483647 w 126"/>
                <a:gd name="T55" fmla="*/ 2147483647 h 123"/>
                <a:gd name="T56" fmla="*/ 2147483647 w 126"/>
                <a:gd name="T57" fmla="*/ 2147483647 h 123"/>
                <a:gd name="T58" fmla="*/ 2147483647 w 126"/>
                <a:gd name="T59" fmla="*/ 2147483647 h 123"/>
                <a:gd name="T60" fmla="*/ 2147483647 w 126"/>
                <a:gd name="T61" fmla="*/ 2147483647 h 123"/>
                <a:gd name="T62" fmla="*/ 2147483647 w 126"/>
                <a:gd name="T63" fmla="*/ 2147483647 h 123"/>
                <a:gd name="T64" fmla="*/ 2147483647 w 126"/>
                <a:gd name="T65" fmla="*/ 2147483647 h 1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6" h="123">
                  <a:moveTo>
                    <a:pt x="112" y="10"/>
                  </a:moveTo>
                  <a:cubicBezTo>
                    <a:pt x="106" y="4"/>
                    <a:pt x="98" y="0"/>
                    <a:pt x="90" y="0"/>
                  </a:cubicBezTo>
                  <a:cubicBezTo>
                    <a:pt x="83" y="0"/>
                    <a:pt x="76" y="3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1" y="68"/>
                    <a:pt x="10" y="70"/>
                    <a:pt x="9" y="7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8"/>
                    <a:pt x="0" y="110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5" y="123"/>
                    <a:pt x="17" y="122"/>
                    <a:pt x="18" y="12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2" y="113"/>
                    <a:pt x="55" y="112"/>
                    <a:pt x="57" y="11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26" y="40"/>
                    <a:pt x="125" y="22"/>
                    <a:pt x="112" y="10"/>
                  </a:cubicBezTo>
                  <a:close/>
                  <a:moveTo>
                    <a:pt x="61" y="91"/>
                  </a:moveTo>
                  <a:cubicBezTo>
                    <a:pt x="61" y="88"/>
                    <a:pt x="60" y="85"/>
                    <a:pt x="58" y="81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7" y="52"/>
                    <a:pt x="96" y="59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2"/>
                    <a:pt x="61" y="91"/>
                  </a:cubicBezTo>
                  <a:close/>
                  <a:moveTo>
                    <a:pt x="56" y="78"/>
                  </a:moveTo>
                  <a:cubicBezTo>
                    <a:pt x="55" y="76"/>
                    <a:pt x="53" y="73"/>
                    <a:pt x="51" y="71"/>
                  </a:cubicBezTo>
                  <a:cubicBezTo>
                    <a:pt x="49" y="69"/>
                    <a:pt x="46" y="67"/>
                    <a:pt x="43" y="66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3" y="30"/>
                    <a:pt x="86" y="32"/>
                    <a:pt x="88" y="34"/>
                  </a:cubicBezTo>
                  <a:cubicBezTo>
                    <a:pt x="90" y="37"/>
                    <a:pt x="92" y="39"/>
                    <a:pt x="93" y="41"/>
                  </a:cubicBezTo>
                  <a:lnTo>
                    <a:pt x="56" y="78"/>
                  </a:lnTo>
                  <a:close/>
                  <a:moveTo>
                    <a:pt x="40" y="64"/>
                  </a:moveTo>
                  <a:cubicBezTo>
                    <a:pt x="36" y="62"/>
                    <a:pt x="33" y="61"/>
                    <a:pt x="29" y="6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27"/>
                    <a:pt x="69" y="26"/>
                    <a:pt x="76" y="28"/>
                  </a:cubicBezTo>
                  <a:lnTo>
                    <a:pt x="40" y="64"/>
                  </a:lnTo>
                  <a:close/>
                  <a:moveTo>
                    <a:pt x="16" y="115"/>
                  </a:moveTo>
                  <a:cubicBezTo>
                    <a:pt x="15" y="115"/>
                    <a:pt x="14" y="115"/>
                    <a:pt x="13" y="115"/>
                  </a:cubicBezTo>
                  <a:cubicBezTo>
                    <a:pt x="10" y="115"/>
                    <a:pt x="7" y="113"/>
                    <a:pt x="7" y="110"/>
                  </a:cubicBezTo>
                  <a:cubicBezTo>
                    <a:pt x="7" y="109"/>
                    <a:pt x="8" y="108"/>
                    <a:pt x="8" y="107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93"/>
                    <a:pt x="21" y="94"/>
                    <a:pt x="25" y="98"/>
                  </a:cubicBezTo>
                  <a:cubicBezTo>
                    <a:pt x="28" y="102"/>
                    <a:pt x="30" y="107"/>
                    <a:pt x="30" y="111"/>
                  </a:cubicBezTo>
                  <a:lnTo>
                    <a:pt x="16" y="115"/>
                  </a:lnTo>
                  <a:close/>
                  <a:moveTo>
                    <a:pt x="34" y="110"/>
                  </a:moveTo>
                  <a:cubicBezTo>
                    <a:pt x="34" y="105"/>
                    <a:pt x="31" y="100"/>
                    <a:pt x="27" y="95"/>
                  </a:cubicBezTo>
                  <a:cubicBezTo>
                    <a:pt x="23" y="91"/>
                    <a:pt x="18" y="89"/>
                    <a:pt x="13" y="8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8" y="72"/>
                  </a:cubicBezTo>
                  <a:cubicBezTo>
                    <a:pt x="26" y="67"/>
                    <a:pt x="38" y="68"/>
                    <a:pt x="46" y="77"/>
                  </a:cubicBezTo>
                  <a:cubicBezTo>
                    <a:pt x="55" y="85"/>
                    <a:pt x="56" y="98"/>
                    <a:pt x="49" y="106"/>
                  </a:cubicBezTo>
                  <a:cubicBezTo>
                    <a:pt x="49" y="106"/>
                    <a:pt x="48" y="106"/>
                    <a:pt x="48" y="106"/>
                  </a:cubicBezTo>
                  <a:lnTo>
                    <a:pt x="34" y="110"/>
                  </a:lnTo>
                  <a:close/>
                  <a:moveTo>
                    <a:pt x="110" y="45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51"/>
                    <a:pt x="103" y="50"/>
                    <a:pt x="103" y="49"/>
                  </a:cubicBezTo>
                  <a:cubicBezTo>
                    <a:pt x="103" y="42"/>
                    <a:pt x="99" y="35"/>
                    <a:pt x="93" y="29"/>
                  </a:cubicBezTo>
                  <a:cubicBezTo>
                    <a:pt x="87" y="23"/>
                    <a:pt x="79" y="19"/>
                    <a:pt x="71" y="19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80" y="10"/>
                    <a:pt x="85" y="8"/>
                    <a:pt x="90" y="8"/>
                  </a:cubicBezTo>
                  <a:cubicBezTo>
                    <a:pt x="96" y="8"/>
                    <a:pt x="102" y="11"/>
                    <a:pt x="107" y="16"/>
                  </a:cubicBezTo>
                  <a:cubicBezTo>
                    <a:pt x="112" y="20"/>
                    <a:pt x="114" y="26"/>
                    <a:pt x="115" y="32"/>
                  </a:cubicBezTo>
                  <a:cubicBezTo>
                    <a:pt x="115" y="37"/>
                    <a:pt x="113" y="42"/>
                    <a:pt x="110" y="45"/>
                  </a:cubicBezTo>
                  <a:close/>
                  <a:moveTo>
                    <a:pt x="110" y="45"/>
                  </a:moveTo>
                  <a:cubicBezTo>
                    <a:pt x="110" y="45"/>
                    <a:pt x="110" y="45"/>
                    <a:pt x="110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6469063" y="1909523"/>
            <a:ext cx="862012" cy="71437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 rot="10800000">
            <a:off x="6249988" y="2730261"/>
            <a:ext cx="1141412" cy="9223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6" name="Стрелка вправо 55"/>
          <p:cNvSpPr/>
          <p:nvPr/>
        </p:nvSpPr>
        <p:spPr>
          <a:xfrm>
            <a:off x="6469063" y="3751023"/>
            <a:ext cx="862012" cy="71278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92" name="TextBox 6"/>
          <p:cNvSpPr txBox="1">
            <a:spLocks noChangeArrowheads="1"/>
          </p:cNvSpPr>
          <p:nvPr/>
        </p:nvSpPr>
        <p:spPr bwMode="auto">
          <a:xfrm>
            <a:off x="6484938" y="2111136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chemeClr val="bg1"/>
                </a:solidFill>
              </a:rPr>
              <a:t>Запрос</a:t>
            </a:r>
          </a:p>
        </p:txBody>
      </p:sp>
      <p:sp>
        <p:nvSpPr>
          <p:cNvPr id="7193" name="TextBox 57"/>
          <p:cNvSpPr txBox="1">
            <a:spLocks noChangeArrowheads="1"/>
          </p:cNvSpPr>
          <p:nvPr/>
        </p:nvSpPr>
        <p:spPr bwMode="auto">
          <a:xfrm>
            <a:off x="6370638" y="3023948"/>
            <a:ext cx="10366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</a:rPr>
              <a:t>Решение</a:t>
            </a:r>
          </a:p>
        </p:txBody>
      </p:sp>
      <p:sp>
        <p:nvSpPr>
          <p:cNvPr id="7194" name="TextBox 58"/>
          <p:cNvSpPr txBox="1">
            <a:spLocks noChangeArrowheads="1"/>
          </p:cNvSpPr>
          <p:nvPr/>
        </p:nvSpPr>
        <p:spPr bwMode="auto">
          <a:xfrm>
            <a:off x="6499225" y="3954223"/>
            <a:ext cx="103663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chemeClr val="bg1"/>
                </a:solidFill>
              </a:rPr>
              <a:t>Запрос</a:t>
            </a:r>
          </a:p>
        </p:txBody>
      </p:sp>
      <p:sp>
        <p:nvSpPr>
          <p:cNvPr id="48" name="Прямоугольник 3"/>
          <p:cNvSpPr>
            <a:spLocks noChangeArrowheads="1"/>
          </p:cNvSpPr>
          <p:nvPr/>
        </p:nvSpPr>
        <p:spPr bwMode="auto">
          <a:xfrm>
            <a:off x="1854201" y="5643491"/>
            <a:ext cx="9085730" cy="1015663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solidFill>
                  <a:schemeClr val="bg1"/>
                </a:solidFill>
                <a:cs typeface="Times New Roman" pitchFamily="18" charset="0"/>
              </a:rPr>
              <a:t>Сервис обратной связи на Едином портале бюджетной системы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cs typeface="Times New Roman" pitchFamily="18" charset="0"/>
              </a:rPr>
              <a:t>              НЕ ПРЕДНАЗНАЧЕН для создания обращений по вопросам работы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cs typeface="Times New Roman" pitchFamily="18" charset="0"/>
              </a:rPr>
              <a:t>              подсистемы учета и отчетности</a:t>
            </a:r>
            <a:endParaRPr lang="ru-RU" sz="2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51" name="Picture 4" descr="C:\Users\3256\Desktop\Презентации\Картинки\PNG\zna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375" y="5617214"/>
            <a:ext cx="923241" cy="108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52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42CBF59-92F4-49F4-945B-1DE271F2C098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819524" y="2895600"/>
            <a:ext cx="5648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420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64383" y="4623107"/>
            <a:ext cx="2471447" cy="965781"/>
          </a:xfrm>
          <a:prstGeom prst="roundRect">
            <a:avLst>
              <a:gd name="adj" fmla="val 800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дновременно работающих пользователей 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035838" y="4623106"/>
            <a:ext cx="2471445" cy="951350"/>
          </a:xfrm>
          <a:prstGeom prst="roundRect">
            <a:avLst>
              <a:gd name="adj" fmla="val 7876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документов 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за день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Line 18"/>
          <p:cNvSpPr>
            <a:spLocks noChangeShapeType="1"/>
          </p:cNvSpPr>
          <p:nvPr/>
        </p:nvSpPr>
        <p:spPr bwMode="auto">
          <a:xfrm>
            <a:off x="1187295" y="4067619"/>
            <a:ext cx="3535883" cy="7074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>
            <a:off x="1187295" y="4024793"/>
            <a:ext cx="3054840" cy="1739456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 flipH="1" flipV="1">
            <a:off x="1187293" y="4067618"/>
            <a:ext cx="629643" cy="2434782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>
            <a:off x="1187293" y="4047282"/>
            <a:ext cx="1933049" cy="2211495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1187293" y="3785458"/>
            <a:ext cx="3693593" cy="261823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 flipV="1">
            <a:off x="1187294" y="2844471"/>
            <a:ext cx="3305036" cy="1202811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 flipV="1">
            <a:off x="1187292" y="2079295"/>
            <a:ext cx="2552173" cy="1962921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ea typeface="+mn-ea"/>
            </a:endParaRPr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V="1">
            <a:off x="1187293" y="1690358"/>
            <a:ext cx="1398980" cy="2377260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1" name="Дуга 170"/>
          <p:cNvSpPr/>
          <p:nvPr/>
        </p:nvSpPr>
        <p:spPr>
          <a:xfrm>
            <a:off x="-931069" y="1541234"/>
            <a:ext cx="5947423" cy="4961166"/>
          </a:xfrm>
          <a:prstGeom prst="arc">
            <a:avLst>
              <a:gd name="adj1" fmla="val 16215806"/>
              <a:gd name="adj2" fmla="val 6416412"/>
            </a:avLst>
          </a:prstGeom>
          <a:noFill/>
          <a:ln w="22225" cap="rnd" cmpd="sng" algn="ctr">
            <a:solidFill>
              <a:srgbClr val="00B0F0"/>
            </a:solidFill>
            <a:prstDash val="sysDot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7" name="Прямая соединительная линия 176"/>
          <p:cNvCxnSpPr/>
          <p:nvPr/>
        </p:nvCxnSpPr>
        <p:spPr>
          <a:xfrm flipV="1">
            <a:off x="979223" y="4042216"/>
            <a:ext cx="151619" cy="1548224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</p:cxnSp>
      <p:cxnSp>
        <p:nvCxnSpPr>
          <p:cNvPr id="178" name="Прямая соединительная линия 177"/>
          <p:cNvCxnSpPr/>
          <p:nvPr/>
        </p:nvCxnSpPr>
        <p:spPr>
          <a:xfrm flipH="1" flipV="1">
            <a:off x="1187292" y="4008350"/>
            <a:ext cx="1466325" cy="1099944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</p:cxnSp>
      <p:cxnSp>
        <p:nvCxnSpPr>
          <p:cNvPr id="179" name="Прямая соединительная линия 178"/>
          <p:cNvCxnSpPr/>
          <p:nvPr/>
        </p:nvCxnSpPr>
        <p:spPr>
          <a:xfrm flipH="1">
            <a:off x="1130848" y="4047282"/>
            <a:ext cx="2175091" cy="20337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</p:cxnSp>
      <p:cxnSp>
        <p:nvCxnSpPr>
          <p:cNvPr id="189" name="Прямая соединительная линия 188"/>
          <p:cNvCxnSpPr/>
          <p:nvPr/>
        </p:nvCxnSpPr>
        <p:spPr>
          <a:xfrm flipV="1">
            <a:off x="1142129" y="3006130"/>
            <a:ext cx="1178819" cy="1010687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</p:cxnSp>
      <p:cxnSp>
        <p:nvCxnSpPr>
          <p:cNvPr id="191" name="Прямая соединительная линия 190"/>
          <p:cNvCxnSpPr/>
          <p:nvPr/>
        </p:nvCxnSpPr>
        <p:spPr>
          <a:xfrm flipH="1" flipV="1">
            <a:off x="979223" y="2631762"/>
            <a:ext cx="155163" cy="1368652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</p:cxnSp>
      <p:sp>
        <p:nvSpPr>
          <p:cNvPr id="192" name="Овал 191"/>
          <p:cNvSpPr/>
          <p:nvPr/>
        </p:nvSpPr>
        <p:spPr>
          <a:xfrm>
            <a:off x="259555" y="3311212"/>
            <a:ext cx="1823508" cy="1427162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3" name="Дуга 192"/>
          <p:cNvSpPr/>
          <p:nvPr/>
        </p:nvSpPr>
        <p:spPr>
          <a:xfrm>
            <a:off x="-725752" y="2631762"/>
            <a:ext cx="3714749" cy="2786062"/>
          </a:xfrm>
          <a:prstGeom prst="arc">
            <a:avLst>
              <a:gd name="adj1" fmla="val 14921994"/>
              <a:gd name="adj2" fmla="val 6683993"/>
            </a:avLst>
          </a:prstGeom>
          <a:noFill/>
          <a:ln w="66675" cap="flat" cmpd="sng" algn="ctr">
            <a:solidFill>
              <a:srgbClr val="4F9C34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4" name="Овал 193"/>
          <p:cNvSpPr/>
          <p:nvPr/>
        </p:nvSpPr>
        <p:spPr>
          <a:xfrm>
            <a:off x="259556" y="5050690"/>
            <a:ext cx="1439333" cy="1079500"/>
          </a:xfrm>
          <a:prstGeom prst="ellipse">
            <a:avLst/>
          </a:prstGeom>
          <a:solidFill>
            <a:srgbClr val="4F9C34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 err="1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ПУиО</a:t>
            </a:r>
            <a:endParaRPr lang="ru-RU" sz="2400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195" name="Овал 194"/>
          <p:cNvSpPr/>
          <p:nvPr/>
        </p:nvSpPr>
        <p:spPr>
          <a:xfrm>
            <a:off x="2586272" y="3482067"/>
            <a:ext cx="1439333" cy="1079500"/>
          </a:xfrm>
          <a:prstGeom prst="ellipse">
            <a:avLst/>
          </a:prstGeom>
          <a:solidFill>
            <a:srgbClr val="4F9C34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ПУЗ</a:t>
            </a:r>
          </a:p>
        </p:txBody>
      </p:sp>
      <p:sp>
        <p:nvSpPr>
          <p:cNvPr id="197" name="Овал 196"/>
          <p:cNvSpPr/>
          <p:nvPr/>
        </p:nvSpPr>
        <p:spPr>
          <a:xfrm>
            <a:off x="1816936" y="2435890"/>
            <a:ext cx="1439333" cy="1081088"/>
          </a:xfrm>
          <a:prstGeom prst="ellipse">
            <a:avLst/>
          </a:prstGeom>
          <a:solidFill>
            <a:srgbClr val="4F9C34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НСИ</a:t>
            </a:r>
          </a:p>
        </p:txBody>
      </p:sp>
      <p:sp>
        <p:nvSpPr>
          <p:cNvPr id="201" name="Скругленный прямоугольник 200"/>
          <p:cNvSpPr/>
          <p:nvPr/>
        </p:nvSpPr>
        <p:spPr>
          <a:xfrm>
            <a:off x="1653090" y="1313877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Финансовый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контроль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pic>
        <p:nvPicPr>
          <p:cNvPr id="214" name="Рисунок 213" descr="логотип-электронный-бюджет 0.png"/>
          <p:cNvPicPr>
            <a:picLocks noChangeAspect="1"/>
          </p:cNvPicPr>
          <p:nvPr/>
        </p:nvPicPr>
        <p:blipFill>
          <a:blip r:embed="rId3" cstate="print"/>
          <a:srcRect r="66620"/>
          <a:stretch>
            <a:fillRect/>
          </a:stretch>
        </p:blipFill>
        <p:spPr>
          <a:xfrm>
            <a:off x="327100" y="3423412"/>
            <a:ext cx="1551717" cy="1219900"/>
          </a:xfrm>
          <a:prstGeom prst="rect">
            <a:avLst/>
          </a:prstGeom>
        </p:spPr>
      </p:pic>
      <p:sp>
        <p:nvSpPr>
          <p:cNvPr id="215" name="Овал 214"/>
          <p:cNvSpPr/>
          <p:nvPr/>
        </p:nvSpPr>
        <p:spPr>
          <a:xfrm>
            <a:off x="310356" y="1977470"/>
            <a:ext cx="1439333" cy="1079500"/>
          </a:xfrm>
          <a:prstGeom prst="ellipse">
            <a:avLst/>
          </a:prstGeom>
          <a:solidFill>
            <a:srgbClr val="4F9C34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БПГУ</a:t>
            </a:r>
            <a:r>
              <a:rPr lang="en-US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/</a:t>
            </a:r>
            <a:endParaRPr lang="ru-RU" sz="2400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ВПГУ</a:t>
            </a:r>
          </a:p>
        </p:txBody>
      </p:sp>
      <p:sp>
        <p:nvSpPr>
          <p:cNvPr id="216" name="Овал 215"/>
          <p:cNvSpPr/>
          <p:nvPr/>
        </p:nvSpPr>
        <p:spPr>
          <a:xfrm>
            <a:off x="1867160" y="4567750"/>
            <a:ext cx="1439333" cy="1081088"/>
          </a:xfrm>
          <a:prstGeom prst="ellipse">
            <a:avLst/>
          </a:prstGeom>
          <a:solidFill>
            <a:srgbClr val="4F9C34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ПУР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3224187" y="1938574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Анализ </a:t>
            </a: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эффективности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3772797" y="2687111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Управление </a:t>
            </a:r>
            <a:endParaRPr lang="ru-RU" sz="1050" b="1" kern="0" dirty="0" smtClean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долгом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4287554" y="3506652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Управление кадрами</a:t>
            </a: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4111854" y="4449051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Управление </a:t>
            </a: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денежными средствами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3690911" y="5244498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Управление НФА</a:t>
            </a: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2714715" y="5900140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Управление доходами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1015518" y="6220435"/>
            <a:ext cx="1602836" cy="578646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050" b="1" kern="0" dirty="0" smtClean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Бюджетное планирование</a:t>
            </a:r>
            <a:endParaRPr lang="ru-RU" sz="1050" b="1" kern="0" dirty="0">
              <a:solidFill>
                <a:schemeClr val="bg1"/>
              </a:solidFill>
              <a:latin typeface="Calibri"/>
              <a:ea typeface="ＭＳ Ｐゴシック"/>
              <a:cs typeface="ＭＳ Ｐゴシック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977138"/>
              </p:ext>
            </p:extLst>
          </p:nvPr>
        </p:nvGraphicFramePr>
        <p:xfrm>
          <a:off x="5626310" y="1106482"/>
          <a:ext cx="6306356" cy="224283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279437"/>
                <a:gridCol w="1387681"/>
                <a:gridCol w="1193041"/>
                <a:gridCol w="1272673"/>
                <a:gridCol w="1173524"/>
              </a:tblGrid>
              <a:tr h="373805">
                <a:tc>
                  <a:txBody>
                    <a:bodyPr/>
                    <a:lstStyle/>
                    <a:p>
                      <a:pPr algn="ctr"/>
                      <a:r>
                        <a:rPr lang="ru-RU" sz="1000" u="none" strike="noStrike" kern="1200" dirty="0" smtClean="0">
                          <a:effectLst/>
                        </a:rPr>
                        <a:t>Подсистема</a:t>
                      </a:r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u="none" strike="noStrike" kern="1200" dirty="0" smtClean="0">
                          <a:effectLst/>
                        </a:rPr>
                        <a:t>Назначение</a:t>
                      </a:r>
                      <a:endParaRPr lang="ru-RU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Подключено организаций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Подключено пользователей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Количество документов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380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БПГУ/ВПГУ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</a:rPr>
                        <a:t>Ведение</a:t>
                      </a:r>
                      <a:r>
                        <a:rPr lang="ru-RU" sz="900" u="none" strike="noStrike" baseline="0" dirty="0" smtClean="0">
                          <a:effectLst/>
                        </a:rPr>
                        <a:t> перечня </a:t>
                      </a:r>
                      <a:r>
                        <a:rPr lang="ru-RU" sz="900" u="none" strike="noStrike" baseline="0" dirty="0" err="1" smtClean="0">
                          <a:effectLst/>
                        </a:rPr>
                        <a:t>госуслуг</a:t>
                      </a:r>
                      <a:r>
                        <a:rPr lang="ru-RU" sz="900" u="none" strike="noStrike" baseline="0" dirty="0" smtClean="0">
                          <a:effectLst/>
                        </a:rPr>
                        <a:t> и работ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23 698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52 341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1,3 млн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380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НСИ</a:t>
                      </a:r>
                      <a:endParaRPr lang="en-US" sz="1000" b="1" u="none" strike="noStrike" dirty="0" smtClean="0"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strike="noStrike" dirty="0" smtClean="0">
                          <a:effectLst/>
                        </a:rPr>
                        <a:t>Распространение</a:t>
                      </a:r>
                      <a:r>
                        <a:rPr lang="ru-RU" sz="900" u="none" strike="noStrike" baseline="0" dirty="0" smtClean="0">
                          <a:effectLst/>
                        </a:rPr>
                        <a:t> справочников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14 855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42 748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5,2 млн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</a:tr>
              <a:tr h="37380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ПУЗ</a:t>
                      </a:r>
                    </a:p>
                    <a:p>
                      <a:pPr algn="ctr" fontAlgn="t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</a:rPr>
                        <a:t>Сведения</a:t>
                      </a:r>
                      <a:r>
                        <a:rPr lang="ru-RU" sz="900" u="none" strike="noStrike" baseline="0" dirty="0" smtClean="0">
                          <a:effectLst/>
                        </a:rPr>
                        <a:t> о ГК, </a:t>
                      </a:r>
                    </a:p>
                    <a:p>
                      <a:pPr algn="ctr" fontAlgn="t"/>
                      <a:r>
                        <a:rPr lang="ru-RU" sz="900" u="none" strike="noStrike" baseline="0" dirty="0" smtClean="0">
                          <a:effectLst/>
                        </a:rPr>
                        <a:t>план закупок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18 563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59 170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2,5</a:t>
                      </a:r>
                      <a:r>
                        <a:rPr lang="ru-RU" sz="1000" u="none" strike="noStrike" baseline="0" dirty="0" smtClean="0">
                          <a:effectLst/>
                        </a:rPr>
                        <a:t> млн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380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ПУР</a:t>
                      </a:r>
                      <a:endParaRPr lang="ru-RU" sz="1000" b="1" u="none" strike="noStrike" dirty="0" smtClean="0"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</a:rPr>
                        <a:t>БО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  <a:r>
                        <a:rPr lang="ru-RU" sz="900" u="none" strike="noStrike" dirty="0" smtClean="0">
                          <a:effectLst/>
                        </a:rPr>
                        <a:t>ДО</a:t>
                      </a:r>
                    </a:p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</a:rPr>
                        <a:t>РС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  <a:r>
                        <a:rPr lang="ru-RU" sz="900" u="none" strike="noStrike" dirty="0" smtClean="0">
                          <a:effectLst/>
                        </a:rPr>
                        <a:t>РГЗ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12 891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54 262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117 млн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/>
                </a:tc>
              </a:tr>
              <a:tr h="37380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err="1" smtClean="0">
                          <a:effectLst/>
                        </a:rPr>
                        <a:t>ПУиО</a:t>
                      </a:r>
                      <a:endParaRPr lang="ru-RU" sz="1000" b="1" u="none" strike="noStrike" dirty="0" smtClean="0"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strike="noStrike" dirty="0" smtClean="0">
                          <a:effectLst/>
                        </a:rPr>
                        <a:t>Отчетность год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  <a:r>
                        <a:rPr lang="ru-RU" sz="900" u="none" strike="noStrike" dirty="0" smtClean="0">
                          <a:effectLst/>
                        </a:rPr>
                        <a:t>квартал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  <a:r>
                        <a:rPr lang="ru-RU" sz="900" u="none" strike="noStrike" dirty="0" smtClean="0">
                          <a:effectLst/>
                        </a:rPr>
                        <a:t>месяц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17 730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effectLst/>
                        </a:rPr>
                        <a:t>55 782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 smtClean="0">
                          <a:effectLst/>
                        </a:rPr>
                        <a:t>12,6 млн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Прямоугольник с двумя скругленными соседними углами 40"/>
          <p:cNvSpPr/>
          <p:nvPr/>
        </p:nvSpPr>
        <p:spPr>
          <a:xfrm flipH="1">
            <a:off x="6164383" y="4292840"/>
            <a:ext cx="2471447" cy="356856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~</a:t>
            </a:r>
            <a:r>
              <a:rPr lang="ru-RU" sz="2000" b="1" dirty="0" smtClean="0"/>
              <a:t> 12 тысяч</a:t>
            </a:r>
            <a:endParaRPr lang="ru-RU" sz="2000" b="1" dirty="0"/>
          </a:p>
        </p:txBody>
      </p:sp>
      <p:sp>
        <p:nvSpPr>
          <p:cNvPr id="47" name="Прямоугольник с двумя скругленными соседними углами 46"/>
          <p:cNvSpPr/>
          <p:nvPr/>
        </p:nvSpPr>
        <p:spPr>
          <a:xfrm flipH="1">
            <a:off x="9034474" y="4292840"/>
            <a:ext cx="2472809" cy="356856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˃ 560 тысяч</a:t>
            </a:r>
            <a:endParaRPr lang="ru-RU" sz="2000" b="1" dirty="0"/>
          </a:p>
        </p:txBody>
      </p:sp>
      <p:sp>
        <p:nvSpPr>
          <p:cNvPr id="43" name="Заголовок 13"/>
          <p:cNvSpPr txBox="1">
            <a:spLocks/>
          </p:cNvSpPr>
          <p:nvPr/>
        </p:nvSpPr>
        <p:spPr bwMode="auto">
          <a:xfrm>
            <a:off x="3034089" y="160166"/>
            <a:ext cx="8900736" cy="7286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algn="ctr" eaLnBrk="1" hangingPunct="1">
              <a:defRPr sz="2400"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ru-RU" altLang="ru-RU" sz="2200" b="1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Функциональная структура «</a:t>
            </a:r>
            <a:r>
              <a:rPr lang="ru-RU" altLang="ru-RU" sz="2200" b="1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Электронного бюджета</a:t>
            </a:r>
            <a:r>
              <a:rPr lang="ru-RU" altLang="ru-RU" sz="2200" b="1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94506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Дуга 50"/>
          <p:cNvSpPr/>
          <p:nvPr/>
        </p:nvSpPr>
        <p:spPr>
          <a:xfrm rot="16200000">
            <a:off x="4890134" y="133799"/>
            <a:ext cx="2901860" cy="7791476"/>
          </a:xfrm>
          <a:prstGeom prst="arc">
            <a:avLst>
              <a:gd name="adj1" fmla="val 16511899"/>
              <a:gd name="adj2" fmla="val 14502241"/>
            </a:avLst>
          </a:prstGeom>
          <a:noFill/>
          <a:ln w="73025" cap="rnd" cmpd="sng" algn="ctr">
            <a:solidFill>
              <a:srgbClr val="00B050">
                <a:alpha val="45000"/>
              </a:srgbClr>
            </a:solidFill>
            <a:prstDash val="solid"/>
            <a:headEnd type="stealth"/>
            <a:tailEnd type="stealth" w="lg" len="lg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F6B34BC-AE26-874E-AC1C-1E18B054F1F0}" type="slidenum">
              <a:rPr lang="ru-RU" altLang="ru-RU" sz="120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776511" y="1632241"/>
            <a:ext cx="10857964" cy="523220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80000" lvl="1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504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ошибка и ДЖЦ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5816" y="1634380"/>
            <a:ext cx="70696" cy="5189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соседними углами 7"/>
          <p:cNvSpPr>
            <a:spLocks/>
          </p:cNvSpPr>
          <p:nvPr/>
        </p:nvSpPr>
        <p:spPr>
          <a:xfrm>
            <a:off x="5520266" y="1327471"/>
            <a:ext cx="6114209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+mj-lt"/>
              </a:rPr>
              <a:t>Доступность системы</a:t>
            </a:r>
            <a:endParaRPr lang="ru-RU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1158178" y="3250187"/>
            <a:ext cx="1978657" cy="57888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Нагрузочное</a:t>
            </a:r>
          </a:p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тестирование 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8271239" y="2909669"/>
            <a:ext cx="2119531" cy="340519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БПО, СПО, АПО</a:t>
            </a: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5202179" y="1835124"/>
            <a:ext cx="518859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80000" lvl="1"/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Условия возникновения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: пиковые нагрузки по количеству пользователей и создаваемых данных в Системе.</a:t>
            </a:r>
            <a:endParaRPr lang="ru-RU" sz="105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705815" y="2489489"/>
            <a:ext cx="3901413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80000" lvl="1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Поиск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 устранение причин: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9385147" y="4312708"/>
            <a:ext cx="1481285" cy="340519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1400" dirty="0" smtClean="0">
                <a:solidFill>
                  <a:schemeClr val="bg1"/>
                </a:solidFill>
                <a:latin typeface="+mn-lt"/>
              </a:rPr>
              <a:t>Oracle</a:t>
            </a:r>
            <a:endParaRPr lang="ru-RU" sz="1400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21"/>
          <p:cNvSpPr txBox="1">
            <a:spLocks noChangeArrowheads="1"/>
          </p:cNvSpPr>
          <p:nvPr/>
        </p:nvSpPr>
        <p:spPr bwMode="auto">
          <a:xfrm>
            <a:off x="9084384" y="3583158"/>
            <a:ext cx="1041405" cy="340519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Сеть</a:t>
            </a:r>
          </a:p>
        </p:txBody>
      </p:sp>
      <p:sp>
        <p:nvSpPr>
          <p:cNvPr id="49" name="Text Box 21"/>
          <p:cNvSpPr txBox="1">
            <a:spLocks noChangeArrowheads="1"/>
          </p:cNvSpPr>
          <p:nvPr/>
        </p:nvSpPr>
        <p:spPr bwMode="auto">
          <a:xfrm>
            <a:off x="741165" y="4564537"/>
            <a:ext cx="2904929" cy="340519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Прикладные, ядровые доработки</a:t>
            </a:r>
          </a:p>
        </p:txBody>
      </p:sp>
      <p:cxnSp>
        <p:nvCxnSpPr>
          <p:cNvPr id="6" name="Прямая со стрелкой 5"/>
          <p:cNvCxnSpPr>
            <a:stCxn id="20" idx="3"/>
          </p:cNvCxnSpPr>
          <p:nvPr/>
        </p:nvCxnSpPr>
        <p:spPr>
          <a:xfrm flipV="1">
            <a:off x="3136835" y="3442856"/>
            <a:ext cx="1667171" cy="96772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158177" y="3554509"/>
            <a:ext cx="3657600" cy="1027858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5" idx="1"/>
          </p:cNvCxnSpPr>
          <p:nvPr/>
        </p:nvCxnSpPr>
        <p:spPr>
          <a:xfrm flipV="1">
            <a:off x="7621532" y="3079929"/>
            <a:ext cx="649707" cy="131961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48" idx="1"/>
          </p:cNvCxnSpPr>
          <p:nvPr/>
        </p:nvCxnSpPr>
        <p:spPr>
          <a:xfrm>
            <a:off x="7561288" y="3671589"/>
            <a:ext cx="1523097" cy="81829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31" idx="1"/>
          </p:cNvCxnSpPr>
          <p:nvPr/>
        </p:nvCxnSpPr>
        <p:spPr>
          <a:xfrm>
            <a:off x="7505126" y="4118081"/>
            <a:ext cx="1880021" cy="364886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5202179" y="1835124"/>
            <a:ext cx="60959" cy="64633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47" name="Text Box 21"/>
          <p:cNvSpPr txBox="1">
            <a:spLocks noChangeArrowheads="1"/>
          </p:cNvSpPr>
          <p:nvPr/>
        </p:nvSpPr>
        <p:spPr bwMode="auto">
          <a:xfrm>
            <a:off x="9238842" y="4853978"/>
            <a:ext cx="1825972" cy="57888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СЗИ(ПОИБ, ПОЮЗД, 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TLS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)</a:t>
            </a:r>
          </a:p>
        </p:txBody>
      </p:sp>
      <p:cxnSp>
        <p:nvCxnSpPr>
          <p:cNvPr id="50" name="Прямая со стрелкой 49"/>
          <p:cNvCxnSpPr>
            <a:endCxn id="47" idx="1"/>
          </p:cNvCxnSpPr>
          <p:nvPr/>
        </p:nvCxnSpPr>
        <p:spPr>
          <a:xfrm>
            <a:off x="7315201" y="4342999"/>
            <a:ext cx="1923641" cy="800421"/>
          </a:xfrm>
          <a:prstGeom prst="straightConnector1">
            <a:avLst/>
          </a:prstGeom>
          <a:ln w="38100">
            <a:solidFill>
              <a:srgbClr val="00B0F0">
                <a:alpha val="42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2" name="Рисунок 430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927" y="2690877"/>
            <a:ext cx="4090605" cy="2125079"/>
          </a:xfrm>
          <a:prstGeom prst="rect">
            <a:avLst/>
          </a:prstGeom>
        </p:spPr>
      </p:pic>
      <p:sp>
        <p:nvSpPr>
          <p:cNvPr id="28" name="Заголовок 13"/>
          <p:cNvSpPr txBox="1">
            <a:spLocks/>
          </p:cNvSpPr>
          <p:nvPr/>
        </p:nvSpPr>
        <p:spPr bwMode="auto">
          <a:xfrm>
            <a:off x="4815777" y="160168"/>
            <a:ext cx="7117075" cy="7286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algn="ctr" eaLnBrk="1" hangingPunct="1">
              <a:defRPr sz="2400"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ru-RU" altLang="ru-RU" b="1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Основные проблемы глазами пользователя</a:t>
            </a:r>
          </a:p>
        </p:txBody>
      </p:sp>
    </p:spTree>
    <p:extLst>
      <p:ext uri="{BB962C8B-B14F-4D97-AF65-F5344CB8AC3E}">
        <p14:creationId xmlns:p14="http://schemas.microsoft.com/office/powerpoint/2010/main" val="141284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918996" y="2320346"/>
            <a:ext cx="10715480" cy="1138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60000" lvl="1" indent="-228600">
              <a:spcAft>
                <a:spcPts val="1200"/>
              </a:spcAft>
              <a:buFont typeface="+mj-lt"/>
              <a:buAutoNum type="arabicPeriod"/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Оптимизации работы системы в целом (набор  тех. мероприятий определён Планом стабилизации ГИИС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ЭБ)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 marL="360000" lvl="1" indent="-228600">
              <a:spcAft>
                <a:spcPts val="12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Изоляция интеграционных, прикладных сценариев функциональных подсистем (ПУЗ, НСИ, ПУР и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ПУиО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)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друг от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друга.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 marL="360000" lvl="1" indent="-228600">
              <a:spcAft>
                <a:spcPts val="1200"/>
              </a:spcAft>
              <a:buFont typeface="+mj-lt"/>
              <a:buAutoNum type="arabicPeriod"/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Снижение нагрузки на БД ПОИ путём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разделения двух технологических подсистем - ПОИ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и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ПОИБ.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F6B34BC-AE26-874E-AC1C-1E18B054F1F0}" type="slidenum">
              <a:rPr lang="ru-RU" altLang="ru-RU" sz="120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776513" y="1632241"/>
            <a:ext cx="10857964" cy="400110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80000" lvl="1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Медленная работа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Системы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5554" y="1634380"/>
            <a:ext cx="60959" cy="39797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соседними углами 7"/>
          <p:cNvSpPr>
            <a:spLocks/>
          </p:cNvSpPr>
          <p:nvPr/>
        </p:nvSpPr>
        <p:spPr>
          <a:xfrm>
            <a:off x="5520266" y="1327471"/>
            <a:ext cx="6114209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+mj-lt"/>
              </a:rPr>
              <a:t>Доступность системы</a:t>
            </a:r>
            <a:endParaRPr lang="ru-RU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Заголовок 13"/>
          <p:cNvSpPr txBox="1">
            <a:spLocks/>
          </p:cNvSpPr>
          <p:nvPr/>
        </p:nvSpPr>
        <p:spPr bwMode="auto">
          <a:xfrm>
            <a:off x="4210051" y="160168"/>
            <a:ext cx="7722802" cy="7286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algn="ctr" eaLnBrk="1" hangingPunct="1">
              <a:defRPr sz="2400"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ru-RU" altLang="ru-RU" b="1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Основные проблемы глазами пользователя</a:t>
            </a: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76511" y="4184550"/>
            <a:ext cx="10857964" cy="400110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80000" lvl="1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Отсутствие информации о проведении технических работ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5554" y="4184551"/>
            <a:ext cx="60959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918996" y="4759572"/>
            <a:ext cx="10715480" cy="9848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60000" lvl="1" indent="-228600">
              <a:spcAft>
                <a:spcPts val="12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E7E6E6">
                    <a:lumMod val="25000"/>
                  </a:srgbClr>
                </a:solidFill>
                <a:latin typeface="Calibri"/>
                <a:ea typeface="MS PGothic" charset="-128"/>
              </a:rPr>
              <a:t>Использование </a:t>
            </a:r>
            <a:r>
              <a:rPr lang="ru-RU" sz="1600" dirty="0">
                <a:solidFill>
                  <a:srgbClr val="E7E6E6">
                    <a:lumMod val="25000"/>
                  </a:srgbClr>
                </a:solidFill>
                <a:latin typeface="Calibri"/>
                <a:ea typeface="MS PGothic" charset="-128"/>
              </a:rPr>
              <a:t>механизмов </a:t>
            </a:r>
            <a:r>
              <a:rPr lang="ru-RU" sz="1600" dirty="0" smtClean="0">
                <a:solidFill>
                  <a:srgbClr val="E7E6E6">
                    <a:lumMod val="25000"/>
                  </a:srgbClr>
                </a:solidFill>
                <a:latin typeface="Calibri"/>
                <a:ea typeface="MS PGothic" charset="-128"/>
              </a:rPr>
              <a:t>информирования.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 marL="360000" lvl="1" indent="-228600">
              <a:spcAft>
                <a:spcPts val="12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Заблаговременное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уведомление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пользователей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о планируемых технологических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паузах, аварийных ситуациях, с указанием времени недоступности Системы. 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1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7341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F6B34BC-AE26-874E-AC1C-1E18B054F1F0}" type="slidenum">
              <a:rPr lang="ru-RU" altLang="ru-RU" sz="120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cxnSp>
        <p:nvCxnSpPr>
          <p:cNvPr id="6" name="AutoShape 15"/>
          <p:cNvCxnSpPr>
            <a:cxnSpLocks noChangeShapeType="1"/>
          </p:cNvCxnSpPr>
          <p:nvPr/>
        </p:nvCxnSpPr>
        <p:spPr bwMode="gray">
          <a:xfrm>
            <a:off x="6940717" y="4562832"/>
            <a:ext cx="77091" cy="631334"/>
          </a:xfrm>
          <a:prstGeom prst="straightConnector1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550334" y="1428635"/>
            <a:ext cx="11251141" cy="1569660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Оптимизация формирования отчётности (перенос формирования отчётности из ЛК в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средний слой).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Повышения уровня информативности сессий пользователей (доработка возможности маркирования сессий, выполняющих разные типы операций (интерактивные, автоматические загрузки и т.п.)</a:t>
            </a:r>
          </a:p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Снижение нагрузки на сервер путём повышения кэширования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(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доработка возможности работы с сервером кэширования статичного контента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)</a:t>
            </a:r>
          </a:p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endParaRPr lang="ru-RU" sz="11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7694" y="1433611"/>
            <a:ext cx="60959" cy="1333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соседними углами 8"/>
          <p:cNvSpPr>
            <a:spLocks/>
          </p:cNvSpPr>
          <p:nvPr/>
        </p:nvSpPr>
        <p:spPr>
          <a:xfrm>
            <a:off x="5910792" y="1126628"/>
            <a:ext cx="5890683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1600" dirty="0">
                <a:solidFill>
                  <a:schemeClr val="bg1"/>
                </a:solidFill>
              </a:rPr>
              <a:t>Доработки</a:t>
            </a:r>
          </a:p>
        </p:txBody>
      </p:sp>
      <p:pic>
        <p:nvPicPr>
          <p:cNvPr id="1026" name="Picture 2" descr="C:\Users\Davydov.Igor\YandexDisk\ Документы\Иконки для през\w128h1281385326483gear.png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115" y="2379749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513612" y="3240249"/>
            <a:ext cx="11251141" cy="600164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Проведение регрессионного тестирования </a:t>
            </a:r>
            <a:r>
              <a:rPr lang="ru-RU" sz="14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ПУиО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360000" lvl="1" indent="-180000">
              <a:spcAft>
                <a:spcPts val="6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Проведение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нагрузочного тестирования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ПУиО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817" y="3240249"/>
            <a:ext cx="60959" cy="5038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соседними углами 11"/>
          <p:cNvSpPr>
            <a:spLocks/>
          </p:cNvSpPr>
          <p:nvPr/>
        </p:nvSpPr>
        <p:spPr>
          <a:xfrm>
            <a:off x="5926667" y="2935478"/>
            <a:ext cx="5890683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1600" dirty="0" smtClean="0">
                <a:solidFill>
                  <a:schemeClr val="bg1"/>
                </a:solidFill>
              </a:rPr>
              <a:t>Тестирование</a:t>
            </a:r>
          </a:p>
        </p:txBody>
      </p:sp>
      <p:pic>
        <p:nvPicPr>
          <p:cNvPr id="1027" name="Picture 3" descr="C:\Users\Davydov.Igor\YandexDisk\ Документы\Иконки для през\w128h1281385326449check.png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115" y="3312187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566208" y="4386388"/>
            <a:ext cx="11251141" cy="1323439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ru-RU"/>
            </a:defPPr>
            <a:lvl1pPr>
              <a:defRPr>
                <a:ea typeface="+mn-ea"/>
              </a:defRPr>
            </a:lvl1pPr>
            <a:lvl2pPr marL="685800" lvl="1" indent="-228600">
              <a:buFont typeface="+mj-lt"/>
              <a:buAutoNum type="arabicPeriod"/>
              <a:defRPr sz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defRPr>
            </a:lvl2pPr>
            <a:lvl3pPr>
              <a:defRPr>
                <a:ea typeface="+mn-ea"/>
              </a:defRPr>
            </a:lvl3pPr>
            <a:lvl4pPr>
              <a:defRPr>
                <a:ea typeface="+mn-ea"/>
              </a:defRPr>
            </a:lvl4pPr>
            <a:lvl5pPr>
              <a:defRPr>
                <a:ea typeface="+mn-ea"/>
              </a:defRPr>
            </a:lvl5pPr>
            <a:lvl6pPr>
              <a:defRPr>
                <a:ea typeface="+mn-ea"/>
              </a:defRPr>
            </a:lvl6pPr>
            <a:lvl7pPr>
              <a:defRPr>
                <a:ea typeface="+mn-ea"/>
              </a:defRPr>
            </a:lvl7pPr>
            <a:lvl8pPr>
              <a:defRPr>
                <a:ea typeface="+mn-ea"/>
              </a:defRPr>
            </a:lvl8pPr>
            <a:lvl9pPr>
              <a:defRPr>
                <a:ea typeface="+mn-ea"/>
              </a:defRPr>
            </a:lvl9pPr>
          </a:lstStyle>
          <a:p>
            <a:pPr marL="360000" lvl="1" indent="-180000">
              <a:spcAft>
                <a:spcPts val="600"/>
              </a:spcAft>
            </a:pPr>
            <a:r>
              <a:rPr lang="ru-RU" sz="1400" dirty="0"/>
              <a:t>Изоляция прикладных сценариев ПУЗ, НСИ, ПУР друг от друга и других ФП (исключение влияния прикладных сценариев ФП друг на друга)</a:t>
            </a:r>
          </a:p>
          <a:p>
            <a:pPr marL="360000" lvl="1" indent="-180000">
              <a:spcAft>
                <a:spcPts val="600"/>
              </a:spcAft>
            </a:pPr>
            <a:r>
              <a:rPr lang="ru-RU" sz="1400" dirty="0"/>
              <a:t>Снижение нагрузки на БД ПОИ путём разделения БД ПОИ и ПОИБ</a:t>
            </a:r>
          </a:p>
          <a:p>
            <a:pPr marL="360000" lvl="1" indent="-180000">
              <a:spcAft>
                <a:spcPts val="600"/>
              </a:spcAft>
            </a:pPr>
            <a:r>
              <a:rPr lang="ru-RU" sz="1400" dirty="0"/>
              <a:t>Технические мероприятия оптимизации работы системы в целом (набор мероприятий определён Планом стабилизации и производится в соответствии с ним)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3569" y="4386388"/>
            <a:ext cx="60959" cy="109260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соседними углами 20"/>
          <p:cNvSpPr>
            <a:spLocks/>
          </p:cNvSpPr>
          <p:nvPr/>
        </p:nvSpPr>
        <p:spPr>
          <a:xfrm>
            <a:off x="5926667" y="4061296"/>
            <a:ext cx="5890683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1600" dirty="0">
                <a:solidFill>
                  <a:schemeClr val="bg1"/>
                </a:solidFill>
              </a:rPr>
              <a:t>Работы по БПО</a:t>
            </a:r>
          </a:p>
        </p:txBody>
      </p:sp>
      <p:pic>
        <p:nvPicPr>
          <p:cNvPr id="1028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103" y="4995683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AutoShape 15"/>
          <p:cNvCxnSpPr>
            <a:cxnSpLocks noChangeShapeType="1"/>
          </p:cNvCxnSpPr>
          <p:nvPr/>
        </p:nvCxnSpPr>
        <p:spPr bwMode="gray">
          <a:xfrm>
            <a:off x="7048049" y="5837637"/>
            <a:ext cx="77091" cy="631334"/>
          </a:xfrm>
          <a:prstGeom prst="straightConnector1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566209" y="5877093"/>
            <a:ext cx="11358473" cy="846386"/>
          </a:xfrm>
          <a:prstGeom prst="rect">
            <a:avLst/>
          </a:prstGeom>
          <a:solidFill>
            <a:srgbClr val="003399">
              <a:alpha val="8000"/>
            </a:srgbClr>
          </a:solidFill>
          <a:ln>
            <a:noFill/>
          </a:ln>
          <a:effectLst/>
          <a:extLst/>
        </p:spPr>
        <p:txBody>
          <a:bodyPr wrap="square" lIns="0">
            <a:spAutoFit/>
          </a:bodyPr>
          <a:lstStyle>
            <a:defPPr>
              <a:defRPr lang="ru-RU"/>
            </a:defPPr>
            <a:lvl1pPr>
              <a:defRPr>
                <a:ea typeface="+mn-ea"/>
              </a:defRPr>
            </a:lvl1pPr>
            <a:lvl2pPr marL="685800" lvl="1" indent="-228600">
              <a:buFont typeface="+mj-lt"/>
              <a:buAutoNum type="arabicPeriod"/>
              <a:defRPr sz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</a:defRPr>
            </a:lvl2pPr>
            <a:lvl3pPr>
              <a:defRPr>
                <a:ea typeface="+mn-ea"/>
              </a:defRPr>
            </a:lvl3pPr>
            <a:lvl4pPr>
              <a:defRPr>
                <a:ea typeface="+mn-ea"/>
              </a:defRPr>
            </a:lvl4pPr>
            <a:lvl5pPr>
              <a:defRPr>
                <a:ea typeface="+mn-ea"/>
              </a:defRPr>
            </a:lvl5pPr>
            <a:lvl6pPr>
              <a:defRPr>
                <a:ea typeface="+mn-ea"/>
              </a:defRPr>
            </a:lvl6pPr>
            <a:lvl7pPr>
              <a:defRPr>
                <a:ea typeface="+mn-ea"/>
              </a:defRPr>
            </a:lvl7pPr>
            <a:lvl8pPr>
              <a:defRPr>
                <a:ea typeface="+mn-ea"/>
              </a:defRPr>
            </a:lvl8pPr>
            <a:lvl9pPr>
              <a:defRPr>
                <a:ea typeface="+mn-ea"/>
              </a:defRPr>
            </a:lvl9pPr>
          </a:lstStyle>
          <a:p>
            <a:pPr marL="360000" lvl="1" indent="-180000">
              <a:spcAft>
                <a:spcPts val="600"/>
              </a:spcAft>
            </a:pPr>
            <a:r>
              <a:rPr lang="ru-RU" sz="1400" dirty="0"/>
              <a:t>Повышение уровня информирования пользователей о сбоях и аварийных ситуациях</a:t>
            </a:r>
          </a:p>
          <a:p>
            <a:pPr marL="360000" lvl="1" indent="-180000">
              <a:spcAft>
                <a:spcPts val="600"/>
              </a:spcAft>
            </a:pPr>
            <a:r>
              <a:rPr lang="ru-RU" sz="1400" dirty="0"/>
              <a:t>Актуализация Портала обучения и повышение частоты его </a:t>
            </a:r>
            <a:r>
              <a:rPr lang="ru-RU" sz="1400" dirty="0" smtClean="0"/>
              <a:t>использования</a:t>
            </a:r>
          </a:p>
          <a:p>
            <a:pPr marL="180000" lvl="1" indent="0">
              <a:spcAft>
                <a:spcPts val="600"/>
              </a:spcAft>
              <a:buNone/>
            </a:pPr>
            <a:endParaRPr lang="ru-RU" sz="11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2737" y="5877093"/>
            <a:ext cx="60959" cy="7540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с двумя скругленными соседними углами 26"/>
          <p:cNvSpPr>
            <a:spLocks/>
          </p:cNvSpPr>
          <p:nvPr/>
        </p:nvSpPr>
        <p:spPr>
          <a:xfrm>
            <a:off x="6033999" y="5552001"/>
            <a:ext cx="5890683" cy="304771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1600" dirty="0">
                <a:solidFill>
                  <a:schemeClr val="bg1"/>
                </a:solidFill>
              </a:rPr>
              <a:t>Организационные мероприятия</a:t>
            </a:r>
          </a:p>
        </p:txBody>
      </p:sp>
      <p:pic>
        <p:nvPicPr>
          <p:cNvPr id="1029" name="Picture 5" descr="C:\Users\Davydov.Igor\YandexDisk\ Документы\Иконки для през\w128h1281385326489mail.png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3037" y="6112196"/>
            <a:ext cx="480000" cy="360000"/>
          </a:xfrm>
          <a:prstGeom prst="rect">
            <a:avLst/>
          </a:prstGeom>
          <a:noFill/>
        </p:spPr>
      </p:pic>
      <p:sp>
        <p:nvSpPr>
          <p:cNvPr id="22" name="Заголовок 13"/>
          <p:cNvSpPr txBox="1">
            <a:spLocks/>
          </p:cNvSpPr>
          <p:nvPr/>
        </p:nvSpPr>
        <p:spPr bwMode="auto">
          <a:xfrm>
            <a:off x="4708653" y="228069"/>
            <a:ext cx="6515463" cy="7286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algn="ctr" eaLnBrk="1" hangingPunct="1">
              <a:defRPr sz="2400"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ru-RU" altLang="ru-RU" sz="2000" b="1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Комплексный план стабилизации</a:t>
            </a:r>
            <a:endParaRPr lang="ru-RU" altLang="ru-RU" sz="2000" b="1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6580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1192" y="409187"/>
            <a:ext cx="7794007" cy="504825"/>
          </a:xfrm>
        </p:spPr>
        <p:txBody>
          <a:bodyPr/>
          <a:lstStyle/>
          <a:p>
            <a:pPr algn="ctr"/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Доработка функционала </a:t>
            </a:r>
            <a:r>
              <a:rPr lang="ru-RU" altLang="ru-RU" sz="1800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altLang="ru-RU" sz="1800" b="1" dirty="0">
                <a:solidFill>
                  <a:srgbClr val="000090"/>
                </a:solidFill>
                <a:latin typeface="Times New Roman" pitchFamily="18" charset="0"/>
              </a:rPr>
              <a:t> в соответствии с </a:t>
            </a: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изменениями НПА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2100"/>
            <a:ext cx="10515600" cy="4614863"/>
          </a:xfrm>
        </p:spPr>
        <p:txBody>
          <a:bodyPr/>
          <a:lstStyle/>
          <a:p>
            <a:pPr marL="0" indent="0">
              <a:buNone/>
            </a:pPr>
            <a:r>
              <a:rPr lang="ru-RU" sz="1800" u="sng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Основание для доработки</a:t>
            </a:r>
            <a:r>
              <a:rPr lang="ru-RU" sz="1800" u="sng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:</a:t>
            </a:r>
          </a:p>
          <a:p>
            <a:r>
              <a:rPr lang="ru-RU" sz="18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Приказ Минфина России от 02.11.2017 №176н;</a:t>
            </a:r>
          </a:p>
          <a:p>
            <a:r>
              <a:rPr lang="ru-RU" sz="1800" dirty="0">
                <a:solidFill>
                  <a:srgbClr val="000090"/>
                </a:solidFill>
                <a:latin typeface="Times New Roman" pitchFamily="18" charset="0"/>
              </a:rPr>
              <a:t>Приказ Минфина </a:t>
            </a:r>
            <a:r>
              <a:rPr lang="ru-RU" sz="1800" dirty="0" smtClean="0">
                <a:solidFill>
                  <a:srgbClr val="000090"/>
                </a:solidFill>
                <a:latin typeface="Times New Roman" pitchFamily="18" charset="0"/>
              </a:rPr>
              <a:t>России от 14.11.2017 №189н.</a:t>
            </a: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7</a:t>
            </a:fld>
            <a:endParaRPr lang="ru-RU" alt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1" t="11730" r="19308" b="13639"/>
          <a:stretch/>
        </p:blipFill>
        <p:spPr bwMode="auto">
          <a:xfrm>
            <a:off x="1069673" y="2745134"/>
            <a:ext cx="5957977" cy="304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10732" y="3829500"/>
            <a:ext cx="3899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Требования к форматам файлов размещены на сайте </a:t>
            </a:r>
            <a:r>
              <a:rPr lang="en-US" b="1" dirty="0" smtClean="0">
                <a:solidFill>
                  <a:srgbClr val="000090"/>
                </a:solidFill>
                <a:latin typeface="Times New Roman" pitchFamily="18" charset="0"/>
                <a:hlinkClick r:id="rId3"/>
              </a:rPr>
              <a:t>www.roskazna.ru</a:t>
            </a: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90"/>
                </a:solidFill>
                <a:latin typeface="Times New Roman" pitchFamily="18" charset="0"/>
              </a:rPr>
              <a:t>в разделе ГИС - Документы</a:t>
            </a:r>
            <a:endParaRPr lang="ru-RU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7280694" y="3752492"/>
            <a:ext cx="4129177" cy="1354347"/>
          </a:xfrm>
          <a:prstGeom prst="wedgeRoundRectCallout">
            <a:avLst>
              <a:gd name="adj1" fmla="val -87964"/>
              <a:gd name="adj2" fmla="val -969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9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4450" y="409187"/>
            <a:ext cx="5457287" cy="504825"/>
          </a:xfrm>
        </p:spPr>
        <p:txBody>
          <a:bodyPr/>
          <a:lstStyle/>
          <a:p>
            <a:r>
              <a:rPr lang="ru-RU" altLang="ru-RU" dirty="0">
                <a:solidFill>
                  <a:srgbClr val="000090"/>
                </a:solidFill>
                <a:latin typeface="Times New Roman" pitchFamily="18" charset="0"/>
              </a:rPr>
              <a:t>Ключевые изменения</a:t>
            </a:r>
            <a:endParaRPr lang="ru-RU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025" y="1268084"/>
            <a:ext cx="11001374" cy="53613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sz="14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0090"/>
                </a:solidFill>
                <a:latin typeface="Times New Roman" pitchFamily="18" charset="0"/>
              </a:rPr>
              <a:t>Добавление полномочия для первичных отчетов ПБС</a:t>
            </a:r>
            <a:r>
              <a:rPr 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</a:rPr>
              <a:t>Добавление полномочия для </a:t>
            </a:r>
            <a:r>
              <a:rPr lang="ru-RU" sz="1400" b="1" dirty="0" smtClean="0">
                <a:solidFill>
                  <a:srgbClr val="000090"/>
                </a:solidFill>
                <a:latin typeface="Times New Roman" pitchFamily="18" charset="0"/>
              </a:rPr>
              <a:t>сводных отчетов РБС/ГРБС:</a:t>
            </a:r>
          </a:p>
          <a:p>
            <a:pPr marL="0" indent="0">
              <a:buNone/>
            </a:pPr>
            <a:endParaRPr lang="ru-RU" sz="1400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pic>
        <p:nvPicPr>
          <p:cNvPr id="1026" name="Picture 2" descr="E:\Матереалы к 19.01.2018\Скрины для презы\Выбор полномочий при формировании отчет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" r="37401" b="55154"/>
          <a:stretch/>
        </p:blipFill>
        <p:spPr bwMode="auto">
          <a:xfrm>
            <a:off x="1061585" y="1891346"/>
            <a:ext cx="7453224" cy="195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39438" y="2995678"/>
            <a:ext cx="1771291" cy="2095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E:\Матереалы к 19.01.2018\Скрины для презы\Выбор полномочий при формировании свод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1" t="15911" r="8152" b="27452"/>
          <a:stretch/>
        </p:blipFill>
        <p:spPr bwMode="auto">
          <a:xfrm>
            <a:off x="1046671" y="4226943"/>
            <a:ext cx="7453224" cy="23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887872" y="5776000"/>
            <a:ext cx="2093344" cy="6814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7537870" y="3021866"/>
            <a:ext cx="1196199" cy="157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95956" y="5995755"/>
            <a:ext cx="3738113" cy="241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734069" y="2684047"/>
            <a:ext cx="2691439" cy="3854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!Обязательные поля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 заполнению!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Перечень форм: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ф.0503110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ф.0503121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ф.0503125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ф.0503127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ф.0503128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ф.0503130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ф.0503184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</a:rPr>
              <a:t>ф.0503230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0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6300" y="409187"/>
            <a:ext cx="5653895" cy="504825"/>
          </a:xfrm>
        </p:spPr>
        <p:txBody>
          <a:bodyPr/>
          <a:lstStyle/>
          <a:p>
            <a:r>
              <a:rPr lang="ru-RU" altLang="ru-RU" dirty="0">
                <a:solidFill>
                  <a:srgbClr val="000090"/>
                </a:solidFill>
                <a:latin typeface="Times New Roman" pitchFamily="18" charset="0"/>
              </a:rPr>
              <a:t>Ключевые изменения</a:t>
            </a:r>
            <a:endParaRPr lang="ru-RU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337095"/>
            <a:ext cx="11018808" cy="478906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pic>
        <p:nvPicPr>
          <p:cNvPr id="2050" name="Picture 2" descr="E:\Матереалы к 19.01.2018\Скрины для презы\показатели отс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678610" y="1967744"/>
            <a:ext cx="5467823" cy="357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3519577" y="3157268"/>
            <a:ext cx="7361208" cy="2838090"/>
          </a:xfrm>
          <a:prstGeom prst="wedgeRectCallout">
            <a:avLst>
              <a:gd name="adj1" fmla="val -65587"/>
              <a:gd name="adj2" fmla="val -51482"/>
            </a:avLst>
          </a:prstGeom>
          <a:solidFill>
            <a:schemeClr val="accent1">
              <a:lumMod val="40000"/>
              <a:lumOff val="6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FF0000"/>
                </a:solidFill>
              </a:rPr>
              <a:t>Пункт 8 приказа </a:t>
            </a:r>
            <a:r>
              <a:rPr lang="ru-RU" u="sng" dirty="0" smtClean="0">
                <a:solidFill>
                  <a:srgbClr val="FF0000"/>
                </a:solidFill>
              </a:rPr>
              <a:t>Минфина России </a:t>
            </a:r>
          </a:p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от 02.11.2017 №176н:</a:t>
            </a:r>
            <a:endParaRPr lang="ru-RU" u="sng" dirty="0">
              <a:solidFill>
                <a:srgbClr val="FF0000"/>
              </a:solidFill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</a:rPr>
              <a:t>"При осуществлении формирования и (или) представления бюджетной отчетности средствами программных комплексов автоматизации документы бюджетной отчетности, не имеющие числовых значений показателей и не содержащие пояснения, формируются и представляются с указанием отметки (статуса) "показатели </a:t>
            </a:r>
            <a:r>
              <a:rPr lang="ru-RU" sz="1600" dirty="0" smtClean="0">
                <a:solidFill>
                  <a:srgbClr val="FF0000"/>
                </a:solidFill>
              </a:rPr>
              <a:t>отсутствуют".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09" y="1459913"/>
            <a:ext cx="928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0"/>
                </a:solidFill>
                <a:latin typeface="Times New Roman" pitchFamily="18" charset="0"/>
              </a:rPr>
              <a:t>Перевод отчетов в статус «Показатели отсутствуют»</a:t>
            </a:r>
            <a:endParaRPr lang="ru-RU" sz="24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9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19440</TotalTime>
  <Words>3571</Words>
  <Application>Microsoft Office PowerPoint</Application>
  <PresentationFormat>Произвольный</PresentationFormat>
  <Paragraphs>479</Paragraphs>
  <Slides>23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Отдельные вопросы технологического обеспечения представления годовой бюджетной (бухгалтерской) отчетности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Доработка функционала ПУиО в соответствии с изменениями НПА</vt:lpstr>
      <vt:lpstr>Ключевые изменения</vt:lpstr>
      <vt:lpstr>Ключевые изменения</vt:lpstr>
      <vt:lpstr>Ключевые изменения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Дельдинов Михаил Юрьевич</cp:lastModifiedBy>
  <cp:revision>1125</cp:revision>
  <cp:lastPrinted>2017-11-22T16:49:33Z</cp:lastPrinted>
  <dcterms:created xsi:type="dcterms:W3CDTF">2015-03-03T16:27:21Z</dcterms:created>
  <dcterms:modified xsi:type="dcterms:W3CDTF">2018-01-18T20:36:57Z</dcterms:modified>
</cp:coreProperties>
</file>